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56" r:id="rId2"/>
    <p:sldId id="275" r:id="rId3"/>
    <p:sldId id="276" r:id="rId4"/>
    <p:sldId id="299" r:id="rId5"/>
    <p:sldId id="277" r:id="rId6"/>
    <p:sldId id="278" r:id="rId7"/>
    <p:sldId id="280" r:id="rId8"/>
    <p:sldId id="279" r:id="rId9"/>
    <p:sldId id="281" r:id="rId10"/>
    <p:sldId id="282" r:id="rId11"/>
    <p:sldId id="300" r:id="rId12"/>
    <p:sldId id="283" r:id="rId13"/>
    <p:sldId id="263" r:id="rId14"/>
    <p:sldId id="285" r:id="rId15"/>
    <p:sldId id="264" r:id="rId16"/>
    <p:sldId id="286" r:id="rId17"/>
    <p:sldId id="288" r:id="rId18"/>
    <p:sldId id="287" r:id="rId19"/>
    <p:sldId id="296" r:id="rId20"/>
    <p:sldId id="289" r:id="rId21"/>
    <p:sldId id="266" r:id="rId22"/>
    <p:sldId id="269" r:id="rId23"/>
    <p:sldId id="270" r:id="rId24"/>
    <p:sldId id="267" r:id="rId25"/>
    <p:sldId id="271" r:id="rId26"/>
    <p:sldId id="272" r:id="rId27"/>
    <p:sldId id="273" r:id="rId28"/>
    <p:sldId id="274" r:id="rId29"/>
    <p:sldId id="297" r:id="rId30"/>
    <p:sldId id="298" r:id="rId31"/>
    <p:sldId id="268" r:id="rId32"/>
    <p:sldId id="291" r:id="rId33"/>
    <p:sldId id="293" r:id="rId34"/>
    <p:sldId id="294" r:id="rId35"/>
    <p:sldId id="295" r:id="rId36"/>
    <p:sldId id="292" r:id="rId37"/>
    <p:sldId id="290" r:id="rId38"/>
    <p:sldId id="304" r:id="rId39"/>
    <p:sldId id="303" r:id="rId40"/>
    <p:sldId id="302" r:id="rId41"/>
    <p:sldId id="30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702"/>
    <p:restoredTop sz="96327"/>
  </p:normalViewPr>
  <p:slideViewPr>
    <p:cSldViewPr snapToGrid="0" snapToObjects="1">
      <p:cViewPr>
        <p:scale>
          <a:sx n="110" d="100"/>
          <a:sy n="110" d="100"/>
        </p:scale>
        <p:origin x="-328" y="-6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08495-BDF7-D646-B823-567AAD56F0A9}" type="datetimeFigureOut">
              <a:rPr lang="en-US" smtClean="0"/>
              <a:t>4/29/21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CD0490-CDCF-4F46-B6C7-5089974B3C90}" type="slidenum">
              <a:rPr lang="en-US" smtClean="0"/>
              <a:t>‹#›</a:t>
            </a:fld>
            <a:endParaRPr lang="en-US"/>
          </a:p>
        </p:txBody>
      </p:sp>
    </p:spTree>
    <p:extLst>
      <p:ext uri="{BB962C8B-B14F-4D97-AF65-F5344CB8AC3E}">
        <p14:creationId xmlns:p14="http://schemas.microsoft.com/office/powerpoint/2010/main" val="77616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CC8CF-32EC-4744-922E-CBE360328A80}"/>
              </a:ext>
            </a:extLst>
          </p:cNvPr>
          <p:cNvSpPr>
            <a:spLocks noGrp="1"/>
          </p:cNvSpPr>
          <p:nvPr>
            <p:ph type="ctrTitle"/>
          </p:nvPr>
        </p:nvSpPr>
        <p:spPr>
          <a:xfrm>
            <a:off x="1524000" y="1122363"/>
            <a:ext cx="9144000" cy="2387600"/>
          </a:xfrm>
        </p:spPr>
        <p:txBody>
          <a:bodyPr anchor="b">
            <a:normAutofit/>
          </a:bodyPr>
          <a:lstStyle>
            <a:lvl1pPr algn="ctr">
              <a:defRPr sz="4800" b="1" i="0">
                <a:latin typeface="Helvetica Neue" panose="02000503000000020004" pitchFamily="2" charset="0"/>
                <a:ea typeface="Helvetica Neue" panose="02000503000000020004" pitchFamily="2" charset="0"/>
                <a:cs typeface="Helvetica Neue" panose="02000503000000020004" pitchFamily="2" charset="0"/>
              </a:defRPr>
            </a:lvl1pPr>
          </a:lstStyle>
          <a:p>
            <a:r>
              <a:rPr lang="en-US"/>
              <a:t>Click to edit Master title style</a:t>
            </a:r>
          </a:p>
        </p:txBody>
      </p:sp>
      <p:sp>
        <p:nvSpPr>
          <p:cNvPr id="3" name="Subtitle 2">
            <a:extLst>
              <a:ext uri="{FF2B5EF4-FFF2-40B4-BE49-F238E27FC236}">
                <a16:creationId xmlns:a16="http://schemas.microsoft.com/office/drawing/2014/main" id="{D50E65DC-BCE7-164D-BBE6-2A6872F658A2}"/>
              </a:ext>
            </a:extLst>
          </p:cNvPr>
          <p:cNvSpPr>
            <a:spLocks noGrp="1"/>
          </p:cNvSpPr>
          <p:nvPr>
            <p:ph type="subTitle" idx="1"/>
          </p:nvPr>
        </p:nvSpPr>
        <p:spPr>
          <a:xfrm>
            <a:off x="1524000" y="3602038"/>
            <a:ext cx="9144000" cy="1655762"/>
          </a:xfrm>
        </p:spPr>
        <p:txBody>
          <a:bodyPr/>
          <a:lstStyle>
            <a:lvl1pPr marL="0" indent="0" algn="ctr">
              <a:buNone/>
              <a:defRPr sz="2400">
                <a:latin typeface="Avenir Book" panose="02000503020000020003"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3285BC-FBBE-9446-8DEA-7DB711CC6F8D}"/>
              </a:ext>
            </a:extLst>
          </p:cNvPr>
          <p:cNvSpPr>
            <a:spLocks noGrp="1"/>
          </p:cNvSpPr>
          <p:nvPr>
            <p:ph type="dt" sz="half" idx="10"/>
          </p:nvPr>
        </p:nvSpPr>
        <p:spPr/>
        <p:txBody>
          <a:bodyPr/>
          <a:lstStyle/>
          <a:p>
            <a:fld id="{509F055B-BC11-5949-8E5C-D01A6156AD90}" type="datetimeFigureOut">
              <a:rPr lang="en-US" smtClean="0"/>
              <a:t>4/29/21</a:t>
            </a:fld>
            <a:endParaRPr lang="en-US"/>
          </a:p>
        </p:txBody>
      </p:sp>
      <p:sp>
        <p:nvSpPr>
          <p:cNvPr id="5" name="Footer Placeholder 4">
            <a:extLst>
              <a:ext uri="{FF2B5EF4-FFF2-40B4-BE49-F238E27FC236}">
                <a16:creationId xmlns:a16="http://schemas.microsoft.com/office/drawing/2014/main" id="{C1B18635-19CC-5F44-A601-2661370CF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F8CDBF-62BE-224D-9F5A-8865E7AF7ABF}"/>
              </a:ext>
            </a:extLst>
          </p:cNvPr>
          <p:cNvSpPr>
            <a:spLocks noGrp="1"/>
          </p:cNvSpPr>
          <p:nvPr>
            <p:ph type="sldNum" sz="quarter" idx="12"/>
          </p:nvPr>
        </p:nvSpPr>
        <p:spPr/>
        <p:txBody>
          <a:bodyPr/>
          <a:lstStyle/>
          <a:p>
            <a:fld id="{4BE543C8-2716-E84C-815C-6AB257AA2E3C}" type="slidenum">
              <a:rPr lang="en-US" smtClean="0"/>
              <a:t>‹#›</a:t>
            </a:fld>
            <a:endParaRPr lang="en-US"/>
          </a:p>
        </p:txBody>
      </p:sp>
    </p:spTree>
    <p:extLst>
      <p:ext uri="{BB962C8B-B14F-4D97-AF65-F5344CB8AC3E}">
        <p14:creationId xmlns:p14="http://schemas.microsoft.com/office/powerpoint/2010/main" val="3189647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8A74A-6498-6045-8538-FD15A71C29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261D7F-EBE0-5843-84C8-E33C545ED8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D605C5-FCDD-9348-A696-374877898F73}"/>
              </a:ext>
            </a:extLst>
          </p:cNvPr>
          <p:cNvSpPr>
            <a:spLocks noGrp="1"/>
          </p:cNvSpPr>
          <p:nvPr>
            <p:ph type="dt" sz="half" idx="10"/>
          </p:nvPr>
        </p:nvSpPr>
        <p:spPr/>
        <p:txBody>
          <a:bodyPr/>
          <a:lstStyle/>
          <a:p>
            <a:fld id="{509F055B-BC11-5949-8E5C-D01A6156AD90}" type="datetimeFigureOut">
              <a:rPr lang="en-US" smtClean="0"/>
              <a:t>4/29/21</a:t>
            </a:fld>
            <a:endParaRPr lang="en-US"/>
          </a:p>
        </p:txBody>
      </p:sp>
      <p:sp>
        <p:nvSpPr>
          <p:cNvPr id="5" name="Footer Placeholder 4">
            <a:extLst>
              <a:ext uri="{FF2B5EF4-FFF2-40B4-BE49-F238E27FC236}">
                <a16:creationId xmlns:a16="http://schemas.microsoft.com/office/drawing/2014/main" id="{B9ABE48C-4D72-6E41-B0AC-A83947B924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E50275-44E0-0449-B01D-DA025F8B5C03}"/>
              </a:ext>
            </a:extLst>
          </p:cNvPr>
          <p:cNvSpPr>
            <a:spLocks noGrp="1"/>
          </p:cNvSpPr>
          <p:nvPr>
            <p:ph type="sldNum" sz="quarter" idx="12"/>
          </p:nvPr>
        </p:nvSpPr>
        <p:spPr/>
        <p:txBody>
          <a:bodyPr/>
          <a:lstStyle/>
          <a:p>
            <a:fld id="{4BE543C8-2716-E84C-815C-6AB257AA2E3C}" type="slidenum">
              <a:rPr lang="en-US" smtClean="0"/>
              <a:t>‹#›</a:t>
            </a:fld>
            <a:endParaRPr lang="en-US"/>
          </a:p>
        </p:txBody>
      </p:sp>
    </p:spTree>
    <p:extLst>
      <p:ext uri="{BB962C8B-B14F-4D97-AF65-F5344CB8AC3E}">
        <p14:creationId xmlns:p14="http://schemas.microsoft.com/office/powerpoint/2010/main" val="2729427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DD033F-A13B-4F4E-9C6A-DF89DECE04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EB4D98-C5D2-FC4F-BBD8-8AE7ED0E1C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45ACDB-025D-234C-B811-6DD2CD29F1B8}"/>
              </a:ext>
            </a:extLst>
          </p:cNvPr>
          <p:cNvSpPr>
            <a:spLocks noGrp="1"/>
          </p:cNvSpPr>
          <p:nvPr>
            <p:ph type="dt" sz="half" idx="10"/>
          </p:nvPr>
        </p:nvSpPr>
        <p:spPr/>
        <p:txBody>
          <a:bodyPr/>
          <a:lstStyle/>
          <a:p>
            <a:fld id="{509F055B-BC11-5949-8E5C-D01A6156AD90}" type="datetimeFigureOut">
              <a:rPr lang="en-US" smtClean="0"/>
              <a:t>4/29/21</a:t>
            </a:fld>
            <a:endParaRPr lang="en-US"/>
          </a:p>
        </p:txBody>
      </p:sp>
      <p:sp>
        <p:nvSpPr>
          <p:cNvPr id="5" name="Footer Placeholder 4">
            <a:extLst>
              <a:ext uri="{FF2B5EF4-FFF2-40B4-BE49-F238E27FC236}">
                <a16:creationId xmlns:a16="http://schemas.microsoft.com/office/drawing/2014/main" id="{9E480B8B-6377-F947-A8B4-3EFC9293C6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B9BBF-4109-D144-8440-D86CFF20824D}"/>
              </a:ext>
            </a:extLst>
          </p:cNvPr>
          <p:cNvSpPr>
            <a:spLocks noGrp="1"/>
          </p:cNvSpPr>
          <p:nvPr>
            <p:ph type="sldNum" sz="quarter" idx="12"/>
          </p:nvPr>
        </p:nvSpPr>
        <p:spPr/>
        <p:txBody>
          <a:bodyPr/>
          <a:lstStyle/>
          <a:p>
            <a:fld id="{4BE543C8-2716-E84C-815C-6AB257AA2E3C}" type="slidenum">
              <a:rPr lang="en-US" smtClean="0"/>
              <a:t>‹#›</a:t>
            </a:fld>
            <a:endParaRPr lang="en-US"/>
          </a:p>
        </p:txBody>
      </p:sp>
    </p:spTree>
    <p:extLst>
      <p:ext uri="{BB962C8B-B14F-4D97-AF65-F5344CB8AC3E}">
        <p14:creationId xmlns:p14="http://schemas.microsoft.com/office/powerpoint/2010/main" val="317183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FFC93-DE07-B641-A9E5-41D3AC5BB9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8077D4-37B5-5845-8689-8752115908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2A2638-9925-6E42-9FC3-0B33814015D7}"/>
              </a:ext>
            </a:extLst>
          </p:cNvPr>
          <p:cNvSpPr>
            <a:spLocks noGrp="1"/>
          </p:cNvSpPr>
          <p:nvPr>
            <p:ph type="dt" sz="half" idx="10"/>
          </p:nvPr>
        </p:nvSpPr>
        <p:spPr/>
        <p:txBody>
          <a:bodyPr/>
          <a:lstStyle/>
          <a:p>
            <a:fld id="{509F055B-BC11-5949-8E5C-D01A6156AD90}" type="datetimeFigureOut">
              <a:rPr lang="en-US" smtClean="0"/>
              <a:t>4/29/21</a:t>
            </a:fld>
            <a:endParaRPr lang="en-US"/>
          </a:p>
        </p:txBody>
      </p:sp>
      <p:sp>
        <p:nvSpPr>
          <p:cNvPr id="5" name="Footer Placeholder 4">
            <a:extLst>
              <a:ext uri="{FF2B5EF4-FFF2-40B4-BE49-F238E27FC236}">
                <a16:creationId xmlns:a16="http://schemas.microsoft.com/office/drawing/2014/main" id="{A2A146EF-6C22-ED42-AA8C-0E51973E51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AE4F3E-03B3-5F44-9DE5-C40703C203A9}"/>
              </a:ext>
            </a:extLst>
          </p:cNvPr>
          <p:cNvSpPr>
            <a:spLocks noGrp="1"/>
          </p:cNvSpPr>
          <p:nvPr>
            <p:ph type="sldNum" sz="quarter" idx="12"/>
          </p:nvPr>
        </p:nvSpPr>
        <p:spPr/>
        <p:txBody>
          <a:bodyPr/>
          <a:lstStyle/>
          <a:p>
            <a:fld id="{4BE543C8-2716-E84C-815C-6AB257AA2E3C}" type="slidenum">
              <a:rPr lang="en-US" smtClean="0"/>
              <a:t>‹#›</a:t>
            </a:fld>
            <a:endParaRPr lang="en-US"/>
          </a:p>
        </p:txBody>
      </p:sp>
    </p:spTree>
    <p:extLst>
      <p:ext uri="{BB962C8B-B14F-4D97-AF65-F5344CB8AC3E}">
        <p14:creationId xmlns:p14="http://schemas.microsoft.com/office/powerpoint/2010/main" val="4121221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004AB-99F1-8C4F-9C9D-AA9AE4043C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52F911-94FF-574F-8DA6-227E273DC1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006CB3-06CD-3D46-8196-EDD67F0C9F25}"/>
              </a:ext>
            </a:extLst>
          </p:cNvPr>
          <p:cNvSpPr>
            <a:spLocks noGrp="1"/>
          </p:cNvSpPr>
          <p:nvPr>
            <p:ph type="dt" sz="half" idx="10"/>
          </p:nvPr>
        </p:nvSpPr>
        <p:spPr/>
        <p:txBody>
          <a:bodyPr/>
          <a:lstStyle/>
          <a:p>
            <a:fld id="{509F055B-BC11-5949-8E5C-D01A6156AD90}" type="datetimeFigureOut">
              <a:rPr lang="en-US" smtClean="0"/>
              <a:t>4/29/21</a:t>
            </a:fld>
            <a:endParaRPr lang="en-US"/>
          </a:p>
        </p:txBody>
      </p:sp>
      <p:sp>
        <p:nvSpPr>
          <p:cNvPr id="5" name="Footer Placeholder 4">
            <a:extLst>
              <a:ext uri="{FF2B5EF4-FFF2-40B4-BE49-F238E27FC236}">
                <a16:creationId xmlns:a16="http://schemas.microsoft.com/office/drawing/2014/main" id="{8EAED086-A018-7E4B-9B12-F41EE352C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1C295D-87B7-AC48-B3B8-7081698E4D8A}"/>
              </a:ext>
            </a:extLst>
          </p:cNvPr>
          <p:cNvSpPr>
            <a:spLocks noGrp="1"/>
          </p:cNvSpPr>
          <p:nvPr>
            <p:ph type="sldNum" sz="quarter" idx="12"/>
          </p:nvPr>
        </p:nvSpPr>
        <p:spPr/>
        <p:txBody>
          <a:bodyPr/>
          <a:lstStyle/>
          <a:p>
            <a:fld id="{4BE543C8-2716-E84C-815C-6AB257AA2E3C}" type="slidenum">
              <a:rPr lang="en-US" smtClean="0"/>
              <a:t>‹#›</a:t>
            </a:fld>
            <a:endParaRPr lang="en-US"/>
          </a:p>
        </p:txBody>
      </p:sp>
    </p:spTree>
    <p:extLst>
      <p:ext uri="{BB962C8B-B14F-4D97-AF65-F5344CB8AC3E}">
        <p14:creationId xmlns:p14="http://schemas.microsoft.com/office/powerpoint/2010/main" val="287507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52368-7247-9B48-9171-7726AA75A0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98CDB8-96B6-BC45-8EDD-1685DAEF80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6758FD-4035-E048-B042-49C29A7FFD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375D9C-227D-1D42-B9EF-330AD185DD9A}"/>
              </a:ext>
            </a:extLst>
          </p:cNvPr>
          <p:cNvSpPr>
            <a:spLocks noGrp="1"/>
          </p:cNvSpPr>
          <p:nvPr>
            <p:ph type="dt" sz="half" idx="10"/>
          </p:nvPr>
        </p:nvSpPr>
        <p:spPr/>
        <p:txBody>
          <a:bodyPr/>
          <a:lstStyle/>
          <a:p>
            <a:fld id="{509F055B-BC11-5949-8E5C-D01A6156AD90}" type="datetimeFigureOut">
              <a:rPr lang="en-US" smtClean="0"/>
              <a:t>4/29/21</a:t>
            </a:fld>
            <a:endParaRPr lang="en-US"/>
          </a:p>
        </p:txBody>
      </p:sp>
      <p:sp>
        <p:nvSpPr>
          <p:cNvPr id="6" name="Footer Placeholder 5">
            <a:extLst>
              <a:ext uri="{FF2B5EF4-FFF2-40B4-BE49-F238E27FC236}">
                <a16:creationId xmlns:a16="http://schemas.microsoft.com/office/drawing/2014/main" id="{9B2692FB-A338-994B-B234-86AA59EAFF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5C856B-4002-A14B-B9CF-4CFBAD66A839}"/>
              </a:ext>
            </a:extLst>
          </p:cNvPr>
          <p:cNvSpPr>
            <a:spLocks noGrp="1"/>
          </p:cNvSpPr>
          <p:nvPr>
            <p:ph type="sldNum" sz="quarter" idx="12"/>
          </p:nvPr>
        </p:nvSpPr>
        <p:spPr/>
        <p:txBody>
          <a:bodyPr/>
          <a:lstStyle/>
          <a:p>
            <a:fld id="{4BE543C8-2716-E84C-815C-6AB257AA2E3C}" type="slidenum">
              <a:rPr lang="en-US" smtClean="0"/>
              <a:t>‹#›</a:t>
            </a:fld>
            <a:endParaRPr lang="en-US"/>
          </a:p>
        </p:txBody>
      </p:sp>
    </p:spTree>
    <p:extLst>
      <p:ext uri="{BB962C8B-B14F-4D97-AF65-F5344CB8AC3E}">
        <p14:creationId xmlns:p14="http://schemas.microsoft.com/office/powerpoint/2010/main" val="3074287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F501E-DDF4-804B-97A4-0CB78B6D3B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3510E2-A17B-1049-85CF-F33D6C22B3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C69789-2F19-1C4B-8FAB-5B6B89FC2B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C29780-861A-D44D-9751-80551AA7E0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FCC445-5690-124C-BC9B-7B6FD61F6D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5AA2F2-AC47-8A41-9ED9-81440D8CD436}"/>
              </a:ext>
            </a:extLst>
          </p:cNvPr>
          <p:cNvSpPr>
            <a:spLocks noGrp="1"/>
          </p:cNvSpPr>
          <p:nvPr>
            <p:ph type="dt" sz="half" idx="10"/>
          </p:nvPr>
        </p:nvSpPr>
        <p:spPr/>
        <p:txBody>
          <a:bodyPr/>
          <a:lstStyle/>
          <a:p>
            <a:fld id="{509F055B-BC11-5949-8E5C-D01A6156AD90}" type="datetimeFigureOut">
              <a:rPr lang="en-US" smtClean="0"/>
              <a:t>4/29/21</a:t>
            </a:fld>
            <a:endParaRPr lang="en-US"/>
          </a:p>
        </p:txBody>
      </p:sp>
      <p:sp>
        <p:nvSpPr>
          <p:cNvPr id="8" name="Footer Placeholder 7">
            <a:extLst>
              <a:ext uri="{FF2B5EF4-FFF2-40B4-BE49-F238E27FC236}">
                <a16:creationId xmlns:a16="http://schemas.microsoft.com/office/drawing/2014/main" id="{9A2C232C-B2C1-D94A-BA5D-F07FE6531B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464EF7-CF64-944A-B305-AA0DD0E6A0ED}"/>
              </a:ext>
            </a:extLst>
          </p:cNvPr>
          <p:cNvSpPr>
            <a:spLocks noGrp="1"/>
          </p:cNvSpPr>
          <p:nvPr>
            <p:ph type="sldNum" sz="quarter" idx="12"/>
          </p:nvPr>
        </p:nvSpPr>
        <p:spPr/>
        <p:txBody>
          <a:bodyPr/>
          <a:lstStyle/>
          <a:p>
            <a:fld id="{4BE543C8-2716-E84C-815C-6AB257AA2E3C}" type="slidenum">
              <a:rPr lang="en-US" smtClean="0"/>
              <a:t>‹#›</a:t>
            </a:fld>
            <a:endParaRPr lang="en-US"/>
          </a:p>
        </p:txBody>
      </p:sp>
    </p:spTree>
    <p:extLst>
      <p:ext uri="{BB962C8B-B14F-4D97-AF65-F5344CB8AC3E}">
        <p14:creationId xmlns:p14="http://schemas.microsoft.com/office/powerpoint/2010/main" val="3641698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AB032-E16C-A94A-BFC7-12E09CC036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75D0F9-B679-6048-8C68-CB2B4D51A2B4}"/>
              </a:ext>
            </a:extLst>
          </p:cNvPr>
          <p:cNvSpPr>
            <a:spLocks noGrp="1"/>
          </p:cNvSpPr>
          <p:nvPr>
            <p:ph type="dt" sz="half" idx="10"/>
          </p:nvPr>
        </p:nvSpPr>
        <p:spPr/>
        <p:txBody>
          <a:bodyPr/>
          <a:lstStyle/>
          <a:p>
            <a:fld id="{509F055B-BC11-5949-8E5C-D01A6156AD90}" type="datetimeFigureOut">
              <a:rPr lang="en-US" smtClean="0"/>
              <a:t>4/29/21</a:t>
            </a:fld>
            <a:endParaRPr lang="en-US"/>
          </a:p>
        </p:txBody>
      </p:sp>
      <p:sp>
        <p:nvSpPr>
          <p:cNvPr id="4" name="Footer Placeholder 3">
            <a:extLst>
              <a:ext uri="{FF2B5EF4-FFF2-40B4-BE49-F238E27FC236}">
                <a16:creationId xmlns:a16="http://schemas.microsoft.com/office/drawing/2014/main" id="{C4D19BB9-A66E-0E43-A4C0-A06650C906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EA38D3-B10D-0A40-AC18-72B16A460516}"/>
              </a:ext>
            </a:extLst>
          </p:cNvPr>
          <p:cNvSpPr>
            <a:spLocks noGrp="1"/>
          </p:cNvSpPr>
          <p:nvPr>
            <p:ph type="sldNum" sz="quarter" idx="12"/>
          </p:nvPr>
        </p:nvSpPr>
        <p:spPr/>
        <p:txBody>
          <a:bodyPr/>
          <a:lstStyle/>
          <a:p>
            <a:fld id="{4BE543C8-2716-E84C-815C-6AB257AA2E3C}" type="slidenum">
              <a:rPr lang="en-US" smtClean="0"/>
              <a:t>‹#›</a:t>
            </a:fld>
            <a:endParaRPr lang="en-US"/>
          </a:p>
        </p:txBody>
      </p:sp>
    </p:spTree>
    <p:extLst>
      <p:ext uri="{BB962C8B-B14F-4D97-AF65-F5344CB8AC3E}">
        <p14:creationId xmlns:p14="http://schemas.microsoft.com/office/powerpoint/2010/main" val="219655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3D6A36-EF87-1E45-BB50-55DF9D8BD906}"/>
              </a:ext>
            </a:extLst>
          </p:cNvPr>
          <p:cNvSpPr>
            <a:spLocks noGrp="1"/>
          </p:cNvSpPr>
          <p:nvPr>
            <p:ph type="dt" sz="half" idx="10"/>
          </p:nvPr>
        </p:nvSpPr>
        <p:spPr/>
        <p:txBody>
          <a:bodyPr/>
          <a:lstStyle/>
          <a:p>
            <a:fld id="{509F055B-BC11-5949-8E5C-D01A6156AD90}" type="datetimeFigureOut">
              <a:rPr lang="en-US" smtClean="0"/>
              <a:t>4/29/21</a:t>
            </a:fld>
            <a:endParaRPr lang="en-US"/>
          </a:p>
        </p:txBody>
      </p:sp>
      <p:sp>
        <p:nvSpPr>
          <p:cNvPr id="3" name="Footer Placeholder 2">
            <a:extLst>
              <a:ext uri="{FF2B5EF4-FFF2-40B4-BE49-F238E27FC236}">
                <a16:creationId xmlns:a16="http://schemas.microsoft.com/office/drawing/2014/main" id="{0FDC9C37-3B5B-6A4D-B25D-574EF4C1BF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471AA4-61B2-9743-A8B1-AD5CC69CB03C}"/>
              </a:ext>
            </a:extLst>
          </p:cNvPr>
          <p:cNvSpPr>
            <a:spLocks noGrp="1"/>
          </p:cNvSpPr>
          <p:nvPr>
            <p:ph type="sldNum" sz="quarter" idx="12"/>
          </p:nvPr>
        </p:nvSpPr>
        <p:spPr/>
        <p:txBody>
          <a:bodyPr/>
          <a:lstStyle/>
          <a:p>
            <a:fld id="{4BE543C8-2716-E84C-815C-6AB257AA2E3C}" type="slidenum">
              <a:rPr lang="en-US" smtClean="0"/>
              <a:t>‹#›</a:t>
            </a:fld>
            <a:endParaRPr lang="en-US"/>
          </a:p>
        </p:txBody>
      </p:sp>
    </p:spTree>
    <p:extLst>
      <p:ext uri="{BB962C8B-B14F-4D97-AF65-F5344CB8AC3E}">
        <p14:creationId xmlns:p14="http://schemas.microsoft.com/office/powerpoint/2010/main" val="114580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ED487-7835-F94F-8A6D-3576227CDA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2FB9BE-58A4-CF44-A217-311587C617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9DA215-642A-4644-A345-700811DADD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D29188-FA9D-6C46-A808-E331E8CFBA79}"/>
              </a:ext>
            </a:extLst>
          </p:cNvPr>
          <p:cNvSpPr>
            <a:spLocks noGrp="1"/>
          </p:cNvSpPr>
          <p:nvPr>
            <p:ph type="dt" sz="half" idx="10"/>
          </p:nvPr>
        </p:nvSpPr>
        <p:spPr/>
        <p:txBody>
          <a:bodyPr/>
          <a:lstStyle/>
          <a:p>
            <a:fld id="{509F055B-BC11-5949-8E5C-D01A6156AD90}" type="datetimeFigureOut">
              <a:rPr lang="en-US" smtClean="0"/>
              <a:t>4/29/21</a:t>
            </a:fld>
            <a:endParaRPr lang="en-US"/>
          </a:p>
        </p:txBody>
      </p:sp>
      <p:sp>
        <p:nvSpPr>
          <p:cNvPr id="6" name="Footer Placeholder 5">
            <a:extLst>
              <a:ext uri="{FF2B5EF4-FFF2-40B4-BE49-F238E27FC236}">
                <a16:creationId xmlns:a16="http://schemas.microsoft.com/office/drawing/2014/main" id="{A261D1F2-9587-9748-BDEA-2832C7A592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33866C-D917-6145-9D4C-732F0CC1318A}"/>
              </a:ext>
            </a:extLst>
          </p:cNvPr>
          <p:cNvSpPr>
            <a:spLocks noGrp="1"/>
          </p:cNvSpPr>
          <p:nvPr>
            <p:ph type="sldNum" sz="quarter" idx="12"/>
          </p:nvPr>
        </p:nvSpPr>
        <p:spPr/>
        <p:txBody>
          <a:bodyPr/>
          <a:lstStyle/>
          <a:p>
            <a:fld id="{4BE543C8-2716-E84C-815C-6AB257AA2E3C}" type="slidenum">
              <a:rPr lang="en-US" smtClean="0"/>
              <a:t>‹#›</a:t>
            </a:fld>
            <a:endParaRPr lang="en-US"/>
          </a:p>
        </p:txBody>
      </p:sp>
    </p:spTree>
    <p:extLst>
      <p:ext uri="{BB962C8B-B14F-4D97-AF65-F5344CB8AC3E}">
        <p14:creationId xmlns:p14="http://schemas.microsoft.com/office/powerpoint/2010/main" val="3842657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1D457-462F-C244-A8CE-981F545343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0195F6-4AC9-8E48-BB0F-5C840B798A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EBED62-239B-4641-B69C-1D645BA8D9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9B3D8D-BC5A-994F-870F-2E236991808E}"/>
              </a:ext>
            </a:extLst>
          </p:cNvPr>
          <p:cNvSpPr>
            <a:spLocks noGrp="1"/>
          </p:cNvSpPr>
          <p:nvPr>
            <p:ph type="dt" sz="half" idx="10"/>
          </p:nvPr>
        </p:nvSpPr>
        <p:spPr/>
        <p:txBody>
          <a:bodyPr/>
          <a:lstStyle/>
          <a:p>
            <a:fld id="{509F055B-BC11-5949-8E5C-D01A6156AD90}" type="datetimeFigureOut">
              <a:rPr lang="en-US" smtClean="0"/>
              <a:t>4/29/21</a:t>
            </a:fld>
            <a:endParaRPr lang="en-US"/>
          </a:p>
        </p:txBody>
      </p:sp>
      <p:sp>
        <p:nvSpPr>
          <p:cNvPr id="6" name="Footer Placeholder 5">
            <a:extLst>
              <a:ext uri="{FF2B5EF4-FFF2-40B4-BE49-F238E27FC236}">
                <a16:creationId xmlns:a16="http://schemas.microsoft.com/office/drawing/2014/main" id="{D4C29211-7B4F-3545-8CCA-EA43F7197E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B30DE0-42F5-D647-AE90-A03A0296CAD0}"/>
              </a:ext>
            </a:extLst>
          </p:cNvPr>
          <p:cNvSpPr>
            <a:spLocks noGrp="1"/>
          </p:cNvSpPr>
          <p:nvPr>
            <p:ph type="sldNum" sz="quarter" idx="12"/>
          </p:nvPr>
        </p:nvSpPr>
        <p:spPr/>
        <p:txBody>
          <a:bodyPr/>
          <a:lstStyle/>
          <a:p>
            <a:fld id="{4BE543C8-2716-E84C-815C-6AB257AA2E3C}" type="slidenum">
              <a:rPr lang="en-US" smtClean="0"/>
              <a:t>‹#›</a:t>
            </a:fld>
            <a:endParaRPr lang="en-US"/>
          </a:p>
        </p:txBody>
      </p:sp>
    </p:spTree>
    <p:extLst>
      <p:ext uri="{BB962C8B-B14F-4D97-AF65-F5344CB8AC3E}">
        <p14:creationId xmlns:p14="http://schemas.microsoft.com/office/powerpoint/2010/main" val="2981876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84E710-2D44-B14B-A147-55CEA3C331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0FEF75-52A8-3049-891B-2261EAA152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1AF36-0465-5A46-BB9D-76EB614050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9F055B-BC11-5949-8E5C-D01A6156AD90}" type="datetimeFigureOut">
              <a:rPr lang="en-US" smtClean="0"/>
              <a:t>4/29/21</a:t>
            </a:fld>
            <a:endParaRPr lang="en-US"/>
          </a:p>
        </p:txBody>
      </p:sp>
      <p:sp>
        <p:nvSpPr>
          <p:cNvPr id="5" name="Footer Placeholder 4">
            <a:extLst>
              <a:ext uri="{FF2B5EF4-FFF2-40B4-BE49-F238E27FC236}">
                <a16:creationId xmlns:a16="http://schemas.microsoft.com/office/drawing/2014/main" id="{BC5D1424-581F-664A-AE5F-9BD9E2DE2A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F7A2A3-E413-3C4D-B431-1709370A0A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543C8-2716-E84C-815C-6AB257AA2E3C}" type="slidenum">
              <a:rPr lang="en-US" smtClean="0"/>
              <a:t>‹#›</a:t>
            </a:fld>
            <a:endParaRPr lang="en-US"/>
          </a:p>
        </p:txBody>
      </p:sp>
    </p:spTree>
    <p:extLst>
      <p:ext uri="{BB962C8B-B14F-4D97-AF65-F5344CB8AC3E}">
        <p14:creationId xmlns:p14="http://schemas.microsoft.com/office/powerpoint/2010/main" val="2893899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b="1" i="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D22D4-F971-FB48-B600-A12745EE123C}"/>
              </a:ext>
            </a:extLst>
          </p:cNvPr>
          <p:cNvSpPr>
            <a:spLocks noGrp="1"/>
          </p:cNvSpPr>
          <p:nvPr>
            <p:ph type="ctrTitle"/>
          </p:nvPr>
        </p:nvSpPr>
        <p:spPr/>
        <p:txBody>
          <a:bodyPr/>
          <a:lstStyle/>
          <a:p>
            <a:r>
              <a:rPr lang="en-US" dirty="0"/>
              <a:t>Eventual Consistency &amp; Amazon Dynamo</a:t>
            </a:r>
          </a:p>
        </p:txBody>
      </p:sp>
      <p:sp>
        <p:nvSpPr>
          <p:cNvPr id="3" name="Subtitle 2">
            <a:extLst>
              <a:ext uri="{FF2B5EF4-FFF2-40B4-BE49-F238E27FC236}">
                <a16:creationId xmlns:a16="http://schemas.microsoft.com/office/drawing/2014/main" id="{08B31225-E87B-EC44-81A3-72DE6E47A04F}"/>
              </a:ext>
            </a:extLst>
          </p:cNvPr>
          <p:cNvSpPr>
            <a:spLocks noGrp="1"/>
          </p:cNvSpPr>
          <p:nvPr>
            <p:ph type="subTitle" idx="1"/>
          </p:nvPr>
        </p:nvSpPr>
        <p:spPr>
          <a:xfrm>
            <a:off x="883024" y="3615485"/>
            <a:ext cx="9784976" cy="3403880"/>
          </a:xfrm>
        </p:spPr>
        <p:txBody>
          <a:bodyPr>
            <a:normAutofit/>
          </a:bodyPr>
          <a:lstStyle/>
          <a:p>
            <a:r>
              <a:rPr lang="en-US" b="1" dirty="0"/>
              <a:t>Lecture 19</a:t>
            </a:r>
          </a:p>
          <a:p>
            <a:r>
              <a:rPr lang="en-US" dirty="0"/>
              <a:t>5/3/2021</a:t>
            </a:r>
          </a:p>
          <a:p>
            <a:endParaRPr lang="en-US" dirty="0"/>
          </a:p>
          <a:p>
            <a:r>
              <a:rPr lang="en-US" dirty="0">
                <a:solidFill>
                  <a:schemeClr val="bg2">
                    <a:lumMod val="50000"/>
                  </a:schemeClr>
                </a:solidFill>
              </a:rPr>
              <a:t>Lab 6 out</a:t>
            </a:r>
          </a:p>
          <a:p>
            <a:r>
              <a:rPr lang="en-US" dirty="0">
                <a:solidFill>
                  <a:schemeClr val="bg2">
                    <a:lumMod val="50000"/>
                  </a:schemeClr>
                </a:solidFill>
              </a:rPr>
              <a:t>Lab 5 due</a:t>
            </a:r>
          </a:p>
          <a:p>
            <a:r>
              <a:rPr lang="en-US" dirty="0">
                <a:solidFill>
                  <a:schemeClr val="bg2">
                    <a:lumMod val="50000"/>
                  </a:schemeClr>
                </a:solidFill>
              </a:rPr>
              <a:t>Project meetings today!</a:t>
            </a:r>
          </a:p>
          <a:p>
            <a:r>
              <a:rPr lang="en-US" dirty="0">
                <a:solidFill>
                  <a:schemeClr val="bg2">
                    <a:lumMod val="50000"/>
                  </a:schemeClr>
                </a:solidFill>
              </a:rPr>
              <a:t>Quiz 2 Next Wednesday (5/12)</a:t>
            </a:r>
          </a:p>
          <a:p>
            <a:endParaRPr lang="en-US" dirty="0"/>
          </a:p>
        </p:txBody>
      </p:sp>
    </p:spTree>
    <p:extLst>
      <p:ext uri="{BB962C8B-B14F-4D97-AF65-F5344CB8AC3E}">
        <p14:creationId xmlns:p14="http://schemas.microsoft.com/office/powerpoint/2010/main" val="2734409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DBB66-5AC0-574E-A58A-018F2B04C83B}"/>
              </a:ext>
            </a:extLst>
          </p:cNvPr>
          <p:cNvSpPr>
            <a:spLocks noGrp="1"/>
          </p:cNvSpPr>
          <p:nvPr>
            <p:ph type="title"/>
          </p:nvPr>
        </p:nvSpPr>
        <p:spPr/>
        <p:txBody>
          <a:bodyPr/>
          <a:lstStyle/>
          <a:p>
            <a:r>
              <a:rPr lang="en-US" dirty="0"/>
              <a:t>NoSQL</a:t>
            </a:r>
          </a:p>
        </p:txBody>
      </p:sp>
      <p:sp>
        <p:nvSpPr>
          <p:cNvPr id="3" name="Content Placeholder 2">
            <a:extLst>
              <a:ext uri="{FF2B5EF4-FFF2-40B4-BE49-F238E27FC236}">
                <a16:creationId xmlns:a16="http://schemas.microsoft.com/office/drawing/2014/main" id="{4121376A-14E2-484C-8FF5-5695339C865A}"/>
              </a:ext>
            </a:extLst>
          </p:cNvPr>
          <p:cNvSpPr>
            <a:spLocks noGrp="1"/>
          </p:cNvSpPr>
          <p:nvPr>
            <p:ph idx="1"/>
          </p:nvPr>
        </p:nvSpPr>
        <p:spPr/>
        <p:txBody>
          <a:bodyPr>
            <a:normAutofit/>
          </a:bodyPr>
          <a:lstStyle/>
          <a:p>
            <a:r>
              <a:rPr lang="en-US" sz="3600" dirty="0"/>
              <a:t>Class of systems like Dynamo that generally offer:</a:t>
            </a:r>
          </a:p>
          <a:p>
            <a:pPr lvl="1"/>
            <a:endParaRPr lang="en-US" sz="3200" dirty="0"/>
          </a:p>
          <a:p>
            <a:pPr lvl="1"/>
            <a:r>
              <a:rPr lang="en-US" sz="3200" dirty="0"/>
              <a:t>Key/value storage (not SQL!)</a:t>
            </a:r>
          </a:p>
          <a:p>
            <a:pPr lvl="1"/>
            <a:r>
              <a:rPr lang="en-US" sz="3200" dirty="0"/>
              <a:t>Partitioned and replicated by key</a:t>
            </a:r>
          </a:p>
          <a:p>
            <a:pPr lvl="1"/>
            <a:r>
              <a:rPr lang="en-US" sz="3200" dirty="0"/>
              <a:t>Favoring availability over consistency</a:t>
            </a:r>
          </a:p>
        </p:txBody>
      </p:sp>
    </p:spTree>
    <p:extLst>
      <p:ext uri="{BB962C8B-B14F-4D97-AF65-F5344CB8AC3E}">
        <p14:creationId xmlns:p14="http://schemas.microsoft.com/office/powerpoint/2010/main" val="562345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B5504-543E-9645-9CBB-C4AA1BC0AFC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8C0EC4-68BA-E44F-BC0E-40DD9C230911}"/>
              </a:ext>
            </a:extLst>
          </p:cNvPr>
          <p:cNvSpPr>
            <a:spLocks noGrp="1"/>
          </p:cNvSpPr>
          <p:nvPr>
            <p:ph idx="1"/>
          </p:nvPr>
        </p:nvSpPr>
        <p:spPr/>
        <p:txBody>
          <a:bodyPr/>
          <a:lstStyle/>
          <a:p>
            <a:endParaRPr lang="en-US"/>
          </a:p>
        </p:txBody>
      </p:sp>
      <p:grpSp>
        <p:nvGrpSpPr>
          <p:cNvPr id="4" name="Group 3">
            <a:extLst>
              <a:ext uri="{FF2B5EF4-FFF2-40B4-BE49-F238E27FC236}">
                <a16:creationId xmlns:a16="http://schemas.microsoft.com/office/drawing/2014/main" id="{51C6FAA9-685F-5241-A34C-0371B611DD5E}"/>
              </a:ext>
            </a:extLst>
          </p:cNvPr>
          <p:cNvGrpSpPr/>
          <p:nvPr/>
        </p:nvGrpSpPr>
        <p:grpSpPr>
          <a:xfrm>
            <a:off x="55378" y="0"/>
            <a:ext cx="12081244" cy="6858000"/>
            <a:chOff x="55378" y="0"/>
            <a:chExt cx="12081244" cy="6858000"/>
          </a:xfrm>
        </p:grpSpPr>
        <p:pic>
          <p:nvPicPr>
            <p:cNvPr id="5" name="Picture 4">
              <a:extLst>
                <a:ext uri="{FF2B5EF4-FFF2-40B4-BE49-F238E27FC236}">
                  <a16:creationId xmlns:a16="http://schemas.microsoft.com/office/drawing/2014/main" id="{A71215DD-9DBF-AE49-A7C4-2F8F46CBFFAC}"/>
                </a:ext>
              </a:extLst>
            </p:cNvPr>
            <p:cNvPicPr>
              <a:picLocks noChangeAspect="1"/>
            </p:cNvPicPr>
            <p:nvPr/>
          </p:nvPicPr>
          <p:blipFill>
            <a:blip r:embed="rId2"/>
            <a:stretch>
              <a:fillRect/>
            </a:stretch>
          </p:blipFill>
          <p:spPr>
            <a:xfrm>
              <a:off x="55378" y="0"/>
              <a:ext cx="12081244" cy="6858000"/>
            </a:xfrm>
            <a:prstGeom prst="rect">
              <a:avLst/>
            </a:prstGeom>
          </p:spPr>
        </p:pic>
        <p:sp>
          <p:nvSpPr>
            <p:cNvPr id="6" name="TextBox 5">
              <a:extLst>
                <a:ext uri="{FF2B5EF4-FFF2-40B4-BE49-F238E27FC236}">
                  <a16:creationId xmlns:a16="http://schemas.microsoft.com/office/drawing/2014/main" id="{F69FCAA6-6883-6442-84E2-C35D73E5D5D6}"/>
                </a:ext>
              </a:extLst>
            </p:cNvPr>
            <p:cNvSpPr txBox="1"/>
            <p:nvPr/>
          </p:nvSpPr>
          <p:spPr>
            <a:xfrm>
              <a:off x="3079377" y="6488668"/>
              <a:ext cx="6938682" cy="369332"/>
            </a:xfrm>
            <a:prstGeom prst="rect">
              <a:avLst/>
            </a:prstGeom>
            <a:noFill/>
          </p:spPr>
          <p:txBody>
            <a:bodyPr wrap="square" rtlCol="0">
              <a:spAutoFit/>
            </a:bodyPr>
            <a:lstStyle/>
            <a:p>
              <a:r>
                <a:rPr lang="en-US" dirty="0"/>
                <a:t>Source: https://</a:t>
              </a:r>
              <a:r>
                <a:rPr lang="en-US" dirty="0" err="1"/>
                <a:t>www.slideshare.net</a:t>
              </a:r>
              <a:r>
                <a:rPr lang="en-US" dirty="0"/>
                <a:t>/</a:t>
              </a:r>
              <a:r>
                <a:rPr lang="en-US" dirty="0" err="1"/>
                <a:t>danglbl</a:t>
              </a:r>
              <a:r>
                <a:rPr lang="en-US" dirty="0"/>
                <a:t>/</a:t>
              </a:r>
              <a:r>
                <a:rPr lang="en-US" dirty="0" err="1"/>
                <a:t>schemaless</a:t>
              </a:r>
              <a:r>
                <a:rPr lang="en-US" dirty="0"/>
                <a:t>-databases/7</a:t>
              </a:r>
            </a:p>
          </p:txBody>
        </p:sp>
        <p:sp>
          <p:nvSpPr>
            <p:cNvPr id="7" name="TextBox 6">
              <a:extLst>
                <a:ext uri="{FF2B5EF4-FFF2-40B4-BE49-F238E27FC236}">
                  <a16:creationId xmlns:a16="http://schemas.microsoft.com/office/drawing/2014/main" id="{2538D6A9-8C29-5D4D-9DC6-99A9C4180314}"/>
                </a:ext>
              </a:extLst>
            </p:cNvPr>
            <p:cNvSpPr txBox="1"/>
            <p:nvPr/>
          </p:nvSpPr>
          <p:spPr>
            <a:xfrm>
              <a:off x="9426389" y="5111571"/>
              <a:ext cx="2581835" cy="1200329"/>
            </a:xfrm>
            <a:prstGeom prst="rect">
              <a:avLst/>
            </a:prstGeom>
            <a:noFill/>
          </p:spPr>
          <p:txBody>
            <a:bodyPr wrap="square" rtlCol="0">
              <a:spAutoFit/>
            </a:bodyPr>
            <a:lstStyle/>
            <a:p>
              <a:r>
                <a:rPr lang="en-US" i="1" dirty="0"/>
                <a:t>Early 2010’s saw MANY such systems, with slightly different data models and semantics</a:t>
              </a:r>
            </a:p>
          </p:txBody>
        </p:sp>
      </p:grpSp>
    </p:spTree>
    <p:extLst>
      <p:ext uri="{BB962C8B-B14F-4D97-AF65-F5344CB8AC3E}">
        <p14:creationId xmlns:p14="http://schemas.microsoft.com/office/powerpoint/2010/main" val="286646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D24A1-71EE-4F4C-A38B-5432C195F26B}"/>
              </a:ext>
            </a:extLst>
          </p:cNvPr>
          <p:cNvSpPr>
            <a:spLocks noGrp="1"/>
          </p:cNvSpPr>
          <p:nvPr>
            <p:ph type="title"/>
          </p:nvPr>
        </p:nvSpPr>
        <p:spPr/>
        <p:txBody>
          <a:bodyPr/>
          <a:lstStyle/>
          <a:p>
            <a:r>
              <a:rPr lang="en-US" dirty="0"/>
              <a:t>Dynamo Query Interface </a:t>
            </a:r>
          </a:p>
        </p:txBody>
      </p:sp>
      <p:sp>
        <p:nvSpPr>
          <p:cNvPr id="3" name="Content Placeholder 2">
            <a:extLst>
              <a:ext uri="{FF2B5EF4-FFF2-40B4-BE49-F238E27FC236}">
                <a16:creationId xmlns:a16="http://schemas.microsoft.com/office/drawing/2014/main" id="{0912CD2D-8D46-ED42-9989-273BA85D16BA}"/>
              </a:ext>
            </a:extLst>
          </p:cNvPr>
          <p:cNvSpPr>
            <a:spLocks noGrp="1"/>
          </p:cNvSpPr>
          <p:nvPr>
            <p:ph idx="1"/>
          </p:nvPr>
        </p:nvSpPr>
        <p:spPr>
          <a:xfrm>
            <a:off x="838200" y="1462554"/>
            <a:ext cx="10515600" cy="4351338"/>
          </a:xfrm>
        </p:spPr>
        <p:txBody>
          <a:bodyPr>
            <a:normAutofit lnSpcReduction="10000"/>
          </a:bodyPr>
          <a:lstStyle/>
          <a:p>
            <a:endParaRPr lang="en-US" dirty="0"/>
          </a:p>
          <a:p>
            <a:r>
              <a:rPr lang="en-US" dirty="0"/>
              <a:t>Key / Value store</a:t>
            </a:r>
          </a:p>
          <a:p>
            <a:r>
              <a:rPr lang="en-US" dirty="0"/>
              <a:t>All keys and values are arbitrary byte arrays</a:t>
            </a:r>
          </a:p>
          <a:p>
            <a:pPr lvl="1"/>
            <a:r>
              <a:rPr lang="en-US" dirty="0"/>
              <a:t>md5 on key to generate ID </a:t>
            </a:r>
          </a:p>
          <a:p>
            <a:r>
              <a:rPr lang="en-US" u="sng" dirty="0"/>
              <a:t>get</a:t>
            </a:r>
            <a:r>
              <a:rPr lang="en-US" dirty="0"/>
              <a:t>(key)</a:t>
            </a:r>
          </a:p>
          <a:p>
            <a:r>
              <a:rPr lang="en-US" u="sng" dirty="0"/>
              <a:t>put</a:t>
            </a:r>
            <a:r>
              <a:rPr lang="en-US" dirty="0"/>
              <a:t>(key, context, value)</a:t>
            </a:r>
          </a:p>
          <a:p>
            <a:pPr lvl="1"/>
            <a:r>
              <a:rPr lang="en-US" dirty="0"/>
              <a:t>Context is an sequence number done by coordinator of write</a:t>
            </a:r>
          </a:p>
          <a:p>
            <a:pPr lvl="1"/>
            <a:r>
              <a:rPr lang="en-US" dirty="0"/>
              <a:t>More later</a:t>
            </a:r>
          </a:p>
          <a:p>
            <a:r>
              <a:rPr lang="en-US" dirty="0"/>
              <a:t>single-key atomicity </a:t>
            </a:r>
          </a:p>
          <a:p>
            <a:pPr lvl="1"/>
            <a:r>
              <a:rPr lang="en-US" dirty="0"/>
              <a:t>I.e., each read/write is atomic, but only with respect to key</a:t>
            </a:r>
          </a:p>
          <a:p>
            <a:endParaRPr lang="en-US" dirty="0"/>
          </a:p>
        </p:txBody>
      </p:sp>
    </p:spTree>
    <p:extLst>
      <p:ext uri="{BB962C8B-B14F-4D97-AF65-F5344CB8AC3E}">
        <p14:creationId xmlns:p14="http://schemas.microsoft.com/office/powerpoint/2010/main" val="3921241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596042" y="3640420"/>
            <a:ext cx="2514600" cy="2641600"/>
          </a:xfrm>
          <a:prstGeom prst="rect">
            <a:avLst/>
          </a:prstGeom>
        </p:spPr>
      </p:pic>
      <p:sp>
        <p:nvSpPr>
          <p:cNvPr id="2" name="Title 1"/>
          <p:cNvSpPr>
            <a:spLocks noGrp="1"/>
          </p:cNvSpPr>
          <p:nvPr>
            <p:ph type="title"/>
          </p:nvPr>
        </p:nvSpPr>
        <p:spPr/>
        <p:txBody>
          <a:bodyPr/>
          <a:lstStyle/>
          <a:p>
            <a:r>
              <a:rPr lang="en-US" dirty="0"/>
              <a:t>Dynamo Data Partitioning and Replication</a:t>
            </a:r>
          </a:p>
        </p:txBody>
      </p:sp>
      <p:sp>
        <p:nvSpPr>
          <p:cNvPr id="3" name="Content Placeholder 2"/>
          <p:cNvSpPr>
            <a:spLocks noGrp="1"/>
          </p:cNvSpPr>
          <p:nvPr>
            <p:ph idx="1"/>
          </p:nvPr>
        </p:nvSpPr>
        <p:spPr>
          <a:xfrm>
            <a:off x="505681" y="1463494"/>
            <a:ext cx="9411127" cy="2669564"/>
          </a:xfrm>
        </p:spPr>
        <p:txBody>
          <a:bodyPr>
            <a:normAutofit/>
          </a:bodyPr>
          <a:lstStyle/>
          <a:p>
            <a:pPr lvl="1"/>
            <a:r>
              <a:rPr lang="en-US" sz="2800" dirty="0"/>
              <a:t>All data replicated on N nodes</a:t>
            </a:r>
          </a:p>
          <a:p>
            <a:pPr lvl="1"/>
            <a:r>
              <a:rPr lang="en-US" sz="2800" dirty="0"/>
              <a:t>Each node has an address on a “ring” representing space of hash values from say, 0</a:t>
            </a:r>
            <a:r>
              <a:rPr lang="en-US" sz="2800" dirty="0">
                <a:sym typeface="Wingdings"/>
              </a:rPr>
              <a:t>2</a:t>
            </a:r>
            <a:r>
              <a:rPr lang="en-US" sz="2800" baseline="30000" dirty="0">
                <a:sym typeface="Wingdings"/>
              </a:rPr>
              <a:t>128</a:t>
            </a:r>
          </a:p>
          <a:p>
            <a:pPr lvl="1"/>
            <a:r>
              <a:rPr lang="en-US" sz="2800" dirty="0">
                <a:sym typeface="Wingdings"/>
              </a:rPr>
              <a:t>Data stored on ring as well</a:t>
            </a:r>
            <a:endParaRPr lang="en-US" sz="2800" dirty="0"/>
          </a:p>
          <a:p>
            <a:pPr lvl="1"/>
            <a:endParaRPr lang="en-US" sz="2800" dirty="0"/>
          </a:p>
        </p:txBody>
      </p:sp>
      <p:pic>
        <p:nvPicPr>
          <p:cNvPr id="4" name="Picture 3"/>
          <p:cNvPicPr>
            <a:picLocks noChangeAspect="1"/>
          </p:cNvPicPr>
          <p:nvPr/>
        </p:nvPicPr>
        <p:blipFill>
          <a:blip r:embed="rId3"/>
          <a:stretch>
            <a:fillRect/>
          </a:stretch>
        </p:blipFill>
        <p:spPr>
          <a:xfrm>
            <a:off x="4596042" y="3644972"/>
            <a:ext cx="2596776" cy="2501900"/>
          </a:xfrm>
          <a:prstGeom prst="rect">
            <a:avLst/>
          </a:prstGeom>
        </p:spPr>
      </p:pic>
      <p:sp>
        <p:nvSpPr>
          <p:cNvPr id="5" name="TextBox 4"/>
          <p:cNvSpPr txBox="1"/>
          <p:nvPr/>
        </p:nvSpPr>
        <p:spPr>
          <a:xfrm>
            <a:off x="7218218" y="4011919"/>
            <a:ext cx="2286000" cy="1200329"/>
          </a:xfrm>
          <a:prstGeom prst="rect">
            <a:avLst/>
          </a:prstGeom>
          <a:noFill/>
        </p:spPr>
        <p:txBody>
          <a:bodyPr wrap="square" rtlCol="0">
            <a:spAutoFit/>
          </a:bodyPr>
          <a:lstStyle/>
          <a:p>
            <a:r>
              <a:rPr lang="en-US" dirty="0"/>
              <a:t>Each node occupies one (or multiple) random locations on ring </a:t>
            </a:r>
          </a:p>
        </p:txBody>
      </p:sp>
      <p:sp>
        <p:nvSpPr>
          <p:cNvPr id="7" name="TextBox 6"/>
          <p:cNvSpPr txBox="1"/>
          <p:nvPr/>
        </p:nvSpPr>
        <p:spPr>
          <a:xfrm>
            <a:off x="6179127" y="6146872"/>
            <a:ext cx="295274" cy="369332"/>
          </a:xfrm>
          <a:prstGeom prst="rect">
            <a:avLst/>
          </a:prstGeom>
          <a:noFill/>
        </p:spPr>
        <p:txBody>
          <a:bodyPr wrap="none" rtlCol="0">
            <a:spAutoFit/>
          </a:bodyPr>
          <a:lstStyle/>
          <a:p>
            <a:r>
              <a:rPr lang="en-US" b="1" dirty="0"/>
              <a:t>k</a:t>
            </a:r>
          </a:p>
        </p:txBody>
      </p:sp>
      <p:sp>
        <p:nvSpPr>
          <p:cNvPr id="8" name="TextBox 7"/>
          <p:cNvSpPr txBox="1"/>
          <p:nvPr/>
        </p:nvSpPr>
        <p:spPr>
          <a:xfrm>
            <a:off x="6602460" y="6146873"/>
            <a:ext cx="3166919" cy="646331"/>
          </a:xfrm>
          <a:prstGeom prst="rect">
            <a:avLst/>
          </a:prstGeom>
          <a:noFill/>
        </p:spPr>
        <p:txBody>
          <a:bodyPr wrap="square" rtlCol="0">
            <a:spAutoFit/>
          </a:bodyPr>
          <a:lstStyle/>
          <a:p>
            <a:r>
              <a:rPr lang="en-US" dirty="0"/>
              <a:t>A key hashed to location k is stored on N </a:t>
            </a:r>
            <a:r>
              <a:rPr lang="en-US" i="1" dirty="0"/>
              <a:t>successors</a:t>
            </a:r>
            <a:r>
              <a:rPr lang="en-US" dirty="0"/>
              <a:t> in ring</a:t>
            </a:r>
          </a:p>
        </p:txBody>
      </p:sp>
      <p:pic>
        <p:nvPicPr>
          <p:cNvPr id="9" name="Picture 8"/>
          <p:cNvPicPr>
            <a:picLocks noChangeAspect="1"/>
          </p:cNvPicPr>
          <p:nvPr/>
        </p:nvPicPr>
        <p:blipFill>
          <a:blip r:embed="rId4"/>
          <a:stretch>
            <a:fillRect/>
          </a:stretch>
        </p:blipFill>
        <p:spPr>
          <a:xfrm>
            <a:off x="4596042" y="3640420"/>
            <a:ext cx="1230406" cy="2501900"/>
          </a:xfrm>
          <a:prstGeom prst="rect">
            <a:avLst/>
          </a:prstGeom>
        </p:spPr>
      </p:pic>
      <p:sp>
        <p:nvSpPr>
          <p:cNvPr id="10" name="TextBox 9"/>
          <p:cNvSpPr txBox="1"/>
          <p:nvPr/>
        </p:nvSpPr>
        <p:spPr>
          <a:xfrm>
            <a:off x="1920824" y="3737208"/>
            <a:ext cx="1775012" cy="2308324"/>
          </a:xfrm>
          <a:prstGeom prst="rect">
            <a:avLst/>
          </a:prstGeom>
          <a:noFill/>
        </p:spPr>
        <p:txBody>
          <a:bodyPr wrap="square" rtlCol="0">
            <a:spAutoFit/>
          </a:bodyPr>
          <a:lstStyle/>
          <a:p>
            <a:r>
              <a:rPr lang="en-US" i="1"/>
              <a:t>“Overlay </a:t>
            </a:r>
            <a:r>
              <a:rPr lang="en-US" i="1" dirty="0"/>
              <a:t>network”:  Nodes are not actually in a physical ring, but are just machines on </a:t>
            </a:r>
            <a:r>
              <a:rPr lang="en-US" i="1"/>
              <a:t>the Internet</a:t>
            </a:r>
          </a:p>
        </p:txBody>
      </p:sp>
      <p:sp>
        <p:nvSpPr>
          <p:cNvPr id="11" name="TextBox 10"/>
          <p:cNvSpPr txBox="1"/>
          <p:nvPr/>
        </p:nvSpPr>
        <p:spPr>
          <a:xfrm>
            <a:off x="4190297" y="5546237"/>
            <a:ext cx="569387" cy="369332"/>
          </a:xfrm>
          <a:prstGeom prst="rect">
            <a:avLst/>
          </a:prstGeom>
          <a:noFill/>
        </p:spPr>
        <p:txBody>
          <a:bodyPr wrap="none" rtlCol="0">
            <a:spAutoFit/>
          </a:bodyPr>
          <a:lstStyle/>
          <a:p>
            <a:r>
              <a:rPr lang="en-US" b="1" dirty="0"/>
              <a:t>N=3</a:t>
            </a:r>
          </a:p>
        </p:txBody>
      </p:sp>
    </p:spTree>
    <p:extLst>
      <p:ext uri="{BB962C8B-B14F-4D97-AF65-F5344CB8AC3E}">
        <p14:creationId xmlns:p14="http://schemas.microsoft.com/office/powerpoint/2010/main" val="1042140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2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4"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CB41C-366B-0749-9F5F-3D9105A23CFD}"/>
              </a:ext>
            </a:extLst>
          </p:cNvPr>
          <p:cNvSpPr>
            <a:spLocks noGrp="1"/>
          </p:cNvSpPr>
          <p:nvPr>
            <p:ph type="title"/>
          </p:nvPr>
        </p:nvSpPr>
        <p:spPr/>
        <p:txBody>
          <a:bodyPr/>
          <a:lstStyle/>
          <a:p>
            <a:r>
              <a:rPr lang="en-US" dirty="0"/>
              <a:t>Consistent Hashing</a:t>
            </a:r>
          </a:p>
        </p:txBody>
      </p:sp>
      <p:sp>
        <p:nvSpPr>
          <p:cNvPr id="3" name="Content Placeholder 2">
            <a:extLst>
              <a:ext uri="{FF2B5EF4-FFF2-40B4-BE49-F238E27FC236}">
                <a16:creationId xmlns:a16="http://schemas.microsoft.com/office/drawing/2014/main" id="{72F16186-C10C-6C4E-95D1-A6C075AA94CF}"/>
              </a:ext>
            </a:extLst>
          </p:cNvPr>
          <p:cNvSpPr>
            <a:spLocks noGrp="1"/>
          </p:cNvSpPr>
          <p:nvPr>
            <p:ph idx="1"/>
          </p:nvPr>
        </p:nvSpPr>
        <p:spPr/>
        <p:txBody>
          <a:bodyPr/>
          <a:lstStyle/>
          <a:p>
            <a:pPr marL="0" indent="0">
              <a:buNone/>
            </a:pPr>
            <a:endParaRPr lang="en-US" dirty="0"/>
          </a:p>
          <a:p>
            <a:r>
              <a:rPr lang="en-US" dirty="0"/>
              <a:t>Data and nodes mapped to ring</a:t>
            </a:r>
          </a:p>
          <a:p>
            <a:r>
              <a:rPr lang="en-US" dirty="0"/>
              <a:t>Data assigned to nearest successor(s)</a:t>
            </a:r>
          </a:p>
          <a:p>
            <a:r>
              <a:rPr lang="en-US" dirty="0"/>
              <a:t>When a node joins, it takes over only keys in range it joins</a:t>
            </a:r>
          </a:p>
          <a:p>
            <a:r>
              <a:rPr lang="en-US" dirty="0"/>
              <a:t>No need to rehash all values!</a:t>
            </a:r>
          </a:p>
          <a:p>
            <a:endParaRPr lang="en-US" dirty="0"/>
          </a:p>
          <a:p>
            <a:endParaRPr lang="en-US" dirty="0"/>
          </a:p>
        </p:txBody>
      </p:sp>
      <p:pic>
        <p:nvPicPr>
          <p:cNvPr id="5" name="Picture 4">
            <a:extLst>
              <a:ext uri="{FF2B5EF4-FFF2-40B4-BE49-F238E27FC236}">
                <a16:creationId xmlns:a16="http://schemas.microsoft.com/office/drawing/2014/main" id="{E2AD2BD8-2626-2C49-9986-964F30927DEC}"/>
              </a:ext>
            </a:extLst>
          </p:cNvPr>
          <p:cNvPicPr>
            <a:picLocks noChangeAspect="1"/>
          </p:cNvPicPr>
          <p:nvPr/>
        </p:nvPicPr>
        <p:blipFill>
          <a:blip r:embed="rId2"/>
          <a:stretch>
            <a:fillRect/>
          </a:stretch>
        </p:blipFill>
        <p:spPr>
          <a:xfrm>
            <a:off x="7377342" y="3863181"/>
            <a:ext cx="2596776" cy="2501900"/>
          </a:xfrm>
          <a:prstGeom prst="rect">
            <a:avLst/>
          </a:prstGeom>
        </p:spPr>
      </p:pic>
      <p:sp>
        <p:nvSpPr>
          <p:cNvPr id="6" name="Oval 5">
            <a:extLst>
              <a:ext uri="{FF2B5EF4-FFF2-40B4-BE49-F238E27FC236}">
                <a16:creationId xmlns:a16="http://schemas.microsoft.com/office/drawing/2014/main" id="{3064860A-A270-614E-8054-777D711456BD}"/>
              </a:ext>
            </a:extLst>
          </p:cNvPr>
          <p:cNvSpPr/>
          <p:nvPr/>
        </p:nvSpPr>
        <p:spPr>
          <a:xfrm>
            <a:off x="8428080" y="6105382"/>
            <a:ext cx="391391" cy="39139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a:t>
            </a:r>
          </a:p>
        </p:txBody>
      </p:sp>
      <p:grpSp>
        <p:nvGrpSpPr>
          <p:cNvPr id="9" name="Group 8">
            <a:extLst>
              <a:ext uri="{FF2B5EF4-FFF2-40B4-BE49-F238E27FC236}">
                <a16:creationId xmlns:a16="http://schemas.microsoft.com/office/drawing/2014/main" id="{9C9BFA54-28CD-3241-9F7D-DED8E05924F6}"/>
              </a:ext>
            </a:extLst>
          </p:cNvPr>
          <p:cNvGrpSpPr/>
          <p:nvPr/>
        </p:nvGrpSpPr>
        <p:grpSpPr>
          <a:xfrm>
            <a:off x="7435922" y="4004257"/>
            <a:ext cx="2500395" cy="2318964"/>
            <a:chOff x="5911921" y="4004257"/>
            <a:chExt cx="2500395" cy="2318964"/>
          </a:xfrm>
        </p:grpSpPr>
        <p:sp>
          <p:nvSpPr>
            <p:cNvPr id="7" name="Block Arc 6">
              <a:extLst>
                <a:ext uri="{FF2B5EF4-FFF2-40B4-BE49-F238E27FC236}">
                  <a16:creationId xmlns:a16="http://schemas.microsoft.com/office/drawing/2014/main" id="{FD09512B-2F3E-2447-B677-849BE74368F1}"/>
                </a:ext>
              </a:extLst>
            </p:cNvPr>
            <p:cNvSpPr/>
            <p:nvPr/>
          </p:nvSpPr>
          <p:spPr>
            <a:xfrm rot="9603000">
              <a:off x="5911921" y="4004257"/>
              <a:ext cx="2500395" cy="2318964"/>
            </a:xfrm>
            <a:prstGeom prst="blockArc">
              <a:avLst>
                <a:gd name="adj1" fmla="val 15155256"/>
                <a:gd name="adj2" fmla="val 16947645"/>
                <a:gd name="adj3" fmla="val 474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F79F3E47-FF3C-0F49-BFC0-902E4442436C}"/>
                </a:ext>
              </a:extLst>
            </p:cNvPr>
            <p:cNvSpPr txBox="1"/>
            <p:nvPr/>
          </p:nvSpPr>
          <p:spPr>
            <a:xfrm>
              <a:off x="7183410" y="5202833"/>
              <a:ext cx="748145" cy="923330"/>
            </a:xfrm>
            <a:prstGeom prst="rect">
              <a:avLst/>
            </a:prstGeom>
            <a:noFill/>
          </p:spPr>
          <p:txBody>
            <a:bodyPr wrap="square" rtlCol="0">
              <a:spAutoFit/>
            </a:bodyPr>
            <a:lstStyle/>
            <a:p>
              <a:r>
                <a:rPr lang="en-US" i="1" dirty="0"/>
                <a:t>F takes over </a:t>
              </a:r>
            </a:p>
          </p:txBody>
        </p:sp>
      </p:grpSp>
    </p:spTree>
    <p:extLst>
      <p:ext uri="{BB962C8B-B14F-4D97-AF65-F5344CB8AC3E}">
        <p14:creationId xmlns:p14="http://schemas.microsoft.com/office/powerpoint/2010/main" val="407774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Joining the Ring</a:t>
            </a:r>
          </a:p>
        </p:txBody>
      </p:sp>
      <p:sp>
        <p:nvSpPr>
          <p:cNvPr id="3" name="Content Placeholder 2"/>
          <p:cNvSpPr>
            <a:spLocks noGrp="1"/>
          </p:cNvSpPr>
          <p:nvPr>
            <p:ph idx="1"/>
          </p:nvPr>
        </p:nvSpPr>
        <p:spPr>
          <a:xfrm>
            <a:off x="824565" y="1478756"/>
            <a:ext cx="10515600" cy="4351338"/>
          </a:xfrm>
        </p:spPr>
        <p:txBody>
          <a:bodyPr>
            <a:normAutofit/>
          </a:bodyPr>
          <a:lstStyle/>
          <a:p>
            <a:r>
              <a:rPr lang="en-US" dirty="0"/>
              <a:t>Administrators explicitly add / remove nodes</a:t>
            </a:r>
          </a:p>
          <a:p>
            <a:r>
              <a:rPr lang="en-US" dirty="0"/>
              <a:t>When a node joins, it contacts a list of “seed nodes”</a:t>
            </a:r>
          </a:p>
          <a:p>
            <a:pPr lvl="1"/>
            <a:r>
              <a:rPr lang="en-US" dirty="0"/>
              <a:t>Other nodes periodically “gossip” to learn about ring structure</a:t>
            </a:r>
          </a:p>
          <a:p>
            <a:r>
              <a:rPr lang="en-US" dirty="0"/>
              <a:t>When a node </a:t>
            </a:r>
            <a:r>
              <a:rPr lang="en-US" dirty="0" err="1"/>
              <a:t>i</a:t>
            </a:r>
            <a:r>
              <a:rPr lang="en-US" dirty="0"/>
              <a:t> learns about new node j, </a:t>
            </a:r>
            <a:r>
              <a:rPr lang="en-US" dirty="0" err="1"/>
              <a:t>i</a:t>
            </a:r>
            <a:r>
              <a:rPr lang="en-US" dirty="0"/>
              <a:t> sends j any keys j is responsible for</a:t>
            </a:r>
          </a:p>
          <a:p>
            <a:endParaRPr lang="en-US" dirty="0"/>
          </a:p>
        </p:txBody>
      </p:sp>
      <p:pic>
        <p:nvPicPr>
          <p:cNvPr id="5" name="Picture 4">
            <a:extLst>
              <a:ext uri="{FF2B5EF4-FFF2-40B4-BE49-F238E27FC236}">
                <a16:creationId xmlns:a16="http://schemas.microsoft.com/office/drawing/2014/main" id="{2F43609E-6167-7C40-A292-9BD14FCBD8EB}"/>
              </a:ext>
            </a:extLst>
          </p:cNvPr>
          <p:cNvPicPr>
            <a:picLocks noChangeAspect="1"/>
          </p:cNvPicPr>
          <p:nvPr/>
        </p:nvPicPr>
        <p:blipFill>
          <a:blip r:embed="rId2"/>
          <a:stretch>
            <a:fillRect/>
          </a:stretch>
        </p:blipFill>
        <p:spPr>
          <a:xfrm>
            <a:off x="4797612" y="3810000"/>
            <a:ext cx="2596776" cy="2501900"/>
          </a:xfrm>
          <a:prstGeom prst="rect">
            <a:avLst/>
          </a:prstGeom>
        </p:spPr>
      </p:pic>
      <p:sp>
        <p:nvSpPr>
          <p:cNvPr id="14" name="Oval 13">
            <a:extLst>
              <a:ext uri="{FF2B5EF4-FFF2-40B4-BE49-F238E27FC236}">
                <a16:creationId xmlns:a16="http://schemas.microsoft.com/office/drawing/2014/main" id="{70E71FB3-7750-8047-955D-D198A98CE4D4}"/>
              </a:ext>
            </a:extLst>
          </p:cNvPr>
          <p:cNvSpPr/>
          <p:nvPr/>
        </p:nvSpPr>
        <p:spPr>
          <a:xfrm>
            <a:off x="7032977" y="5076956"/>
            <a:ext cx="391391" cy="39139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a:t>
            </a:r>
          </a:p>
        </p:txBody>
      </p:sp>
      <p:sp>
        <p:nvSpPr>
          <p:cNvPr id="15" name="TextBox 14">
            <a:extLst>
              <a:ext uri="{FF2B5EF4-FFF2-40B4-BE49-F238E27FC236}">
                <a16:creationId xmlns:a16="http://schemas.microsoft.com/office/drawing/2014/main" id="{8CCA5CBA-70B5-974E-950E-AF93B9B99215}"/>
              </a:ext>
            </a:extLst>
          </p:cNvPr>
          <p:cNvSpPr txBox="1"/>
          <p:nvPr/>
        </p:nvSpPr>
        <p:spPr>
          <a:xfrm>
            <a:off x="7221831" y="3598487"/>
            <a:ext cx="4232572" cy="646331"/>
          </a:xfrm>
          <a:prstGeom prst="rect">
            <a:avLst/>
          </a:prstGeom>
          <a:noFill/>
        </p:spPr>
        <p:txBody>
          <a:bodyPr wrap="square" rtlCol="0">
            <a:spAutoFit/>
          </a:bodyPr>
          <a:lstStyle/>
          <a:p>
            <a:r>
              <a:rPr lang="en-US" dirty="0"/>
              <a:t>Each node has mapping of all other nodes.</a:t>
            </a:r>
          </a:p>
          <a:p>
            <a:r>
              <a:rPr lang="en-US" dirty="0"/>
              <a:t>This is small, even for thousands of nodes</a:t>
            </a:r>
          </a:p>
        </p:txBody>
      </p:sp>
      <p:grpSp>
        <p:nvGrpSpPr>
          <p:cNvPr id="44" name="Group 43">
            <a:extLst>
              <a:ext uri="{FF2B5EF4-FFF2-40B4-BE49-F238E27FC236}">
                <a16:creationId xmlns:a16="http://schemas.microsoft.com/office/drawing/2014/main" id="{2CA66568-B800-174A-897C-29E5AF8D3E39}"/>
              </a:ext>
            </a:extLst>
          </p:cNvPr>
          <p:cNvGrpSpPr/>
          <p:nvPr/>
        </p:nvGrpSpPr>
        <p:grpSpPr>
          <a:xfrm>
            <a:off x="577775" y="3810000"/>
            <a:ext cx="3990292" cy="1754326"/>
            <a:chOff x="577775" y="3810000"/>
            <a:chExt cx="3990292" cy="1754326"/>
          </a:xfrm>
        </p:grpSpPr>
        <p:sp>
          <p:nvSpPr>
            <p:cNvPr id="16" name="TextBox 15">
              <a:extLst>
                <a:ext uri="{FF2B5EF4-FFF2-40B4-BE49-F238E27FC236}">
                  <a16:creationId xmlns:a16="http://schemas.microsoft.com/office/drawing/2014/main" id="{CB12E691-835C-0648-B348-F4849DDD795E}"/>
                </a:ext>
              </a:extLst>
            </p:cNvPr>
            <p:cNvSpPr txBox="1"/>
            <p:nvPr/>
          </p:nvSpPr>
          <p:spPr>
            <a:xfrm>
              <a:off x="2844198" y="3810000"/>
              <a:ext cx="1723869" cy="1754326"/>
            </a:xfrm>
            <a:prstGeom prst="rect">
              <a:avLst/>
            </a:prstGeom>
            <a:noFill/>
          </p:spPr>
          <p:txBody>
            <a:bodyPr wrap="square" rtlCol="0">
              <a:spAutoFit/>
            </a:bodyPr>
            <a:lstStyle/>
            <a:p>
              <a:r>
                <a:rPr lang="en-US" dirty="0"/>
                <a:t>Seed nodes are nodes clients and other nodes can ask for current mapping</a:t>
              </a:r>
            </a:p>
          </p:txBody>
        </p:sp>
        <p:grpSp>
          <p:nvGrpSpPr>
            <p:cNvPr id="21" name="Group 20">
              <a:extLst>
                <a:ext uri="{FF2B5EF4-FFF2-40B4-BE49-F238E27FC236}">
                  <a16:creationId xmlns:a16="http://schemas.microsoft.com/office/drawing/2014/main" id="{DE9B911D-3CC5-5644-AA22-37094F07C467}"/>
                </a:ext>
              </a:extLst>
            </p:cNvPr>
            <p:cNvGrpSpPr/>
            <p:nvPr/>
          </p:nvGrpSpPr>
          <p:grpSpPr>
            <a:xfrm>
              <a:off x="577775" y="3876627"/>
              <a:ext cx="2098623" cy="1200329"/>
              <a:chOff x="659567" y="4490106"/>
              <a:chExt cx="2098623" cy="1200329"/>
            </a:xfrm>
          </p:grpSpPr>
          <p:sp>
            <p:nvSpPr>
              <p:cNvPr id="19" name="TextBox 18">
                <a:extLst>
                  <a:ext uri="{FF2B5EF4-FFF2-40B4-BE49-F238E27FC236}">
                    <a16:creationId xmlns:a16="http://schemas.microsoft.com/office/drawing/2014/main" id="{FC80009B-0A4A-F648-AAA5-1244AF2A3395}"/>
                  </a:ext>
                </a:extLst>
              </p:cNvPr>
              <p:cNvSpPr txBox="1"/>
              <p:nvPr/>
            </p:nvSpPr>
            <p:spPr>
              <a:xfrm>
                <a:off x="659567" y="4490106"/>
                <a:ext cx="2098623" cy="1200329"/>
              </a:xfrm>
              <a:prstGeom prst="rect">
                <a:avLst/>
              </a:prstGeom>
              <a:noFill/>
              <a:ln>
                <a:solidFill>
                  <a:schemeClr val="accent1"/>
                </a:solidFill>
              </a:ln>
            </p:spPr>
            <p:txBody>
              <a:bodyPr wrap="square" rtlCol="0">
                <a:spAutoFit/>
              </a:bodyPr>
              <a:lstStyle/>
              <a:p>
                <a:r>
                  <a:rPr lang="en-US" dirty="0"/>
                  <a:t>External discovery service</a:t>
                </a:r>
              </a:p>
              <a:p>
                <a:endParaRPr lang="en-US" dirty="0"/>
              </a:p>
              <a:p>
                <a:endParaRPr lang="en-US" dirty="0"/>
              </a:p>
            </p:txBody>
          </p:sp>
          <p:sp>
            <p:nvSpPr>
              <p:cNvPr id="20" name="Rectangle 19">
                <a:extLst>
                  <a:ext uri="{FF2B5EF4-FFF2-40B4-BE49-F238E27FC236}">
                    <a16:creationId xmlns:a16="http://schemas.microsoft.com/office/drawing/2014/main" id="{D4AA69E4-7FAD-2247-80DD-6ECCC8C8D66E}"/>
                  </a:ext>
                </a:extLst>
              </p:cNvPr>
              <p:cNvSpPr/>
              <p:nvPr/>
            </p:nvSpPr>
            <p:spPr>
              <a:xfrm>
                <a:off x="792119" y="5129552"/>
                <a:ext cx="1723869" cy="47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Seed node list</a:t>
                </a:r>
              </a:p>
            </p:txBody>
          </p:sp>
        </p:grpSp>
      </p:grpSp>
      <p:graphicFrame>
        <p:nvGraphicFramePr>
          <p:cNvPr id="22" name="Table 22">
            <a:extLst>
              <a:ext uri="{FF2B5EF4-FFF2-40B4-BE49-F238E27FC236}">
                <a16:creationId xmlns:a16="http://schemas.microsoft.com/office/drawing/2014/main" id="{0615BE39-72DD-1D49-9698-9B23E03A89FF}"/>
              </a:ext>
            </a:extLst>
          </p:cNvPr>
          <p:cNvGraphicFramePr>
            <a:graphicFrameLocks noGrp="1"/>
          </p:cNvGraphicFramePr>
          <p:nvPr>
            <p:extLst>
              <p:ext uri="{D42A27DB-BD31-4B8C-83A1-F6EECF244321}">
                <p14:modId xmlns:p14="http://schemas.microsoft.com/office/powerpoint/2010/main" val="4033968886"/>
              </p:ext>
            </p:extLst>
          </p:nvPr>
        </p:nvGraphicFramePr>
        <p:xfrm>
          <a:off x="7773358" y="4323817"/>
          <a:ext cx="1297324" cy="1828800"/>
        </p:xfrm>
        <a:graphic>
          <a:graphicData uri="http://schemas.openxmlformats.org/drawingml/2006/table">
            <a:tbl>
              <a:tblPr firstRow="1" bandRow="1">
                <a:tableStyleId>{5C22544A-7EE6-4342-B048-85BDC9FD1C3A}</a:tableStyleId>
              </a:tblPr>
              <a:tblGrid>
                <a:gridCol w="648662">
                  <a:extLst>
                    <a:ext uri="{9D8B030D-6E8A-4147-A177-3AD203B41FA5}">
                      <a16:colId xmlns:a16="http://schemas.microsoft.com/office/drawing/2014/main" val="1083852683"/>
                    </a:ext>
                  </a:extLst>
                </a:gridCol>
                <a:gridCol w="648662">
                  <a:extLst>
                    <a:ext uri="{9D8B030D-6E8A-4147-A177-3AD203B41FA5}">
                      <a16:colId xmlns:a16="http://schemas.microsoft.com/office/drawing/2014/main" val="419461793"/>
                    </a:ext>
                  </a:extLst>
                </a:gridCol>
              </a:tblGrid>
              <a:tr h="285141">
                <a:tc>
                  <a:txBody>
                    <a:bodyPr/>
                    <a:lstStyle/>
                    <a:p>
                      <a:r>
                        <a:rPr lang="en-US" sz="1400" dirty="0"/>
                        <a:t>Node</a:t>
                      </a:r>
                    </a:p>
                  </a:txBody>
                  <a:tcPr/>
                </a:tc>
                <a:tc>
                  <a:txBody>
                    <a:bodyPr/>
                    <a:lstStyle/>
                    <a:p>
                      <a:r>
                        <a:rPr lang="en-US" sz="1400" dirty="0"/>
                        <a:t>Loc</a:t>
                      </a:r>
                    </a:p>
                  </a:txBody>
                  <a:tcPr/>
                </a:tc>
                <a:extLst>
                  <a:ext uri="{0D108BD9-81ED-4DB2-BD59-A6C34878D82A}">
                    <a16:rowId xmlns:a16="http://schemas.microsoft.com/office/drawing/2014/main" val="3421273193"/>
                  </a:ext>
                </a:extLst>
              </a:tr>
              <a:tr h="285141">
                <a:tc>
                  <a:txBody>
                    <a:bodyPr/>
                    <a:lstStyle/>
                    <a:p>
                      <a:r>
                        <a:rPr lang="en-US" sz="1400" dirty="0"/>
                        <a:t>A</a:t>
                      </a:r>
                    </a:p>
                  </a:txBody>
                  <a:tcPr/>
                </a:tc>
                <a:tc>
                  <a:txBody>
                    <a:bodyPr/>
                    <a:lstStyle/>
                    <a:p>
                      <a:r>
                        <a:rPr lang="en-US" sz="1400" dirty="0"/>
                        <a:t>0</a:t>
                      </a:r>
                    </a:p>
                  </a:txBody>
                  <a:tcPr/>
                </a:tc>
                <a:extLst>
                  <a:ext uri="{0D108BD9-81ED-4DB2-BD59-A6C34878D82A}">
                    <a16:rowId xmlns:a16="http://schemas.microsoft.com/office/drawing/2014/main" val="1278468167"/>
                  </a:ext>
                </a:extLst>
              </a:tr>
              <a:tr h="285141">
                <a:tc>
                  <a:txBody>
                    <a:bodyPr/>
                    <a:lstStyle/>
                    <a:p>
                      <a:r>
                        <a:rPr lang="en-US" sz="1400" dirty="0"/>
                        <a:t>B</a:t>
                      </a:r>
                    </a:p>
                  </a:txBody>
                  <a:tcPr/>
                </a:tc>
                <a:tc>
                  <a:txBody>
                    <a:bodyPr/>
                    <a:lstStyle/>
                    <a:p>
                      <a:r>
                        <a:rPr lang="en-US" sz="1400" dirty="0"/>
                        <a:t>X</a:t>
                      </a:r>
                    </a:p>
                  </a:txBody>
                  <a:tcPr/>
                </a:tc>
                <a:extLst>
                  <a:ext uri="{0D108BD9-81ED-4DB2-BD59-A6C34878D82A}">
                    <a16:rowId xmlns:a16="http://schemas.microsoft.com/office/drawing/2014/main" val="4057801434"/>
                  </a:ext>
                </a:extLst>
              </a:tr>
              <a:tr h="285141">
                <a:tc>
                  <a:txBody>
                    <a:bodyPr/>
                    <a:lstStyle/>
                    <a:p>
                      <a:r>
                        <a:rPr lang="en-US" sz="1400" dirty="0"/>
                        <a:t>C</a:t>
                      </a:r>
                    </a:p>
                  </a:txBody>
                  <a:tcPr/>
                </a:tc>
                <a:tc>
                  <a:txBody>
                    <a:bodyPr/>
                    <a:lstStyle/>
                    <a:p>
                      <a:r>
                        <a:rPr lang="en-US" sz="1400" dirty="0"/>
                        <a:t>Y</a:t>
                      </a:r>
                    </a:p>
                  </a:txBody>
                  <a:tcPr/>
                </a:tc>
                <a:extLst>
                  <a:ext uri="{0D108BD9-81ED-4DB2-BD59-A6C34878D82A}">
                    <a16:rowId xmlns:a16="http://schemas.microsoft.com/office/drawing/2014/main" val="3182219015"/>
                  </a:ext>
                </a:extLst>
              </a:tr>
              <a:tr h="285141">
                <a:tc>
                  <a:txBody>
                    <a:bodyPr/>
                    <a:lstStyle/>
                    <a:p>
                      <a:r>
                        <a:rPr lang="en-US" sz="1400" dirty="0"/>
                        <a:t>…</a:t>
                      </a:r>
                    </a:p>
                  </a:txBody>
                  <a:tcPr/>
                </a:tc>
                <a:tc>
                  <a:txBody>
                    <a:bodyPr/>
                    <a:lstStyle/>
                    <a:p>
                      <a:endParaRPr lang="en-US" sz="1400"/>
                    </a:p>
                  </a:txBody>
                  <a:tcPr/>
                </a:tc>
                <a:extLst>
                  <a:ext uri="{0D108BD9-81ED-4DB2-BD59-A6C34878D82A}">
                    <a16:rowId xmlns:a16="http://schemas.microsoft.com/office/drawing/2014/main" val="1457298464"/>
                  </a:ext>
                </a:extLst>
              </a:tr>
              <a:tr h="285141">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3137596144"/>
                  </a:ext>
                </a:extLst>
              </a:tr>
            </a:tbl>
          </a:graphicData>
        </a:graphic>
      </p:graphicFrame>
      <p:graphicFrame>
        <p:nvGraphicFramePr>
          <p:cNvPr id="23" name="Table 22">
            <a:extLst>
              <a:ext uri="{FF2B5EF4-FFF2-40B4-BE49-F238E27FC236}">
                <a16:creationId xmlns:a16="http://schemas.microsoft.com/office/drawing/2014/main" id="{A40A9B42-54F6-B048-BE6A-DC0955C9E111}"/>
              </a:ext>
            </a:extLst>
          </p:cNvPr>
          <p:cNvGraphicFramePr>
            <a:graphicFrameLocks noGrp="1"/>
          </p:cNvGraphicFramePr>
          <p:nvPr>
            <p:extLst>
              <p:ext uri="{D42A27DB-BD31-4B8C-83A1-F6EECF244321}">
                <p14:modId xmlns:p14="http://schemas.microsoft.com/office/powerpoint/2010/main" val="3537607018"/>
              </p:ext>
            </p:extLst>
          </p:nvPr>
        </p:nvGraphicFramePr>
        <p:xfrm>
          <a:off x="10053417" y="4323817"/>
          <a:ext cx="1297324" cy="1828800"/>
        </p:xfrm>
        <a:graphic>
          <a:graphicData uri="http://schemas.openxmlformats.org/drawingml/2006/table">
            <a:tbl>
              <a:tblPr firstRow="1" bandRow="1">
                <a:tableStyleId>{5C22544A-7EE6-4342-B048-85BDC9FD1C3A}</a:tableStyleId>
              </a:tblPr>
              <a:tblGrid>
                <a:gridCol w="648662">
                  <a:extLst>
                    <a:ext uri="{9D8B030D-6E8A-4147-A177-3AD203B41FA5}">
                      <a16:colId xmlns:a16="http://schemas.microsoft.com/office/drawing/2014/main" val="1083852683"/>
                    </a:ext>
                  </a:extLst>
                </a:gridCol>
                <a:gridCol w="648662">
                  <a:extLst>
                    <a:ext uri="{9D8B030D-6E8A-4147-A177-3AD203B41FA5}">
                      <a16:colId xmlns:a16="http://schemas.microsoft.com/office/drawing/2014/main" val="419461793"/>
                    </a:ext>
                  </a:extLst>
                </a:gridCol>
              </a:tblGrid>
              <a:tr h="285141">
                <a:tc>
                  <a:txBody>
                    <a:bodyPr/>
                    <a:lstStyle/>
                    <a:p>
                      <a:r>
                        <a:rPr lang="en-US" sz="1400" dirty="0"/>
                        <a:t>Node</a:t>
                      </a:r>
                    </a:p>
                  </a:txBody>
                  <a:tcPr/>
                </a:tc>
                <a:tc>
                  <a:txBody>
                    <a:bodyPr/>
                    <a:lstStyle/>
                    <a:p>
                      <a:r>
                        <a:rPr lang="en-US" sz="1400" dirty="0"/>
                        <a:t>Loc</a:t>
                      </a:r>
                    </a:p>
                  </a:txBody>
                  <a:tcPr/>
                </a:tc>
                <a:extLst>
                  <a:ext uri="{0D108BD9-81ED-4DB2-BD59-A6C34878D82A}">
                    <a16:rowId xmlns:a16="http://schemas.microsoft.com/office/drawing/2014/main" val="3421273193"/>
                  </a:ext>
                </a:extLst>
              </a:tr>
              <a:tr h="285141">
                <a:tc>
                  <a:txBody>
                    <a:bodyPr/>
                    <a:lstStyle/>
                    <a:p>
                      <a:r>
                        <a:rPr lang="en-US" sz="1400" dirty="0"/>
                        <a:t>A</a:t>
                      </a:r>
                    </a:p>
                  </a:txBody>
                  <a:tcPr/>
                </a:tc>
                <a:tc>
                  <a:txBody>
                    <a:bodyPr/>
                    <a:lstStyle/>
                    <a:p>
                      <a:r>
                        <a:rPr lang="en-US" sz="1400" dirty="0"/>
                        <a:t>0</a:t>
                      </a:r>
                    </a:p>
                  </a:txBody>
                  <a:tcPr/>
                </a:tc>
                <a:extLst>
                  <a:ext uri="{0D108BD9-81ED-4DB2-BD59-A6C34878D82A}">
                    <a16:rowId xmlns:a16="http://schemas.microsoft.com/office/drawing/2014/main" val="1278468167"/>
                  </a:ext>
                </a:extLst>
              </a:tr>
              <a:tr h="285141">
                <a:tc>
                  <a:txBody>
                    <a:bodyPr/>
                    <a:lstStyle/>
                    <a:p>
                      <a:r>
                        <a:rPr lang="en-US" sz="1400" dirty="0"/>
                        <a:t>B</a:t>
                      </a:r>
                    </a:p>
                  </a:txBody>
                  <a:tcPr/>
                </a:tc>
                <a:tc>
                  <a:txBody>
                    <a:bodyPr/>
                    <a:lstStyle/>
                    <a:p>
                      <a:r>
                        <a:rPr lang="en-US" sz="1400" dirty="0"/>
                        <a:t>X</a:t>
                      </a:r>
                    </a:p>
                  </a:txBody>
                  <a:tcPr/>
                </a:tc>
                <a:extLst>
                  <a:ext uri="{0D108BD9-81ED-4DB2-BD59-A6C34878D82A}">
                    <a16:rowId xmlns:a16="http://schemas.microsoft.com/office/drawing/2014/main" val="4057801434"/>
                  </a:ext>
                </a:extLst>
              </a:tr>
              <a:tr h="285141">
                <a:tc>
                  <a:txBody>
                    <a:bodyPr/>
                    <a:lstStyle/>
                    <a:p>
                      <a:r>
                        <a:rPr lang="en-US" sz="1400" dirty="0"/>
                        <a:t>C</a:t>
                      </a:r>
                    </a:p>
                  </a:txBody>
                  <a:tcPr/>
                </a:tc>
                <a:tc>
                  <a:txBody>
                    <a:bodyPr/>
                    <a:lstStyle/>
                    <a:p>
                      <a:r>
                        <a:rPr lang="en-US" sz="1400" dirty="0"/>
                        <a:t>Y</a:t>
                      </a:r>
                    </a:p>
                  </a:txBody>
                  <a:tcPr/>
                </a:tc>
                <a:extLst>
                  <a:ext uri="{0D108BD9-81ED-4DB2-BD59-A6C34878D82A}">
                    <a16:rowId xmlns:a16="http://schemas.microsoft.com/office/drawing/2014/main" val="3182219015"/>
                  </a:ext>
                </a:extLst>
              </a:tr>
              <a:tr h="285141">
                <a:tc>
                  <a:txBody>
                    <a:bodyPr/>
                    <a:lstStyle/>
                    <a:p>
                      <a:r>
                        <a:rPr lang="en-US" sz="1400" dirty="0"/>
                        <a:t>…</a:t>
                      </a:r>
                    </a:p>
                  </a:txBody>
                  <a:tcPr/>
                </a:tc>
                <a:tc>
                  <a:txBody>
                    <a:bodyPr/>
                    <a:lstStyle/>
                    <a:p>
                      <a:endParaRPr lang="en-US" sz="1400"/>
                    </a:p>
                  </a:txBody>
                  <a:tcPr/>
                </a:tc>
                <a:extLst>
                  <a:ext uri="{0D108BD9-81ED-4DB2-BD59-A6C34878D82A}">
                    <a16:rowId xmlns:a16="http://schemas.microsoft.com/office/drawing/2014/main" val="1457298464"/>
                  </a:ext>
                </a:extLst>
              </a:tr>
              <a:tr h="285141">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3137596144"/>
                  </a:ext>
                </a:extLst>
              </a:tr>
            </a:tbl>
          </a:graphicData>
        </a:graphic>
      </p:graphicFrame>
      <p:cxnSp>
        <p:nvCxnSpPr>
          <p:cNvPr id="27" name="Straight Arrow Connector 26">
            <a:extLst>
              <a:ext uri="{FF2B5EF4-FFF2-40B4-BE49-F238E27FC236}">
                <a16:creationId xmlns:a16="http://schemas.microsoft.com/office/drawing/2014/main" id="{636F0022-418A-5646-A5D4-AC1858CF2FF6}"/>
              </a:ext>
            </a:extLst>
          </p:cNvPr>
          <p:cNvCxnSpPr>
            <a:stCxn id="14" idx="1"/>
          </p:cNvCxnSpPr>
          <p:nvPr/>
        </p:nvCxnSpPr>
        <p:spPr>
          <a:xfrm flipH="1" flipV="1">
            <a:off x="7032977" y="4687163"/>
            <a:ext cx="57318" cy="447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79D7DF9-1CFB-0F4E-8D7A-0DF2647042AC}"/>
              </a:ext>
            </a:extLst>
          </p:cNvPr>
          <p:cNvCxnSpPr>
            <a:cxnSpLocks/>
            <a:stCxn id="14" idx="3"/>
          </p:cNvCxnSpPr>
          <p:nvPr/>
        </p:nvCxnSpPr>
        <p:spPr>
          <a:xfrm flipH="1">
            <a:off x="6837353" y="5411029"/>
            <a:ext cx="252942" cy="436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2824E1B-FC53-D440-99FD-61CE7CD336D0}"/>
              </a:ext>
            </a:extLst>
          </p:cNvPr>
          <p:cNvCxnSpPr>
            <a:cxnSpLocks/>
            <a:stCxn id="14" idx="2"/>
          </p:cNvCxnSpPr>
          <p:nvPr/>
        </p:nvCxnSpPr>
        <p:spPr>
          <a:xfrm flipH="1" flipV="1">
            <a:off x="5159025" y="4991508"/>
            <a:ext cx="1873952" cy="281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95A755B-ADC8-2E4D-B806-47D08D0DB78A}"/>
              </a:ext>
            </a:extLst>
          </p:cNvPr>
          <p:cNvCxnSpPr>
            <a:cxnSpLocks/>
            <a:stCxn id="14" idx="3"/>
          </p:cNvCxnSpPr>
          <p:nvPr/>
        </p:nvCxnSpPr>
        <p:spPr>
          <a:xfrm flipH="1">
            <a:off x="5681783" y="5411029"/>
            <a:ext cx="1408512" cy="539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E0A19BB-62B2-3747-BC19-7AE8822EC0DA}"/>
              </a:ext>
            </a:extLst>
          </p:cNvPr>
          <p:cNvCxnSpPr>
            <a:cxnSpLocks/>
            <a:stCxn id="14" idx="1"/>
          </p:cNvCxnSpPr>
          <p:nvPr/>
        </p:nvCxnSpPr>
        <p:spPr>
          <a:xfrm flipH="1" flipV="1">
            <a:off x="5830919" y="4160134"/>
            <a:ext cx="1259376" cy="974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1" name="Table 22">
            <a:extLst>
              <a:ext uri="{FF2B5EF4-FFF2-40B4-BE49-F238E27FC236}">
                <a16:creationId xmlns:a16="http://schemas.microsoft.com/office/drawing/2014/main" id="{ACDF736D-E9E2-8841-A9E9-D590E5BE554E}"/>
              </a:ext>
            </a:extLst>
          </p:cNvPr>
          <p:cNvGraphicFramePr>
            <a:graphicFrameLocks noGrp="1"/>
          </p:cNvGraphicFramePr>
          <p:nvPr>
            <p:extLst>
              <p:ext uri="{D42A27DB-BD31-4B8C-83A1-F6EECF244321}">
                <p14:modId xmlns:p14="http://schemas.microsoft.com/office/powerpoint/2010/main" val="3447486656"/>
              </p:ext>
            </p:extLst>
          </p:nvPr>
        </p:nvGraphicFramePr>
        <p:xfrm>
          <a:off x="7773358" y="4323817"/>
          <a:ext cx="1297324" cy="1828800"/>
        </p:xfrm>
        <a:graphic>
          <a:graphicData uri="http://schemas.openxmlformats.org/drawingml/2006/table">
            <a:tbl>
              <a:tblPr firstRow="1" bandRow="1">
                <a:tableStyleId>{5C22544A-7EE6-4342-B048-85BDC9FD1C3A}</a:tableStyleId>
              </a:tblPr>
              <a:tblGrid>
                <a:gridCol w="648662">
                  <a:extLst>
                    <a:ext uri="{9D8B030D-6E8A-4147-A177-3AD203B41FA5}">
                      <a16:colId xmlns:a16="http://schemas.microsoft.com/office/drawing/2014/main" val="1083852683"/>
                    </a:ext>
                  </a:extLst>
                </a:gridCol>
                <a:gridCol w="648662">
                  <a:extLst>
                    <a:ext uri="{9D8B030D-6E8A-4147-A177-3AD203B41FA5}">
                      <a16:colId xmlns:a16="http://schemas.microsoft.com/office/drawing/2014/main" val="419461793"/>
                    </a:ext>
                  </a:extLst>
                </a:gridCol>
              </a:tblGrid>
              <a:tr h="285141">
                <a:tc>
                  <a:txBody>
                    <a:bodyPr/>
                    <a:lstStyle/>
                    <a:p>
                      <a:r>
                        <a:rPr lang="en-US" sz="1400" dirty="0"/>
                        <a:t>Node</a:t>
                      </a:r>
                    </a:p>
                  </a:txBody>
                  <a:tcPr/>
                </a:tc>
                <a:tc>
                  <a:txBody>
                    <a:bodyPr/>
                    <a:lstStyle/>
                    <a:p>
                      <a:r>
                        <a:rPr lang="en-US" sz="1400" dirty="0"/>
                        <a:t>Loc</a:t>
                      </a:r>
                    </a:p>
                  </a:txBody>
                  <a:tcPr/>
                </a:tc>
                <a:extLst>
                  <a:ext uri="{0D108BD9-81ED-4DB2-BD59-A6C34878D82A}">
                    <a16:rowId xmlns:a16="http://schemas.microsoft.com/office/drawing/2014/main" val="3421273193"/>
                  </a:ext>
                </a:extLst>
              </a:tr>
              <a:tr h="285141">
                <a:tc>
                  <a:txBody>
                    <a:bodyPr/>
                    <a:lstStyle/>
                    <a:p>
                      <a:r>
                        <a:rPr lang="en-US" sz="1400" dirty="0"/>
                        <a:t>A</a:t>
                      </a:r>
                    </a:p>
                  </a:txBody>
                  <a:tcPr/>
                </a:tc>
                <a:tc>
                  <a:txBody>
                    <a:bodyPr/>
                    <a:lstStyle/>
                    <a:p>
                      <a:r>
                        <a:rPr lang="en-US" sz="1400" dirty="0"/>
                        <a:t>0</a:t>
                      </a:r>
                    </a:p>
                  </a:txBody>
                  <a:tcPr/>
                </a:tc>
                <a:extLst>
                  <a:ext uri="{0D108BD9-81ED-4DB2-BD59-A6C34878D82A}">
                    <a16:rowId xmlns:a16="http://schemas.microsoft.com/office/drawing/2014/main" val="1278468167"/>
                  </a:ext>
                </a:extLst>
              </a:tr>
              <a:tr h="285141">
                <a:tc>
                  <a:txBody>
                    <a:bodyPr/>
                    <a:lstStyle/>
                    <a:p>
                      <a:r>
                        <a:rPr lang="en-US" sz="1400" dirty="0"/>
                        <a:t>B</a:t>
                      </a:r>
                    </a:p>
                  </a:txBody>
                  <a:tcPr/>
                </a:tc>
                <a:tc>
                  <a:txBody>
                    <a:bodyPr/>
                    <a:lstStyle/>
                    <a:p>
                      <a:r>
                        <a:rPr lang="en-US" sz="1400" dirty="0"/>
                        <a:t>X</a:t>
                      </a:r>
                    </a:p>
                  </a:txBody>
                  <a:tcPr/>
                </a:tc>
                <a:extLst>
                  <a:ext uri="{0D108BD9-81ED-4DB2-BD59-A6C34878D82A}">
                    <a16:rowId xmlns:a16="http://schemas.microsoft.com/office/drawing/2014/main" val="4057801434"/>
                  </a:ext>
                </a:extLst>
              </a:tr>
              <a:tr h="285141">
                <a:tc>
                  <a:txBody>
                    <a:bodyPr/>
                    <a:lstStyle/>
                    <a:p>
                      <a:r>
                        <a:rPr lang="en-US" sz="1400" dirty="0"/>
                        <a:t>C</a:t>
                      </a:r>
                    </a:p>
                  </a:txBody>
                  <a:tcPr/>
                </a:tc>
                <a:tc>
                  <a:txBody>
                    <a:bodyPr/>
                    <a:lstStyle/>
                    <a:p>
                      <a:r>
                        <a:rPr lang="en-US" sz="1400" dirty="0"/>
                        <a:t>Y</a:t>
                      </a:r>
                    </a:p>
                  </a:txBody>
                  <a:tcPr/>
                </a:tc>
                <a:extLst>
                  <a:ext uri="{0D108BD9-81ED-4DB2-BD59-A6C34878D82A}">
                    <a16:rowId xmlns:a16="http://schemas.microsoft.com/office/drawing/2014/main" val="3182219015"/>
                  </a:ext>
                </a:extLst>
              </a:tr>
              <a:tr h="285141">
                <a:tc>
                  <a:txBody>
                    <a:bodyPr/>
                    <a:lstStyle/>
                    <a:p>
                      <a:r>
                        <a:rPr lang="en-US" sz="1400" dirty="0">
                          <a:solidFill>
                            <a:srgbClr val="FF0000"/>
                          </a:solidFill>
                        </a:rPr>
                        <a:t>F</a:t>
                      </a:r>
                    </a:p>
                  </a:txBody>
                  <a:tcPr/>
                </a:tc>
                <a:tc>
                  <a:txBody>
                    <a:bodyPr/>
                    <a:lstStyle/>
                    <a:p>
                      <a:r>
                        <a:rPr lang="en-US" sz="1400" dirty="0">
                          <a:solidFill>
                            <a:srgbClr val="FF0000"/>
                          </a:solidFill>
                        </a:rPr>
                        <a:t>W</a:t>
                      </a:r>
                    </a:p>
                  </a:txBody>
                  <a:tcPr/>
                </a:tc>
                <a:extLst>
                  <a:ext uri="{0D108BD9-81ED-4DB2-BD59-A6C34878D82A}">
                    <a16:rowId xmlns:a16="http://schemas.microsoft.com/office/drawing/2014/main" val="1457298464"/>
                  </a:ext>
                </a:extLst>
              </a:tr>
              <a:tr h="285141">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3137596144"/>
                  </a:ext>
                </a:extLst>
              </a:tr>
            </a:tbl>
          </a:graphicData>
        </a:graphic>
      </p:graphicFrame>
      <p:sp>
        <p:nvSpPr>
          <p:cNvPr id="25" name="TextBox 24">
            <a:extLst>
              <a:ext uri="{FF2B5EF4-FFF2-40B4-BE49-F238E27FC236}">
                <a16:creationId xmlns:a16="http://schemas.microsoft.com/office/drawing/2014/main" id="{F5FBB86B-3FB3-6646-92EB-5F27CEDE8853}"/>
              </a:ext>
            </a:extLst>
          </p:cNvPr>
          <p:cNvSpPr txBox="1"/>
          <p:nvPr/>
        </p:nvSpPr>
        <p:spPr>
          <a:xfrm>
            <a:off x="7959912" y="5792152"/>
            <a:ext cx="1136663" cy="369332"/>
          </a:xfrm>
          <a:prstGeom prst="rect">
            <a:avLst/>
          </a:prstGeom>
          <a:solidFill>
            <a:schemeClr val="accent4">
              <a:lumMod val="40000"/>
              <a:lumOff val="60000"/>
            </a:schemeClr>
          </a:solidFill>
        </p:spPr>
        <p:txBody>
          <a:bodyPr wrap="square" rtlCol="0">
            <a:spAutoFit/>
          </a:bodyPr>
          <a:lstStyle/>
          <a:p>
            <a:r>
              <a:rPr lang="en-US" dirty="0"/>
              <a:t>B Table</a:t>
            </a:r>
          </a:p>
        </p:txBody>
      </p:sp>
      <p:graphicFrame>
        <p:nvGraphicFramePr>
          <p:cNvPr id="42" name="Table 41">
            <a:extLst>
              <a:ext uri="{FF2B5EF4-FFF2-40B4-BE49-F238E27FC236}">
                <a16:creationId xmlns:a16="http://schemas.microsoft.com/office/drawing/2014/main" id="{3FB1D449-12E3-A049-9D56-E30FCAE24B16}"/>
              </a:ext>
            </a:extLst>
          </p:cNvPr>
          <p:cNvGraphicFramePr>
            <a:graphicFrameLocks noGrp="1"/>
          </p:cNvGraphicFramePr>
          <p:nvPr>
            <p:extLst>
              <p:ext uri="{D42A27DB-BD31-4B8C-83A1-F6EECF244321}">
                <p14:modId xmlns:p14="http://schemas.microsoft.com/office/powerpoint/2010/main" val="2041041186"/>
              </p:ext>
            </p:extLst>
          </p:nvPr>
        </p:nvGraphicFramePr>
        <p:xfrm>
          <a:off x="10048129" y="4341552"/>
          <a:ext cx="1297324" cy="1828800"/>
        </p:xfrm>
        <a:graphic>
          <a:graphicData uri="http://schemas.openxmlformats.org/drawingml/2006/table">
            <a:tbl>
              <a:tblPr firstRow="1" bandRow="1">
                <a:tableStyleId>{5C22544A-7EE6-4342-B048-85BDC9FD1C3A}</a:tableStyleId>
              </a:tblPr>
              <a:tblGrid>
                <a:gridCol w="648662">
                  <a:extLst>
                    <a:ext uri="{9D8B030D-6E8A-4147-A177-3AD203B41FA5}">
                      <a16:colId xmlns:a16="http://schemas.microsoft.com/office/drawing/2014/main" val="1083852683"/>
                    </a:ext>
                  </a:extLst>
                </a:gridCol>
                <a:gridCol w="648662">
                  <a:extLst>
                    <a:ext uri="{9D8B030D-6E8A-4147-A177-3AD203B41FA5}">
                      <a16:colId xmlns:a16="http://schemas.microsoft.com/office/drawing/2014/main" val="419461793"/>
                    </a:ext>
                  </a:extLst>
                </a:gridCol>
              </a:tblGrid>
              <a:tr h="285141">
                <a:tc>
                  <a:txBody>
                    <a:bodyPr/>
                    <a:lstStyle/>
                    <a:p>
                      <a:r>
                        <a:rPr lang="en-US" sz="1400" dirty="0"/>
                        <a:t>Node</a:t>
                      </a:r>
                    </a:p>
                  </a:txBody>
                  <a:tcPr/>
                </a:tc>
                <a:tc>
                  <a:txBody>
                    <a:bodyPr/>
                    <a:lstStyle/>
                    <a:p>
                      <a:r>
                        <a:rPr lang="en-US" sz="1400" dirty="0"/>
                        <a:t>Loc</a:t>
                      </a:r>
                    </a:p>
                  </a:txBody>
                  <a:tcPr/>
                </a:tc>
                <a:extLst>
                  <a:ext uri="{0D108BD9-81ED-4DB2-BD59-A6C34878D82A}">
                    <a16:rowId xmlns:a16="http://schemas.microsoft.com/office/drawing/2014/main" val="3421273193"/>
                  </a:ext>
                </a:extLst>
              </a:tr>
              <a:tr h="285141">
                <a:tc>
                  <a:txBody>
                    <a:bodyPr/>
                    <a:lstStyle/>
                    <a:p>
                      <a:r>
                        <a:rPr lang="en-US" sz="1400" dirty="0"/>
                        <a:t>A</a:t>
                      </a:r>
                    </a:p>
                  </a:txBody>
                  <a:tcPr/>
                </a:tc>
                <a:tc>
                  <a:txBody>
                    <a:bodyPr/>
                    <a:lstStyle/>
                    <a:p>
                      <a:r>
                        <a:rPr lang="en-US" sz="1400" dirty="0"/>
                        <a:t>0</a:t>
                      </a:r>
                    </a:p>
                  </a:txBody>
                  <a:tcPr/>
                </a:tc>
                <a:extLst>
                  <a:ext uri="{0D108BD9-81ED-4DB2-BD59-A6C34878D82A}">
                    <a16:rowId xmlns:a16="http://schemas.microsoft.com/office/drawing/2014/main" val="1278468167"/>
                  </a:ext>
                </a:extLst>
              </a:tr>
              <a:tr h="285141">
                <a:tc>
                  <a:txBody>
                    <a:bodyPr/>
                    <a:lstStyle/>
                    <a:p>
                      <a:r>
                        <a:rPr lang="en-US" sz="1400" dirty="0"/>
                        <a:t>B</a:t>
                      </a:r>
                    </a:p>
                  </a:txBody>
                  <a:tcPr/>
                </a:tc>
                <a:tc>
                  <a:txBody>
                    <a:bodyPr/>
                    <a:lstStyle/>
                    <a:p>
                      <a:r>
                        <a:rPr lang="en-US" sz="1400" dirty="0"/>
                        <a:t>X</a:t>
                      </a:r>
                    </a:p>
                  </a:txBody>
                  <a:tcPr/>
                </a:tc>
                <a:extLst>
                  <a:ext uri="{0D108BD9-81ED-4DB2-BD59-A6C34878D82A}">
                    <a16:rowId xmlns:a16="http://schemas.microsoft.com/office/drawing/2014/main" val="4057801434"/>
                  </a:ext>
                </a:extLst>
              </a:tr>
              <a:tr h="285141">
                <a:tc>
                  <a:txBody>
                    <a:bodyPr/>
                    <a:lstStyle/>
                    <a:p>
                      <a:r>
                        <a:rPr lang="en-US" sz="1400" dirty="0"/>
                        <a:t>C</a:t>
                      </a:r>
                    </a:p>
                  </a:txBody>
                  <a:tcPr/>
                </a:tc>
                <a:tc>
                  <a:txBody>
                    <a:bodyPr/>
                    <a:lstStyle/>
                    <a:p>
                      <a:r>
                        <a:rPr lang="en-US" sz="1400" dirty="0"/>
                        <a:t>Y</a:t>
                      </a:r>
                    </a:p>
                  </a:txBody>
                  <a:tcPr/>
                </a:tc>
                <a:extLst>
                  <a:ext uri="{0D108BD9-81ED-4DB2-BD59-A6C34878D82A}">
                    <a16:rowId xmlns:a16="http://schemas.microsoft.com/office/drawing/2014/main" val="3182219015"/>
                  </a:ext>
                </a:extLst>
              </a:tr>
              <a:tr h="285141">
                <a:tc>
                  <a:txBody>
                    <a:bodyPr/>
                    <a:lstStyle/>
                    <a:p>
                      <a:r>
                        <a:rPr lang="en-US" sz="1400" dirty="0">
                          <a:solidFill>
                            <a:srgbClr val="FF0000"/>
                          </a:solidFill>
                        </a:rPr>
                        <a:t>F</a:t>
                      </a:r>
                    </a:p>
                  </a:txBody>
                  <a:tcPr/>
                </a:tc>
                <a:tc>
                  <a:txBody>
                    <a:bodyPr/>
                    <a:lstStyle/>
                    <a:p>
                      <a:r>
                        <a:rPr lang="en-US" sz="1400" dirty="0">
                          <a:solidFill>
                            <a:srgbClr val="FF0000"/>
                          </a:solidFill>
                        </a:rPr>
                        <a:t>W</a:t>
                      </a:r>
                    </a:p>
                  </a:txBody>
                  <a:tcPr/>
                </a:tc>
                <a:extLst>
                  <a:ext uri="{0D108BD9-81ED-4DB2-BD59-A6C34878D82A}">
                    <a16:rowId xmlns:a16="http://schemas.microsoft.com/office/drawing/2014/main" val="1457298464"/>
                  </a:ext>
                </a:extLst>
              </a:tr>
              <a:tr h="285141">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3137596144"/>
                  </a:ext>
                </a:extLst>
              </a:tr>
            </a:tbl>
          </a:graphicData>
        </a:graphic>
      </p:graphicFrame>
      <p:sp>
        <p:nvSpPr>
          <p:cNvPr id="24" name="TextBox 23">
            <a:extLst>
              <a:ext uri="{FF2B5EF4-FFF2-40B4-BE49-F238E27FC236}">
                <a16:creationId xmlns:a16="http://schemas.microsoft.com/office/drawing/2014/main" id="{5D06225E-BE4E-744A-AC74-9C996903BA59}"/>
              </a:ext>
            </a:extLst>
          </p:cNvPr>
          <p:cNvSpPr txBox="1"/>
          <p:nvPr/>
        </p:nvSpPr>
        <p:spPr>
          <a:xfrm>
            <a:off x="10203502" y="5801020"/>
            <a:ext cx="1136663" cy="369332"/>
          </a:xfrm>
          <a:prstGeom prst="rect">
            <a:avLst/>
          </a:prstGeom>
          <a:solidFill>
            <a:schemeClr val="accent4">
              <a:lumMod val="40000"/>
              <a:lumOff val="60000"/>
            </a:schemeClr>
          </a:solidFill>
        </p:spPr>
        <p:txBody>
          <a:bodyPr wrap="square" rtlCol="0">
            <a:spAutoFit/>
          </a:bodyPr>
          <a:lstStyle/>
          <a:p>
            <a:r>
              <a:rPr lang="en-US" dirty="0"/>
              <a:t>C Table</a:t>
            </a:r>
          </a:p>
        </p:txBody>
      </p:sp>
      <p:cxnSp>
        <p:nvCxnSpPr>
          <p:cNvPr id="46" name="Straight Arrow Connector 45">
            <a:extLst>
              <a:ext uri="{FF2B5EF4-FFF2-40B4-BE49-F238E27FC236}">
                <a16:creationId xmlns:a16="http://schemas.microsoft.com/office/drawing/2014/main" id="{D042BCF7-67F3-4445-A9EB-5FF59F950F7F}"/>
              </a:ext>
            </a:extLst>
          </p:cNvPr>
          <p:cNvCxnSpPr>
            <a:cxnSpLocks/>
            <a:endCxn id="14" idx="5"/>
          </p:cNvCxnSpPr>
          <p:nvPr/>
        </p:nvCxnSpPr>
        <p:spPr>
          <a:xfrm flipV="1">
            <a:off x="7158563" y="5411029"/>
            <a:ext cx="208487" cy="447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D91DCA15-E299-7C4D-982A-620608B503D2}"/>
              </a:ext>
            </a:extLst>
          </p:cNvPr>
          <p:cNvGrpSpPr/>
          <p:nvPr/>
        </p:nvGrpSpPr>
        <p:grpSpPr>
          <a:xfrm>
            <a:off x="7064074" y="5705457"/>
            <a:ext cx="3763585" cy="974189"/>
            <a:chOff x="7064074" y="5705457"/>
            <a:chExt cx="3763585" cy="974189"/>
          </a:xfrm>
        </p:grpSpPr>
        <p:sp>
          <p:nvSpPr>
            <p:cNvPr id="49" name="TextBox 48">
              <a:extLst>
                <a:ext uri="{FF2B5EF4-FFF2-40B4-BE49-F238E27FC236}">
                  <a16:creationId xmlns:a16="http://schemas.microsoft.com/office/drawing/2014/main" id="{FFDB2C3A-2671-4C49-A000-BDDAD3B76CA5}"/>
                </a:ext>
              </a:extLst>
            </p:cNvPr>
            <p:cNvSpPr txBox="1"/>
            <p:nvPr/>
          </p:nvSpPr>
          <p:spPr>
            <a:xfrm>
              <a:off x="7064074" y="6310314"/>
              <a:ext cx="3763585" cy="369332"/>
            </a:xfrm>
            <a:prstGeom prst="rect">
              <a:avLst/>
            </a:prstGeom>
            <a:noFill/>
          </p:spPr>
          <p:txBody>
            <a:bodyPr wrap="square" rtlCol="0">
              <a:spAutoFit/>
            </a:bodyPr>
            <a:lstStyle/>
            <a:p>
              <a:r>
                <a:rPr lang="en-US" i="1" dirty="0">
                  <a:solidFill>
                    <a:schemeClr val="accent1">
                      <a:lumMod val="75000"/>
                    </a:schemeClr>
                  </a:solidFill>
                </a:rPr>
                <a:t>Keys in range [X,W]</a:t>
              </a:r>
            </a:p>
          </p:txBody>
        </p:sp>
        <p:cxnSp>
          <p:nvCxnSpPr>
            <p:cNvPr id="56" name="Straight Arrow Connector 55">
              <a:extLst>
                <a:ext uri="{FF2B5EF4-FFF2-40B4-BE49-F238E27FC236}">
                  <a16:creationId xmlns:a16="http://schemas.microsoft.com/office/drawing/2014/main" id="{F82FD29C-08E5-954E-B503-CF0D77563859}"/>
                </a:ext>
              </a:extLst>
            </p:cNvPr>
            <p:cNvCxnSpPr>
              <a:cxnSpLocks/>
            </p:cNvCxnSpPr>
            <p:nvPr/>
          </p:nvCxnSpPr>
          <p:spPr>
            <a:xfrm>
              <a:off x="7334111" y="5705457"/>
              <a:ext cx="289822" cy="674748"/>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3532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200"/>
                                  </p:stCondLst>
                                  <p:childTnLst>
                                    <p:set>
                                      <p:cBhvr>
                                        <p:cTn id="20" dur="1" fill="hold">
                                          <p:stCondLst>
                                            <p:cond delay="0"/>
                                          </p:stCondLst>
                                        </p:cTn>
                                        <p:tgtEl>
                                          <p:spTgt spid="27"/>
                                        </p:tgtEl>
                                        <p:attrNameLst>
                                          <p:attrName>style.visibility</p:attrName>
                                        </p:attrNameLst>
                                      </p:cBhvr>
                                      <p:to>
                                        <p:strVal val="visible"/>
                                      </p:to>
                                    </p:set>
                                    <p:animEffect transition="in" filter="wipe(right)">
                                      <p:cBhvr>
                                        <p:cTn id="21" dur="500"/>
                                        <p:tgtEl>
                                          <p:spTgt spid="27"/>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1"/>
                                        </p:tgtEl>
                                        <p:attrNameLst>
                                          <p:attrName>style.visibility</p:attrName>
                                        </p:attrNameLst>
                                      </p:cBhvr>
                                      <p:to>
                                        <p:strVal val="visible"/>
                                      </p:to>
                                    </p:set>
                                  </p:childTnLst>
                                </p:cTn>
                              </p:par>
                              <p:par>
                                <p:cTn id="26" presetID="22" presetClass="entr" presetSubtype="2" fill="hold" nodeType="withEffect">
                                  <p:stCondLst>
                                    <p:cond delay="500"/>
                                  </p:stCondLst>
                                  <p:childTnLst>
                                    <p:set>
                                      <p:cBhvr>
                                        <p:cTn id="27" dur="1" fill="hold">
                                          <p:stCondLst>
                                            <p:cond delay="0"/>
                                          </p:stCondLst>
                                        </p:cTn>
                                        <p:tgtEl>
                                          <p:spTgt spid="37"/>
                                        </p:tgtEl>
                                        <p:attrNameLst>
                                          <p:attrName>style.visibility</p:attrName>
                                        </p:attrNameLst>
                                      </p:cBhvr>
                                      <p:to>
                                        <p:strVal val="visible"/>
                                      </p:to>
                                    </p:set>
                                    <p:animEffect transition="in" filter="wipe(right)">
                                      <p:cBhvr>
                                        <p:cTn id="28" dur="500"/>
                                        <p:tgtEl>
                                          <p:spTgt spid="37"/>
                                        </p:tgtEl>
                                      </p:cBhvr>
                                    </p:animEffect>
                                  </p:childTnLst>
                                </p:cTn>
                              </p:par>
                              <p:par>
                                <p:cTn id="29" presetID="22" presetClass="entr" presetSubtype="2" fill="hold" nodeType="withEffect">
                                  <p:stCondLst>
                                    <p:cond delay="100"/>
                                  </p:stCondLst>
                                  <p:childTnLst>
                                    <p:set>
                                      <p:cBhvr>
                                        <p:cTn id="30" dur="1" fill="hold">
                                          <p:stCondLst>
                                            <p:cond delay="0"/>
                                          </p:stCondLst>
                                        </p:cTn>
                                        <p:tgtEl>
                                          <p:spTgt spid="31"/>
                                        </p:tgtEl>
                                        <p:attrNameLst>
                                          <p:attrName>style.visibility</p:attrName>
                                        </p:attrNameLst>
                                      </p:cBhvr>
                                      <p:to>
                                        <p:strVal val="visible"/>
                                      </p:to>
                                    </p:set>
                                    <p:animEffect transition="in" filter="wipe(right)">
                                      <p:cBhvr>
                                        <p:cTn id="31" dur="500"/>
                                        <p:tgtEl>
                                          <p:spTgt spid="31"/>
                                        </p:tgtEl>
                                      </p:cBhvr>
                                    </p:animEffect>
                                  </p:childTnLst>
                                </p:cTn>
                              </p:par>
                              <p:par>
                                <p:cTn id="32" presetID="22" presetClass="entr" presetSubtype="2" fill="hold" nodeType="withEffect">
                                  <p:stCondLst>
                                    <p:cond delay="700"/>
                                  </p:stCondLst>
                                  <p:childTnLst>
                                    <p:set>
                                      <p:cBhvr>
                                        <p:cTn id="33" dur="1" fill="hold">
                                          <p:stCondLst>
                                            <p:cond delay="0"/>
                                          </p:stCondLst>
                                        </p:cTn>
                                        <p:tgtEl>
                                          <p:spTgt spid="34"/>
                                        </p:tgtEl>
                                        <p:attrNameLst>
                                          <p:attrName>style.visibility</p:attrName>
                                        </p:attrNameLst>
                                      </p:cBhvr>
                                      <p:to>
                                        <p:strVal val="visible"/>
                                      </p:to>
                                    </p:set>
                                    <p:animEffect transition="in" filter="wipe(right)">
                                      <p:cBhvr>
                                        <p:cTn id="34" dur="500"/>
                                        <p:tgtEl>
                                          <p:spTgt spid="34"/>
                                        </p:tgtEl>
                                      </p:cBhvr>
                                    </p:animEffect>
                                  </p:childTnLst>
                                </p:cTn>
                              </p:par>
                              <p:par>
                                <p:cTn id="35" presetID="22" presetClass="entr" presetSubtype="2" fill="hold" nodeType="withEffect">
                                  <p:stCondLst>
                                    <p:cond delay="900"/>
                                  </p:stCondLst>
                                  <p:childTnLst>
                                    <p:set>
                                      <p:cBhvr>
                                        <p:cTn id="36" dur="1" fill="hold">
                                          <p:stCondLst>
                                            <p:cond delay="0"/>
                                          </p:stCondLst>
                                        </p:cTn>
                                        <p:tgtEl>
                                          <p:spTgt spid="28"/>
                                        </p:tgtEl>
                                        <p:attrNameLst>
                                          <p:attrName>style.visibility</p:attrName>
                                        </p:attrNameLst>
                                      </p:cBhvr>
                                      <p:to>
                                        <p:strVal val="visible"/>
                                      </p:to>
                                    </p:set>
                                    <p:animEffect transition="in" filter="wipe(right)">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4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wipe(down)">
                                      <p:cBhvr>
                                        <p:cTn id="50" dur="500"/>
                                        <p:tgtEl>
                                          <p:spTgt spid="46"/>
                                        </p:tgtEl>
                                      </p:cBhvr>
                                    </p:animEffect>
                                  </p:childTnLst>
                                </p:cTn>
                              </p:par>
                            </p:childTnLst>
                          </p:cTn>
                        </p:par>
                        <p:par>
                          <p:cTn id="51" fill="hold">
                            <p:stCondLst>
                              <p:cond delay="500"/>
                            </p:stCondLst>
                            <p:childTnLst>
                              <p:par>
                                <p:cTn id="52" presetID="1" presetClass="entr" presetSubtype="0" fill="hold" nodeType="afterEffect">
                                  <p:stCondLst>
                                    <p:cond delay="0"/>
                                  </p:stCondLst>
                                  <p:childTnLst>
                                    <p:set>
                                      <p:cBhvr>
                                        <p:cTn id="53"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6CF40-8E7C-BE49-95D3-1C1557C6EB7F}"/>
              </a:ext>
            </a:extLst>
          </p:cNvPr>
          <p:cNvSpPr>
            <a:spLocks noGrp="1"/>
          </p:cNvSpPr>
          <p:nvPr>
            <p:ph type="title"/>
          </p:nvPr>
        </p:nvSpPr>
        <p:spPr/>
        <p:txBody>
          <a:bodyPr/>
          <a:lstStyle/>
          <a:p>
            <a:r>
              <a:rPr lang="en-US" dirty="0"/>
              <a:t>Handling Reads</a:t>
            </a:r>
          </a:p>
        </p:txBody>
      </p:sp>
      <p:sp>
        <p:nvSpPr>
          <p:cNvPr id="3" name="Content Placeholder 2">
            <a:extLst>
              <a:ext uri="{FF2B5EF4-FFF2-40B4-BE49-F238E27FC236}">
                <a16:creationId xmlns:a16="http://schemas.microsoft.com/office/drawing/2014/main" id="{FF26556E-723D-A144-BF17-DF7C4F6799D7}"/>
              </a:ext>
            </a:extLst>
          </p:cNvPr>
          <p:cNvSpPr>
            <a:spLocks noGrp="1"/>
          </p:cNvSpPr>
          <p:nvPr>
            <p:ph idx="1"/>
          </p:nvPr>
        </p:nvSpPr>
        <p:spPr>
          <a:xfrm>
            <a:off x="838200" y="1825625"/>
            <a:ext cx="11102788" cy="4351338"/>
          </a:xfrm>
        </p:spPr>
        <p:txBody>
          <a:bodyPr/>
          <a:lstStyle/>
          <a:p>
            <a:r>
              <a:rPr lang="en-US" dirty="0"/>
              <a:t>Each item is replicated on N nodes</a:t>
            </a:r>
          </a:p>
          <a:p>
            <a:r>
              <a:rPr lang="en-US" dirty="0"/>
              <a:t>To read: hash key, send request to one replica</a:t>
            </a:r>
          </a:p>
          <a:p>
            <a:pPr lvl="1"/>
            <a:r>
              <a:rPr lang="en-US" dirty="0"/>
              <a:t>Client either uses Amazon front end or reads mapping table from seeds</a:t>
            </a:r>
          </a:p>
        </p:txBody>
      </p:sp>
      <p:pic>
        <p:nvPicPr>
          <p:cNvPr id="4" name="Picture 3">
            <a:extLst>
              <a:ext uri="{FF2B5EF4-FFF2-40B4-BE49-F238E27FC236}">
                <a16:creationId xmlns:a16="http://schemas.microsoft.com/office/drawing/2014/main" id="{1D63ED5D-2871-CF4A-8B7D-343E2D077C53}"/>
              </a:ext>
            </a:extLst>
          </p:cNvPr>
          <p:cNvPicPr>
            <a:picLocks noChangeAspect="1"/>
          </p:cNvPicPr>
          <p:nvPr/>
        </p:nvPicPr>
        <p:blipFill>
          <a:blip r:embed="rId2"/>
          <a:stretch>
            <a:fillRect/>
          </a:stretch>
        </p:blipFill>
        <p:spPr>
          <a:xfrm>
            <a:off x="4596042" y="3640420"/>
            <a:ext cx="2514600" cy="2641600"/>
          </a:xfrm>
          <a:prstGeom prst="rect">
            <a:avLst/>
          </a:prstGeom>
        </p:spPr>
      </p:pic>
      <p:pic>
        <p:nvPicPr>
          <p:cNvPr id="5" name="Picture 4">
            <a:extLst>
              <a:ext uri="{FF2B5EF4-FFF2-40B4-BE49-F238E27FC236}">
                <a16:creationId xmlns:a16="http://schemas.microsoft.com/office/drawing/2014/main" id="{AAE7FAEB-FB55-F544-BC8A-9A9C0065791C}"/>
              </a:ext>
            </a:extLst>
          </p:cNvPr>
          <p:cNvPicPr>
            <a:picLocks noChangeAspect="1"/>
          </p:cNvPicPr>
          <p:nvPr/>
        </p:nvPicPr>
        <p:blipFill>
          <a:blip r:embed="rId3"/>
          <a:stretch>
            <a:fillRect/>
          </a:stretch>
        </p:blipFill>
        <p:spPr>
          <a:xfrm>
            <a:off x="4596042" y="3644972"/>
            <a:ext cx="2596776" cy="2501900"/>
          </a:xfrm>
          <a:prstGeom prst="rect">
            <a:avLst/>
          </a:prstGeom>
        </p:spPr>
      </p:pic>
      <p:sp>
        <p:nvSpPr>
          <p:cNvPr id="6" name="TextBox 5">
            <a:extLst>
              <a:ext uri="{FF2B5EF4-FFF2-40B4-BE49-F238E27FC236}">
                <a16:creationId xmlns:a16="http://schemas.microsoft.com/office/drawing/2014/main" id="{C5F1BBB4-1C41-CE4F-A502-3897BF37366D}"/>
              </a:ext>
            </a:extLst>
          </p:cNvPr>
          <p:cNvSpPr txBox="1"/>
          <p:nvPr/>
        </p:nvSpPr>
        <p:spPr>
          <a:xfrm>
            <a:off x="6179127" y="6146872"/>
            <a:ext cx="295274" cy="369332"/>
          </a:xfrm>
          <a:prstGeom prst="rect">
            <a:avLst/>
          </a:prstGeom>
          <a:noFill/>
        </p:spPr>
        <p:txBody>
          <a:bodyPr wrap="none" rtlCol="0">
            <a:spAutoFit/>
          </a:bodyPr>
          <a:lstStyle/>
          <a:p>
            <a:r>
              <a:rPr lang="en-US" b="1" dirty="0"/>
              <a:t>k</a:t>
            </a:r>
          </a:p>
        </p:txBody>
      </p:sp>
      <p:pic>
        <p:nvPicPr>
          <p:cNvPr id="7" name="Picture 6">
            <a:extLst>
              <a:ext uri="{FF2B5EF4-FFF2-40B4-BE49-F238E27FC236}">
                <a16:creationId xmlns:a16="http://schemas.microsoft.com/office/drawing/2014/main" id="{E0811EA5-7761-CE42-AD07-72277BEA2240}"/>
              </a:ext>
            </a:extLst>
          </p:cNvPr>
          <p:cNvPicPr>
            <a:picLocks noChangeAspect="1"/>
          </p:cNvPicPr>
          <p:nvPr/>
        </p:nvPicPr>
        <p:blipFill>
          <a:blip r:embed="rId4"/>
          <a:stretch>
            <a:fillRect/>
          </a:stretch>
        </p:blipFill>
        <p:spPr>
          <a:xfrm>
            <a:off x="4596042" y="3640420"/>
            <a:ext cx="1230406" cy="2501900"/>
          </a:xfrm>
          <a:prstGeom prst="rect">
            <a:avLst/>
          </a:prstGeom>
        </p:spPr>
      </p:pic>
      <p:sp>
        <p:nvSpPr>
          <p:cNvPr id="8" name="TextBox 7">
            <a:extLst>
              <a:ext uri="{FF2B5EF4-FFF2-40B4-BE49-F238E27FC236}">
                <a16:creationId xmlns:a16="http://schemas.microsoft.com/office/drawing/2014/main" id="{F38B40EF-47D3-5946-8642-427BB79FE70D}"/>
              </a:ext>
            </a:extLst>
          </p:cNvPr>
          <p:cNvSpPr txBox="1"/>
          <p:nvPr/>
        </p:nvSpPr>
        <p:spPr>
          <a:xfrm>
            <a:off x="4190297" y="5546237"/>
            <a:ext cx="569387" cy="369332"/>
          </a:xfrm>
          <a:prstGeom prst="rect">
            <a:avLst/>
          </a:prstGeom>
          <a:noFill/>
        </p:spPr>
        <p:txBody>
          <a:bodyPr wrap="none" rtlCol="0">
            <a:spAutoFit/>
          </a:bodyPr>
          <a:lstStyle/>
          <a:p>
            <a:r>
              <a:rPr lang="en-US" b="1" dirty="0"/>
              <a:t>N=3</a:t>
            </a:r>
          </a:p>
        </p:txBody>
      </p:sp>
      <p:cxnSp>
        <p:nvCxnSpPr>
          <p:cNvPr id="10" name="Straight Arrow Connector 9">
            <a:extLst>
              <a:ext uri="{FF2B5EF4-FFF2-40B4-BE49-F238E27FC236}">
                <a16:creationId xmlns:a16="http://schemas.microsoft.com/office/drawing/2014/main" id="{18D2DD58-6CE0-354E-8CF8-6B601ED478A4}"/>
              </a:ext>
            </a:extLst>
          </p:cNvPr>
          <p:cNvCxnSpPr/>
          <p:nvPr/>
        </p:nvCxnSpPr>
        <p:spPr>
          <a:xfrm flipV="1">
            <a:off x="3207895" y="4766872"/>
            <a:ext cx="1388147" cy="17988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FCDF5FA-0F61-824A-9A73-03A71A7E8619}"/>
              </a:ext>
            </a:extLst>
          </p:cNvPr>
          <p:cNvSpPr txBox="1"/>
          <p:nvPr/>
        </p:nvSpPr>
        <p:spPr>
          <a:xfrm>
            <a:off x="1273186" y="4485089"/>
            <a:ext cx="2038662" cy="923330"/>
          </a:xfrm>
          <a:prstGeom prst="rect">
            <a:avLst/>
          </a:prstGeom>
          <a:noFill/>
        </p:spPr>
        <p:txBody>
          <a:bodyPr wrap="square" rtlCol="0">
            <a:spAutoFit/>
          </a:bodyPr>
          <a:lstStyle/>
          <a:p>
            <a:r>
              <a:rPr lang="en-US" dirty="0"/>
              <a:t>Client selects one node to be </a:t>
            </a:r>
            <a:r>
              <a:rPr lang="en-US" i="1" dirty="0"/>
              <a:t>coordinator</a:t>
            </a:r>
            <a:endParaRPr lang="en-US" dirty="0"/>
          </a:p>
        </p:txBody>
      </p:sp>
    </p:spTree>
    <p:extLst>
      <p:ext uri="{BB962C8B-B14F-4D97-AF65-F5344CB8AC3E}">
        <p14:creationId xmlns:p14="http://schemas.microsoft.com/office/powerpoint/2010/main" val="387448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wipe(down)">
                                      <p:cBhvr>
                                        <p:cTn id="9" dur="500"/>
                                        <p:tgtEl>
                                          <p:spTgt spid="4"/>
                                        </p:tgtEl>
                                      </p:cBhvr>
                                    </p:animEffect>
                                  </p:childTnLst>
                                </p:cTn>
                              </p:par>
                              <p:par>
                                <p:cTn id="10" presetID="22" presetClass="entr" presetSubtype="4"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A4AFB-B6B3-5B4B-ABBE-35EF5AEBBDC4}"/>
              </a:ext>
            </a:extLst>
          </p:cNvPr>
          <p:cNvSpPr>
            <a:spLocks noGrp="1"/>
          </p:cNvSpPr>
          <p:nvPr>
            <p:ph type="title"/>
          </p:nvPr>
        </p:nvSpPr>
        <p:spPr/>
        <p:txBody>
          <a:bodyPr/>
          <a:lstStyle/>
          <a:p>
            <a:r>
              <a:rPr lang="en-US" dirty="0"/>
              <a:t>Handling Writes</a:t>
            </a:r>
          </a:p>
        </p:txBody>
      </p:sp>
      <p:sp>
        <p:nvSpPr>
          <p:cNvPr id="3" name="Content Placeholder 2">
            <a:extLst>
              <a:ext uri="{FF2B5EF4-FFF2-40B4-BE49-F238E27FC236}">
                <a16:creationId xmlns:a16="http://schemas.microsoft.com/office/drawing/2014/main" id="{63FACD9A-211B-F640-8040-5D26FB31305E}"/>
              </a:ext>
            </a:extLst>
          </p:cNvPr>
          <p:cNvSpPr>
            <a:spLocks noGrp="1"/>
          </p:cNvSpPr>
          <p:nvPr>
            <p:ph idx="1"/>
          </p:nvPr>
        </p:nvSpPr>
        <p:spPr>
          <a:xfrm>
            <a:off x="838200" y="1469303"/>
            <a:ext cx="10515600" cy="4351338"/>
          </a:xfrm>
        </p:spPr>
        <p:txBody>
          <a:bodyPr/>
          <a:lstStyle/>
          <a:p>
            <a:r>
              <a:rPr lang="en-US" dirty="0"/>
              <a:t>Route as in reads</a:t>
            </a:r>
          </a:p>
          <a:p>
            <a:r>
              <a:rPr lang="en-US" dirty="0"/>
              <a:t>Back to our availability conundrum</a:t>
            </a:r>
          </a:p>
          <a:p>
            <a:pPr lvl="1"/>
            <a:r>
              <a:rPr lang="en-US" dirty="0"/>
              <a:t>Do we write all replicas?  What if one has failed / isn’t available?</a:t>
            </a:r>
          </a:p>
          <a:p>
            <a:pPr lvl="1"/>
            <a:r>
              <a:rPr lang="en-US" dirty="0"/>
              <a:t>Do we write just one replica?  How do we ensure that our read will be visible to other nodes?</a:t>
            </a:r>
          </a:p>
        </p:txBody>
      </p:sp>
      <p:pic>
        <p:nvPicPr>
          <p:cNvPr id="4" name="Picture 3">
            <a:extLst>
              <a:ext uri="{FF2B5EF4-FFF2-40B4-BE49-F238E27FC236}">
                <a16:creationId xmlns:a16="http://schemas.microsoft.com/office/drawing/2014/main" id="{728714F8-7A3E-CE4B-9E80-9C3ED6804D4D}"/>
              </a:ext>
            </a:extLst>
          </p:cNvPr>
          <p:cNvPicPr>
            <a:picLocks noChangeAspect="1"/>
          </p:cNvPicPr>
          <p:nvPr/>
        </p:nvPicPr>
        <p:blipFill>
          <a:blip r:embed="rId2"/>
          <a:stretch>
            <a:fillRect/>
          </a:stretch>
        </p:blipFill>
        <p:spPr>
          <a:xfrm>
            <a:off x="5555412" y="3797527"/>
            <a:ext cx="2514600" cy="2641600"/>
          </a:xfrm>
          <a:prstGeom prst="rect">
            <a:avLst/>
          </a:prstGeom>
        </p:spPr>
      </p:pic>
      <p:pic>
        <p:nvPicPr>
          <p:cNvPr id="5" name="Picture 4">
            <a:extLst>
              <a:ext uri="{FF2B5EF4-FFF2-40B4-BE49-F238E27FC236}">
                <a16:creationId xmlns:a16="http://schemas.microsoft.com/office/drawing/2014/main" id="{1166674A-074C-1746-B59B-F0878955DA9E}"/>
              </a:ext>
            </a:extLst>
          </p:cNvPr>
          <p:cNvPicPr>
            <a:picLocks noChangeAspect="1"/>
          </p:cNvPicPr>
          <p:nvPr/>
        </p:nvPicPr>
        <p:blipFill>
          <a:blip r:embed="rId3"/>
          <a:stretch>
            <a:fillRect/>
          </a:stretch>
        </p:blipFill>
        <p:spPr>
          <a:xfrm>
            <a:off x="5555412" y="3802079"/>
            <a:ext cx="2596776" cy="2501900"/>
          </a:xfrm>
          <a:prstGeom prst="rect">
            <a:avLst/>
          </a:prstGeom>
        </p:spPr>
      </p:pic>
      <p:sp>
        <p:nvSpPr>
          <p:cNvPr id="6" name="TextBox 5">
            <a:extLst>
              <a:ext uri="{FF2B5EF4-FFF2-40B4-BE49-F238E27FC236}">
                <a16:creationId xmlns:a16="http://schemas.microsoft.com/office/drawing/2014/main" id="{548FEC45-E206-4244-9367-9EF09472E953}"/>
              </a:ext>
            </a:extLst>
          </p:cNvPr>
          <p:cNvSpPr txBox="1"/>
          <p:nvPr/>
        </p:nvSpPr>
        <p:spPr>
          <a:xfrm>
            <a:off x="7138497" y="6303979"/>
            <a:ext cx="295274" cy="369332"/>
          </a:xfrm>
          <a:prstGeom prst="rect">
            <a:avLst/>
          </a:prstGeom>
          <a:noFill/>
        </p:spPr>
        <p:txBody>
          <a:bodyPr wrap="square" rtlCol="0">
            <a:spAutoFit/>
          </a:bodyPr>
          <a:lstStyle/>
          <a:p>
            <a:r>
              <a:rPr lang="en-US" b="1" dirty="0"/>
              <a:t>k</a:t>
            </a:r>
          </a:p>
        </p:txBody>
      </p:sp>
      <p:pic>
        <p:nvPicPr>
          <p:cNvPr id="7" name="Picture 6">
            <a:extLst>
              <a:ext uri="{FF2B5EF4-FFF2-40B4-BE49-F238E27FC236}">
                <a16:creationId xmlns:a16="http://schemas.microsoft.com/office/drawing/2014/main" id="{82BB97A3-8E26-9549-BBDD-C566AE058B10}"/>
              </a:ext>
            </a:extLst>
          </p:cNvPr>
          <p:cNvPicPr>
            <a:picLocks noChangeAspect="1"/>
          </p:cNvPicPr>
          <p:nvPr/>
        </p:nvPicPr>
        <p:blipFill>
          <a:blip r:embed="rId4"/>
          <a:stretch>
            <a:fillRect/>
          </a:stretch>
        </p:blipFill>
        <p:spPr>
          <a:xfrm>
            <a:off x="5555412" y="3797527"/>
            <a:ext cx="1230406" cy="2501900"/>
          </a:xfrm>
          <a:prstGeom prst="rect">
            <a:avLst/>
          </a:prstGeom>
        </p:spPr>
      </p:pic>
      <p:sp>
        <p:nvSpPr>
          <p:cNvPr id="8" name="TextBox 7">
            <a:extLst>
              <a:ext uri="{FF2B5EF4-FFF2-40B4-BE49-F238E27FC236}">
                <a16:creationId xmlns:a16="http://schemas.microsoft.com/office/drawing/2014/main" id="{EF5F4C9B-1FCA-4A49-9C04-F5FDAD87025A}"/>
              </a:ext>
            </a:extLst>
          </p:cNvPr>
          <p:cNvSpPr txBox="1"/>
          <p:nvPr/>
        </p:nvSpPr>
        <p:spPr>
          <a:xfrm>
            <a:off x="5149667" y="5703344"/>
            <a:ext cx="569387" cy="369332"/>
          </a:xfrm>
          <a:prstGeom prst="rect">
            <a:avLst/>
          </a:prstGeom>
          <a:noFill/>
        </p:spPr>
        <p:txBody>
          <a:bodyPr wrap="square" rtlCol="0">
            <a:spAutoFit/>
          </a:bodyPr>
          <a:lstStyle/>
          <a:p>
            <a:r>
              <a:rPr lang="en-US" b="1" dirty="0"/>
              <a:t>N=3</a:t>
            </a:r>
          </a:p>
        </p:txBody>
      </p:sp>
      <p:cxnSp>
        <p:nvCxnSpPr>
          <p:cNvPr id="9" name="Straight Arrow Connector 8">
            <a:extLst>
              <a:ext uri="{FF2B5EF4-FFF2-40B4-BE49-F238E27FC236}">
                <a16:creationId xmlns:a16="http://schemas.microsoft.com/office/drawing/2014/main" id="{67C35E70-2B22-7C4D-B508-F2CB93963AB5}"/>
              </a:ext>
            </a:extLst>
          </p:cNvPr>
          <p:cNvCxnSpPr>
            <a:cxnSpLocks/>
          </p:cNvCxnSpPr>
          <p:nvPr/>
        </p:nvCxnSpPr>
        <p:spPr>
          <a:xfrm flipV="1">
            <a:off x="4167265" y="4923979"/>
            <a:ext cx="1388147" cy="17988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FC5FC3A-07BF-CD43-B4EF-ADDF5763CBD8}"/>
              </a:ext>
            </a:extLst>
          </p:cNvPr>
          <p:cNvSpPr txBox="1"/>
          <p:nvPr/>
        </p:nvSpPr>
        <p:spPr>
          <a:xfrm>
            <a:off x="2232556" y="4642196"/>
            <a:ext cx="2038662" cy="923330"/>
          </a:xfrm>
          <a:prstGeom prst="rect">
            <a:avLst/>
          </a:prstGeom>
          <a:noFill/>
        </p:spPr>
        <p:txBody>
          <a:bodyPr wrap="square" rtlCol="0">
            <a:spAutoFit/>
          </a:bodyPr>
          <a:lstStyle/>
          <a:p>
            <a:r>
              <a:rPr lang="en-US" dirty="0"/>
              <a:t>Client selects one node to be coordinator</a:t>
            </a:r>
          </a:p>
        </p:txBody>
      </p:sp>
    </p:spTree>
    <p:extLst>
      <p:ext uri="{BB962C8B-B14F-4D97-AF65-F5344CB8AC3E}">
        <p14:creationId xmlns:p14="http://schemas.microsoft.com/office/powerpoint/2010/main" val="665916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3B43-6E3B-4A49-8E92-9F6C33EDF8A9}"/>
              </a:ext>
            </a:extLst>
          </p:cNvPr>
          <p:cNvSpPr>
            <a:spLocks noGrp="1"/>
          </p:cNvSpPr>
          <p:nvPr>
            <p:ph type="title"/>
          </p:nvPr>
        </p:nvSpPr>
        <p:spPr/>
        <p:txBody>
          <a:bodyPr/>
          <a:lstStyle/>
          <a:p>
            <a:r>
              <a:rPr lang="en-US" dirty="0"/>
              <a:t>Dynamo Consistency</a:t>
            </a:r>
          </a:p>
        </p:txBody>
      </p:sp>
      <p:sp>
        <p:nvSpPr>
          <p:cNvPr id="3" name="Content Placeholder 2">
            <a:extLst>
              <a:ext uri="{FF2B5EF4-FFF2-40B4-BE49-F238E27FC236}">
                <a16:creationId xmlns:a16="http://schemas.microsoft.com/office/drawing/2014/main" id="{874532FB-3C1E-A44B-9151-F75BBCE40931}"/>
              </a:ext>
            </a:extLst>
          </p:cNvPr>
          <p:cNvSpPr>
            <a:spLocks noGrp="1"/>
          </p:cNvSpPr>
          <p:nvPr>
            <p:ph idx="1"/>
          </p:nvPr>
        </p:nvSpPr>
        <p:spPr/>
        <p:txBody>
          <a:bodyPr/>
          <a:lstStyle/>
          <a:p>
            <a:r>
              <a:rPr lang="en-US" dirty="0"/>
              <a:t>“Quorum Writes”</a:t>
            </a:r>
          </a:p>
          <a:p>
            <a:r>
              <a:rPr lang="en-US" dirty="0"/>
              <a:t>R+W &gt; N</a:t>
            </a:r>
          </a:p>
          <a:p>
            <a:pPr lvl="1"/>
            <a:r>
              <a:rPr lang="en-US" dirty="0"/>
              <a:t>N = number of replicas of each data item</a:t>
            </a:r>
          </a:p>
          <a:p>
            <a:pPr lvl="1"/>
            <a:r>
              <a:rPr lang="en-US" dirty="0"/>
              <a:t>R = number of replicas each read must be heard from</a:t>
            </a:r>
          </a:p>
          <a:p>
            <a:pPr lvl="1"/>
            <a:r>
              <a:rPr lang="en-US" dirty="0"/>
              <a:t>W = number of replicas each write must be sent to</a:t>
            </a:r>
          </a:p>
          <a:p>
            <a:r>
              <a:rPr lang="en-US" dirty="0"/>
              <a:t>E.g., R = 2, W = 2, N = 3</a:t>
            </a:r>
          </a:p>
          <a:p>
            <a:pPr marL="457200" lvl="1" indent="0">
              <a:buNone/>
            </a:pPr>
            <a:r>
              <a:rPr lang="en-US" dirty="0"/>
              <a:t>	</a:t>
            </a:r>
            <a:r>
              <a:rPr lang="en-US" u="sng" dirty="0"/>
              <a:t>R1	R2	R3</a:t>
            </a:r>
          </a:p>
          <a:p>
            <a:pPr marL="457200" lvl="1" indent="0">
              <a:buNone/>
            </a:pPr>
            <a:r>
              <a:rPr lang="en-US" dirty="0"/>
              <a:t>	v1	v1	v1</a:t>
            </a:r>
          </a:p>
          <a:p>
            <a:pPr marL="457200" lvl="1" indent="0">
              <a:buNone/>
            </a:pPr>
            <a:r>
              <a:rPr lang="en-US" dirty="0"/>
              <a:t>	v2	v1	v2	</a:t>
            </a:r>
            <a:r>
              <a:rPr lang="en-US" dirty="0">
                <a:sym typeface="Wingdings" pitchFamily="2" charset="2"/>
              </a:rPr>
              <a:t> write to 2 out of 3</a:t>
            </a:r>
          </a:p>
          <a:p>
            <a:pPr marL="457200" lvl="1" indent="0">
              <a:buNone/>
            </a:pPr>
            <a:r>
              <a:rPr lang="en-US" dirty="0">
                <a:sym typeface="Wingdings" pitchFamily="2" charset="2"/>
              </a:rPr>
              <a:t>Any read of 2 will see v2!</a:t>
            </a:r>
            <a:endParaRPr lang="en-US" dirty="0"/>
          </a:p>
        </p:txBody>
      </p:sp>
    </p:spTree>
    <p:extLst>
      <p:ext uri="{BB962C8B-B14F-4D97-AF65-F5344CB8AC3E}">
        <p14:creationId xmlns:p14="http://schemas.microsoft.com/office/powerpoint/2010/main" val="2498531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3B43-6E3B-4A49-8E92-9F6C33EDF8A9}"/>
              </a:ext>
            </a:extLst>
          </p:cNvPr>
          <p:cNvSpPr>
            <a:spLocks noGrp="1"/>
          </p:cNvSpPr>
          <p:nvPr>
            <p:ph type="title"/>
          </p:nvPr>
        </p:nvSpPr>
        <p:spPr/>
        <p:txBody>
          <a:bodyPr/>
          <a:lstStyle/>
          <a:p>
            <a:r>
              <a:rPr lang="en-US" dirty="0"/>
              <a:t>Dynamo Consistency</a:t>
            </a:r>
          </a:p>
        </p:txBody>
      </p:sp>
      <p:sp>
        <p:nvSpPr>
          <p:cNvPr id="3" name="Content Placeholder 2">
            <a:extLst>
              <a:ext uri="{FF2B5EF4-FFF2-40B4-BE49-F238E27FC236}">
                <a16:creationId xmlns:a16="http://schemas.microsoft.com/office/drawing/2014/main" id="{874532FB-3C1E-A44B-9151-F75BBCE40931}"/>
              </a:ext>
            </a:extLst>
          </p:cNvPr>
          <p:cNvSpPr>
            <a:spLocks noGrp="1"/>
          </p:cNvSpPr>
          <p:nvPr>
            <p:ph idx="1"/>
          </p:nvPr>
        </p:nvSpPr>
        <p:spPr>
          <a:xfrm>
            <a:off x="838200" y="1825625"/>
            <a:ext cx="9775785" cy="4351338"/>
          </a:xfrm>
        </p:spPr>
        <p:txBody>
          <a:bodyPr/>
          <a:lstStyle/>
          <a:p>
            <a:r>
              <a:rPr lang="en-US" dirty="0"/>
              <a:t>“Quorum Writes”</a:t>
            </a:r>
          </a:p>
          <a:p>
            <a:r>
              <a:rPr lang="en-US" dirty="0"/>
              <a:t>R+W &gt; N</a:t>
            </a:r>
          </a:p>
          <a:p>
            <a:pPr lvl="1"/>
            <a:r>
              <a:rPr lang="en-US" dirty="0"/>
              <a:t>N = number of replicas of each data item</a:t>
            </a:r>
          </a:p>
          <a:p>
            <a:pPr lvl="1"/>
            <a:r>
              <a:rPr lang="en-US" dirty="0"/>
              <a:t>R = number of replicas each read must be heard from</a:t>
            </a:r>
          </a:p>
          <a:p>
            <a:pPr lvl="1"/>
            <a:r>
              <a:rPr lang="en-US" dirty="0"/>
              <a:t>W = number of replicas each write must be sent to</a:t>
            </a:r>
          </a:p>
          <a:p>
            <a:pPr lvl="1"/>
            <a:endParaRPr lang="en-US" dirty="0"/>
          </a:p>
          <a:p>
            <a:r>
              <a:rPr lang="en-US" dirty="0"/>
              <a:t>Need some way to ensure that if fewer than N nodes written to, write eventually propagates</a:t>
            </a:r>
          </a:p>
          <a:p>
            <a:pPr lvl="1"/>
            <a:r>
              <a:rPr lang="en-US" dirty="0"/>
              <a:t>If a reader sees that a replica has a stale version, it writes back</a:t>
            </a:r>
          </a:p>
          <a:p>
            <a:endParaRPr lang="en-US" dirty="0"/>
          </a:p>
          <a:p>
            <a:endParaRPr lang="en-US" dirty="0"/>
          </a:p>
        </p:txBody>
      </p:sp>
    </p:spTree>
    <p:extLst>
      <p:ext uri="{BB962C8B-B14F-4D97-AF65-F5344CB8AC3E}">
        <p14:creationId xmlns:p14="http://schemas.microsoft.com/office/powerpoint/2010/main" val="1045448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C2760-CDE7-8448-94FD-2E069A382934}"/>
              </a:ext>
            </a:extLst>
          </p:cNvPr>
          <p:cNvSpPr>
            <a:spLocks noGrp="1"/>
          </p:cNvSpPr>
          <p:nvPr>
            <p:ph type="title"/>
          </p:nvPr>
        </p:nvSpPr>
        <p:spPr/>
        <p:txBody>
          <a:bodyPr/>
          <a:lstStyle/>
          <a:p>
            <a:r>
              <a:rPr lang="en-US" dirty="0"/>
              <a:t>Amazon Operational DB Desiderata</a:t>
            </a:r>
          </a:p>
        </p:txBody>
      </p:sp>
      <p:sp>
        <p:nvSpPr>
          <p:cNvPr id="3" name="Content Placeholder 2">
            <a:extLst>
              <a:ext uri="{FF2B5EF4-FFF2-40B4-BE49-F238E27FC236}">
                <a16:creationId xmlns:a16="http://schemas.microsoft.com/office/drawing/2014/main" id="{0521903F-EC2A-5C4D-A197-0436B3C041AE}"/>
              </a:ext>
            </a:extLst>
          </p:cNvPr>
          <p:cNvSpPr>
            <a:spLocks noGrp="1"/>
          </p:cNvSpPr>
          <p:nvPr>
            <p:ph idx="1"/>
          </p:nvPr>
        </p:nvSpPr>
        <p:spPr/>
        <p:txBody>
          <a:bodyPr/>
          <a:lstStyle/>
          <a:p>
            <a:r>
              <a:rPr lang="en-US" dirty="0"/>
              <a:t>”Always Available” shopping cart</a:t>
            </a:r>
          </a:p>
          <a:p>
            <a:pPr lvl="1"/>
            <a:r>
              <a:rPr lang="en-US" dirty="0"/>
              <a:t>Should not go down even if a datacenter fails</a:t>
            </a:r>
          </a:p>
          <a:p>
            <a:pPr lvl="1"/>
            <a:r>
              <a:rPr lang="en-US" dirty="0"/>
              <a:t>No centralized point of failure</a:t>
            </a:r>
          </a:p>
          <a:p>
            <a:r>
              <a:rPr lang="en-US" dirty="0"/>
              <a:t>Very low latency</a:t>
            </a:r>
          </a:p>
          <a:p>
            <a:pPr lvl="1"/>
            <a:r>
              <a:rPr lang="en-US" dirty="0"/>
              <a:t>Lots of orders being processed</a:t>
            </a:r>
          </a:p>
          <a:p>
            <a:pPr lvl="1"/>
            <a:r>
              <a:rPr lang="en-US" dirty="0"/>
              <a:t>Many lookups required to render a page</a:t>
            </a:r>
          </a:p>
          <a:p>
            <a:r>
              <a:rPr lang="en-US" dirty="0"/>
              <a:t>No need for complex analytics</a:t>
            </a:r>
          </a:p>
          <a:p>
            <a:r>
              <a:rPr lang="en-US" dirty="0"/>
              <a:t>Incrementally scalable</a:t>
            </a:r>
          </a:p>
        </p:txBody>
      </p:sp>
    </p:spTree>
    <p:extLst>
      <p:ext uri="{BB962C8B-B14F-4D97-AF65-F5344CB8AC3E}">
        <p14:creationId xmlns:p14="http://schemas.microsoft.com/office/powerpoint/2010/main" val="1238677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D5BEB-97B7-4643-BCDB-90838B0F8B9C}"/>
              </a:ext>
            </a:extLst>
          </p:cNvPr>
          <p:cNvSpPr>
            <a:spLocks noGrp="1"/>
          </p:cNvSpPr>
          <p:nvPr>
            <p:ph type="title"/>
          </p:nvPr>
        </p:nvSpPr>
        <p:spPr/>
        <p:txBody>
          <a:bodyPr/>
          <a:lstStyle/>
          <a:p>
            <a:r>
              <a:rPr lang="en-US" dirty="0"/>
              <a:t>Sloppy Quorum</a:t>
            </a:r>
          </a:p>
        </p:txBody>
      </p:sp>
      <p:sp>
        <p:nvSpPr>
          <p:cNvPr id="3" name="Content Placeholder 2">
            <a:extLst>
              <a:ext uri="{FF2B5EF4-FFF2-40B4-BE49-F238E27FC236}">
                <a16:creationId xmlns:a16="http://schemas.microsoft.com/office/drawing/2014/main" id="{A2E58AD1-2B6E-5346-B05F-BC3B12220855}"/>
              </a:ext>
            </a:extLst>
          </p:cNvPr>
          <p:cNvSpPr>
            <a:spLocks noGrp="1"/>
          </p:cNvSpPr>
          <p:nvPr>
            <p:ph idx="1"/>
          </p:nvPr>
        </p:nvSpPr>
        <p:spPr/>
        <p:txBody>
          <a:bodyPr/>
          <a:lstStyle/>
          <a:p>
            <a:r>
              <a:rPr lang="en-US" dirty="0"/>
              <a:t>Quorums still favor consistency too heavily, because:</a:t>
            </a:r>
          </a:p>
          <a:p>
            <a:pPr lvl="1"/>
            <a:r>
              <a:rPr lang="en-US" dirty="0"/>
              <a:t>Decreased durability (want to write all data at least N times)</a:t>
            </a:r>
          </a:p>
          <a:p>
            <a:pPr lvl="1"/>
            <a:r>
              <a:rPr lang="en-US" dirty="0"/>
              <a:t>Decreased availability in the case of partitioning.</a:t>
            </a:r>
          </a:p>
          <a:p>
            <a:endParaRPr lang="en-US" dirty="0"/>
          </a:p>
          <a:p>
            <a:r>
              <a:rPr lang="en-US" dirty="0"/>
              <a:t>Solution: Sloppy Quorum</a:t>
            </a:r>
          </a:p>
        </p:txBody>
      </p:sp>
    </p:spTree>
    <p:extLst>
      <p:ext uri="{BB962C8B-B14F-4D97-AF65-F5344CB8AC3E}">
        <p14:creationId xmlns:p14="http://schemas.microsoft.com/office/powerpoint/2010/main" val="2691381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Sloppy Quorum &amp; Hinted Handoff</a:t>
            </a:r>
          </a:p>
        </p:txBody>
      </p:sp>
      <p:sp>
        <p:nvSpPr>
          <p:cNvPr id="3" name="Content Placeholder 2"/>
          <p:cNvSpPr>
            <a:spLocks noGrp="1"/>
          </p:cNvSpPr>
          <p:nvPr>
            <p:ph idx="1"/>
          </p:nvPr>
        </p:nvSpPr>
        <p:spPr>
          <a:xfrm>
            <a:off x="419100" y="1827945"/>
            <a:ext cx="11353800" cy="4351338"/>
          </a:xfrm>
        </p:spPr>
        <p:txBody>
          <a:bodyPr/>
          <a:lstStyle/>
          <a:p>
            <a:r>
              <a:rPr lang="en-US" dirty="0"/>
              <a:t>If fewer than N writes succeed, continue around ring, past successors</a:t>
            </a:r>
          </a:p>
        </p:txBody>
      </p:sp>
      <p:pic>
        <p:nvPicPr>
          <p:cNvPr id="4" name="Picture 3"/>
          <p:cNvPicPr>
            <a:picLocks noChangeAspect="1"/>
          </p:cNvPicPr>
          <p:nvPr/>
        </p:nvPicPr>
        <p:blipFill>
          <a:blip r:embed="rId2"/>
          <a:stretch>
            <a:fillRect/>
          </a:stretch>
        </p:blipFill>
        <p:spPr>
          <a:xfrm>
            <a:off x="4528060" y="2612231"/>
            <a:ext cx="2596776" cy="2501900"/>
          </a:xfrm>
          <a:prstGeom prst="rect">
            <a:avLst/>
          </a:prstGeom>
        </p:spPr>
      </p:pic>
      <p:sp>
        <p:nvSpPr>
          <p:cNvPr id="8" name="TextBox 7"/>
          <p:cNvSpPr txBox="1"/>
          <p:nvPr/>
        </p:nvSpPr>
        <p:spPr>
          <a:xfrm>
            <a:off x="6098445" y="5071107"/>
            <a:ext cx="295274" cy="369332"/>
          </a:xfrm>
          <a:prstGeom prst="rect">
            <a:avLst/>
          </a:prstGeom>
          <a:noFill/>
        </p:spPr>
        <p:txBody>
          <a:bodyPr wrap="none" rtlCol="0">
            <a:spAutoFit/>
          </a:bodyPr>
          <a:lstStyle/>
          <a:p>
            <a:r>
              <a:rPr lang="en-US" b="1" dirty="0"/>
              <a:t>k</a:t>
            </a:r>
          </a:p>
        </p:txBody>
      </p:sp>
      <p:sp>
        <p:nvSpPr>
          <p:cNvPr id="10" name="TextBox 9"/>
          <p:cNvSpPr txBox="1"/>
          <p:nvPr/>
        </p:nvSpPr>
        <p:spPr>
          <a:xfrm>
            <a:off x="3393057" y="3678515"/>
            <a:ext cx="569387" cy="369332"/>
          </a:xfrm>
          <a:prstGeom prst="rect">
            <a:avLst/>
          </a:prstGeom>
          <a:noFill/>
        </p:spPr>
        <p:txBody>
          <a:bodyPr wrap="none" rtlCol="0">
            <a:spAutoFit/>
          </a:bodyPr>
          <a:lstStyle/>
          <a:p>
            <a:r>
              <a:rPr lang="en-US" b="1"/>
              <a:t>N=3</a:t>
            </a:r>
            <a:endParaRPr lang="en-US" b="1" dirty="0"/>
          </a:p>
        </p:txBody>
      </p:sp>
      <p:pic>
        <p:nvPicPr>
          <p:cNvPr id="11" name="Picture 10"/>
          <p:cNvPicPr>
            <a:picLocks noChangeAspect="1"/>
          </p:cNvPicPr>
          <p:nvPr/>
        </p:nvPicPr>
        <p:blipFill>
          <a:blip r:embed="rId3"/>
          <a:stretch>
            <a:fillRect/>
          </a:stretch>
        </p:blipFill>
        <p:spPr>
          <a:xfrm>
            <a:off x="5090916" y="2612231"/>
            <a:ext cx="660400" cy="2501900"/>
          </a:xfrm>
          <a:prstGeom prst="rect">
            <a:avLst/>
          </a:prstGeom>
        </p:spPr>
      </p:pic>
      <p:sp>
        <p:nvSpPr>
          <p:cNvPr id="12" name="TextBox 11"/>
          <p:cNvSpPr txBox="1"/>
          <p:nvPr/>
        </p:nvSpPr>
        <p:spPr>
          <a:xfrm>
            <a:off x="3962444" y="5802997"/>
            <a:ext cx="4054317" cy="646331"/>
          </a:xfrm>
          <a:prstGeom prst="rect">
            <a:avLst/>
          </a:prstGeom>
          <a:noFill/>
        </p:spPr>
        <p:txBody>
          <a:bodyPr wrap="square" rtlCol="0">
            <a:spAutoFit/>
          </a:bodyPr>
          <a:lstStyle/>
          <a:p>
            <a:r>
              <a:rPr lang="en-US" b="1" i="1" dirty="0"/>
              <a:t>2 our of </a:t>
            </a:r>
            <a:r>
              <a:rPr lang="en-US" b="1" i="1"/>
              <a:t>3 writes succeed</a:t>
            </a:r>
            <a:endParaRPr lang="en-US" b="1" i="1" dirty="0"/>
          </a:p>
          <a:p>
            <a:r>
              <a:rPr lang="en-US" b="1" i="1" dirty="0"/>
              <a:t>Continue around ring, write to B</a:t>
            </a:r>
          </a:p>
        </p:txBody>
      </p:sp>
      <p:pic>
        <p:nvPicPr>
          <p:cNvPr id="13" name="Picture 12"/>
          <p:cNvPicPr>
            <a:picLocks noChangeAspect="1"/>
          </p:cNvPicPr>
          <p:nvPr/>
        </p:nvPicPr>
        <p:blipFill>
          <a:blip r:embed="rId4"/>
          <a:stretch>
            <a:fillRect/>
          </a:stretch>
        </p:blipFill>
        <p:spPr>
          <a:xfrm>
            <a:off x="6717689" y="3217580"/>
            <a:ext cx="393700" cy="393700"/>
          </a:xfrm>
          <a:prstGeom prst="rect">
            <a:avLst/>
          </a:prstGeom>
        </p:spPr>
      </p:pic>
      <p:sp>
        <p:nvSpPr>
          <p:cNvPr id="14" name="TextBox 13"/>
          <p:cNvSpPr txBox="1"/>
          <p:nvPr/>
        </p:nvSpPr>
        <p:spPr>
          <a:xfrm>
            <a:off x="7124837" y="3052483"/>
            <a:ext cx="1929517" cy="646331"/>
          </a:xfrm>
          <a:prstGeom prst="rect">
            <a:avLst/>
          </a:prstGeom>
          <a:noFill/>
        </p:spPr>
        <p:txBody>
          <a:bodyPr wrap="square" rtlCol="0">
            <a:spAutoFit/>
          </a:bodyPr>
          <a:lstStyle/>
          <a:p>
            <a:r>
              <a:rPr lang="en-US" dirty="0"/>
              <a:t>K=x</a:t>
            </a:r>
          </a:p>
          <a:p>
            <a:r>
              <a:rPr lang="en-US" dirty="0"/>
              <a:t>Hint: Owner=E</a:t>
            </a:r>
          </a:p>
        </p:txBody>
      </p:sp>
      <p:cxnSp>
        <p:nvCxnSpPr>
          <p:cNvPr id="16" name="Straight Arrow Connector 15"/>
          <p:cNvCxnSpPr>
            <a:stCxn id="13" idx="2"/>
          </p:cNvCxnSpPr>
          <p:nvPr/>
        </p:nvCxnSpPr>
        <p:spPr>
          <a:xfrm flipH="1">
            <a:off x="4939553" y="3611281"/>
            <a:ext cx="1974986" cy="875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a:off x="5091953" y="3763681"/>
            <a:ext cx="1974986" cy="875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a:off x="5244353" y="3916081"/>
            <a:ext cx="1974986" cy="875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7F71E3A5-DBC8-D449-A52D-F12A66007405}"/>
              </a:ext>
            </a:extLst>
          </p:cNvPr>
          <p:cNvSpPr txBox="1"/>
          <p:nvPr/>
        </p:nvSpPr>
        <p:spPr>
          <a:xfrm>
            <a:off x="7764905" y="3807447"/>
            <a:ext cx="3462728" cy="923330"/>
          </a:xfrm>
          <a:prstGeom prst="rect">
            <a:avLst/>
          </a:prstGeom>
          <a:noFill/>
        </p:spPr>
        <p:txBody>
          <a:bodyPr wrap="square" rtlCol="0">
            <a:spAutoFit/>
          </a:bodyPr>
          <a:lstStyle/>
          <a:p>
            <a:r>
              <a:rPr lang="en-US" i="1" dirty="0"/>
              <a:t>”</a:t>
            </a:r>
            <a:r>
              <a:rPr lang="en-US" i="1" dirty="0">
                <a:solidFill>
                  <a:schemeClr val="accent1">
                    <a:lumMod val="60000"/>
                    <a:lumOff val="40000"/>
                  </a:schemeClr>
                </a:solidFill>
              </a:rPr>
              <a:t>Hinted Handoff</a:t>
            </a:r>
            <a:r>
              <a:rPr lang="en-US" i="1" dirty="0"/>
              <a:t>”:  B will keep trying to read E to let it know about the value of K</a:t>
            </a:r>
          </a:p>
        </p:txBody>
      </p:sp>
      <p:sp>
        <p:nvSpPr>
          <p:cNvPr id="15" name="TextBox 14">
            <a:extLst>
              <a:ext uri="{FF2B5EF4-FFF2-40B4-BE49-F238E27FC236}">
                <a16:creationId xmlns:a16="http://schemas.microsoft.com/office/drawing/2014/main" id="{6FA41B77-86BB-6D43-9121-180A58A43478}"/>
              </a:ext>
            </a:extLst>
          </p:cNvPr>
          <p:cNvSpPr txBox="1"/>
          <p:nvPr/>
        </p:nvSpPr>
        <p:spPr>
          <a:xfrm>
            <a:off x="4341702" y="3399700"/>
            <a:ext cx="1296516" cy="769441"/>
          </a:xfrm>
          <a:prstGeom prst="rect">
            <a:avLst/>
          </a:prstGeom>
          <a:noFill/>
        </p:spPr>
        <p:txBody>
          <a:bodyPr wrap="square" rtlCol="0">
            <a:spAutoFit/>
          </a:bodyPr>
          <a:lstStyle/>
          <a:p>
            <a:r>
              <a:rPr lang="en-US" sz="4400" dirty="0"/>
              <a:t>❌</a:t>
            </a:r>
          </a:p>
        </p:txBody>
      </p:sp>
    </p:spTree>
    <p:extLst>
      <p:ext uri="{BB962C8B-B14F-4D97-AF65-F5344CB8AC3E}">
        <p14:creationId xmlns:p14="http://schemas.microsoft.com/office/powerpoint/2010/main" val="25912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par>
                          <p:cTn id="25" fill="hold">
                            <p:stCondLst>
                              <p:cond delay="0"/>
                            </p:stCondLst>
                            <p:childTnLst>
                              <p:par>
                                <p:cTn id="26" presetID="22" presetClass="entr" presetSubtype="2" fill="hold"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right)">
                                      <p:cBhvr>
                                        <p:cTn id="28" dur="500"/>
                                        <p:tgtEl>
                                          <p:spTgt spid="16"/>
                                        </p:tgtEl>
                                      </p:cBhvr>
                                    </p:animEffect>
                                  </p:childTnLst>
                                </p:cTn>
                              </p:par>
                            </p:childTnLst>
                          </p:cTn>
                        </p:par>
                        <p:par>
                          <p:cTn id="29" fill="hold">
                            <p:stCondLst>
                              <p:cond delay="500"/>
                            </p:stCondLst>
                            <p:childTnLst>
                              <p:par>
                                <p:cTn id="30" presetID="22" presetClass="entr" presetSubtype="2" fill="hold"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right)">
                                      <p:cBhvr>
                                        <p:cTn id="32" dur="500"/>
                                        <p:tgtEl>
                                          <p:spTgt spid="17"/>
                                        </p:tgtEl>
                                      </p:cBhvr>
                                    </p:animEffect>
                                  </p:childTnLst>
                                </p:cTn>
                              </p:par>
                            </p:childTnLst>
                          </p:cTn>
                        </p:par>
                        <p:par>
                          <p:cTn id="33" fill="hold">
                            <p:stCondLst>
                              <p:cond delay="1000"/>
                            </p:stCondLst>
                            <p:childTnLst>
                              <p:par>
                                <p:cTn id="34" presetID="22" presetClass="entr" presetSubtype="2"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right)">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5"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Sloppy Quorum </a:t>
            </a:r>
            <a:r>
              <a:rPr lang="en-US" dirty="0">
                <a:sym typeface="Wingdings"/>
              </a:rPr>
              <a:t> Divergence</a:t>
            </a:r>
            <a:endParaRPr lang="en-US" dirty="0"/>
          </a:p>
        </p:txBody>
      </p:sp>
      <p:sp>
        <p:nvSpPr>
          <p:cNvPr id="3" name="Content Placeholder 2"/>
          <p:cNvSpPr>
            <a:spLocks noGrp="1"/>
          </p:cNvSpPr>
          <p:nvPr>
            <p:ph idx="1"/>
          </p:nvPr>
        </p:nvSpPr>
        <p:spPr/>
        <p:txBody>
          <a:bodyPr/>
          <a:lstStyle/>
          <a:p>
            <a:r>
              <a:rPr lang="en-US" dirty="0"/>
              <a:t>If network is partitioned, hinted handoff can lead to divergent replicas</a:t>
            </a:r>
          </a:p>
          <a:p>
            <a:r>
              <a:rPr lang="en-US" dirty="0"/>
              <a:t>E.g., suppose N=3, W=2, R=2, Partitioned</a:t>
            </a:r>
          </a:p>
          <a:p>
            <a:endParaRPr lang="en-US" dirty="0"/>
          </a:p>
        </p:txBody>
      </p:sp>
      <p:pic>
        <p:nvPicPr>
          <p:cNvPr id="5" name="Picture 4"/>
          <p:cNvPicPr>
            <a:picLocks noChangeAspect="1"/>
          </p:cNvPicPr>
          <p:nvPr/>
        </p:nvPicPr>
        <p:blipFill>
          <a:blip r:embed="rId2"/>
          <a:stretch>
            <a:fillRect/>
          </a:stretch>
        </p:blipFill>
        <p:spPr>
          <a:xfrm>
            <a:off x="4927600" y="3751263"/>
            <a:ext cx="2336800" cy="2374900"/>
          </a:xfrm>
          <a:prstGeom prst="rect">
            <a:avLst/>
          </a:prstGeom>
        </p:spPr>
      </p:pic>
      <p:pic>
        <p:nvPicPr>
          <p:cNvPr id="6" name="Picture 5"/>
          <p:cNvPicPr>
            <a:picLocks noChangeAspect="1"/>
          </p:cNvPicPr>
          <p:nvPr/>
        </p:nvPicPr>
        <p:blipFill>
          <a:blip r:embed="rId3"/>
          <a:stretch>
            <a:fillRect/>
          </a:stretch>
        </p:blipFill>
        <p:spPr>
          <a:xfrm>
            <a:off x="5105774" y="3863181"/>
            <a:ext cx="393700" cy="393700"/>
          </a:xfrm>
          <a:prstGeom prst="rect">
            <a:avLst/>
          </a:prstGeom>
        </p:spPr>
      </p:pic>
      <p:pic>
        <p:nvPicPr>
          <p:cNvPr id="7" name="Picture 6"/>
          <p:cNvPicPr>
            <a:picLocks noChangeAspect="1"/>
          </p:cNvPicPr>
          <p:nvPr/>
        </p:nvPicPr>
        <p:blipFill>
          <a:blip r:embed="rId4"/>
          <a:stretch>
            <a:fillRect/>
          </a:stretch>
        </p:blipFill>
        <p:spPr>
          <a:xfrm>
            <a:off x="4831767" y="3781425"/>
            <a:ext cx="2565400" cy="2527300"/>
          </a:xfrm>
          <a:prstGeom prst="rect">
            <a:avLst/>
          </a:prstGeom>
        </p:spPr>
      </p:pic>
      <p:cxnSp>
        <p:nvCxnSpPr>
          <p:cNvPr id="9" name="Straight Connector 8"/>
          <p:cNvCxnSpPr/>
          <p:nvPr/>
        </p:nvCxnSpPr>
        <p:spPr>
          <a:xfrm>
            <a:off x="5625354" y="3455895"/>
            <a:ext cx="1185209" cy="2852831"/>
          </a:xfrm>
          <a:prstGeom prst="line">
            <a:avLst/>
          </a:prstGeom>
          <a:ln w="34925">
            <a:prstDash val="sysDash"/>
          </a:ln>
          <a:effectLst>
            <a:outerShdw blurRad="40000" dist="20000" dir="5400000" sx="89000" sy="89000" rotWithShape="0">
              <a:schemeClr val="accent2">
                <a:lumMod val="75000"/>
                <a:alpha val="38000"/>
              </a:schemeClr>
            </a:outerShdw>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7999693" y="5204337"/>
            <a:ext cx="1021977" cy="369332"/>
          </a:xfrm>
          <a:prstGeom prst="rect">
            <a:avLst/>
          </a:prstGeom>
          <a:noFill/>
        </p:spPr>
        <p:txBody>
          <a:bodyPr wrap="square" rtlCol="0">
            <a:spAutoFit/>
          </a:bodyPr>
          <a:lstStyle/>
          <a:p>
            <a:r>
              <a:rPr lang="en-US" dirty="0"/>
              <a:t>Client 1</a:t>
            </a:r>
          </a:p>
        </p:txBody>
      </p:sp>
      <p:sp>
        <p:nvSpPr>
          <p:cNvPr id="13" name="TextBox 12"/>
          <p:cNvSpPr txBox="1"/>
          <p:nvPr/>
        </p:nvSpPr>
        <p:spPr>
          <a:xfrm>
            <a:off x="7210986" y="4938713"/>
            <a:ext cx="564029" cy="369332"/>
          </a:xfrm>
          <a:prstGeom prst="rect">
            <a:avLst/>
          </a:prstGeom>
          <a:noFill/>
        </p:spPr>
        <p:txBody>
          <a:bodyPr wrap="square" rtlCol="0">
            <a:spAutoFit/>
          </a:bodyPr>
          <a:lstStyle/>
          <a:p>
            <a:r>
              <a:rPr lang="en-US"/>
              <a:t>k</a:t>
            </a:r>
          </a:p>
        </p:txBody>
      </p:sp>
      <p:sp>
        <p:nvSpPr>
          <p:cNvPr id="15" name="TextBox 14"/>
          <p:cNvSpPr txBox="1"/>
          <p:nvPr/>
        </p:nvSpPr>
        <p:spPr>
          <a:xfrm>
            <a:off x="7012081" y="5365819"/>
            <a:ext cx="593539" cy="584775"/>
          </a:xfrm>
          <a:prstGeom prst="rect">
            <a:avLst/>
          </a:prstGeom>
          <a:noFill/>
        </p:spPr>
        <p:txBody>
          <a:bodyPr wrap="square" rtlCol="0">
            <a:spAutoFit/>
          </a:bodyPr>
          <a:lstStyle/>
          <a:p>
            <a:r>
              <a:rPr lang="en-US" sz="3200">
                <a:solidFill>
                  <a:srgbClr val="92D050"/>
                </a:solidFill>
              </a:rPr>
              <a:t>✔</a:t>
            </a:r>
            <a:endParaRPr lang="en-US" sz="3200" dirty="0">
              <a:solidFill>
                <a:srgbClr val="92D050"/>
              </a:solidFill>
            </a:endParaRPr>
          </a:p>
        </p:txBody>
      </p:sp>
      <p:sp>
        <p:nvSpPr>
          <p:cNvPr id="16" name="TextBox 15"/>
          <p:cNvSpPr txBox="1"/>
          <p:nvPr/>
        </p:nvSpPr>
        <p:spPr>
          <a:xfrm>
            <a:off x="6517341" y="3435250"/>
            <a:ext cx="2699685" cy="584775"/>
          </a:xfrm>
          <a:prstGeom prst="rect">
            <a:avLst/>
          </a:prstGeom>
          <a:noFill/>
        </p:spPr>
        <p:txBody>
          <a:bodyPr wrap="square" rtlCol="0">
            <a:spAutoFit/>
          </a:bodyPr>
          <a:lstStyle/>
          <a:p>
            <a:r>
              <a:rPr lang="en-US" sz="3200" dirty="0">
                <a:solidFill>
                  <a:srgbClr val="92D050"/>
                </a:solidFill>
              </a:rPr>
              <a:t>✔</a:t>
            </a:r>
            <a:r>
              <a:rPr lang="en-US" dirty="0">
                <a:solidFill>
                  <a:srgbClr val="92D050"/>
                </a:solidFill>
              </a:rPr>
              <a:t>(sloppy)</a:t>
            </a:r>
          </a:p>
        </p:txBody>
      </p:sp>
      <p:sp>
        <p:nvSpPr>
          <p:cNvPr id="18" name="TextBox 17"/>
          <p:cNvSpPr txBox="1"/>
          <p:nvPr/>
        </p:nvSpPr>
        <p:spPr>
          <a:xfrm>
            <a:off x="7235638" y="4136696"/>
            <a:ext cx="2699685" cy="584775"/>
          </a:xfrm>
          <a:prstGeom prst="rect">
            <a:avLst/>
          </a:prstGeom>
          <a:noFill/>
        </p:spPr>
        <p:txBody>
          <a:bodyPr wrap="square" rtlCol="0">
            <a:spAutoFit/>
          </a:bodyPr>
          <a:lstStyle/>
          <a:p>
            <a:r>
              <a:rPr lang="en-US" sz="3200">
                <a:solidFill>
                  <a:srgbClr val="92D050"/>
                </a:solidFill>
              </a:rPr>
              <a:t>✔</a:t>
            </a:r>
            <a:r>
              <a:rPr lang="en-US">
                <a:solidFill>
                  <a:srgbClr val="92D050"/>
                </a:solidFill>
              </a:rPr>
              <a:t>(</a:t>
            </a:r>
            <a:r>
              <a:rPr lang="en-US" dirty="0">
                <a:solidFill>
                  <a:srgbClr val="92D050"/>
                </a:solidFill>
              </a:rPr>
              <a:t>sloppy)</a:t>
            </a:r>
          </a:p>
        </p:txBody>
      </p:sp>
      <p:sp>
        <p:nvSpPr>
          <p:cNvPr id="19" name="Cross 18"/>
          <p:cNvSpPr/>
          <p:nvPr/>
        </p:nvSpPr>
        <p:spPr>
          <a:xfrm rot="1930239">
            <a:off x="5731441" y="5781004"/>
            <a:ext cx="559959" cy="559959"/>
          </a:xfrm>
          <a:prstGeom prst="plus">
            <a:avLst>
              <a:gd name="adj" fmla="val 41933"/>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Cross 19"/>
          <p:cNvSpPr/>
          <p:nvPr/>
        </p:nvSpPr>
        <p:spPr>
          <a:xfrm rot="1930239">
            <a:off x="4715043" y="4738202"/>
            <a:ext cx="559959" cy="559959"/>
          </a:xfrm>
          <a:prstGeom prst="plus">
            <a:avLst>
              <a:gd name="adj" fmla="val 41933"/>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Cross 20"/>
          <p:cNvSpPr/>
          <p:nvPr/>
        </p:nvSpPr>
        <p:spPr>
          <a:xfrm rot="1930239">
            <a:off x="4996499" y="3740045"/>
            <a:ext cx="559959" cy="559959"/>
          </a:xfrm>
          <a:prstGeom prst="plus">
            <a:avLst>
              <a:gd name="adj" fmla="val 41933"/>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7058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6" grpId="0"/>
      <p:bldP spid="18" grpId="0"/>
      <p:bldP spid="19" grpId="0" animBg="1"/>
      <p:bldP spid="20" grpId="0" animBg="1"/>
      <p:bldP spid="2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Sloppy Quorum </a:t>
            </a:r>
            <a:r>
              <a:rPr lang="en-US" dirty="0">
                <a:sym typeface="Wingdings"/>
              </a:rPr>
              <a:t> Divergence</a:t>
            </a:r>
            <a:endParaRPr lang="en-US" dirty="0"/>
          </a:p>
        </p:txBody>
      </p:sp>
      <p:sp>
        <p:nvSpPr>
          <p:cNvPr id="3" name="Content Placeholder 2"/>
          <p:cNvSpPr>
            <a:spLocks noGrp="1"/>
          </p:cNvSpPr>
          <p:nvPr>
            <p:ph idx="1"/>
          </p:nvPr>
        </p:nvSpPr>
        <p:spPr/>
        <p:txBody>
          <a:bodyPr/>
          <a:lstStyle/>
          <a:p>
            <a:r>
              <a:rPr lang="en-US" dirty="0"/>
              <a:t>If network is partitioned, hinted handoff can lead to divergent replicas</a:t>
            </a:r>
          </a:p>
          <a:p>
            <a:r>
              <a:rPr lang="en-US" dirty="0"/>
              <a:t>E.g., suppose N=3, W=2, R=2, Partitioned</a:t>
            </a:r>
          </a:p>
          <a:p>
            <a:endParaRPr lang="en-US" dirty="0"/>
          </a:p>
        </p:txBody>
      </p:sp>
      <p:pic>
        <p:nvPicPr>
          <p:cNvPr id="5" name="Picture 4"/>
          <p:cNvPicPr>
            <a:picLocks noChangeAspect="1"/>
          </p:cNvPicPr>
          <p:nvPr/>
        </p:nvPicPr>
        <p:blipFill>
          <a:blip r:embed="rId2"/>
          <a:stretch>
            <a:fillRect/>
          </a:stretch>
        </p:blipFill>
        <p:spPr>
          <a:xfrm>
            <a:off x="4927600" y="3751263"/>
            <a:ext cx="2336800" cy="2374900"/>
          </a:xfrm>
          <a:prstGeom prst="rect">
            <a:avLst/>
          </a:prstGeom>
        </p:spPr>
      </p:pic>
      <p:pic>
        <p:nvPicPr>
          <p:cNvPr id="6" name="Picture 5"/>
          <p:cNvPicPr>
            <a:picLocks noChangeAspect="1"/>
          </p:cNvPicPr>
          <p:nvPr/>
        </p:nvPicPr>
        <p:blipFill>
          <a:blip r:embed="rId3"/>
          <a:stretch>
            <a:fillRect/>
          </a:stretch>
        </p:blipFill>
        <p:spPr>
          <a:xfrm>
            <a:off x="5105774" y="3863181"/>
            <a:ext cx="393700" cy="393700"/>
          </a:xfrm>
          <a:prstGeom prst="rect">
            <a:avLst/>
          </a:prstGeom>
        </p:spPr>
      </p:pic>
      <p:pic>
        <p:nvPicPr>
          <p:cNvPr id="7" name="Picture 6"/>
          <p:cNvPicPr>
            <a:picLocks noChangeAspect="1"/>
          </p:cNvPicPr>
          <p:nvPr/>
        </p:nvPicPr>
        <p:blipFill>
          <a:blip r:embed="rId4"/>
          <a:stretch>
            <a:fillRect/>
          </a:stretch>
        </p:blipFill>
        <p:spPr>
          <a:xfrm>
            <a:off x="4813300" y="3754531"/>
            <a:ext cx="2565400" cy="2527300"/>
          </a:xfrm>
          <a:prstGeom prst="rect">
            <a:avLst/>
          </a:prstGeom>
        </p:spPr>
      </p:pic>
      <p:cxnSp>
        <p:nvCxnSpPr>
          <p:cNvPr id="9" name="Straight Connector 8"/>
          <p:cNvCxnSpPr/>
          <p:nvPr/>
        </p:nvCxnSpPr>
        <p:spPr>
          <a:xfrm>
            <a:off x="5625354" y="3455895"/>
            <a:ext cx="1185209" cy="2852831"/>
          </a:xfrm>
          <a:prstGeom prst="line">
            <a:avLst/>
          </a:prstGeom>
          <a:ln w="34925">
            <a:prstDash val="sysDash"/>
          </a:ln>
          <a:effectLst>
            <a:outerShdw blurRad="40000" dist="20000" dir="5400000" sx="89000" sy="89000" rotWithShape="0">
              <a:schemeClr val="accent2">
                <a:lumMod val="75000"/>
                <a:alpha val="38000"/>
              </a:schemeClr>
            </a:outerShdw>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677024" y="5834665"/>
            <a:ext cx="1021977" cy="369332"/>
          </a:xfrm>
          <a:prstGeom prst="rect">
            <a:avLst/>
          </a:prstGeom>
          <a:noFill/>
        </p:spPr>
        <p:txBody>
          <a:bodyPr wrap="square" rtlCol="0">
            <a:spAutoFit/>
          </a:bodyPr>
          <a:lstStyle/>
          <a:p>
            <a:r>
              <a:rPr lang="en-US" dirty="0"/>
              <a:t>Client 2</a:t>
            </a:r>
          </a:p>
        </p:txBody>
      </p:sp>
      <p:sp>
        <p:nvSpPr>
          <p:cNvPr id="13" name="TextBox 12"/>
          <p:cNvSpPr txBox="1"/>
          <p:nvPr/>
        </p:nvSpPr>
        <p:spPr>
          <a:xfrm>
            <a:off x="7210986" y="4938713"/>
            <a:ext cx="564029" cy="369332"/>
          </a:xfrm>
          <a:prstGeom prst="rect">
            <a:avLst/>
          </a:prstGeom>
          <a:noFill/>
        </p:spPr>
        <p:txBody>
          <a:bodyPr wrap="square" rtlCol="0">
            <a:spAutoFit/>
          </a:bodyPr>
          <a:lstStyle/>
          <a:p>
            <a:r>
              <a:rPr lang="en-US"/>
              <a:t>k</a:t>
            </a:r>
          </a:p>
        </p:txBody>
      </p:sp>
      <p:sp>
        <p:nvSpPr>
          <p:cNvPr id="15" name="TextBox 14"/>
          <p:cNvSpPr txBox="1"/>
          <p:nvPr/>
        </p:nvSpPr>
        <p:spPr>
          <a:xfrm>
            <a:off x="5900808" y="5962967"/>
            <a:ext cx="593539" cy="584775"/>
          </a:xfrm>
          <a:prstGeom prst="rect">
            <a:avLst/>
          </a:prstGeom>
          <a:noFill/>
        </p:spPr>
        <p:txBody>
          <a:bodyPr wrap="square" rtlCol="0">
            <a:spAutoFit/>
          </a:bodyPr>
          <a:lstStyle/>
          <a:p>
            <a:r>
              <a:rPr lang="en-US" sz="3200" dirty="0">
                <a:solidFill>
                  <a:srgbClr val="92D050"/>
                </a:solidFill>
              </a:rPr>
              <a:t>✔</a:t>
            </a:r>
          </a:p>
        </p:txBody>
      </p:sp>
      <p:sp>
        <p:nvSpPr>
          <p:cNvPr id="16" name="TextBox 15"/>
          <p:cNvSpPr txBox="1"/>
          <p:nvPr/>
        </p:nvSpPr>
        <p:spPr>
          <a:xfrm>
            <a:off x="4086061" y="3541052"/>
            <a:ext cx="2699685" cy="584775"/>
          </a:xfrm>
          <a:prstGeom prst="rect">
            <a:avLst/>
          </a:prstGeom>
          <a:noFill/>
        </p:spPr>
        <p:txBody>
          <a:bodyPr wrap="square" rtlCol="0">
            <a:spAutoFit/>
          </a:bodyPr>
          <a:lstStyle/>
          <a:p>
            <a:r>
              <a:rPr lang="en-US" dirty="0">
                <a:solidFill>
                  <a:srgbClr val="92D050"/>
                </a:solidFill>
              </a:rPr>
              <a:t>(sloppy) </a:t>
            </a:r>
            <a:r>
              <a:rPr lang="en-US" sz="3200" dirty="0">
                <a:solidFill>
                  <a:srgbClr val="92D050"/>
                </a:solidFill>
              </a:rPr>
              <a:t>✔</a:t>
            </a:r>
          </a:p>
        </p:txBody>
      </p:sp>
      <p:sp>
        <p:nvSpPr>
          <p:cNvPr id="18" name="TextBox 17"/>
          <p:cNvSpPr txBox="1"/>
          <p:nvPr/>
        </p:nvSpPr>
        <p:spPr>
          <a:xfrm>
            <a:off x="4820608" y="4882310"/>
            <a:ext cx="2699685" cy="584775"/>
          </a:xfrm>
          <a:prstGeom prst="rect">
            <a:avLst/>
          </a:prstGeom>
          <a:noFill/>
        </p:spPr>
        <p:txBody>
          <a:bodyPr wrap="square" rtlCol="0">
            <a:spAutoFit/>
          </a:bodyPr>
          <a:lstStyle/>
          <a:p>
            <a:r>
              <a:rPr lang="en-US" sz="3200" dirty="0">
                <a:solidFill>
                  <a:srgbClr val="92D050"/>
                </a:solidFill>
              </a:rPr>
              <a:t>✔</a:t>
            </a:r>
            <a:endParaRPr lang="en-US" dirty="0">
              <a:solidFill>
                <a:srgbClr val="92D050"/>
              </a:solidFill>
            </a:endParaRPr>
          </a:p>
        </p:txBody>
      </p:sp>
      <p:sp>
        <p:nvSpPr>
          <p:cNvPr id="19" name="Cross 18"/>
          <p:cNvSpPr/>
          <p:nvPr/>
        </p:nvSpPr>
        <p:spPr>
          <a:xfrm rot="1930239">
            <a:off x="6757503" y="5334449"/>
            <a:ext cx="559959" cy="559959"/>
          </a:xfrm>
          <a:prstGeom prst="plus">
            <a:avLst>
              <a:gd name="adj" fmla="val 41933"/>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8113060" y="4256882"/>
            <a:ext cx="1667435" cy="1200329"/>
          </a:xfrm>
          <a:prstGeom prst="rect">
            <a:avLst/>
          </a:prstGeom>
          <a:noFill/>
        </p:spPr>
        <p:txBody>
          <a:bodyPr wrap="square" rtlCol="0">
            <a:spAutoFit/>
          </a:bodyPr>
          <a:lstStyle/>
          <a:p>
            <a:r>
              <a:rPr lang="en-US" dirty="0"/>
              <a:t>Two different versions of key k, k1 and k2 now exist</a:t>
            </a:r>
          </a:p>
        </p:txBody>
      </p:sp>
    </p:spTree>
    <p:extLst>
      <p:ext uri="{BB962C8B-B14F-4D97-AF65-F5344CB8AC3E}">
        <p14:creationId xmlns:p14="http://schemas.microsoft.com/office/powerpoint/2010/main" val="1122494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P spid="19" grpId="0" animBg="1"/>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Clocks</a:t>
            </a:r>
          </a:p>
        </p:txBody>
      </p:sp>
      <p:grpSp>
        <p:nvGrpSpPr>
          <p:cNvPr id="8" name="Group 7"/>
          <p:cNvGrpSpPr/>
          <p:nvPr/>
        </p:nvGrpSpPr>
        <p:grpSpPr>
          <a:xfrm>
            <a:off x="8565030" y="274639"/>
            <a:ext cx="1486376" cy="1466195"/>
            <a:chOff x="3289300" y="3751263"/>
            <a:chExt cx="2565400" cy="2530568"/>
          </a:xfrm>
        </p:grpSpPr>
        <p:pic>
          <p:nvPicPr>
            <p:cNvPr id="6" name="Picture 5"/>
            <p:cNvPicPr>
              <a:picLocks noChangeAspect="1"/>
            </p:cNvPicPr>
            <p:nvPr/>
          </p:nvPicPr>
          <p:blipFill>
            <a:blip r:embed="rId2"/>
            <a:stretch>
              <a:fillRect/>
            </a:stretch>
          </p:blipFill>
          <p:spPr>
            <a:xfrm>
              <a:off x="3403600" y="3751263"/>
              <a:ext cx="2336800" cy="2374900"/>
            </a:xfrm>
            <a:prstGeom prst="rect">
              <a:avLst/>
            </a:prstGeom>
          </p:spPr>
        </p:pic>
        <p:pic>
          <p:nvPicPr>
            <p:cNvPr id="7" name="Picture 6"/>
            <p:cNvPicPr>
              <a:picLocks noChangeAspect="1"/>
            </p:cNvPicPr>
            <p:nvPr/>
          </p:nvPicPr>
          <p:blipFill>
            <a:blip r:embed="rId3"/>
            <a:stretch>
              <a:fillRect/>
            </a:stretch>
          </p:blipFill>
          <p:spPr>
            <a:xfrm>
              <a:off x="3581774" y="3863181"/>
              <a:ext cx="393700" cy="393700"/>
            </a:xfrm>
            <a:prstGeom prst="rect">
              <a:avLst/>
            </a:prstGeom>
          </p:spPr>
        </p:pic>
        <p:pic>
          <p:nvPicPr>
            <p:cNvPr id="4" name="Picture 3"/>
            <p:cNvPicPr>
              <a:picLocks noChangeAspect="1"/>
            </p:cNvPicPr>
            <p:nvPr/>
          </p:nvPicPr>
          <p:blipFill>
            <a:blip r:embed="rId4"/>
            <a:stretch>
              <a:fillRect/>
            </a:stretch>
          </p:blipFill>
          <p:spPr>
            <a:xfrm>
              <a:off x="3289300" y="3754531"/>
              <a:ext cx="2565400" cy="2527300"/>
            </a:xfrm>
            <a:prstGeom prst="rect">
              <a:avLst/>
            </a:prstGeom>
          </p:spPr>
        </p:pic>
      </p:grpSp>
      <p:graphicFrame>
        <p:nvGraphicFramePr>
          <p:cNvPr id="11" name="Table 10"/>
          <p:cNvGraphicFramePr>
            <a:graphicFrameLocks noGrp="1"/>
          </p:cNvGraphicFramePr>
          <p:nvPr/>
        </p:nvGraphicFramePr>
        <p:xfrm>
          <a:off x="3212218" y="4111016"/>
          <a:ext cx="6096000" cy="22250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D</a:t>
                      </a:r>
                    </a:p>
                  </a:txBody>
                  <a:tcPr/>
                </a:tc>
                <a:tc>
                  <a:txBody>
                    <a:bodyPr/>
                    <a:lstStyle/>
                    <a:p>
                      <a:r>
                        <a:rPr lang="en-US" dirty="0"/>
                        <a:t>E</a:t>
                      </a:r>
                    </a:p>
                  </a:txBody>
                  <a:tcPr/>
                </a:tc>
                <a:tc>
                  <a:txBody>
                    <a:bodyPr/>
                    <a:lstStyle/>
                    <a:p>
                      <a:r>
                        <a:rPr lang="en-US" dirty="0"/>
                        <a:t>F</a:t>
                      </a:r>
                    </a:p>
                  </a:txBody>
                  <a:tcPr/>
                </a:tc>
                <a:extLst>
                  <a:ext uri="{0D108BD9-81ED-4DB2-BD59-A6C34878D82A}">
                    <a16:rowId xmlns:a16="http://schemas.microsoft.com/office/drawing/2014/main" val="10000"/>
                  </a:ext>
                </a:extLst>
              </a:tr>
              <a:tr h="370840">
                <a:tc>
                  <a:txBody>
                    <a:bodyPr/>
                    <a:lstStyle/>
                    <a:p>
                      <a:endParaRPr lang="en-US" dirty="0"/>
                    </a:p>
                  </a:txBody>
                  <a:tcPr/>
                </a:tc>
                <a:tc>
                  <a:txBody>
                    <a:bodyPr/>
                    <a:lstStyle/>
                    <a:p>
                      <a:endParaRPr lang="en-US"/>
                    </a:p>
                  </a:txBody>
                  <a:tcPr/>
                </a:tc>
                <a:tc>
                  <a:txBody>
                    <a:bodyPr/>
                    <a:lstStyle/>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
        <p:nvSpPr>
          <p:cNvPr id="12" name="TextBox 11"/>
          <p:cNvSpPr txBox="1"/>
          <p:nvPr/>
        </p:nvSpPr>
        <p:spPr>
          <a:xfrm>
            <a:off x="9953695" y="885765"/>
            <a:ext cx="564029" cy="369332"/>
          </a:xfrm>
          <a:prstGeom prst="rect">
            <a:avLst/>
          </a:prstGeom>
          <a:noFill/>
        </p:spPr>
        <p:txBody>
          <a:bodyPr wrap="square" rtlCol="0">
            <a:spAutoFit/>
          </a:bodyPr>
          <a:lstStyle/>
          <a:p>
            <a:r>
              <a:rPr lang="en-US"/>
              <a:t>k</a:t>
            </a:r>
          </a:p>
        </p:txBody>
      </p:sp>
      <p:sp>
        <p:nvSpPr>
          <p:cNvPr id="13" name="Content Placeholder 2">
            <a:extLst>
              <a:ext uri="{FF2B5EF4-FFF2-40B4-BE49-F238E27FC236}">
                <a16:creationId xmlns:a16="http://schemas.microsoft.com/office/drawing/2014/main" id="{22DC1937-75FA-DC4B-9BE3-00C8878B766C}"/>
              </a:ext>
            </a:extLst>
          </p:cNvPr>
          <p:cNvSpPr txBox="1">
            <a:spLocks/>
          </p:cNvSpPr>
          <p:nvPr/>
        </p:nvSpPr>
        <p:spPr>
          <a:xfrm>
            <a:off x="1981199" y="1848036"/>
            <a:ext cx="9261424"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Each node keeps a monotonic version counter that increments for every write it </a:t>
            </a:r>
            <a:r>
              <a:rPr lang="en-US" i="1"/>
              <a:t>coordinates</a:t>
            </a:r>
          </a:p>
          <a:p>
            <a:r>
              <a:rPr lang="en-US"/>
              <a:t>Each data item has a </a:t>
            </a:r>
            <a:r>
              <a:rPr lang="en-US" i="1"/>
              <a:t>clock</a:t>
            </a:r>
            <a:r>
              <a:rPr lang="en-US"/>
              <a:t>, consisting of a list of the most recent version it includes from each coordinator</a:t>
            </a:r>
          </a:p>
          <a:p>
            <a:endParaRPr lang="en-US" i="1" dirty="0"/>
          </a:p>
        </p:txBody>
      </p:sp>
    </p:spTree>
    <p:extLst>
      <p:ext uri="{BB962C8B-B14F-4D97-AF65-F5344CB8AC3E}">
        <p14:creationId xmlns:p14="http://schemas.microsoft.com/office/powerpoint/2010/main" val="1819606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Clocks</a:t>
            </a:r>
          </a:p>
        </p:txBody>
      </p:sp>
      <p:grpSp>
        <p:nvGrpSpPr>
          <p:cNvPr id="8" name="Group 7"/>
          <p:cNvGrpSpPr/>
          <p:nvPr/>
        </p:nvGrpSpPr>
        <p:grpSpPr>
          <a:xfrm>
            <a:off x="8565030" y="274639"/>
            <a:ext cx="1486376" cy="1466195"/>
            <a:chOff x="3289300" y="3751263"/>
            <a:chExt cx="2565400" cy="2530568"/>
          </a:xfrm>
        </p:grpSpPr>
        <p:pic>
          <p:nvPicPr>
            <p:cNvPr id="6" name="Picture 5"/>
            <p:cNvPicPr>
              <a:picLocks noChangeAspect="1"/>
            </p:cNvPicPr>
            <p:nvPr/>
          </p:nvPicPr>
          <p:blipFill>
            <a:blip r:embed="rId2"/>
            <a:stretch>
              <a:fillRect/>
            </a:stretch>
          </p:blipFill>
          <p:spPr>
            <a:xfrm>
              <a:off x="3403600" y="3751263"/>
              <a:ext cx="2336800" cy="2374900"/>
            </a:xfrm>
            <a:prstGeom prst="rect">
              <a:avLst/>
            </a:prstGeom>
          </p:spPr>
        </p:pic>
        <p:pic>
          <p:nvPicPr>
            <p:cNvPr id="7" name="Picture 6"/>
            <p:cNvPicPr>
              <a:picLocks noChangeAspect="1"/>
            </p:cNvPicPr>
            <p:nvPr/>
          </p:nvPicPr>
          <p:blipFill>
            <a:blip r:embed="rId3"/>
            <a:stretch>
              <a:fillRect/>
            </a:stretch>
          </p:blipFill>
          <p:spPr>
            <a:xfrm>
              <a:off x="3581774" y="3863181"/>
              <a:ext cx="393700" cy="393700"/>
            </a:xfrm>
            <a:prstGeom prst="rect">
              <a:avLst/>
            </a:prstGeom>
          </p:spPr>
        </p:pic>
        <p:pic>
          <p:nvPicPr>
            <p:cNvPr id="4" name="Picture 3"/>
            <p:cNvPicPr>
              <a:picLocks noChangeAspect="1"/>
            </p:cNvPicPr>
            <p:nvPr/>
          </p:nvPicPr>
          <p:blipFill>
            <a:blip r:embed="rId4"/>
            <a:stretch>
              <a:fillRect/>
            </a:stretch>
          </p:blipFill>
          <p:spPr>
            <a:xfrm>
              <a:off x="3289300" y="3754531"/>
              <a:ext cx="2565400" cy="2527300"/>
            </a:xfrm>
            <a:prstGeom prst="rect">
              <a:avLst/>
            </a:prstGeom>
          </p:spPr>
        </p:pic>
      </p:grpSp>
      <p:graphicFrame>
        <p:nvGraphicFramePr>
          <p:cNvPr id="11" name="Table 10"/>
          <p:cNvGraphicFramePr>
            <a:graphicFrameLocks noGrp="1"/>
          </p:cNvGraphicFramePr>
          <p:nvPr/>
        </p:nvGraphicFramePr>
        <p:xfrm>
          <a:off x="3212218" y="4111016"/>
          <a:ext cx="6096000" cy="22250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D</a:t>
                      </a:r>
                    </a:p>
                  </a:txBody>
                  <a:tcPr/>
                </a:tc>
                <a:tc>
                  <a:txBody>
                    <a:bodyPr/>
                    <a:lstStyle/>
                    <a:p>
                      <a:r>
                        <a:rPr lang="en-US" dirty="0"/>
                        <a:t>E</a:t>
                      </a:r>
                    </a:p>
                  </a:txBody>
                  <a:tcPr/>
                </a:tc>
                <a:tc>
                  <a:txBody>
                    <a:bodyPr/>
                    <a:lstStyle/>
                    <a:p>
                      <a:r>
                        <a:rPr lang="en-US" dirty="0"/>
                        <a:t>F</a:t>
                      </a:r>
                    </a:p>
                  </a:txBody>
                  <a:tcPr/>
                </a:tc>
                <a:extLst>
                  <a:ext uri="{0D108BD9-81ED-4DB2-BD59-A6C34878D82A}">
                    <a16:rowId xmlns:a16="http://schemas.microsoft.com/office/drawing/2014/main" val="10000"/>
                  </a:ext>
                </a:extLst>
              </a:tr>
              <a:tr h="370840">
                <a:tc>
                  <a:txBody>
                    <a:bodyPr/>
                    <a:lstStyle/>
                    <a:p>
                      <a:endParaRPr lang="en-US" dirty="0"/>
                    </a:p>
                  </a:txBody>
                  <a:tcPr/>
                </a:tc>
                <a:tc>
                  <a:txBody>
                    <a:bodyPr/>
                    <a:lstStyle/>
                    <a:p>
                      <a:endParaRPr lang="en-US"/>
                    </a:p>
                  </a:txBody>
                  <a:tcPr/>
                </a:tc>
                <a:tc>
                  <a:txBody>
                    <a:bodyPr/>
                    <a:lstStyle/>
                    <a:p>
                      <a:r>
                        <a:rPr lang="en-US" dirty="0"/>
                        <a:t>1 [C,1]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1 [C,1]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1 [C,1]</a:t>
                      </a:r>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
        <p:nvSpPr>
          <p:cNvPr id="12" name="TextBox 11"/>
          <p:cNvSpPr txBox="1"/>
          <p:nvPr/>
        </p:nvSpPr>
        <p:spPr>
          <a:xfrm>
            <a:off x="9953695" y="885765"/>
            <a:ext cx="564029" cy="369332"/>
          </a:xfrm>
          <a:prstGeom prst="rect">
            <a:avLst/>
          </a:prstGeom>
          <a:noFill/>
        </p:spPr>
        <p:txBody>
          <a:bodyPr wrap="square" rtlCol="0">
            <a:spAutoFit/>
          </a:bodyPr>
          <a:lstStyle/>
          <a:p>
            <a:r>
              <a:rPr lang="en-US"/>
              <a:t>k</a:t>
            </a:r>
          </a:p>
        </p:txBody>
      </p:sp>
      <p:sp>
        <p:nvSpPr>
          <p:cNvPr id="10" name="TextBox 9"/>
          <p:cNvSpPr txBox="1"/>
          <p:nvPr/>
        </p:nvSpPr>
        <p:spPr>
          <a:xfrm>
            <a:off x="9879884" y="1281308"/>
            <a:ext cx="593539" cy="369332"/>
          </a:xfrm>
          <a:prstGeom prst="rect">
            <a:avLst/>
          </a:prstGeom>
          <a:noFill/>
        </p:spPr>
        <p:txBody>
          <a:bodyPr wrap="square" rtlCol="0">
            <a:spAutoFit/>
          </a:bodyPr>
          <a:lstStyle/>
          <a:p>
            <a:r>
              <a:rPr lang="en-US" dirty="0">
                <a:solidFill>
                  <a:srgbClr val="92D050"/>
                </a:solidFill>
              </a:rPr>
              <a:t>✔</a:t>
            </a:r>
          </a:p>
        </p:txBody>
      </p:sp>
      <p:sp>
        <p:nvSpPr>
          <p:cNvPr id="13" name="TextBox 12"/>
          <p:cNvSpPr txBox="1"/>
          <p:nvPr/>
        </p:nvSpPr>
        <p:spPr>
          <a:xfrm>
            <a:off x="9201365" y="1568896"/>
            <a:ext cx="593539" cy="369332"/>
          </a:xfrm>
          <a:prstGeom prst="rect">
            <a:avLst/>
          </a:prstGeom>
          <a:noFill/>
        </p:spPr>
        <p:txBody>
          <a:bodyPr wrap="square" rtlCol="0">
            <a:spAutoFit/>
          </a:bodyPr>
          <a:lstStyle/>
          <a:p>
            <a:r>
              <a:rPr lang="en-US" dirty="0">
                <a:solidFill>
                  <a:srgbClr val="92D050"/>
                </a:solidFill>
              </a:rPr>
              <a:t>✔</a:t>
            </a:r>
          </a:p>
        </p:txBody>
      </p:sp>
      <p:sp>
        <p:nvSpPr>
          <p:cNvPr id="14" name="TextBox 13"/>
          <p:cNvSpPr txBox="1"/>
          <p:nvPr/>
        </p:nvSpPr>
        <p:spPr>
          <a:xfrm>
            <a:off x="8266535" y="1036738"/>
            <a:ext cx="593539" cy="369332"/>
          </a:xfrm>
          <a:prstGeom prst="rect">
            <a:avLst/>
          </a:prstGeom>
          <a:noFill/>
        </p:spPr>
        <p:txBody>
          <a:bodyPr wrap="square" rtlCol="0">
            <a:spAutoFit/>
          </a:bodyPr>
          <a:lstStyle/>
          <a:p>
            <a:r>
              <a:rPr lang="en-US" dirty="0">
                <a:solidFill>
                  <a:srgbClr val="92D050"/>
                </a:solidFill>
              </a:rPr>
              <a:t>✔</a:t>
            </a:r>
          </a:p>
        </p:txBody>
      </p:sp>
      <p:sp>
        <p:nvSpPr>
          <p:cNvPr id="15" name="Content Placeholder 2">
            <a:extLst>
              <a:ext uri="{FF2B5EF4-FFF2-40B4-BE49-F238E27FC236}">
                <a16:creationId xmlns:a16="http://schemas.microsoft.com/office/drawing/2014/main" id="{A0FE214D-604B-2746-99F6-DB53E1750E98}"/>
              </a:ext>
            </a:extLst>
          </p:cNvPr>
          <p:cNvSpPr txBox="1">
            <a:spLocks/>
          </p:cNvSpPr>
          <p:nvPr/>
        </p:nvSpPr>
        <p:spPr>
          <a:xfrm>
            <a:off x="1981199" y="1848036"/>
            <a:ext cx="9261424"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Each node keeps a monotonic version counter that increments for every write it </a:t>
            </a:r>
            <a:r>
              <a:rPr lang="en-US" i="1"/>
              <a:t>coordinates</a:t>
            </a:r>
          </a:p>
          <a:p>
            <a:r>
              <a:rPr lang="en-US"/>
              <a:t>Each data item has a </a:t>
            </a:r>
            <a:r>
              <a:rPr lang="en-US" i="1"/>
              <a:t>clock</a:t>
            </a:r>
            <a:r>
              <a:rPr lang="en-US"/>
              <a:t>, consisting of a list of the most recent version it includes from each coordinator</a:t>
            </a:r>
          </a:p>
          <a:p>
            <a:endParaRPr lang="en-US" i="1" dirty="0"/>
          </a:p>
        </p:txBody>
      </p:sp>
      <p:cxnSp>
        <p:nvCxnSpPr>
          <p:cNvPr id="17" name="Straight Arrow Connector 16">
            <a:extLst>
              <a:ext uri="{FF2B5EF4-FFF2-40B4-BE49-F238E27FC236}">
                <a16:creationId xmlns:a16="http://schemas.microsoft.com/office/drawing/2014/main" id="{B84D6345-AC09-1D4A-AF6F-3621230A0742}"/>
              </a:ext>
            </a:extLst>
          </p:cNvPr>
          <p:cNvCxnSpPr>
            <a:cxnSpLocks/>
            <a:endCxn id="18" idx="1"/>
          </p:cNvCxnSpPr>
          <p:nvPr/>
        </p:nvCxnSpPr>
        <p:spPr>
          <a:xfrm>
            <a:off x="7749915" y="4661941"/>
            <a:ext cx="23014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71B5F19-F3AC-5147-A5DC-532563884D5F}"/>
              </a:ext>
            </a:extLst>
          </p:cNvPr>
          <p:cNvSpPr txBox="1"/>
          <p:nvPr/>
        </p:nvSpPr>
        <p:spPr>
          <a:xfrm>
            <a:off x="10051406" y="4200276"/>
            <a:ext cx="1790824" cy="923330"/>
          </a:xfrm>
          <a:prstGeom prst="rect">
            <a:avLst/>
          </a:prstGeom>
          <a:noFill/>
        </p:spPr>
        <p:txBody>
          <a:bodyPr wrap="square" rtlCol="0">
            <a:spAutoFit/>
          </a:bodyPr>
          <a:lstStyle/>
          <a:p>
            <a:r>
              <a:rPr lang="en-US" dirty="0"/>
              <a:t>[C,1]: Contains first version from C as </a:t>
            </a:r>
            <a:r>
              <a:rPr lang="en-US" dirty="0" err="1"/>
              <a:t>coordinater</a:t>
            </a:r>
            <a:endParaRPr lang="en-US" dirty="0"/>
          </a:p>
        </p:txBody>
      </p:sp>
      <p:sp>
        <p:nvSpPr>
          <p:cNvPr id="20" name="TextBox 19">
            <a:extLst>
              <a:ext uri="{FF2B5EF4-FFF2-40B4-BE49-F238E27FC236}">
                <a16:creationId xmlns:a16="http://schemas.microsoft.com/office/drawing/2014/main" id="{391159D5-0CA2-A547-9D82-84C355BEE7AD}"/>
              </a:ext>
            </a:extLst>
          </p:cNvPr>
          <p:cNvSpPr txBox="1"/>
          <p:nvPr/>
        </p:nvSpPr>
        <p:spPr>
          <a:xfrm>
            <a:off x="91180" y="3923277"/>
            <a:ext cx="3553428" cy="1200329"/>
          </a:xfrm>
          <a:prstGeom prst="rect">
            <a:avLst/>
          </a:prstGeom>
          <a:noFill/>
        </p:spPr>
        <p:txBody>
          <a:bodyPr wrap="square" rtlCol="0">
            <a:spAutoFit/>
          </a:bodyPr>
          <a:lstStyle/>
          <a:p>
            <a:r>
              <a:rPr lang="en-US" u="sng" dirty="0"/>
              <a:t>Client 1</a:t>
            </a:r>
          </a:p>
          <a:p>
            <a:r>
              <a:rPr lang="en-US" dirty="0"/>
              <a:t>Create k </a:t>
            </a:r>
            <a:r>
              <a:rPr lang="en-US" dirty="0">
                <a:sym typeface="Wingdings" pitchFamily="2" charset="2"/>
              </a:rPr>
              <a:t> C</a:t>
            </a:r>
          </a:p>
          <a:p>
            <a:r>
              <a:rPr lang="en-US" dirty="0">
                <a:sym typeface="Wingdings" pitchFamily="2" charset="2"/>
              </a:rPr>
              <a:t>	C writes [C,1] to C, D, E</a:t>
            </a:r>
          </a:p>
          <a:p>
            <a:endParaRPr lang="en-US" dirty="0"/>
          </a:p>
        </p:txBody>
      </p:sp>
    </p:spTree>
    <p:extLst>
      <p:ext uri="{BB962C8B-B14F-4D97-AF65-F5344CB8AC3E}">
        <p14:creationId xmlns:p14="http://schemas.microsoft.com/office/powerpoint/2010/main" val="1670711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Clocks</a:t>
            </a:r>
          </a:p>
        </p:txBody>
      </p:sp>
      <p:grpSp>
        <p:nvGrpSpPr>
          <p:cNvPr id="8" name="Group 7"/>
          <p:cNvGrpSpPr/>
          <p:nvPr/>
        </p:nvGrpSpPr>
        <p:grpSpPr>
          <a:xfrm>
            <a:off x="8565030" y="274639"/>
            <a:ext cx="1486376" cy="1466195"/>
            <a:chOff x="3289300" y="3751263"/>
            <a:chExt cx="2565400" cy="2530568"/>
          </a:xfrm>
        </p:grpSpPr>
        <p:pic>
          <p:nvPicPr>
            <p:cNvPr id="6" name="Picture 5"/>
            <p:cNvPicPr>
              <a:picLocks noChangeAspect="1"/>
            </p:cNvPicPr>
            <p:nvPr/>
          </p:nvPicPr>
          <p:blipFill>
            <a:blip r:embed="rId2"/>
            <a:stretch>
              <a:fillRect/>
            </a:stretch>
          </p:blipFill>
          <p:spPr>
            <a:xfrm>
              <a:off x="3403600" y="3751263"/>
              <a:ext cx="2336800" cy="2374900"/>
            </a:xfrm>
            <a:prstGeom prst="rect">
              <a:avLst/>
            </a:prstGeom>
          </p:spPr>
        </p:pic>
        <p:pic>
          <p:nvPicPr>
            <p:cNvPr id="7" name="Picture 6"/>
            <p:cNvPicPr>
              <a:picLocks noChangeAspect="1"/>
            </p:cNvPicPr>
            <p:nvPr/>
          </p:nvPicPr>
          <p:blipFill>
            <a:blip r:embed="rId3"/>
            <a:stretch>
              <a:fillRect/>
            </a:stretch>
          </p:blipFill>
          <p:spPr>
            <a:xfrm>
              <a:off x="3581774" y="3863181"/>
              <a:ext cx="393700" cy="393700"/>
            </a:xfrm>
            <a:prstGeom prst="rect">
              <a:avLst/>
            </a:prstGeom>
          </p:spPr>
        </p:pic>
        <p:pic>
          <p:nvPicPr>
            <p:cNvPr id="4" name="Picture 3"/>
            <p:cNvPicPr>
              <a:picLocks noChangeAspect="1"/>
            </p:cNvPicPr>
            <p:nvPr/>
          </p:nvPicPr>
          <p:blipFill>
            <a:blip r:embed="rId4"/>
            <a:stretch>
              <a:fillRect/>
            </a:stretch>
          </p:blipFill>
          <p:spPr>
            <a:xfrm>
              <a:off x="3289300" y="3754531"/>
              <a:ext cx="2565400" cy="2527300"/>
            </a:xfrm>
            <a:prstGeom prst="rect">
              <a:avLst/>
            </a:prstGeom>
          </p:spPr>
        </p:pic>
      </p:grpSp>
      <p:graphicFrame>
        <p:nvGraphicFramePr>
          <p:cNvPr id="11" name="Table 10"/>
          <p:cNvGraphicFramePr>
            <a:graphicFrameLocks noGrp="1"/>
          </p:cNvGraphicFramePr>
          <p:nvPr/>
        </p:nvGraphicFramePr>
        <p:xfrm>
          <a:off x="3212218" y="4111016"/>
          <a:ext cx="6096000" cy="22250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D</a:t>
                      </a:r>
                    </a:p>
                  </a:txBody>
                  <a:tcPr/>
                </a:tc>
                <a:tc>
                  <a:txBody>
                    <a:bodyPr/>
                    <a:lstStyle/>
                    <a:p>
                      <a:r>
                        <a:rPr lang="en-US" dirty="0"/>
                        <a:t>E</a:t>
                      </a:r>
                    </a:p>
                  </a:txBody>
                  <a:tcPr/>
                </a:tc>
                <a:tc>
                  <a:txBody>
                    <a:bodyPr/>
                    <a:lstStyle/>
                    <a:p>
                      <a:r>
                        <a:rPr lang="en-US" dirty="0"/>
                        <a:t>F</a:t>
                      </a:r>
                    </a:p>
                  </a:txBody>
                  <a:tcPr/>
                </a:tc>
                <a:extLst>
                  <a:ext uri="{0D108BD9-81ED-4DB2-BD59-A6C34878D82A}">
                    <a16:rowId xmlns:a16="http://schemas.microsoft.com/office/drawing/2014/main" val="10000"/>
                  </a:ext>
                </a:extLst>
              </a:tr>
              <a:tr h="370840">
                <a:tc>
                  <a:txBody>
                    <a:bodyPr/>
                    <a:lstStyle/>
                    <a:p>
                      <a:endParaRPr lang="en-US" dirty="0"/>
                    </a:p>
                  </a:txBody>
                  <a:tcPr/>
                </a:tc>
                <a:tc>
                  <a:txBody>
                    <a:bodyPr/>
                    <a:lstStyle/>
                    <a:p>
                      <a:endParaRPr lang="en-US"/>
                    </a:p>
                  </a:txBody>
                  <a:tcPr/>
                </a:tc>
                <a:tc>
                  <a:txBody>
                    <a:bodyPr/>
                    <a:lstStyle/>
                    <a:p>
                      <a:r>
                        <a:rPr lang="en-US" dirty="0"/>
                        <a:t>1 [C,1]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1 [C,1]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1 [C,1]</a:t>
                      </a:r>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r>
                        <a:rPr lang="en-US" dirty="0"/>
                        <a:t>2 [C,2]</a:t>
                      </a:r>
                    </a:p>
                  </a:txBody>
                  <a:tcPr/>
                </a:tc>
                <a:tc>
                  <a:txBody>
                    <a:bodyPr/>
                    <a:lstStyle/>
                    <a:p>
                      <a:r>
                        <a:rPr lang="en-US" dirty="0"/>
                        <a:t>2 [C,2]</a:t>
                      </a:r>
                    </a:p>
                  </a:txBody>
                  <a:tcPr/>
                </a:tc>
                <a:tc>
                  <a:txBody>
                    <a:bodyPr/>
                    <a:lstStyle/>
                    <a:p>
                      <a:r>
                        <a:rPr lang="en-US" dirty="0"/>
                        <a:t>2 [C,2]</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
        <p:nvSpPr>
          <p:cNvPr id="12" name="TextBox 11"/>
          <p:cNvSpPr txBox="1"/>
          <p:nvPr/>
        </p:nvSpPr>
        <p:spPr>
          <a:xfrm>
            <a:off x="9953695" y="885765"/>
            <a:ext cx="564029" cy="369332"/>
          </a:xfrm>
          <a:prstGeom prst="rect">
            <a:avLst/>
          </a:prstGeom>
          <a:noFill/>
        </p:spPr>
        <p:txBody>
          <a:bodyPr wrap="square" rtlCol="0">
            <a:spAutoFit/>
          </a:bodyPr>
          <a:lstStyle/>
          <a:p>
            <a:r>
              <a:rPr lang="en-US"/>
              <a:t>k</a:t>
            </a:r>
          </a:p>
        </p:txBody>
      </p:sp>
      <p:cxnSp>
        <p:nvCxnSpPr>
          <p:cNvPr id="15" name="Straight Connector 14"/>
          <p:cNvCxnSpPr/>
          <p:nvPr/>
        </p:nvCxnSpPr>
        <p:spPr>
          <a:xfrm>
            <a:off x="8984569" y="138837"/>
            <a:ext cx="746066" cy="1795802"/>
          </a:xfrm>
          <a:prstGeom prst="line">
            <a:avLst/>
          </a:prstGeom>
          <a:ln w="34925">
            <a:prstDash val="sysDash"/>
          </a:ln>
          <a:effectLst>
            <a:outerShdw blurRad="40000" dist="20000" dir="5400000" sx="89000" sy="89000" rotWithShape="0">
              <a:schemeClr val="accent2">
                <a:lumMod val="75000"/>
                <a:alpha val="38000"/>
              </a:schemeClr>
            </a:outerShdw>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0007157" y="1425102"/>
            <a:ext cx="1021977" cy="369332"/>
          </a:xfrm>
          <a:prstGeom prst="rect">
            <a:avLst/>
          </a:prstGeom>
          <a:noFill/>
        </p:spPr>
        <p:txBody>
          <a:bodyPr wrap="square" rtlCol="0">
            <a:spAutoFit/>
          </a:bodyPr>
          <a:lstStyle/>
          <a:p>
            <a:r>
              <a:rPr lang="en-US" dirty="0"/>
              <a:t>C1</a:t>
            </a:r>
          </a:p>
        </p:txBody>
      </p:sp>
      <p:sp>
        <p:nvSpPr>
          <p:cNvPr id="17" name="TextBox 16"/>
          <p:cNvSpPr txBox="1"/>
          <p:nvPr/>
        </p:nvSpPr>
        <p:spPr>
          <a:xfrm>
            <a:off x="9809356" y="1288772"/>
            <a:ext cx="593539" cy="369332"/>
          </a:xfrm>
          <a:prstGeom prst="rect">
            <a:avLst/>
          </a:prstGeom>
          <a:noFill/>
        </p:spPr>
        <p:txBody>
          <a:bodyPr wrap="square" rtlCol="0">
            <a:spAutoFit/>
          </a:bodyPr>
          <a:lstStyle/>
          <a:p>
            <a:r>
              <a:rPr lang="en-US" dirty="0">
                <a:solidFill>
                  <a:srgbClr val="92D050"/>
                </a:solidFill>
              </a:rPr>
              <a:t>✔</a:t>
            </a:r>
          </a:p>
        </p:txBody>
      </p:sp>
      <p:sp>
        <p:nvSpPr>
          <p:cNvPr id="18" name="TextBox 17"/>
          <p:cNvSpPr txBox="1"/>
          <p:nvPr/>
        </p:nvSpPr>
        <p:spPr>
          <a:xfrm>
            <a:off x="9490411" y="60383"/>
            <a:ext cx="593539" cy="369332"/>
          </a:xfrm>
          <a:prstGeom prst="rect">
            <a:avLst/>
          </a:prstGeom>
          <a:noFill/>
        </p:spPr>
        <p:txBody>
          <a:bodyPr wrap="square" rtlCol="0">
            <a:spAutoFit/>
          </a:bodyPr>
          <a:lstStyle/>
          <a:p>
            <a:r>
              <a:rPr lang="en-US" dirty="0">
                <a:solidFill>
                  <a:srgbClr val="92D050"/>
                </a:solidFill>
              </a:rPr>
              <a:t>✔</a:t>
            </a:r>
          </a:p>
        </p:txBody>
      </p:sp>
      <p:sp>
        <p:nvSpPr>
          <p:cNvPr id="19" name="TextBox 18"/>
          <p:cNvSpPr txBox="1"/>
          <p:nvPr/>
        </p:nvSpPr>
        <p:spPr>
          <a:xfrm>
            <a:off x="9950746" y="415054"/>
            <a:ext cx="593539" cy="369332"/>
          </a:xfrm>
          <a:prstGeom prst="rect">
            <a:avLst/>
          </a:prstGeom>
          <a:noFill/>
        </p:spPr>
        <p:txBody>
          <a:bodyPr wrap="square" rtlCol="0">
            <a:spAutoFit/>
          </a:bodyPr>
          <a:lstStyle/>
          <a:p>
            <a:r>
              <a:rPr lang="en-US" dirty="0">
                <a:solidFill>
                  <a:srgbClr val="92D050"/>
                </a:solidFill>
              </a:rPr>
              <a:t>✔</a:t>
            </a:r>
          </a:p>
        </p:txBody>
      </p:sp>
      <p:sp>
        <p:nvSpPr>
          <p:cNvPr id="20" name="Content Placeholder 2">
            <a:extLst>
              <a:ext uri="{FF2B5EF4-FFF2-40B4-BE49-F238E27FC236}">
                <a16:creationId xmlns:a16="http://schemas.microsoft.com/office/drawing/2014/main" id="{ED339699-E69F-294D-86C2-92B462457A54}"/>
              </a:ext>
            </a:extLst>
          </p:cNvPr>
          <p:cNvSpPr txBox="1">
            <a:spLocks/>
          </p:cNvSpPr>
          <p:nvPr/>
        </p:nvSpPr>
        <p:spPr>
          <a:xfrm>
            <a:off x="1981199" y="1848036"/>
            <a:ext cx="9261424"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Each node keeps a monotonic version counter that increments for every write it </a:t>
            </a:r>
            <a:r>
              <a:rPr lang="en-US" i="1"/>
              <a:t>coordinates</a:t>
            </a:r>
          </a:p>
          <a:p>
            <a:r>
              <a:rPr lang="en-US"/>
              <a:t>Each data item has a </a:t>
            </a:r>
            <a:r>
              <a:rPr lang="en-US" i="1"/>
              <a:t>clock</a:t>
            </a:r>
            <a:r>
              <a:rPr lang="en-US"/>
              <a:t>, consisting of a list of the most recent version it includes from each coordinator</a:t>
            </a:r>
          </a:p>
          <a:p>
            <a:endParaRPr lang="en-US" i="1" dirty="0"/>
          </a:p>
        </p:txBody>
      </p:sp>
      <p:sp>
        <p:nvSpPr>
          <p:cNvPr id="21" name="TextBox 20">
            <a:extLst>
              <a:ext uri="{FF2B5EF4-FFF2-40B4-BE49-F238E27FC236}">
                <a16:creationId xmlns:a16="http://schemas.microsoft.com/office/drawing/2014/main" id="{0B2B1108-2535-7449-B810-9BFD8A7C72E2}"/>
              </a:ext>
            </a:extLst>
          </p:cNvPr>
          <p:cNvSpPr txBox="1"/>
          <p:nvPr/>
        </p:nvSpPr>
        <p:spPr>
          <a:xfrm>
            <a:off x="91180" y="3923277"/>
            <a:ext cx="3553428" cy="1200329"/>
          </a:xfrm>
          <a:prstGeom prst="rect">
            <a:avLst/>
          </a:prstGeom>
          <a:noFill/>
        </p:spPr>
        <p:txBody>
          <a:bodyPr wrap="square" rtlCol="0">
            <a:spAutoFit/>
          </a:bodyPr>
          <a:lstStyle/>
          <a:p>
            <a:r>
              <a:rPr lang="en-US" u="sng" dirty="0"/>
              <a:t>Client 1</a:t>
            </a:r>
          </a:p>
          <a:p>
            <a:r>
              <a:rPr lang="en-US" dirty="0"/>
              <a:t>Create k </a:t>
            </a:r>
            <a:r>
              <a:rPr lang="en-US" dirty="0">
                <a:sym typeface="Wingdings" pitchFamily="2" charset="2"/>
              </a:rPr>
              <a:t> C</a:t>
            </a:r>
          </a:p>
          <a:p>
            <a:r>
              <a:rPr lang="en-US" dirty="0">
                <a:sym typeface="Wingdings" pitchFamily="2" charset="2"/>
              </a:rPr>
              <a:t>	C writes [C,1] to C, D, E</a:t>
            </a:r>
          </a:p>
          <a:p>
            <a:endParaRPr lang="en-US" dirty="0"/>
          </a:p>
        </p:txBody>
      </p:sp>
      <p:sp>
        <p:nvSpPr>
          <p:cNvPr id="22" name="TextBox 21">
            <a:extLst>
              <a:ext uri="{FF2B5EF4-FFF2-40B4-BE49-F238E27FC236}">
                <a16:creationId xmlns:a16="http://schemas.microsoft.com/office/drawing/2014/main" id="{D2A058B4-E487-A847-A8A5-3DB11A52547B}"/>
              </a:ext>
            </a:extLst>
          </p:cNvPr>
          <p:cNvSpPr txBox="1"/>
          <p:nvPr/>
        </p:nvSpPr>
        <p:spPr>
          <a:xfrm>
            <a:off x="91180" y="4966927"/>
            <a:ext cx="3553428" cy="2031325"/>
          </a:xfrm>
          <a:prstGeom prst="rect">
            <a:avLst/>
          </a:prstGeom>
          <a:noFill/>
        </p:spPr>
        <p:txBody>
          <a:bodyPr wrap="square" rtlCol="0">
            <a:spAutoFit/>
          </a:bodyPr>
          <a:lstStyle/>
          <a:p>
            <a:r>
              <a:rPr lang="en-US" u="sng" dirty="0"/>
              <a:t>Client 1</a:t>
            </a:r>
          </a:p>
          <a:p>
            <a:r>
              <a:rPr lang="en-US" dirty="0"/>
              <a:t>Read k </a:t>
            </a:r>
            <a:r>
              <a:rPr lang="en-US" dirty="0">
                <a:sym typeface="Wingdings" pitchFamily="2" charset="2"/>
              </a:rPr>
              <a:t> C</a:t>
            </a:r>
          </a:p>
          <a:p>
            <a:r>
              <a:rPr lang="en-US" dirty="0">
                <a:sym typeface="Wingdings" pitchFamily="2" charset="2"/>
              </a:rPr>
              <a:t>	C reads C, D, E</a:t>
            </a:r>
          </a:p>
          <a:p>
            <a:r>
              <a:rPr lang="en-US" dirty="0">
                <a:sym typeface="Wingdings" pitchFamily="2" charset="2"/>
              </a:rPr>
              <a:t>	C returns [C,1]</a:t>
            </a:r>
          </a:p>
          <a:p>
            <a:r>
              <a:rPr lang="en-US" dirty="0">
                <a:sym typeface="Wingdings" pitchFamily="2" charset="2"/>
              </a:rPr>
              <a:t>Write k [C, 1]  C</a:t>
            </a:r>
          </a:p>
          <a:p>
            <a:r>
              <a:rPr lang="en-US" dirty="0">
                <a:sym typeface="Wingdings" pitchFamily="2" charset="2"/>
              </a:rPr>
              <a:t>	C writes [C,2]  C, A, B</a:t>
            </a:r>
          </a:p>
          <a:p>
            <a:endParaRPr lang="en-US" dirty="0"/>
          </a:p>
        </p:txBody>
      </p:sp>
    </p:spTree>
    <p:extLst>
      <p:ext uri="{BB962C8B-B14F-4D97-AF65-F5344CB8AC3E}">
        <p14:creationId xmlns:p14="http://schemas.microsoft.com/office/powerpoint/2010/main" val="2077293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Clocks</a:t>
            </a:r>
          </a:p>
        </p:txBody>
      </p:sp>
      <p:sp>
        <p:nvSpPr>
          <p:cNvPr id="3" name="Content Placeholder 2"/>
          <p:cNvSpPr>
            <a:spLocks noGrp="1"/>
          </p:cNvSpPr>
          <p:nvPr>
            <p:ph idx="1"/>
          </p:nvPr>
        </p:nvSpPr>
        <p:spPr>
          <a:xfrm>
            <a:off x="1981199" y="1848036"/>
            <a:ext cx="9261424" cy="4525963"/>
          </a:xfrm>
        </p:spPr>
        <p:txBody>
          <a:bodyPr>
            <a:normAutofit/>
          </a:bodyPr>
          <a:lstStyle/>
          <a:p>
            <a:r>
              <a:rPr lang="en-US" dirty="0"/>
              <a:t>Each node keeps a monotonic version counter that increments for every write it </a:t>
            </a:r>
            <a:r>
              <a:rPr lang="en-US" i="1" dirty="0"/>
              <a:t>coordinates</a:t>
            </a:r>
          </a:p>
          <a:p>
            <a:r>
              <a:rPr lang="en-US" dirty="0"/>
              <a:t>Each data item has a </a:t>
            </a:r>
            <a:r>
              <a:rPr lang="en-US" i="1" dirty="0"/>
              <a:t>clock</a:t>
            </a:r>
            <a:r>
              <a:rPr lang="en-US" dirty="0"/>
              <a:t>, consisting of a list of the most recent version it includes from each coordinator</a:t>
            </a:r>
          </a:p>
          <a:p>
            <a:endParaRPr lang="en-US" i="1" dirty="0"/>
          </a:p>
        </p:txBody>
      </p:sp>
      <p:grpSp>
        <p:nvGrpSpPr>
          <p:cNvPr id="8" name="Group 7"/>
          <p:cNvGrpSpPr/>
          <p:nvPr/>
        </p:nvGrpSpPr>
        <p:grpSpPr>
          <a:xfrm>
            <a:off x="8565030" y="274639"/>
            <a:ext cx="1486376" cy="1466195"/>
            <a:chOff x="3289300" y="3751263"/>
            <a:chExt cx="2565400" cy="2530568"/>
          </a:xfrm>
        </p:grpSpPr>
        <p:pic>
          <p:nvPicPr>
            <p:cNvPr id="6" name="Picture 5"/>
            <p:cNvPicPr>
              <a:picLocks noChangeAspect="1"/>
            </p:cNvPicPr>
            <p:nvPr/>
          </p:nvPicPr>
          <p:blipFill>
            <a:blip r:embed="rId2"/>
            <a:stretch>
              <a:fillRect/>
            </a:stretch>
          </p:blipFill>
          <p:spPr>
            <a:xfrm>
              <a:off x="3403600" y="3751263"/>
              <a:ext cx="2336800" cy="2374900"/>
            </a:xfrm>
            <a:prstGeom prst="rect">
              <a:avLst/>
            </a:prstGeom>
          </p:spPr>
        </p:pic>
        <p:pic>
          <p:nvPicPr>
            <p:cNvPr id="7" name="Picture 6"/>
            <p:cNvPicPr>
              <a:picLocks noChangeAspect="1"/>
            </p:cNvPicPr>
            <p:nvPr/>
          </p:nvPicPr>
          <p:blipFill>
            <a:blip r:embed="rId3"/>
            <a:stretch>
              <a:fillRect/>
            </a:stretch>
          </p:blipFill>
          <p:spPr>
            <a:xfrm>
              <a:off x="3581774" y="3863181"/>
              <a:ext cx="393700" cy="393700"/>
            </a:xfrm>
            <a:prstGeom prst="rect">
              <a:avLst/>
            </a:prstGeom>
          </p:spPr>
        </p:pic>
        <p:pic>
          <p:nvPicPr>
            <p:cNvPr id="4" name="Picture 3"/>
            <p:cNvPicPr>
              <a:picLocks noChangeAspect="1"/>
            </p:cNvPicPr>
            <p:nvPr/>
          </p:nvPicPr>
          <p:blipFill>
            <a:blip r:embed="rId4"/>
            <a:stretch>
              <a:fillRect/>
            </a:stretch>
          </p:blipFill>
          <p:spPr>
            <a:xfrm>
              <a:off x="3289300" y="3754531"/>
              <a:ext cx="2565400" cy="2527300"/>
            </a:xfrm>
            <a:prstGeom prst="rect">
              <a:avLst/>
            </a:prstGeom>
          </p:spPr>
        </p:pic>
      </p:grpSp>
      <p:graphicFrame>
        <p:nvGraphicFramePr>
          <p:cNvPr id="11" name="Table 10"/>
          <p:cNvGraphicFramePr>
            <a:graphicFrameLocks noGrp="1"/>
          </p:cNvGraphicFramePr>
          <p:nvPr/>
        </p:nvGraphicFramePr>
        <p:xfrm>
          <a:off x="3212218" y="4111016"/>
          <a:ext cx="6839190" cy="2225040"/>
        </p:xfrm>
        <a:graphic>
          <a:graphicData uri="http://schemas.openxmlformats.org/drawingml/2006/table">
            <a:tbl>
              <a:tblPr firstRow="1" bandRow="1">
                <a:tableStyleId>{5C22544A-7EE6-4342-B048-85BDC9FD1C3A}</a:tableStyleId>
              </a:tblPr>
              <a:tblGrid>
                <a:gridCol w="1139865">
                  <a:extLst>
                    <a:ext uri="{9D8B030D-6E8A-4147-A177-3AD203B41FA5}">
                      <a16:colId xmlns:a16="http://schemas.microsoft.com/office/drawing/2014/main" val="20000"/>
                    </a:ext>
                  </a:extLst>
                </a:gridCol>
                <a:gridCol w="883305">
                  <a:extLst>
                    <a:ext uri="{9D8B030D-6E8A-4147-A177-3AD203B41FA5}">
                      <a16:colId xmlns:a16="http://schemas.microsoft.com/office/drawing/2014/main" val="20001"/>
                    </a:ext>
                  </a:extLst>
                </a:gridCol>
                <a:gridCol w="833718">
                  <a:extLst>
                    <a:ext uri="{9D8B030D-6E8A-4147-A177-3AD203B41FA5}">
                      <a16:colId xmlns:a16="http://schemas.microsoft.com/office/drawing/2014/main" val="20002"/>
                    </a:ext>
                  </a:extLst>
                </a:gridCol>
                <a:gridCol w="1290918">
                  <a:extLst>
                    <a:ext uri="{9D8B030D-6E8A-4147-A177-3AD203B41FA5}">
                      <a16:colId xmlns:a16="http://schemas.microsoft.com/office/drawing/2014/main" val="20003"/>
                    </a:ext>
                  </a:extLst>
                </a:gridCol>
                <a:gridCol w="1264023">
                  <a:extLst>
                    <a:ext uri="{9D8B030D-6E8A-4147-A177-3AD203B41FA5}">
                      <a16:colId xmlns:a16="http://schemas.microsoft.com/office/drawing/2014/main" val="20004"/>
                    </a:ext>
                  </a:extLst>
                </a:gridCol>
                <a:gridCol w="1427361">
                  <a:extLst>
                    <a:ext uri="{9D8B030D-6E8A-4147-A177-3AD203B41FA5}">
                      <a16:colId xmlns:a16="http://schemas.microsoft.com/office/drawing/2014/main" val="20005"/>
                    </a:ext>
                  </a:extLst>
                </a:gridCol>
              </a:tblGrid>
              <a:tr h="370840">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D</a:t>
                      </a:r>
                    </a:p>
                  </a:txBody>
                  <a:tcPr/>
                </a:tc>
                <a:tc>
                  <a:txBody>
                    <a:bodyPr/>
                    <a:lstStyle/>
                    <a:p>
                      <a:r>
                        <a:rPr lang="en-US" dirty="0"/>
                        <a:t>E</a:t>
                      </a:r>
                    </a:p>
                  </a:txBody>
                  <a:tcPr/>
                </a:tc>
                <a:tc>
                  <a:txBody>
                    <a:bodyPr/>
                    <a:lstStyle/>
                    <a:p>
                      <a:r>
                        <a:rPr lang="en-US" dirty="0"/>
                        <a:t>F</a:t>
                      </a:r>
                    </a:p>
                  </a:txBody>
                  <a:tcPr/>
                </a:tc>
                <a:extLst>
                  <a:ext uri="{0D108BD9-81ED-4DB2-BD59-A6C34878D82A}">
                    <a16:rowId xmlns:a16="http://schemas.microsoft.com/office/drawing/2014/main" val="10000"/>
                  </a:ext>
                </a:extLst>
              </a:tr>
              <a:tr h="370840">
                <a:tc>
                  <a:txBody>
                    <a:bodyPr/>
                    <a:lstStyle/>
                    <a:p>
                      <a:endParaRPr lang="en-US" dirty="0"/>
                    </a:p>
                  </a:txBody>
                  <a:tcPr/>
                </a:tc>
                <a:tc>
                  <a:txBody>
                    <a:bodyPr/>
                    <a:lstStyle/>
                    <a:p>
                      <a:endParaRPr lang="en-US"/>
                    </a:p>
                  </a:txBody>
                  <a:tcPr/>
                </a:tc>
                <a:tc>
                  <a:txBody>
                    <a:bodyPr/>
                    <a:lstStyle/>
                    <a:p>
                      <a:r>
                        <a:rPr lang="en-US" dirty="0"/>
                        <a:t>1 [C,1]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1 [C,1]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1 [C,1]</a:t>
                      </a:r>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r>
                        <a:rPr lang="en-US" dirty="0"/>
                        <a:t>2 [C,2]</a:t>
                      </a:r>
                    </a:p>
                  </a:txBody>
                  <a:tcPr/>
                </a:tc>
                <a:tc>
                  <a:txBody>
                    <a:bodyPr/>
                    <a:lstStyle/>
                    <a:p>
                      <a:r>
                        <a:rPr lang="en-US" dirty="0"/>
                        <a:t>2 [C,2]</a:t>
                      </a:r>
                    </a:p>
                  </a:txBody>
                  <a:tcPr/>
                </a:tc>
                <a:tc>
                  <a:txBody>
                    <a:bodyPr/>
                    <a:lstStyle/>
                    <a:p>
                      <a:r>
                        <a:rPr lang="en-US" dirty="0"/>
                        <a:t>2 [C,2]</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endParaRPr lang="en-US"/>
                    </a:p>
                  </a:txBody>
                  <a:tcPr/>
                </a:tc>
                <a:tc>
                  <a:txBody>
                    <a:bodyPr/>
                    <a:lstStyle/>
                    <a:p>
                      <a:endParaRPr lang="en-US"/>
                    </a:p>
                  </a:txBody>
                  <a:tcPr/>
                </a:tc>
                <a:tc>
                  <a:txBody>
                    <a:bodyPr/>
                    <a:lstStyle/>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3 [C,1][D,1]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3 [C,1][D,1]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3 [C,1][D,1]</a:t>
                      </a:r>
                    </a:p>
                  </a:txBody>
                  <a:tcPr/>
                </a:tc>
                <a:extLst>
                  <a:ext uri="{0D108BD9-81ED-4DB2-BD59-A6C34878D82A}">
                    <a16:rowId xmlns:a16="http://schemas.microsoft.com/office/drawing/2014/main" val="10003"/>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
        <p:nvSpPr>
          <p:cNvPr id="12" name="TextBox 11"/>
          <p:cNvSpPr txBox="1"/>
          <p:nvPr/>
        </p:nvSpPr>
        <p:spPr>
          <a:xfrm>
            <a:off x="9953695" y="885765"/>
            <a:ext cx="564029" cy="369332"/>
          </a:xfrm>
          <a:prstGeom prst="rect">
            <a:avLst/>
          </a:prstGeom>
          <a:noFill/>
        </p:spPr>
        <p:txBody>
          <a:bodyPr wrap="square" rtlCol="0">
            <a:spAutoFit/>
          </a:bodyPr>
          <a:lstStyle/>
          <a:p>
            <a:r>
              <a:rPr lang="en-US" dirty="0"/>
              <a:t>k</a:t>
            </a:r>
          </a:p>
        </p:txBody>
      </p:sp>
      <p:cxnSp>
        <p:nvCxnSpPr>
          <p:cNvPr id="15" name="Straight Connector 14"/>
          <p:cNvCxnSpPr/>
          <p:nvPr/>
        </p:nvCxnSpPr>
        <p:spPr>
          <a:xfrm>
            <a:off x="8984569" y="138837"/>
            <a:ext cx="746066" cy="1795802"/>
          </a:xfrm>
          <a:prstGeom prst="line">
            <a:avLst/>
          </a:prstGeom>
          <a:ln w="34925">
            <a:prstDash val="sysDash"/>
          </a:ln>
          <a:effectLst>
            <a:outerShdw blurRad="40000" dist="20000" dir="5400000" sx="89000" sy="89000" rotWithShape="0">
              <a:schemeClr val="accent2">
                <a:lumMod val="75000"/>
                <a:alpha val="38000"/>
              </a:schemeClr>
            </a:outerShdw>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8337834" y="1436837"/>
            <a:ext cx="1021977" cy="369332"/>
          </a:xfrm>
          <a:prstGeom prst="rect">
            <a:avLst/>
          </a:prstGeom>
          <a:noFill/>
        </p:spPr>
        <p:txBody>
          <a:bodyPr wrap="square" rtlCol="0">
            <a:spAutoFit/>
          </a:bodyPr>
          <a:lstStyle/>
          <a:p>
            <a:r>
              <a:rPr lang="en-US" dirty="0"/>
              <a:t>C2</a:t>
            </a:r>
          </a:p>
        </p:txBody>
      </p:sp>
      <p:sp>
        <p:nvSpPr>
          <p:cNvPr id="17" name="TextBox 16"/>
          <p:cNvSpPr txBox="1"/>
          <p:nvPr/>
        </p:nvSpPr>
        <p:spPr>
          <a:xfrm>
            <a:off x="8896872" y="1556193"/>
            <a:ext cx="593539" cy="369332"/>
          </a:xfrm>
          <a:prstGeom prst="rect">
            <a:avLst/>
          </a:prstGeom>
          <a:noFill/>
        </p:spPr>
        <p:txBody>
          <a:bodyPr wrap="square" rtlCol="0">
            <a:spAutoFit/>
          </a:bodyPr>
          <a:lstStyle/>
          <a:p>
            <a:r>
              <a:rPr lang="en-US" dirty="0">
                <a:solidFill>
                  <a:srgbClr val="92D050"/>
                </a:solidFill>
              </a:rPr>
              <a:t>✔</a:t>
            </a:r>
          </a:p>
        </p:txBody>
      </p:sp>
      <p:sp>
        <p:nvSpPr>
          <p:cNvPr id="18" name="TextBox 17"/>
          <p:cNvSpPr txBox="1"/>
          <p:nvPr/>
        </p:nvSpPr>
        <p:spPr>
          <a:xfrm>
            <a:off x="8369057" y="236696"/>
            <a:ext cx="593539" cy="369332"/>
          </a:xfrm>
          <a:prstGeom prst="rect">
            <a:avLst/>
          </a:prstGeom>
          <a:noFill/>
        </p:spPr>
        <p:txBody>
          <a:bodyPr wrap="square" rtlCol="0">
            <a:spAutoFit/>
          </a:bodyPr>
          <a:lstStyle/>
          <a:p>
            <a:r>
              <a:rPr lang="en-US" dirty="0">
                <a:solidFill>
                  <a:srgbClr val="92D050"/>
                </a:solidFill>
              </a:rPr>
              <a:t>✔</a:t>
            </a:r>
          </a:p>
        </p:txBody>
      </p:sp>
      <p:sp>
        <p:nvSpPr>
          <p:cNvPr id="19" name="TextBox 18"/>
          <p:cNvSpPr txBox="1"/>
          <p:nvPr/>
        </p:nvSpPr>
        <p:spPr>
          <a:xfrm>
            <a:off x="8235718" y="908737"/>
            <a:ext cx="593539" cy="369332"/>
          </a:xfrm>
          <a:prstGeom prst="rect">
            <a:avLst/>
          </a:prstGeom>
          <a:noFill/>
        </p:spPr>
        <p:txBody>
          <a:bodyPr wrap="square" rtlCol="0">
            <a:spAutoFit/>
          </a:bodyPr>
          <a:lstStyle/>
          <a:p>
            <a:r>
              <a:rPr lang="en-US" dirty="0">
                <a:solidFill>
                  <a:srgbClr val="92D050"/>
                </a:solidFill>
              </a:rPr>
              <a:t>✔</a:t>
            </a:r>
          </a:p>
        </p:txBody>
      </p:sp>
      <p:cxnSp>
        <p:nvCxnSpPr>
          <p:cNvPr id="9" name="Straight Arrow Connector 8"/>
          <p:cNvCxnSpPr/>
          <p:nvPr/>
        </p:nvCxnSpPr>
        <p:spPr>
          <a:xfrm flipH="1">
            <a:off x="2613212" y="5472954"/>
            <a:ext cx="3671048" cy="6669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2613213" y="5035924"/>
            <a:ext cx="2729753" cy="10984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732430" y="6198315"/>
            <a:ext cx="1990165" cy="646331"/>
          </a:xfrm>
          <a:prstGeom prst="rect">
            <a:avLst/>
          </a:prstGeom>
          <a:noFill/>
        </p:spPr>
        <p:txBody>
          <a:bodyPr wrap="square" rtlCol="0">
            <a:spAutoFit/>
          </a:bodyPr>
          <a:lstStyle/>
          <a:p>
            <a:r>
              <a:rPr lang="en-US"/>
              <a:t>Incomparable </a:t>
            </a:r>
            <a:r>
              <a:rPr lang="en-US" dirty="0"/>
              <a:t>(can’t totally order)</a:t>
            </a:r>
          </a:p>
        </p:txBody>
      </p:sp>
      <p:sp>
        <p:nvSpPr>
          <p:cNvPr id="20" name="TextBox 19">
            <a:extLst>
              <a:ext uri="{FF2B5EF4-FFF2-40B4-BE49-F238E27FC236}">
                <a16:creationId xmlns:a16="http://schemas.microsoft.com/office/drawing/2014/main" id="{518A12B1-C93C-9448-AAA6-5405B7DEDE01}"/>
              </a:ext>
            </a:extLst>
          </p:cNvPr>
          <p:cNvSpPr txBox="1"/>
          <p:nvPr/>
        </p:nvSpPr>
        <p:spPr>
          <a:xfrm>
            <a:off x="80101" y="3999328"/>
            <a:ext cx="3553428" cy="2308324"/>
          </a:xfrm>
          <a:prstGeom prst="rect">
            <a:avLst/>
          </a:prstGeom>
          <a:noFill/>
        </p:spPr>
        <p:txBody>
          <a:bodyPr wrap="square" rtlCol="0">
            <a:spAutoFit/>
          </a:bodyPr>
          <a:lstStyle/>
          <a:p>
            <a:r>
              <a:rPr lang="en-US" u="sng" dirty="0"/>
              <a:t>Client 2</a:t>
            </a:r>
          </a:p>
          <a:p>
            <a:r>
              <a:rPr lang="en-US" dirty="0"/>
              <a:t>Read k </a:t>
            </a:r>
            <a:r>
              <a:rPr lang="en-US" dirty="0">
                <a:sym typeface="Wingdings" pitchFamily="2" charset="2"/>
              </a:rPr>
              <a:t> D</a:t>
            </a:r>
          </a:p>
          <a:p>
            <a:r>
              <a:rPr lang="en-US" dirty="0">
                <a:sym typeface="Wingdings" pitchFamily="2" charset="2"/>
              </a:rPr>
              <a:t>	D reads D,E,F</a:t>
            </a:r>
          </a:p>
          <a:p>
            <a:r>
              <a:rPr lang="en-US" dirty="0">
                <a:sym typeface="Wingdings" pitchFamily="2" charset="2"/>
              </a:rPr>
              <a:t>	D returns [C,1]</a:t>
            </a:r>
          </a:p>
          <a:p>
            <a:r>
              <a:rPr lang="en-US" dirty="0">
                <a:sym typeface="Wingdings" pitchFamily="2" charset="2"/>
              </a:rPr>
              <a:t>Write k [C, 1]  D</a:t>
            </a:r>
          </a:p>
          <a:p>
            <a:r>
              <a:rPr lang="en-US" dirty="0">
                <a:sym typeface="Wingdings" pitchFamily="2" charset="2"/>
              </a:rPr>
              <a:t>	D writes [C,1][D,1]</a:t>
            </a:r>
          </a:p>
          <a:p>
            <a:r>
              <a:rPr lang="en-US" dirty="0">
                <a:sym typeface="Wingdings" pitchFamily="2" charset="2"/>
              </a:rPr>
              <a:t>		to D, E, F</a:t>
            </a:r>
          </a:p>
          <a:p>
            <a:endParaRPr lang="en-US" dirty="0"/>
          </a:p>
        </p:txBody>
      </p:sp>
    </p:spTree>
    <p:extLst>
      <p:ext uri="{BB962C8B-B14F-4D97-AF65-F5344CB8AC3E}">
        <p14:creationId xmlns:p14="http://schemas.microsoft.com/office/powerpoint/2010/main" val="82635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Repair</a:t>
            </a:r>
          </a:p>
        </p:txBody>
      </p:sp>
      <p:sp>
        <p:nvSpPr>
          <p:cNvPr id="3" name="Content Placeholder 2"/>
          <p:cNvSpPr>
            <a:spLocks noGrp="1"/>
          </p:cNvSpPr>
          <p:nvPr>
            <p:ph idx="1"/>
          </p:nvPr>
        </p:nvSpPr>
        <p:spPr/>
        <p:txBody>
          <a:bodyPr>
            <a:normAutofit/>
          </a:bodyPr>
          <a:lstStyle/>
          <a:p>
            <a:r>
              <a:rPr lang="en-US" dirty="0"/>
              <a:t>Possible for a client to read  2 incomparable versions</a:t>
            </a:r>
          </a:p>
          <a:p>
            <a:r>
              <a:rPr lang="en-US" dirty="0"/>
              <a:t>Need </a:t>
            </a:r>
            <a:r>
              <a:rPr lang="en-US" i="1" dirty="0"/>
              <a:t>reconciliation</a:t>
            </a:r>
            <a:r>
              <a:rPr lang="en-US" dirty="0"/>
              <a:t>;  options:</a:t>
            </a:r>
          </a:p>
          <a:p>
            <a:pPr lvl="1"/>
            <a:r>
              <a:rPr lang="en-US" dirty="0"/>
              <a:t>Latest writer wins</a:t>
            </a:r>
          </a:p>
          <a:p>
            <a:pPr lvl="1"/>
            <a:r>
              <a:rPr lang="en-US" dirty="0"/>
              <a:t>Application specific reconciliation (e.g., shopping cart union)</a:t>
            </a:r>
          </a:p>
          <a:p>
            <a:r>
              <a:rPr lang="en-US" dirty="0"/>
              <a:t>After reconciliation, perform </a:t>
            </a:r>
            <a:r>
              <a:rPr lang="en-US" i="1" dirty="0"/>
              <a:t>write back</a:t>
            </a:r>
            <a:r>
              <a:rPr lang="en-US" dirty="0"/>
              <a:t>, so replicas know about new state</a:t>
            </a:r>
          </a:p>
        </p:txBody>
      </p:sp>
    </p:spTree>
    <p:extLst>
      <p:ext uri="{BB962C8B-B14F-4D97-AF65-F5344CB8AC3E}">
        <p14:creationId xmlns:p14="http://schemas.microsoft.com/office/powerpoint/2010/main" val="4949674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13A50-044E-3041-AC48-A4EBFA3F04F1}"/>
              </a:ext>
            </a:extLst>
          </p:cNvPr>
          <p:cNvSpPr>
            <a:spLocks noGrp="1"/>
          </p:cNvSpPr>
          <p:nvPr>
            <p:ph type="title"/>
          </p:nvPr>
        </p:nvSpPr>
        <p:spPr/>
        <p:txBody>
          <a:bodyPr/>
          <a:lstStyle/>
          <a:p>
            <a:r>
              <a:rPr lang="en-US" dirty="0"/>
              <a:t>Study Break</a:t>
            </a:r>
          </a:p>
        </p:txBody>
      </p:sp>
      <p:sp>
        <p:nvSpPr>
          <p:cNvPr id="3" name="Content Placeholder 2">
            <a:extLst>
              <a:ext uri="{FF2B5EF4-FFF2-40B4-BE49-F238E27FC236}">
                <a16:creationId xmlns:a16="http://schemas.microsoft.com/office/drawing/2014/main" id="{19CD313C-93F1-E44C-A07C-67A0F60114AF}"/>
              </a:ext>
            </a:extLst>
          </p:cNvPr>
          <p:cNvSpPr>
            <a:spLocks noGrp="1"/>
          </p:cNvSpPr>
          <p:nvPr>
            <p:ph idx="1"/>
          </p:nvPr>
        </p:nvSpPr>
        <p:spPr/>
        <p:txBody>
          <a:bodyPr/>
          <a:lstStyle/>
          <a:p>
            <a:pPr marL="0" indent="0">
              <a:buNone/>
            </a:pPr>
            <a:r>
              <a:rPr lang="en-US" dirty="0"/>
              <a:t>Suppose there are three replicas, </a:t>
            </a:r>
            <a:r>
              <a:rPr lang="en-US" i="1" dirty="0"/>
              <a:t>R</a:t>
            </a:r>
            <a:r>
              <a:rPr lang="en-US" dirty="0"/>
              <a:t>1, </a:t>
            </a:r>
            <a:r>
              <a:rPr lang="en-US" i="1" dirty="0"/>
              <a:t>R</a:t>
            </a:r>
            <a:r>
              <a:rPr lang="en-US" dirty="0"/>
              <a:t>2, and </a:t>
            </a:r>
            <a:r>
              <a:rPr lang="en-US" i="1" dirty="0"/>
              <a:t>R</a:t>
            </a:r>
            <a:r>
              <a:rPr lang="en-US" dirty="0"/>
              <a:t>3. Three writes are performed to key </a:t>
            </a:r>
            <a:r>
              <a:rPr lang="en-US" i="1" dirty="0" err="1"/>
              <a:t>K</a:t>
            </a:r>
            <a:r>
              <a:rPr lang="en-US" dirty="0" err="1"/>
              <a:t>,resulting</a:t>
            </a:r>
            <a:r>
              <a:rPr lang="en-US" dirty="0"/>
              <a:t> in three version clocks</a:t>
            </a:r>
          </a:p>
          <a:p>
            <a:pPr marL="0" indent="0">
              <a:buNone/>
            </a:pPr>
            <a:endParaRPr lang="en-US" i="1" dirty="0"/>
          </a:p>
          <a:p>
            <a:pPr marL="0" indent="0">
              <a:buNone/>
            </a:pPr>
            <a:r>
              <a:rPr lang="en-US" dirty="0">
                <a:latin typeface="Courier" pitchFamily="2" charset="0"/>
              </a:rPr>
              <a:t>V1 =&lt;R1:0,R2:3,R3:2&gt;</a:t>
            </a:r>
          </a:p>
          <a:p>
            <a:pPr marL="0" indent="0">
              <a:buNone/>
            </a:pPr>
            <a:r>
              <a:rPr lang="en-US" dirty="0">
                <a:latin typeface="Courier" pitchFamily="2" charset="0"/>
              </a:rPr>
              <a:t>V2 =&lt;R1:1,R2:3,R3:2&gt;</a:t>
            </a:r>
          </a:p>
          <a:p>
            <a:pPr marL="0" indent="0">
              <a:buNone/>
            </a:pPr>
            <a:r>
              <a:rPr lang="en-US" dirty="0">
                <a:latin typeface="Courier" pitchFamily="2" charset="0"/>
              </a:rPr>
              <a:t>V3 =&lt;R1:0,R2:0,R3:3&gt;</a:t>
            </a:r>
          </a:p>
          <a:p>
            <a:pPr marL="0" indent="0">
              <a:buNone/>
            </a:pPr>
            <a:endParaRPr lang="en-US" dirty="0"/>
          </a:p>
          <a:p>
            <a:pPr marL="0" indent="0">
              <a:buNone/>
            </a:pPr>
            <a:r>
              <a:rPr lang="en-US" dirty="0"/>
              <a:t>Which of the following are true statements? </a:t>
            </a:r>
          </a:p>
          <a:p>
            <a:endParaRPr lang="en-US" dirty="0"/>
          </a:p>
        </p:txBody>
      </p:sp>
    </p:spTree>
    <p:extLst>
      <p:ext uri="{BB962C8B-B14F-4D97-AF65-F5344CB8AC3E}">
        <p14:creationId xmlns:p14="http://schemas.microsoft.com/office/powerpoint/2010/main" val="4056981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B7B5A-17D9-D445-87AD-40E06DB4ACF7}"/>
              </a:ext>
            </a:extLst>
          </p:cNvPr>
          <p:cNvSpPr>
            <a:spLocks noGrp="1"/>
          </p:cNvSpPr>
          <p:nvPr>
            <p:ph type="title"/>
          </p:nvPr>
        </p:nvSpPr>
        <p:spPr/>
        <p:txBody>
          <a:bodyPr/>
          <a:lstStyle/>
          <a:p>
            <a:r>
              <a:rPr lang="en-US" dirty="0"/>
              <a:t>Enter Dynamo</a:t>
            </a:r>
          </a:p>
        </p:txBody>
      </p:sp>
      <p:sp>
        <p:nvSpPr>
          <p:cNvPr id="3" name="Content Placeholder 2">
            <a:extLst>
              <a:ext uri="{FF2B5EF4-FFF2-40B4-BE49-F238E27FC236}">
                <a16:creationId xmlns:a16="http://schemas.microsoft.com/office/drawing/2014/main" id="{0B5F69AF-14AD-A747-BF2C-28D62AD94691}"/>
              </a:ext>
            </a:extLst>
          </p:cNvPr>
          <p:cNvSpPr>
            <a:spLocks noGrp="1"/>
          </p:cNvSpPr>
          <p:nvPr>
            <p:ph idx="1"/>
          </p:nvPr>
        </p:nvSpPr>
        <p:spPr>
          <a:xfrm>
            <a:off x="838199" y="1825625"/>
            <a:ext cx="10765222" cy="4351338"/>
          </a:xfrm>
        </p:spPr>
        <p:txBody>
          <a:bodyPr>
            <a:normAutofit/>
          </a:bodyPr>
          <a:lstStyle/>
          <a:p>
            <a:r>
              <a:rPr lang="en-US" dirty="0"/>
              <a:t>“Always Available” shopping cart</a:t>
            </a:r>
          </a:p>
          <a:p>
            <a:pPr marL="515938" indent="0">
              <a:buNone/>
            </a:pPr>
            <a:r>
              <a:rPr lang="en-US" sz="2400" dirty="0">
                <a:solidFill>
                  <a:schemeClr val="accent1">
                    <a:lumMod val="75000"/>
                  </a:schemeClr>
                </a:solidFill>
              </a:rPr>
              <a:t>Data replicated across multiple nodes</a:t>
            </a:r>
          </a:p>
          <a:p>
            <a:pPr marL="515938" indent="0">
              <a:buNone/>
            </a:pPr>
            <a:r>
              <a:rPr lang="en-US" sz="2400" dirty="0">
                <a:solidFill>
                  <a:schemeClr val="accent1">
                    <a:lumMod val="75000"/>
                  </a:schemeClr>
                </a:solidFill>
              </a:rPr>
              <a:t>Favor availability over consistency</a:t>
            </a:r>
          </a:p>
          <a:p>
            <a:r>
              <a:rPr lang="en-US" dirty="0"/>
              <a:t>Very low latency</a:t>
            </a:r>
          </a:p>
          <a:p>
            <a:r>
              <a:rPr lang="en-US" dirty="0"/>
              <a:t>No need for complex analytics</a:t>
            </a:r>
          </a:p>
          <a:p>
            <a:r>
              <a:rPr lang="en-US" dirty="0"/>
              <a:t>Incrementally scalable</a:t>
            </a:r>
          </a:p>
          <a:p>
            <a:pPr marL="457200" lvl="1" indent="0">
              <a:buNone/>
            </a:pPr>
            <a:r>
              <a:rPr lang="en-US" dirty="0">
                <a:solidFill>
                  <a:schemeClr val="accent1">
                    <a:lumMod val="75000"/>
                  </a:schemeClr>
                </a:solidFill>
              </a:rPr>
              <a:t>Key value store</a:t>
            </a:r>
          </a:p>
          <a:p>
            <a:pPr marL="457200" lvl="1" indent="0">
              <a:buNone/>
            </a:pPr>
            <a:r>
              <a:rPr lang="en-US" dirty="0">
                <a:solidFill>
                  <a:schemeClr val="accent1">
                    <a:lumMod val="75000"/>
                  </a:schemeClr>
                </a:solidFill>
              </a:rPr>
              <a:t>CRUD semantics</a:t>
            </a:r>
          </a:p>
          <a:p>
            <a:pPr marL="457200" lvl="1" indent="0">
              <a:buNone/>
            </a:pPr>
            <a:r>
              <a:rPr lang="en-US" dirty="0">
                <a:solidFill>
                  <a:schemeClr val="accent1">
                    <a:lumMod val="75000"/>
                  </a:schemeClr>
                </a:solidFill>
              </a:rPr>
              <a:t>Keys partitioned across workers using consistent hashing</a:t>
            </a:r>
          </a:p>
          <a:p>
            <a:endParaRPr lang="en-US" dirty="0"/>
          </a:p>
        </p:txBody>
      </p:sp>
    </p:spTree>
    <p:extLst>
      <p:ext uri="{BB962C8B-B14F-4D97-AF65-F5344CB8AC3E}">
        <p14:creationId xmlns:p14="http://schemas.microsoft.com/office/powerpoint/2010/main" val="310214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13A50-044E-3041-AC48-A4EBFA3F04F1}"/>
              </a:ext>
            </a:extLst>
          </p:cNvPr>
          <p:cNvSpPr>
            <a:spLocks noGrp="1"/>
          </p:cNvSpPr>
          <p:nvPr>
            <p:ph type="title"/>
          </p:nvPr>
        </p:nvSpPr>
        <p:spPr/>
        <p:txBody>
          <a:bodyPr/>
          <a:lstStyle/>
          <a:p>
            <a:r>
              <a:rPr lang="en-US" dirty="0"/>
              <a:t>Study Break</a:t>
            </a:r>
          </a:p>
        </p:txBody>
      </p:sp>
      <p:sp>
        <p:nvSpPr>
          <p:cNvPr id="3" name="Content Placeholder 2">
            <a:extLst>
              <a:ext uri="{FF2B5EF4-FFF2-40B4-BE49-F238E27FC236}">
                <a16:creationId xmlns:a16="http://schemas.microsoft.com/office/drawing/2014/main" id="{19CD313C-93F1-E44C-A07C-67A0F60114AF}"/>
              </a:ext>
            </a:extLst>
          </p:cNvPr>
          <p:cNvSpPr>
            <a:spLocks noGrp="1"/>
          </p:cNvSpPr>
          <p:nvPr>
            <p:ph idx="1"/>
          </p:nvPr>
        </p:nvSpPr>
        <p:spPr/>
        <p:txBody>
          <a:bodyPr/>
          <a:lstStyle/>
          <a:p>
            <a:pPr marL="0" indent="0">
              <a:buNone/>
            </a:pPr>
            <a:r>
              <a:rPr lang="en-US" dirty="0">
                <a:latin typeface="Courier" pitchFamily="2" charset="0"/>
              </a:rPr>
              <a:t>V1 =&lt;R1:0,R2:3,R3:2&gt;</a:t>
            </a:r>
          </a:p>
          <a:p>
            <a:pPr marL="0" indent="0">
              <a:buNone/>
            </a:pPr>
            <a:r>
              <a:rPr lang="en-US" dirty="0">
                <a:latin typeface="Courier" pitchFamily="2" charset="0"/>
              </a:rPr>
              <a:t>V2 =&lt;R1:1,R2:3,R3:2&gt;</a:t>
            </a:r>
          </a:p>
          <a:p>
            <a:pPr marL="0" indent="0">
              <a:buNone/>
            </a:pPr>
            <a:r>
              <a:rPr lang="en-US" dirty="0">
                <a:latin typeface="Courier" pitchFamily="2" charset="0"/>
              </a:rPr>
              <a:t>V3 =&lt;R1:0,R2:0,R3:3&gt;</a:t>
            </a:r>
          </a:p>
          <a:p>
            <a:pPr marL="0" indent="0">
              <a:buNone/>
            </a:pPr>
            <a:endParaRPr lang="en-US" dirty="0"/>
          </a:p>
          <a:p>
            <a:endParaRPr lang="en-US" dirty="0"/>
          </a:p>
        </p:txBody>
      </p:sp>
      <p:sp>
        <p:nvSpPr>
          <p:cNvPr id="4" name="Rectangle 3">
            <a:extLst>
              <a:ext uri="{FF2B5EF4-FFF2-40B4-BE49-F238E27FC236}">
                <a16:creationId xmlns:a16="http://schemas.microsoft.com/office/drawing/2014/main" id="{04B7BEA3-A6EE-8B4B-829B-19B0AF942809}"/>
              </a:ext>
            </a:extLst>
          </p:cNvPr>
          <p:cNvSpPr/>
          <p:nvPr/>
        </p:nvSpPr>
        <p:spPr>
          <a:xfrm>
            <a:off x="838199" y="3735178"/>
            <a:ext cx="8520953" cy="1384995"/>
          </a:xfrm>
          <a:prstGeom prst="rect">
            <a:avLst/>
          </a:prstGeom>
        </p:spPr>
        <p:txBody>
          <a:bodyPr wrap="square">
            <a:spAutoFit/>
          </a:bodyPr>
          <a:lstStyle/>
          <a:p>
            <a:pPr>
              <a:buFont typeface="+mj-lt"/>
              <a:buAutoNum type="arabicPeriod"/>
            </a:pPr>
            <a:r>
              <a:rPr lang="en-US" sz="2800" dirty="0">
                <a:latin typeface="Avenir Book" panose="02000503020000020003" pitchFamily="2" charset="0"/>
              </a:rPr>
              <a:t> The writer that produced </a:t>
            </a:r>
            <a:r>
              <a:rPr lang="en-US" sz="2800" i="1" dirty="0">
                <a:latin typeface="Avenir Book" panose="02000503020000020003" pitchFamily="2" charset="0"/>
              </a:rPr>
              <a:t>V</a:t>
            </a:r>
            <a:r>
              <a:rPr lang="en-US" sz="1600" b="0" dirty="0">
                <a:effectLst/>
                <a:latin typeface="Avenir Book" panose="02000503020000020003" pitchFamily="2" charset="0"/>
              </a:rPr>
              <a:t>1 </a:t>
            </a:r>
            <a:r>
              <a:rPr lang="en-US" sz="2800" dirty="0">
                <a:latin typeface="Avenir Book" panose="02000503020000020003" pitchFamily="2" charset="0"/>
              </a:rPr>
              <a:t>observed </a:t>
            </a:r>
            <a:r>
              <a:rPr lang="en-US" sz="2800" i="1" dirty="0">
                <a:latin typeface="Avenir Book" panose="02000503020000020003" pitchFamily="2" charset="0"/>
              </a:rPr>
              <a:t>V</a:t>
            </a:r>
            <a:r>
              <a:rPr lang="en-US" sz="1600" b="0" dirty="0">
                <a:effectLst/>
                <a:latin typeface="Avenir Book" panose="02000503020000020003" pitchFamily="2" charset="0"/>
              </a:rPr>
              <a:t>2</a:t>
            </a:r>
            <a:r>
              <a:rPr lang="en-US" sz="2800" dirty="0">
                <a:latin typeface="Avenir Book" panose="02000503020000020003" pitchFamily="2" charset="0"/>
              </a:rPr>
              <a:t>. </a:t>
            </a:r>
          </a:p>
          <a:p>
            <a:pPr>
              <a:buFont typeface="+mj-lt"/>
              <a:buAutoNum type="arabicPeriod"/>
            </a:pPr>
            <a:r>
              <a:rPr lang="en-US" sz="2800" dirty="0">
                <a:latin typeface="Avenir Book" panose="02000503020000020003" pitchFamily="2" charset="0"/>
              </a:rPr>
              <a:t> The writer that produced </a:t>
            </a:r>
            <a:r>
              <a:rPr lang="en-US" sz="2800" i="1" dirty="0">
                <a:latin typeface="Avenir Book" panose="02000503020000020003" pitchFamily="2" charset="0"/>
              </a:rPr>
              <a:t>V</a:t>
            </a:r>
            <a:r>
              <a:rPr lang="en-US" sz="1600" b="0" dirty="0">
                <a:effectLst/>
                <a:latin typeface="Avenir Book" panose="02000503020000020003" pitchFamily="2" charset="0"/>
              </a:rPr>
              <a:t>2 </a:t>
            </a:r>
            <a:r>
              <a:rPr lang="en-US" sz="2800" dirty="0">
                <a:latin typeface="Avenir Book" panose="02000503020000020003" pitchFamily="2" charset="0"/>
              </a:rPr>
              <a:t>observed </a:t>
            </a:r>
            <a:r>
              <a:rPr lang="en-US" sz="2800" i="1" dirty="0">
                <a:latin typeface="Avenir Book" panose="02000503020000020003" pitchFamily="2" charset="0"/>
              </a:rPr>
              <a:t>V</a:t>
            </a:r>
            <a:r>
              <a:rPr lang="en-US" sz="1600" b="0" dirty="0">
                <a:effectLst/>
                <a:latin typeface="Avenir Book" panose="02000503020000020003" pitchFamily="2" charset="0"/>
              </a:rPr>
              <a:t>1</a:t>
            </a:r>
            <a:r>
              <a:rPr lang="en-US" sz="2800" dirty="0">
                <a:latin typeface="Avenir Book" panose="02000503020000020003" pitchFamily="2" charset="0"/>
              </a:rPr>
              <a:t>. </a:t>
            </a:r>
          </a:p>
          <a:p>
            <a:pPr>
              <a:buFont typeface="+mj-lt"/>
              <a:buAutoNum type="arabicPeriod"/>
            </a:pPr>
            <a:r>
              <a:rPr lang="en-US" sz="2800" dirty="0">
                <a:latin typeface="Avenir Book" panose="02000503020000020003" pitchFamily="2" charset="0"/>
              </a:rPr>
              <a:t> The writer that produced </a:t>
            </a:r>
            <a:r>
              <a:rPr lang="en-US" sz="2800" i="1" dirty="0">
                <a:latin typeface="Avenir Book" panose="02000503020000020003" pitchFamily="2" charset="0"/>
              </a:rPr>
              <a:t>V</a:t>
            </a:r>
            <a:r>
              <a:rPr lang="en-US" sz="1600" b="0" dirty="0">
                <a:effectLst/>
                <a:latin typeface="Avenir Book" panose="02000503020000020003" pitchFamily="2" charset="0"/>
              </a:rPr>
              <a:t>3 </a:t>
            </a:r>
            <a:r>
              <a:rPr lang="en-US" sz="2800" dirty="0">
                <a:latin typeface="Avenir Book" panose="02000503020000020003" pitchFamily="2" charset="0"/>
              </a:rPr>
              <a:t>observed </a:t>
            </a:r>
            <a:r>
              <a:rPr lang="en-US" sz="2800" i="1" dirty="0">
                <a:latin typeface="Avenir Book" panose="02000503020000020003" pitchFamily="2" charset="0"/>
              </a:rPr>
              <a:t>V</a:t>
            </a:r>
            <a:r>
              <a:rPr lang="en-US" sz="1600" b="0" dirty="0">
                <a:effectLst/>
                <a:latin typeface="Avenir Book" panose="02000503020000020003" pitchFamily="2" charset="0"/>
              </a:rPr>
              <a:t>1</a:t>
            </a:r>
            <a:r>
              <a:rPr lang="en-US" sz="2800" dirty="0">
                <a:latin typeface="Avenir Book" panose="02000503020000020003" pitchFamily="2" charset="0"/>
              </a:rPr>
              <a:t>. </a:t>
            </a:r>
          </a:p>
        </p:txBody>
      </p:sp>
      <p:sp>
        <p:nvSpPr>
          <p:cNvPr id="6" name="TextBox 5">
            <a:extLst>
              <a:ext uri="{FF2B5EF4-FFF2-40B4-BE49-F238E27FC236}">
                <a16:creationId xmlns:a16="http://schemas.microsoft.com/office/drawing/2014/main" id="{194F7624-F90D-2745-BCE5-DA4B766EBCFF}"/>
              </a:ext>
            </a:extLst>
          </p:cNvPr>
          <p:cNvSpPr txBox="1"/>
          <p:nvPr/>
        </p:nvSpPr>
        <p:spPr>
          <a:xfrm>
            <a:off x="5392270" y="2057399"/>
            <a:ext cx="2326342" cy="369332"/>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226554F1-AD8A-2146-8999-536BECDBB84B}"/>
              </a:ext>
            </a:extLst>
          </p:cNvPr>
          <p:cNvSpPr txBox="1"/>
          <p:nvPr/>
        </p:nvSpPr>
        <p:spPr>
          <a:xfrm>
            <a:off x="5482871" y="2034417"/>
            <a:ext cx="4975413" cy="369332"/>
          </a:xfrm>
          <a:prstGeom prst="rect">
            <a:avLst/>
          </a:prstGeom>
          <a:noFill/>
        </p:spPr>
        <p:txBody>
          <a:bodyPr wrap="square" rtlCol="0">
            <a:spAutoFit/>
          </a:bodyPr>
          <a:lstStyle/>
          <a:p>
            <a:r>
              <a:rPr lang="en-US" dirty="0">
                <a:solidFill>
                  <a:schemeClr val="accent1">
                    <a:lumMod val="75000"/>
                  </a:schemeClr>
                </a:solidFill>
              </a:rPr>
              <a:t>V2 was coordinated by R1, saw same versions as V1</a:t>
            </a:r>
          </a:p>
        </p:txBody>
      </p:sp>
      <p:sp>
        <p:nvSpPr>
          <p:cNvPr id="8" name="TextBox 7">
            <a:extLst>
              <a:ext uri="{FF2B5EF4-FFF2-40B4-BE49-F238E27FC236}">
                <a16:creationId xmlns:a16="http://schemas.microsoft.com/office/drawing/2014/main" id="{FC1D9C1F-C614-5146-94AB-BB1A1A0FB7FA}"/>
              </a:ext>
            </a:extLst>
          </p:cNvPr>
          <p:cNvSpPr txBox="1"/>
          <p:nvPr/>
        </p:nvSpPr>
        <p:spPr>
          <a:xfrm>
            <a:off x="5482871" y="2746298"/>
            <a:ext cx="5870930" cy="646331"/>
          </a:xfrm>
          <a:prstGeom prst="rect">
            <a:avLst/>
          </a:prstGeom>
          <a:noFill/>
        </p:spPr>
        <p:txBody>
          <a:bodyPr wrap="square" rtlCol="0">
            <a:spAutoFit/>
          </a:bodyPr>
          <a:lstStyle/>
          <a:p>
            <a:r>
              <a:rPr lang="en-US" dirty="0">
                <a:solidFill>
                  <a:schemeClr val="accent1">
                    <a:lumMod val="75000"/>
                  </a:schemeClr>
                </a:solidFill>
              </a:rPr>
              <a:t>V3 was coordinated by R3, did not see R2 1, 2, or 3, and happened concurrently with V2</a:t>
            </a:r>
          </a:p>
        </p:txBody>
      </p:sp>
      <p:sp>
        <p:nvSpPr>
          <p:cNvPr id="10" name="TextBox 9">
            <a:extLst>
              <a:ext uri="{FF2B5EF4-FFF2-40B4-BE49-F238E27FC236}">
                <a16:creationId xmlns:a16="http://schemas.microsoft.com/office/drawing/2014/main" id="{8BCB9E0A-3430-E044-94D7-3A0660D43AA4}"/>
              </a:ext>
            </a:extLst>
          </p:cNvPr>
          <p:cNvSpPr txBox="1"/>
          <p:nvPr/>
        </p:nvSpPr>
        <p:spPr>
          <a:xfrm>
            <a:off x="7718612" y="4116301"/>
            <a:ext cx="492443" cy="584775"/>
          </a:xfrm>
          <a:prstGeom prst="rect">
            <a:avLst/>
          </a:prstGeom>
          <a:noFill/>
        </p:spPr>
        <p:txBody>
          <a:bodyPr wrap="none" rtlCol="0">
            <a:spAutoFit/>
          </a:bodyPr>
          <a:lstStyle/>
          <a:p>
            <a:r>
              <a:rPr lang="en-US" sz="3200" b="1" dirty="0">
                <a:solidFill>
                  <a:srgbClr val="00B050"/>
                </a:solidFill>
              </a:rPr>
              <a:t>✓</a:t>
            </a:r>
          </a:p>
        </p:txBody>
      </p:sp>
      <p:sp>
        <p:nvSpPr>
          <p:cNvPr id="11" name="TextBox 10">
            <a:extLst>
              <a:ext uri="{FF2B5EF4-FFF2-40B4-BE49-F238E27FC236}">
                <a16:creationId xmlns:a16="http://schemas.microsoft.com/office/drawing/2014/main" id="{6D4D63AE-1A82-8D44-A9D8-187B87F79B79}"/>
              </a:ext>
            </a:extLst>
          </p:cNvPr>
          <p:cNvSpPr txBox="1"/>
          <p:nvPr/>
        </p:nvSpPr>
        <p:spPr>
          <a:xfrm>
            <a:off x="7795557" y="3864167"/>
            <a:ext cx="415498" cy="369332"/>
          </a:xfrm>
          <a:prstGeom prst="rect">
            <a:avLst/>
          </a:prstGeom>
          <a:noFill/>
        </p:spPr>
        <p:txBody>
          <a:bodyPr wrap="none" rtlCol="0">
            <a:spAutoFit/>
          </a:bodyPr>
          <a:lstStyle/>
          <a:p>
            <a:r>
              <a:rPr lang="en-US" dirty="0"/>
              <a:t>❌</a:t>
            </a:r>
          </a:p>
        </p:txBody>
      </p:sp>
      <p:sp>
        <p:nvSpPr>
          <p:cNvPr id="12" name="TextBox 11">
            <a:extLst>
              <a:ext uri="{FF2B5EF4-FFF2-40B4-BE49-F238E27FC236}">
                <a16:creationId xmlns:a16="http://schemas.microsoft.com/office/drawing/2014/main" id="{360E16EE-0AE5-C345-8064-51C465D34AA0}"/>
              </a:ext>
            </a:extLst>
          </p:cNvPr>
          <p:cNvSpPr txBox="1"/>
          <p:nvPr/>
        </p:nvSpPr>
        <p:spPr>
          <a:xfrm>
            <a:off x="7750117" y="4614845"/>
            <a:ext cx="415498"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92837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1"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Anti-entropy</a:t>
            </a:r>
          </a:p>
        </p:txBody>
      </p:sp>
      <p:sp>
        <p:nvSpPr>
          <p:cNvPr id="3" name="Content Placeholder 2"/>
          <p:cNvSpPr>
            <a:spLocks noGrp="1"/>
          </p:cNvSpPr>
          <p:nvPr>
            <p:ph idx="1"/>
          </p:nvPr>
        </p:nvSpPr>
        <p:spPr>
          <a:xfrm>
            <a:off x="674557" y="1613648"/>
            <a:ext cx="9975514" cy="4525963"/>
          </a:xfrm>
        </p:spPr>
        <p:txBody>
          <a:bodyPr>
            <a:normAutofit/>
          </a:bodyPr>
          <a:lstStyle/>
          <a:p>
            <a:r>
              <a:rPr lang="en-US" sz="2400" dirty="0"/>
              <a:t>Once a partition heals, or a node recovers, need a way to patch up</a:t>
            </a:r>
          </a:p>
          <a:p>
            <a:r>
              <a:rPr lang="en-US" sz="2400" dirty="0"/>
              <a:t>Could rely on gossip &amp; hinted handoff</a:t>
            </a:r>
          </a:p>
          <a:p>
            <a:r>
              <a:rPr lang="en-US" sz="2400" dirty="0"/>
              <a:t>Dynamo also compares nodes responsible for each key range</a:t>
            </a:r>
          </a:p>
          <a:p>
            <a:pPr lvl="1"/>
            <a:r>
              <a:rPr lang="en-US" sz="2000" dirty="0"/>
              <a:t>Comparison done via hashing, using a technique called </a:t>
            </a:r>
            <a:r>
              <a:rPr lang="en-US" sz="2000" i="1" dirty="0"/>
              <a:t>Merkle trees</a:t>
            </a:r>
            <a:endParaRPr lang="en-US" sz="2000" dirty="0"/>
          </a:p>
          <a:p>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7993" y="3763900"/>
            <a:ext cx="3772304" cy="2960903"/>
          </a:xfrm>
          <a:prstGeom prst="rect">
            <a:avLst/>
          </a:prstGeom>
        </p:spPr>
      </p:pic>
      <p:sp>
        <p:nvSpPr>
          <p:cNvPr id="7" name="Rectangle 6"/>
          <p:cNvSpPr/>
          <p:nvPr/>
        </p:nvSpPr>
        <p:spPr>
          <a:xfrm>
            <a:off x="6830297" y="4386515"/>
            <a:ext cx="3146612" cy="646331"/>
          </a:xfrm>
          <a:prstGeom prst="rect">
            <a:avLst/>
          </a:prstGeom>
        </p:spPr>
        <p:txBody>
          <a:bodyPr wrap="square">
            <a:spAutoFit/>
          </a:bodyPr>
          <a:lstStyle/>
          <a:p>
            <a:r>
              <a:rPr lang="en-US" dirty="0">
                <a:latin typeface="Helvetica" charset="0"/>
              </a:rPr>
              <a:t>Here, for EA range, B and C are also responsible </a:t>
            </a:r>
          </a:p>
        </p:txBody>
      </p:sp>
    </p:spTree>
    <p:extLst>
      <p:ext uri="{BB962C8B-B14F-4D97-AF65-F5344CB8AC3E}">
        <p14:creationId xmlns:p14="http://schemas.microsoft.com/office/powerpoint/2010/main" val="10670432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8077B-E8C0-1D4A-AF57-CF889410A43C}"/>
              </a:ext>
            </a:extLst>
          </p:cNvPr>
          <p:cNvSpPr>
            <a:spLocks noGrp="1"/>
          </p:cNvSpPr>
          <p:nvPr>
            <p:ph type="title"/>
          </p:nvPr>
        </p:nvSpPr>
        <p:spPr/>
        <p:txBody>
          <a:bodyPr/>
          <a:lstStyle/>
          <a:p>
            <a:r>
              <a:rPr lang="en-US" dirty="0"/>
              <a:t>Merkle Trees</a:t>
            </a:r>
          </a:p>
        </p:txBody>
      </p:sp>
      <p:pic>
        <p:nvPicPr>
          <p:cNvPr id="5" name="Content Placeholder 4">
            <a:extLst>
              <a:ext uri="{FF2B5EF4-FFF2-40B4-BE49-F238E27FC236}">
                <a16:creationId xmlns:a16="http://schemas.microsoft.com/office/drawing/2014/main" id="{F8BF3040-8FC3-8E43-BD98-37301335FBE7}"/>
              </a:ext>
            </a:extLst>
          </p:cNvPr>
          <p:cNvPicPr>
            <a:picLocks noGrp="1" noChangeAspect="1"/>
          </p:cNvPicPr>
          <p:nvPr>
            <p:ph idx="1"/>
          </p:nvPr>
        </p:nvPicPr>
        <p:blipFill>
          <a:blip r:embed="rId2"/>
          <a:stretch>
            <a:fillRect/>
          </a:stretch>
        </p:blipFill>
        <p:spPr>
          <a:xfrm>
            <a:off x="1882421" y="2112258"/>
            <a:ext cx="7581900" cy="2946400"/>
          </a:xfrm>
        </p:spPr>
      </p:pic>
      <p:sp>
        <p:nvSpPr>
          <p:cNvPr id="6" name="Rectangle 5">
            <a:extLst>
              <a:ext uri="{FF2B5EF4-FFF2-40B4-BE49-F238E27FC236}">
                <a16:creationId xmlns:a16="http://schemas.microsoft.com/office/drawing/2014/main" id="{FFCC6397-93BC-9B4E-99E9-6CD167D6936A}"/>
              </a:ext>
            </a:extLst>
          </p:cNvPr>
          <p:cNvSpPr/>
          <p:nvPr/>
        </p:nvSpPr>
        <p:spPr>
          <a:xfrm>
            <a:off x="1073790" y="1555393"/>
            <a:ext cx="6704528" cy="369332"/>
          </a:xfrm>
          <a:prstGeom prst="rect">
            <a:avLst/>
          </a:prstGeom>
        </p:spPr>
        <p:txBody>
          <a:bodyPr wrap="none">
            <a:spAutoFit/>
          </a:bodyPr>
          <a:lstStyle/>
          <a:p>
            <a:r>
              <a:rPr lang="en-US" dirty="0">
                <a:solidFill>
                  <a:srgbClr val="000000"/>
                </a:solidFill>
                <a:effectLst/>
                <a:latin typeface="Avenir Book" panose="02000503020000020003" pitchFamily="2" charset="0"/>
              </a:rPr>
              <a:t>Suppose EA  range has keys </a:t>
            </a:r>
            <a:r>
              <a:rPr lang="en-US" dirty="0" err="1">
                <a:solidFill>
                  <a:srgbClr val="000000"/>
                </a:solidFill>
                <a:effectLst/>
                <a:latin typeface="Avenir Book" panose="02000503020000020003" pitchFamily="2" charset="0"/>
              </a:rPr>
              <a:t>u,v,w,x,y,z</a:t>
            </a:r>
            <a:r>
              <a:rPr lang="en-US" dirty="0">
                <a:solidFill>
                  <a:srgbClr val="000000"/>
                </a:solidFill>
                <a:effectLst/>
                <a:latin typeface="Avenir Book" panose="02000503020000020003" pitchFamily="2" charset="0"/>
              </a:rPr>
              <a:t>, A and B are comparing</a:t>
            </a:r>
          </a:p>
        </p:txBody>
      </p:sp>
      <p:pic>
        <p:nvPicPr>
          <p:cNvPr id="8" name="Picture 7">
            <a:extLst>
              <a:ext uri="{FF2B5EF4-FFF2-40B4-BE49-F238E27FC236}">
                <a16:creationId xmlns:a16="http://schemas.microsoft.com/office/drawing/2014/main" id="{ED6F1FB3-371A-5948-8FCD-E5E2C3067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6027" y="259644"/>
            <a:ext cx="2483869" cy="1949603"/>
          </a:xfrm>
          <a:prstGeom prst="rect">
            <a:avLst/>
          </a:prstGeom>
        </p:spPr>
      </p:pic>
      <p:sp>
        <p:nvSpPr>
          <p:cNvPr id="9" name="Rectangle 8">
            <a:extLst>
              <a:ext uri="{FF2B5EF4-FFF2-40B4-BE49-F238E27FC236}">
                <a16:creationId xmlns:a16="http://schemas.microsoft.com/office/drawing/2014/main" id="{0E39EA7F-279F-F54F-A3B4-AE30250E6F90}"/>
              </a:ext>
            </a:extLst>
          </p:cNvPr>
          <p:cNvSpPr/>
          <p:nvPr/>
        </p:nvSpPr>
        <p:spPr>
          <a:xfrm>
            <a:off x="10162222" y="519847"/>
            <a:ext cx="1911975" cy="830997"/>
          </a:xfrm>
          <a:prstGeom prst="rect">
            <a:avLst/>
          </a:prstGeom>
        </p:spPr>
        <p:txBody>
          <a:bodyPr wrap="square">
            <a:spAutoFit/>
          </a:bodyPr>
          <a:lstStyle/>
          <a:p>
            <a:r>
              <a:rPr lang="en-US" sz="1600" dirty="0">
                <a:latin typeface="Helvetica" charset="0"/>
              </a:rPr>
              <a:t>Here, for EA range, B and C are also responsible </a:t>
            </a:r>
          </a:p>
        </p:txBody>
      </p:sp>
      <p:sp>
        <p:nvSpPr>
          <p:cNvPr id="11" name="Rectangle 10">
            <a:extLst>
              <a:ext uri="{FF2B5EF4-FFF2-40B4-BE49-F238E27FC236}">
                <a16:creationId xmlns:a16="http://schemas.microsoft.com/office/drawing/2014/main" id="{B0051F7D-46BA-EE4F-9C60-3E393285FB5F}"/>
              </a:ext>
            </a:extLst>
          </p:cNvPr>
          <p:cNvSpPr/>
          <p:nvPr/>
        </p:nvSpPr>
        <p:spPr>
          <a:xfrm>
            <a:off x="1290918" y="2595282"/>
            <a:ext cx="8688978" cy="27297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00219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8077B-E8C0-1D4A-AF57-CF889410A43C}"/>
              </a:ext>
            </a:extLst>
          </p:cNvPr>
          <p:cNvSpPr>
            <a:spLocks noGrp="1"/>
          </p:cNvSpPr>
          <p:nvPr>
            <p:ph type="title"/>
          </p:nvPr>
        </p:nvSpPr>
        <p:spPr/>
        <p:txBody>
          <a:bodyPr/>
          <a:lstStyle/>
          <a:p>
            <a:r>
              <a:rPr lang="en-US" dirty="0"/>
              <a:t>Merkle Trees</a:t>
            </a:r>
          </a:p>
        </p:txBody>
      </p:sp>
      <p:pic>
        <p:nvPicPr>
          <p:cNvPr id="5" name="Content Placeholder 4">
            <a:extLst>
              <a:ext uri="{FF2B5EF4-FFF2-40B4-BE49-F238E27FC236}">
                <a16:creationId xmlns:a16="http://schemas.microsoft.com/office/drawing/2014/main" id="{F8BF3040-8FC3-8E43-BD98-37301335FBE7}"/>
              </a:ext>
            </a:extLst>
          </p:cNvPr>
          <p:cNvPicPr>
            <a:picLocks noGrp="1" noChangeAspect="1"/>
          </p:cNvPicPr>
          <p:nvPr>
            <p:ph idx="1"/>
          </p:nvPr>
        </p:nvPicPr>
        <p:blipFill>
          <a:blip r:embed="rId2"/>
          <a:stretch>
            <a:fillRect/>
          </a:stretch>
        </p:blipFill>
        <p:spPr>
          <a:xfrm>
            <a:off x="1882421" y="2112258"/>
            <a:ext cx="7581900" cy="2946400"/>
          </a:xfrm>
        </p:spPr>
      </p:pic>
      <p:sp>
        <p:nvSpPr>
          <p:cNvPr id="6" name="Rectangle 5">
            <a:extLst>
              <a:ext uri="{FF2B5EF4-FFF2-40B4-BE49-F238E27FC236}">
                <a16:creationId xmlns:a16="http://schemas.microsoft.com/office/drawing/2014/main" id="{FFCC6397-93BC-9B4E-99E9-6CD167D6936A}"/>
              </a:ext>
            </a:extLst>
          </p:cNvPr>
          <p:cNvSpPr/>
          <p:nvPr/>
        </p:nvSpPr>
        <p:spPr>
          <a:xfrm>
            <a:off x="1073790" y="1555393"/>
            <a:ext cx="6704528" cy="369332"/>
          </a:xfrm>
          <a:prstGeom prst="rect">
            <a:avLst/>
          </a:prstGeom>
        </p:spPr>
        <p:txBody>
          <a:bodyPr wrap="none">
            <a:spAutoFit/>
          </a:bodyPr>
          <a:lstStyle/>
          <a:p>
            <a:r>
              <a:rPr lang="en-US" dirty="0">
                <a:solidFill>
                  <a:srgbClr val="000000"/>
                </a:solidFill>
                <a:effectLst/>
                <a:latin typeface="Avenir Book" panose="02000503020000020003" pitchFamily="2" charset="0"/>
              </a:rPr>
              <a:t>Suppose EA  range has keys </a:t>
            </a:r>
            <a:r>
              <a:rPr lang="en-US" dirty="0" err="1">
                <a:solidFill>
                  <a:srgbClr val="000000"/>
                </a:solidFill>
                <a:effectLst/>
                <a:latin typeface="Avenir Book" panose="02000503020000020003" pitchFamily="2" charset="0"/>
              </a:rPr>
              <a:t>u,v,w,x,y,z</a:t>
            </a:r>
            <a:r>
              <a:rPr lang="en-US" dirty="0">
                <a:solidFill>
                  <a:srgbClr val="000000"/>
                </a:solidFill>
                <a:effectLst/>
                <a:latin typeface="Avenir Book" panose="02000503020000020003" pitchFamily="2" charset="0"/>
              </a:rPr>
              <a:t>, A and B are comparing</a:t>
            </a:r>
          </a:p>
        </p:txBody>
      </p:sp>
      <p:pic>
        <p:nvPicPr>
          <p:cNvPr id="8" name="Picture 7">
            <a:extLst>
              <a:ext uri="{FF2B5EF4-FFF2-40B4-BE49-F238E27FC236}">
                <a16:creationId xmlns:a16="http://schemas.microsoft.com/office/drawing/2014/main" id="{ED6F1FB3-371A-5948-8FCD-E5E2C3067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6027" y="259644"/>
            <a:ext cx="2483869" cy="1949603"/>
          </a:xfrm>
          <a:prstGeom prst="rect">
            <a:avLst/>
          </a:prstGeom>
        </p:spPr>
      </p:pic>
      <p:sp>
        <p:nvSpPr>
          <p:cNvPr id="9" name="Rectangle 8">
            <a:extLst>
              <a:ext uri="{FF2B5EF4-FFF2-40B4-BE49-F238E27FC236}">
                <a16:creationId xmlns:a16="http://schemas.microsoft.com/office/drawing/2014/main" id="{0E39EA7F-279F-F54F-A3B4-AE30250E6F90}"/>
              </a:ext>
            </a:extLst>
          </p:cNvPr>
          <p:cNvSpPr/>
          <p:nvPr/>
        </p:nvSpPr>
        <p:spPr>
          <a:xfrm>
            <a:off x="10162222" y="519847"/>
            <a:ext cx="1911975" cy="830997"/>
          </a:xfrm>
          <a:prstGeom prst="rect">
            <a:avLst/>
          </a:prstGeom>
        </p:spPr>
        <p:txBody>
          <a:bodyPr wrap="square">
            <a:spAutoFit/>
          </a:bodyPr>
          <a:lstStyle/>
          <a:p>
            <a:r>
              <a:rPr lang="en-US" sz="1600" dirty="0">
                <a:latin typeface="Helvetica" charset="0"/>
              </a:rPr>
              <a:t>Here, for EA range, B and C are also responsible </a:t>
            </a:r>
          </a:p>
        </p:txBody>
      </p:sp>
      <p:sp>
        <p:nvSpPr>
          <p:cNvPr id="11" name="Rectangle 10">
            <a:extLst>
              <a:ext uri="{FF2B5EF4-FFF2-40B4-BE49-F238E27FC236}">
                <a16:creationId xmlns:a16="http://schemas.microsoft.com/office/drawing/2014/main" id="{B0051F7D-46BA-EE4F-9C60-3E393285FB5F}"/>
              </a:ext>
            </a:extLst>
          </p:cNvPr>
          <p:cNvSpPr/>
          <p:nvPr/>
        </p:nvSpPr>
        <p:spPr>
          <a:xfrm>
            <a:off x="1290918" y="3429000"/>
            <a:ext cx="8688978" cy="27297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75537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8077B-E8C0-1D4A-AF57-CF889410A43C}"/>
              </a:ext>
            </a:extLst>
          </p:cNvPr>
          <p:cNvSpPr>
            <a:spLocks noGrp="1"/>
          </p:cNvSpPr>
          <p:nvPr>
            <p:ph type="title"/>
          </p:nvPr>
        </p:nvSpPr>
        <p:spPr/>
        <p:txBody>
          <a:bodyPr/>
          <a:lstStyle/>
          <a:p>
            <a:r>
              <a:rPr lang="en-US" dirty="0"/>
              <a:t>Merkle Trees</a:t>
            </a:r>
          </a:p>
        </p:txBody>
      </p:sp>
      <p:pic>
        <p:nvPicPr>
          <p:cNvPr id="5" name="Content Placeholder 4">
            <a:extLst>
              <a:ext uri="{FF2B5EF4-FFF2-40B4-BE49-F238E27FC236}">
                <a16:creationId xmlns:a16="http://schemas.microsoft.com/office/drawing/2014/main" id="{F8BF3040-8FC3-8E43-BD98-37301335FBE7}"/>
              </a:ext>
            </a:extLst>
          </p:cNvPr>
          <p:cNvPicPr>
            <a:picLocks noGrp="1" noChangeAspect="1"/>
          </p:cNvPicPr>
          <p:nvPr>
            <p:ph idx="1"/>
          </p:nvPr>
        </p:nvPicPr>
        <p:blipFill>
          <a:blip r:embed="rId2"/>
          <a:stretch>
            <a:fillRect/>
          </a:stretch>
        </p:blipFill>
        <p:spPr>
          <a:xfrm>
            <a:off x="1882421" y="2112258"/>
            <a:ext cx="7581900" cy="2946400"/>
          </a:xfrm>
        </p:spPr>
      </p:pic>
      <p:sp>
        <p:nvSpPr>
          <p:cNvPr id="6" name="Rectangle 5">
            <a:extLst>
              <a:ext uri="{FF2B5EF4-FFF2-40B4-BE49-F238E27FC236}">
                <a16:creationId xmlns:a16="http://schemas.microsoft.com/office/drawing/2014/main" id="{FFCC6397-93BC-9B4E-99E9-6CD167D6936A}"/>
              </a:ext>
            </a:extLst>
          </p:cNvPr>
          <p:cNvSpPr/>
          <p:nvPr/>
        </p:nvSpPr>
        <p:spPr>
          <a:xfrm>
            <a:off x="1073790" y="1555393"/>
            <a:ext cx="6704528" cy="369332"/>
          </a:xfrm>
          <a:prstGeom prst="rect">
            <a:avLst/>
          </a:prstGeom>
        </p:spPr>
        <p:txBody>
          <a:bodyPr wrap="none">
            <a:spAutoFit/>
          </a:bodyPr>
          <a:lstStyle/>
          <a:p>
            <a:r>
              <a:rPr lang="en-US" dirty="0">
                <a:solidFill>
                  <a:srgbClr val="000000"/>
                </a:solidFill>
                <a:effectLst/>
                <a:latin typeface="Avenir Book" panose="02000503020000020003" pitchFamily="2" charset="0"/>
              </a:rPr>
              <a:t>Suppose EA  range has keys </a:t>
            </a:r>
            <a:r>
              <a:rPr lang="en-US" dirty="0" err="1">
                <a:solidFill>
                  <a:srgbClr val="000000"/>
                </a:solidFill>
                <a:effectLst/>
                <a:latin typeface="Avenir Book" panose="02000503020000020003" pitchFamily="2" charset="0"/>
              </a:rPr>
              <a:t>u,v,w,x,y,z</a:t>
            </a:r>
            <a:r>
              <a:rPr lang="en-US" dirty="0">
                <a:solidFill>
                  <a:srgbClr val="000000"/>
                </a:solidFill>
                <a:effectLst/>
                <a:latin typeface="Avenir Book" panose="02000503020000020003" pitchFamily="2" charset="0"/>
              </a:rPr>
              <a:t>, A and B are comparing</a:t>
            </a:r>
          </a:p>
        </p:txBody>
      </p:sp>
      <p:pic>
        <p:nvPicPr>
          <p:cNvPr id="8" name="Picture 7">
            <a:extLst>
              <a:ext uri="{FF2B5EF4-FFF2-40B4-BE49-F238E27FC236}">
                <a16:creationId xmlns:a16="http://schemas.microsoft.com/office/drawing/2014/main" id="{ED6F1FB3-371A-5948-8FCD-E5E2C3067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6027" y="259644"/>
            <a:ext cx="2483869" cy="1949603"/>
          </a:xfrm>
          <a:prstGeom prst="rect">
            <a:avLst/>
          </a:prstGeom>
        </p:spPr>
      </p:pic>
      <p:sp>
        <p:nvSpPr>
          <p:cNvPr id="9" name="Rectangle 8">
            <a:extLst>
              <a:ext uri="{FF2B5EF4-FFF2-40B4-BE49-F238E27FC236}">
                <a16:creationId xmlns:a16="http://schemas.microsoft.com/office/drawing/2014/main" id="{0E39EA7F-279F-F54F-A3B4-AE30250E6F90}"/>
              </a:ext>
            </a:extLst>
          </p:cNvPr>
          <p:cNvSpPr/>
          <p:nvPr/>
        </p:nvSpPr>
        <p:spPr>
          <a:xfrm>
            <a:off x="10162222" y="519847"/>
            <a:ext cx="1911975" cy="830997"/>
          </a:xfrm>
          <a:prstGeom prst="rect">
            <a:avLst/>
          </a:prstGeom>
        </p:spPr>
        <p:txBody>
          <a:bodyPr wrap="square">
            <a:spAutoFit/>
          </a:bodyPr>
          <a:lstStyle/>
          <a:p>
            <a:r>
              <a:rPr lang="en-US" sz="1600" dirty="0">
                <a:latin typeface="Helvetica" charset="0"/>
              </a:rPr>
              <a:t>Here, for EA range, B and C are also responsible </a:t>
            </a:r>
          </a:p>
        </p:txBody>
      </p:sp>
      <p:sp>
        <p:nvSpPr>
          <p:cNvPr id="11" name="Rectangle 10">
            <a:extLst>
              <a:ext uri="{FF2B5EF4-FFF2-40B4-BE49-F238E27FC236}">
                <a16:creationId xmlns:a16="http://schemas.microsoft.com/office/drawing/2014/main" id="{B0051F7D-46BA-EE4F-9C60-3E393285FB5F}"/>
              </a:ext>
            </a:extLst>
          </p:cNvPr>
          <p:cNvSpPr/>
          <p:nvPr/>
        </p:nvSpPr>
        <p:spPr>
          <a:xfrm>
            <a:off x="3946775" y="4182035"/>
            <a:ext cx="2023719" cy="27297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34E712-3D37-754A-B0F5-2F3451E1453B}"/>
              </a:ext>
            </a:extLst>
          </p:cNvPr>
          <p:cNvSpPr/>
          <p:nvPr/>
        </p:nvSpPr>
        <p:spPr>
          <a:xfrm>
            <a:off x="8034848" y="4202757"/>
            <a:ext cx="2023719" cy="27297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51351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8077B-E8C0-1D4A-AF57-CF889410A43C}"/>
              </a:ext>
            </a:extLst>
          </p:cNvPr>
          <p:cNvSpPr>
            <a:spLocks noGrp="1"/>
          </p:cNvSpPr>
          <p:nvPr>
            <p:ph type="title"/>
          </p:nvPr>
        </p:nvSpPr>
        <p:spPr/>
        <p:txBody>
          <a:bodyPr/>
          <a:lstStyle/>
          <a:p>
            <a:r>
              <a:rPr lang="en-US" dirty="0"/>
              <a:t>Merkle Trees</a:t>
            </a:r>
          </a:p>
        </p:txBody>
      </p:sp>
      <p:pic>
        <p:nvPicPr>
          <p:cNvPr id="5" name="Content Placeholder 4">
            <a:extLst>
              <a:ext uri="{FF2B5EF4-FFF2-40B4-BE49-F238E27FC236}">
                <a16:creationId xmlns:a16="http://schemas.microsoft.com/office/drawing/2014/main" id="{F8BF3040-8FC3-8E43-BD98-37301335FBE7}"/>
              </a:ext>
            </a:extLst>
          </p:cNvPr>
          <p:cNvPicPr>
            <a:picLocks noGrp="1" noChangeAspect="1"/>
          </p:cNvPicPr>
          <p:nvPr>
            <p:ph idx="1"/>
          </p:nvPr>
        </p:nvPicPr>
        <p:blipFill>
          <a:blip r:embed="rId2"/>
          <a:stretch>
            <a:fillRect/>
          </a:stretch>
        </p:blipFill>
        <p:spPr>
          <a:xfrm>
            <a:off x="1882421" y="2112258"/>
            <a:ext cx="7581900" cy="2946400"/>
          </a:xfrm>
        </p:spPr>
      </p:pic>
      <p:sp>
        <p:nvSpPr>
          <p:cNvPr id="6" name="Rectangle 5">
            <a:extLst>
              <a:ext uri="{FF2B5EF4-FFF2-40B4-BE49-F238E27FC236}">
                <a16:creationId xmlns:a16="http://schemas.microsoft.com/office/drawing/2014/main" id="{FFCC6397-93BC-9B4E-99E9-6CD167D6936A}"/>
              </a:ext>
            </a:extLst>
          </p:cNvPr>
          <p:cNvSpPr/>
          <p:nvPr/>
        </p:nvSpPr>
        <p:spPr>
          <a:xfrm>
            <a:off x="1073790" y="1555393"/>
            <a:ext cx="6704528" cy="369332"/>
          </a:xfrm>
          <a:prstGeom prst="rect">
            <a:avLst/>
          </a:prstGeom>
        </p:spPr>
        <p:txBody>
          <a:bodyPr wrap="none">
            <a:spAutoFit/>
          </a:bodyPr>
          <a:lstStyle/>
          <a:p>
            <a:r>
              <a:rPr lang="en-US" dirty="0">
                <a:solidFill>
                  <a:srgbClr val="000000"/>
                </a:solidFill>
                <a:effectLst/>
                <a:latin typeface="Avenir Book" panose="02000503020000020003" pitchFamily="2" charset="0"/>
              </a:rPr>
              <a:t>Suppose EA  range has keys </a:t>
            </a:r>
            <a:r>
              <a:rPr lang="en-US" dirty="0" err="1">
                <a:solidFill>
                  <a:srgbClr val="000000"/>
                </a:solidFill>
                <a:effectLst/>
                <a:latin typeface="Avenir Book" panose="02000503020000020003" pitchFamily="2" charset="0"/>
              </a:rPr>
              <a:t>u,v,w,x,y,z</a:t>
            </a:r>
            <a:r>
              <a:rPr lang="en-US" dirty="0">
                <a:solidFill>
                  <a:srgbClr val="000000"/>
                </a:solidFill>
                <a:effectLst/>
                <a:latin typeface="Avenir Book" panose="02000503020000020003" pitchFamily="2" charset="0"/>
              </a:rPr>
              <a:t>, A and B are comparing</a:t>
            </a:r>
          </a:p>
        </p:txBody>
      </p:sp>
      <p:pic>
        <p:nvPicPr>
          <p:cNvPr id="8" name="Picture 7">
            <a:extLst>
              <a:ext uri="{FF2B5EF4-FFF2-40B4-BE49-F238E27FC236}">
                <a16:creationId xmlns:a16="http://schemas.microsoft.com/office/drawing/2014/main" id="{ED6F1FB3-371A-5948-8FCD-E5E2C3067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6027" y="259644"/>
            <a:ext cx="2483869" cy="1949603"/>
          </a:xfrm>
          <a:prstGeom prst="rect">
            <a:avLst/>
          </a:prstGeom>
        </p:spPr>
      </p:pic>
      <p:sp>
        <p:nvSpPr>
          <p:cNvPr id="9" name="Rectangle 8">
            <a:extLst>
              <a:ext uri="{FF2B5EF4-FFF2-40B4-BE49-F238E27FC236}">
                <a16:creationId xmlns:a16="http://schemas.microsoft.com/office/drawing/2014/main" id="{0E39EA7F-279F-F54F-A3B4-AE30250E6F90}"/>
              </a:ext>
            </a:extLst>
          </p:cNvPr>
          <p:cNvSpPr/>
          <p:nvPr/>
        </p:nvSpPr>
        <p:spPr>
          <a:xfrm>
            <a:off x="10162222" y="519847"/>
            <a:ext cx="1911975" cy="830997"/>
          </a:xfrm>
          <a:prstGeom prst="rect">
            <a:avLst/>
          </a:prstGeom>
        </p:spPr>
        <p:txBody>
          <a:bodyPr wrap="square">
            <a:spAutoFit/>
          </a:bodyPr>
          <a:lstStyle/>
          <a:p>
            <a:r>
              <a:rPr lang="en-US" sz="1600" dirty="0">
                <a:latin typeface="Helvetica" charset="0"/>
              </a:rPr>
              <a:t>Here, for EA range, B and C are also responsible </a:t>
            </a:r>
          </a:p>
        </p:txBody>
      </p:sp>
    </p:spTree>
    <p:extLst>
      <p:ext uri="{BB962C8B-B14F-4D97-AF65-F5344CB8AC3E}">
        <p14:creationId xmlns:p14="http://schemas.microsoft.com/office/powerpoint/2010/main" val="1644615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8077B-E8C0-1D4A-AF57-CF889410A43C}"/>
              </a:ext>
            </a:extLst>
          </p:cNvPr>
          <p:cNvSpPr>
            <a:spLocks noGrp="1"/>
          </p:cNvSpPr>
          <p:nvPr>
            <p:ph type="title"/>
          </p:nvPr>
        </p:nvSpPr>
        <p:spPr/>
        <p:txBody>
          <a:bodyPr/>
          <a:lstStyle/>
          <a:p>
            <a:r>
              <a:rPr lang="en-US" dirty="0"/>
              <a:t>Merkle Trees</a:t>
            </a:r>
          </a:p>
        </p:txBody>
      </p:sp>
      <p:pic>
        <p:nvPicPr>
          <p:cNvPr id="5" name="Content Placeholder 4">
            <a:extLst>
              <a:ext uri="{FF2B5EF4-FFF2-40B4-BE49-F238E27FC236}">
                <a16:creationId xmlns:a16="http://schemas.microsoft.com/office/drawing/2014/main" id="{F8BF3040-8FC3-8E43-BD98-37301335FBE7}"/>
              </a:ext>
            </a:extLst>
          </p:cNvPr>
          <p:cNvPicPr>
            <a:picLocks noGrp="1" noChangeAspect="1"/>
          </p:cNvPicPr>
          <p:nvPr>
            <p:ph idx="1"/>
          </p:nvPr>
        </p:nvPicPr>
        <p:blipFill>
          <a:blip r:embed="rId2"/>
          <a:stretch>
            <a:fillRect/>
          </a:stretch>
        </p:blipFill>
        <p:spPr>
          <a:xfrm>
            <a:off x="1882421" y="2112258"/>
            <a:ext cx="7581900" cy="2946400"/>
          </a:xfrm>
        </p:spPr>
      </p:pic>
      <p:sp>
        <p:nvSpPr>
          <p:cNvPr id="6" name="Rectangle 5">
            <a:extLst>
              <a:ext uri="{FF2B5EF4-FFF2-40B4-BE49-F238E27FC236}">
                <a16:creationId xmlns:a16="http://schemas.microsoft.com/office/drawing/2014/main" id="{FFCC6397-93BC-9B4E-99E9-6CD167D6936A}"/>
              </a:ext>
            </a:extLst>
          </p:cNvPr>
          <p:cNvSpPr/>
          <p:nvPr/>
        </p:nvSpPr>
        <p:spPr>
          <a:xfrm>
            <a:off x="1073790" y="1555393"/>
            <a:ext cx="6704528" cy="369332"/>
          </a:xfrm>
          <a:prstGeom prst="rect">
            <a:avLst/>
          </a:prstGeom>
        </p:spPr>
        <p:txBody>
          <a:bodyPr wrap="none">
            <a:spAutoFit/>
          </a:bodyPr>
          <a:lstStyle/>
          <a:p>
            <a:r>
              <a:rPr lang="en-US" dirty="0">
                <a:solidFill>
                  <a:srgbClr val="000000"/>
                </a:solidFill>
                <a:effectLst/>
                <a:latin typeface="Avenir Book" panose="02000503020000020003" pitchFamily="2" charset="0"/>
              </a:rPr>
              <a:t>Suppose EA  range has keys </a:t>
            </a:r>
            <a:r>
              <a:rPr lang="en-US" dirty="0" err="1">
                <a:solidFill>
                  <a:srgbClr val="000000"/>
                </a:solidFill>
                <a:effectLst/>
                <a:latin typeface="Avenir Book" panose="02000503020000020003" pitchFamily="2" charset="0"/>
              </a:rPr>
              <a:t>u,v,w,x,y,z</a:t>
            </a:r>
            <a:r>
              <a:rPr lang="en-US" dirty="0">
                <a:solidFill>
                  <a:srgbClr val="000000"/>
                </a:solidFill>
                <a:effectLst/>
                <a:latin typeface="Avenir Book" panose="02000503020000020003" pitchFamily="2" charset="0"/>
              </a:rPr>
              <a:t>, A and B are comparing</a:t>
            </a:r>
          </a:p>
        </p:txBody>
      </p:sp>
      <p:sp>
        <p:nvSpPr>
          <p:cNvPr id="7" name="Rectangle 6">
            <a:extLst>
              <a:ext uri="{FF2B5EF4-FFF2-40B4-BE49-F238E27FC236}">
                <a16:creationId xmlns:a16="http://schemas.microsoft.com/office/drawing/2014/main" id="{A5A533CA-1661-2E4B-8AEE-3BE38A867492}"/>
              </a:ext>
            </a:extLst>
          </p:cNvPr>
          <p:cNvSpPr/>
          <p:nvPr/>
        </p:nvSpPr>
        <p:spPr>
          <a:xfrm>
            <a:off x="838200" y="5350052"/>
            <a:ext cx="9035005" cy="1200329"/>
          </a:xfrm>
          <a:prstGeom prst="rect">
            <a:avLst/>
          </a:prstGeom>
        </p:spPr>
        <p:txBody>
          <a:bodyPr wrap="square">
            <a:spAutoFit/>
          </a:bodyPr>
          <a:lstStyle/>
          <a:p>
            <a:r>
              <a:rPr lang="en-US" sz="2400" dirty="0">
                <a:solidFill>
                  <a:srgbClr val="000000"/>
                </a:solidFill>
                <a:effectLst/>
                <a:latin typeface="Avenir Book" panose="02000503020000020003" pitchFamily="2" charset="0"/>
              </a:rPr>
              <a:t>This whole tree is as big as data, but only need to exchange parts of it that are different, i.e., no need to send light gray nodes in diagram, since parent hashes are all equal</a:t>
            </a:r>
          </a:p>
        </p:txBody>
      </p:sp>
      <p:pic>
        <p:nvPicPr>
          <p:cNvPr id="8" name="Picture 7">
            <a:extLst>
              <a:ext uri="{FF2B5EF4-FFF2-40B4-BE49-F238E27FC236}">
                <a16:creationId xmlns:a16="http://schemas.microsoft.com/office/drawing/2014/main" id="{ED6F1FB3-371A-5948-8FCD-E5E2C3067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6027" y="259644"/>
            <a:ext cx="2483869" cy="1949603"/>
          </a:xfrm>
          <a:prstGeom prst="rect">
            <a:avLst/>
          </a:prstGeom>
        </p:spPr>
      </p:pic>
      <p:sp>
        <p:nvSpPr>
          <p:cNvPr id="9" name="Rectangle 8">
            <a:extLst>
              <a:ext uri="{FF2B5EF4-FFF2-40B4-BE49-F238E27FC236}">
                <a16:creationId xmlns:a16="http://schemas.microsoft.com/office/drawing/2014/main" id="{0E39EA7F-279F-F54F-A3B4-AE30250E6F90}"/>
              </a:ext>
            </a:extLst>
          </p:cNvPr>
          <p:cNvSpPr/>
          <p:nvPr/>
        </p:nvSpPr>
        <p:spPr>
          <a:xfrm>
            <a:off x="10162222" y="519847"/>
            <a:ext cx="1911975" cy="830997"/>
          </a:xfrm>
          <a:prstGeom prst="rect">
            <a:avLst/>
          </a:prstGeom>
        </p:spPr>
        <p:txBody>
          <a:bodyPr wrap="square">
            <a:spAutoFit/>
          </a:bodyPr>
          <a:lstStyle/>
          <a:p>
            <a:r>
              <a:rPr lang="en-US" sz="1600" dirty="0">
                <a:latin typeface="Helvetica" charset="0"/>
              </a:rPr>
              <a:t>Here, for EA range, B and C are also responsible </a:t>
            </a:r>
          </a:p>
        </p:txBody>
      </p:sp>
    </p:spTree>
    <p:extLst>
      <p:ext uri="{BB962C8B-B14F-4D97-AF65-F5344CB8AC3E}">
        <p14:creationId xmlns:p14="http://schemas.microsoft.com/office/powerpoint/2010/main" val="38389188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2C454-9E9D-984B-80C9-95AD8A02F6B8}"/>
              </a:ext>
            </a:extLst>
          </p:cNvPr>
          <p:cNvSpPr>
            <a:spLocks noGrp="1"/>
          </p:cNvSpPr>
          <p:nvPr>
            <p:ph type="title"/>
          </p:nvPr>
        </p:nvSpPr>
        <p:spPr/>
        <p:txBody>
          <a:bodyPr/>
          <a:lstStyle/>
          <a:p>
            <a:r>
              <a:rPr lang="en-US" dirty="0"/>
              <a:t>Summary</a:t>
            </a:r>
          </a:p>
        </p:txBody>
      </p:sp>
      <p:graphicFrame>
        <p:nvGraphicFramePr>
          <p:cNvPr id="6" name="Table 5">
            <a:extLst>
              <a:ext uri="{FF2B5EF4-FFF2-40B4-BE49-F238E27FC236}">
                <a16:creationId xmlns:a16="http://schemas.microsoft.com/office/drawing/2014/main" id="{0B8EC784-71C1-A84E-8524-F51DBCBDD4F0}"/>
              </a:ext>
            </a:extLst>
          </p:cNvPr>
          <p:cNvGraphicFramePr>
            <a:graphicFrameLocks noGrp="1"/>
          </p:cNvGraphicFramePr>
          <p:nvPr>
            <p:extLst>
              <p:ext uri="{D42A27DB-BD31-4B8C-83A1-F6EECF244321}">
                <p14:modId xmlns:p14="http://schemas.microsoft.com/office/powerpoint/2010/main" val="2861721224"/>
              </p:ext>
            </p:extLst>
          </p:nvPr>
        </p:nvGraphicFramePr>
        <p:xfrm>
          <a:off x="1539630" y="1588770"/>
          <a:ext cx="8983464" cy="4493617"/>
        </p:xfrm>
        <a:graphic>
          <a:graphicData uri="http://schemas.openxmlformats.org/drawingml/2006/table">
            <a:tbl>
              <a:tblPr firstRow="1">
                <a:tableStyleId>{7DF18680-E054-41AD-8BC1-D1AEF772440D}</a:tableStyleId>
              </a:tblPr>
              <a:tblGrid>
                <a:gridCol w="2993660">
                  <a:extLst>
                    <a:ext uri="{9D8B030D-6E8A-4147-A177-3AD203B41FA5}">
                      <a16:colId xmlns:a16="http://schemas.microsoft.com/office/drawing/2014/main" val="439500840"/>
                    </a:ext>
                  </a:extLst>
                </a:gridCol>
                <a:gridCol w="2994902">
                  <a:extLst>
                    <a:ext uri="{9D8B030D-6E8A-4147-A177-3AD203B41FA5}">
                      <a16:colId xmlns:a16="http://schemas.microsoft.com/office/drawing/2014/main" val="1580357178"/>
                    </a:ext>
                  </a:extLst>
                </a:gridCol>
                <a:gridCol w="2994902">
                  <a:extLst>
                    <a:ext uri="{9D8B030D-6E8A-4147-A177-3AD203B41FA5}">
                      <a16:colId xmlns:a16="http://schemas.microsoft.com/office/drawing/2014/main" val="1721041882"/>
                    </a:ext>
                  </a:extLst>
                </a:gridCol>
              </a:tblGrid>
              <a:tr h="354891">
                <a:tc>
                  <a:txBody>
                    <a:bodyPr/>
                    <a:lstStyle/>
                    <a:p>
                      <a:pPr algn="ctr"/>
                      <a:r>
                        <a:rPr lang="en-US" sz="2000" b="1" dirty="0">
                          <a:solidFill>
                            <a:schemeClr val="bg1"/>
                          </a:solidFill>
                          <a:effectLst/>
                          <a:latin typeface="Avenir Book" panose="02000503020000020003" pitchFamily="2" charset="0"/>
                        </a:rPr>
                        <a:t>Problem </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b="1" dirty="0">
                          <a:solidFill>
                            <a:schemeClr val="bg1"/>
                          </a:solidFill>
                          <a:effectLst/>
                          <a:latin typeface="Avenir Book" panose="02000503020000020003" pitchFamily="2" charset="0"/>
                        </a:rPr>
                        <a:t>Technique </a:t>
                      </a:r>
                    </a:p>
                  </a:txBody>
                  <a:tcPr anchor="ctr">
                    <a:lnT w="12700" cap="flat" cmpd="sng" algn="ctr">
                      <a:solidFill>
                        <a:schemeClr val="tx1"/>
                      </a:solidFill>
                      <a:prstDash val="solid"/>
                      <a:round/>
                      <a:headEnd type="none" w="med" len="med"/>
                      <a:tailEnd type="none" w="med" len="med"/>
                    </a:lnT>
                  </a:tcPr>
                </a:tc>
                <a:tc>
                  <a:txBody>
                    <a:bodyPr/>
                    <a:lstStyle/>
                    <a:p>
                      <a:pPr algn="ctr"/>
                      <a:r>
                        <a:rPr lang="en-US" sz="2000" b="1" dirty="0">
                          <a:solidFill>
                            <a:schemeClr val="bg1"/>
                          </a:solidFill>
                          <a:effectLst/>
                          <a:latin typeface="Avenir Book" panose="02000503020000020003" pitchFamily="2" charset="0"/>
                        </a:rPr>
                        <a:t>Purpose </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65306"/>
                  </a:ext>
                </a:extLst>
              </a:tr>
              <a:tr h="686737">
                <a:tc>
                  <a:txBody>
                    <a:bodyPr/>
                    <a:lstStyle/>
                    <a:p>
                      <a:r>
                        <a:rPr lang="en-US" sz="2000" dirty="0">
                          <a:solidFill>
                            <a:sysClr val="windowText" lastClr="000000"/>
                          </a:solidFill>
                          <a:effectLst/>
                          <a:latin typeface="Avenir Book" panose="02000503020000020003" pitchFamily="2" charset="0"/>
                        </a:rPr>
                        <a:t>Partitioning </a:t>
                      </a:r>
                    </a:p>
                  </a:txBody>
                  <a:tcPr anchor="ctr">
                    <a:lnL w="12700" cap="flat" cmpd="sng" algn="ctr">
                      <a:solidFill>
                        <a:schemeClr val="tx1"/>
                      </a:solidFill>
                      <a:prstDash val="solid"/>
                      <a:round/>
                      <a:headEnd type="none" w="med" len="med"/>
                      <a:tailEnd type="none" w="med" len="med"/>
                    </a:lnL>
                  </a:tcPr>
                </a:tc>
                <a:tc>
                  <a:txBody>
                    <a:bodyPr/>
                    <a:lstStyle/>
                    <a:p>
                      <a:r>
                        <a:rPr lang="en-US" sz="2000" dirty="0">
                          <a:solidFill>
                            <a:sysClr val="windowText" lastClr="000000"/>
                          </a:solidFill>
                          <a:effectLst/>
                          <a:latin typeface="Avenir Book" panose="02000503020000020003" pitchFamily="2" charset="0"/>
                        </a:rPr>
                        <a:t>Consistent hashing </a:t>
                      </a:r>
                    </a:p>
                  </a:txBody>
                  <a:tcPr anchor="ctr"/>
                </a:tc>
                <a:tc>
                  <a:txBody>
                    <a:bodyPr/>
                    <a:lstStyle/>
                    <a:p>
                      <a:r>
                        <a:rPr lang="en-US" sz="2000" dirty="0">
                          <a:solidFill>
                            <a:sysClr val="windowText" lastClr="000000"/>
                          </a:solidFill>
                          <a:effectLst/>
                          <a:latin typeface="Avenir Book" panose="02000503020000020003" pitchFamily="2" charset="0"/>
                        </a:rPr>
                        <a:t>Incremental scalability </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30202664"/>
                  </a:ext>
                </a:extLst>
              </a:tr>
              <a:tr h="1018583">
                <a:tc>
                  <a:txBody>
                    <a:bodyPr/>
                    <a:lstStyle/>
                    <a:p>
                      <a:endParaRPr lang="en-US" sz="2000" dirty="0">
                        <a:solidFill>
                          <a:sysClr val="windowText" lastClr="000000"/>
                        </a:solidFill>
                        <a:effectLst/>
                        <a:latin typeface="Avenir Book" panose="02000503020000020003" pitchFamily="2" charset="0"/>
                      </a:endParaRPr>
                    </a:p>
                  </a:txBody>
                  <a:tcPr anchor="ctr">
                    <a:lnL w="12700" cap="flat" cmpd="sng" algn="ctr">
                      <a:solidFill>
                        <a:schemeClr val="tx1"/>
                      </a:solidFill>
                      <a:prstDash val="solid"/>
                      <a:round/>
                      <a:headEnd type="none" w="med" len="med"/>
                      <a:tailEnd type="none" w="med" len="med"/>
                    </a:lnL>
                  </a:tcPr>
                </a:tc>
                <a:tc>
                  <a:txBody>
                    <a:bodyPr/>
                    <a:lstStyle/>
                    <a:p>
                      <a:endParaRPr lang="en-US" sz="2000" dirty="0">
                        <a:solidFill>
                          <a:sysClr val="windowText" lastClr="000000"/>
                        </a:solidFill>
                        <a:effectLst/>
                        <a:latin typeface="Avenir Book" panose="02000503020000020003" pitchFamily="2" charset="0"/>
                      </a:endParaRPr>
                    </a:p>
                  </a:txBody>
                  <a:tcPr anchor="ctr"/>
                </a:tc>
                <a:tc>
                  <a:txBody>
                    <a:bodyPr/>
                    <a:lstStyle/>
                    <a:p>
                      <a:endParaRPr lang="en-US" sz="2000" dirty="0">
                        <a:solidFill>
                          <a:sysClr val="windowText" lastClr="000000"/>
                        </a:solidFill>
                        <a:effectLst/>
                        <a:latin typeface="Avenir Book" panose="02000503020000020003" pitchFamily="2" charset="0"/>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71586445"/>
                  </a:ext>
                </a:extLst>
              </a:tr>
              <a:tr h="686737">
                <a:tc>
                  <a:txBody>
                    <a:bodyPr/>
                    <a:lstStyle/>
                    <a:p>
                      <a:endParaRPr lang="en-US" sz="2000" dirty="0">
                        <a:solidFill>
                          <a:sysClr val="windowText" lastClr="000000"/>
                        </a:solidFill>
                        <a:effectLst/>
                        <a:latin typeface="Avenir Book" panose="02000503020000020003" pitchFamily="2" charset="0"/>
                      </a:endParaRPr>
                    </a:p>
                  </a:txBody>
                  <a:tcPr anchor="ctr">
                    <a:lnL w="12700" cap="flat" cmpd="sng" algn="ctr">
                      <a:solidFill>
                        <a:schemeClr val="tx1"/>
                      </a:solidFill>
                      <a:prstDash val="solid"/>
                      <a:round/>
                      <a:headEnd type="none" w="med" len="med"/>
                      <a:tailEnd type="none" w="med" len="med"/>
                    </a:lnL>
                  </a:tcPr>
                </a:tc>
                <a:tc>
                  <a:txBody>
                    <a:bodyPr/>
                    <a:lstStyle/>
                    <a:p>
                      <a:endParaRPr lang="en-US" sz="2000" dirty="0">
                        <a:solidFill>
                          <a:sysClr val="windowText" lastClr="000000"/>
                        </a:solidFill>
                        <a:effectLst/>
                        <a:latin typeface="Avenir Book" panose="02000503020000020003" pitchFamily="2" charset="0"/>
                      </a:endParaRPr>
                    </a:p>
                  </a:txBody>
                  <a:tcPr anchor="ctr"/>
                </a:tc>
                <a:tc>
                  <a:txBody>
                    <a:bodyPr/>
                    <a:lstStyle/>
                    <a:p>
                      <a:endParaRPr lang="en-US" sz="2000" dirty="0">
                        <a:solidFill>
                          <a:sysClr val="windowText" lastClr="000000"/>
                        </a:solidFill>
                        <a:effectLst/>
                        <a:latin typeface="Avenir Book" panose="02000503020000020003" pitchFamily="2" charset="0"/>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91655126"/>
                  </a:ext>
                </a:extLst>
              </a:tr>
              <a:tr h="686737">
                <a:tc>
                  <a:txBody>
                    <a:bodyPr/>
                    <a:lstStyle/>
                    <a:p>
                      <a:endParaRPr lang="en-US" sz="2000" dirty="0">
                        <a:solidFill>
                          <a:sysClr val="windowText" lastClr="000000"/>
                        </a:solidFill>
                        <a:effectLst/>
                        <a:latin typeface="Avenir Book" panose="02000503020000020003" pitchFamily="2" charset="0"/>
                      </a:endParaRPr>
                    </a:p>
                  </a:txBody>
                  <a:tcPr anchor="ctr">
                    <a:lnL w="12700" cap="flat" cmpd="sng" algn="ctr">
                      <a:solidFill>
                        <a:schemeClr val="tx1"/>
                      </a:solidFill>
                      <a:prstDash val="solid"/>
                      <a:round/>
                      <a:headEnd type="none" w="med" len="med"/>
                      <a:tailEnd type="none" w="med" len="med"/>
                    </a:lnL>
                  </a:tcPr>
                </a:tc>
                <a:tc>
                  <a:txBody>
                    <a:bodyPr/>
                    <a:lstStyle/>
                    <a:p>
                      <a:endParaRPr lang="en-US" sz="2000" dirty="0">
                        <a:solidFill>
                          <a:sysClr val="windowText" lastClr="000000"/>
                        </a:solidFill>
                        <a:effectLst/>
                        <a:latin typeface="Avenir Book" panose="02000503020000020003" pitchFamily="2" charset="0"/>
                      </a:endParaRPr>
                    </a:p>
                  </a:txBody>
                  <a:tcPr anchor="ctr"/>
                </a:tc>
                <a:tc>
                  <a:txBody>
                    <a:bodyPr/>
                    <a:lstStyle/>
                    <a:p>
                      <a:endParaRPr lang="en-US" sz="2000" dirty="0">
                        <a:solidFill>
                          <a:sysClr val="windowText" lastClr="000000"/>
                        </a:solidFill>
                        <a:effectLst/>
                        <a:latin typeface="Avenir Book" panose="02000503020000020003" pitchFamily="2" charset="0"/>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7168908"/>
                  </a:ext>
                </a:extLst>
              </a:tr>
              <a:tr h="1018583">
                <a:tc>
                  <a:txBody>
                    <a:bodyPr/>
                    <a:lstStyle/>
                    <a:p>
                      <a:endParaRPr lang="en-US" sz="2000" dirty="0">
                        <a:solidFill>
                          <a:sysClr val="windowText" lastClr="000000"/>
                        </a:solidFill>
                        <a:effectLst/>
                        <a:latin typeface="Avenir Book" panose="02000503020000020003" pitchFamily="2" charset="0"/>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US" sz="2000" dirty="0">
                        <a:solidFill>
                          <a:sysClr val="windowText" lastClr="000000"/>
                        </a:solidFill>
                        <a:effectLst/>
                        <a:latin typeface="Avenir Book" panose="02000503020000020003" pitchFamily="2" charset="0"/>
                      </a:endParaRPr>
                    </a:p>
                  </a:txBody>
                  <a:tcPr anchor="ctr">
                    <a:lnB w="12700" cap="flat" cmpd="sng" algn="ctr">
                      <a:solidFill>
                        <a:schemeClr val="tx1"/>
                      </a:solidFill>
                      <a:prstDash val="solid"/>
                      <a:round/>
                      <a:headEnd type="none" w="med" len="med"/>
                      <a:tailEnd type="none" w="med" len="med"/>
                    </a:lnB>
                  </a:tcPr>
                </a:tc>
                <a:tc>
                  <a:txBody>
                    <a:bodyPr/>
                    <a:lstStyle/>
                    <a:p>
                      <a:endParaRPr lang="en-US" sz="2000" dirty="0">
                        <a:solidFill>
                          <a:sysClr val="windowText" lastClr="000000"/>
                        </a:solidFill>
                        <a:effectLst/>
                        <a:latin typeface="Avenir Book" panose="02000503020000020003" pitchFamily="2" charset="0"/>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8970910"/>
                  </a:ext>
                </a:extLst>
              </a:tr>
            </a:tbl>
          </a:graphicData>
        </a:graphic>
      </p:graphicFrame>
      <p:pic>
        <p:nvPicPr>
          <p:cNvPr id="1033" name="Picture 9">
            <a:extLst>
              <a:ext uri="{FF2B5EF4-FFF2-40B4-BE49-F238E27FC236}">
                <a16:creationId xmlns:a16="http://schemas.microsoft.com/office/drawing/2014/main" id="{7BA43A6E-F5AD-C043-9DC4-C2E45EF049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590" y="1413668"/>
            <a:ext cx="45719" cy="45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917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2C454-9E9D-984B-80C9-95AD8A02F6B8}"/>
              </a:ext>
            </a:extLst>
          </p:cNvPr>
          <p:cNvSpPr>
            <a:spLocks noGrp="1"/>
          </p:cNvSpPr>
          <p:nvPr>
            <p:ph type="title"/>
          </p:nvPr>
        </p:nvSpPr>
        <p:spPr/>
        <p:txBody>
          <a:bodyPr/>
          <a:lstStyle/>
          <a:p>
            <a:r>
              <a:rPr lang="en-US" dirty="0"/>
              <a:t>Summary</a:t>
            </a:r>
          </a:p>
        </p:txBody>
      </p:sp>
      <p:graphicFrame>
        <p:nvGraphicFramePr>
          <p:cNvPr id="6" name="Table 5">
            <a:extLst>
              <a:ext uri="{FF2B5EF4-FFF2-40B4-BE49-F238E27FC236}">
                <a16:creationId xmlns:a16="http://schemas.microsoft.com/office/drawing/2014/main" id="{0B8EC784-71C1-A84E-8524-F51DBCBDD4F0}"/>
              </a:ext>
            </a:extLst>
          </p:cNvPr>
          <p:cNvGraphicFramePr>
            <a:graphicFrameLocks noGrp="1"/>
          </p:cNvGraphicFramePr>
          <p:nvPr>
            <p:extLst>
              <p:ext uri="{D42A27DB-BD31-4B8C-83A1-F6EECF244321}">
                <p14:modId xmlns:p14="http://schemas.microsoft.com/office/powerpoint/2010/main" val="1529854459"/>
              </p:ext>
            </p:extLst>
          </p:nvPr>
        </p:nvGraphicFramePr>
        <p:xfrm>
          <a:off x="1539630" y="1588770"/>
          <a:ext cx="8983464" cy="4493617"/>
        </p:xfrm>
        <a:graphic>
          <a:graphicData uri="http://schemas.openxmlformats.org/drawingml/2006/table">
            <a:tbl>
              <a:tblPr firstRow="1">
                <a:tableStyleId>{7DF18680-E054-41AD-8BC1-D1AEF772440D}</a:tableStyleId>
              </a:tblPr>
              <a:tblGrid>
                <a:gridCol w="2993660">
                  <a:extLst>
                    <a:ext uri="{9D8B030D-6E8A-4147-A177-3AD203B41FA5}">
                      <a16:colId xmlns:a16="http://schemas.microsoft.com/office/drawing/2014/main" val="439500840"/>
                    </a:ext>
                  </a:extLst>
                </a:gridCol>
                <a:gridCol w="2994902">
                  <a:extLst>
                    <a:ext uri="{9D8B030D-6E8A-4147-A177-3AD203B41FA5}">
                      <a16:colId xmlns:a16="http://schemas.microsoft.com/office/drawing/2014/main" val="1580357178"/>
                    </a:ext>
                  </a:extLst>
                </a:gridCol>
                <a:gridCol w="2994902">
                  <a:extLst>
                    <a:ext uri="{9D8B030D-6E8A-4147-A177-3AD203B41FA5}">
                      <a16:colId xmlns:a16="http://schemas.microsoft.com/office/drawing/2014/main" val="1721041882"/>
                    </a:ext>
                  </a:extLst>
                </a:gridCol>
              </a:tblGrid>
              <a:tr h="354891">
                <a:tc>
                  <a:txBody>
                    <a:bodyPr/>
                    <a:lstStyle/>
                    <a:p>
                      <a:pPr algn="ctr"/>
                      <a:r>
                        <a:rPr lang="en-US" sz="2000" b="1" dirty="0">
                          <a:solidFill>
                            <a:schemeClr val="bg1"/>
                          </a:solidFill>
                          <a:effectLst/>
                          <a:latin typeface="Avenir Book" panose="02000503020000020003" pitchFamily="2" charset="0"/>
                        </a:rPr>
                        <a:t>Problem </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b="1" dirty="0">
                          <a:solidFill>
                            <a:schemeClr val="bg1"/>
                          </a:solidFill>
                          <a:effectLst/>
                          <a:latin typeface="Avenir Book" panose="02000503020000020003" pitchFamily="2" charset="0"/>
                        </a:rPr>
                        <a:t>Technique </a:t>
                      </a:r>
                    </a:p>
                  </a:txBody>
                  <a:tcPr anchor="ctr">
                    <a:lnT w="12700" cap="flat" cmpd="sng" algn="ctr">
                      <a:solidFill>
                        <a:schemeClr val="tx1"/>
                      </a:solidFill>
                      <a:prstDash val="solid"/>
                      <a:round/>
                      <a:headEnd type="none" w="med" len="med"/>
                      <a:tailEnd type="none" w="med" len="med"/>
                    </a:lnT>
                  </a:tcPr>
                </a:tc>
                <a:tc>
                  <a:txBody>
                    <a:bodyPr/>
                    <a:lstStyle/>
                    <a:p>
                      <a:pPr algn="ctr"/>
                      <a:r>
                        <a:rPr lang="en-US" sz="2000" b="1" dirty="0">
                          <a:solidFill>
                            <a:schemeClr val="bg1"/>
                          </a:solidFill>
                          <a:effectLst/>
                          <a:latin typeface="Avenir Book" panose="02000503020000020003" pitchFamily="2" charset="0"/>
                        </a:rPr>
                        <a:t>Purpose </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65306"/>
                  </a:ext>
                </a:extLst>
              </a:tr>
              <a:tr h="686737">
                <a:tc>
                  <a:txBody>
                    <a:bodyPr/>
                    <a:lstStyle/>
                    <a:p>
                      <a:r>
                        <a:rPr lang="en-US" sz="2000" dirty="0">
                          <a:solidFill>
                            <a:sysClr val="windowText" lastClr="000000"/>
                          </a:solidFill>
                          <a:effectLst/>
                          <a:latin typeface="Avenir Book" panose="02000503020000020003" pitchFamily="2" charset="0"/>
                        </a:rPr>
                        <a:t>Partitioning </a:t>
                      </a:r>
                    </a:p>
                  </a:txBody>
                  <a:tcPr anchor="ctr">
                    <a:lnL w="12700" cap="flat" cmpd="sng" algn="ctr">
                      <a:solidFill>
                        <a:schemeClr val="tx1"/>
                      </a:solidFill>
                      <a:prstDash val="solid"/>
                      <a:round/>
                      <a:headEnd type="none" w="med" len="med"/>
                      <a:tailEnd type="none" w="med" len="med"/>
                    </a:lnL>
                  </a:tcPr>
                </a:tc>
                <a:tc>
                  <a:txBody>
                    <a:bodyPr/>
                    <a:lstStyle/>
                    <a:p>
                      <a:r>
                        <a:rPr lang="en-US" sz="2000" dirty="0">
                          <a:solidFill>
                            <a:sysClr val="windowText" lastClr="000000"/>
                          </a:solidFill>
                          <a:effectLst/>
                          <a:latin typeface="Avenir Book" panose="02000503020000020003" pitchFamily="2" charset="0"/>
                        </a:rPr>
                        <a:t>Consistent hashing </a:t>
                      </a:r>
                    </a:p>
                  </a:txBody>
                  <a:tcPr anchor="ctr"/>
                </a:tc>
                <a:tc>
                  <a:txBody>
                    <a:bodyPr/>
                    <a:lstStyle/>
                    <a:p>
                      <a:r>
                        <a:rPr lang="en-US" sz="2000" dirty="0">
                          <a:solidFill>
                            <a:sysClr val="windowText" lastClr="000000"/>
                          </a:solidFill>
                          <a:effectLst/>
                          <a:latin typeface="Avenir Book" panose="02000503020000020003" pitchFamily="2" charset="0"/>
                        </a:rPr>
                        <a:t>Incremental scalability </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30202664"/>
                  </a:ext>
                </a:extLst>
              </a:tr>
              <a:tr h="1018583">
                <a:tc>
                  <a:txBody>
                    <a:bodyPr/>
                    <a:lstStyle/>
                    <a:p>
                      <a:r>
                        <a:rPr lang="en-US" sz="2000" dirty="0">
                          <a:solidFill>
                            <a:sysClr val="windowText" lastClr="000000"/>
                          </a:solidFill>
                          <a:effectLst/>
                          <a:latin typeface="Avenir Book" panose="02000503020000020003" pitchFamily="2" charset="0"/>
                        </a:rPr>
                        <a:t>Highly available for writes </a:t>
                      </a:r>
                    </a:p>
                  </a:txBody>
                  <a:tcPr anchor="ctr">
                    <a:lnL w="12700" cap="flat" cmpd="sng" algn="ctr">
                      <a:solidFill>
                        <a:schemeClr val="tx1"/>
                      </a:solidFill>
                      <a:prstDash val="solid"/>
                      <a:round/>
                      <a:headEnd type="none" w="med" len="med"/>
                      <a:tailEnd type="none" w="med" len="med"/>
                    </a:lnL>
                  </a:tcPr>
                </a:tc>
                <a:tc>
                  <a:txBody>
                    <a:bodyPr/>
                    <a:lstStyle/>
                    <a:p>
                      <a:r>
                        <a:rPr lang="en-US" sz="2000" dirty="0">
                          <a:solidFill>
                            <a:sysClr val="windowText" lastClr="000000"/>
                          </a:solidFill>
                          <a:effectLst/>
                          <a:latin typeface="Avenir Book" panose="02000503020000020003" pitchFamily="2" charset="0"/>
                        </a:rPr>
                        <a:t>Vector clocks with read repair </a:t>
                      </a:r>
                    </a:p>
                  </a:txBody>
                  <a:tcPr anchor="ctr"/>
                </a:tc>
                <a:tc>
                  <a:txBody>
                    <a:bodyPr/>
                    <a:lstStyle/>
                    <a:p>
                      <a:r>
                        <a:rPr lang="en-US" sz="2000" dirty="0">
                          <a:solidFill>
                            <a:sysClr val="windowText" lastClr="000000"/>
                          </a:solidFill>
                          <a:effectLst/>
                          <a:latin typeface="Avenir Book" panose="02000503020000020003" pitchFamily="2" charset="0"/>
                        </a:rPr>
                        <a:t>Version size decoupled from update rate </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71586445"/>
                  </a:ext>
                </a:extLst>
              </a:tr>
              <a:tr h="686737">
                <a:tc>
                  <a:txBody>
                    <a:bodyPr/>
                    <a:lstStyle/>
                    <a:p>
                      <a:endParaRPr lang="en-US" sz="2000" dirty="0">
                        <a:solidFill>
                          <a:sysClr val="windowText" lastClr="000000"/>
                        </a:solidFill>
                        <a:effectLst/>
                        <a:latin typeface="Avenir Book" panose="02000503020000020003" pitchFamily="2" charset="0"/>
                      </a:endParaRPr>
                    </a:p>
                  </a:txBody>
                  <a:tcPr anchor="ctr">
                    <a:lnL w="12700" cap="flat" cmpd="sng" algn="ctr">
                      <a:solidFill>
                        <a:schemeClr val="tx1"/>
                      </a:solidFill>
                      <a:prstDash val="solid"/>
                      <a:round/>
                      <a:headEnd type="none" w="med" len="med"/>
                      <a:tailEnd type="none" w="med" len="med"/>
                    </a:lnL>
                  </a:tcPr>
                </a:tc>
                <a:tc>
                  <a:txBody>
                    <a:bodyPr/>
                    <a:lstStyle/>
                    <a:p>
                      <a:endParaRPr lang="en-US" sz="2000" dirty="0">
                        <a:solidFill>
                          <a:sysClr val="windowText" lastClr="000000"/>
                        </a:solidFill>
                        <a:effectLst/>
                        <a:latin typeface="Avenir Book" panose="02000503020000020003" pitchFamily="2" charset="0"/>
                      </a:endParaRPr>
                    </a:p>
                  </a:txBody>
                  <a:tcPr anchor="ctr"/>
                </a:tc>
                <a:tc>
                  <a:txBody>
                    <a:bodyPr/>
                    <a:lstStyle/>
                    <a:p>
                      <a:endParaRPr lang="en-US" sz="2000" dirty="0">
                        <a:solidFill>
                          <a:sysClr val="windowText" lastClr="000000"/>
                        </a:solidFill>
                        <a:effectLst/>
                        <a:latin typeface="Avenir Book" panose="02000503020000020003" pitchFamily="2" charset="0"/>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91655126"/>
                  </a:ext>
                </a:extLst>
              </a:tr>
              <a:tr h="686737">
                <a:tc>
                  <a:txBody>
                    <a:bodyPr/>
                    <a:lstStyle/>
                    <a:p>
                      <a:endParaRPr lang="en-US" sz="2000" dirty="0">
                        <a:solidFill>
                          <a:sysClr val="windowText" lastClr="000000"/>
                        </a:solidFill>
                        <a:effectLst/>
                        <a:latin typeface="Avenir Book" panose="02000503020000020003" pitchFamily="2" charset="0"/>
                      </a:endParaRPr>
                    </a:p>
                  </a:txBody>
                  <a:tcPr anchor="ctr">
                    <a:lnL w="12700" cap="flat" cmpd="sng" algn="ctr">
                      <a:solidFill>
                        <a:schemeClr val="tx1"/>
                      </a:solidFill>
                      <a:prstDash val="solid"/>
                      <a:round/>
                      <a:headEnd type="none" w="med" len="med"/>
                      <a:tailEnd type="none" w="med" len="med"/>
                    </a:lnL>
                  </a:tcPr>
                </a:tc>
                <a:tc>
                  <a:txBody>
                    <a:bodyPr/>
                    <a:lstStyle/>
                    <a:p>
                      <a:endParaRPr lang="en-US" sz="2000" dirty="0">
                        <a:solidFill>
                          <a:sysClr val="windowText" lastClr="000000"/>
                        </a:solidFill>
                        <a:effectLst/>
                        <a:latin typeface="Avenir Book" panose="02000503020000020003" pitchFamily="2" charset="0"/>
                      </a:endParaRPr>
                    </a:p>
                  </a:txBody>
                  <a:tcPr anchor="ctr"/>
                </a:tc>
                <a:tc>
                  <a:txBody>
                    <a:bodyPr/>
                    <a:lstStyle/>
                    <a:p>
                      <a:endParaRPr lang="en-US" sz="2000" dirty="0">
                        <a:solidFill>
                          <a:sysClr val="windowText" lastClr="000000"/>
                        </a:solidFill>
                        <a:effectLst/>
                        <a:latin typeface="Avenir Book" panose="02000503020000020003" pitchFamily="2" charset="0"/>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7168908"/>
                  </a:ext>
                </a:extLst>
              </a:tr>
              <a:tr h="1018583">
                <a:tc>
                  <a:txBody>
                    <a:bodyPr/>
                    <a:lstStyle/>
                    <a:p>
                      <a:endParaRPr lang="en-US" sz="2000" dirty="0">
                        <a:solidFill>
                          <a:sysClr val="windowText" lastClr="000000"/>
                        </a:solidFill>
                        <a:effectLst/>
                        <a:latin typeface="Avenir Book" panose="02000503020000020003" pitchFamily="2" charset="0"/>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US" sz="2000" dirty="0">
                        <a:solidFill>
                          <a:sysClr val="windowText" lastClr="000000"/>
                        </a:solidFill>
                        <a:effectLst/>
                        <a:latin typeface="Avenir Book" panose="02000503020000020003" pitchFamily="2" charset="0"/>
                      </a:endParaRPr>
                    </a:p>
                  </a:txBody>
                  <a:tcPr anchor="ctr">
                    <a:lnB w="12700" cap="flat" cmpd="sng" algn="ctr">
                      <a:solidFill>
                        <a:schemeClr val="tx1"/>
                      </a:solidFill>
                      <a:prstDash val="solid"/>
                      <a:round/>
                      <a:headEnd type="none" w="med" len="med"/>
                      <a:tailEnd type="none" w="med" len="med"/>
                    </a:lnB>
                  </a:tcPr>
                </a:tc>
                <a:tc>
                  <a:txBody>
                    <a:bodyPr/>
                    <a:lstStyle/>
                    <a:p>
                      <a:endParaRPr lang="en-US" sz="2000" dirty="0">
                        <a:solidFill>
                          <a:sysClr val="windowText" lastClr="000000"/>
                        </a:solidFill>
                        <a:effectLst/>
                        <a:latin typeface="Avenir Book" panose="02000503020000020003" pitchFamily="2" charset="0"/>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8970910"/>
                  </a:ext>
                </a:extLst>
              </a:tr>
            </a:tbl>
          </a:graphicData>
        </a:graphic>
      </p:graphicFrame>
      <p:pic>
        <p:nvPicPr>
          <p:cNvPr id="1033" name="Picture 9">
            <a:extLst>
              <a:ext uri="{FF2B5EF4-FFF2-40B4-BE49-F238E27FC236}">
                <a16:creationId xmlns:a16="http://schemas.microsoft.com/office/drawing/2014/main" id="{7BA43A6E-F5AD-C043-9DC4-C2E45EF049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590" y="1413668"/>
            <a:ext cx="45719" cy="45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51239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2C454-9E9D-984B-80C9-95AD8A02F6B8}"/>
              </a:ext>
            </a:extLst>
          </p:cNvPr>
          <p:cNvSpPr>
            <a:spLocks noGrp="1"/>
          </p:cNvSpPr>
          <p:nvPr>
            <p:ph type="title"/>
          </p:nvPr>
        </p:nvSpPr>
        <p:spPr/>
        <p:txBody>
          <a:bodyPr/>
          <a:lstStyle/>
          <a:p>
            <a:r>
              <a:rPr lang="en-US" dirty="0"/>
              <a:t>Summary</a:t>
            </a:r>
          </a:p>
        </p:txBody>
      </p:sp>
      <p:graphicFrame>
        <p:nvGraphicFramePr>
          <p:cNvPr id="6" name="Table 5">
            <a:extLst>
              <a:ext uri="{FF2B5EF4-FFF2-40B4-BE49-F238E27FC236}">
                <a16:creationId xmlns:a16="http://schemas.microsoft.com/office/drawing/2014/main" id="{0B8EC784-71C1-A84E-8524-F51DBCBDD4F0}"/>
              </a:ext>
            </a:extLst>
          </p:cNvPr>
          <p:cNvGraphicFramePr>
            <a:graphicFrameLocks noGrp="1"/>
          </p:cNvGraphicFramePr>
          <p:nvPr>
            <p:extLst>
              <p:ext uri="{D42A27DB-BD31-4B8C-83A1-F6EECF244321}">
                <p14:modId xmlns:p14="http://schemas.microsoft.com/office/powerpoint/2010/main" val="250024482"/>
              </p:ext>
            </p:extLst>
          </p:nvPr>
        </p:nvGraphicFramePr>
        <p:xfrm>
          <a:off x="1539630" y="1588770"/>
          <a:ext cx="8983464" cy="4507920"/>
        </p:xfrm>
        <a:graphic>
          <a:graphicData uri="http://schemas.openxmlformats.org/drawingml/2006/table">
            <a:tbl>
              <a:tblPr firstRow="1">
                <a:tableStyleId>{7DF18680-E054-41AD-8BC1-D1AEF772440D}</a:tableStyleId>
              </a:tblPr>
              <a:tblGrid>
                <a:gridCol w="2993660">
                  <a:extLst>
                    <a:ext uri="{9D8B030D-6E8A-4147-A177-3AD203B41FA5}">
                      <a16:colId xmlns:a16="http://schemas.microsoft.com/office/drawing/2014/main" val="439500840"/>
                    </a:ext>
                  </a:extLst>
                </a:gridCol>
                <a:gridCol w="2994902">
                  <a:extLst>
                    <a:ext uri="{9D8B030D-6E8A-4147-A177-3AD203B41FA5}">
                      <a16:colId xmlns:a16="http://schemas.microsoft.com/office/drawing/2014/main" val="1580357178"/>
                    </a:ext>
                  </a:extLst>
                </a:gridCol>
                <a:gridCol w="2994902">
                  <a:extLst>
                    <a:ext uri="{9D8B030D-6E8A-4147-A177-3AD203B41FA5}">
                      <a16:colId xmlns:a16="http://schemas.microsoft.com/office/drawing/2014/main" val="1721041882"/>
                    </a:ext>
                  </a:extLst>
                </a:gridCol>
              </a:tblGrid>
              <a:tr h="354891">
                <a:tc>
                  <a:txBody>
                    <a:bodyPr/>
                    <a:lstStyle/>
                    <a:p>
                      <a:pPr algn="ctr"/>
                      <a:r>
                        <a:rPr lang="en-US" sz="2000" b="1" dirty="0">
                          <a:solidFill>
                            <a:schemeClr val="bg1"/>
                          </a:solidFill>
                          <a:effectLst/>
                          <a:latin typeface="Avenir Book" panose="02000503020000020003" pitchFamily="2" charset="0"/>
                        </a:rPr>
                        <a:t>Problem </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b="1" dirty="0">
                          <a:solidFill>
                            <a:schemeClr val="bg1"/>
                          </a:solidFill>
                          <a:effectLst/>
                          <a:latin typeface="Avenir Book" panose="02000503020000020003" pitchFamily="2" charset="0"/>
                        </a:rPr>
                        <a:t>Technique </a:t>
                      </a:r>
                    </a:p>
                  </a:txBody>
                  <a:tcPr anchor="ctr">
                    <a:lnT w="12700" cap="flat" cmpd="sng" algn="ctr">
                      <a:solidFill>
                        <a:schemeClr val="tx1"/>
                      </a:solidFill>
                      <a:prstDash val="solid"/>
                      <a:round/>
                      <a:headEnd type="none" w="med" len="med"/>
                      <a:tailEnd type="none" w="med" len="med"/>
                    </a:lnT>
                  </a:tcPr>
                </a:tc>
                <a:tc>
                  <a:txBody>
                    <a:bodyPr/>
                    <a:lstStyle/>
                    <a:p>
                      <a:pPr algn="ctr"/>
                      <a:r>
                        <a:rPr lang="en-US" sz="2000" b="1" dirty="0">
                          <a:solidFill>
                            <a:schemeClr val="bg1"/>
                          </a:solidFill>
                          <a:effectLst/>
                          <a:latin typeface="Avenir Book" panose="02000503020000020003" pitchFamily="2" charset="0"/>
                        </a:rPr>
                        <a:t>Purpose </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65306"/>
                  </a:ext>
                </a:extLst>
              </a:tr>
              <a:tr h="686737">
                <a:tc>
                  <a:txBody>
                    <a:bodyPr/>
                    <a:lstStyle/>
                    <a:p>
                      <a:r>
                        <a:rPr lang="en-US" sz="2000" dirty="0">
                          <a:solidFill>
                            <a:sysClr val="windowText" lastClr="000000"/>
                          </a:solidFill>
                          <a:effectLst/>
                          <a:latin typeface="Avenir Book" panose="02000503020000020003" pitchFamily="2" charset="0"/>
                        </a:rPr>
                        <a:t>Partitioning </a:t>
                      </a:r>
                    </a:p>
                  </a:txBody>
                  <a:tcPr anchor="ctr">
                    <a:lnL w="12700" cap="flat" cmpd="sng" algn="ctr">
                      <a:solidFill>
                        <a:schemeClr val="tx1"/>
                      </a:solidFill>
                      <a:prstDash val="solid"/>
                      <a:round/>
                      <a:headEnd type="none" w="med" len="med"/>
                      <a:tailEnd type="none" w="med" len="med"/>
                    </a:lnL>
                  </a:tcPr>
                </a:tc>
                <a:tc>
                  <a:txBody>
                    <a:bodyPr/>
                    <a:lstStyle/>
                    <a:p>
                      <a:r>
                        <a:rPr lang="en-US" sz="2000" dirty="0">
                          <a:solidFill>
                            <a:sysClr val="windowText" lastClr="000000"/>
                          </a:solidFill>
                          <a:effectLst/>
                          <a:latin typeface="Avenir Book" panose="02000503020000020003" pitchFamily="2" charset="0"/>
                        </a:rPr>
                        <a:t>Consistent hashing </a:t>
                      </a:r>
                    </a:p>
                  </a:txBody>
                  <a:tcPr anchor="ctr"/>
                </a:tc>
                <a:tc>
                  <a:txBody>
                    <a:bodyPr/>
                    <a:lstStyle/>
                    <a:p>
                      <a:r>
                        <a:rPr lang="en-US" sz="2000" dirty="0">
                          <a:solidFill>
                            <a:sysClr val="windowText" lastClr="000000"/>
                          </a:solidFill>
                          <a:effectLst/>
                          <a:latin typeface="Avenir Book" panose="02000503020000020003" pitchFamily="2" charset="0"/>
                        </a:rPr>
                        <a:t>Incremental scalability </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30202664"/>
                  </a:ext>
                </a:extLst>
              </a:tr>
              <a:tr h="1018583">
                <a:tc>
                  <a:txBody>
                    <a:bodyPr/>
                    <a:lstStyle/>
                    <a:p>
                      <a:r>
                        <a:rPr lang="en-US" sz="2000" dirty="0">
                          <a:solidFill>
                            <a:sysClr val="windowText" lastClr="000000"/>
                          </a:solidFill>
                          <a:effectLst/>
                          <a:latin typeface="Avenir Book" panose="02000503020000020003" pitchFamily="2" charset="0"/>
                        </a:rPr>
                        <a:t>Highly available for writes </a:t>
                      </a:r>
                    </a:p>
                  </a:txBody>
                  <a:tcPr anchor="ctr">
                    <a:lnL w="12700" cap="flat" cmpd="sng" algn="ctr">
                      <a:solidFill>
                        <a:schemeClr val="tx1"/>
                      </a:solidFill>
                      <a:prstDash val="solid"/>
                      <a:round/>
                      <a:headEnd type="none" w="med" len="med"/>
                      <a:tailEnd type="none" w="med" len="med"/>
                    </a:lnL>
                  </a:tcPr>
                </a:tc>
                <a:tc>
                  <a:txBody>
                    <a:bodyPr/>
                    <a:lstStyle/>
                    <a:p>
                      <a:r>
                        <a:rPr lang="en-US" sz="2000" dirty="0">
                          <a:solidFill>
                            <a:sysClr val="windowText" lastClr="000000"/>
                          </a:solidFill>
                          <a:effectLst/>
                          <a:latin typeface="Avenir Book" panose="02000503020000020003" pitchFamily="2" charset="0"/>
                        </a:rPr>
                        <a:t>Vector clocks with read repair </a:t>
                      </a:r>
                    </a:p>
                  </a:txBody>
                  <a:tcPr anchor="ctr"/>
                </a:tc>
                <a:tc>
                  <a:txBody>
                    <a:bodyPr/>
                    <a:lstStyle/>
                    <a:p>
                      <a:r>
                        <a:rPr lang="en-US" sz="2000" dirty="0">
                          <a:solidFill>
                            <a:sysClr val="windowText" lastClr="000000"/>
                          </a:solidFill>
                          <a:effectLst/>
                          <a:latin typeface="Avenir Book" panose="02000503020000020003" pitchFamily="2" charset="0"/>
                        </a:rPr>
                        <a:t>Version size decoupled from update rate </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71586445"/>
                  </a:ext>
                </a:extLst>
              </a:tr>
              <a:tr h="686737">
                <a:tc>
                  <a:txBody>
                    <a:bodyPr/>
                    <a:lstStyle/>
                    <a:p>
                      <a:r>
                        <a:rPr lang="en-US" sz="2000" dirty="0">
                          <a:solidFill>
                            <a:sysClr val="windowText" lastClr="000000"/>
                          </a:solidFill>
                          <a:effectLst/>
                          <a:latin typeface="Avenir Book" panose="02000503020000020003" pitchFamily="2" charset="0"/>
                        </a:rPr>
                        <a:t>Handle temporary failures </a:t>
                      </a:r>
                    </a:p>
                  </a:txBody>
                  <a:tcPr anchor="ctr">
                    <a:lnL w="12700" cap="flat" cmpd="sng" algn="ctr">
                      <a:solidFill>
                        <a:schemeClr val="tx1"/>
                      </a:solidFill>
                      <a:prstDash val="solid"/>
                      <a:round/>
                      <a:headEnd type="none" w="med" len="med"/>
                      <a:tailEnd type="none" w="med" len="med"/>
                    </a:lnL>
                  </a:tcPr>
                </a:tc>
                <a:tc>
                  <a:txBody>
                    <a:bodyPr/>
                    <a:lstStyle/>
                    <a:p>
                      <a:r>
                        <a:rPr lang="en-US" sz="2000" dirty="0">
                          <a:solidFill>
                            <a:sysClr val="windowText" lastClr="000000"/>
                          </a:solidFill>
                          <a:effectLst/>
                          <a:latin typeface="Avenir Book" panose="02000503020000020003" pitchFamily="2" charset="0"/>
                        </a:rPr>
                        <a:t>Sloppy quorum and hinted handoff </a:t>
                      </a:r>
                    </a:p>
                  </a:txBody>
                  <a:tcPr anchor="ctr"/>
                </a:tc>
                <a:tc>
                  <a:txBody>
                    <a:bodyPr/>
                    <a:lstStyle/>
                    <a:p>
                      <a:r>
                        <a:rPr lang="en-US" sz="2000" dirty="0">
                          <a:solidFill>
                            <a:sysClr val="windowText" lastClr="000000"/>
                          </a:solidFill>
                          <a:effectLst/>
                          <a:latin typeface="Avenir Book" panose="02000503020000020003" pitchFamily="2" charset="0"/>
                        </a:rPr>
                        <a:t>HA with some durability </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91655126"/>
                  </a:ext>
                </a:extLst>
              </a:tr>
              <a:tr h="686737">
                <a:tc>
                  <a:txBody>
                    <a:bodyPr/>
                    <a:lstStyle/>
                    <a:p>
                      <a:endParaRPr lang="en-US" sz="2000" dirty="0">
                        <a:solidFill>
                          <a:sysClr val="windowText" lastClr="000000"/>
                        </a:solidFill>
                        <a:effectLst/>
                        <a:latin typeface="Avenir Book" panose="02000503020000020003" pitchFamily="2" charset="0"/>
                      </a:endParaRPr>
                    </a:p>
                  </a:txBody>
                  <a:tcPr anchor="ctr">
                    <a:lnL w="12700" cap="flat" cmpd="sng" algn="ctr">
                      <a:solidFill>
                        <a:schemeClr val="tx1"/>
                      </a:solidFill>
                      <a:prstDash val="solid"/>
                      <a:round/>
                      <a:headEnd type="none" w="med" len="med"/>
                      <a:tailEnd type="none" w="med" len="med"/>
                    </a:lnL>
                  </a:tcPr>
                </a:tc>
                <a:tc>
                  <a:txBody>
                    <a:bodyPr/>
                    <a:lstStyle/>
                    <a:p>
                      <a:endParaRPr lang="en-US" sz="2000" dirty="0">
                        <a:solidFill>
                          <a:sysClr val="windowText" lastClr="000000"/>
                        </a:solidFill>
                        <a:effectLst/>
                        <a:latin typeface="Avenir Book" panose="02000503020000020003" pitchFamily="2" charset="0"/>
                      </a:endParaRPr>
                    </a:p>
                  </a:txBody>
                  <a:tcPr anchor="ctr"/>
                </a:tc>
                <a:tc>
                  <a:txBody>
                    <a:bodyPr/>
                    <a:lstStyle/>
                    <a:p>
                      <a:endParaRPr lang="en-US" sz="2000" dirty="0">
                        <a:solidFill>
                          <a:sysClr val="windowText" lastClr="000000"/>
                        </a:solidFill>
                        <a:effectLst/>
                        <a:latin typeface="Avenir Book" panose="02000503020000020003" pitchFamily="2" charset="0"/>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7168908"/>
                  </a:ext>
                </a:extLst>
              </a:tr>
              <a:tr h="1018583">
                <a:tc>
                  <a:txBody>
                    <a:bodyPr/>
                    <a:lstStyle/>
                    <a:p>
                      <a:endParaRPr lang="en-US" sz="2000" dirty="0">
                        <a:solidFill>
                          <a:sysClr val="windowText" lastClr="000000"/>
                        </a:solidFill>
                        <a:effectLst/>
                        <a:latin typeface="Avenir Book" panose="02000503020000020003" pitchFamily="2" charset="0"/>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US" sz="2000" dirty="0">
                        <a:solidFill>
                          <a:sysClr val="windowText" lastClr="000000"/>
                        </a:solidFill>
                        <a:effectLst/>
                        <a:latin typeface="Avenir Book" panose="02000503020000020003" pitchFamily="2" charset="0"/>
                      </a:endParaRPr>
                    </a:p>
                  </a:txBody>
                  <a:tcPr anchor="ctr">
                    <a:lnB w="12700" cap="flat" cmpd="sng" algn="ctr">
                      <a:solidFill>
                        <a:schemeClr val="tx1"/>
                      </a:solidFill>
                      <a:prstDash val="solid"/>
                      <a:round/>
                      <a:headEnd type="none" w="med" len="med"/>
                      <a:tailEnd type="none" w="med" len="med"/>
                    </a:lnB>
                  </a:tcPr>
                </a:tc>
                <a:tc>
                  <a:txBody>
                    <a:bodyPr/>
                    <a:lstStyle/>
                    <a:p>
                      <a:endParaRPr lang="en-US" sz="2000" dirty="0">
                        <a:solidFill>
                          <a:sysClr val="windowText" lastClr="000000"/>
                        </a:solidFill>
                        <a:effectLst/>
                        <a:latin typeface="Avenir Book" panose="02000503020000020003" pitchFamily="2" charset="0"/>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8970910"/>
                  </a:ext>
                </a:extLst>
              </a:tr>
            </a:tbl>
          </a:graphicData>
        </a:graphic>
      </p:graphicFrame>
      <p:pic>
        <p:nvPicPr>
          <p:cNvPr id="1033" name="Picture 9">
            <a:extLst>
              <a:ext uri="{FF2B5EF4-FFF2-40B4-BE49-F238E27FC236}">
                <a16:creationId xmlns:a16="http://schemas.microsoft.com/office/drawing/2014/main" id="{7BA43A6E-F5AD-C043-9DC4-C2E45EF049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590" y="1413668"/>
            <a:ext cx="45719" cy="45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283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B7B5A-17D9-D445-87AD-40E06DB4ACF7}"/>
              </a:ext>
            </a:extLst>
          </p:cNvPr>
          <p:cNvSpPr>
            <a:spLocks noGrp="1"/>
          </p:cNvSpPr>
          <p:nvPr>
            <p:ph type="title"/>
          </p:nvPr>
        </p:nvSpPr>
        <p:spPr/>
        <p:txBody>
          <a:bodyPr/>
          <a:lstStyle/>
          <a:p>
            <a:r>
              <a:rPr lang="en-US" dirty="0"/>
              <a:t>Versus RDBMS</a:t>
            </a:r>
          </a:p>
        </p:txBody>
      </p:sp>
      <p:sp>
        <p:nvSpPr>
          <p:cNvPr id="3" name="Content Placeholder 2">
            <a:extLst>
              <a:ext uri="{FF2B5EF4-FFF2-40B4-BE49-F238E27FC236}">
                <a16:creationId xmlns:a16="http://schemas.microsoft.com/office/drawing/2014/main" id="{0B5F69AF-14AD-A747-BF2C-28D62AD94691}"/>
              </a:ext>
            </a:extLst>
          </p:cNvPr>
          <p:cNvSpPr>
            <a:spLocks noGrp="1"/>
          </p:cNvSpPr>
          <p:nvPr>
            <p:ph idx="1"/>
          </p:nvPr>
        </p:nvSpPr>
        <p:spPr>
          <a:xfrm>
            <a:off x="838199" y="1825625"/>
            <a:ext cx="10765222" cy="4351338"/>
          </a:xfrm>
        </p:spPr>
        <p:txBody>
          <a:bodyPr>
            <a:normAutofit/>
          </a:bodyPr>
          <a:lstStyle/>
          <a:p>
            <a:r>
              <a:rPr lang="en-US" dirty="0"/>
              <a:t>“Always Available” shopping cart</a:t>
            </a:r>
          </a:p>
          <a:p>
            <a:pPr marL="515938" indent="0">
              <a:buNone/>
            </a:pPr>
            <a:r>
              <a:rPr lang="en-US" sz="2400" dirty="0">
                <a:solidFill>
                  <a:schemeClr val="accent1">
                    <a:lumMod val="75000"/>
                  </a:schemeClr>
                </a:solidFill>
              </a:rPr>
              <a:t>Data replicated across multiple nodes</a:t>
            </a:r>
          </a:p>
          <a:p>
            <a:pPr marL="515938" indent="0">
              <a:buNone/>
            </a:pPr>
            <a:r>
              <a:rPr lang="en-US" sz="2400" dirty="0">
                <a:solidFill>
                  <a:schemeClr val="accent1">
                    <a:lumMod val="75000"/>
                  </a:schemeClr>
                </a:solidFill>
              </a:rPr>
              <a:t>Favor availability over consistency</a:t>
            </a:r>
          </a:p>
          <a:p>
            <a:r>
              <a:rPr lang="en-US" dirty="0"/>
              <a:t>Very low latency</a:t>
            </a:r>
          </a:p>
          <a:p>
            <a:r>
              <a:rPr lang="en-US" dirty="0"/>
              <a:t>No need for complex analytics</a:t>
            </a:r>
          </a:p>
          <a:p>
            <a:r>
              <a:rPr lang="en-US" dirty="0"/>
              <a:t>Incrementally scalable</a:t>
            </a:r>
          </a:p>
          <a:p>
            <a:pPr marL="457200" lvl="1" indent="0">
              <a:buNone/>
            </a:pPr>
            <a:r>
              <a:rPr lang="en-US" dirty="0">
                <a:solidFill>
                  <a:schemeClr val="accent1">
                    <a:lumMod val="75000"/>
                  </a:schemeClr>
                </a:solidFill>
              </a:rPr>
              <a:t>Key value store</a:t>
            </a:r>
          </a:p>
          <a:p>
            <a:pPr marL="457200" lvl="1" indent="0">
              <a:buNone/>
            </a:pPr>
            <a:r>
              <a:rPr lang="en-US" dirty="0">
                <a:solidFill>
                  <a:schemeClr val="accent1">
                    <a:lumMod val="75000"/>
                  </a:schemeClr>
                </a:solidFill>
              </a:rPr>
              <a:t>CRUD semantics</a:t>
            </a:r>
          </a:p>
          <a:p>
            <a:pPr marL="457200" lvl="1" indent="0">
              <a:buNone/>
            </a:pPr>
            <a:r>
              <a:rPr lang="en-US" dirty="0">
                <a:solidFill>
                  <a:schemeClr val="accent1">
                    <a:lumMod val="75000"/>
                  </a:schemeClr>
                </a:solidFill>
              </a:rPr>
              <a:t>Keys partitioned across workers using consistent hashing</a:t>
            </a:r>
          </a:p>
          <a:p>
            <a:endParaRPr lang="en-US" dirty="0"/>
          </a:p>
        </p:txBody>
      </p:sp>
      <p:sp>
        <p:nvSpPr>
          <p:cNvPr id="4" name="TextBox 3">
            <a:extLst>
              <a:ext uri="{FF2B5EF4-FFF2-40B4-BE49-F238E27FC236}">
                <a16:creationId xmlns:a16="http://schemas.microsoft.com/office/drawing/2014/main" id="{CBF92619-D9AF-944A-9ABC-D5505C123A51}"/>
              </a:ext>
            </a:extLst>
          </p:cNvPr>
          <p:cNvSpPr txBox="1"/>
          <p:nvPr/>
        </p:nvSpPr>
        <p:spPr>
          <a:xfrm>
            <a:off x="6702508" y="2680833"/>
            <a:ext cx="5157798" cy="400110"/>
          </a:xfrm>
          <a:prstGeom prst="rect">
            <a:avLst/>
          </a:prstGeom>
          <a:noFill/>
        </p:spPr>
        <p:txBody>
          <a:bodyPr wrap="square" rtlCol="0">
            <a:spAutoFit/>
          </a:bodyPr>
          <a:lstStyle/>
          <a:p>
            <a:r>
              <a:rPr lang="en-US" sz="2000" dirty="0">
                <a:solidFill>
                  <a:schemeClr val="accent2">
                    <a:lumMod val="75000"/>
                  </a:schemeClr>
                </a:solidFill>
                <a:latin typeface="Avenir Book" panose="02000503020000020003" pitchFamily="2" charset="0"/>
              </a:rPr>
              <a:t>Favor consistency above all else</a:t>
            </a:r>
          </a:p>
        </p:txBody>
      </p:sp>
      <p:sp>
        <p:nvSpPr>
          <p:cNvPr id="5" name="TextBox 4">
            <a:extLst>
              <a:ext uri="{FF2B5EF4-FFF2-40B4-BE49-F238E27FC236}">
                <a16:creationId xmlns:a16="http://schemas.microsoft.com/office/drawing/2014/main" id="{DF59E6A6-13FA-C743-ABB6-D730BC301829}"/>
              </a:ext>
            </a:extLst>
          </p:cNvPr>
          <p:cNvSpPr txBox="1"/>
          <p:nvPr/>
        </p:nvSpPr>
        <p:spPr>
          <a:xfrm>
            <a:off x="6702508" y="3743150"/>
            <a:ext cx="5157798" cy="400110"/>
          </a:xfrm>
          <a:prstGeom prst="rect">
            <a:avLst/>
          </a:prstGeom>
          <a:noFill/>
        </p:spPr>
        <p:txBody>
          <a:bodyPr wrap="square" rtlCol="0">
            <a:spAutoFit/>
          </a:bodyPr>
          <a:lstStyle/>
          <a:p>
            <a:r>
              <a:rPr lang="en-US" sz="2000" dirty="0">
                <a:solidFill>
                  <a:schemeClr val="accent2">
                    <a:lumMod val="75000"/>
                  </a:schemeClr>
                </a:solidFill>
                <a:latin typeface="Avenir Book" panose="02000503020000020003" pitchFamily="2" charset="0"/>
              </a:rPr>
              <a:t>Complex SQL queries can be slow</a:t>
            </a:r>
          </a:p>
        </p:txBody>
      </p:sp>
      <p:sp>
        <p:nvSpPr>
          <p:cNvPr id="6" name="TextBox 5">
            <a:extLst>
              <a:ext uri="{FF2B5EF4-FFF2-40B4-BE49-F238E27FC236}">
                <a16:creationId xmlns:a16="http://schemas.microsoft.com/office/drawing/2014/main" id="{3615F8D3-4113-3845-B529-CB936855C131}"/>
              </a:ext>
            </a:extLst>
          </p:cNvPr>
          <p:cNvSpPr txBox="1"/>
          <p:nvPr/>
        </p:nvSpPr>
        <p:spPr>
          <a:xfrm>
            <a:off x="6702508" y="4805467"/>
            <a:ext cx="5157798" cy="707886"/>
          </a:xfrm>
          <a:prstGeom prst="rect">
            <a:avLst/>
          </a:prstGeom>
          <a:noFill/>
        </p:spPr>
        <p:txBody>
          <a:bodyPr wrap="square" rtlCol="0">
            <a:spAutoFit/>
          </a:bodyPr>
          <a:lstStyle/>
          <a:p>
            <a:r>
              <a:rPr lang="en-US" sz="2000" dirty="0">
                <a:solidFill>
                  <a:schemeClr val="accent2">
                    <a:lumMod val="75000"/>
                  </a:schemeClr>
                </a:solidFill>
                <a:latin typeface="Avenir Book" panose="02000503020000020003" pitchFamily="2" charset="0"/>
              </a:rPr>
              <a:t>Can add new nodes in shared nothing but shuffle joins may not scale incrementally</a:t>
            </a:r>
          </a:p>
        </p:txBody>
      </p:sp>
    </p:spTree>
    <p:extLst>
      <p:ext uri="{BB962C8B-B14F-4D97-AF65-F5344CB8AC3E}">
        <p14:creationId xmlns:p14="http://schemas.microsoft.com/office/powerpoint/2010/main" val="2768619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2C454-9E9D-984B-80C9-95AD8A02F6B8}"/>
              </a:ext>
            </a:extLst>
          </p:cNvPr>
          <p:cNvSpPr>
            <a:spLocks noGrp="1"/>
          </p:cNvSpPr>
          <p:nvPr>
            <p:ph type="title"/>
          </p:nvPr>
        </p:nvSpPr>
        <p:spPr/>
        <p:txBody>
          <a:bodyPr/>
          <a:lstStyle/>
          <a:p>
            <a:r>
              <a:rPr lang="en-US" dirty="0"/>
              <a:t>Summary</a:t>
            </a:r>
          </a:p>
        </p:txBody>
      </p:sp>
      <p:graphicFrame>
        <p:nvGraphicFramePr>
          <p:cNvPr id="6" name="Table 5">
            <a:extLst>
              <a:ext uri="{FF2B5EF4-FFF2-40B4-BE49-F238E27FC236}">
                <a16:creationId xmlns:a16="http://schemas.microsoft.com/office/drawing/2014/main" id="{0B8EC784-71C1-A84E-8524-F51DBCBDD4F0}"/>
              </a:ext>
            </a:extLst>
          </p:cNvPr>
          <p:cNvGraphicFramePr>
            <a:graphicFrameLocks noGrp="1"/>
          </p:cNvGraphicFramePr>
          <p:nvPr>
            <p:extLst>
              <p:ext uri="{D42A27DB-BD31-4B8C-83A1-F6EECF244321}">
                <p14:modId xmlns:p14="http://schemas.microsoft.com/office/powerpoint/2010/main" val="4283790666"/>
              </p:ext>
            </p:extLst>
          </p:nvPr>
        </p:nvGraphicFramePr>
        <p:xfrm>
          <a:off x="1539630" y="1588770"/>
          <a:ext cx="8983464" cy="4522223"/>
        </p:xfrm>
        <a:graphic>
          <a:graphicData uri="http://schemas.openxmlformats.org/drawingml/2006/table">
            <a:tbl>
              <a:tblPr firstRow="1">
                <a:tableStyleId>{7DF18680-E054-41AD-8BC1-D1AEF772440D}</a:tableStyleId>
              </a:tblPr>
              <a:tblGrid>
                <a:gridCol w="2993660">
                  <a:extLst>
                    <a:ext uri="{9D8B030D-6E8A-4147-A177-3AD203B41FA5}">
                      <a16:colId xmlns:a16="http://schemas.microsoft.com/office/drawing/2014/main" val="439500840"/>
                    </a:ext>
                  </a:extLst>
                </a:gridCol>
                <a:gridCol w="2994902">
                  <a:extLst>
                    <a:ext uri="{9D8B030D-6E8A-4147-A177-3AD203B41FA5}">
                      <a16:colId xmlns:a16="http://schemas.microsoft.com/office/drawing/2014/main" val="1580357178"/>
                    </a:ext>
                  </a:extLst>
                </a:gridCol>
                <a:gridCol w="2994902">
                  <a:extLst>
                    <a:ext uri="{9D8B030D-6E8A-4147-A177-3AD203B41FA5}">
                      <a16:colId xmlns:a16="http://schemas.microsoft.com/office/drawing/2014/main" val="1721041882"/>
                    </a:ext>
                  </a:extLst>
                </a:gridCol>
              </a:tblGrid>
              <a:tr h="354891">
                <a:tc>
                  <a:txBody>
                    <a:bodyPr/>
                    <a:lstStyle/>
                    <a:p>
                      <a:pPr algn="ctr"/>
                      <a:r>
                        <a:rPr lang="en-US" sz="2000" b="1" dirty="0">
                          <a:solidFill>
                            <a:schemeClr val="bg1"/>
                          </a:solidFill>
                          <a:effectLst/>
                          <a:latin typeface="Avenir Book" panose="02000503020000020003" pitchFamily="2" charset="0"/>
                        </a:rPr>
                        <a:t>Problem </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b="1" dirty="0">
                          <a:solidFill>
                            <a:schemeClr val="bg1"/>
                          </a:solidFill>
                          <a:effectLst/>
                          <a:latin typeface="Avenir Book" panose="02000503020000020003" pitchFamily="2" charset="0"/>
                        </a:rPr>
                        <a:t>Technique </a:t>
                      </a:r>
                    </a:p>
                  </a:txBody>
                  <a:tcPr anchor="ctr">
                    <a:lnT w="12700" cap="flat" cmpd="sng" algn="ctr">
                      <a:solidFill>
                        <a:schemeClr val="tx1"/>
                      </a:solidFill>
                      <a:prstDash val="solid"/>
                      <a:round/>
                      <a:headEnd type="none" w="med" len="med"/>
                      <a:tailEnd type="none" w="med" len="med"/>
                    </a:lnT>
                  </a:tcPr>
                </a:tc>
                <a:tc>
                  <a:txBody>
                    <a:bodyPr/>
                    <a:lstStyle/>
                    <a:p>
                      <a:pPr algn="ctr"/>
                      <a:r>
                        <a:rPr lang="en-US" sz="2000" b="1" dirty="0">
                          <a:solidFill>
                            <a:schemeClr val="bg1"/>
                          </a:solidFill>
                          <a:effectLst/>
                          <a:latin typeface="Avenir Book" panose="02000503020000020003" pitchFamily="2" charset="0"/>
                        </a:rPr>
                        <a:t>Purpose </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65306"/>
                  </a:ext>
                </a:extLst>
              </a:tr>
              <a:tr h="686737">
                <a:tc>
                  <a:txBody>
                    <a:bodyPr/>
                    <a:lstStyle/>
                    <a:p>
                      <a:r>
                        <a:rPr lang="en-US" sz="2000" dirty="0">
                          <a:solidFill>
                            <a:sysClr val="windowText" lastClr="000000"/>
                          </a:solidFill>
                          <a:effectLst/>
                          <a:latin typeface="Avenir Book" panose="02000503020000020003" pitchFamily="2" charset="0"/>
                        </a:rPr>
                        <a:t>Partitioning </a:t>
                      </a:r>
                    </a:p>
                  </a:txBody>
                  <a:tcPr anchor="ctr">
                    <a:lnL w="12700" cap="flat" cmpd="sng" algn="ctr">
                      <a:solidFill>
                        <a:schemeClr val="tx1"/>
                      </a:solidFill>
                      <a:prstDash val="solid"/>
                      <a:round/>
                      <a:headEnd type="none" w="med" len="med"/>
                      <a:tailEnd type="none" w="med" len="med"/>
                    </a:lnL>
                  </a:tcPr>
                </a:tc>
                <a:tc>
                  <a:txBody>
                    <a:bodyPr/>
                    <a:lstStyle/>
                    <a:p>
                      <a:r>
                        <a:rPr lang="en-US" sz="2000" dirty="0">
                          <a:solidFill>
                            <a:sysClr val="windowText" lastClr="000000"/>
                          </a:solidFill>
                          <a:effectLst/>
                          <a:latin typeface="Avenir Book" panose="02000503020000020003" pitchFamily="2" charset="0"/>
                        </a:rPr>
                        <a:t>Consistent hashing </a:t>
                      </a:r>
                    </a:p>
                  </a:txBody>
                  <a:tcPr anchor="ctr"/>
                </a:tc>
                <a:tc>
                  <a:txBody>
                    <a:bodyPr/>
                    <a:lstStyle/>
                    <a:p>
                      <a:r>
                        <a:rPr lang="en-US" sz="2000" dirty="0">
                          <a:solidFill>
                            <a:sysClr val="windowText" lastClr="000000"/>
                          </a:solidFill>
                          <a:effectLst/>
                          <a:latin typeface="Avenir Book" panose="02000503020000020003" pitchFamily="2" charset="0"/>
                        </a:rPr>
                        <a:t>Incremental scalability </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30202664"/>
                  </a:ext>
                </a:extLst>
              </a:tr>
              <a:tr h="1018583">
                <a:tc>
                  <a:txBody>
                    <a:bodyPr/>
                    <a:lstStyle/>
                    <a:p>
                      <a:r>
                        <a:rPr lang="en-US" sz="2000" dirty="0">
                          <a:solidFill>
                            <a:sysClr val="windowText" lastClr="000000"/>
                          </a:solidFill>
                          <a:effectLst/>
                          <a:latin typeface="Avenir Book" panose="02000503020000020003" pitchFamily="2" charset="0"/>
                        </a:rPr>
                        <a:t>Highly available for writes </a:t>
                      </a:r>
                    </a:p>
                  </a:txBody>
                  <a:tcPr anchor="ctr">
                    <a:lnL w="12700" cap="flat" cmpd="sng" algn="ctr">
                      <a:solidFill>
                        <a:schemeClr val="tx1"/>
                      </a:solidFill>
                      <a:prstDash val="solid"/>
                      <a:round/>
                      <a:headEnd type="none" w="med" len="med"/>
                      <a:tailEnd type="none" w="med" len="med"/>
                    </a:lnL>
                  </a:tcPr>
                </a:tc>
                <a:tc>
                  <a:txBody>
                    <a:bodyPr/>
                    <a:lstStyle/>
                    <a:p>
                      <a:r>
                        <a:rPr lang="en-US" sz="2000" dirty="0">
                          <a:solidFill>
                            <a:sysClr val="windowText" lastClr="000000"/>
                          </a:solidFill>
                          <a:effectLst/>
                          <a:latin typeface="Avenir Book" panose="02000503020000020003" pitchFamily="2" charset="0"/>
                        </a:rPr>
                        <a:t>Vector clocks with read repair </a:t>
                      </a:r>
                    </a:p>
                  </a:txBody>
                  <a:tcPr anchor="ctr"/>
                </a:tc>
                <a:tc>
                  <a:txBody>
                    <a:bodyPr/>
                    <a:lstStyle/>
                    <a:p>
                      <a:r>
                        <a:rPr lang="en-US" sz="2000" dirty="0">
                          <a:solidFill>
                            <a:sysClr val="windowText" lastClr="000000"/>
                          </a:solidFill>
                          <a:effectLst/>
                          <a:latin typeface="Avenir Book" panose="02000503020000020003" pitchFamily="2" charset="0"/>
                        </a:rPr>
                        <a:t>Version size decoupled from update rate </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71586445"/>
                  </a:ext>
                </a:extLst>
              </a:tr>
              <a:tr h="686737">
                <a:tc>
                  <a:txBody>
                    <a:bodyPr/>
                    <a:lstStyle/>
                    <a:p>
                      <a:r>
                        <a:rPr lang="en-US" sz="2000" dirty="0">
                          <a:solidFill>
                            <a:sysClr val="windowText" lastClr="000000"/>
                          </a:solidFill>
                          <a:effectLst/>
                          <a:latin typeface="Avenir Book" panose="02000503020000020003" pitchFamily="2" charset="0"/>
                        </a:rPr>
                        <a:t>Handle temporary failures </a:t>
                      </a:r>
                    </a:p>
                  </a:txBody>
                  <a:tcPr anchor="ctr">
                    <a:lnL w="12700" cap="flat" cmpd="sng" algn="ctr">
                      <a:solidFill>
                        <a:schemeClr val="tx1"/>
                      </a:solidFill>
                      <a:prstDash val="solid"/>
                      <a:round/>
                      <a:headEnd type="none" w="med" len="med"/>
                      <a:tailEnd type="none" w="med" len="med"/>
                    </a:lnL>
                  </a:tcPr>
                </a:tc>
                <a:tc>
                  <a:txBody>
                    <a:bodyPr/>
                    <a:lstStyle/>
                    <a:p>
                      <a:r>
                        <a:rPr lang="en-US" sz="2000" dirty="0">
                          <a:solidFill>
                            <a:sysClr val="windowText" lastClr="000000"/>
                          </a:solidFill>
                          <a:effectLst/>
                          <a:latin typeface="Avenir Book" panose="02000503020000020003" pitchFamily="2" charset="0"/>
                        </a:rPr>
                        <a:t>Sloppy quorum and hinted handoff </a:t>
                      </a:r>
                    </a:p>
                  </a:txBody>
                  <a:tcPr anchor="ctr"/>
                </a:tc>
                <a:tc>
                  <a:txBody>
                    <a:bodyPr/>
                    <a:lstStyle/>
                    <a:p>
                      <a:r>
                        <a:rPr lang="en-US" sz="2000" dirty="0">
                          <a:solidFill>
                            <a:sysClr val="windowText" lastClr="000000"/>
                          </a:solidFill>
                          <a:effectLst/>
                          <a:latin typeface="Avenir Book" panose="02000503020000020003" pitchFamily="2" charset="0"/>
                        </a:rPr>
                        <a:t>HA with some durability </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91655126"/>
                  </a:ext>
                </a:extLst>
              </a:tr>
              <a:tr h="686737">
                <a:tc>
                  <a:txBody>
                    <a:bodyPr/>
                    <a:lstStyle/>
                    <a:p>
                      <a:r>
                        <a:rPr lang="en-US" sz="2000" dirty="0">
                          <a:solidFill>
                            <a:sysClr val="windowText" lastClr="000000"/>
                          </a:solidFill>
                          <a:effectLst/>
                          <a:latin typeface="Avenir Book" panose="02000503020000020003" pitchFamily="2" charset="0"/>
                        </a:rPr>
                        <a:t>Recovery from permanent failures </a:t>
                      </a:r>
                    </a:p>
                  </a:txBody>
                  <a:tcPr anchor="ctr">
                    <a:lnL w="12700" cap="flat" cmpd="sng" algn="ctr">
                      <a:solidFill>
                        <a:schemeClr val="tx1"/>
                      </a:solidFill>
                      <a:prstDash val="solid"/>
                      <a:round/>
                      <a:headEnd type="none" w="med" len="med"/>
                      <a:tailEnd type="none" w="med" len="med"/>
                    </a:lnL>
                  </a:tcPr>
                </a:tc>
                <a:tc>
                  <a:txBody>
                    <a:bodyPr/>
                    <a:lstStyle/>
                    <a:p>
                      <a:r>
                        <a:rPr lang="en-US" sz="2000" dirty="0">
                          <a:solidFill>
                            <a:sysClr val="windowText" lastClr="000000"/>
                          </a:solidFill>
                          <a:effectLst/>
                          <a:latin typeface="Avenir Book" panose="02000503020000020003" pitchFamily="2" charset="0"/>
                        </a:rPr>
                        <a:t>Anti-entropy</a:t>
                      </a:r>
                    </a:p>
                  </a:txBody>
                  <a:tcPr anchor="ctr"/>
                </a:tc>
                <a:tc>
                  <a:txBody>
                    <a:bodyPr/>
                    <a:lstStyle/>
                    <a:p>
                      <a:r>
                        <a:rPr lang="en-US" sz="2000" dirty="0">
                          <a:solidFill>
                            <a:sysClr val="windowText" lastClr="000000"/>
                          </a:solidFill>
                          <a:effectLst/>
                          <a:latin typeface="Avenir Book" panose="02000503020000020003" pitchFamily="2" charset="0"/>
                        </a:rPr>
                        <a:t>Sync replicas w/ Merkle Trees</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7168908"/>
                  </a:ext>
                </a:extLst>
              </a:tr>
              <a:tr h="1018583">
                <a:tc>
                  <a:txBody>
                    <a:bodyPr/>
                    <a:lstStyle/>
                    <a:p>
                      <a:endParaRPr lang="en-US" sz="2000" dirty="0">
                        <a:solidFill>
                          <a:sysClr val="windowText" lastClr="000000"/>
                        </a:solidFill>
                        <a:effectLst/>
                        <a:latin typeface="Avenir Book" panose="02000503020000020003" pitchFamily="2" charset="0"/>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US" sz="2000" dirty="0">
                        <a:solidFill>
                          <a:sysClr val="windowText" lastClr="000000"/>
                        </a:solidFill>
                        <a:effectLst/>
                        <a:latin typeface="Avenir Book" panose="02000503020000020003" pitchFamily="2" charset="0"/>
                      </a:endParaRPr>
                    </a:p>
                  </a:txBody>
                  <a:tcPr anchor="ctr">
                    <a:lnB w="12700" cap="flat" cmpd="sng" algn="ctr">
                      <a:solidFill>
                        <a:schemeClr val="tx1"/>
                      </a:solidFill>
                      <a:prstDash val="solid"/>
                      <a:round/>
                      <a:headEnd type="none" w="med" len="med"/>
                      <a:tailEnd type="none" w="med" len="med"/>
                    </a:lnB>
                  </a:tcPr>
                </a:tc>
                <a:tc>
                  <a:txBody>
                    <a:bodyPr/>
                    <a:lstStyle/>
                    <a:p>
                      <a:endParaRPr lang="en-US" sz="2000" dirty="0">
                        <a:solidFill>
                          <a:sysClr val="windowText" lastClr="000000"/>
                        </a:solidFill>
                        <a:effectLst/>
                        <a:latin typeface="Avenir Book" panose="02000503020000020003" pitchFamily="2" charset="0"/>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8970910"/>
                  </a:ext>
                </a:extLst>
              </a:tr>
            </a:tbl>
          </a:graphicData>
        </a:graphic>
      </p:graphicFrame>
      <p:pic>
        <p:nvPicPr>
          <p:cNvPr id="1033" name="Picture 9">
            <a:extLst>
              <a:ext uri="{FF2B5EF4-FFF2-40B4-BE49-F238E27FC236}">
                <a16:creationId xmlns:a16="http://schemas.microsoft.com/office/drawing/2014/main" id="{7BA43A6E-F5AD-C043-9DC4-C2E45EF049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590" y="1413668"/>
            <a:ext cx="45719" cy="45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1784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2C454-9E9D-984B-80C9-95AD8A02F6B8}"/>
              </a:ext>
            </a:extLst>
          </p:cNvPr>
          <p:cNvSpPr>
            <a:spLocks noGrp="1"/>
          </p:cNvSpPr>
          <p:nvPr>
            <p:ph type="title"/>
          </p:nvPr>
        </p:nvSpPr>
        <p:spPr/>
        <p:txBody>
          <a:bodyPr/>
          <a:lstStyle/>
          <a:p>
            <a:r>
              <a:rPr lang="en-US" dirty="0"/>
              <a:t>Summary</a:t>
            </a:r>
          </a:p>
        </p:txBody>
      </p:sp>
      <p:graphicFrame>
        <p:nvGraphicFramePr>
          <p:cNvPr id="6" name="Table 5">
            <a:extLst>
              <a:ext uri="{FF2B5EF4-FFF2-40B4-BE49-F238E27FC236}">
                <a16:creationId xmlns:a16="http://schemas.microsoft.com/office/drawing/2014/main" id="{0B8EC784-71C1-A84E-8524-F51DBCBDD4F0}"/>
              </a:ext>
            </a:extLst>
          </p:cNvPr>
          <p:cNvGraphicFramePr>
            <a:graphicFrameLocks noGrp="1"/>
          </p:cNvGraphicFramePr>
          <p:nvPr/>
        </p:nvGraphicFramePr>
        <p:xfrm>
          <a:off x="1539630" y="1588770"/>
          <a:ext cx="8983464" cy="4522223"/>
        </p:xfrm>
        <a:graphic>
          <a:graphicData uri="http://schemas.openxmlformats.org/drawingml/2006/table">
            <a:tbl>
              <a:tblPr firstRow="1">
                <a:tableStyleId>{7DF18680-E054-41AD-8BC1-D1AEF772440D}</a:tableStyleId>
              </a:tblPr>
              <a:tblGrid>
                <a:gridCol w="2993660">
                  <a:extLst>
                    <a:ext uri="{9D8B030D-6E8A-4147-A177-3AD203B41FA5}">
                      <a16:colId xmlns:a16="http://schemas.microsoft.com/office/drawing/2014/main" val="439500840"/>
                    </a:ext>
                  </a:extLst>
                </a:gridCol>
                <a:gridCol w="2994902">
                  <a:extLst>
                    <a:ext uri="{9D8B030D-6E8A-4147-A177-3AD203B41FA5}">
                      <a16:colId xmlns:a16="http://schemas.microsoft.com/office/drawing/2014/main" val="1580357178"/>
                    </a:ext>
                  </a:extLst>
                </a:gridCol>
                <a:gridCol w="2994902">
                  <a:extLst>
                    <a:ext uri="{9D8B030D-6E8A-4147-A177-3AD203B41FA5}">
                      <a16:colId xmlns:a16="http://schemas.microsoft.com/office/drawing/2014/main" val="1721041882"/>
                    </a:ext>
                  </a:extLst>
                </a:gridCol>
              </a:tblGrid>
              <a:tr h="354891">
                <a:tc>
                  <a:txBody>
                    <a:bodyPr/>
                    <a:lstStyle/>
                    <a:p>
                      <a:pPr algn="ctr"/>
                      <a:r>
                        <a:rPr lang="en-US" sz="2000" b="1" dirty="0">
                          <a:solidFill>
                            <a:schemeClr val="bg1"/>
                          </a:solidFill>
                          <a:effectLst/>
                          <a:latin typeface="Avenir Book" panose="02000503020000020003" pitchFamily="2" charset="0"/>
                        </a:rPr>
                        <a:t>Problem </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b="1" dirty="0">
                          <a:solidFill>
                            <a:schemeClr val="bg1"/>
                          </a:solidFill>
                          <a:effectLst/>
                          <a:latin typeface="Avenir Book" panose="02000503020000020003" pitchFamily="2" charset="0"/>
                        </a:rPr>
                        <a:t>Technique </a:t>
                      </a:r>
                    </a:p>
                  </a:txBody>
                  <a:tcPr anchor="ctr">
                    <a:lnT w="12700" cap="flat" cmpd="sng" algn="ctr">
                      <a:solidFill>
                        <a:schemeClr val="tx1"/>
                      </a:solidFill>
                      <a:prstDash val="solid"/>
                      <a:round/>
                      <a:headEnd type="none" w="med" len="med"/>
                      <a:tailEnd type="none" w="med" len="med"/>
                    </a:lnT>
                  </a:tcPr>
                </a:tc>
                <a:tc>
                  <a:txBody>
                    <a:bodyPr/>
                    <a:lstStyle/>
                    <a:p>
                      <a:pPr algn="ctr"/>
                      <a:r>
                        <a:rPr lang="en-US" sz="2000" b="1" dirty="0">
                          <a:solidFill>
                            <a:schemeClr val="bg1"/>
                          </a:solidFill>
                          <a:effectLst/>
                          <a:latin typeface="Avenir Book" panose="02000503020000020003" pitchFamily="2" charset="0"/>
                        </a:rPr>
                        <a:t>Purpose </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65306"/>
                  </a:ext>
                </a:extLst>
              </a:tr>
              <a:tr h="686737">
                <a:tc>
                  <a:txBody>
                    <a:bodyPr/>
                    <a:lstStyle/>
                    <a:p>
                      <a:r>
                        <a:rPr lang="en-US" sz="2000" dirty="0">
                          <a:solidFill>
                            <a:sysClr val="windowText" lastClr="000000"/>
                          </a:solidFill>
                          <a:effectLst/>
                          <a:latin typeface="Avenir Book" panose="02000503020000020003" pitchFamily="2" charset="0"/>
                        </a:rPr>
                        <a:t>Partitioning </a:t>
                      </a:r>
                    </a:p>
                  </a:txBody>
                  <a:tcPr anchor="ctr">
                    <a:lnL w="12700" cap="flat" cmpd="sng" algn="ctr">
                      <a:solidFill>
                        <a:schemeClr val="tx1"/>
                      </a:solidFill>
                      <a:prstDash val="solid"/>
                      <a:round/>
                      <a:headEnd type="none" w="med" len="med"/>
                      <a:tailEnd type="none" w="med" len="med"/>
                    </a:lnL>
                  </a:tcPr>
                </a:tc>
                <a:tc>
                  <a:txBody>
                    <a:bodyPr/>
                    <a:lstStyle/>
                    <a:p>
                      <a:r>
                        <a:rPr lang="en-US" sz="2000" dirty="0">
                          <a:solidFill>
                            <a:sysClr val="windowText" lastClr="000000"/>
                          </a:solidFill>
                          <a:effectLst/>
                          <a:latin typeface="Avenir Book" panose="02000503020000020003" pitchFamily="2" charset="0"/>
                        </a:rPr>
                        <a:t>Consistent hashing </a:t>
                      </a:r>
                    </a:p>
                  </a:txBody>
                  <a:tcPr anchor="ctr"/>
                </a:tc>
                <a:tc>
                  <a:txBody>
                    <a:bodyPr/>
                    <a:lstStyle/>
                    <a:p>
                      <a:r>
                        <a:rPr lang="en-US" sz="2000" dirty="0">
                          <a:solidFill>
                            <a:sysClr val="windowText" lastClr="000000"/>
                          </a:solidFill>
                          <a:effectLst/>
                          <a:latin typeface="Avenir Book" panose="02000503020000020003" pitchFamily="2" charset="0"/>
                        </a:rPr>
                        <a:t>Incremental scalability </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30202664"/>
                  </a:ext>
                </a:extLst>
              </a:tr>
              <a:tr h="1018583">
                <a:tc>
                  <a:txBody>
                    <a:bodyPr/>
                    <a:lstStyle/>
                    <a:p>
                      <a:r>
                        <a:rPr lang="en-US" sz="2000" dirty="0">
                          <a:solidFill>
                            <a:sysClr val="windowText" lastClr="000000"/>
                          </a:solidFill>
                          <a:effectLst/>
                          <a:latin typeface="Avenir Book" panose="02000503020000020003" pitchFamily="2" charset="0"/>
                        </a:rPr>
                        <a:t>Highly available for writes </a:t>
                      </a:r>
                    </a:p>
                  </a:txBody>
                  <a:tcPr anchor="ctr">
                    <a:lnL w="12700" cap="flat" cmpd="sng" algn="ctr">
                      <a:solidFill>
                        <a:schemeClr val="tx1"/>
                      </a:solidFill>
                      <a:prstDash val="solid"/>
                      <a:round/>
                      <a:headEnd type="none" w="med" len="med"/>
                      <a:tailEnd type="none" w="med" len="med"/>
                    </a:lnL>
                  </a:tcPr>
                </a:tc>
                <a:tc>
                  <a:txBody>
                    <a:bodyPr/>
                    <a:lstStyle/>
                    <a:p>
                      <a:r>
                        <a:rPr lang="en-US" sz="2000" dirty="0">
                          <a:solidFill>
                            <a:sysClr val="windowText" lastClr="000000"/>
                          </a:solidFill>
                          <a:effectLst/>
                          <a:latin typeface="Avenir Book" panose="02000503020000020003" pitchFamily="2" charset="0"/>
                        </a:rPr>
                        <a:t>Vector clocks with read repair </a:t>
                      </a:r>
                    </a:p>
                  </a:txBody>
                  <a:tcPr anchor="ctr"/>
                </a:tc>
                <a:tc>
                  <a:txBody>
                    <a:bodyPr/>
                    <a:lstStyle/>
                    <a:p>
                      <a:r>
                        <a:rPr lang="en-US" sz="2000" dirty="0">
                          <a:solidFill>
                            <a:sysClr val="windowText" lastClr="000000"/>
                          </a:solidFill>
                          <a:effectLst/>
                          <a:latin typeface="Avenir Book" panose="02000503020000020003" pitchFamily="2" charset="0"/>
                        </a:rPr>
                        <a:t>Version size decoupled from update rate </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71586445"/>
                  </a:ext>
                </a:extLst>
              </a:tr>
              <a:tr h="686737">
                <a:tc>
                  <a:txBody>
                    <a:bodyPr/>
                    <a:lstStyle/>
                    <a:p>
                      <a:r>
                        <a:rPr lang="en-US" sz="2000" dirty="0">
                          <a:solidFill>
                            <a:sysClr val="windowText" lastClr="000000"/>
                          </a:solidFill>
                          <a:effectLst/>
                          <a:latin typeface="Avenir Book" panose="02000503020000020003" pitchFamily="2" charset="0"/>
                        </a:rPr>
                        <a:t>Handle temporary failures </a:t>
                      </a:r>
                    </a:p>
                  </a:txBody>
                  <a:tcPr anchor="ctr">
                    <a:lnL w="12700" cap="flat" cmpd="sng" algn="ctr">
                      <a:solidFill>
                        <a:schemeClr val="tx1"/>
                      </a:solidFill>
                      <a:prstDash val="solid"/>
                      <a:round/>
                      <a:headEnd type="none" w="med" len="med"/>
                      <a:tailEnd type="none" w="med" len="med"/>
                    </a:lnL>
                  </a:tcPr>
                </a:tc>
                <a:tc>
                  <a:txBody>
                    <a:bodyPr/>
                    <a:lstStyle/>
                    <a:p>
                      <a:r>
                        <a:rPr lang="en-US" sz="2000" dirty="0">
                          <a:solidFill>
                            <a:sysClr val="windowText" lastClr="000000"/>
                          </a:solidFill>
                          <a:effectLst/>
                          <a:latin typeface="Avenir Book" panose="02000503020000020003" pitchFamily="2" charset="0"/>
                        </a:rPr>
                        <a:t>Sloppy quorum and hinted handoff </a:t>
                      </a:r>
                    </a:p>
                  </a:txBody>
                  <a:tcPr anchor="ctr"/>
                </a:tc>
                <a:tc>
                  <a:txBody>
                    <a:bodyPr/>
                    <a:lstStyle/>
                    <a:p>
                      <a:r>
                        <a:rPr lang="en-US" sz="2000" dirty="0">
                          <a:solidFill>
                            <a:sysClr val="windowText" lastClr="000000"/>
                          </a:solidFill>
                          <a:effectLst/>
                          <a:latin typeface="Avenir Book" panose="02000503020000020003" pitchFamily="2" charset="0"/>
                        </a:rPr>
                        <a:t>HA with some durability </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91655126"/>
                  </a:ext>
                </a:extLst>
              </a:tr>
              <a:tr h="686737">
                <a:tc>
                  <a:txBody>
                    <a:bodyPr/>
                    <a:lstStyle/>
                    <a:p>
                      <a:r>
                        <a:rPr lang="en-US" sz="2000" dirty="0">
                          <a:solidFill>
                            <a:sysClr val="windowText" lastClr="000000"/>
                          </a:solidFill>
                          <a:effectLst/>
                          <a:latin typeface="Avenir Book" panose="02000503020000020003" pitchFamily="2" charset="0"/>
                        </a:rPr>
                        <a:t>Recovery from permanent failures </a:t>
                      </a:r>
                    </a:p>
                  </a:txBody>
                  <a:tcPr anchor="ctr">
                    <a:lnL w="12700" cap="flat" cmpd="sng" algn="ctr">
                      <a:solidFill>
                        <a:schemeClr val="tx1"/>
                      </a:solidFill>
                      <a:prstDash val="solid"/>
                      <a:round/>
                      <a:headEnd type="none" w="med" len="med"/>
                      <a:tailEnd type="none" w="med" len="med"/>
                    </a:lnL>
                  </a:tcPr>
                </a:tc>
                <a:tc>
                  <a:txBody>
                    <a:bodyPr/>
                    <a:lstStyle/>
                    <a:p>
                      <a:r>
                        <a:rPr lang="en-US" sz="2000" dirty="0">
                          <a:solidFill>
                            <a:sysClr val="windowText" lastClr="000000"/>
                          </a:solidFill>
                          <a:effectLst/>
                          <a:latin typeface="Avenir Book" panose="02000503020000020003" pitchFamily="2" charset="0"/>
                        </a:rPr>
                        <a:t>Anti-entropy</a:t>
                      </a:r>
                    </a:p>
                  </a:txBody>
                  <a:tcPr anchor="ctr"/>
                </a:tc>
                <a:tc>
                  <a:txBody>
                    <a:bodyPr/>
                    <a:lstStyle/>
                    <a:p>
                      <a:r>
                        <a:rPr lang="en-US" sz="2000" dirty="0">
                          <a:solidFill>
                            <a:sysClr val="windowText" lastClr="000000"/>
                          </a:solidFill>
                          <a:effectLst/>
                          <a:latin typeface="Avenir Book" panose="02000503020000020003" pitchFamily="2" charset="0"/>
                        </a:rPr>
                        <a:t>Sync replicas w/ Merkle Trees</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7168908"/>
                  </a:ext>
                </a:extLst>
              </a:tr>
              <a:tr h="1018583">
                <a:tc>
                  <a:txBody>
                    <a:bodyPr/>
                    <a:lstStyle/>
                    <a:p>
                      <a:r>
                        <a:rPr lang="en-US" sz="2000" dirty="0">
                          <a:solidFill>
                            <a:sysClr val="windowText" lastClr="000000"/>
                          </a:solidFill>
                          <a:effectLst/>
                          <a:latin typeface="Avenir Book" panose="02000503020000020003" pitchFamily="2" charset="0"/>
                        </a:rPr>
                        <a:t>Membership / failure detection </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2000" dirty="0">
                          <a:solidFill>
                            <a:sysClr val="windowText" lastClr="000000"/>
                          </a:solidFill>
                          <a:effectLst/>
                          <a:latin typeface="Avenir Book" panose="02000503020000020003" pitchFamily="2" charset="0"/>
                        </a:rPr>
                        <a:t>Gossip based membership </a:t>
                      </a:r>
                    </a:p>
                  </a:txBody>
                  <a:tcPr anchor="ctr">
                    <a:lnB w="12700" cap="flat" cmpd="sng" algn="ctr">
                      <a:solidFill>
                        <a:schemeClr val="tx1"/>
                      </a:solidFill>
                      <a:prstDash val="solid"/>
                      <a:round/>
                      <a:headEnd type="none" w="med" len="med"/>
                      <a:tailEnd type="none" w="med" len="med"/>
                    </a:lnB>
                  </a:tcPr>
                </a:tc>
                <a:tc>
                  <a:txBody>
                    <a:bodyPr/>
                    <a:lstStyle/>
                    <a:p>
                      <a:r>
                        <a:rPr lang="en-US" sz="2000" dirty="0">
                          <a:solidFill>
                            <a:sysClr val="windowText" lastClr="000000"/>
                          </a:solidFill>
                          <a:effectLst/>
                          <a:latin typeface="Avenir Book" panose="02000503020000020003" pitchFamily="2" charset="0"/>
                        </a:rPr>
                        <a:t>Symmetry and no centralized coordination </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8970910"/>
                  </a:ext>
                </a:extLst>
              </a:tr>
            </a:tbl>
          </a:graphicData>
        </a:graphic>
      </p:graphicFrame>
      <p:pic>
        <p:nvPicPr>
          <p:cNvPr id="1033" name="Picture 9">
            <a:extLst>
              <a:ext uri="{FF2B5EF4-FFF2-40B4-BE49-F238E27FC236}">
                <a16:creationId xmlns:a16="http://schemas.microsoft.com/office/drawing/2014/main" id="{7BA43A6E-F5AD-C043-9DC4-C2E45EF049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590" y="1413668"/>
            <a:ext cx="45719" cy="45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8017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879B4-1597-0F41-A2CB-97068C850F18}"/>
              </a:ext>
            </a:extLst>
          </p:cNvPr>
          <p:cNvSpPr>
            <a:spLocks noGrp="1"/>
          </p:cNvSpPr>
          <p:nvPr>
            <p:ph type="title"/>
          </p:nvPr>
        </p:nvSpPr>
        <p:spPr/>
        <p:txBody>
          <a:bodyPr/>
          <a:lstStyle/>
          <a:p>
            <a:r>
              <a:rPr lang="en-US" dirty="0"/>
              <a:t>Replication Primer</a:t>
            </a:r>
          </a:p>
        </p:txBody>
      </p:sp>
      <p:sp>
        <p:nvSpPr>
          <p:cNvPr id="3" name="Content Placeholder 2">
            <a:extLst>
              <a:ext uri="{FF2B5EF4-FFF2-40B4-BE49-F238E27FC236}">
                <a16:creationId xmlns:a16="http://schemas.microsoft.com/office/drawing/2014/main" id="{8829EC3F-33CC-5D4B-A1E4-4797A721BDC9}"/>
              </a:ext>
            </a:extLst>
          </p:cNvPr>
          <p:cNvSpPr>
            <a:spLocks noGrp="1"/>
          </p:cNvSpPr>
          <p:nvPr>
            <p:ph idx="1"/>
          </p:nvPr>
        </p:nvSpPr>
        <p:spPr/>
        <p:txBody>
          <a:bodyPr/>
          <a:lstStyle/>
          <a:p>
            <a:r>
              <a:rPr lang="en-US" dirty="0"/>
              <a:t>Replicating data helps with fault tolerance and performance</a:t>
            </a:r>
          </a:p>
          <a:p>
            <a:r>
              <a:rPr lang="en-US" dirty="0"/>
              <a:t>Reads:</a:t>
            </a:r>
          </a:p>
          <a:p>
            <a:pPr lvl="1"/>
            <a:r>
              <a:rPr lang="en-US" dirty="0"/>
              <a:t>On a fault, reads can be directed to replica</a:t>
            </a:r>
          </a:p>
          <a:p>
            <a:pPr lvl="1"/>
            <a:r>
              <a:rPr lang="en-US" dirty="0"/>
              <a:t>Also, reads can be handled by local replica</a:t>
            </a:r>
          </a:p>
          <a:p>
            <a:pPr lvl="1"/>
            <a:endParaRPr lang="en-US" dirty="0"/>
          </a:p>
          <a:p>
            <a:r>
              <a:rPr lang="en-US" dirty="0"/>
              <a:t>What about writes?</a:t>
            </a:r>
          </a:p>
          <a:p>
            <a:pPr lvl="1"/>
            <a:r>
              <a:rPr lang="en-US" dirty="0"/>
              <a:t>Slower?  (More nodes to write)</a:t>
            </a:r>
          </a:p>
          <a:p>
            <a:pPr lvl="1"/>
            <a:r>
              <a:rPr lang="en-US" dirty="0"/>
              <a:t>Less available? (Have to write all nodes, what if some nodes crash?)</a:t>
            </a:r>
          </a:p>
        </p:txBody>
      </p:sp>
    </p:spTree>
    <p:extLst>
      <p:ext uri="{BB962C8B-B14F-4D97-AF65-F5344CB8AC3E}">
        <p14:creationId xmlns:p14="http://schemas.microsoft.com/office/powerpoint/2010/main" val="2666221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8B18C-C506-5E45-9128-E3E4D15058D7}"/>
              </a:ext>
            </a:extLst>
          </p:cNvPr>
          <p:cNvSpPr>
            <a:spLocks noGrp="1"/>
          </p:cNvSpPr>
          <p:nvPr>
            <p:ph type="title"/>
          </p:nvPr>
        </p:nvSpPr>
        <p:spPr/>
        <p:txBody>
          <a:bodyPr/>
          <a:lstStyle/>
          <a:p>
            <a:r>
              <a:rPr lang="en-US" dirty="0"/>
              <a:t>Availability</a:t>
            </a:r>
          </a:p>
        </p:txBody>
      </p:sp>
      <p:sp>
        <p:nvSpPr>
          <p:cNvPr id="3" name="Content Placeholder 2">
            <a:extLst>
              <a:ext uri="{FF2B5EF4-FFF2-40B4-BE49-F238E27FC236}">
                <a16:creationId xmlns:a16="http://schemas.microsoft.com/office/drawing/2014/main" id="{DAC7CDC4-7DD0-AF46-977F-A1AF4A74F547}"/>
              </a:ext>
            </a:extLst>
          </p:cNvPr>
          <p:cNvSpPr>
            <a:spLocks noGrp="1"/>
          </p:cNvSpPr>
          <p:nvPr>
            <p:ph idx="1"/>
          </p:nvPr>
        </p:nvSpPr>
        <p:spPr/>
        <p:txBody>
          <a:bodyPr/>
          <a:lstStyle/>
          <a:p>
            <a:r>
              <a:rPr lang="en-US" dirty="0"/>
              <a:t>Availability:  can the system process requests?</a:t>
            </a:r>
          </a:p>
          <a:p>
            <a:r>
              <a:rPr lang="en-US" dirty="0"/>
              <a:t>In large systems, even w/ very reliable nodes, </a:t>
            </a:r>
            <a:r>
              <a:rPr lang="en-US" b="1" u="sng" dirty="0"/>
              <a:t>failures happen</a:t>
            </a:r>
            <a:r>
              <a:rPr lang="en-US" b="1" dirty="0"/>
              <a:t>!</a:t>
            </a:r>
          </a:p>
          <a:p>
            <a:r>
              <a:rPr lang="en-US" dirty="0"/>
              <a:t>Replication clearly provides </a:t>
            </a:r>
            <a:r>
              <a:rPr lang="en-US" i="1" dirty="0"/>
              <a:t>read availability</a:t>
            </a:r>
            <a:endParaRPr lang="en-US" dirty="0"/>
          </a:p>
          <a:p>
            <a:r>
              <a:rPr lang="en-US" dirty="0"/>
              <a:t>What about writes?</a:t>
            </a:r>
          </a:p>
        </p:txBody>
      </p:sp>
    </p:spTree>
    <p:extLst>
      <p:ext uri="{BB962C8B-B14F-4D97-AF65-F5344CB8AC3E}">
        <p14:creationId xmlns:p14="http://schemas.microsoft.com/office/powerpoint/2010/main" val="1736692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2C15F-C9EF-C14A-832F-60B939939C10}"/>
              </a:ext>
            </a:extLst>
          </p:cNvPr>
          <p:cNvSpPr>
            <a:spLocks noGrp="1"/>
          </p:cNvSpPr>
          <p:nvPr>
            <p:ph type="title"/>
          </p:nvPr>
        </p:nvSpPr>
        <p:spPr/>
        <p:txBody>
          <a:bodyPr/>
          <a:lstStyle/>
          <a:p>
            <a:r>
              <a:rPr lang="en-US" dirty="0"/>
              <a:t>Write Availability Tradeoff</a:t>
            </a:r>
          </a:p>
        </p:txBody>
      </p:sp>
      <p:sp>
        <p:nvSpPr>
          <p:cNvPr id="3" name="Content Placeholder 2">
            <a:extLst>
              <a:ext uri="{FF2B5EF4-FFF2-40B4-BE49-F238E27FC236}">
                <a16:creationId xmlns:a16="http://schemas.microsoft.com/office/drawing/2014/main" id="{415D641D-6359-CC49-8662-89AF79C2105F}"/>
              </a:ext>
            </a:extLst>
          </p:cNvPr>
          <p:cNvSpPr>
            <a:spLocks noGrp="1"/>
          </p:cNvSpPr>
          <p:nvPr>
            <p:ph idx="1"/>
          </p:nvPr>
        </p:nvSpPr>
        <p:spPr>
          <a:xfrm>
            <a:off x="838199" y="1825625"/>
            <a:ext cx="10810903" cy="4749346"/>
          </a:xfrm>
        </p:spPr>
        <p:txBody>
          <a:bodyPr>
            <a:noAutofit/>
          </a:bodyPr>
          <a:lstStyle/>
          <a:p>
            <a:r>
              <a:rPr lang="en-US" sz="2400" dirty="0"/>
              <a:t>If we write to all replicas, availability is worse!</a:t>
            </a:r>
          </a:p>
          <a:p>
            <a:r>
              <a:rPr lang="en-US" sz="2400" dirty="0"/>
              <a:t>If we only write some replicas, availability is better, but replicas can be stale</a:t>
            </a:r>
            <a:endParaRPr lang="en-US" dirty="0"/>
          </a:p>
          <a:p>
            <a:r>
              <a:rPr lang="en-US" sz="2400" dirty="0"/>
              <a:t>Availability and consistency are a spectrum:</a:t>
            </a:r>
          </a:p>
          <a:p>
            <a:endParaRPr lang="en-US" sz="2400" dirty="0"/>
          </a:p>
          <a:p>
            <a:endParaRPr lang="en-US" sz="2400" dirty="0"/>
          </a:p>
          <a:p>
            <a:pPr marL="0" indent="0">
              <a:buNone/>
            </a:pPr>
            <a:endParaRPr lang="en-US" sz="2400" dirty="0"/>
          </a:p>
          <a:p>
            <a:pPr marL="0" indent="0">
              <a:buNone/>
            </a:pPr>
            <a:endParaRPr lang="en-US" sz="2400" dirty="0"/>
          </a:p>
          <a:p>
            <a:pPr marL="0" indent="0">
              <a:buNone/>
            </a:pPr>
            <a:endParaRPr lang="en-US" sz="2400" dirty="0"/>
          </a:p>
          <a:p>
            <a:endParaRPr lang="en-US" sz="2400" dirty="0"/>
          </a:p>
          <a:p>
            <a:r>
              <a:rPr lang="en-US" sz="2400" dirty="0"/>
              <a:t>Many models of consistency</a:t>
            </a:r>
          </a:p>
          <a:p>
            <a:pPr marL="0" indent="0">
              <a:buNone/>
            </a:pPr>
            <a:endParaRPr lang="en-US" sz="2400" dirty="0"/>
          </a:p>
        </p:txBody>
      </p:sp>
      <p:grpSp>
        <p:nvGrpSpPr>
          <p:cNvPr id="8" name="Group 7">
            <a:extLst>
              <a:ext uri="{FF2B5EF4-FFF2-40B4-BE49-F238E27FC236}">
                <a16:creationId xmlns:a16="http://schemas.microsoft.com/office/drawing/2014/main" id="{3FFA0230-7141-1A4B-8A2F-D8FED2CA3C24}"/>
              </a:ext>
            </a:extLst>
          </p:cNvPr>
          <p:cNvGrpSpPr/>
          <p:nvPr/>
        </p:nvGrpSpPr>
        <p:grpSpPr>
          <a:xfrm>
            <a:off x="2406740" y="4326535"/>
            <a:ext cx="8370418" cy="1215717"/>
            <a:chOff x="1699168" y="3059668"/>
            <a:chExt cx="8370418" cy="1215717"/>
          </a:xfrm>
        </p:grpSpPr>
        <p:cxnSp>
          <p:nvCxnSpPr>
            <p:cNvPr id="5" name="Straight Arrow Connector 4">
              <a:extLst>
                <a:ext uri="{FF2B5EF4-FFF2-40B4-BE49-F238E27FC236}">
                  <a16:creationId xmlns:a16="http://schemas.microsoft.com/office/drawing/2014/main" id="{277F3E82-5FD4-7449-8D37-E758FB0D8127}"/>
                </a:ext>
              </a:extLst>
            </p:cNvPr>
            <p:cNvCxnSpPr/>
            <p:nvPr/>
          </p:nvCxnSpPr>
          <p:spPr>
            <a:xfrm>
              <a:off x="2307771" y="3091543"/>
              <a:ext cx="691242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BDC6777-5A08-4043-884B-25A1BE77E766}"/>
                </a:ext>
              </a:extLst>
            </p:cNvPr>
            <p:cNvSpPr/>
            <p:nvPr/>
          </p:nvSpPr>
          <p:spPr>
            <a:xfrm>
              <a:off x="1699168" y="3059668"/>
              <a:ext cx="1589315" cy="1077218"/>
            </a:xfrm>
            <a:prstGeom prst="rect">
              <a:avLst/>
            </a:prstGeom>
          </p:spPr>
          <p:txBody>
            <a:bodyPr wrap="square">
              <a:spAutoFit/>
            </a:bodyPr>
            <a:lstStyle/>
            <a:p>
              <a:r>
                <a:rPr lang="en-US" sz="1600" dirty="0">
                  <a:latin typeface="Avenir Book" panose="02000503020000020003" pitchFamily="2" charset="0"/>
                </a:rPr>
                <a:t>Eventual Consistency</a:t>
              </a:r>
            </a:p>
            <a:p>
              <a:r>
                <a:rPr lang="en-US" sz="1600" b="1" dirty="0">
                  <a:solidFill>
                    <a:srgbClr val="FF0000"/>
                  </a:solidFill>
                  <a:latin typeface="Avenir Book" panose="02000503020000020003" pitchFamily="2" charset="0"/>
                </a:rPr>
                <a:t>HIGHLY AVAILABLE</a:t>
              </a:r>
              <a:r>
                <a:rPr lang="en-US" sz="1600" dirty="0">
                  <a:solidFill>
                    <a:srgbClr val="FF0000"/>
                  </a:solidFill>
                  <a:latin typeface="Avenir Book" panose="02000503020000020003" pitchFamily="2" charset="0"/>
                </a:rPr>
                <a:t> </a:t>
              </a:r>
            </a:p>
          </p:txBody>
        </p:sp>
        <p:sp>
          <p:nvSpPr>
            <p:cNvPr id="7" name="Rectangle 6">
              <a:extLst>
                <a:ext uri="{FF2B5EF4-FFF2-40B4-BE49-F238E27FC236}">
                  <a16:creationId xmlns:a16="http://schemas.microsoft.com/office/drawing/2014/main" id="{F7D23E85-2139-6248-8E0D-0B8D5AACACBD}"/>
                </a:ext>
              </a:extLst>
            </p:cNvPr>
            <p:cNvSpPr/>
            <p:nvPr/>
          </p:nvSpPr>
          <p:spPr>
            <a:xfrm>
              <a:off x="8708573" y="3075056"/>
              <a:ext cx="1361013" cy="1200329"/>
            </a:xfrm>
            <a:prstGeom prst="rect">
              <a:avLst/>
            </a:prstGeom>
          </p:spPr>
          <p:txBody>
            <a:bodyPr wrap="square">
              <a:spAutoFit/>
            </a:bodyPr>
            <a:lstStyle/>
            <a:p>
              <a:r>
                <a:rPr lang="en-US" dirty="0"/>
                <a:t>Strong Consistency</a:t>
              </a:r>
            </a:p>
            <a:p>
              <a:r>
                <a:rPr lang="en-US" dirty="0">
                  <a:solidFill>
                    <a:srgbClr val="FF0000"/>
                  </a:solidFill>
                </a:rPr>
                <a:t>NOT HIGHLY AVAILABLE</a:t>
              </a:r>
            </a:p>
          </p:txBody>
        </p:sp>
      </p:grpSp>
      <p:grpSp>
        <p:nvGrpSpPr>
          <p:cNvPr id="11" name="Group 10">
            <a:extLst>
              <a:ext uri="{FF2B5EF4-FFF2-40B4-BE49-F238E27FC236}">
                <a16:creationId xmlns:a16="http://schemas.microsoft.com/office/drawing/2014/main" id="{142A8667-D08A-7C44-BA4B-C700F716758B}"/>
              </a:ext>
            </a:extLst>
          </p:cNvPr>
          <p:cNvGrpSpPr/>
          <p:nvPr/>
        </p:nvGrpSpPr>
        <p:grpSpPr>
          <a:xfrm>
            <a:off x="4474726" y="3777643"/>
            <a:ext cx="5247725" cy="891454"/>
            <a:chOff x="3778040" y="2506768"/>
            <a:chExt cx="5247725" cy="891454"/>
          </a:xfrm>
        </p:grpSpPr>
        <p:sp>
          <p:nvSpPr>
            <p:cNvPr id="9" name="Rectangle 8">
              <a:extLst>
                <a:ext uri="{FF2B5EF4-FFF2-40B4-BE49-F238E27FC236}">
                  <a16:creationId xmlns:a16="http://schemas.microsoft.com/office/drawing/2014/main" id="{699E9B58-D62C-5B46-80D0-3D4AB6B60F2B}"/>
                </a:ext>
              </a:extLst>
            </p:cNvPr>
            <p:cNvSpPr/>
            <p:nvPr/>
          </p:nvSpPr>
          <p:spPr>
            <a:xfrm>
              <a:off x="3778040" y="3059668"/>
              <a:ext cx="1702710" cy="338554"/>
            </a:xfrm>
            <a:prstGeom prst="rect">
              <a:avLst/>
            </a:prstGeom>
          </p:spPr>
          <p:txBody>
            <a:bodyPr wrap="none">
              <a:spAutoFit/>
            </a:bodyPr>
            <a:lstStyle/>
            <a:p>
              <a:r>
                <a:rPr lang="en-US" sz="1600" dirty="0">
                  <a:solidFill>
                    <a:schemeClr val="accent1">
                      <a:lumMod val="60000"/>
                      <a:lumOff val="40000"/>
                    </a:schemeClr>
                  </a:solidFill>
                  <a:latin typeface="Avenir Book" panose="02000503020000020003" pitchFamily="2" charset="0"/>
                </a:rPr>
                <a:t>Read your writes</a:t>
              </a:r>
            </a:p>
          </p:txBody>
        </p:sp>
        <p:sp>
          <p:nvSpPr>
            <p:cNvPr id="10" name="Rectangle 9">
              <a:extLst>
                <a:ext uri="{FF2B5EF4-FFF2-40B4-BE49-F238E27FC236}">
                  <a16:creationId xmlns:a16="http://schemas.microsoft.com/office/drawing/2014/main" id="{08BEA17B-167D-BF4C-BF3A-16D55212ABE5}"/>
                </a:ext>
              </a:extLst>
            </p:cNvPr>
            <p:cNvSpPr/>
            <p:nvPr/>
          </p:nvSpPr>
          <p:spPr>
            <a:xfrm>
              <a:off x="5705924" y="2506768"/>
              <a:ext cx="3319841" cy="584775"/>
            </a:xfrm>
            <a:prstGeom prst="rect">
              <a:avLst/>
            </a:prstGeom>
          </p:spPr>
          <p:txBody>
            <a:bodyPr wrap="square">
              <a:spAutoFit/>
            </a:bodyPr>
            <a:lstStyle/>
            <a:p>
              <a:r>
                <a:rPr lang="en-US" sz="1600" dirty="0">
                  <a:solidFill>
                    <a:schemeClr val="accent1">
                      <a:lumMod val="60000"/>
                      <a:lumOff val="40000"/>
                    </a:schemeClr>
                  </a:solidFill>
                  <a:latin typeface="Avenir Book" panose="02000503020000020003" pitchFamily="2" charset="0"/>
                </a:rPr>
                <a:t>Monotonicity (always see a view of data moving forward in time)</a:t>
              </a:r>
            </a:p>
          </p:txBody>
        </p:sp>
      </p:grpSp>
      <p:sp>
        <p:nvSpPr>
          <p:cNvPr id="12" name="Rectangle 11">
            <a:extLst>
              <a:ext uri="{FF2B5EF4-FFF2-40B4-BE49-F238E27FC236}">
                <a16:creationId xmlns:a16="http://schemas.microsoft.com/office/drawing/2014/main" id="{E5BC85B8-3262-9E4A-B99E-A4594AC8B8DE}"/>
              </a:ext>
            </a:extLst>
          </p:cNvPr>
          <p:cNvSpPr/>
          <p:nvPr/>
        </p:nvSpPr>
        <p:spPr>
          <a:xfrm rot="19406174">
            <a:off x="483104" y="4311772"/>
            <a:ext cx="2377711" cy="584775"/>
          </a:xfrm>
          <a:prstGeom prst="rect">
            <a:avLst/>
          </a:prstGeom>
        </p:spPr>
        <p:txBody>
          <a:bodyPr wrap="square">
            <a:spAutoFit/>
          </a:bodyPr>
          <a:lstStyle/>
          <a:p>
            <a:r>
              <a:rPr lang="en-US" sz="1600" i="1" dirty="0">
                <a:solidFill>
                  <a:schemeClr val="accent1">
                    <a:lumMod val="75000"/>
                  </a:schemeClr>
                </a:solidFill>
              </a:rPr>
              <a:t>Replicas will eventually converge if updates stop </a:t>
            </a:r>
          </a:p>
        </p:txBody>
      </p:sp>
      <p:sp>
        <p:nvSpPr>
          <p:cNvPr id="13" name="Rectangle 12">
            <a:extLst>
              <a:ext uri="{FF2B5EF4-FFF2-40B4-BE49-F238E27FC236}">
                <a16:creationId xmlns:a16="http://schemas.microsoft.com/office/drawing/2014/main" id="{25E39F7D-C60C-854F-88A5-366C555E64FE}"/>
              </a:ext>
            </a:extLst>
          </p:cNvPr>
          <p:cNvSpPr/>
          <p:nvPr/>
        </p:nvSpPr>
        <p:spPr>
          <a:xfrm rot="20200492">
            <a:off x="10134201" y="3673979"/>
            <a:ext cx="2173159" cy="584775"/>
          </a:xfrm>
          <a:prstGeom prst="rect">
            <a:avLst/>
          </a:prstGeom>
        </p:spPr>
        <p:txBody>
          <a:bodyPr wrap="square">
            <a:spAutoFit/>
          </a:bodyPr>
          <a:lstStyle/>
          <a:p>
            <a:r>
              <a:rPr lang="en-US" sz="1600" i="1" dirty="0">
                <a:solidFill>
                  <a:schemeClr val="accent1">
                    <a:lumMod val="75000"/>
                  </a:schemeClr>
                </a:solidFill>
              </a:rPr>
              <a:t>1 copy serializability (“ACID”)</a:t>
            </a:r>
          </a:p>
        </p:txBody>
      </p:sp>
    </p:spTree>
    <p:extLst>
      <p:ext uri="{BB962C8B-B14F-4D97-AF65-F5344CB8AC3E}">
        <p14:creationId xmlns:p14="http://schemas.microsoft.com/office/powerpoint/2010/main" val="115144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FCA5-2F5F-6341-BE88-6926072AAA70}"/>
              </a:ext>
            </a:extLst>
          </p:cNvPr>
          <p:cNvSpPr>
            <a:spLocks noGrp="1"/>
          </p:cNvSpPr>
          <p:nvPr>
            <p:ph type="title"/>
          </p:nvPr>
        </p:nvSpPr>
        <p:spPr/>
        <p:txBody>
          <a:bodyPr/>
          <a:lstStyle/>
          <a:p>
            <a:r>
              <a:rPr lang="en-US" dirty="0"/>
              <a:t>No Free Lunch</a:t>
            </a:r>
          </a:p>
        </p:txBody>
      </p:sp>
      <p:sp>
        <p:nvSpPr>
          <p:cNvPr id="3" name="Content Placeholder 2">
            <a:extLst>
              <a:ext uri="{FF2B5EF4-FFF2-40B4-BE49-F238E27FC236}">
                <a16:creationId xmlns:a16="http://schemas.microsoft.com/office/drawing/2014/main" id="{1CAACA49-940D-3B4E-B142-C85BE074B424}"/>
              </a:ext>
            </a:extLst>
          </p:cNvPr>
          <p:cNvSpPr>
            <a:spLocks noGrp="1"/>
          </p:cNvSpPr>
          <p:nvPr>
            <p:ph idx="1"/>
          </p:nvPr>
        </p:nvSpPr>
        <p:spPr/>
        <p:txBody>
          <a:bodyPr>
            <a:normAutofit/>
          </a:bodyPr>
          <a:lstStyle/>
          <a:p>
            <a:r>
              <a:rPr lang="en-US" sz="2400" dirty="0"/>
              <a:t>Pick one of availability or consistency</a:t>
            </a:r>
          </a:p>
          <a:p>
            <a:r>
              <a:rPr lang="en-US" sz="2400" dirty="0"/>
              <a:t>CAP Theorem </a:t>
            </a:r>
          </a:p>
          <a:p>
            <a:pPr lvl="1"/>
            <a:r>
              <a:rPr lang="en-US" dirty="0"/>
              <a:t>Eric Brewer at PODC 02;  system can have 2 of 3 properties </a:t>
            </a:r>
          </a:p>
          <a:p>
            <a:pPr marL="914400" lvl="2" indent="0">
              <a:buNone/>
            </a:pPr>
            <a:endParaRPr lang="en-US" sz="2400" dirty="0"/>
          </a:p>
          <a:p>
            <a:pPr marL="914400" lvl="2" indent="0">
              <a:buNone/>
            </a:pPr>
            <a:r>
              <a:rPr lang="en-US" sz="2400" dirty="0"/>
              <a:t>Consistency</a:t>
            </a:r>
            <a:br>
              <a:rPr lang="en-US" sz="2400" dirty="0"/>
            </a:br>
            <a:r>
              <a:rPr lang="en-US" sz="2400" dirty="0"/>
              <a:t>Availability</a:t>
            </a:r>
            <a:br>
              <a:rPr lang="en-US" sz="2400" dirty="0"/>
            </a:br>
            <a:r>
              <a:rPr lang="en-US" sz="2400" dirty="0"/>
              <a:t>Partition Tolerance </a:t>
            </a:r>
          </a:p>
          <a:p>
            <a:pPr marL="914400" lvl="2" indent="0">
              <a:buNone/>
            </a:pPr>
            <a:endParaRPr lang="en-US" sz="2400" dirty="0"/>
          </a:p>
          <a:p>
            <a:r>
              <a:rPr lang="en-US" sz="2400" dirty="0"/>
              <a:t>CAP proof on systems with async communication </a:t>
            </a:r>
          </a:p>
          <a:p>
            <a:endParaRPr lang="en-US" sz="2400" dirty="0"/>
          </a:p>
        </p:txBody>
      </p:sp>
    </p:spTree>
    <p:extLst>
      <p:ext uri="{BB962C8B-B14F-4D97-AF65-F5344CB8AC3E}">
        <p14:creationId xmlns:p14="http://schemas.microsoft.com/office/powerpoint/2010/main" val="3441048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16058-5C1A-1C46-A4BC-9B287F8973EC}"/>
              </a:ext>
            </a:extLst>
          </p:cNvPr>
          <p:cNvSpPr>
            <a:spLocks noGrp="1"/>
          </p:cNvSpPr>
          <p:nvPr>
            <p:ph type="title"/>
          </p:nvPr>
        </p:nvSpPr>
        <p:spPr/>
        <p:txBody>
          <a:bodyPr/>
          <a:lstStyle/>
          <a:p>
            <a:r>
              <a:rPr lang="en-US" dirty="0"/>
              <a:t>CAP Example</a:t>
            </a:r>
          </a:p>
        </p:txBody>
      </p:sp>
      <p:sp>
        <p:nvSpPr>
          <p:cNvPr id="3" name="Content Placeholder 2">
            <a:extLst>
              <a:ext uri="{FF2B5EF4-FFF2-40B4-BE49-F238E27FC236}">
                <a16:creationId xmlns:a16="http://schemas.microsoft.com/office/drawing/2014/main" id="{2B490F31-34E5-DD42-992D-75856F5E28E5}"/>
              </a:ext>
            </a:extLst>
          </p:cNvPr>
          <p:cNvSpPr>
            <a:spLocks noGrp="1"/>
          </p:cNvSpPr>
          <p:nvPr>
            <p:ph idx="1"/>
          </p:nvPr>
        </p:nvSpPr>
        <p:spPr>
          <a:xfrm>
            <a:off x="491293" y="3207644"/>
            <a:ext cx="11845631" cy="4351338"/>
          </a:xfrm>
        </p:spPr>
        <p:txBody>
          <a:bodyPr>
            <a:normAutofit/>
          </a:bodyPr>
          <a:lstStyle/>
          <a:p>
            <a:pPr marL="0" indent="0">
              <a:buNone/>
            </a:pPr>
            <a:br>
              <a:rPr lang="en-US" sz="2200" dirty="0"/>
            </a:br>
            <a:br>
              <a:rPr lang="en-US" sz="2200" dirty="0"/>
            </a:br>
            <a:endParaRPr lang="en-US" sz="2200" dirty="0"/>
          </a:p>
          <a:p>
            <a:pPr marL="0" indent="0">
              <a:buNone/>
            </a:pPr>
            <a:r>
              <a:rPr lang="en-US" sz="2200" dirty="0"/>
              <a:t>Options:</a:t>
            </a:r>
          </a:p>
          <a:p>
            <a:pPr marL="514350" indent="-514350">
              <a:buFont typeface="+mj-lt"/>
              <a:buAutoNum type="arabicPeriod"/>
            </a:pPr>
            <a:r>
              <a:rPr lang="en-US" sz="2200" dirty="0"/>
              <a:t>Wait for partition to heal (Consistent)</a:t>
            </a:r>
          </a:p>
          <a:p>
            <a:pPr marL="514350" indent="-514350">
              <a:buFont typeface="+mj-lt"/>
              <a:buAutoNum type="arabicPeriod"/>
            </a:pPr>
            <a:r>
              <a:rPr lang="en-US" sz="2200" dirty="0"/>
              <a:t>Forge ahead: n1 and n2 process write, somehow make n3 aware later? (Available)</a:t>
            </a:r>
          </a:p>
          <a:p>
            <a:pPr marL="0" indent="0">
              <a:buNone/>
            </a:pPr>
            <a:endParaRPr lang="en-US" sz="2200" dirty="0"/>
          </a:p>
          <a:p>
            <a:pPr marL="0" indent="0">
              <a:buNone/>
            </a:pPr>
            <a:r>
              <a:rPr lang="en-US" sz="2200" dirty="0"/>
              <a:t>If data is partitioned must choose either consistent or available!</a:t>
            </a:r>
          </a:p>
          <a:p>
            <a:endParaRPr lang="en-US" sz="2200" dirty="0"/>
          </a:p>
        </p:txBody>
      </p:sp>
      <p:grpSp>
        <p:nvGrpSpPr>
          <p:cNvPr id="14" name="Group 13">
            <a:extLst>
              <a:ext uri="{FF2B5EF4-FFF2-40B4-BE49-F238E27FC236}">
                <a16:creationId xmlns:a16="http://schemas.microsoft.com/office/drawing/2014/main" id="{3907A353-70FB-144D-978E-3D984D7FEC84}"/>
              </a:ext>
            </a:extLst>
          </p:cNvPr>
          <p:cNvGrpSpPr/>
          <p:nvPr/>
        </p:nvGrpSpPr>
        <p:grpSpPr>
          <a:xfrm>
            <a:off x="4665377" y="1715281"/>
            <a:ext cx="2861245" cy="1076092"/>
            <a:chOff x="6295869" y="614596"/>
            <a:chExt cx="2861245" cy="1076092"/>
          </a:xfrm>
        </p:grpSpPr>
        <p:sp>
          <p:nvSpPr>
            <p:cNvPr id="4" name="Oval 3">
              <a:extLst>
                <a:ext uri="{FF2B5EF4-FFF2-40B4-BE49-F238E27FC236}">
                  <a16:creationId xmlns:a16="http://schemas.microsoft.com/office/drawing/2014/main" id="{3FE00B70-F1D5-E54A-86E8-C12ED733CC11}"/>
                </a:ext>
              </a:extLst>
            </p:cNvPr>
            <p:cNvSpPr/>
            <p:nvPr/>
          </p:nvSpPr>
          <p:spPr>
            <a:xfrm>
              <a:off x="6295869" y="614597"/>
              <a:ext cx="644577" cy="644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n1</a:t>
              </a:r>
            </a:p>
          </p:txBody>
        </p:sp>
        <p:sp>
          <p:nvSpPr>
            <p:cNvPr id="5" name="Oval 4">
              <a:extLst>
                <a:ext uri="{FF2B5EF4-FFF2-40B4-BE49-F238E27FC236}">
                  <a16:creationId xmlns:a16="http://schemas.microsoft.com/office/drawing/2014/main" id="{55F69BB9-78AC-2846-AC88-8007AE18E73D}"/>
                </a:ext>
              </a:extLst>
            </p:cNvPr>
            <p:cNvSpPr/>
            <p:nvPr/>
          </p:nvSpPr>
          <p:spPr>
            <a:xfrm>
              <a:off x="7437620" y="614596"/>
              <a:ext cx="644577" cy="644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n2</a:t>
              </a:r>
            </a:p>
          </p:txBody>
        </p:sp>
        <p:sp>
          <p:nvSpPr>
            <p:cNvPr id="6" name="Oval 5">
              <a:extLst>
                <a:ext uri="{FF2B5EF4-FFF2-40B4-BE49-F238E27FC236}">
                  <a16:creationId xmlns:a16="http://schemas.microsoft.com/office/drawing/2014/main" id="{A340ED89-F834-7B4E-AF3D-44ABD9A82C79}"/>
                </a:ext>
              </a:extLst>
            </p:cNvPr>
            <p:cNvSpPr/>
            <p:nvPr/>
          </p:nvSpPr>
          <p:spPr>
            <a:xfrm>
              <a:off x="8502545" y="614596"/>
              <a:ext cx="644577" cy="644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n3</a:t>
              </a:r>
            </a:p>
          </p:txBody>
        </p:sp>
        <p:sp>
          <p:nvSpPr>
            <p:cNvPr id="9" name="Rectangle 8">
              <a:extLst>
                <a:ext uri="{FF2B5EF4-FFF2-40B4-BE49-F238E27FC236}">
                  <a16:creationId xmlns:a16="http://schemas.microsoft.com/office/drawing/2014/main" id="{27D9C0F5-7E35-014C-9B27-C57C86B884DE}"/>
                </a:ext>
              </a:extLst>
            </p:cNvPr>
            <p:cNvSpPr/>
            <p:nvPr/>
          </p:nvSpPr>
          <p:spPr>
            <a:xfrm>
              <a:off x="6371059" y="1321356"/>
              <a:ext cx="569387" cy="369332"/>
            </a:xfrm>
            <a:prstGeom prst="rect">
              <a:avLst/>
            </a:prstGeom>
          </p:spPr>
          <p:txBody>
            <a:bodyPr wrap="none">
              <a:spAutoFit/>
            </a:bodyPr>
            <a:lstStyle/>
            <a:p>
              <a:r>
                <a:rPr lang="en-US" dirty="0"/>
                <a:t>x=4 </a:t>
              </a:r>
            </a:p>
          </p:txBody>
        </p:sp>
        <p:sp>
          <p:nvSpPr>
            <p:cNvPr id="10" name="Rectangle 9">
              <a:extLst>
                <a:ext uri="{FF2B5EF4-FFF2-40B4-BE49-F238E27FC236}">
                  <a16:creationId xmlns:a16="http://schemas.microsoft.com/office/drawing/2014/main" id="{E8559314-A80E-A64B-893B-4E4A08C89285}"/>
                </a:ext>
              </a:extLst>
            </p:cNvPr>
            <p:cNvSpPr/>
            <p:nvPr/>
          </p:nvSpPr>
          <p:spPr>
            <a:xfrm>
              <a:off x="7475214" y="1321356"/>
              <a:ext cx="569387" cy="369332"/>
            </a:xfrm>
            <a:prstGeom prst="rect">
              <a:avLst/>
            </a:prstGeom>
          </p:spPr>
          <p:txBody>
            <a:bodyPr wrap="none">
              <a:spAutoFit/>
            </a:bodyPr>
            <a:lstStyle/>
            <a:p>
              <a:r>
                <a:rPr lang="en-US" dirty="0"/>
                <a:t>x=4 </a:t>
              </a:r>
            </a:p>
          </p:txBody>
        </p:sp>
        <p:sp>
          <p:nvSpPr>
            <p:cNvPr id="11" name="Rectangle 10">
              <a:extLst>
                <a:ext uri="{FF2B5EF4-FFF2-40B4-BE49-F238E27FC236}">
                  <a16:creationId xmlns:a16="http://schemas.microsoft.com/office/drawing/2014/main" id="{FF5FE0E8-7C53-524E-9E71-189E0BD6B272}"/>
                </a:ext>
              </a:extLst>
            </p:cNvPr>
            <p:cNvSpPr/>
            <p:nvPr/>
          </p:nvSpPr>
          <p:spPr>
            <a:xfrm>
              <a:off x="8587727" y="1321356"/>
              <a:ext cx="569387" cy="369332"/>
            </a:xfrm>
            <a:prstGeom prst="rect">
              <a:avLst/>
            </a:prstGeom>
          </p:spPr>
          <p:txBody>
            <a:bodyPr wrap="none">
              <a:spAutoFit/>
            </a:bodyPr>
            <a:lstStyle/>
            <a:p>
              <a:r>
                <a:rPr lang="en-US" dirty="0"/>
                <a:t>x=4 </a:t>
              </a:r>
            </a:p>
          </p:txBody>
        </p:sp>
      </p:grpSp>
      <p:grpSp>
        <p:nvGrpSpPr>
          <p:cNvPr id="13" name="Group 12">
            <a:extLst>
              <a:ext uri="{FF2B5EF4-FFF2-40B4-BE49-F238E27FC236}">
                <a16:creationId xmlns:a16="http://schemas.microsoft.com/office/drawing/2014/main" id="{1ED2D94F-6AC9-544C-99E8-E1B1A531C382}"/>
              </a:ext>
            </a:extLst>
          </p:cNvPr>
          <p:cNvGrpSpPr/>
          <p:nvPr/>
        </p:nvGrpSpPr>
        <p:grpSpPr>
          <a:xfrm>
            <a:off x="6177002" y="1012330"/>
            <a:ext cx="1064926" cy="2481992"/>
            <a:chOff x="7807494" y="-88355"/>
            <a:chExt cx="1064926" cy="2481992"/>
          </a:xfrm>
        </p:grpSpPr>
        <p:cxnSp>
          <p:nvCxnSpPr>
            <p:cNvPr id="8" name="Straight Connector 7">
              <a:extLst>
                <a:ext uri="{FF2B5EF4-FFF2-40B4-BE49-F238E27FC236}">
                  <a16:creationId xmlns:a16="http://schemas.microsoft.com/office/drawing/2014/main" id="{4A58E261-3A0C-704A-9EC7-7FC3C1C21FED}"/>
                </a:ext>
              </a:extLst>
            </p:cNvPr>
            <p:cNvCxnSpPr/>
            <p:nvPr/>
          </p:nvCxnSpPr>
          <p:spPr>
            <a:xfrm>
              <a:off x="8319540" y="-88355"/>
              <a:ext cx="0" cy="205047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FC83616-1658-B74C-8474-B90F299798ED}"/>
                </a:ext>
              </a:extLst>
            </p:cNvPr>
            <p:cNvSpPr txBox="1"/>
            <p:nvPr/>
          </p:nvSpPr>
          <p:spPr>
            <a:xfrm>
              <a:off x="7807494" y="2024305"/>
              <a:ext cx="1064926" cy="369332"/>
            </a:xfrm>
            <a:prstGeom prst="rect">
              <a:avLst/>
            </a:prstGeom>
            <a:noFill/>
          </p:spPr>
          <p:txBody>
            <a:bodyPr wrap="square" rtlCol="0">
              <a:spAutoFit/>
            </a:bodyPr>
            <a:lstStyle/>
            <a:p>
              <a:r>
                <a:rPr lang="en-US" dirty="0"/>
                <a:t>Partition</a:t>
              </a:r>
            </a:p>
          </p:txBody>
        </p:sp>
      </p:grpSp>
      <p:grpSp>
        <p:nvGrpSpPr>
          <p:cNvPr id="23" name="Group 22">
            <a:extLst>
              <a:ext uri="{FF2B5EF4-FFF2-40B4-BE49-F238E27FC236}">
                <a16:creationId xmlns:a16="http://schemas.microsoft.com/office/drawing/2014/main" id="{58A0E9E4-1093-E144-8766-5D166415A641}"/>
              </a:ext>
            </a:extLst>
          </p:cNvPr>
          <p:cNvGrpSpPr/>
          <p:nvPr/>
        </p:nvGrpSpPr>
        <p:grpSpPr>
          <a:xfrm>
            <a:off x="3079498" y="2359858"/>
            <a:ext cx="2651463" cy="1141777"/>
            <a:chOff x="3079498" y="2359858"/>
            <a:chExt cx="2651463" cy="1141777"/>
          </a:xfrm>
        </p:grpSpPr>
        <p:sp>
          <p:nvSpPr>
            <p:cNvPr id="15" name="Rectangle 14">
              <a:extLst>
                <a:ext uri="{FF2B5EF4-FFF2-40B4-BE49-F238E27FC236}">
                  <a16:creationId xmlns:a16="http://schemas.microsoft.com/office/drawing/2014/main" id="{44737317-C1E9-2446-BA6A-23AD2BF35771}"/>
                </a:ext>
              </a:extLst>
            </p:cNvPr>
            <p:cNvSpPr/>
            <p:nvPr/>
          </p:nvSpPr>
          <p:spPr>
            <a:xfrm>
              <a:off x="3079498" y="3132303"/>
              <a:ext cx="721672" cy="369332"/>
            </a:xfrm>
            <a:prstGeom prst="rect">
              <a:avLst/>
            </a:prstGeom>
          </p:spPr>
          <p:txBody>
            <a:bodyPr wrap="none">
              <a:spAutoFit/>
            </a:bodyPr>
            <a:lstStyle/>
            <a:p>
              <a:r>
                <a:rPr lang="en-US" dirty="0" err="1"/>
                <a:t>Wx</a:t>
              </a:r>
              <a:r>
                <a:rPr lang="en-US" dirty="0"/>
                <a:t>=5</a:t>
              </a:r>
            </a:p>
          </p:txBody>
        </p:sp>
        <p:cxnSp>
          <p:nvCxnSpPr>
            <p:cNvPr id="17" name="Straight Arrow Connector 16">
              <a:extLst>
                <a:ext uri="{FF2B5EF4-FFF2-40B4-BE49-F238E27FC236}">
                  <a16:creationId xmlns:a16="http://schemas.microsoft.com/office/drawing/2014/main" id="{31ADF01B-D10B-0E45-84E7-DF6069519DF6}"/>
                </a:ext>
              </a:extLst>
            </p:cNvPr>
            <p:cNvCxnSpPr/>
            <p:nvPr/>
          </p:nvCxnSpPr>
          <p:spPr>
            <a:xfrm flipV="1">
              <a:off x="3762531" y="2359858"/>
              <a:ext cx="734518" cy="702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DB416BA-8950-AD45-8720-8D72CB1F0A23}"/>
                </a:ext>
              </a:extLst>
            </p:cNvPr>
            <p:cNvCxnSpPr>
              <a:cxnSpLocks/>
            </p:cNvCxnSpPr>
            <p:nvPr/>
          </p:nvCxnSpPr>
          <p:spPr>
            <a:xfrm flipV="1">
              <a:off x="3914931" y="2711332"/>
              <a:ext cx="1816030" cy="503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075224A3-01AC-4945-BCEC-98AFC6C4DF0F}"/>
              </a:ext>
            </a:extLst>
          </p:cNvPr>
          <p:cNvGrpSpPr/>
          <p:nvPr/>
        </p:nvGrpSpPr>
        <p:grpSpPr>
          <a:xfrm>
            <a:off x="8001274" y="2338844"/>
            <a:ext cx="1430186" cy="993758"/>
            <a:chOff x="8001274" y="2338844"/>
            <a:chExt cx="1430186" cy="993758"/>
          </a:xfrm>
        </p:grpSpPr>
        <p:cxnSp>
          <p:nvCxnSpPr>
            <p:cNvPr id="20" name="Straight Arrow Connector 19">
              <a:extLst>
                <a:ext uri="{FF2B5EF4-FFF2-40B4-BE49-F238E27FC236}">
                  <a16:creationId xmlns:a16="http://schemas.microsoft.com/office/drawing/2014/main" id="{30A6F968-5F4C-8048-A4A4-C0F0DDC9580F}"/>
                </a:ext>
              </a:extLst>
            </p:cNvPr>
            <p:cNvCxnSpPr>
              <a:cxnSpLocks/>
            </p:cNvCxnSpPr>
            <p:nvPr/>
          </p:nvCxnSpPr>
          <p:spPr>
            <a:xfrm flipH="1" flipV="1">
              <a:off x="8001274" y="2338844"/>
              <a:ext cx="879774" cy="579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53780A33-A1E7-974F-A975-E6E6213EB413}"/>
                </a:ext>
              </a:extLst>
            </p:cNvPr>
            <p:cNvSpPr/>
            <p:nvPr/>
          </p:nvSpPr>
          <p:spPr>
            <a:xfrm>
              <a:off x="8914972" y="2963270"/>
              <a:ext cx="516488" cy="369332"/>
            </a:xfrm>
            <a:prstGeom prst="rect">
              <a:avLst/>
            </a:prstGeom>
          </p:spPr>
          <p:txBody>
            <a:bodyPr wrap="none">
              <a:spAutoFit/>
            </a:bodyPr>
            <a:lstStyle/>
            <a:p>
              <a:r>
                <a:rPr lang="en-US" dirty="0"/>
                <a:t>Rx?</a:t>
              </a:r>
            </a:p>
          </p:txBody>
        </p:sp>
      </p:grpSp>
    </p:spTree>
    <p:extLst>
      <p:ext uri="{BB962C8B-B14F-4D97-AF65-F5344CB8AC3E}">
        <p14:creationId xmlns:p14="http://schemas.microsoft.com/office/powerpoint/2010/main" val="2584117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5724</TotalTime>
  <Words>2404</Words>
  <Application>Microsoft Macintosh PowerPoint</Application>
  <PresentationFormat>Widescreen</PresentationFormat>
  <Paragraphs>456</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Avenir Book</vt:lpstr>
      <vt:lpstr>Calibri</vt:lpstr>
      <vt:lpstr>Courier</vt:lpstr>
      <vt:lpstr>Helvetica</vt:lpstr>
      <vt:lpstr>Helvetica Neue</vt:lpstr>
      <vt:lpstr>Office Theme</vt:lpstr>
      <vt:lpstr>Eventual Consistency &amp; Amazon Dynamo</vt:lpstr>
      <vt:lpstr>Amazon Operational DB Desiderata</vt:lpstr>
      <vt:lpstr>Enter Dynamo</vt:lpstr>
      <vt:lpstr>Versus RDBMS</vt:lpstr>
      <vt:lpstr>Replication Primer</vt:lpstr>
      <vt:lpstr>Availability</vt:lpstr>
      <vt:lpstr>Write Availability Tradeoff</vt:lpstr>
      <vt:lpstr>No Free Lunch</vt:lpstr>
      <vt:lpstr>CAP Example</vt:lpstr>
      <vt:lpstr>NoSQL</vt:lpstr>
      <vt:lpstr>PowerPoint Presentation</vt:lpstr>
      <vt:lpstr>Dynamo Query Interface </vt:lpstr>
      <vt:lpstr>Dynamo Data Partitioning and Replication</vt:lpstr>
      <vt:lpstr>Consistent Hashing</vt:lpstr>
      <vt:lpstr>Joining the Ring</vt:lpstr>
      <vt:lpstr>Handling Reads</vt:lpstr>
      <vt:lpstr>Handling Writes</vt:lpstr>
      <vt:lpstr>Dynamo Consistency</vt:lpstr>
      <vt:lpstr>Dynamo Consistency</vt:lpstr>
      <vt:lpstr>Sloppy Quorum</vt:lpstr>
      <vt:lpstr>Sloppy Quorum &amp; Hinted Handoff</vt:lpstr>
      <vt:lpstr>Sloppy Quorum  Divergence</vt:lpstr>
      <vt:lpstr>Sloppy Quorum  Divergence</vt:lpstr>
      <vt:lpstr>Vector Clocks</vt:lpstr>
      <vt:lpstr>Vector Clocks</vt:lpstr>
      <vt:lpstr>Vector Clocks</vt:lpstr>
      <vt:lpstr>Vector Clocks</vt:lpstr>
      <vt:lpstr>Read Repair</vt:lpstr>
      <vt:lpstr>Study Break</vt:lpstr>
      <vt:lpstr>Study Break</vt:lpstr>
      <vt:lpstr>Anti-entropy</vt:lpstr>
      <vt:lpstr>Merkle Trees</vt:lpstr>
      <vt:lpstr>Merkle Trees</vt:lpstr>
      <vt:lpstr>Merkle Trees</vt:lpstr>
      <vt:lpstr>Merkle Trees</vt:lpstr>
      <vt:lpstr>Merkle Trees</vt:lpstr>
      <vt:lpstr>Summary</vt:lpstr>
      <vt:lpstr>Summary</vt:lpstr>
      <vt:lpstr>Summary</vt:lpstr>
      <vt:lpstr>Summary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Dynamo</dc:title>
  <dc:creator>Samuel R Madden</dc:creator>
  <cp:lastModifiedBy>Samuel R Madden</cp:lastModifiedBy>
  <cp:revision>28</cp:revision>
  <dcterms:created xsi:type="dcterms:W3CDTF">2021-04-29T19:01:50Z</dcterms:created>
  <dcterms:modified xsi:type="dcterms:W3CDTF">2021-05-03T18:26:28Z</dcterms:modified>
</cp:coreProperties>
</file>