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78" r:id="rId3"/>
    <p:sldId id="267" r:id="rId4"/>
    <p:sldId id="268" r:id="rId5"/>
    <p:sldId id="269" r:id="rId6"/>
    <p:sldId id="270" r:id="rId7"/>
    <p:sldId id="271" r:id="rId8"/>
    <p:sldId id="258" r:id="rId9"/>
    <p:sldId id="279" r:id="rId10"/>
    <p:sldId id="257" r:id="rId11"/>
    <p:sldId id="280" r:id="rId12"/>
    <p:sldId id="259" r:id="rId13"/>
    <p:sldId id="260" r:id="rId14"/>
    <p:sldId id="263" r:id="rId15"/>
    <p:sldId id="264" r:id="rId16"/>
    <p:sldId id="261" r:id="rId17"/>
    <p:sldId id="262" r:id="rId18"/>
    <p:sldId id="276" r:id="rId19"/>
    <p:sldId id="277" r:id="rId20"/>
    <p:sldId id="272" r:id="rId21"/>
    <p:sldId id="273" r:id="rId22"/>
    <p:sldId id="274" r:id="rId23"/>
    <p:sldId id="275" r:id="rId24"/>
    <p:sldId id="265" r:id="rId25"/>
    <p:sldId id="266" r:id="rId26"/>
    <p:sldId id="284" r:id="rId27"/>
    <p:sldId id="283" r:id="rId28"/>
    <p:sldId id="282" r:id="rId29"/>
    <p:sldId id="281" r:id="rId30"/>
    <p:sldId id="285" r:id="rId31"/>
    <p:sldId id="287" r:id="rId32"/>
    <p:sldId id="286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0"/>
    <p:restoredTop sz="92757"/>
  </p:normalViewPr>
  <p:slideViewPr>
    <p:cSldViewPr snapToGrid="0" snapToObjects="1">
      <p:cViewPr varScale="1">
        <p:scale>
          <a:sx n="61" d="100"/>
          <a:sy n="61" d="100"/>
        </p:scale>
        <p:origin x="55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3ADE0-A467-FF43-8F44-AE239174F870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3BB25-3F98-9C4D-A580-B5060F95B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1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F669F-3A65-1648-88F5-BB87EF25F281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26B8A-6A05-2446-8FEB-9630C33D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47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B580D-40C4-5642-8088-AD18AFCF84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63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6B8A-6A05-2446-8FEB-9630C33D330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92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3A9C-0A71-9B4B-A9E8-D0C47A4BE6A1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3CDA-B9D4-494D-80D3-A72D9415A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6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3A9C-0A71-9B4B-A9E8-D0C47A4BE6A1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3CDA-B9D4-494D-80D3-A72D9415A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1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3A9C-0A71-9B4B-A9E8-D0C47A4BE6A1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3CDA-B9D4-494D-80D3-A72D9415A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1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3A9C-0A71-9B4B-A9E8-D0C47A4BE6A1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3CDA-B9D4-494D-80D3-A72D9415A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6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3A9C-0A71-9B4B-A9E8-D0C47A4BE6A1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3CDA-B9D4-494D-80D3-A72D9415A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1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3A9C-0A71-9B4B-A9E8-D0C47A4BE6A1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3CDA-B9D4-494D-80D3-A72D9415A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8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3A9C-0A71-9B4B-A9E8-D0C47A4BE6A1}" type="datetimeFigureOut">
              <a:rPr lang="en-US" smtClean="0"/>
              <a:t>2/22/21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3CDA-B9D4-494D-80D3-A72D9415A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2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3A9C-0A71-9B4B-A9E8-D0C47A4BE6A1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3CDA-B9D4-494D-80D3-A72D9415A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3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3A9C-0A71-9B4B-A9E8-D0C47A4BE6A1}" type="datetimeFigureOut">
              <a:rPr lang="en-US" smtClean="0"/>
              <a:t>2/22/21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3CDA-B9D4-494D-80D3-A72D9415A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3A9C-0A71-9B4B-A9E8-D0C47A4BE6A1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3CDA-B9D4-494D-80D3-A72D9415A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3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3A9C-0A71-9B4B-A9E8-D0C47A4BE6A1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3CDA-B9D4-494D-80D3-A72D9415A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4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93A9C-0A71-9B4B-A9E8-D0C47A4BE6A1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A3CDA-B9D4-494D-80D3-A72D9415A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6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6.830 / 6.814 Lecture 2</a:t>
            </a:r>
            <a:br>
              <a:rPr lang="en-US" dirty="0"/>
            </a:br>
            <a:r>
              <a:rPr lang="en-US" dirty="0"/>
              <a:t>Data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Sam Madden</a:t>
            </a:r>
          </a:p>
          <a:p>
            <a:r>
              <a:rPr lang="en-US" dirty="0"/>
              <a:t>2/22/2021</a:t>
            </a:r>
          </a:p>
          <a:p>
            <a:endParaRPr lang="en-US" dirty="0"/>
          </a:p>
          <a:p>
            <a:r>
              <a:rPr lang="en-US" dirty="0"/>
              <a:t>PS1 Out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377825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“Those who cannot remember the past are doomed to repeat it”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612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Hierarchy</a:t>
            </a:r>
          </a:p>
        </p:txBody>
      </p:sp>
      <p:sp>
        <p:nvSpPr>
          <p:cNvPr id="4" name="Rectangle 3"/>
          <p:cNvSpPr/>
          <p:nvPr/>
        </p:nvSpPr>
        <p:spPr>
          <a:xfrm>
            <a:off x="2894268" y="150409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	Jane (keeper)  (HSK 1) </a:t>
            </a:r>
          </a:p>
          <a:p>
            <a:r>
              <a:rPr lang="tr-TR" dirty="0"/>
              <a:t>		Sam, </a:t>
            </a:r>
            <a:r>
              <a:rPr lang="tr-TR" dirty="0" err="1"/>
              <a:t>salamander</a:t>
            </a:r>
            <a:r>
              <a:rPr lang="tr-TR" dirty="0"/>
              <a:t>, …  (2)</a:t>
            </a:r>
          </a:p>
          <a:p>
            <a:r>
              <a:rPr lang="en-US" dirty="0"/>
              <a:t>			1, 100sq </a:t>
            </a:r>
            <a:r>
              <a:rPr lang="en-US" dirty="0" err="1"/>
              <a:t>ft</a:t>
            </a:r>
            <a:r>
              <a:rPr lang="en-US" dirty="0"/>
              <a:t>, …	(3)</a:t>
            </a:r>
          </a:p>
          <a:p>
            <a:r>
              <a:rPr lang="tr-TR" dirty="0"/>
              <a:t>		</a:t>
            </a:r>
            <a:r>
              <a:rPr lang="tr-TR" dirty="0" err="1"/>
              <a:t>Siva</a:t>
            </a:r>
            <a:r>
              <a:rPr lang="tr-TR" dirty="0"/>
              <a:t>, </a:t>
            </a:r>
            <a:r>
              <a:rPr lang="tr-TR" dirty="0" err="1"/>
              <a:t>giraffe</a:t>
            </a:r>
            <a:r>
              <a:rPr lang="tr-TR" dirty="0"/>
              <a:t>, … (4)</a:t>
            </a:r>
          </a:p>
          <a:p>
            <a:r>
              <a:rPr lang="en-US" dirty="0"/>
              <a:t>			2, 1000sq </a:t>
            </a:r>
            <a:r>
              <a:rPr lang="en-US" dirty="0" err="1"/>
              <a:t>ft</a:t>
            </a:r>
            <a:r>
              <a:rPr lang="en-US" dirty="0"/>
              <a:t>, … (5)</a:t>
            </a:r>
          </a:p>
          <a:p>
            <a:r>
              <a:rPr lang="en-US" dirty="0"/>
              <a:t>		Sally, student, … (6)</a:t>
            </a:r>
          </a:p>
          <a:p>
            <a:r>
              <a:rPr lang="en-US" dirty="0"/>
              <a:t>			1, 100sq </a:t>
            </a:r>
            <a:r>
              <a:rPr lang="en-US" dirty="0" err="1"/>
              <a:t>ft</a:t>
            </a:r>
            <a:r>
              <a:rPr lang="en-US" dirty="0"/>
              <a:t>, … (7)</a:t>
            </a:r>
          </a:p>
          <a:p>
            <a:r>
              <a:rPr lang="nl-NL" dirty="0"/>
              <a:t>	Joe (keeper) (8)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905A9A-0096-E64C-BCB3-495C5016432A}"/>
              </a:ext>
            </a:extLst>
          </p:cNvPr>
          <p:cNvSpPr/>
          <p:nvPr/>
        </p:nvSpPr>
        <p:spPr>
          <a:xfrm>
            <a:off x="457200" y="4822093"/>
            <a:ext cx="77572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						</a:t>
            </a:r>
            <a:r>
              <a:rPr lang="en-US" sz="2400" b="1" dirty="0"/>
              <a:t>Keepers segment</a:t>
            </a:r>
          </a:p>
          <a:p>
            <a:r>
              <a:rPr lang="en-US" sz="2400" b="1" dirty="0"/>
              <a:t>					</a:t>
            </a:r>
          </a:p>
          <a:p>
            <a:r>
              <a:rPr lang="en-US" sz="2400" b="1" dirty="0"/>
              <a:t>			A1 Segment 		A2 Segment		A3 Segment</a:t>
            </a:r>
          </a:p>
          <a:p>
            <a:r>
              <a:rPr lang="en-US" sz="2400" b="1" dirty="0"/>
              <a:t>			C1 Segment		C2 Segment		C3 Segment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77AD0BA-1D21-6E43-AF6A-249232415351}"/>
              </a:ext>
            </a:extLst>
          </p:cNvPr>
          <p:cNvSpPr txBox="1">
            <a:spLocks/>
          </p:cNvSpPr>
          <p:nvPr/>
        </p:nvSpPr>
        <p:spPr>
          <a:xfrm>
            <a:off x="609600" y="37943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IMS Physical </a:t>
            </a:r>
            <a:r>
              <a:rPr lang="en-US" dirty="0" err="1"/>
              <a:t>Represenation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4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09335-A17B-BE49-96D1-77F04948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IMS / DL/1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197FD-D431-2149-AFE1-367F45B6A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 err="1"/>
              <a:t>GetUnique</a:t>
            </a:r>
            <a:r>
              <a:rPr lang="en-US" b="1" dirty="0"/>
              <a:t> </a:t>
            </a:r>
            <a:r>
              <a:rPr lang="en-US" dirty="0"/>
              <a:t>(seg type, </a:t>
            </a:r>
            <a:r>
              <a:rPr lang="en-US" dirty="0" err="1"/>
              <a:t>pred</a:t>
            </a:r>
            <a:r>
              <a:rPr lang="en-US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Get first record satisfying </a:t>
            </a:r>
            <a:r>
              <a:rPr lang="en-US" dirty="0" err="1"/>
              <a:t>pred</a:t>
            </a:r>
            <a:endParaRPr lang="en-US" dirty="0"/>
          </a:p>
          <a:p>
            <a:pPr lvl="1">
              <a:lnSpc>
                <a:spcPct val="120000"/>
              </a:lnSpc>
              <a:spcAft>
                <a:spcPts val="1000"/>
              </a:spcAft>
            </a:pPr>
            <a:r>
              <a:rPr lang="en-US" dirty="0"/>
              <a:t>Only supported by hash / sorted segments</a:t>
            </a:r>
          </a:p>
          <a:p>
            <a:pPr>
              <a:lnSpc>
                <a:spcPct val="120000"/>
              </a:lnSpc>
            </a:pPr>
            <a:r>
              <a:rPr lang="en-US" b="1" dirty="0" err="1"/>
              <a:t>GetNext</a:t>
            </a:r>
            <a:r>
              <a:rPr lang="en-US" b="1" dirty="0"/>
              <a:t> </a:t>
            </a:r>
            <a:r>
              <a:rPr lang="en-US" dirty="0"/>
              <a:t>(seg type, </a:t>
            </a:r>
            <a:r>
              <a:rPr lang="en-US" dirty="0" err="1"/>
              <a:t>pred</a:t>
            </a:r>
            <a:r>
              <a:rPr lang="en-US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Get first or next key in hierarchical order</a:t>
            </a:r>
          </a:p>
          <a:p>
            <a:pPr lvl="1">
              <a:lnSpc>
                <a:spcPct val="120000"/>
              </a:lnSpc>
              <a:spcAft>
                <a:spcPts val="1000"/>
              </a:spcAft>
            </a:pPr>
            <a:r>
              <a:rPr lang="en-US" dirty="0"/>
              <a:t>Starts from last </a:t>
            </a:r>
            <a:r>
              <a:rPr lang="en-US" dirty="0" err="1"/>
              <a:t>GetNext</a:t>
            </a:r>
            <a:r>
              <a:rPr lang="en-US" dirty="0"/>
              <a:t>/</a:t>
            </a:r>
            <a:r>
              <a:rPr lang="en-US" dirty="0" err="1"/>
              <a:t>GetUnique</a:t>
            </a:r>
            <a:r>
              <a:rPr lang="en-US" dirty="0"/>
              <a:t> call</a:t>
            </a:r>
          </a:p>
          <a:p>
            <a:pPr>
              <a:lnSpc>
                <a:spcPct val="120000"/>
              </a:lnSpc>
            </a:pPr>
            <a:r>
              <a:rPr lang="en-US" b="1" dirty="0" err="1"/>
              <a:t>GetNextParent</a:t>
            </a:r>
            <a:r>
              <a:rPr lang="en-US" b="1" dirty="0"/>
              <a:t> </a:t>
            </a:r>
            <a:r>
              <a:rPr lang="en-US" dirty="0"/>
              <a:t>(seg type, </a:t>
            </a:r>
            <a:r>
              <a:rPr lang="en-US" dirty="0" err="1"/>
              <a:t>pred</a:t>
            </a:r>
            <a:r>
              <a:rPr lang="en-US" dirty="0"/>
              <a:t>)</a:t>
            </a:r>
          </a:p>
          <a:p>
            <a:pPr lvl="1">
              <a:lnSpc>
                <a:spcPct val="120000"/>
              </a:lnSpc>
              <a:spcAft>
                <a:spcPts val="1000"/>
              </a:spcAft>
            </a:pPr>
            <a:r>
              <a:rPr lang="en-US" dirty="0"/>
              <a:t>Same as </a:t>
            </a:r>
            <a:r>
              <a:rPr lang="en-US" dirty="0" err="1"/>
              <a:t>GetNext</a:t>
            </a:r>
            <a:r>
              <a:rPr lang="en-US" dirty="0"/>
              <a:t>, but will not move up hierarchy to next parent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b="1" dirty="0"/>
              <a:t>Delete, Insert</a:t>
            </a:r>
          </a:p>
        </p:txBody>
      </p:sp>
    </p:spTree>
    <p:extLst>
      <p:ext uri="{BB962C8B-B14F-4D97-AF65-F5344CB8AC3E}">
        <p14:creationId xmlns:p14="http://schemas.microsoft.com/office/powerpoint/2010/main" val="380051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PL/1 Program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620620"/>
            <a:ext cx="78665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Find the cages that Jane keeps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GetUnique</a:t>
            </a:r>
            <a:r>
              <a:rPr lang="en-US" sz="2800" dirty="0"/>
              <a:t>(Keepers, name = "Jane")</a:t>
            </a:r>
          </a:p>
          <a:p>
            <a:r>
              <a:rPr lang="en-US" sz="2800" dirty="0"/>
              <a:t>	Until done:</a:t>
            </a:r>
          </a:p>
          <a:p>
            <a:r>
              <a:rPr lang="en-US" sz="2800" dirty="0"/>
              <a:t>		</a:t>
            </a:r>
            <a:r>
              <a:rPr lang="en-US" sz="2800" dirty="0" err="1"/>
              <a:t>cageid</a:t>
            </a:r>
            <a:r>
              <a:rPr lang="en-US" sz="2800" dirty="0"/>
              <a:t> = </a:t>
            </a:r>
            <a:r>
              <a:rPr lang="en-US" sz="2800" dirty="0" err="1"/>
              <a:t>GetNextParent</a:t>
            </a:r>
            <a:r>
              <a:rPr lang="en-US" sz="2800" dirty="0"/>
              <a:t> (cages).no</a:t>
            </a:r>
          </a:p>
          <a:p>
            <a:r>
              <a:rPr lang="en-US" sz="2800" dirty="0"/>
              <a:t>		print </a:t>
            </a:r>
            <a:r>
              <a:rPr lang="en-US" sz="2800" dirty="0" err="1"/>
              <a:t>cageid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6799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PL/1 Programs</a:t>
            </a:r>
          </a:p>
        </p:txBody>
      </p:sp>
      <p:sp>
        <p:nvSpPr>
          <p:cNvPr id="4" name="Rectangle 3"/>
          <p:cNvSpPr/>
          <p:nvPr/>
        </p:nvSpPr>
        <p:spPr>
          <a:xfrm>
            <a:off x="306225" y="1620620"/>
            <a:ext cx="756306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Find the keepers that keep cage 6</a:t>
            </a:r>
          </a:p>
          <a:p>
            <a:r>
              <a:rPr lang="en-US" sz="3200" dirty="0"/>
              <a:t>	keep = </a:t>
            </a:r>
            <a:r>
              <a:rPr lang="en-US" sz="3200" dirty="0" err="1"/>
              <a:t>GetUnique</a:t>
            </a:r>
            <a:r>
              <a:rPr lang="en-US" sz="3200" dirty="0"/>
              <a:t>(keepers)</a:t>
            </a:r>
          </a:p>
          <a:p>
            <a:r>
              <a:rPr lang="en-US" sz="3200" dirty="0"/>
              <a:t>	</a:t>
            </a:r>
          </a:p>
          <a:p>
            <a:r>
              <a:rPr lang="en-US" sz="3200" dirty="0"/>
              <a:t>	Until done:</a:t>
            </a:r>
          </a:p>
          <a:p>
            <a:r>
              <a:rPr lang="en-US" sz="3200" dirty="0"/>
              <a:t>		cage = </a:t>
            </a:r>
            <a:r>
              <a:rPr lang="en-US" sz="3200" dirty="0" err="1"/>
              <a:t>GetNextParent</a:t>
            </a:r>
            <a:r>
              <a:rPr lang="en-US" sz="3200" dirty="0"/>
              <a:t>(cages, id = 6)</a:t>
            </a:r>
          </a:p>
          <a:p>
            <a:r>
              <a:rPr lang="en-US" sz="3200" dirty="0"/>
              <a:t>		if (cage is not null):</a:t>
            </a:r>
          </a:p>
          <a:p>
            <a:r>
              <a:rPr lang="en-US" sz="3200" dirty="0"/>
              <a:t>				print keep</a:t>
            </a:r>
          </a:p>
          <a:p>
            <a:r>
              <a:rPr lang="en-US" sz="3200" dirty="0"/>
              <a:t>		keep = </a:t>
            </a:r>
            <a:r>
              <a:rPr lang="en-US" sz="3200" dirty="0" err="1"/>
              <a:t>GetNext</a:t>
            </a:r>
            <a:r>
              <a:rPr lang="en-US" sz="3200" dirty="0"/>
              <a:t>(keepers)</a:t>
            </a:r>
          </a:p>
        </p:txBody>
      </p:sp>
    </p:spTree>
    <p:extLst>
      <p:ext uri="{BB962C8B-B14F-4D97-AF65-F5344CB8AC3E}">
        <p14:creationId xmlns:p14="http://schemas.microsoft.com/office/powerpoint/2010/main" val="1126011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break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3352"/>
            <a:ext cx="8229600" cy="54854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Consider a course schema with students, classes, rooms (each has a number of attributes)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Classes in exactly one room</a:t>
            </a:r>
          </a:p>
          <a:p>
            <a:pPr marL="0" indent="0">
              <a:buNone/>
            </a:pPr>
            <a:r>
              <a:rPr lang="en-US" dirty="0"/>
              <a:t>Students in zero or more classes</a:t>
            </a:r>
          </a:p>
          <a:p>
            <a:pPr marL="0" indent="0">
              <a:buNone/>
            </a:pPr>
            <a:r>
              <a:rPr lang="en-US" dirty="0"/>
              <a:t>Classes taken by zero or more students</a:t>
            </a:r>
          </a:p>
          <a:p>
            <a:pPr marL="0" indent="0">
              <a:buNone/>
            </a:pPr>
            <a:r>
              <a:rPr lang="en-US" dirty="0"/>
              <a:t>Rooms host zero or more classes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082290" y="2498376"/>
            <a:ext cx="6000550" cy="2184848"/>
            <a:chOff x="2082290" y="2498376"/>
            <a:chExt cx="6000550" cy="2184848"/>
          </a:xfrm>
        </p:grpSpPr>
        <p:sp>
          <p:nvSpPr>
            <p:cNvPr id="4" name="Rectangle 3"/>
            <p:cNvSpPr/>
            <p:nvPr/>
          </p:nvSpPr>
          <p:spPr>
            <a:xfrm>
              <a:off x="4415214" y="2498376"/>
              <a:ext cx="1620773" cy="6851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Classes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224316" y="3998051"/>
              <a:ext cx="1620773" cy="6851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Students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320040" y="3998051"/>
              <a:ext cx="1620773" cy="6851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Rooms</a:t>
              </a:r>
            </a:p>
          </p:txBody>
        </p:sp>
        <p:cxnSp>
          <p:nvCxnSpPr>
            <p:cNvPr id="8" name="Elbow Connector 7"/>
            <p:cNvCxnSpPr>
              <a:stCxn id="4" idx="1"/>
              <a:endCxn id="5" idx="0"/>
            </p:cNvCxnSpPr>
            <p:nvPr/>
          </p:nvCxnSpPr>
          <p:spPr>
            <a:xfrm rot="10800000" flipV="1">
              <a:off x="3034704" y="2840963"/>
              <a:ext cx="1380511" cy="1157088"/>
            </a:xfrm>
            <a:prstGeom prst="bentConnector2">
              <a:avLst/>
            </a:prstGeom>
            <a:ln>
              <a:headEnd type="arrow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4" idx="3"/>
              <a:endCxn id="6" idx="0"/>
            </p:cNvCxnSpPr>
            <p:nvPr/>
          </p:nvCxnSpPr>
          <p:spPr>
            <a:xfrm>
              <a:off x="6035987" y="2840963"/>
              <a:ext cx="1094440" cy="1157088"/>
            </a:xfrm>
            <a:prstGeom prst="bentConnector2">
              <a:avLst/>
            </a:prstGeom>
            <a:ln>
              <a:headEnd type="none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130427" y="2998883"/>
              <a:ext cx="952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isin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82290" y="3151283"/>
              <a:ext cx="952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takenby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7092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819" y="1499928"/>
            <a:ext cx="86868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Describe one possible hierarchical schema for this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 there a hierarchical representation that is free of redundancy?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14946" y="4487050"/>
            <a:ext cx="6000550" cy="2184848"/>
            <a:chOff x="2082290" y="2498376"/>
            <a:chExt cx="6000550" cy="2184848"/>
          </a:xfrm>
        </p:grpSpPr>
        <p:sp>
          <p:nvSpPr>
            <p:cNvPr id="5" name="Rectangle 4"/>
            <p:cNvSpPr/>
            <p:nvPr/>
          </p:nvSpPr>
          <p:spPr>
            <a:xfrm>
              <a:off x="4415214" y="2498376"/>
              <a:ext cx="1620773" cy="6851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Classes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224316" y="3998051"/>
              <a:ext cx="1620773" cy="6851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Students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320040" y="3998051"/>
              <a:ext cx="1620773" cy="6851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Rooms</a:t>
              </a:r>
            </a:p>
          </p:txBody>
        </p:sp>
        <p:cxnSp>
          <p:nvCxnSpPr>
            <p:cNvPr id="8" name="Elbow Connector 7"/>
            <p:cNvCxnSpPr>
              <a:stCxn id="5" idx="1"/>
              <a:endCxn id="6" idx="0"/>
            </p:cNvCxnSpPr>
            <p:nvPr/>
          </p:nvCxnSpPr>
          <p:spPr>
            <a:xfrm rot="10800000" flipV="1">
              <a:off x="3034704" y="2840963"/>
              <a:ext cx="1380511" cy="1157088"/>
            </a:xfrm>
            <a:prstGeom prst="bentConnector2">
              <a:avLst/>
            </a:prstGeom>
            <a:ln>
              <a:headEnd type="arrow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5" idx="3"/>
              <a:endCxn id="7" idx="0"/>
            </p:cNvCxnSpPr>
            <p:nvPr/>
          </p:nvCxnSpPr>
          <p:spPr>
            <a:xfrm>
              <a:off x="6035987" y="2840963"/>
              <a:ext cx="1094440" cy="1157088"/>
            </a:xfrm>
            <a:prstGeom prst="bentConnector2">
              <a:avLst/>
            </a:prstGeom>
            <a:ln>
              <a:headEnd type="none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130427" y="2998883"/>
              <a:ext cx="952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isin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82290" y="3151283"/>
              <a:ext cx="952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takenby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92562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CODASYL Hierarchy</a:t>
            </a:r>
          </a:p>
        </p:txBody>
      </p:sp>
      <p:pic>
        <p:nvPicPr>
          <p:cNvPr id="4" name="Content Placeholder 3" descr="Pasted Graphic 2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264" r="-202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51014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CODASYL Program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804711"/>
            <a:ext cx="649690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Find the cages that Joe keeps</a:t>
            </a:r>
          </a:p>
          <a:p>
            <a:endParaRPr lang="en-US" sz="3200" dirty="0"/>
          </a:p>
          <a:p>
            <a:r>
              <a:rPr lang="en-US" sz="3200" dirty="0"/>
              <a:t>Find keepers (name = 'Joe')</a:t>
            </a:r>
          </a:p>
          <a:p>
            <a:r>
              <a:rPr lang="en-US" sz="3200" dirty="0"/>
              <a:t>Until done:</a:t>
            </a:r>
          </a:p>
          <a:p>
            <a:r>
              <a:rPr lang="en-US" sz="3200" dirty="0"/>
              <a:t>	Find next animal in </a:t>
            </a:r>
            <a:r>
              <a:rPr lang="en-US" sz="3200" dirty="0" err="1"/>
              <a:t>caredforby</a:t>
            </a:r>
            <a:endParaRPr lang="en-US" sz="3200" dirty="0"/>
          </a:p>
          <a:p>
            <a:r>
              <a:rPr lang="en-US" sz="3200" dirty="0"/>
              <a:t>	Find cage in </a:t>
            </a:r>
            <a:r>
              <a:rPr lang="en-US" sz="3200" dirty="0" err="1"/>
              <a:t>livesin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91116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D41C4-4924-BC4B-820E-B19F23C42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522EC-1878-C74E-A226-7D3A3ECE3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representation</a:t>
            </a:r>
          </a:p>
          <a:p>
            <a:r>
              <a:rPr lang="en-US" dirty="0"/>
              <a:t>Set-oriented programming model that doesn't require "navigation"</a:t>
            </a:r>
          </a:p>
          <a:p>
            <a:r>
              <a:rPr lang="en-US" dirty="0"/>
              <a:t>No physical data model description required(!)</a:t>
            </a:r>
          </a:p>
        </p:txBody>
      </p:sp>
    </p:spTree>
    <p:extLst>
      <p:ext uri="{BB962C8B-B14F-4D97-AF65-F5344CB8AC3E}">
        <p14:creationId xmlns:p14="http://schemas.microsoft.com/office/powerpoint/2010/main" val="61706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15AD7-1798-A443-8216-717B4BA8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1C8CE-1EAB-8B42-9B64-90CAF574E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68" y="1600200"/>
            <a:ext cx="8976732" cy="4525963"/>
          </a:xfrm>
        </p:spPr>
        <p:txBody>
          <a:bodyPr/>
          <a:lstStyle/>
          <a:p>
            <a:r>
              <a:rPr lang="en-US" dirty="0"/>
              <a:t>All data is represented as tables of records (</a:t>
            </a:r>
            <a:r>
              <a:rPr lang="en-US" i="1" dirty="0"/>
              <a:t>tuples)</a:t>
            </a:r>
          </a:p>
          <a:p>
            <a:r>
              <a:rPr lang="en-US" dirty="0"/>
              <a:t>Tables are unordered sets (no duplicates)</a:t>
            </a:r>
          </a:p>
          <a:p>
            <a:r>
              <a:rPr lang="en-US" dirty="0"/>
              <a:t>Database is one or more tables</a:t>
            </a:r>
          </a:p>
          <a:p>
            <a:r>
              <a:rPr lang="en-US" dirty="0"/>
              <a:t>Each relation has a </a:t>
            </a:r>
            <a:r>
              <a:rPr lang="en-US" i="1" dirty="0"/>
              <a:t>schema</a:t>
            </a:r>
            <a:r>
              <a:rPr lang="en-US" dirty="0"/>
              <a:t> that describes the types of the columns/fields</a:t>
            </a:r>
          </a:p>
          <a:p>
            <a:r>
              <a:rPr lang="en-US" dirty="0"/>
              <a:t>Each field is a primitive type -- not a set or relation</a:t>
            </a:r>
          </a:p>
          <a:p>
            <a:r>
              <a:rPr lang="en-US" dirty="0"/>
              <a:t>Physical representation/layout of data is not specified (no index types, </a:t>
            </a:r>
            <a:r>
              <a:rPr lang="en-US" dirty="0" err="1"/>
              <a:t>nestings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1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40E8-99EA-1E41-994A-5B5A2B20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095FC-0058-BD4A-B8E4-299EF4612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Data models + history</a:t>
            </a:r>
          </a:p>
          <a:p>
            <a:pPr lvl="1"/>
            <a:r>
              <a:rPr lang="en-US" dirty="0"/>
              <a:t>Hierarchical  (IMS/DL1) – 19</a:t>
            </a:r>
            <a:r>
              <a:rPr lang="en-US" i="1" dirty="0"/>
              <a:t>60’s </a:t>
            </a:r>
          </a:p>
          <a:p>
            <a:pPr lvl="1"/>
            <a:r>
              <a:rPr lang="en-US" dirty="0"/>
              <a:t>Network (CODASYL) – 1970’s</a:t>
            </a:r>
          </a:p>
          <a:p>
            <a:pPr lvl="1"/>
            <a:r>
              <a:rPr lang="en-US" dirty="0"/>
              <a:t>Relational – 1970’s and beyond</a:t>
            </a:r>
          </a:p>
          <a:p>
            <a:pPr lvl="1"/>
            <a:endParaRPr lang="en-US" i="1" dirty="0"/>
          </a:p>
          <a:p>
            <a:r>
              <a:rPr lang="en-US" b="1" dirty="0"/>
              <a:t>Key ideas</a:t>
            </a:r>
          </a:p>
          <a:p>
            <a:pPr lvl="1"/>
            <a:r>
              <a:rPr lang="en-US" dirty="0"/>
              <a:t>Data redundancy (and how to avoid it)</a:t>
            </a:r>
          </a:p>
          <a:p>
            <a:pPr lvl="1"/>
            <a:r>
              <a:rPr lang="en-US" dirty="0"/>
              <a:t>Physical and logical data independence</a:t>
            </a:r>
          </a:p>
          <a:p>
            <a:pPr lvl="1"/>
            <a:r>
              <a:rPr lang="en-US" dirty="0"/>
              <a:t>Relational algebra and axioms</a:t>
            </a:r>
          </a:p>
        </p:txBody>
      </p:sp>
    </p:spTree>
    <p:extLst>
      <p:ext uri="{BB962C8B-B14F-4D97-AF65-F5344CB8AC3E}">
        <p14:creationId xmlns:p14="http://schemas.microsoft.com/office/powerpoint/2010/main" val="1731439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5927"/>
            <a:ext cx="8229600" cy="1143000"/>
          </a:xfrm>
        </p:spPr>
        <p:txBody>
          <a:bodyPr/>
          <a:lstStyle/>
          <a:p>
            <a:r>
              <a:rPr lang="en-US" dirty="0"/>
              <a:t>Zoo Tables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337541"/>
              </p:ext>
            </p:extLst>
          </p:nvPr>
        </p:nvGraphicFramePr>
        <p:xfrm>
          <a:off x="1150882" y="1808259"/>
          <a:ext cx="778957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5912">
                  <a:extLst>
                    <a:ext uri="{9D8B030D-6E8A-4147-A177-3AD203B41FA5}">
                      <a16:colId xmlns:a16="http://schemas.microsoft.com/office/drawing/2014/main" val="2960062284"/>
                    </a:ext>
                  </a:extLst>
                </a:gridCol>
                <a:gridCol w="1803674">
                  <a:extLst>
                    <a:ext uri="{9D8B030D-6E8A-4147-A177-3AD203B41FA5}">
                      <a16:colId xmlns:a16="http://schemas.microsoft.com/office/drawing/2014/main" val="1319992084"/>
                    </a:ext>
                  </a:extLst>
                </a:gridCol>
              </a:tblGrid>
              <a:tr h="310405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cageno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keptby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feedtime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Salamander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10:00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Giraffe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11:00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1:00 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47374"/>
              </p:ext>
            </p:extLst>
          </p:nvPr>
        </p:nvGraphicFramePr>
        <p:xfrm>
          <a:off x="1150883" y="3677160"/>
          <a:ext cx="4064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433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50883" y="5265110"/>
          <a:ext cx="4064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433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50883" y="1438927"/>
            <a:ext cx="166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1545" y="3336873"/>
            <a:ext cx="166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Cages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50882" y="4940221"/>
            <a:ext cx="166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Keepers</a:t>
            </a:r>
          </a:p>
        </p:txBody>
      </p:sp>
      <p:sp>
        <p:nvSpPr>
          <p:cNvPr id="14" name="TextBox 13"/>
          <p:cNvSpPr txBox="1"/>
          <p:nvPr/>
        </p:nvSpPr>
        <p:spPr>
          <a:xfrm rot="19764834">
            <a:off x="5614156" y="874683"/>
            <a:ext cx="1599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Foreign Keys</a:t>
            </a:r>
          </a:p>
        </p:txBody>
      </p:sp>
      <p:sp>
        <p:nvSpPr>
          <p:cNvPr id="15" name="TextBox 14"/>
          <p:cNvSpPr txBox="1"/>
          <p:nvPr/>
        </p:nvSpPr>
        <p:spPr>
          <a:xfrm rot="19764834">
            <a:off x="-7541" y="2256762"/>
            <a:ext cx="1599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Primary</a:t>
            </a:r>
          </a:p>
          <a:p>
            <a:r>
              <a:rPr lang="en-US" sz="2400" b="1" i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18" name="TextBox 17"/>
          <p:cNvSpPr txBox="1"/>
          <p:nvPr/>
        </p:nvSpPr>
        <p:spPr>
          <a:xfrm rot="19764834">
            <a:off x="-7541" y="3877578"/>
            <a:ext cx="1599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Primary</a:t>
            </a:r>
          </a:p>
          <a:p>
            <a:r>
              <a:rPr lang="en-US" sz="2400" b="1" i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19" name="TextBox 18"/>
          <p:cNvSpPr txBox="1"/>
          <p:nvPr/>
        </p:nvSpPr>
        <p:spPr>
          <a:xfrm rot="19764834">
            <a:off x="100142" y="5468440"/>
            <a:ext cx="1599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Primary</a:t>
            </a:r>
          </a:p>
          <a:p>
            <a:r>
              <a:rPr lang="en-US" sz="2400" b="1" i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07AB51-93FF-F348-8029-C0D1317DD02A}"/>
              </a:ext>
            </a:extLst>
          </p:cNvPr>
          <p:cNvSpPr txBox="1"/>
          <p:nvPr/>
        </p:nvSpPr>
        <p:spPr>
          <a:xfrm>
            <a:off x="5514014" y="3510506"/>
            <a:ext cx="406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Schema: Animals </a:t>
            </a:r>
          </a:p>
          <a:p>
            <a:r>
              <a:rPr lang="en-US" dirty="0"/>
              <a:t>(id: int,</a:t>
            </a:r>
          </a:p>
          <a:p>
            <a:r>
              <a:rPr lang="en-US" dirty="0"/>
              <a:t>name: string,</a:t>
            </a:r>
          </a:p>
          <a:p>
            <a:r>
              <a:rPr lang="en-US" dirty="0"/>
              <a:t>age: int, </a:t>
            </a:r>
          </a:p>
          <a:p>
            <a:r>
              <a:rPr lang="en-US" dirty="0"/>
              <a:t>species: string,</a:t>
            </a:r>
          </a:p>
          <a:p>
            <a:r>
              <a:rPr lang="en-US" dirty="0" err="1"/>
              <a:t>cageno</a:t>
            </a:r>
            <a:r>
              <a:rPr lang="en-US" dirty="0"/>
              <a:t>: int </a:t>
            </a:r>
            <a:r>
              <a:rPr lang="en-US" b="1" dirty="0"/>
              <a:t>references</a:t>
            </a:r>
            <a:r>
              <a:rPr lang="en-US" dirty="0"/>
              <a:t> </a:t>
            </a:r>
            <a:r>
              <a:rPr lang="en-US" dirty="0" err="1"/>
              <a:t>cages.no</a:t>
            </a:r>
            <a:r>
              <a:rPr lang="en-US" dirty="0"/>
              <a:t>,</a:t>
            </a:r>
          </a:p>
          <a:p>
            <a:r>
              <a:rPr lang="en-US" dirty="0" err="1"/>
              <a:t>keptby</a:t>
            </a:r>
            <a:r>
              <a:rPr lang="en-US" dirty="0"/>
              <a:t>: int </a:t>
            </a:r>
            <a:r>
              <a:rPr lang="en-US" b="1" dirty="0"/>
              <a:t>references</a:t>
            </a:r>
            <a:r>
              <a:rPr lang="en-US" dirty="0"/>
              <a:t> </a:t>
            </a:r>
            <a:r>
              <a:rPr lang="en-US" dirty="0" err="1"/>
              <a:t>keepers.id</a:t>
            </a:r>
            <a:r>
              <a:rPr lang="en-US" dirty="0"/>
              <a:t>.</a:t>
            </a:r>
          </a:p>
          <a:p>
            <a:r>
              <a:rPr lang="en-US" dirty="0" err="1"/>
              <a:t>feedtime</a:t>
            </a:r>
            <a:r>
              <a:rPr lang="en-US" dirty="0"/>
              <a:t>: time )</a:t>
            </a:r>
          </a:p>
        </p:txBody>
      </p:sp>
    </p:spTree>
    <p:extLst>
      <p:ext uri="{BB962C8B-B14F-4D97-AF65-F5344CB8AC3E}">
        <p14:creationId xmlns:p14="http://schemas.microsoft.com/office/powerpoint/2010/main" val="83650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  <p:bldP spid="19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5927"/>
            <a:ext cx="8229600" cy="1143000"/>
          </a:xfrm>
        </p:spPr>
        <p:txBody>
          <a:bodyPr/>
          <a:lstStyle/>
          <a:p>
            <a:r>
              <a:rPr lang="en-US" dirty="0"/>
              <a:t>Zoo Tables (last lecture)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1150883" y="1808259"/>
          <a:ext cx="597513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1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1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0405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cageno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Salamander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Giraffe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50883" y="3677160"/>
          <a:ext cx="6096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433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feedtime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50883" y="5265110"/>
          <a:ext cx="4064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433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623034" y="5254600"/>
          <a:ext cx="306376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091">
                <a:tc>
                  <a:txBody>
                    <a:bodyPr/>
                    <a:lstStyle/>
                    <a:p>
                      <a:r>
                        <a:rPr lang="en-US" dirty="0"/>
                        <a:t>kid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cageno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2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02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02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50883" y="1438927"/>
            <a:ext cx="166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1545" y="3336873"/>
            <a:ext cx="166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Cages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50882" y="4940221"/>
            <a:ext cx="166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Keepers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80994" y="4940221"/>
            <a:ext cx="166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Keeps</a:t>
            </a:r>
          </a:p>
        </p:txBody>
      </p:sp>
      <p:sp>
        <p:nvSpPr>
          <p:cNvPr id="14" name="TextBox 13"/>
          <p:cNvSpPr txBox="1"/>
          <p:nvPr/>
        </p:nvSpPr>
        <p:spPr>
          <a:xfrm rot="19764834">
            <a:off x="6514080" y="2128358"/>
            <a:ext cx="1599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Foreign Key</a:t>
            </a:r>
          </a:p>
        </p:txBody>
      </p:sp>
      <p:sp>
        <p:nvSpPr>
          <p:cNvPr id="15" name="TextBox 14"/>
          <p:cNvSpPr txBox="1"/>
          <p:nvPr/>
        </p:nvSpPr>
        <p:spPr>
          <a:xfrm rot="19764834">
            <a:off x="-7541" y="2256762"/>
            <a:ext cx="1599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Primary</a:t>
            </a:r>
          </a:p>
          <a:p>
            <a:r>
              <a:rPr lang="en-US" sz="2400" b="1" i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18" name="TextBox 17"/>
          <p:cNvSpPr txBox="1"/>
          <p:nvPr/>
        </p:nvSpPr>
        <p:spPr>
          <a:xfrm rot="19764834">
            <a:off x="-7541" y="3877578"/>
            <a:ext cx="1599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Primary</a:t>
            </a:r>
          </a:p>
          <a:p>
            <a:r>
              <a:rPr lang="en-US" sz="2400" b="1" i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19" name="TextBox 18"/>
          <p:cNvSpPr txBox="1"/>
          <p:nvPr/>
        </p:nvSpPr>
        <p:spPr>
          <a:xfrm rot="19764834">
            <a:off x="100142" y="5468440"/>
            <a:ext cx="1599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Primary</a:t>
            </a:r>
          </a:p>
          <a:p>
            <a:r>
              <a:rPr lang="en-US" sz="2400" b="1" i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0" name="TextBox 19"/>
          <p:cNvSpPr txBox="1"/>
          <p:nvPr/>
        </p:nvSpPr>
        <p:spPr>
          <a:xfrm rot="19764834">
            <a:off x="5846723" y="5800532"/>
            <a:ext cx="1599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>
                <a:solidFill>
                  <a:srgbClr val="FF0000"/>
                </a:solidFill>
              </a:rPr>
              <a:t>Foreign Key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9764834">
            <a:off x="7347025" y="5734284"/>
            <a:ext cx="1599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>
                <a:solidFill>
                  <a:srgbClr val="FF0000"/>
                </a:solidFill>
              </a:rPr>
              <a:t>Foreign Key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35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  <p:bldP spid="19" grpId="0"/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FE05-EA10-2C4A-83BD-A50BC8B6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EA8E3-2B1C-1C43-A8B7-23906C812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Projection</a:t>
            </a:r>
            <a:r>
              <a:rPr lang="en-US" dirty="0"/>
              <a:t> (</a:t>
            </a:r>
            <a:r>
              <a:rPr lang="el-GR" dirty="0"/>
              <a:t>π(</a:t>
            </a:r>
            <a:r>
              <a:rPr lang="en-US" dirty="0"/>
              <a:t>T,c1, …, </a:t>
            </a:r>
            <a:r>
              <a:rPr lang="en-US" dirty="0" err="1"/>
              <a:t>cn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select a subset of columns c1 .. </a:t>
            </a:r>
            <a:r>
              <a:rPr lang="en-US" dirty="0" err="1"/>
              <a:t>cn</a:t>
            </a:r>
            <a:endParaRPr lang="en-US" dirty="0"/>
          </a:p>
          <a:p>
            <a:r>
              <a:rPr lang="en-US" b="1" dirty="0"/>
              <a:t>Selection</a:t>
            </a:r>
            <a:r>
              <a:rPr lang="en-US" dirty="0"/>
              <a:t> (</a:t>
            </a:r>
            <a:r>
              <a:rPr lang="en-US" dirty="0" err="1"/>
              <a:t>σ</a:t>
            </a:r>
            <a:r>
              <a:rPr lang="en-US" dirty="0"/>
              <a:t>(T, </a:t>
            </a:r>
            <a:r>
              <a:rPr lang="en-US" dirty="0" err="1"/>
              <a:t>pred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select a subset of rows that satisfy </a:t>
            </a:r>
            <a:r>
              <a:rPr lang="en-US" dirty="0" err="1"/>
              <a:t>pred</a:t>
            </a:r>
            <a:endParaRPr lang="en-US" dirty="0"/>
          </a:p>
          <a:p>
            <a:r>
              <a:rPr lang="en-US" b="1" dirty="0"/>
              <a:t>Cross Product </a:t>
            </a:r>
            <a:r>
              <a:rPr lang="en-US" dirty="0"/>
              <a:t>(T1 x T2)</a:t>
            </a:r>
          </a:p>
          <a:p>
            <a:pPr lvl="1"/>
            <a:r>
              <a:rPr lang="en-US" dirty="0"/>
              <a:t>combine two tables</a:t>
            </a:r>
          </a:p>
          <a:p>
            <a:r>
              <a:rPr lang="en-US" b="1" dirty="0"/>
              <a:t>Join</a:t>
            </a:r>
            <a:r>
              <a:rPr lang="en-US" dirty="0"/>
              <a:t> (⨝(T1, T2, </a:t>
            </a:r>
            <a:r>
              <a:rPr lang="en-US" dirty="0" err="1"/>
              <a:t>pred</a:t>
            </a:r>
            <a:r>
              <a:rPr lang="en-US" dirty="0"/>
              <a:t>)) = </a:t>
            </a:r>
            <a:r>
              <a:rPr lang="en-US" dirty="0" err="1"/>
              <a:t>σ</a:t>
            </a:r>
            <a:r>
              <a:rPr lang="en-US" dirty="0"/>
              <a:t>(T1 x T2, </a:t>
            </a:r>
            <a:r>
              <a:rPr lang="en-US" dirty="0" err="1"/>
              <a:t>pred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combine two tables with a predicate</a:t>
            </a:r>
          </a:p>
          <a:p>
            <a:pPr lvl="1"/>
            <a:endParaRPr lang="en-US" dirty="0"/>
          </a:p>
          <a:p>
            <a:r>
              <a:rPr lang="en-US" dirty="0"/>
              <a:t>Plus set operations (UNION, DIFFERENCE, </a:t>
            </a:r>
            <a:r>
              <a:rPr lang="en-US" dirty="0" err="1"/>
              <a:t>etc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9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06C7-E5C7-B14F-9BC4-C5DEF0CB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Identities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798C4-DA7D-6341-8CB7-C3E519768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585328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Join reordering</a:t>
            </a:r>
          </a:p>
          <a:p>
            <a:pPr lvl="1"/>
            <a:r>
              <a:rPr lang="en-US" sz="2400" dirty="0"/>
              <a:t>A ⨝ B = B ⨝ A</a:t>
            </a:r>
          </a:p>
          <a:p>
            <a:pPr lvl="1"/>
            <a:r>
              <a:rPr lang="en-US" sz="2400" dirty="0"/>
              <a:t>(A ⨝ B) join C = A ⨝ (B ⨝ C)</a:t>
            </a:r>
          </a:p>
          <a:p>
            <a:pPr lvl="1"/>
            <a:endParaRPr lang="en-US" sz="1100" dirty="0"/>
          </a:p>
          <a:p>
            <a:r>
              <a:rPr lang="en-US" sz="2400" b="1" dirty="0"/>
              <a:t>Selection reordering</a:t>
            </a:r>
          </a:p>
          <a:p>
            <a:pPr lvl="1"/>
            <a:r>
              <a:rPr lang="en-US" sz="2400" dirty="0"/>
              <a:t>σ</a:t>
            </a:r>
            <a:r>
              <a:rPr lang="en-US" sz="2400" baseline="-25000" dirty="0"/>
              <a:t>1</a:t>
            </a:r>
            <a:r>
              <a:rPr lang="en-US" sz="2400" dirty="0"/>
              <a:t>(σ</a:t>
            </a:r>
            <a:r>
              <a:rPr lang="en-US" sz="2400" baseline="-25000" dirty="0"/>
              <a:t>2</a:t>
            </a:r>
            <a:r>
              <a:rPr lang="en-US" sz="2400" dirty="0"/>
              <a:t>(A)) = σ</a:t>
            </a:r>
            <a:r>
              <a:rPr lang="en-US" sz="2400" baseline="-25000" dirty="0"/>
              <a:t>2</a:t>
            </a:r>
            <a:r>
              <a:rPr lang="en-US" sz="2400" dirty="0"/>
              <a:t>(σ</a:t>
            </a:r>
            <a:r>
              <a:rPr lang="en-US" sz="2400" baseline="-25000" dirty="0"/>
              <a:t>1</a:t>
            </a:r>
            <a:r>
              <a:rPr lang="en-US" sz="2400" dirty="0"/>
              <a:t>(A))</a:t>
            </a:r>
          </a:p>
          <a:p>
            <a:pPr lvl="1"/>
            <a:endParaRPr lang="en-US" sz="1100" dirty="0"/>
          </a:p>
          <a:p>
            <a:r>
              <a:rPr lang="en-US" sz="2400" b="1" dirty="0"/>
              <a:t>Selection push down</a:t>
            </a:r>
          </a:p>
          <a:p>
            <a:pPr lvl="1"/>
            <a:r>
              <a:rPr lang="en-US" sz="2400" dirty="0" err="1"/>
              <a:t>σ</a:t>
            </a:r>
            <a:r>
              <a:rPr lang="en-US" sz="2400" dirty="0"/>
              <a:t>(A ⨝</a:t>
            </a:r>
            <a:r>
              <a:rPr lang="en-US" sz="2400" baseline="-25000" dirty="0" err="1"/>
              <a:t>pred</a:t>
            </a:r>
            <a:r>
              <a:rPr lang="en-US" sz="2400" dirty="0"/>
              <a:t> B) = </a:t>
            </a:r>
            <a:r>
              <a:rPr lang="en-US" sz="2400" dirty="0" err="1"/>
              <a:t>σ</a:t>
            </a:r>
            <a:r>
              <a:rPr lang="en-US" sz="2400" dirty="0"/>
              <a:t>(A) ⨝</a:t>
            </a:r>
            <a:r>
              <a:rPr lang="en-US" sz="2400" baseline="-25000" dirty="0" err="1"/>
              <a:t>pred</a:t>
            </a:r>
            <a:r>
              <a:rPr lang="en-US" sz="2400" dirty="0"/>
              <a:t> </a:t>
            </a:r>
            <a:r>
              <a:rPr lang="en-US" sz="2400" dirty="0" err="1"/>
              <a:t>σ</a:t>
            </a:r>
            <a:r>
              <a:rPr lang="en-US" sz="2400" dirty="0"/>
              <a:t>(b)</a:t>
            </a:r>
          </a:p>
          <a:p>
            <a:pPr lvl="1"/>
            <a:r>
              <a:rPr lang="en-US" sz="2400" dirty="0" err="1"/>
              <a:t>σ</a:t>
            </a:r>
            <a:r>
              <a:rPr lang="en-US" sz="2400" dirty="0"/>
              <a:t> may only apply to one table</a:t>
            </a:r>
          </a:p>
          <a:p>
            <a:pPr lvl="1"/>
            <a:endParaRPr lang="en-US" sz="1100" dirty="0"/>
          </a:p>
          <a:p>
            <a:r>
              <a:rPr lang="en-US" sz="2400" b="1" dirty="0"/>
              <a:t>Projection push down</a:t>
            </a:r>
          </a:p>
          <a:p>
            <a:pPr lvl="1"/>
            <a:r>
              <a:rPr lang="en-US" sz="2400" dirty="0"/>
              <a:t>π(</a:t>
            </a:r>
            <a:r>
              <a:rPr lang="en-US" sz="2400" dirty="0" err="1"/>
              <a:t>σ</a:t>
            </a:r>
            <a:r>
              <a:rPr lang="en-US" sz="2400" dirty="0"/>
              <a:t>(A)) = </a:t>
            </a:r>
            <a:r>
              <a:rPr lang="en-US" sz="2400" dirty="0" err="1"/>
              <a:t>σ</a:t>
            </a:r>
            <a:r>
              <a:rPr lang="en-US" sz="2400" dirty="0"/>
              <a:t>(π(A))</a:t>
            </a:r>
          </a:p>
          <a:p>
            <a:pPr lvl="1"/>
            <a:r>
              <a:rPr lang="en-US" sz="2400" dirty="0"/>
              <a:t>As long as π doesn’t remove fields used in </a:t>
            </a:r>
            <a:r>
              <a:rPr lang="en-US" sz="2400" dirty="0" err="1"/>
              <a:t>σ</a:t>
            </a:r>
            <a:endParaRPr lang="en-US" sz="2400" dirty="0"/>
          </a:p>
          <a:p>
            <a:pPr lvl="1"/>
            <a:r>
              <a:rPr lang="en-US" sz="2400" dirty="0"/>
              <a:t>Also applies to joins</a:t>
            </a:r>
          </a:p>
        </p:txBody>
      </p:sp>
    </p:spTree>
    <p:extLst>
      <p:ext uri="{BB962C8B-B14F-4D97-AF65-F5344CB8AC3E}">
        <p14:creationId xmlns:p14="http://schemas.microsoft.com/office/powerpoint/2010/main" val="272436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Break #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766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Schema:</a:t>
            </a:r>
          </a:p>
          <a:p>
            <a:pPr marL="0" indent="0">
              <a:buNone/>
            </a:pPr>
            <a:r>
              <a:rPr lang="en-US" dirty="0"/>
              <a:t>	classes: (</a:t>
            </a:r>
            <a:r>
              <a:rPr lang="en-US" u="sng" dirty="0" err="1"/>
              <a:t>cid</a:t>
            </a:r>
            <a:r>
              <a:rPr lang="en-US" dirty="0"/>
              <a:t>, </a:t>
            </a:r>
            <a:r>
              <a:rPr lang="en-US" dirty="0" err="1"/>
              <a:t>c_name</a:t>
            </a:r>
            <a:r>
              <a:rPr lang="en-US" dirty="0"/>
              <a:t>, </a:t>
            </a:r>
            <a:r>
              <a:rPr lang="en-US" i="1" dirty="0" err="1"/>
              <a:t>c_rid</a:t>
            </a:r>
            <a:r>
              <a:rPr lang="en-US" dirty="0"/>
              <a:t>, …)</a:t>
            </a:r>
          </a:p>
          <a:p>
            <a:pPr marL="0" indent="0">
              <a:buNone/>
            </a:pPr>
            <a:r>
              <a:rPr lang="en-US" dirty="0"/>
              <a:t>	rooms: (</a:t>
            </a:r>
            <a:r>
              <a:rPr lang="en-US" u="sng" dirty="0"/>
              <a:t>rid</a:t>
            </a:r>
            <a:r>
              <a:rPr lang="en-US" dirty="0"/>
              <a:t>, </a:t>
            </a:r>
            <a:r>
              <a:rPr lang="en-US" dirty="0" err="1"/>
              <a:t>bldg</a:t>
            </a:r>
            <a:r>
              <a:rPr lang="en-US" dirty="0"/>
              <a:t>, …)</a:t>
            </a:r>
          </a:p>
          <a:p>
            <a:pPr marL="0" indent="0">
              <a:buNone/>
            </a:pPr>
            <a:r>
              <a:rPr lang="en-US" dirty="0"/>
              <a:t>	students: (</a:t>
            </a:r>
            <a:r>
              <a:rPr lang="en-US" u="sng" dirty="0" err="1"/>
              <a:t>sid</a:t>
            </a:r>
            <a:r>
              <a:rPr lang="en-US" dirty="0"/>
              <a:t>, </a:t>
            </a:r>
            <a:r>
              <a:rPr lang="en-US" dirty="0" err="1"/>
              <a:t>s_name</a:t>
            </a:r>
            <a:r>
              <a:rPr lang="en-US" dirty="0"/>
              <a:t>, …)</a:t>
            </a:r>
          </a:p>
          <a:p>
            <a:pPr marL="0" indent="0">
              <a:buNone/>
            </a:pPr>
            <a:r>
              <a:rPr lang="en-US" dirty="0"/>
              <a:t>	takes: (</a:t>
            </a:r>
            <a:r>
              <a:rPr lang="en-US" i="1" dirty="0" err="1"/>
              <a:t>t_sid</a:t>
            </a:r>
            <a:r>
              <a:rPr lang="en-US" dirty="0"/>
              <a:t>, </a:t>
            </a:r>
            <a:r>
              <a:rPr lang="en-US" i="1" dirty="0" err="1"/>
              <a:t>t_cid</a:t>
            </a:r>
            <a:r>
              <a:rPr lang="en-US" dirty="0"/>
              <a:t>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3977232"/>
            <a:ext cx="8229600" cy="217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SELECT </a:t>
            </a:r>
            <a:r>
              <a:rPr lang="en-US" dirty="0" err="1"/>
              <a:t>s_name</a:t>
            </a:r>
            <a:r>
              <a:rPr lang="en-US" dirty="0"/>
              <a:t> FROM </a:t>
            </a:r>
            <a:r>
              <a:rPr lang="en-US" dirty="0" err="1"/>
              <a:t>student,takes,classes</a:t>
            </a: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WHERE </a:t>
            </a:r>
            <a:r>
              <a:rPr lang="en-US" dirty="0" err="1"/>
              <a:t>t_sid</a:t>
            </a:r>
            <a:r>
              <a:rPr lang="en-US" dirty="0"/>
              <a:t>=</a:t>
            </a:r>
            <a:r>
              <a:rPr lang="en-US" dirty="0" err="1"/>
              <a:t>sid</a:t>
            </a:r>
            <a:r>
              <a:rPr lang="en-US" dirty="0"/>
              <a:t> AND </a:t>
            </a:r>
            <a:r>
              <a:rPr lang="en-US" dirty="0" err="1"/>
              <a:t>t_cid</a:t>
            </a:r>
            <a:r>
              <a:rPr lang="en-US" dirty="0"/>
              <a:t>=</a:t>
            </a:r>
            <a:r>
              <a:rPr lang="en-US" dirty="0" err="1"/>
              <a:t>cid</a:t>
            </a:r>
            <a:r>
              <a:rPr lang="en-US" dirty="0"/>
              <a:t> </a:t>
            </a:r>
          </a:p>
          <a:p>
            <a:pPr marL="0" indent="0">
              <a:buFont typeface="Arial"/>
              <a:buNone/>
            </a:pPr>
            <a:r>
              <a:rPr lang="en-US" dirty="0"/>
              <a:t>AND </a:t>
            </a:r>
            <a:r>
              <a:rPr lang="en-US" dirty="0" err="1"/>
              <a:t>c_name</a:t>
            </a:r>
            <a:r>
              <a:rPr lang="en-US" dirty="0"/>
              <a:t>=‘6.830’</a:t>
            </a:r>
          </a:p>
        </p:txBody>
      </p:sp>
    </p:spTree>
    <p:extLst>
      <p:ext uri="{BB962C8B-B14F-4D97-AF65-F5344CB8AC3E}">
        <p14:creationId xmlns:p14="http://schemas.microsoft.com/office/powerpoint/2010/main" val="1017131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an equivalent relational algebra expression for this query</a:t>
            </a:r>
          </a:p>
          <a:p>
            <a:r>
              <a:rPr lang="en-US" dirty="0"/>
              <a:t>Are there other possible expressions?</a:t>
            </a:r>
          </a:p>
          <a:p>
            <a:r>
              <a:rPr lang="en-US" dirty="0"/>
              <a:t>Do you think one would be more “efficient” to execute?  Why?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4562136"/>
            <a:ext cx="8229600" cy="217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0006DA"/>
                </a:solidFill>
              </a:rPr>
              <a:t>SELECT </a:t>
            </a:r>
            <a:r>
              <a:rPr lang="en-US" dirty="0" err="1">
                <a:solidFill>
                  <a:srgbClr val="0006DA"/>
                </a:solidFill>
              </a:rPr>
              <a:t>s_name</a:t>
            </a:r>
            <a:r>
              <a:rPr lang="en-US" dirty="0">
                <a:solidFill>
                  <a:srgbClr val="0006DA"/>
                </a:solidFill>
              </a:rPr>
              <a:t> FROM </a:t>
            </a:r>
            <a:r>
              <a:rPr lang="en-US" dirty="0" err="1">
                <a:solidFill>
                  <a:srgbClr val="0006DA"/>
                </a:solidFill>
              </a:rPr>
              <a:t>student,takes,classes</a:t>
            </a:r>
            <a:endParaRPr lang="en-US" dirty="0">
              <a:solidFill>
                <a:srgbClr val="0006DA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0006DA"/>
                </a:solidFill>
              </a:rPr>
              <a:t>WHERE </a:t>
            </a:r>
            <a:r>
              <a:rPr lang="en-US" dirty="0" err="1">
                <a:solidFill>
                  <a:srgbClr val="0006DA"/>
                </a:solidFill>
              </a:rPr>
              <a:t>t_sid</a:t>
            </a:r>
            <a:r>
              <a:rPr lang="en-US" dirty="0">
                <a:solidFill>
                  <a:srgbClr val="0006DA"/>
                </a:solidFill>
              </a:rPr>
              <a:t>=</a:t>
            </a:r>
            <a:r>
              <a:rPr lang="en-US" dirty="0" err="1">
                <a:solidFill>
                  <a:srgbClr val="0006DA"/>
                </a:solidFill>
              </a:rPr>
              <a:t>sid</a:t>
            </a:r>
            <a:r>
              <a:rPr lang="en-US" dirty="0">
                <a:solidFill>
                  <a:srgbClr val="0006DA"/>
                </a:solidFill>
              </a:rPr>
              <a:t> AND </a:t>
            </a:r>
            <a:r>
              <a:rPr lang="en-US" dirty="0" err="1">
                <a:solidFill>
                  <a:srgbClr val="0006DA"/>
                </a:solidFill>
              </a:rPr>
              <a:t>t_cid</a:t>
            </a:r>
            <a:r>
              <a:rPr lang="en-US" dirty="0">
                <a:solidFill>
                  <a:srgbClr val="0006DA"/>
                </a:solidFill>
              </a:rPr>
              <a:t>=</a:t>
            </a:r>
            <a:r>
              <a:rPr lang="en-US" dirty="0" err="1">
                <a:solidFill>
                  <a:srgbClr val="0006DA"/>
                </a:solidFill>
              </a:rPr>
              <a:t>cid</a:t>
            </a:r>
            <a:r>
              <a:rPr lang="en-US" dirty="0">
                <a:solidFill>
                  <a:srgbClr val="0006DA"/>
                </a:solidFill>
              </a:rPr>
              <a:t> </a:t>
            </a: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0006DA"/>
                </a:solidFill>
              </a:rPr>
              <a:t>AND </a:t>
            </a:r>
            <a:r>
              <a:rPr lang="en-US" dirty="0" err="1">
                <a:solidFill>
                  <a:srgbClr val="0006DA"/>
                </a:solidFill>
              </a:rPr>
              <a:t>c_name</a:t>
            </a:r>
            <a:r>
              <a:rPr lang="en-US" dirty="0">
                <a:solidFill>
                  <a:srgbClr val="0006DA"/>
                </a:solidFill>
              </a:rPr>
              <a:t>=‘6.830’</a:t>
            </a:r>
          </a:p>
        </p:txBody>
      </p:sp>
    </p:spTree>
    <p:extLst>
      <p:ext uri="{BB962C8B-B14F-4D97-AF65-F5344CB8AC3E}">
        <p14:creationId xmlns:p14="http://schemas.microsoft.com/office/powerpoint/2010/main" val="363442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CD33-C757-5E44-8315-2A5003559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IMS v CODASYL v Relational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2BC1D08-990B-7644-A398-5A30142D1D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800788"/>
              </p:ext>
            </p:extLst>
          </p:nvPr>
        </p:nvGraphicFramePr>
        <p:xfrm>
          <a:off x="457200" y="1600200"/>
          <a:ext cx="82296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99856649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92286265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10853464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184751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CODASYL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981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Many to many relationships without redundancy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30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Declarative, non “navigational”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43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3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59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672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CD33-C757-5E44-8315-2A5003559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IMS v CODASYL v Relational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2BC1D08-990B-7644-A398-5A30142D1D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688970"/>
              </p:ext>
            </p:extLst>
          </p:nvPr>
        </p:nvGraphicFramePr>
        <p:xfrm>
          <a:off x="457200" y="1600200"/>
          <a:ext cx="82296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99856649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92286265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10853464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184751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CODASYL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981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Many to many relationships without redundancy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30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Declarative, non “navigational”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43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Physical data independence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3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59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336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C8589-E407-3348-B685-F75090EE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Data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242FB-2E1E-264E-9F17-4E0D7A12C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Can change representation of data without needing to change code</a:t>
            </a:r>
          </a:p>
          <a:p>
            <a:r>
              <a:rPr lang="en-US" dirty="0"/>
              <a:t>Relational / SQL doesn’t specify how records are stored</a:t>
            </a:r>
          </a:p>
          <a:p>
            <a:pPr lvl="1"/>
            <a:r>
              <a:rPr lang="en-US" dirty="0"/>
              <a:t>No hashes, sort keys, etc.</a:t>
            </a:r>
          </a:p>
          <a:p>
            <a:pPr lvl="1"/>
            <a:r>
              <a:rPr lang="en-US" dirty="0"/>
              <a:t>Users can change these without changing code!</a:t>
            </a:r>
          </a:p>
          <a:p>
            <a:endParaRPr lang="en-US" dirty="0"/>
          </a:p>
          <a:p>
            <a:r>
              <a:rPr lang="en-US" dirty="0"/>
              <a:t>Both CODASYL and IMS expose representation-dependent operations in their query API</a:t>
            </a:r>
          </a:p>
        </p:txBody>
      </p:sp>
    </p:spTree>
    <p:extLst>
      <p:ext uri="{BB962C8B-B14F-4D97-AF65-F5344CB8AC3E}">
        <p14:creationId xmlns:p14="http://schemas.microsoft.com/office/powerpoint/2010/main" val="1185966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CD33-C757-5E44-8315-2A5003559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IMS v CODASYL v Relational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2BC1D08-990B-7644-A398-5A30142D1D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935986"/>
              </p:ext>
            </p:extLst>
          </p:nvPr>
        </p:nvGraphicFramePr>
        <p:xfrm>
          <a:off x="457200" y="1600200"/>
          <a:ext cx="82296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99856649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92286265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10853464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184751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CODASYL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981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Many to many relationships without redundancy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30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Declarative, non “navigational”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43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Physical data independence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3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Logical data independence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59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98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Recap: Zoo Data Model</a:t>
            </a:r>
            <a:br>
              <a:rPr lang="en-US" dirty="0"/>
            </a:br>
            <a:r>
              <a:rPr lang="en-US" sz="3600" dirty="0"/>
              <a:t>Entity Relationship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295400"/>
            <a:ext cx="22860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Animal</a:t>
            </a:r>
          </a:p>
        </p:txBody>
      </p:sp>
      <p:sp>
        <p:nvSpPr>
          <p:cNvPr id="5" name="Rectangle 4"/>
          <p:cNvSpPr/>
          <p:nvPr/>
        </p:nvSpPr>
        <p:spPr>
          <a:xfrm>
            <a:off x="4495800" y="1295400"/>
            <a:ext cx="22860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4495800" y="3657600"/>
            <a:ext cx="22860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Keeper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5638006" y="2058194"/>
            <a:ext cx="724863" cy="1600200"/>
            <a:chOff x="5638006" y="2058194"/>
            <a:chExt cx="724863" cy="1600200"/>
          </a:xfrm>
        </p:grpSpPr>
        <p:cxnSp>
          <p:nvCxnSpPr>
            <p:cNvPr id="15" name="Straight Arrow Connector 14"/>
            <p:cNvCxnSpPr>
              <a:stCxn id="6" idx="0"/>
              <a:endCxn id="5" idx="2"/>
            </p:cNvCxnSpPr>
            <p:nvPr/>
          </p:nvCxnSpPr>
          <p:spPr>
            <a:xfrm rot="5400000" flipH="1" flipV="1">
              <a:off x="4838700" y="2857500"/>
              <a:ext cx="1600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639594" y="274320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keeps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781800" y="3657600"/>
            <a:ext cx="1905000" cy="1348264"/>
            <a:chOff x="6781800" y="3680936"/>
            <a:chExt cx="1905000" cy="1348264"/>
          </a:xfrm>
        </p:grpSpPr>
        <p:sp>
          <p:nvSpPr>
            <p:cNvPr id="30" name="Rectangle 29"/>
            <p:cNvSpPr/>
            <p:nvPr/>
          </p:nvSpPr>
          <p:spPr>
            <a:xfrm>
              <a:off x="7010400" y="4648200"/>
              <a:ext cx="16764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</a:p>
          </p:txBody>
        </p:sp>
        <p:cxnSp>
          <p:nvCxnSpPr>
            <p:cNvPr id="35" name="Shape 34"/>
            <p:cNvCxnSpPr>
              <a:stCxn id="6" idx="3"/>
              <a:endCxn id="30" idx="0"/>
            </p:cNvCxnSpPr>
            <p:nvPr/>
          </p:nvCxnSpPr>
          <p:spPr>
            <a:xfrm>
              <a:off x="6781800" y="4038600"/>
              <a:ext cx="1066800" cy="60960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875857" y="424076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290018" y="3680936"/>
              <a:ext cx="715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781800" y="1676400"/>
            <a:ext cx="2133600" cy="1066800"/>
            <a:chOff x="6477000" y="1676400"/>
            <a:chExt cx="2133600" cy="1066800"/>
          </a:xfrm>
        </p:grpSpPr>
        <p:sp>
          <p:nvSpPr>
            <p:cNvPr id="25" name="Rectangle 24"/>
            <p:cNvSpPr/>
            <p:nvPr/>
          </p:nvSpPr>
          <p:spPr>
            <a:xfrm>
              <a:off x="7010400" y="2362200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</a:t>
              </a:r>
            </a:p>
          </p:txBody>
        </p:sp>
        <p:cxnSp>
          <p:nvCxnSpPr>
            <p:cNvPr id="29" name="Shape 28"/>
            <p:cNvCxnSpPr>
              <a:stCxn id="5" idx="3"/>
              <a:endCxn id="25" idx="1"/>
            </p:cNvCxnSpPr>
            <p:nvPr/>
          </p:nvCxnSpPr>
          <p:spPr>
            <a:xfrm>
              <a:off x="6477000" y="1676400"/>
              <a:ext cx="533400" cy="8763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781800" y="213360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705600" y="1872734"/>
              <a:ext cx="1065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feedTime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52400" y="1638300"/>
            <a:ext cx="2362201" cy="2933700"/>
            <a:chOff x="152400" y="1676400"/>
            <a:chExt cx="2362201" cy="2933700"/>
          </a:xfrm>
        </p:grpSpPr>
        <p:sp>
          <p:nvSpPr>
            <p:cNvPr id="7" name="Rectangle 6"/>
            <p:cNvSpPr/>
            <p:nvPr/>
          </p:nvSpPr>
          <p:spPr>
            <a:xfrm>
              <a:off x="914400" y="3352800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Age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14400" y="2362200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</a:p>
          </p:txBody>
        </p:sp>
        <p:cxnSp>
          <p:nvCxnSpPr>
            <p:cNvPr id="22" name="Elbow Connector 21"/>
            <p:cNvCxnSpPr>
              <a:stCxn id="4" idx="1"/>
              <a:endCxn id="8" idx="1"/>
            </p:cNvCxnSpPr>
            <p:nvPr/>
          </p:nvCxnSpPr>
          <p:spPr>
            <a:xfrm rot="10800000" flipH="1" flipV="1">
              <a:off x="457200" y="1676400"/>
              <a:ext cx="457200" cy="876300"/>
            </a:xfrm>
            <a:prstGeom prst="bentConnector3">
              <a:avLst>
                <a:gd name="adj1" fmla="val -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4" idx="1"/>
              <a:endCxn id="7" idx="1"/>
            </p:cNvCxnSpPr>
            <p:nvPr/>
          </p:nvCxnSpPr>
          <p:spPr>
            <a:xfrm rot="10800000" flipH="1" flipV="1">
              <a:off x="457200" y="1676400"/>
              <a:ext cx="457200" cy="1866900"/>
            </a:xfrm>
            <a:prstGeom prst="bentConnector3">
              <a:avLst>
                <a:gd name="adj1" fmla="val -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914401" y="4229100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Species</a:t>
              </a:r>
            </a:p>
          </p:txBody>
        </p:sp>
        <p:cxnSp>
          <p:nvCxnSpPr>
            <p:cNvPr id="33" name="Elbow Connector 32"/>
            <p:cNvCxnSpPr>
              <a:stCxn id="4" idx="1"/>
              <a:endCxn id="31" idx="1"/>
            </p:cNvCxnSpPr>
            <p:nvPr/>
          </p:nvCxnSpPr>
          <p:spPr>
            <a:xfrm rot="10800000" flipH="1" flipV="1">
              <a:off x="457199" y="1676400"/>
              <a:ext cx="457201" cy="2743200"/>
            </a:xfrm>
            <a:prstGeom prst="bentConnector3">
              <a:avLst>
                <a:gd name="adj1" fmla="val -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54557" y="218336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4557" y="321206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4557" y="405026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52400" y="1992868"/>
              <a:ext cx="715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2400" y="2983468"/>
              <a:ext cx="516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age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2400" y="3821668"/>
              <a:ext cx="8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species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52400" y="4876800"/>
            <a:ext cx="7712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Animals have names, ages, species</a:t>
            </a:r>
          </a:p>
          <a:p>
            <a:r>
              <a:rPr lang="en-US" dirty="0"/>
              <a:t>Keepers have names</a:t>
            </a:r>
          </a:p>
          <a:p>
            <a:r>
              <a:rPr lang="en-US" dirty="0"/>
              <a:t>Cages have cleaning times, buildings</a:t>
            </a:r>
          </a:p>
          <a:p>
            <a:r>
              <a:rPr lang="en-US" dirty="0"/>
              <a:t>Animals are in 1 cage;  cages have multiple animals</a:t>
            </a:r>
          </a:p>
          <a:p>
            <a:r>
              <a:rPr lang="en-US" dirty="0"/>
              <a:t>Keepers keep multiple cages, cages kept by multiple keepers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781800" y="368093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781800" y="13086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97354" y="13086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6669426" y="1676400"/>
            <a:ext cx="1941174" cy="1817132"/>
            <a:chOff x="6669426" y="1676400"/>
            <a:chExt cx="1941174" cy="1817132"/>
          </a:xfrm>
        </p:grpSpPr>
        <p:sp>
          <p:nvSpPr>
            <p:cNvPr id="62" name="Rectangle 61"/>
            <p:cNvSpPr/>
            <p:nvPr/>
          </p:nvSpPr>
          <p:spPr>
            <a:xfrm>
              <a:off x="7288869" y="2945368"/>
              <a:ext cx="1321731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Building</a:t>
              </a:r>
            </a:p>
          </p:txBody>
        </p:sp>
        <p:cxnSp>
          <p:nvCxnSpPr>
            <p:cNvPr id="63" name="Shape 62"/>
            <p:cNvCxnSpPr>
              <a:stCxn id="5" idx="3"/>
              <a:endCxn id="62" idx="1"/>
            </p:cNvCxnSpPr>
            <p:nvPr/>
          </p:nvCxnSpPr>
          <p:spPr>
            <a:xfrm>
              <a:off x="6781800" y="1676400"/>
              <a:ext cx="507069" cy="145946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7055356" y="275486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669426" y="3124200"/>
              <a:ext cx="58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bldg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57400" y="1676400"/>
            <a:ext cx="81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entity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096000" y="171911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entity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15774" y="4114800"/>
            <a:ext cx="127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entity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743200" y="1295400"/>
            <a:ext cx="1794416" cy="760785"/>
            <a:chOff x="2743200" y="1295400"/>
            <a:chExt cx="1794416" cy="760785"/>
          </a:xfrm>
        </p:grpSpPr>
        <p:grpSp>
          <p:nvGrpSpPr>
            <p:cNvPr id="54" name="Group 53"/>
            <p:cNvGrpSpPr/>
            <p:nvPr/>
          </p:nvGrpSpPr>
          <p:grpSpPr>
            <a:xfrm>
              <a:off x="2743200" y="1295400"/>
              <a:ext cx="1794416" cy="382589"/>
              <a:chOff x="2743200" y="1295400"/>
              <a:chExt cx="1794416" cy="382589"/>
            </a:xfrm>
          </p:grpSpPr>
          <p:cxnSp>
            <p:nvCxnSpPr>
              <p:cNvPr id="12" name="Straight Arrow Connector 11"/>
              <p:cNvCxnSpPr>
                <a:stCxn id="5" idx="1"/>
                <a:endCxn id="4" idx="3"/>
              </p:cNvCxnSpPr>
              <p:nvPr/>
            </p:nvCxnSpPr>
            <p:spPr>
              <a:xfrm rot="10800000">
                <a:off x="2743200" y="1676400"/>
                <a:ext cx="1752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200400" y="1295400"/>
                <a:ext cx="9708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contains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235956" y="130865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2971800" y="1686853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relationship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743200" y="1295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638800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562600" y="3352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6107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P spid="58" grpId="0"/>
      <p:bldP spid="59" grpId="0"/>
      <p:bldP spid="61" grpId="0"/>
      <p:bldP spid="65" grpId="0"/>
      <p:bldP spid="66" grpId="0"/>
      <p:bldP spid="6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B6FAC-E03D-2940-A31F-FBC50946F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Data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5E235-23B3-FD49-BA23-4CE5969B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I want to change the schema without changing the code?</a:t>
            </a:r>
          </a:p>
          <a:p>
            <a:r>
              <a:rPr lang="en-US" i="1" dirty="0"/>
              <a:t>Views</a:t>
            </a:r>
            <a:r>
              <a:rPr lang="en-US" dirty="0"/>
              <a:t> allow us to map old schema to new schema, so old programs work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36683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15E7-1CE6-AE4C-A750-505D63D4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66574-87AF-CF4C-A90E-79BB336B3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530683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Suppose I want to add multiple </a:t>
            </a:r>
            <a:r>
              <a:rPr lang="en-US" dirty="0" err="1"/>
              <a:t>feedtimes</a:t>
            </a:r>
            <a:r>
              <a:rPr lang="en-US" dirty="0"/>
              <a:t>?</a:t>
            </a:r>
          </a:p>
          <a:p>
            <a:r>
              <a:rPr lang="en-US" dirty="0"/>
              <a:t>How to support old programs?</a:t>
            </a:r>
          </a:p>
          <a:p>
            <a:pPr lvl="1"/>
            <a:r>
              <a:rPr lang="en-US" dirty="0"/>
              <a:t>Rename existing animals table to animals2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feedtimes</a:t>
            </a:r>
            <a:r>
              <a:rPr lang="en-US" dirty="0"/>
              <a:t> table</a:t>
            </a:r>
          </a:p>
          <a:p>
            <a:pPr lvl="1"/>
            <a:r>
              <a:rPr lang="en-US" dirty="0"/>
              <a:t>Copy </a:t>
            </a:r>
            <a:r>
              <a:rPr lang="en-US" dirty="0" err="1"/>
              <a:t>feedtime</a:t>
            </a:r>
            <a:r>
              <a:rPr lang="en-US" dirty="0"/>
              <a:t> data from animals2</a:t>
            </a:r>
          </a:p>
          <a:p>
            <a:pPr lvl="1"/>
            <a:r>
              <a:rPr lang="en-US" dirty="0"/>
              <a:t>Remove </a:t>
            </a:r>
            <a:r>
              <a:rPr lang="en-US" dirty="0" err="1"/>
              <a:t>feedtime</a:t>
            </a:r>
            <a:r>
              <a:rPr lang="en-US" dirty="0"/>
              <a:t> column from animals2</a:t>
            </a:r>
          </a:p>
          <a:p>
            <a:pPr lvl="1"/>
            <a:r>
              <a:rPr lang="en-US" dirty="0"/>
              <a:t>Create a view called animals that is a query over animals2 and </a:t>
            </a:r>
            <a:r>
              <a:rPr lang="en-US" dirty="0" err="1"/>
              <a:t>feedtimes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VIEW animals as (</a:t>
            </a:r>
          </a:p>
          <a:p>
            <a:pPr marL="0" indent="0">
              <a:buNone/>
            </a:pPr>
            <a:r>
              <a:rPr lang="en-US" dirty="0"/>
              <a:t>SELECT name, age, species, </a:t>
            </a:r>
            <a:r>
              <a:rPr lang="en-US" dirty="0" err="1"/>
              <a:t>cageno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(SELECT </a:t>
            </a:r>
            <a:r>
              <a:rPr lang="en-US" dirty="0" err="1"/>
              <a:t>feedtime</a:t>
            </a:r>
            <a:r>
              <a:rPr lang="en-US" dirty="0"/>
              <a:t> FROM </a:t>
            </a:r>
            <a:r>
              <a:rPr lang="en-US" dirty="0" err="1"/>
              <a:t>feedtimes</a:t>
            </a:r>
            <a:r>
              <a:rPr lang="en-US" dirty="0"/>
              <a:t> WHERE </a:t>
            </a:r>
            <a:r>
              <a:rPr lang="en-US" dirty="0" err="1"/>
              <a:t>animalid</a:t>
            </a:r>
            <a:r>
              <a:rPr lang="en-US" dirty="0"/>
              <a:t> = id  LIMIT 1)</a:t>
            </a:r>
          </a:p>
          <a:p>
            <a:pPr marL="0" indent="0">
              <a:buNone/>
            </a:pPr>
            <a:r>
              <a:rPr lang="en-US" dirty="0"/>
              <a:t>	FROM animals2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0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CD33-C757-5E44-8315-2A5003559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IMS v CODASYL v Relational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2BC1D08-990B-7644-A398-5A30142D1D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99856649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92286265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10853464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184751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CODASYL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981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Many to many relationships without redundancy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30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Declarative, non “navigational”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43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Physical data independence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3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Logical data independence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59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25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5927"/>
            <a:ext cx="8229600" cy="1143000"/>
          </a:xfrm>
        </p:spPr>
        <p:txBody>
          <a:bodyPr/>
          <a:lstStyle/>
          <a:p>
            <a:r>
              <a:rPr lang="en-US" dirty="0"/>
              <a:t>Zoo Tables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329899"/>
              </p:ext>
            </p:extLst>
          </p:nvPr>
        </p:nvGraphicFramePr>
        <p:xfrm>
          <a:off x="1150883" y="1808259"/>
          <a:ext cx="597513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1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1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0405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cageno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Salamander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Giraffe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829994"/>
              </p:ext>
            </p:extLst>
          </p:nvPr>
        </p:nvGraphicFramePr>
        <p:xfrm>
          <a:off x="1150883" y="3677160"/>
          <a:ext cx="6096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433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feedtime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567160"/>
              </p:ext>
            </p:extLst>
          </p:nvPr>
        </p:nvGraphicFramePr>
        <p:xfrm>
          <a:off x="1150883" y="5265110"/>
          <a:ext cx="4064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433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99407"/>
              </p:ext>
            </p:extLst>
          </p:nvPr>
        </p:nvGraphicFramePr>
        <p:xfrm>
          <a:off x="5623034" y="5254600"/>
          <a:ext cx="306376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091">
                <a:tc>
                  <a:txBody>
                    <a:bodyPr/>
                    <a:lstStyle/>
                    <a:p>
                      <a:r>
                        <a:rPr lang="en-US" dirty="0"/>
                        <a:t>kid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cageno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2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02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02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50883" y="1438927"/>
            <a:ext cx="166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1545" y="3336873"/>
            <a:ext cx="166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Cages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50882" y="4940221"/>
            <a:ext cx="166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Keepers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80994" y="4940221"/>
            <a:ext cx="166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Keeps</a:t>
            </a:r>
          </a:p>
        </p:txBody>
      </p:sp>
    </p:spTree>
    <p:extLst>
      <p:ext uri="{BB962C8B-B14F-4D97-AF65-F5344CB8AC3E}">
        <p14:creationId xmlns:p14="http://schemas.microsoft.com/office/powerpoint/2010/main" val="18608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Cages in Building 32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525963"/>
          </a:xfrm>
        </p:spPr>
        <p:txBody>
          <a:bodyPr>
            <a:normAutofit/>
          </a:bodyPr>
          <a:lstStyle/>
          <a:p>
            <a:r>
              <a:rPr lang="en-US" dirty="0"/>
              <a:t>Imperative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	for each row a in animals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		for each row c in cages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			if </a:t>
            </a:r>
            <a:r>
              <a:rPr lang="en-US" dirty="0" err="1">
                <a:solidFill>
                  <a:srgbClr val="4F81BD"/>
                </a:solidFill>
                <a:latin typeface="Courier"/>
                <a:cs typeface="Courier"/>
              </a:rPr>
              <a:t>a.cageno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 = </a:t>
            </a:r>
            <a:r>
              <a:rPr lang="en-US" dirty="0" err="1">
                <a:solidFill>
                  <a:srgbClr val="4F81BD"/>
                </a:solidFill>
                <a:latin typeface="Courier"/>
                <a:cs typeface="Courier"/>
              </a:rPr>
              <a:t>c.no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 and </a:t>
            </a:r>
            <a:r>
              <a:rPr lang="en-US" dirty="0" err="1">
                <a:solidFill>
                  <a:srgbClr val="4F81BD"/>
                </a:solidFill>
                <a:latin typeface="Courier"/>
                <a:cs typeface="Courier"/>
              </a:rPr>
              <a:t>c.bldg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 = 32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				output a</a:t>
            </a:r>
          </a:p>
          <a:p>
            <a:r>
              <a:rPr lang="en-US" dirty="0"/>
              <a:t>Declarative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SELECT </a:t>
            </a:r>
            <a:r>
              <a:rPr lang="en-US" dirty="0" err="1">
                <a:solidFill>
                  <a:srgbClr val="4F81BD"/>
                </a:solidFill>
                <a:latin typeface="Courier"/>
                <a:cs typeface="Courier"/>
              </a:rPr>
              <a:t>a.name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 FROM animals AS a, cages AS c WHERE </a:t>
            </a:r>
            <a:r>
              <a:rPr lang="en-US" dirty="0" err="1">
                <a:solidFill>
                  <a:srgbClr val="4F81BD"/>
                </a:solidFill>
                <a:latin typeface="Courier"/>
                <a:cs typeface="Courier"/>
              </a:rPr>
              <a:t>a.cageno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 = </a:t>
            </a:r>
            <a:r>
              <a:rPr lang="en-US" dirty="0" err="1">
                <a:solidFill>
                  <a:srgbClr val="4F81BD"/>
                </a:solidFill>
                <a:latin typeface="Courier"/>
                <a:cs typeface="Courier"/>
              </a:rPr>
              <a:t>c.no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 AND </a:t>
            </a:r>
            <a:r>
              <a:rPr lang="en-US" dirty="0" err="1">
                <a:solidFill>
                  <a:srgbClr val="4F81BD"/>
                </a:solidFill>
                <a:latin typeface="Courier"/>
                <a:cs typeface="Courier"/>
              </a:rPr>
              <a:t>c.bldg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 = 32</a:t>
            </a:r>
          </a:p>
        </p:txBody>
      </p:sp>
      <p:sp>
        <p:nvSpPr>
          <p:cNvPr id="4" name="TextBox 3"/>
          <p:cNvSpPr txBox="1"/>
          <p:nvPr/>
        </p:nvSpPr>
        <p:spPr>
          <a:xfrm rot="19764834">
            <a:off x="-83580" y="4243909"/>
            <a:ext cx="159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JOIN</a:t>
            </a:r>
          </a:p>
        </p:txBody>
      </p:sp>
      <p:sp>
        <p:nvSpPr>
          <p:cNvPr id="5" name="TextBox 4"/>
          <p:cNvSpPr txBox="1"/>
          <p:nvPr/>
        </p:nvSpPr>
        <p:spPr>
          <a:xfrm rot="19764834">
            <a:off x="6088129" y="1235889"/>
            <a:ext cx="22245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NESTED LOOPS</a:t>
            </a:r>
          </a:p>
        </p:txBody>
      </p:sp>
    </p:spTree>
    <p:extLst>
      <p:ext uri="{BB962C8B-B14F-4D97-AF65-F5344CB8AC3E}">
        <p14:creationId xmlns:p14="http://schemas.microsoft.com/office/powerpoint/2010/main" val="4126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Age of Bears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Declarative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SELECT AVG(age) FROM animals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WHERE species = ‘bear’</a:t>
            </a:r>
          </a:p>
        </p:txBody>
      </p:sp>
    </p:spTree>
    <p:extLst>
      <p:ext uri="{BB962C8B-B14F-4D97-AF65-F5344CB8AC3E}">
        <p14:creationId xmlns:p14="http://schemas.microsoft.com/office/powerpoint/2010/main" val="199131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/>
              <a:t>Complex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Autofit/>
          </a:bodyPr>
          <a:lstStyle/>
          <a:p>
            <a:pPr marL="285750" lvl="1">
              <a:buNone/>
            </a:pPr>
            <a:r>
              <a:rPr lang="en-US" sz="1800" b="1" dirty="0"/>
              <a:t>Find pairs of animals of the same species and different genders older than 1 year:</a:t>
            </a:r>
          </a:p>
          <a:p>
            <a:pPr lvl="1">
              <a:buNone/>
            </a:pPr>
            <a:r>
              <a:rPr lang="en-US" sz="1800" dirty="0">
                <a:solidFill>
                  <a:srgbClr val="4F81BD"/>
                </a:solidFill>
              </a:rPr>
              <a:t>SELECT a1.name,a2.name</a:t>
            </a:r>
          </a:p>
          <a:p>
            <a:pPr lvl="1">
              <a:buNone/>
            </a:pPr>
            <a:r>
              <a:rPr lang="en-US" sz="1800" dirty="0">
                <a:solidFill>
                  <a:srgbClr val="4F81BD"/>
                </a:solidFill>
              </a:rPr>
              <a:t>FROM animals as a1, animals as a2</a:t>
            </a:r>
          </a:p>
          <a:p>
            <a:pPr lvl="1">
              <a:buNone/>
            </a:pPr>
            <a:r>
              <a:rPr lang="en-US" sz="1800" dirty="0">
                <a:solidFill>
                  <a:srgbClr val="4F81BD"/>
                </a:solidFill>
              </a:rPr>
              <a:t>WHERE a1.gender = M and a2.gender = F</a:t>
            </a:r>
          </a:p>
          <a:p>
            <a:pPr lvl="1">
              <a:buNone/>
            </a:pPr>
            <a:r>
              <a:rPr lang="en-US" sz="1800" dirty="0">
                <a:solidFill>
                  <a:srgbClr val="4F81BD"/>
                </a:solidFill>
              </a:rPr>
              <a:t>AND a1.species = a2.species</a:t>
            </a:r>
          </a:p>
          <a:p>
            <a:pPr lvl="1">
              <a:buNone/>
            </a:pPr>
            <a:r>
              <a:rPr lang="en-US" sz="1800" dirty="0">
                <a:solidFill>
                  <a:srgbClr val="4F81BD"/>
                </a:solidFill>
              </a:rPr>
              <a:t>AND a1.age &gt; 1 and a2.age &gt; 1</a:t>
            </a:r>
          </a:p>
          <a:p>
            <a:endParaRPr lang="en-US" sz="1800" dirty="0"/>
          </a:p>
          <a:p>
            <a:pPr lvl="1">
              <a:buNone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457200" y="3637638"/>
            <a:ext cx="77724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Find cages with salamanders fed later than the average </a:t>
            </a:r>
            <a:r>
              <a:rPr lang="en-US" b="1" dirty="0" err="1"/>
              <a:t>feedtime</a:t>
            </a:r>
            <a:r>
              <a:rPr lang="en-US" b="1" dirty="0"/>
              <a:t> of any cage:</a:t>
            </a:r>
          </a:p>
          <a:p>
            <a:pPr lvl="1">
              <a:buNone/>
            </a:pPr>
            <a:r>
              <a:rPr lang="en-US" dirty="0">
                <a:solidFill>
                  <a:srgbClr val="4F81BD"/>
                </a:solidFill>
              </a:rPr>
              <a:t>SELECT </a:t>
            </a:r>
            <a:r>
              <a:rPr lang="en-US" dirty="0" err="1">
                <a:solidFill>
                  <a:srgbClr val="4F81BD"/>
                </a:solidFill>
              </a:rPr>
              <a:t>cages.cageid</a:t>
            </a:r>
            <a:r>
              <a:rPr lang="en-US" dirty="0">
                <a:solidFill>
                  <a:srgbClr val="4F81BD"/>
                </a:solidFill>
              </a:rPr>
              <a:t> FROM cages, animals</a:t>
            </a:r>
          </a:p>
          <a:p>
            <a:pPr lvl="1">
              <a:buNone/>
            </a:pPr>
            <a:r>
              <a:rPr lang="en-US" dirty="0">
                <a:solidFill>
                  <a:srgbClr val="4F81BD"/>
                </a:solidFill>
              </a:rPr>
              <a:t>WHERE </a:t>
            </a:r>
            <a:r>
              <a:rPr lang="en-US" dirty="0" err="1">
                <a:solidFill>
                  <a:srgbClr val="4F81BD"/>
                </a:solidFill>
              </a:rPr>
              <a:t>animals.species</a:t>
            </a:r>
            <a:r>
              <a:rPr lang="en-US" dirty="0">
                <a:solidFill>
                  <a:srgbClr val="4F81BD"/>
                </a:solidFill>
              </a:rPr>
              <a:t> = ’salamander'</a:t>
            </a:r>
          </a:p>
          <a:p>
            <a:pPr lvl="1">
              <a:buNone/>
            </a:pPr>
            <a:r>
              <a:rPr lang="en-US" dirty="0">
                <a:solidFill>
                  <a:srgbClr val="4F81BD"/>
                </a:solidFill>
              </a:rPr>
              <a:t>AND </a:t>
            </a:r>
            <a:r>
              <a:rPr lang="en-US" dirty="0" err="1">
                <a:solidFill>
                  <a:srgbClr val="4F81BD"/>
                </a:solidFill>
              </a:rPr>
              <a:t>animals.cageid</a:t>
            </a:r>
            <a:r>
              <a:rPr lang="en-US" dirty="0">
                <a:solidFill>
                  <a:srgbClr val="4F81BD"/>
                </a:solidFill>
              </a:rPr>
              <a:t> = </a:t>
            </a:r>
            <a:r>
              <a:rPr lang="en-US" dirty="0" err="1">
                <a:solidFill>
                  <a:srgbClr val="4F81BD"/>
                </a:solidFill>
              </a:rPr>
              <a:t>cages.cageid</a:t>
            </a:r>
            <a:endParaRPr lang="en-US" dirty="0">
              <a:solidFill>
                <a:srgbClr val="4F81BD"/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rgbClr val="4F81BD"/>
                </a:solidFill>
              </a:rPr>
              <a:t>AND </a:t>
            </a:r>
            <a:r>
              <a:rPr lang="en-US" dirty="0" err="1">
                <a:solidFill>
                  <a:srgbClr val="4F81BD"/>
                </a:solidFill>
              </a:rPr>
              <a:t>cages.feedtime</a:t>
            </a:r>
            <a:r>
              <a:rPr lang="en-US" dirty="0">
                <a:solidFill>
                  <a:srgbClr val="4F81BD"/>
                </a:solidFill>
              </a:rPr>
              <a:t> &gt; </a:t>
            </a:r>
          </a:p>
          <a:p>
            <a:pPr lvl="1">
              <a:buNone/>
            </a:pPr>
            <a:r>
              <a:rPr lang="en-US" dirty="0">
                <a:solidFill>
                  <a:srgbClr val="4F81BD"/>
                </a:solidFill>
              </a:rPr>
              <a:t>	(SELECT </a:t>
            </a:r>
            <a:r>
              <a:rPr lang="en-US" dirty="0" err="1">
                <a:solidFill>
                  <a:srgbClr val="4F81BD"/>
                </a:solidFill>
              </a:rPr>
              <a:t>AVG(feedtime</a:t>
            </a:r>
            <a:r>
              <a:rPr lang="en-US" dirty="0">
                <a:solidFill>
                  <a:srgbClr val="4F81BD"/>
                </a:solidFill>
              </a:rPr>
              <a:t>) FROM cages 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259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“self join”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4800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“nested queries”</a:t>
            </a:r>
          </a:p>
        </p:txBody>
      </p:sp>
    </p:spTree>
    <p:extLst>
      <p:ext uri="{BB962C8B-B14F-4D97-AF65-F5344CB8AC3E}">
        <p14:creationId xmlns:p14="http://schemas.microsoft.com/office/powerpoint/2010/main" val="157737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Zoo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144"/>
            <a:ext cx="8557617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Slightly different than last time:</a:t>
            </a:r>
          </a:p>
          <a:p>
            <a:r>
              <a:rPr lang="en-US" sz="2800" dirty="0"/>
              <a:t>Each animal in 1 cage, multiple animals share a cage</a:t>
            </a:r>
          </a:p>
          <a:p>
            <a:r>
              <a:rPr lang="en-US" sz="2800" dirty="0"/>
              <a:t>Each animal cared for by 1 keeper, keepers care for multiple animals</a:t>
            </a:r>
          </a:p>
        </p:txBody>
      </p:sp>
      <p:pic>
        <p:nvPicPr>
          <p:cNvPr id="4" name="Picture 3" descr="Pasted Graphi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98" y="1417637"/>
            <a:ext cx="5881801" cy="203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23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F5705-9240-AC47-9BAF-892FB91F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IMS (Hierarchical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46188-B8D9-0842-B36F-5229B03A4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385" y="1644805"/>
            <a:ext cx="8686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Data organized as </a:t>
            </a:r>
            <a:r>
              <a:rPr lang="en-US" i="1" dirty="0"/>
              <a:t>segments</a:t>
            </a:r>
          </a:p>
          <a:p>
            <a:pPr lvl="1"/>
            <a:r>
              <a:rPr lang="en-US" dirty="0"/>
              <a:t>Collection of records, each with same </a:t>
            </a:r>
            <a:r>
              <a:rPr lang="en-US" i="1" dirty="0"/>
              <a:t>segment type</a:t>
            </a:r>
          </a:p>
          <a:p>
            <a:pPr lvl="1"/>
            <a:r>
              <a:rPr lang="en-US" dirty="0"/>
              <a:t>Arranged in a tree of segment types, e.g.: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Keepers				Keepers</a:t>
            </a:r>
          </a:p>
          <a:p>
            <a:pPr marL="1371600" lvl="3" indent="0">
              <a:buNone/>
            </a:pPr>
            <a:r>
              <a:rPr lang="en-US" dirty="0"/>
              <a:t>Animals				Cages</a:t>
            </a:r>
          </a:p>
          <a:p>
            <a:pPr marL="1828800" lvl="4" indent="0">
              <a:buNone/>
            </a:pPr>
            <a:r>
              <a:rPr lang="en-US" dirty="0"/>
              <a:t>Cages				Animals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Segments have different physical representations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Indexed</a:t>
            </a:r>
          </a:p>
          <a:p>
            <a:pPr lvl="2"/>
            <a:r>
              <a:rPr lang="en-US" dirty="0"/>
              <a:t>Sorted</a:t>
            </a:r>
          </a:p>
          <a:p>
            <a:pPr lvl="2"/>
            <a:r>
              <a:rPr lang="en-US" dirty="0"/>
              <a:t>Hashed</a:t>
            </a:r>
          </a:p>
        </p:txBody>
      </p:sp>
    </p:spTree>
    <p:extLst>
      <p:ext uri="{BB962C8B-B14F-4D97-AF65-F5344CB8AC3E}">
        <p14:creationId xmlns:p14="http://schemas.microsoft.com/office/powerpoint/2010/main" val="146551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3390</TotalTime>
  <Words>1788</Words>
  <Application>Microsoft Macintosh PowerPoint</Application>
  <PresentationFormat>On-screen Show (4:3)</PresentationFormat>
  <Paragraphs>491</Paragraphs>
  <Slides>32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Courier</vt:lpstr>
      <vt:lpstr>Office Theme</vt:lpstr>
      <vt:lpstr>6.830 / 6.814 Lecture 2 Data Models</vt:lpstr>
      <vt:lpstr>Today</vt:lpstr>
      <vt:lpstr>Recap: Zoo Data Model Entity Relationship Diagram</vt:lpstr>
      <vt:lpstr>Zoo Tables</vt:lpstr>
      <vt:lpstr>Cages in Building 32</vt:lpstr>
      <vt:lpstr>Average Age of Bears</vt:lpstr>
      <vt:lpstr>Complex Queries</vt:lpstr>
      <vt:lpstr>Modified Zoo Data Model</vt:lpstr>
      <vt:lpstr>IMS (Hierarchical Model)</vt:lpstr>
      <vt:lpstr>Example Hierarchy</vt:lpstr>
      <vt:lpstr>IMS / DL/1 Operations</vt:lpstr>
      <vt:lpstr>Example PL/1 Program</vt:lpstr>
      <vt:lpstr>Example PL/1 Programs</vt:lpstr>
      <vt:lpstr>Study break #1</vt:lpstr>
      <vt:lpstr>Questions</vt:lpstr>
      <vt:lpstr>Example CODASYL Hierarchy</vt:lpstr>
      <vt:lpstr>Example CODASYL Program</vt:lpstr>
      <vt:lpstr>Relational Principles</vt:lpstr>
      <vt:lpstr>Relational Data Model</vt:lpstr>
      <vt:lpstr>Zoo Tables</vt:lpstr>
      <vt:lpstr>Zoo Tables (last lecture)</vt:lpstr>
      <vt:lpstr>Relational Operations</vt:lpstr>
      <vt:lpstr>Relational Identities</vt:lpstr>
      <vt:lpstr>Study Break # 2</vt:lpstr>
      <vt:lpstr>Questions</vt:lpstr>
      <vt:lpstr>IMS v CODASYL v Relational</vt:lpstr>
      <vt:lpstr>IMS v CODASYL v Relational</vt:lpstr>
      <vt:lpstr>Physical Data Independence</vt:lpstr>
      <vt:lpstr>IMS v CODASYL v Relational</vt:lpstr>
      <vt:lpstr>Logical Data Independence</vt:lpstr>
      <vt:lpstr>Views Example</vt:lpstr>
      <vt:lpstr>IMS v CODASYL v Relational</vt:lpstr>
    </vt:vector>
  </TitlesOfParts>
  <Company>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Madden</dc:creator>
  <cp:lastModifiedBy>Samuel R Madden</cp:lastModifiedBy>
  <cp:revision>29</cp:revision>
  <cp:lastPrinted>2014-09-08T16:44:24Z</cp:lastPrinted>
  <dcterms:created xsi:type="dcterms:W3CDTF">2014-09-08T12:49:58Z</dcterms:created>
  <dcterms:modified xsi:type="dcterms:W3CDTF">2021-02-22T20:37:50Z</dcterms:modified>
</cp:coreProperties>
</file>