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4" r:id="rId1"/>
  </p:sldMasterIdLst>
  <p:notesMasterIdLst>
    <p:notesMasterId r:id="rId62"/>
  </p:notesMasterIdLst>
  <p:handoutMasterIdLst>
    <p:handoutMasterId r:id="rId63"/>
  </p:handoutMasterIdLst>
  <p:sldIdLst>
    <p:sldId id="574" r:id="rId2"/>
    <p:sldId id="637" r:id="rId3"/>
    <p:sldId id="638" r:id="rId4"/>
    <p:sldId id="639" r:id="rId5"/>
    <p:sldId id="630" r:id="rId6"/>
    <p:sldId id="631" r:id="rId7"/>
    <p:sldId id="633" r:id="rId8"/>
    <p:sldId id="632" r:id="rId9"/>
    <p:sldId id="634" r:id="rId10"/>
    <p:sldId id="635" r:id="rId11"/>
    <p:sldId id="636" r:id="rId12"/>
    <p:sldId id="640" r:id="rId13"/>
    <p:sldId id="642" r:id="rId14"/>
    <p:sldId id="663" r:id="rId15"/>
    <p:sldId id="643" r:id="rId16"/>
    <p:sldId id="673" r:id="rId17"/>
    <p:sldId id="674" r:id="rId18"/>
    <p:sldId id="675" r:id="rId19"/>
    <p:sldId id="688" r:id="rId20"/>
    <p:sldId id="690" r:id="rId21"/>
    <p:sldId id="689" r:id="rId22"/>
    <p:sldId id="691" r:id="rId23"/>
    <p:sldId id="693" r:id="rId24"/>
    <p:sldId id="676" r:id="rId25"/>
    <p:sldId id="677" r:id="rId26"/>
    <p:sldId id="678" r:id="rId27"/>
    <p:sldId id="694" r:id="rId28"/>
    <p:sldId id="697" r:id="rId29"/>
    <p:sldId id="679" r:id="rId30"/>
    <p:sldId id="695" r:id="rId31"/>
    <p:sldId id="680" r:id="rId32"/>
    <p:sldId id="682" r:id="rId33"/>
    <p:sldId id="683" r:id="rId34"/>
    <p:sldId id="655" r:id="rId35"/>
    <p:sldId id="706" r:id="rId36"/>
    <p:sldId id="671" r:id="rId37"/>
    <p:sldId id="672" r:id="rId38"/>
    <p:sldId id="656" r:id="rId39"/>
    <p:sldId id="670" r:id="rId40"/>
    <p:sldId id="666" r:id="rId41"/>
    <p:sldId id="664" r:id="rId42"/>
    <p:sldId id="668" r:id="rId43"/>
    <p:sldId id="667" r:id="rId44"/>
    <p:sldId id="669" r:id="rId45"/>
    <p:sldId id="611" r:id="rId46"/>
    <p:sldId id="662" r:id="rId47"/>
    <p:sldId id="625" r:id="rId48"/>
    <p:sldId id="629" r:id="rId49"/>
    <p:sldId id="624" r:id="rId50"/>
    <p:sldId id="652" r:id="rId51"/>
    <p:sldId id="665" r:id="rId52"/>
    <p:sldId id="653" r:id="rId53"/>
    <p:sldId id="702" r:id="rId54"/>
    <p:sldId id="703" r:id="rId55"/>
    <p:sldId id="704" r:id="rId56"/>
    <p:sldId id="705" r:id="rId57"/>
    <p:sldId id="698" r:id="rId58"/>
    <p:sldId id="699" r:id="rId59"/>
    <p:sldId id="700" r:id="rId60"/>
    <p:sldId id="701" r:id="rId61"/>
  </p:sldIdLst>
  <p:sldSz cx="9144000" cy="6858000" type="screen4x3"/>
  <p:notesSz cx="6858000" cy="9144000"/>
  <p:custDataLst>
    <p:tags r:id="rId64"/>
  </p:custDataLst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600" i="1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600" i="1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600" i="1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600" i="1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600" i="1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600" i="1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600" i="1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600" i="1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600" i="1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80"/>
    <a:srgbClr val="F4F4F4"/>
    <a:srgbClr val="000000"/>
    <a:srgbClr val="00FF00"/>
    <a:srgbClr val="6C6EFF"/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82"/>
    <p:restoredTop sz="80884"/>
  </p:normalViewPr>
  <p:slideViewPr>
    <p:cSldViewPr>
      <p:cViewPr varScale="1">
        <p:scale>
          <a:sx n="102" d="100"/>
          <a:sy n="102" d="100"/>
        </p:scale>
        <p:origin x="6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1200" b="1" i="0" u="sng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 b="1" i="0" u="sng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>
              <a:defRPr sz="1200" b="1" i="0" u="sng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19850" y="8869363"/>
            <a:ext cx="438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 b="1" i="0" u="sng"/>
            </a:lvl1pPr>
          </a:lstStyle>
          <a:p>
            <a:fld id="{E694792D-558F-5B4C-9BBF-83C3314051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746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Arial" charset="0"/>
              </a:defRPr>
            </a:lvl1pPr>
          </a:lstStyle>
          <a:p>
            <a:fld id="{F9B02D07-A915-724F-A413-F111EB6009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862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D022637E-DE52-5343-91F3-115311BEF99D}" type="slidenum">
              <a:rPr lang="en-US" altLang="en-US" sz="1200" i="0">
                <a:latin typeface="Arial" charset="0"/>
              </a:rPr>
              <a:pPr/>
              <a:t>1</a:t>
            </a:fld>
            <a:endParaRPr lang="en-US" altLang="en-US" sz="1200" i="0">
              <a:latin typeface="Arial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Happy Web guys</a:t>
            </a:r>
          </a:p>
          <a:p>
            <a:pPr eaLnBrk="1" hangingPunct="1"/>
            <a:endParaRPr lang="en-US" altLang="en-US" dirty="0">
              <a:ea typeface="ＭＳ Ｐゴシック" charset="-128"/>
            </a:endParaRPr>
          </a:p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1735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don't need to keep track of "</a:t>
            </a:r>
            <a:r>
              <a:rPr lang="en-US" dirty="0" err="1"/>
              <a:t>i</a:t>
            </a:r>
            <a:r>
              <a:rPr lang="en-US" dirty="0"/>
              <a:t>" because addition order</a:t>
            </a:r>
            <a:r>
              <a:rPr lang="en-US" baseline="0" dirty="0"/>
              <a:t> doesn't matter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2D07-A915-724F-A413-F111EB6009E0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6170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fld id="{89EBF7FF-8F64-9B47-9AFD-7A5D5C64F6EF}" type="slidenum">
              <a:rPr lang="en-US" altLang="en-US" sz="1200" i="0">
                <a:latin typeface="Arial" charset="0"/>
              </a:rPr>
              <a:pPr eaLnBrk="1" hangingPunct="1"/>
              <a:t>34</a:t>
            </a:fld>
            <a:endParaRPr lang="en-US" altLang="en-US" sz="1200" i="0">
              <a:latin typeface="Arial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96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fld id="{89EBF7FF-8F64-9B47-9AFD-7A5D5C64F6EF}" type="slidenum">
              <a:rPr lang="en-US" altLang="en-US" sz="1200" i="0">
                <a:latin typeface="Arial" charset="0"/>
              </a:rPr>
              <a:pPr eaLnBrk="1" hangingPunct="1"/>
              <a:t>35</a:t>
            </a:fld>
            <a:endParaRPr lang="en-US" altLang="en-US" sz="1200" i="0">
              <a:latin typeface="Arial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5449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1416B3EA-ECDA-4343-B894-BAAEE378EE95}" type="slidenum">
              <a:rPr lang="en-US" altLang="en-US" sz="1200" i="0">
                <a:latin typeface="Arial" charset="0"/>
              </a:rPr>
              <a:pPr/>
              <a:t>36</a:t>
            </a:fld>
            <a:endParaRPr lang="en-US" altLang="en-US" sz="1200" i="0">
              <a:latin typeface="Arial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0833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E4103B64-472D-B144-828D-2DFFE627175E}" type="slidenum">
              <a:rPr lang="en-US" altLang="en-US" sz="1200" i="0">
                <a:latin typeface="Arial" charset="0"/>
              </a:rPr>
              <a:pPr/>
              <a:t>37</a:t>
            </a:fld>
            <a:endParaRPr lang="en-US" altLang="en-US" sz="1200" i="0">
              <a:latin typeface="Arial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466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A1A0BD9F-E600-1E41-A957-BE3115859352}" type="slidenum">
              <a:rPr lang="en-US" altLang="en-US" sz="1200" i="0">
                <a:latin typeface="Arial" charset="0"/>
              </a:rPr>
              <a:pPr/>
              <a:t>38</a:t>
            </a:fld>
            <a:endParaRPr lang="en-US" altLang="en-US" sz="1200" i="0">
              <a:latin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1613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1DF01E62-D55B-D048-A2AC-CD94185F610D}" type="slidenum">
              <a:rPr lang="en-US" altLang="en-US" sz="1200" i="0">
                <a:latin typeface="Arial" charset="0"/>
              </a:rPr>
              <a:pPr/>
              <a:t>39</a:t>
            </a:fld>
            <a:endParaRPr lang="en-US" altLang="en-US" sz="1200" i="0">
              <a:latin typeface="Arial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50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4A751AF1-DEFA-3240-A523-3E21AE02390C}" type="slidenum">
              <a:rPr lang="en-US" altLang="en-US" sz="1200" i="0">
                <a:latin typeface="Arial" charset="0"/>
              </a:rPr>
              <a:pPr/>
              <a:t>40</a:t>
            </a:fld>
            <a:endParaRPr lang="en-US" altLang="en-US" sz="1200" i="0">
              <a:latin typeface="Arial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843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4A751AF1-DEFA-3240-A523-3E21AE02390C}" type="slidenum">
              <a:rPr lang="en-US" altLang="en-US" sz="1200" i="0">
                <a:latin typeface="Arial" charset="0"/>
              </a:rPr>
              <a:pPr/>
              <a:t>41</a:t>
            </a:fld>
            <a:endParaRPr lang="en-US" altLang="en-US" sz="1200" i="0">
              <a:latin typeface="Arial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5810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4A751AF1-DEFA-3240-A523-3E21AE02390C}" type="slidenum">
              <a:rPr lang="en-US" altLang="en-US" sz="1200" i="0">
                <a:latin typeface="Arial" charset="0"/>
              </a:rPr>
              <a:pPr/>
              <a:t>42</a:t>
            </a:fld>
            <a:endParaRPr lang="en-US" altLang="en-US" sz="1200" i="0">
              <a:latin typeface="Arial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548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751ADB79-EA87-534A-96F0-98A48D3FBEDD}" type="slidenum">
              <a:rPr lang="en-US" altLang="en-US" sz="1200" i="0">
                <a:latin typeface="Arial" charset="0"/>
              </a:rPr>
              <a:pPr/>
              <a:t>2</a:t>
            </a:fld>
            <a:endParaRPr lang="en-US" altLang="en-US" sz="1200" i="0">
              <a:latin typeface="Arial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648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4A751AF1-DEFA-3240-A523-3E21AE02390C}" type="slidenum">
              <a:rPr lang="en-US" altLang="en-US" sz="1200" i="0">
                <a:latin typeface="Arial" charset="0"/>
              </a:rPr>
              <a:pPr/>
              <a:t>43</a:t>
            </a:fld>
            <a:endParaRPr lang="en-US" altLang="en-US" sz="1200" i="0">
              <a:latin typeface="Arial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2620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4A751AF1-DEFA-3240-A523-3E21AE02390C}" type="slidenum">
              <a:rPr lang="en-US" altLang="en-US" sz="1200" i="0">
                <a:latin typeface="Arial" charset="0"/>
              </a:rPr>
              <a:pPr/>
              <a:t>44</a:t>
            </a:fld>
            <a:endParaRPr lang="en-US" altLang="en-US" sz="1200" i="0">
              <a:latin typeface="Arial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6025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DBE49867-CBA9-F542-9A70-60D4E05EC07A}" type="slidenum">
              <a:rPr lang="en-US" altLang="en-US" sz="1200" i="0">
                <a:latin typeface="Arial" charset="0"/>
              </a:rPr>
              <a:pPr/>
              <a:t>45</a:t>
            </a:fld>
            <a:endParaRPr lang="en-US" altLang="en-US" sz="1200" i="0">
              <a:latin typeface="Arial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0722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fld id="{8CF38128-86BB-944E-9F55-ECA76E83EEE5}" type="slidenum">
              <a:rPr lang="en-US" altLang="en-US" sz="1200" i="0">
                <a:latin typeface="Arial" charset="0"/>
              </a:rPr>
              <a:pPr eaLnBrk="1" hangingPunct="1"/>
              <a:t>47</a:t>
            </a:fld>
            <a:endParaRPr lang="en-US" altLang="en-US" sz="1200" i="0">
              <a:latin typeface="Arial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675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/>
            <a:fld id="{EDAEF2EA-215D-6B40-924A-D86FEFBEB75F}" type="slidenum">
              <a:rPr lang="en-US" altLang="en-US" sz="1200" i="0">
                <a:latin typeface="Arial" charset="0"/>
              </a:rPr>
              <a:pPr eaLnBrk="1" hangingPunct="1"/>
              <a:t>49</a:t>
            </a:fld>
            <a:endParaRPr lang="en-US" altLang="en-US" sz="1200" i="0">
              <a:latin typeface="Arial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2936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2D07-A915-724F-A413-F111EB6009E0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975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7863F157-1F41-224D-8B5F-C5738521501F}" type="slidenum">
              <a:rPr lang="en-US" altLang="en-US" sz="1200" i="0">
                <a:latin typeface="Arial" charset="0"/>
              </a:rPr>
              <a:pPr/>
              <a:t>57</a:t>
            </a:fld>
            <a:endParaRPr lang="en-US" altLang="en-US" sz="1200" i="0">
              <a:latin typeface="Arial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74819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7863F157-1F41-224D-8B5F-C5738521501F}" type="slidenum">
              <a:rPr lang="en-US" altLang="en-US" sz="1200" i="0">
                <a:latin typeface="Arial" charset="0"/>
              </a:rPr>
              <a:pPr/>
              <a:t>58</a:t>
            </a:fld>
            <a:endParaRPr lang="en-US" altLang="en-US" sz="1200" i="0">
              <a:latin typeface="Arial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1528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fld id="{C8AA570D-B047-AD4C-8D87-6438C220B763}" type="slidenum">
              <a:rPr lang="en-US" altLang="en-US" sz="1200" i="0">
                <a:latin typeface="Arial" charset="0"/>
              </a:rPr>
              <a:pPr/>
              <a:t>3</a:t>
            </a:fld>
            <a:endParaRPr lang="en-US" altLang="en-US" sz="1200" i="0">
              <a:latin typeface="Arial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965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5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</a:t>
            </a:r>
            <a:r>
              <a:rPr lang="en-US" baseline="0" dirty="0"/>
              <a:t> on: </a:t>
            </a:r>
            <a:r>
              <a:rPr lang="en-US" dirty="0"/>
              <a:t>http://</a:t>
            </a:r>
            <a:r>
              <a:rPr lang="en-US" dirty="0" err="1"/>
              <a:t>ksat.me</a:t>
            </a:r>
            <a:r>
              <a:rPr lang="en-US" dirty="0"/>
              <a:t>/map-reduce-a-really-simple-introduction-</a:t>
            </a:r>
            <a:r>
              <a:rPr lang="en-US" dirty="0" err="1"/>
              <a:t>kloudo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2D07-A915-724F-A413-F111EB6009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54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2D07-A915-724F-A413-F111EB6009E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811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 1: the mappers don’t need write the words down, just "1" for each word of a certain length</a:t>
            </a:r>
          </a:p>
          <a:p>
            <a:endParaRPr lang="en-US" dirty="0"/>
          </a:p>
          <a:p>
            <a:r>
              <a:rPr lang="en-US" dirty="0"/>
              <a:t>Idea 2: mappers do part of the reducer work: number of 1-letter words, 2-letter words,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2D07-A915-724F-A413-F111EB6009E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230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2D07-A915-724F-A413-F111EB6009E0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438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02D07-A915-724F-A413-F111EB6009E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87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1"/>
            <a:ext cx="6858000" cy="762000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606E-6F33-F747-96C7-9B052663D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6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B1283-058E-824C-B9C2-83D3E8FC6D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76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C150D-C1F3-1E41-850C-BAE773A150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93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24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914A-26AB-8E47-82C8-D63F6B1859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0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AC95-CF0B-0A46-A2D0-BF24FB4FDC3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7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E8109-AACE-D34C-8B2B-AFC48C0A23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48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96C7-845D-9D45-A069-4077CEF70A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44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4C16-6B0C-CF4A-8DBC-38AF7F10F8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54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2225-0867-EE4E-B1C5-D525BB1980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64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AECC-A995-6C48-9ED2-71CFDA3B64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05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7A1CD-0181-E845-860B-05FEE26F51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90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s.cs.washington.edu/~billhowe/mapreduce_a_major_step_backward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ic.googleusercontent.com/media/research.google.com/en/archive/mapreduce-osdi04.pdf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533400"/>
            <a:ext cx="6858000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MapReduce</a:t>
            </a:r>
            <a:br>
              <a:rPr lang="en-US" altLang="en-US" dirty="0"/>
            </a:br>
            <a:r>
              <a:rPr lang="en-US" altLang="en-US" sz="2200" dirty="0"/>
              <a:t>6.830, May 5</a:t>
            </a:r>
            <a:br>
              <a:rPr lang="en-US" altLang="en-US" sz="2200" dirty="0"/>
            </a:br>
            <a:r>
              <a:rPr lang="en-US" altLang="en-US" sz="2200" dirty="0"/>
              <a:t>Mike Cafarella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858000" cy="1655762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407151" cy="4805363"/>
          </a:xfrm>
          <a:prstGeom prst="rect">
            <a:avLst/>
          </a:prstGeom>
        </p:spPr>
      </p:pic>
    </p:spTree>
  </p:cSld>
  <p:clrMapOvr>
    <a:masterClrMapping/>
  </p:clrMapOvr>
  <p:transition advTm="1315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 About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each of the 10 sheets goes to a </a:t>
            </a:r>
            <a:r>
              <a:rPr lang="en-US" b="1" dirty="0"/>
              <a:t>reducer</a:t>
            </a:r>
          </a:p>
          <a:p>
            <a:r>
              <a:rPr lang="en-US" dirty="0"/>
              <a:t>Each </a:t>
            </a:r>
            <a:r>
              <a:rPr lang="en-US" b="1" dirty="0"/>
              <a:t>reducer</a:t>
            </a:r>
            <a:r>
              <a:rPr lang="en-US" dirty="0"/>
              <a:t> counts the number of words on one sheet, and writes the number in bold letters on the back</a:t>
            </a:r>
          </a:p>
          <a:p>
            <a:r>
              <a:rPr lang="en-US" dirty="0"/>
              <a:t>Remember, Sheet 2 has: if, of, it, of, of, if, at, </a:t>
            </a:r>
            <a:r>
              <a:rPr lang="en-US" dirty="0" err="1"/>
              <a:t>im</a:t>
            </a:r>
            <a:r>
              <a:rPr lang="en-US" dirty="0"/>
              <a:t>, is, is, of, of …</a:t>
            </a:r>
          </a:p>
          <a:p>
            <a:r>
              <a:rPr lang="en-US" dirty="0"/>
              <a:t>The reducer writes 2453838307534 on the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9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 About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the </a:t>
            </a:r>
            <a:r>
              <a:rPr lang="en-US" b="1" dirty="0"/>
              <a:t>controller</a:t>
            </a:r>
            <a:r>
              <a:rPr lang="en-US" dirty="0"/>
              <a:t> collects the 10 sheets and reads the back of each sheet, which is the number of 1-character words, 2-character words, etc.</a:t>
            </a:r>
          </a:p>
          <a:p>
            <a:r>
              <a:rPr lang="en-US" dirty="0"/>
              <a:t>And you’re done!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8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 About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few observations</a:t>
            </a:r>
          </a:p>
          <a:p>
            <a:r>
              <a:rPr lang="en-US" dirty="0"/>
              <a:t>The Mappers can work independently</a:t>
            </a:r>
          </a:p>
          <a:p>
            <a:r>
              <a:rPr lang="en-US" dirty="0"/>
              <a:t>The Reducers can work independently</a:t>
            </a:r>
          </a:p>
          <a:p>
            <a:r>
              <a:rPr lang="en-US" dirty="0"/>
              <a:t>The Grouper has a lot of work (collating and writing down each individual word on a sheet!) but didn’t have to do any counting (“real work”)</a:t>
            </a:r>
          </a:p>
          <a:p>
            <a:r>
              <a:rPr lang="en-US" dirty="0"/>
              <a:t>All Grouper had to do was to look at the Mappers’  outputs and put that word on the appropriate sheet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76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 About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Ideas for optimizations?</a:t>
            </a:r>
          </a:p>
          <a:p>
            <a:endParaRPr lang="en-US" dirty="0"/>
          </a:p>
          <a:p>
            <a:r>
              <a:rPr lang="en-US" dirty="0"/>
              <a:t>How could you reduce the amount paper used by the mappers?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86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 About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Ideas for optimizations?</a:t>
            </a:r>
          </a:p>
          <a:p>
            <a:pPr lvl="1"/>
            <a:r>
              <a:rPr lang="en-US" dirty="0"/>
              <a:t>TAKE 60 SECONDS TO PUT THEM IN THE CHAT!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steps CAN’T be optimized easily?</a:t>
            </a:r>
          </a:p>
          <a:p>
            <a:pPr lvl="1"/>
            <a:r>
              <a:rPr lang="en-US" dirty="0"/>
              <a:t>TAKE ANOTHER 60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3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Story to </a:t>
            </a:r>
            <a:r>
              <a:rPr lang="en-US" dirty="0" err="1"/>
              <a:t>MapReduce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 of the Controller (dividing the work) and the Grouper (Grouping the values by key), remains the same</a:t>
            </a:r>
          </a:p>
          <a:p>
            <a:pPr lvl="1"/>
            <a:r>
              <a:rPr lang="en-US" dirty="0"/>
              <a:t>MapReduce library provides these</a:t>
            </a:r>
          </a:p>
          <a:p>
            <a:r>
              <a:rPr lang="en-US" dirty="0"/>
              <a:t>Grouping is sometimes called ”sort” or “shuffle”</a:t>
            </a:r>
          </a:p>
          <a:p>
            <a:r>
              <a:rPr lang="en-US" dirty="0"/>
              <a:t>The work of the mappers and reducers differs with problem</a:t>
            </a:r>
          </a:p>
          <a:p>
            <a:pPr lvl="1"/>
            <a:r>
              <a:rPr lang="en-US" dirty="0"/>
              <a:t>This is what you write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77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computation:</a:t>
            </a:r>
          </a:p>
          <a:p>
            <a:r>
              <a:rPr lang="en-US" dirty="0"/>
              <a:t>Input key/value pairs</a:t>
            </a:r>
          </a:p>
          <a:p>
            <a:pPr lvl="1"/>
            <a:r>
              <a:rPr lang="en-US" dirty="0"/>
              <a:t>e.g., (</a:t>
            </a:r>
            <a:r>
              <a:rPr lang="en-US" dirty="0" err="1"/>
              <a:t>book_title</a:t>
            </a:r>
            <a:r>
              <a:rPr lang="en-US" dirty="0"/>
              <a:t>, </a:t>
            </a:r>
            <a:r>
              <a:rPr lang="en-US" dirty="0" err="1"/>
              <a:t>book_content</a:t>
            </a:r>
            <a:r>
              <a:rPr lang="en-US" dirty="0"/>
              <a:t>)</a:t>
            </a:r>
          </a:p>
          <a:p>
            <a:r>
              <a:rPr lang="en-US" dirty="0"/>
              <a:t>Output different key/value pairs</a:t>
            </a:r>
          </a:p>
          <a:p>
            <a:pPr lvl="1"/>
            <a:r>
              <a:rPr lang="en-US" dirty="0"/>
              <a:t>e.g., (</a:t>
            </a:r>
            <a:r>
              <a:rPr lang="en-US" dirty="0" err="1"/>
              <a:t>word_length</a:t>
            </a:r>
            <a:r>
              <a:rPr lang="en-US" dirty="0"/>
              <a:t>, occurrences)</a:t>
            </a:r>
          </a:p>
          <a:p>
            <a:endParaRPr lang="en-US" dirty="0"/>
          </a:p>
          <a:p>
            <a:r>
              <a:rPr lang="en-US" dirty="0"/>
              <a:t>The user of the MapReduce library expresses the computation as two functions….</a:t>
            </a:r>
          </a:p>
          <a:p>
            <a:r>
              <a:rPr lang="en-US" b="1" dirty="0"/>
              <a:t>CAN YOU GUESS THEIR NAMES???????</a:t>
            </a:r>
          </a:p>
          <a:p>
            <a:pPr lvl="1"/>
            <a:r>
              <a:rPr lang="en-US" sz="1200" b="1" dirty="0"/>
              <a:t>Map</a:t>
            </a:r>
            <a:r>
              <a:rPr lang="en-US" sz="1200" dirty="0"/>
              <a:t> and </a:t>
            </a:r>
            <a:r>
              <a:rPr lang="en-US" sz="1200" b="1" dirty="0"/>
              <a:t>Reduce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45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User's map function takes an input pair and produces a set of intermediate key/value pairs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map(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book_title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book_content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words =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book_content.split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for word in words: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word_length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(word)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EmitIntermediate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word_length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1)</a:t>
            </a:r>
          </a:p>
          <a:p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The </a:t>
            </a:r>
            <a:r>
              <a:rPr lang="en-US" dirty="0" err="1"/>
              <a:t>MapReduce</a:t>
            </a:r>
            <a:r>
              <a:rPr lang="en-US" dirty="0"/>
              <a:t> library groups together all intermediate values associated with the same intermediate key and passes them to the Reduce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7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User's reduce function accepts an intermediate key  and a list of values for that key. It merges together these values to form a possibly smaller set of values.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reduce(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word_length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list_of_occurrences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sum = 0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for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list_of_occurrences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sum +=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Emit(sum)</a:t>
            </a:r>
          </a:p>
          <a:p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824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input01.txt</a:t>
            </a:r>
            <a:br>
              <a:rPr lang="en-US" dirty="0"/>
            </a:br>
            <a:r>
              <a:rPr lang="en-US" dirty="0"/>
              <a:t>Hello World Bye World</a:t>
            </a:r>
          </a:p>
          <a:p>
            <a:r>
              <a:rPr lang="en-US" dirty="0"/>
              <a:t>input02.txt</a:t>
            </a:r>
            <a:br>
              <a:rPr lang="en-US" dirty="0"/>
            </a:br>
            <a:r>
              <a:rPr lang="en-US" dirty="0"/>
              <a:t>Hello Hadoop Goodbye Hadoop</a:t>
            </a:r>
          </a:p>
          <a:p>
            <a:r>
              <a:rPr lang="en-US" dirty="0"/>
              <a:t>Task: count the number of words with 1 character, 2 characters, etc. (same as before)</a:t>
            </a:r>
          </a:p>
          <a:p>
            <a:endParaRPr lang="en-US" dirty="0"/>
          </a:p>
          <a:p>
            <a:r>
              <a:rPr lang="en-US" dirty="0"/>
              <a:t>Spend 2 minutes and think about:</a:t>
            </a:r>
          </a:p>
          <a:p>
            <a:pPr lvl="1"/>
            <a:r>
              <a:rPr lang="en-US" dirty="0"/>
              <a:t>What are the inputs to the map steps?</a:t>
            </a:r>
          </a:p>
          <a:p>
            <a:pPr lvl="1"/>
            <a:r>
              <a:rPr lang="en-US" dirty="0"/>
              <a:t>What are the outputs of the map steps?</a:t>
            </a:r>
          </a:p>
          <a:p>
            <a:pPr lvl="1"/>
            <a:r>
              <a:rPr lang="en-US" dirty="0"/>
              <a:t>What are the inputs to the reduce steps?</a:t>
            </a:r>
          </a:p>
          <a:p>
            <a:pPr lvl="1"/>
            <a:r>
              <a:rPr lang="en-US" dirty="0"/>
              <a:t>What are the outputs of the reduce steps?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5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Processing Large Data</a:t>
            </a:r>
          </a:p>
        </p:txBody>
      </p:sp>
      <p:sp>
        <p:nvSpPr>
          <p:cNvPr id="1852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Let’s distribute load over many machines</a:t>
            </a:r>
          </a:p>
          <a:p>
            <a:pPr lvl="1"/>
            <a:r>
              <a:rPr lang="en-US" altLang="en-US" dirty="0"/>
              <a:t>1000s, not 2-16 as in traditional distributed databases</a:t>
            </a:r>
          </a:p>
          <a:p>
            <a:pPr lvl="1"/>
            <a:r>
              <a:rPr lang="en-US" altLang="en-US" dirty="0"/>
              <a:t>Programmer cannot know how many machines at program-time or runtime</a:t>
            </a:r>
          </a:p>
          <a:p>
            <a:pPr lvl="1"/>
            <a:r>
              <a:rPr lang="en-US" altLang="en-US" dirty="0"/>
              <a:t>Even so, job is very long-lasting compared to most </a:t>
            </a:r>
            <a:r>
              <a:rPr lang="en-US" altLang="en-US" dirty="0" err="1"/>
              <a:t>db</a:t>
            </a:r>
            <a:r>
              <a:rPr lang="en-US" altLang="en-US" dirty="0"/>
              <a:t> queries</a:t>
            </a:r>
          </a:p>
          <a:p>
            <a:pPr lvl="1"/>
            <a:r>
              <a:rPr lang="en-US" altLang="en-US" dirty="0"/>
              <a:t>Machines die, machines depart; job must survive</a:t>
            </a:r>
          </a:p>
          <a:p>
            <a:pPr lvl="1"/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8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inputs to the map steps?</a:t>
            </a:r>
          </a:p>
          <a:p>
            <a:pPr lvl="1"/>
            <a:r>
              <a:rPr lang="en-US" dirty="0"/>
              <a:t>Segments of the inputs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First call to map: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"input01.txt", "Hello World Bye World"</a:t>
            </a:r>
          </a:p>
          <a:p>
            <a:r>
              <a:rPr lang="en-US" dirty="0"/>
              <a:t>Second call to map: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"input02.txt", "Hello Hadoop Goodbye Hadoop"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76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outputs of the map steps?</a:t>
            </a:r>
          </a:p>
          <a:p>
            <a:r>
              <a:rPr lang="en-US" dirty="0"/>
              <a:t>NOTE: order doesn't matter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5	1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5	1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3	1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5	1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5	1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6	1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7	1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6	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343400" y="304800"/>
            <a:ext cx="457200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i="0" u="sng" dirty="0">
                <a:latin typeface="Courier New" charset="0"/>
                <a:ea typeface="Courier New" charset="0"/>
                <a:cs typeface="Courier New" charset="0"/>
              </a:rPr>
              <a:t>input01.txt</a:t>
            </a:r>
            <a:br>
              <a:rPr lang="en-US" sz="2000" i="0" u="sng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i="0" dirty="0">
                <a:latin typeface="Courier New" charset="0"/>
                <a:ea typeface="Courier New" charset="0"/>
                <a:cs typeface="Courier New" charset="0"/>
              </a:rPr>
              <a:t>Hello World Bye World</a:t>
            </a:r>
          </a:p>
          <a:p>
            <a:pPr algn="l"/>
            <a:r>
              <a:rPr lang="en-US" sz="2000" i="0" u="sng" dirty="0">
                <a:latin typeface="Courier New" charset="0"/>
                <a:ea typeface="Courier New" charset="0"/>
                <a:cs typeface="Courier New" charset="0"/>
              </a:rPr>
              <a:t>input02.txt</a:t>
            </a:r>
            <a:br>
              <a:rPr lang="en-US" sz="20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i="0" dirty="0">
                <a:latin typeface="Courier New" charset="0"/>
                <a:ea typeface="Courier New" charset="0"/>
                <a:cs typeface="Courier New" charset="0"/>
              </a:rPr>
              <a:t>Hello Hadoop Goodbye Hadoop</a:t>
            </a:r>
          </a:p>
        </p:txBody>
      </p:sp>
    </p:spTree>
    <p:extLst>
      <p:ext uri="{BB962C8B-B14F-4D97-AF65-F5344CB8AC3E}">
        <p14:creationId xmlns:p14="http://schemas.microsoft.com/office/powerpoint/2010/main" val="1158247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are the inputs to the reduce steps?</a:t>
            </a:r>
          </a:p>
          <a:p>
            <a:r>
              <a:rPr lang="en-US" dirty="0"/>
              <a:t>Prior to reduce(), MapReduce </a:t>
            </a:r>
            <a:r>
              <a:rPr lang="en-US" b="1" dirty="0"/>
              <a:t>groups</a:t>
            </a:r>
            <a:r>
              <a:rPr lang="en-US" dirty="0"/>
              <a:t> together the map() outputs like keys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3	1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------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5	1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5	1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5	1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5	1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------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6	1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6	1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------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7	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343400" y="304800"/>
            <a:ext cx="457200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i="0" u="sng" dirty="0">
                <a:latin typeface="Courier New" charset="0"/>
                <a:ea typeface="Courier New" charset="0"/>
                <a:cs typeface="Courier New" charset="0"/>
              </a:rPr>
              <a:t>input01.txt</a:t>
            </a:r>
            <a:br>
              <a:rPr lang="en-US" sz="2000" i="0" u="sng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i="0" dirty="0">
                <a:latin typeface="Courier New" charset="0"/>
                <a:ea typeface="Courier New" charset="0"/>
                <a:cs typeface="Courier New" charset="0"/>
              </a:rPr>
              <a:t>Hello World Bye World</a:t>
            </a:r>
          </a:p>
          <a:p>
            <a:pPr algn="l"/>
            <a:r>
              <a:rPr lang="en-US" sz="2000" i="0" u="sng" dirty="0">
                <a:latin typeface="Courier New" charset="0"/>
                <a:ea typeface="Courier New" charset="0"/>
                <a:cs typeface="Courier New" charset="0"/>
              </a:rPr>
              <a:t>input02.txt</a:t>
            </a:r>
            <a:br>
              <a:rPr lang="en-US" sz="20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i="0" dirty="0">
                <a:latin typeface="Courier New" charset="0"/>
                <a:ea typeface="Courier New" charset="0"/>
                <a:cs typeface="Courier New" charset="0"/>
              </a:rPr>
              <a:t>Hello Hadoop Goodbye Hadoop</a:t>
            </a:r>
          </a:p>
        </p:txBody>
      </p:sp>
    </p:spTree>
    <p:extLst>
      <p:ext uri="{BB962C8B-B14F-4D97-AF65-F5344CB8AC3E}">
        <p14:creationId xmlns:p14="http://schemas.microsoft.com/office/powerpoint/2010/main" val="424394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outputs of the reduce steps?</a:t>
            </a:r>
          </a:p>
          <a:p>
            <a:r>
              <a:rPr lang="en-US" dirty="0"/>
              <a:t>&lt;</a:t>
            </a:r>
            <a:r>
              <a:rPr lang="en-US" dirty="0" err="1"/>
              <a:t>word_length</a:t>
            </a:r>
            <a:r>
              <a:rPr lang="en-US" dirty="0"/>
              <a:t>, occurrences&gt;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3	1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5	4</a:t>
            </a:r>
          </a:p>
          <a:p>
            <a:pPr marL="0" indent="0">
              <a:buNone/>
            </a:pPr>
            <a:r>
              <a:rPr lang="is-IS" sz="2000" dirty="0">
                <a:latin typeface="Courier New" charset="0"/>
                <a:ea typeface="Courier New" charset="0"/>
                <a:cs typeface="Courier New" charset="0"/>
              </a:rPr>
              <a:t>6	2</a:t>
            </a:r>
          </a:p>
          <a:p>
            <a:pPr marL="0" indent="0">
              <a:buNone/>
            </a:pPr>
            <a:r>
              <a:rPr lang="is-IS" sz="2000" dirty="0">
                <a:latin typeface="Courier New" charset="0"/>
                <a:ea typeface="Courier New" charset="0"/>
                <a:cs typeface="Courier New" charset="0"/>
              </a:rPr>
              <a:t>7	1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4343400" y="304800"/>
            <a:ext cx="457200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i="0" u="sng" dirty="0">
                <a:latin typeface="Courier New" charset="0"/>
                <a:ea typeface="Courier New" charset="0"/>
                <a:cs typeface="Courier New" charset="0"/>
              </a:rPr>
              <a:t>input01.txt</a:t>
            </a:r>
            <a:br>
              <a:rPr lang="en-US" sz="2000" i="0" u="sng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i="0" dirty="0">
                <a:latin typeface="Courier New" charset="0"/>
                <a:ea typeface="Courier New" charset="0"/>
                <a:cs typeface="Courier New" charset="0"/>
              </a:rPr>
              <a:t>Hello World Bye World</a:t>
            </a:r>
          </a:p>
          <a:p>
            <a:pPr algn="l"/>
            <a:r>
              <a:rPr lang="en-US" sz="2000" i="0" u="sng" dirty="0">
                <a:latin typeface="Courier New" charset="0"/>
                <a:ea typeface="Courier New" charset="0"/>
                <a:cs typeface="Courier New" charset="0"/>
              </a:rPr>
              <a:t>input02.txt</a:t>
            </a:r>
            <a:br>
              <a:rPr lang="en-US" sz="20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i="0" dirty="0">
                <a:latin typeface="Courier New" charset="0"/>
                <a:ea typeface="Courier New" charset="0"/>
                <a:cs typeface="Courier New" charset="0"/>
              </a:rPr>
              <a:t>Hello Hadoop Goodbye Hadoop</a:t>
            </a:r>
          </a:p>
        </p:txBody>
      </p:sp>
    </p:spTree>
    <p:extLst>
      <p:ext uri="{BB962C8B-B14F-4D97-AF65-F5344CB8AC3E}">
        <p14:creationId xmlns:p14="http://schemas.microsoft.com/office/powerpoint/2010/main" val="371460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and reduce have related types</a:t>
            </a:r>
          </a:p>
          <a:p>
            <a:r>
              <a:rPr lang="is-IS" sz="2000" dirty="0">
                <a:latin typeface="Courier New" charset="0"/>
                <a:ea typeface="Courier New" charset="0"/>
                <a:cs typeface="Courier New" charset="0"/>
              </a:rPr>
              <a:t>map (k1, v1) → list(</a:t>
            </a:r>
            <a:r>
              <a:rPr lang="is-IS" sz="20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k2, v2</a:t>
            </a:r>
            <a:r>
              <a:rPr lang="is-IS" sz="20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is-IS" sz="2000" dirty="0">
                <a:latin typeface="Courier New" charset="0"/>
                <a:ea typeface="Courier New" charset="0"/>
                <a:cs typeface="Courier New" charset="0"/>
              </a:rPr>
              <a:t>reduce (</a:t>
            </a:r>
            <a:r>
              <a:rPr lang="is-IS" sz="20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k2</a:t>
            </a:r>
            <a:r>
              <a:rPr lang="is-IS" sz="2000" dirty="0">
                <a:latin typeface="Courier New" charset="0"/>
                <a:ea typeface="Courier New" charset="0"/>
                <a:cs typeface="Courier New" charset="0"/>
              </a:rPr>
              <a:t>, list(</a:t>
            </a:r>
            <a:r>
              <a:rPr lang="is-IS" sz="20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v2</a:t>
            </a:r>
            <a:r>
              <a:rPr lang="is-IS" sz="2000" dirty="0">
                <a:latin typeface="Courier New" charset="0"/>
                <a:ea typeface="Courier New" charset="0"/>
                <a:cs typeface="Courier New" charset="0"/>
              </a:rPr>
              <a:t>)) → list(</a:t>
            </a:r>
            <a:r>
              <a:rPr lang="is-IS" sz="20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v2</a:t>
            </a:r>
            <a:r>
              <a:rPr lang="is-IS" sz="20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is-IS" sz="2400" dirty="0">
                <a:ea typeface="Courier New" charset="0"/>
                <a:cs typeface="Courier New" charset="0"/>
              </a:rPr>
              <a:t>Final output list can be:</a:t>
            </a:r>
          </a:p>
          <a:p>
            <a:pPr lvl="1"/>
            <a:r>
              <a:rPr lang="is-IS" sz="2000" dirty="0">
                <a:ea typeface="Courier New" charset="0"/>
                <a:cs typeface="Courier New" charset="0"/>
              </a:rPr>
              <a:t>Smaller than input list (in the case of computing summary statistics, like word count)</a:t>
            </a:r>
          </a:p>
          <a:p>
            <a:pPr lvl="1"/>
            <a:r>
              <a:rPr lang="is-IS" sz="2000" dirty="0">
                <a:ea typeface="Courier New" charset="0"/>
                <a:cs typeface="Courier New" charset="0"/>
              </a:rPr>
              <a:t>Larger than input list (in the case of computing some kind of data structure for downstream use)</a:t>
            </a:r>
          </a:p>
          <a:p>
            <a:r>
              <a:rPr lang="en-US" sz="2400" dirty="0"/>
              <a:t>Typically, just zero or one output value is produced per reduce invocation</a:t>
            </a:r>
            <a:endParaRPr lang="en-US" sz="24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86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the number of occurrences of each word in a collection of web documents, identified by URL</a:t>
            </a:r>
          </a:p>
          <a:p>
            <a:r>
              <a:rPr lang="en-US" dirty="0"/>
              <a:t>Exercise: write a map function and a reduce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15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the number of occurrences of each word in a collection of web documents, identified by URL</a:t>
            </a:r>
          </a:p>
          <a:p>
            <a:pPr marL="0" indent="0">
              <a:buNone/>
            </a:pP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map(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content):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for word in content: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EmitIntermediate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(word, 1);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reduce(word, occurrences):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Emit(sum(occurrences))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500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Word Count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 to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u="sng" dirty="0">
                <a:latin typeface="Courier New" charset="0"/>
                <a:ea typeface="Courier New" charset="0"/>
                <a:cs typeface="Courier New" charset="0"/>
              </a:rPr>
              <a:t>input01.txt</a:t>
            </a:r>
            <a:br>
              <a:rPr lang="en-US" sz="2000" u="sng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Hello World Bye World</a:t>
            </a:r>
          </a:p>
          <a:p>
            <a:r>
              <a:rPr lang="en-US" sz="2000" u="sng" dirty="0">
                <a:latin typeface="Courier New" charset="0"/>
                <a:ea typeface="Courier New" charset="0"/>
                <a:cs typeface="Courier New" charset="0"/>
              </a:rPr>
              <a:t>input02.txt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Hello Hadoop Goodbye Hadoop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Outputs of map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Hello	1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World	1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Bye		1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World	1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Hello	1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Hadoop	1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Goodbye	1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Hadoop	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4191000" y="228600"/>
            <a:ext cx="48006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000" i="0" dirty="0">
                <a:latin typeface="Courier New" charset="0"/>
                <a:ea typeface="Courier New" charset="0"/>
                <a:cs typeface="Courier New" charset="0"/>
              </a:rPr>
              <a:t>map(</a:t>
            </a:r>
            <a:r>
              <a:rPr lang="en-US" sz="2000" i="0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sz="2000" i="0" dirty="0">
                <a:latin typeface="Courier New" charset="0"/>
                <a:ea typeface="Courier New" charset="0"/>
                <a:cs typeface="Courier New" charset="0"/>
              </a:rPr>
              <a:t>, content):</a:t>
            </a:r>
            <a:br>
              <a:rPr lang="en-US" sz="20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i="0" dirty="0">
                <a:latin typeface="Courier New" charset="0"/>
                <a:ea typeface="Courier New" charset="0"/>
                <a:cs typeface="Courier New" charset="0"/>
              </a:rPr>
              <a:t>  for word in content:</a:t>
            </a:r>
            <a:br>
              <a:rPr lang="en-US" sz="20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i="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i="0" dirty="0" err="1">
                <a:latin typeface="Courier New" charset="0"/>
                <a:ea typeface="Courier New" charset="0"/>
                <a:cs typeface="Courier New" charset="0"/>
              </a:rPr>
              <a:t>EmitIntermediate</a:t>
            </a:r>
            <a:r>
              <a:rPr lang="en-US" sz="2000" i="0" dirty="0">
                <a:latin typeface="Courier New" charset="0"/>
                <a:ea typeface="Courier New" charset="0"/>
                <a:cs typeface="Courier New" charset="0"/>
              </a:rPr>
              <a:t>(word, 1);</a:t>
            </a:r>
          </a:p>
        </p:txBody>
      </p:sp>
    </p:spTree>
    <p:extLst>
      <p:ext uri="{BB962C8B-B14F-4D97-AF65-F5344CB8AC3E}">
        <p14:creationId xmlns:p14="http://schemas.microsoft.com/office/powerpoint/2010/main" val="1586818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Word Count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 to reduce (grouped by MR)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Bye		1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----------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Goodbye	1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----------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Hadoop	1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Hadoop	1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----------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Hello		1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Hello		1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----------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World		1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World		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Outputs of reduce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Bye		1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Goodbye	1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Hadoop	2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Hello	2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World	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191000" y="228600"/>
            <a:ext cx="48006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000" i="0" dirty="0">
                <a:latin typeface="Courier New" charset="0"/>
                <a:ea typeface="Courier New" charset="0"/>
                <a:cs typeface="Courier New" charset="0"/>
              </a:rPr>
              <a:t>reduce(word, occurrences):</a:t>
            </a:r>
            <a:br>
              <a:rPr lang="en-US" sz="20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i="0" dirty="0">
                <a:latin typeface="Courier New" charset="0"/>
                <a:ea typeface="Courier New" charset="0"/>
                <a:cs typeface="Courier New" charset="0"/>
              </a:rPr>
              <a:t>  Emit(sum(occurrences))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4800" y="5012829"/>
            <a:ext cx="4572000" cy="16927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/>
            <a:r>
              <a:rPr lang="en-US" i="0" dirty="0">
                <a:ea typeface="Courier New" charset="0"/>
                <a:cs typeface="Courier New" charset="0"/>
              </a:rPr>
              <a:t>What if the number of unique words is small compared to the number </a:t>
            </a:r>
            <a:r>
              <a:rPr lang="en-US" i="0">
                <a:ea typeface="Courier New" charset="0"/>
                <a:cs typeface="Courier New" charset="0"/>
              </a:rPr>
              <a:t>of documents? </a:t>
            </a:r>
            <a:r>
              <a:rPr lang="en-US" i="0" dirty="0">
                <a:ea typeface="Courier New" charset="0"/>
                <a:cs typeface="Courier New" charset="0"/>
              </a:rPr>
              <a:t>Can you optimize this?</a:t>
            </a:r>
          </a:p>
        </p:txBody>
      </p:sp>
    </p:spTree>
    <p:extLst>
      <p:ext uri="{BB962C8B-B14F-4D97-AF65-F5344CB8AC3E}">
        <p14:creationId xmlns:p14="http://schemas.microsoft.com/office/powerpoint/2010/main" val="900195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Another solution: sum the words within each doc</a:t>
            </a:r>
          </a:p>
          <a:p>
            <a:pPr marL="0" indent="0">
              <a:buNone/>
            </a:pP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map(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content):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for word in content: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if word in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counts_hash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counts_hash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[word] += 1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else: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counts_hash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[word] = 1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occurrences =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counts_hash.items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() #to list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EmitIntermediate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(occurrences);    #list of 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k,v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reduce(word, occurrences):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Emit(sum(occurrences))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01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MapReduce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MapReduce</a:t>
            </a:r>
            <a:r>
              <a:rPr lang="en-US" altLang="en-US" dirty="0"/>
              <a:t> system provides:</a:t>
            </a:r>
          </a:p>
          <a:p>
            <a:pPr lvl="1"/>
            <a:r>
              <a:rPr lang="en-US" altLang="en-US" dirty="0"/>
              <a:t>Automatic parallelization &amp; distribution</a:t>
            </a:r>
          </a:p>
          <a:p>
            <a:pPr lvl="1"/>
            <a:r>
              <a:rPr lang="en-US" altLang="en-US" dirty="0"/>
              <a:t>Fault-tolerance</a:t>
            </a:r>
          </a:p>
          <a:p>
            <a:pPr lvl="1"/>
            <a:r>
              <a:rPr lang="en-US" altLang="en-US" dirty="0"/>
              <a:t>Status and monitoring tools</a:t>
            </a:r>
          </a:p>
          <a:p>
            <a:pPr lvl="1"/>
            <a:r>
              <a:rPr lang="en-US" altLang="en-US" dirty="0"/>
              <a:t>Clean abstraction for programmers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95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Word Count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of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Hello	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World	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Bye		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Hello	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Hadoop	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Goodbye	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Output of reduce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Bye		1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Goodbye	1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Hadoop	2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Hello	2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World	2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>
                <a:ea typeface="Courier New" charset="0"/>
                <a:cs typeface="Courier New" charset="0"/>
              </a:rPr>
              <a:t>(same answer as before)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343400" y="304800"/>
            <a:ext cx="457200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000" i="0" u="sng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input01.txt</a:t>
            </a:r>
            <a:br>
              <a:rPr lang="en-US" sz="2000" i="0" u="sng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i="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Hello World Bye World</a:t>
            </a:r>
          </a:p>
          <a:p>
            <a:pPr algn="l"/>
            <a:r>
              <a:rPr lang="en-US" sz="2000" i="0" u="sng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input02.txt</a:t>
            </a:r>
            <a:br>
              <a:rPr lang="en-US" sz="2000" i="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i="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Hello Hadoop Goodbye Hadoop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B0ED5-7E2E-1F4B-87F3-380BC4D78D27}"/>
              </a:ext>
            </a:extLst>
          </p:cNvPr>
          <p:cNvSpPr txBox="1"/>
          <p:nvPr/>
        </p:nvSpPr>
        <p:spPr>
          <a:xfrm>
            <a:off x="690252" y="5338584"/>
            <a:ext cx="73833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i="0" dirty="0"/>
              <a:t>We’re summing at doc-level (in map()) and corpus-level (in reduce()).</a:t>
            </a:r>
          </a:p>
          <a:p>
            <a:pPr algn="l"/>
            <a:endParaRPr lang="en-US" sz="1800" i="0" dirty="0"/>
          </a:p>
          <a:p>
            <a:pPr algn="l"/>
            <a:r>
              <a:rPr lang="en-US" sz="1800" i="0" dirty="0"/>
              <a:t>What if we want to find the </a:t>
            </a:r>
            <a:r>
              <a:rPr lang="en-US" sz="1800" b="1" i="0" dirty="0"/>
              <a:t>average #</a:t>
            </a:r>
            <a:r>
              <a:rPr lang="en-US" sz="1800" i="0" dirty="0"/>
              <a:t> of occurrences for each word?</a:t>
            </a:r>
          </a:p>
          <a:p>
            <a:pPr algn="l"/>
            <a:endParaRPr lang="en-US" sz="1800" i="0" dirty="0"/>
          </a:p>
          <a:p>
            <a:pPr algn="l"/>
            <a:r>
              <a:rPr lang="en-US" sz="1800" i="0" dirty="0"/>
              <a:t>What about </a:t>
            </a:r>
            <a:r>
              <a:rPr lang="en-US" sz="1800" b="1" i="0" dirty="0"/>
              <a:t>median</a:t>
            </a:r>
            <a:r>
              <a:rPr lang="en-US" sz="1800" i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75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At-Home Exercises (take 10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mapper and reducer functions for computing the dot product of two large vectors</a:t>
            </a:r>
          </a:p>
          <a:p>
            <a:pPr lvl="1"/>
            <a:r>
              <a:rPr lang="en-US" dirty="0"/>
              <a:t>Assume we have prepared A and B for you: (1,(</a:t>
            </a:r>
            <a:r>
              <a:rPr lang="en-US" dirty="0" err="1"/>
              <a:t>Ai,Bi</a:t>
            </a:r>
            <a:r>
              <a:rPr lang="en-US" dirty="0"/>
              <a:t>))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mapper and reducer functions for distributed search (AKA </a:t>
            </a:r>
            <a:r>
              <a:rPr lang="en-US" dirty="0" err="1"/>
              <a:t>grep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Print any line of a big input file that contains an input pattern as a substring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340100"/>
            <a:ext cx="5168900" cy="69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1F101B-8011-BF40-9220-38099ADDFAE6}"/>
              </a:ext>
            </a:extLst>
          </p:cNvPr>
          <p:cNvSpPr txBox="1"/>
          <p:nvPr/>
        </p:nvSpPr>
        <p:spPr>
          <a:xfrm>
            <a:off x="2550535" y="6110129"/>
            <a:ext cx="35730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you in 10 minutes!</a:t>
            </a:r>
          </a:p>
        </p:txBody>
      </p:sp>
    </p:spTree>
    <p:extLst>
      <p:ext uri="{BB962C8B-B14F-4D97-AF65-F5344CB8AC3E}">
        <p14:creationId xmlns:p14="http://schemas.microsoft.com/office/powerpoint/2010/main" val="287101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mapper and reducer functions for computing the dot product of two large vectors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map(1, 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ai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bi)):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product =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ai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* bi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EmitIntermediate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(1, product)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reduce(1,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product_list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):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Emit(1, sum(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product_list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819400"/>
            <a:ext cx="51689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7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</a:t>
            </a:r>
            <a:r>
              <a:rPr lang="en-US" dirty="0" err="1"/>
              <a:t>grep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mapper and reducer functions for distributed search (AKA </a:t>
            </a:r>
            <a:r>
              <a:rPr lang="en-US" dirty="0" err="1"/>
              <a:t>grep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Print any line of a big input file that contains an input pattern as a substring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map(filename, content):</a:t>
            </a:r>
            <a:br>
              <a:rPr lang="en-US" sz="20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for line in content:</a:t>
            </a:r>
            <a:br>
              <a:rPr lang="en-US" sz="20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if pattern in line:</a:t>
            </a:r>
            <a:br>
              <a:rPr lang="en-US" sz="20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EmitIntermediate</a:t>
            </a:r>
            <a:r>
              <a:rPr lang="en-US" sz="20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(1, line)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reduce(1, lines):</a:t>
            </a:r>
            <a:br>
              <a:rPr lang="en-US" sz="20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for line in lines:</a:t>
            </a:r>
            <a:br>
              <a:rPr lang="en-US" sz="20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Emit(1,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599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MapReduce vs the RDBMS</a:t>
            </a:r>
          </a:p>
        </p:txBody>
      </p:sp>
      <p:sp>
        <p:nvSpPr>
          <p:cNvPr id="18749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en-US" b="1" dirty="0">
                <a:ea typeface="ＭＳ Ｐゴシック" charset="-128"/>
              </a:rPr>
              <a:t>Schemas</a:t>
            </a:r>
            <a:r>
              <a:rPr lang="en-US" altLang="en-US" dirty="0">
                <a:ea typeface="ＭＳ Ｐゴシック" charset="-128"/>
              </a:rPr>
              <a:t>: MR doesn’t have them, for better and worse</a:t>
            </a:r>
          </a:p>
          <a:p>
            <a:r>
              <a:rPr lang="en-US" altLang="en-US" b="1" dirty="0">
                <a:ea typeface="ＭＳ Ｐゴシック" charset="-128"/>
              </a:rPr>
              <a:t>Functions</a:t>
            </a:r>
            <a:r>
              <a:rPr lang="en-US" altLang="en-US" dirty="0">
                <a:ea typeface="ＭＳ Ｐゴシック" charset="-128"/>
              </a:rPr>
              <a:t>: MR doesn’t have a query language, but permits flexible UDFs</a:t>
            </a:r>
          </a:p>
          <a:p>
            <a:r>
              <a:rPr lang="en-US" altLang="en-US" b="1" dirty="0">
                <a:ea typeface="ＭＳ Ｐゴシック" charset="-128"/>
              </a:rPr>
              <a:t>Execution and optimization</a:t>
            </a:r>
            <a:r>
              <a:rPr lang="en-US" altLang="en-US" dirty="0">
                <a:ea typeface="ＭＳ Ｐゴシック" charset="-128"/>
              </a:rPr>
              <a:t>: MR has optimizations, but limited schemas mean limited options</a:t>
            </a:r>
          </a:p>
          <a:p>
            <a:r>
              <a:rPr lang="en-US" altLang="en-US" b="1" dirty="0">
                <a:ea typeface="ＭＳ Ｐゴシック" charset="-128"/>
              </a:rPr>
              <a:t>Failure recovery</a:t>
            </a:r>
            <a:r>
              <a:rPr lang="en-US" altLang="en-US" dirty="0">
                <a:ea typeface="ＭＳ Ｐゴシック" charset="-128"/>
              </a:rPr>
              <a:t>: MR can lose machines and keep going. Distributed RDBMS traditionally restarts queries</a:t>
            </a:r>
          </a:p>
          <a:p>
            <a:r>
              <a:rPr lang="en-US" altLang="en-US" b="1" dirty="0">
                <a:ea typeface="ＭＳ Ｐゴシック" charset="-128"/>
              </a:rPr>
              <a:t>Transactions</a:t>
            </a:r>
            <a:r>
              <a:rPr lang="en-US" altLang="en-US" dirty="0">
                <a:ea typeface="ＭＳ Ｐゴシック" charset="-128"/>
              </a:rPr>
              <a:t>: MR always yields new data. It never modifies data in place. Unclear semantics if the input data changes during processing.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4C16-6B0C-CF4A-8DBC-38AF7F10F815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9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9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Executing MapReduce</a:t>
            </a:r>
          </a:p>
        </p:txBody>
      </p:sp>
      <p:sp>
        <p:nvSpPr>
          <p:cNvPr id="1874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MapReduce execution consists of 3 main stages: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Shuffle/Sort (aka Group)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Reduce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In stage 1, partition input data and run </a:t>
            </a:r>
            <a:r>
              <a:rPr lang="en-US" altLang="en-US" b="1" dirty="0">
                <a:ea typeface="ＭＳ Ｐゴシック" charset="-128"/>
              </a:rPr>
              <a:t>map()</a:t>
            </a:r>
            <a:r>
              <a:rPr lang="en-US" altLang="en-US" dirty="0">
                <a:ea typeface="ＭＳ Ｐゴシック" charset="-128"/>
              </a:rPr>
              <a:t> on many machines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Then group intermediate data by intermediate 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In stage 2, partition intermediate data by key and run </a:t>
            </a:r>
            <a:r>
              <a:rPr lang="en-US" altLang="en-US" b="1" dirty="0">
                <a:ea typeface="ＭＳ Ｐゴシック" charset="-128"/>
              </a:rPr>
              <a:t>reduce()</a:t>
            </a:r>
            <a:r>
              <a:rPr lang="en-US" altLang="en-US" dirty="0">
                <a:ea typeface="ＭＳ Ｐゴシック" charset="-128"/>
              </a:rPr>
              <a:t> on many machines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Output is whatever reduce() emits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4C16-6B0C-CF4A-8DBC-38AF7F10F815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42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94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36</a:t>
            </a:fld>
            <a:endParaRPr lang="en-US" altLang="en-US"/>
          </a:p>
        </p:txBody>
      </p:sp>
      <p:pic>
        <p:nvPicPr>
          <p:cNvPr id="53252" name="Picture 4" descr="mapRedu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/>
          <a:stretch/>
        </p:blipFill>
        <p:spPr bwMode="auto">
          <a:xfrm>
            <a:off x="228600" y="419100"/>
            <a:ext cx="86106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010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37</a:t>
            </a:fld>
            <a:endParaRPr lang="en-US" altLang="en-US"/>
          </a:p>
        </p:txBody>
      </p:sp>
      <p:pic>
        <p:nvPicPr>
          <p:cNvPr id="55300" name="Picture 4" descr="parallelMapRedu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228600"/>
            <a:ext cx="9120187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286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Shuffle/Sort</a:t>
            </a:r>
          </a:p>
        </p:txBody>
      </p:sp>
      <p:sp>
        <p:nvSpPr>
          <p:cNvPr id="1857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What happens between map &amp; reduce?</a:t>
            </a:r>
          </a:p>
          <a:p>
            <a:pPr lvl="1" eaLnBrk="1" hangingPunct="1"/>
            <a:r>
              <a:rPr lang="en-US" altLang="en-US" dirty="0"/>
              <a:t>Data collated and grouped for map</a:t>
            </a:r>
          </a:p>
          <a:p>
            <a:pPr lvl="1" eaLnBrk="1" hangingPunct="1"/>
            <a:r>
              <a:rPr lang="en-US" altLang="en-US" dirty="0"/>
              <a:t>Default: hash(key)%R</a:t>
            </a:r>
          </a:p>
          <a:p>
            <a:r>
              <a:rPr lang="en-US" altLang="en-US" dirty="0"/>
              <a:t>This step is similar to the RDBMS </a:t>
            </a:r>
            <a:r>
              <a:rPr lang="en-US" altLang="en-US" i="1" dirty="0"/>
              <a:t>shuffle join</a:t>
            </a:r>
          </a:p>
          <a:p>
            <a:pPr lvl="1"/>
            <a:r>
              <a:rPr lang="en-US" altLang="en-US" dirty="0"/>
              <a:t>What’s the join key? The intermediate mapper output key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Execution goes as follows:</a:t>
            </a:r>
          </a:p>
          <a:p>
            <a:pPr lvl="1" eaLnBrk="1" hangingPunct="1"/>
            <a:r>
              <a:rPr lang="en-US" altLang="en-US" dirty="0"/>
              <a:t>Break input into M chunks</a:t>
            </a:r>
          </a:p>
          <a:p>
            <a:pPr lvl="1" eaLnBrk="1" hangingPunct="1"/>
            <a:r>
              <a:rPr lang="en-US" altLang="en-US" dirty="0"/>
              <a:t>Process each chunk w/ </a:t>
            </a:r>
            <a:r>
              <a:rPr lang="en-US" altLang="en-US" i="1" dirty="0"/>
              <a:t>map</a:t>
            </a:r>
            <a:r>
              <a:rPr lang="en-US" altLang="en-US" dirty="0"/>
              <a:t> process</a:t>
            </a:r>
          </a:p>
          <a:p>
            <a:pPr lvl="1" eaLnBrk="1" hangingPunct="1"/>
            <a:r>
              <a:rPr lang="en-US" altLang="en-US" dirty="0"/>
              <a:t>Group-by map output keys</a:t>
            </a:r>
          </a:p>
          <a:p>
            <a:pPr lvl="1" eaLnBrk="1" hangingPunct="1"/>
            <a:r>
              <a:rPr lang="en-US" altLang="en-US" dirty="0"/>
              <a:t>Place key-groups into R chunks</a:t>
            </a:r>
          </a:p>
          <a:p>
            <a:pPr lvl="1" eaLnBrk="1" hangingPunct="1"/>
            <a:r>
              <a:rPr lang="en-US" altLang="en-US" dirty="0"/>
              <a:t>Process each chunk w/ </a:t>
            </a:r>
            <a:r>
              <a:rPr lang="en-US" altLang="en-US" i="1" dirty="0"/>
              <a:t>reduce</a:t>
            </a:r>
            <a:r>
              <a:rPr lang="en-US" altLang="en-US" dirty="0"/>
              <a:t> process</a:t>
            </a:r>
          </a:p>
          <a:p>
            <a:pPr lvl="1" eaLnBrk="1" hangingPunct="1"/>
            <a:r>
              <a:rPr lang="en-US" altLang="en-US" i="1" dirty="0"/>
              <a:t>reduce</a:t>
            </a:r>
            <a:r>
              <a:rPr lang="en-US" altLang="en-US" dirty="0"/>
              <a:t> </a:t>
            </a:r>
            <a:r>
              <a:rPr lang="en-US" altLang="en-US" dirty="0" err="1"/>
              <a:t>fn</a:t>
            </a:r>
            <a:r>
              <a:rPr lang="ja-JP" altLang="en-US" dirty="0"/>
              <a:t>’</a:t>
            </a:r>
            <a:r>
              <a:rPr lang="en-US" altLang="ja-JP" dirty="0"/>
              <a:t>s outputs go to disk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73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753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39</a:t>
            </a:fld>
            <a:endParaRPr lang="en-US" altLang="en-US"/>
          </a:p>
        </p:txBody>
      </p:sp>
      <p:pic>
        <p:nvPicPr>
          <p:cNvPr id="59396" name="Picture 5" descr="MapRed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48607"/>
            <a:ext cx="7297652" cy="499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14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Data-Centric Programming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MapReduce</a:t>
            </a:r>
            <a:r>
              <a:rPr lang="en-US" altLang="en-US" dirty="0"/>
              <a:t> has become very popular, for lots of good reasons</a:t>
            </a:r>
          </a:p>
          <a:p>
            <a:pPr lvl="1"/>
            <a:r>
              <a:rPr lang="en-US" altLang="en-US" dirty="0"/>
              <a:t>Easy to write distributed programs</a:t>
            </a:r>
          </a:p>
          <a:p>
            <a:pPr lvl="1"/>
            <a:r>
              <a:rPr lang="en-US" altLang="en-US" dirty="0"/>
              <a:t>Built-in reliability on large clusters</a:t>
            </a:r>
          </a:p>
          <a:p>
            <a:pPr lvl="1"/>
            <a:r>
              <a:rPr lang="en-US" altLang="en-US" dirty="0" err="1"/>
              <a:t>Bytestreams</a:t>
            </a:r>
            <a:r>
              <a:rPr lang="en-US" altLang="en-US" dirty="0"/>
              <a:t>, not relations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Schema-later</a:t>
            </a:r>
            <a:r>
              <a:rPr lang="ja-JP" altLang="en-US" dirty="0"/>
              <a:t>”</a:t>
            </a:r>
            <a:r>
              <a:rPr lang="en-US" altLang="ja-JP" dirty="0"/>
              <a:t>, or </a:t>
            </a:r>
            <a:r>
              <a:rPr lang="ja-JP" altLang="en-US" dirty="0"/>
              <a:t>“</a:t>
            </a:r>
            <a:r>
              <a:rPr lang="en-US" altLang="ja-JP" dirty="0"/>
              <a:t>schema-never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Your choice of programming languages</a:t>
            </a:r>
          </a:p>
          <a:p>
            <a:pPr lvl="1"/>
            <a:r>
              <a:rPr lang="en-US" altLang="en-US" dirty="0"/>
              <a:t>Hadoop relatively easy to administer </a:t>
            </a:r>
          </a:p>
          <a:p>
            <a:r>
              <a:rPr lang="en-US" altLang="en-US" dirty="0"/>
              <a:t>Should you use MapReduce instead of a database? This was very popular in late-2000s. Today, less so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38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3" descr="BD18221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1446213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4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1147763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5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43000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6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143000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7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2757488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8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52725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9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752725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10" descr="BD18187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715000"/>
            <a:ext cx="132715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4" name="Text Box 11"/>
          <p:cNvSpPr txBox="1">
            <a:spLocks noChangeArrowheads="1"/>
          </p:cNvSpPr>
          <p:nvPr/>
        </p:nvSpPr>
        <p:spPr bwMode="auto">
          <a:xfrm>
            <a:off x="304800" y="2470150"/>
            <a:ext cx="1171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i="0" dirty="0"/>
              <a:t>Controller</a:t>
            </a:r>
          </a:p>
        </p:txBody>
      </p:sp>
      <p:sp>
        <p:nvSpPr>
          <p:cNvPr id="57355" name="Text Box 12"/>
          <p:cNvSpPr txBox="1">
            <a:spLocks noChangeArrowheads="1"/>
          </p:cNvSpPr>
          <p:nvPr/>
        </p:nvSpPr>
        <p:spPr bwMode="auto">
          <a:xfrm>
            <a:off x="4371975" y="1905000"/>
            <a:ext cx="1109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0</a:t>
            </a:r>
          </a:p>
        </p:txBody>
      </p:sp>
      <p:sp>
        <p:nvSpPr>
          <p:cNvPr id="57356" name="Text Box 13"/>
          <p:cNvSpPr txBox="1">
            <a:spLocks noChangeArrowheads="1"/>
          </p:cNvSpPr>
          <p:nvPr/>
        </p:nvSpPr>
        <p:spPr bwMode="auto">
          <a:xfrm>
            <a:off x="5934075" y="1919288"/>
            <a:ext cx="1109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1</a:t>
            </a:r>
          </a:p>
        </p:txBody>
      </p:sp>
      <p:sp>
        <p:nvSpPr>
          <p:cNvPr id="57357" name="Text Box 14"/>
          <p:cNvSpPr txBox="1">
            <a:spLocks noChangeArrowheads="1"/>
          </p:cNvSpPr>
          <p:nvPr/>
        </p:nvSpPr>
        <p:spPr bwMode="auto">
          <a:xfrm>
            <a:off x="7667625" y="1919288"/>
            <a:ext cx="1109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2</a:t>
            </a:r>
          </a:p>
        </p:txBody>
      </p:sp>
      <p:sp>
        <p:nvSpPr>
          <p:cNvPr id="57358" name="Text Box 15"/>
          <p:cNvSpPr txBox="1">
            <a:spLocks noChangeArrowheads="1"/>
          </p:cNvSpPr>
          <p:nvPr/>
        </p:nvSpPr>
        <p:spPr bwMode="auto">
          <a:xfrm>
            <a:off x="4335463" y="3443288"/>
            <a:ext cx="1109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3</a:t>
            </a:r>
          </a:p>
        </p:txBody>
      </p:sp>
      <p:sp>
        <p:nvSpPr>
          <p:cNvPr id="57359" name="Text Box 16"/>
          <p:cNvSpPr txBox="1">
            <a:spLocks noChangeArrowheads="1"/>
          </p:cNvSpPr>
          <p:nvPr/>
        </p:nvSpPr>
        <p:spPr bwMode="auto">
          <a:xfrm>
            <a:off x="6010275" y="3443288"/>
            <a:ext cx="1109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4</a:t>
            </a:r>
          </a:p>
        </p:txBody>
      </p:sp>
      <p:sp>
        <p:nvSpPr>
          <p:cNvPr id="57360" name="Text Box 17"/>
          <p:cNvSpPr txBox="1">
            <a:spLocks noChangeArrowheads="1"/>
          </p:cNvSpPr>
          <p:nvPr/>
        </p:nvSpPr>
        <p:spPr bwMode="auto">
          <a:xfrm>
            <a:off x="7770813" y="3443288"/>
            <a:ext cx="1109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5</a:t>
            </a:r>
          </a:p>
        </p:txBody>
      </p:sp>
      <p:sp>
        <p:nvSpPr>
          <p:cNvPr id="1897490" name="Text Box 18"/>
          <p:cNvSpPr txBox="1">
            <a:spLocks noChangeArrowheads="1"/>
          </p:cNvSpPr>
          <p:nvPr/>
        </p:nvSpPr>
        <p:spPr bwMode="auto">
          <a:xfrm>
            <a:off x="3579813" y="4038600"/>
            <a:ext cx="54879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>
              <a:buFontTx/>
              <a:buAutoNum type="arabicPeriod"/>
            </a:pPr>
            <a:r>
              <a:rPr lang="en-US" altLang="en-US" sz="2000" i="0" dirty="0">
                <a:solidFill>
                  <a:schemeClr val="hlink"/>
                </a:solidFill>
              </a:rPr>
              <a:t>Client submits </a:t>
            </a:r>
            <a:r>
              <a:rPr lang="ja-JP" altLang="en-US" sz="2000" i="0" dirty="0">
                <a:solidFill>
                  <a:schemeClr val="hlink"/>
                </a:solidFill>
              </a:rPr>
              <a:t>“</a:t>
            </a:r>
            <a:r>
              <a:rPr lang="en-US" altLang="ja-JP" sz="2000" i="0" dirty="0" err="1">
                <a:solidFill>
                  <a:schemeClr val="hlink"/>
                </a:solidFill>
              </a:rPr>
              <a:t>grep</a:t>
            </a:r>
            <a:r>
              <a:rPr lang="ja-JP" altLang="en-US" sz="2000" i="0" dirty="0">
                <a:solidFill>
                  <a:schemeClr val="hlink"/>
                </a:solidFill>
              </a:rPr>
              <a:t>”</a:t>
            </a:r>
            <a:r>
              <a:rPr lang="en-US" altLang="ja-JP" sz="2000" i="0" dirty="0">
                <a:solidFill>
                  <a:schemeClr val="hlink"/>
                </a:solidFill>
              </a:rPr>
              <a:t> job, indicating code and input files</a:t>
            </a:r>
          </a:p>
        </p:txBody>
      </p:sp>
      <p:sp>
        <p:nvSpPr>
          <p:cNvPr id="1897491" name="Line 19"/>
          <p:cNvSpPr>
            <a:spLocks noChangeShapeType="1"/>
          </p:cNvSpPr>
          <p:nvPr/>
        </p:nvSpPr>
        <p:spPr bwMode="auto">
          <a:xfrm flipV="1">
            <a:off x="838200" y="28194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7492" name="Text Box 20"/>
          <p:cNvSpPr txBox="1">
            <a:spLocks noChangeArrowheads="1"/>
          </p:cNvSpPr>
          <p:nvPr/>
        </p:nvSpPr>
        <p:spPr bwMode="auto">
          <a:xfrm>
            <a:off x="822325" y="3841750"/>
            <a:ext cx="822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i="0"/>
              <a:t>“</a:t>
            </a:r>
            <a:r>
              <a:rPr lang="en-US" altLang="ja-JP" sz="1800" i="0"/>
              <a:t>grep</a:t>
            </a:r>
            <a:r>
              <a:rPr lang="ja-JP" altLang="en-US" sz="1800" i="0"/>
              <a:t>”</a:t>
            </a:r>
            <a:endParaRPr lang="en-US" altLang="en-US" sz="1800" i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Job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96C7-845D-9D45-A069-4077CEF70A71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709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3" descr="BD18221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1446213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4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1147763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5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43000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6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143000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7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2757488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8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52725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9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752725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10" descr="BD18187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715000"/>
            <a:ext cx="132715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4" name="Text Box 11"/>
          <p:cNvSpPr txBox="1">
            <a:spLocks noChangeArrowheads="1"/>
          </p:cNvSpPr>
          <p:nvPr/>
        </p:nvSpPr>
        <p:spPr bwMode="auto">
          <a:xfrm>
            <a:off x="304800" y="2470150"/>
            <a:ext cx="1171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i="0" dirty="0"/>
              <a:t>Controller</a:t>
            </a:r>
          </a:p>
        </p:txBody>
      </p:sp>
      <p:sp>
        <p:nvSpPr>
          <p:cNvPr id="57355" name="Text Box 12"/>
          <p:cNvSpPr txBox="1">
            <a:spLocks noChangeArrowheads="1"/>
          </p:cNvSpPr>
          <p:nvPr/>
        </p:nvSpPr>
        <p:spPr bwMode="auto">
          <a:xfrm>
            <a:off x="4371975" y="1905000"/>
            <a:ext cx="1109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0</a:t>
            </a:r>
          </a:p>
        </p:txBody>
      </p:sp>
      <p:sp>
        <p:nvSpPr>
          <p:cNvPr id="57356" name="Text Box 13"/>
          <p:cNvSpPr txBox="1">
            <a:spLocks noChangeArrowheads="1"/>
          </p:cNvSpPr>
          <p:nvPr/>
        </p:nvSpPr>
        <p:spPr bwMode="auto">
          <a:xfrm>
            <a:off x="5934075" y="1919288"/>
            <a:ext cx="1109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1</a:t>
            </a:r>
          </a:p>
        </p:txBody>
      </p:sp>
      <p:sp>
        <p:nvSpPr>
          <p:cNvPr id="57357" name="Text Box 14"/>
          <p:cNvSpPr txBox="1">
            <a:spLocks noChangeArrowheads="1"/>
          </p:cNvSpPr>
          <p:nvPr/>
        </p:nvSpPr>
        <p:spPr bwMode="auto">
          <a:xfrm>
            <a:off x="7667625" y="1919288"/>
            <a:ext cx="1109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2</a:t>
            </a:r>
          </a:p>
        </p:txBody>
      </p:sp>
      <p:sp>
        <p:nvSpPr>
          <p:cNvPr id="57358" name="Text Box 15"/>
          <p:cNvSpPr txBox="1">
            <a:spLocks noChangeArrowheads="1"/>
          </p:cNvSpPr>
          <p:nvPr/>
        </p:nvSpPr>
        <p:spPr bwMode="auto">
          <a:xfrm>
            <a:off x="4335463" y="3443288"/>
            <a:ext cx="1109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3</a:t>
            </a:r>
          </a:p>
        </p:txBody>
      </p:sp>
      <p:sp>
        <p:nvSpPr>
          <p:cNvPr id="57359" name="Text Box 16"/>
          <p:cNvSpPr txBox="1">
            <a:spLocks noChangeArrowheads="1"/>
          </p:cNvSpPr>
          <p:nvPr/>
        </p:nvSpPr>
        <p:spPr bwMode="auto">
          <a:xfrm>
            <a:off x="6010275" y="3443288"/>
            <a:ext cx="1109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4</a:t>
            </a:r>
          </a:p>
        </p:txBody>
      </p:sp>
      <p:sp>
        <p:nvSpPr>
          <p:cNvPr id="57360" name="Text Box 17"/>
          <p:cNvSpPr txBox="1">
            <a:spLocks noChangeArrowheads="1"/>
          </p:cNvSpPr>
          <p:nvPr/>
        </p:nvSpPr>
        <p:spPr bwMode="auto">
          <a:xfrm>
            <a:off x="7770813" y="3443288"/>
            <a:ext cx="1109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5</a:t>
            </a:r>
          </a:p>
        </p:txBody>
      </p:sp>
      <p:sp>
        <p:nvSpPr>
          <p:cNvPr id="1897490" name="Text Box 18"/>
          <p:cNvSpPr txBox="1">
            <a:spLocks noChangeArrowheads="1"/>
          </p:cNvSpPr>
          <p:nvPr/>
        </p:nvSpPr>
        <p:spPr bwMode="auto">
          <a:xfrm>
            <a:off x="3579813" y="4038600"/>
            <a:ext cx="54879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>
              <a:buFontTx/>
              <a:buAutoNum type="arabicPeriod"/>
            </a:pPr>
            <a:r>
              <a:rPr lang="en-US" altLang="en-US" sz="2000" i="0" dirty="0">
                <a:solidFill>
                  <a:schemeClr val="hlink"/>
                </a:solidFill>
              </a:rPr>
              <a:t>Client submits </a:t>
            </a:r>
            <a:r>
              <a:rPr lang="ja-JP" altLang="en-US" sz="2000" i="0" dirty="0">
                <a:solidFill>
                  <a:schemeClr val="hlink"/>
                </a:solidFill>
              </a:rPr>
              <a:t>“</a:t>
            </a:r>
            <a:r>
              <a:rPr lang="en-US" altLang="ja-JP" sz="2000" i="0" dirty="0" err="1">
                <a:solidFill>
                  <a:schemeClr val="hlink"/>
                </a:solidFill>
              </a:rPr>
              <a:t>grep</a:t>
            </a:r>
            <a:r>
              <a:rPr lang="ja-JP" altLang="en-US" sz="2000" i="0" dirty="0">
                <a:solidFill>
                  <a:schemeClr val="hlink"/>
                </a:solidFill>
              </a:rPr>
              <a:t>”</a:t>
            </a:r>
            <a:r>
              <a:rPr lang="en-US" altLang="ja-JP" sz="2000" i="0" dirty="0">
                <a:solidFill>
                  <a:schemeClr val="hlink"/>
                </a:solidFill>
              </a:rPr>
              <a:t> job, indicating code and input files</a:t>
            </a:r>
          </a:p>
          <a:p>
            <a:pPr algn="l">
              <a:buFontTx/>
              <a:buAutoNum type="arabicPeriod"/>
            </a:pPr>
            <a:r>
              <a:rPr lang="en-US" altLang="en-US" sz="2000" i="0" dirty="0">
                <a:solidFill>
                  <a:schemeClr val="hlink"/>
                </a:solidFill>
              </a:rPr>
              <a:t>Controller breaks input file into </a:t>
            </a:r>
            <a:r>
              <a:rPr lang="en-US" altLang="en-US" sz="2000" dirty="0">
                <a:solidFill>
                  <a:schemeClr val="hlink"/>
                </a:solidFill>
              </a:rPr>
              <a:t>k</a:t>
            </a:r>
            <a:r>
              <a:rPr lang="en-US" altLang="en-US" sz="2000" i="0" dirty="0">
                <a:solidFill>
                  <a:schemeClr val="hlink"/>
                </a:solidFill>
              </a:rPr>
              <a:t> chunks, (in this case 6).  Assigns work to workers.</a:t>
            </a:r>
          </a:p>
        </p:txBody>
      </p:sp>
      <p:sp>
        <p:nvSpPr>
          <p:cNvPr id="1897493" name="Line 21"/>
          <p:cNvSpPr>
            <a:spLocks noChangeShapeType="1"/>
          </p:cNvSpPr>
          <p:nvPr/>
        </p:nvSpPr>
        <p:spPr bwMode="auto">
          <a:xfrm flipV="1">
            <a:off x="1676400" y="1600200"/>
            <a:ext cx="2667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7494" name="Line 22"/>
          <p:cNvSpPr>
            <a:spLocks noChangeShapeType="1"/>
          </p:cNvSpPr>
          <p:nvPr/>
        </p:nvSpPr>
        <p:spPr bwMode="auto">
          <a:xfrm flipV="1">
            <a:off x="1752600" y="1905000"/>
            <a:ext cx="4800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7495" name="Line 23"/>
          <p:cNvSpPr>
            <a:spLocks noChangeShapeType="1"/>
          </p:cNvSpPr>
          <p:nvPr/>
        </p:nvSpPr>
        <p:spPr bwMode="auto">
          <a:xfrm flipV="1">
            <a:off x="1676400" y="1905000"/>
            <a:ext cx="6248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7496" name="Line 24"/>
          <p:cNvSpPr>
            <a:spLocks noChangeShapeType="1"/>
          </p:cNvSpPr>
          <p:nvPr/>
        </p:nvSpPr>
        <p:spPr bwMode="auto">
          <a:xfrm>
            <a:off x="1752600" y="2133600"/>
            <a:ext cx="2971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7497" name="Line 25"/>
          <p:cNvSpPr>
            <a:spLocks noChangeShapeType="1"/>
          </p:cNvSpPr>
          <p:nvPr/>
        </p:nvSpPr>
        <p:spPr bwMode="auto">
          <a:xfrm>
            <a:off x="1676400" y="2133600"/>
            <a:ext cx="480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7498" name="Line 26"/>
          <p:cNvSpPr>
            <a:spLocks noChangeShapeType="1"/>
          </p:cNvSpPr>
          <p:nvPr/>
        </p:nvSpPr>
        <p:spPr bwMode="auto">
          <a:xfrm>
            <a:off x="1752600" y="2133600"/>
            <a:ext cx="6477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Job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96C7-845D-9D45-A069-4077CEF70A71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6814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3" descr="BD18221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1446213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4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1147763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5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43000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6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143000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7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2757488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8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52725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9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752725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10" descr="BD18187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715000"/>
            <a:ext cx="132715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4" name="Text Box 11"/>
          <p:cNvSpPr txBox="1">
            <a:spLocks noChangeArrowheads="1"/>
          </p:cNvSpPr>
          <p:nvPr/>
        </p:nvSpPr>
        <p:spPr bwMode="auto">
          <a:xfrm>
            <a:off x="304800" y="2470150"/>
            <a:ext cx="1171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i="0" dirty="0"/>
              <a:t>Controller</a:t>
            </a:r>
          </a:p>
        </p:txBody>
      </p:sp>
      <p:sp>
        <p:nvSpPr>
          <p:cNvPr id="57355" name="Text Box 12"/>
          <p:cNvSpPr txBox="1">
            <a:spLocks noChangeArrowheads="1"/>
          </p:cNvSpPr>
          <p:nvPr/>
        </p:nvSpPr>
        <p:spPr bwMode="auto">
          <a:xfrm>
            <a:off x="4371975" y="1905000"/>
            <a:ext cx="1109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0</a:t>
            </a:r>
          </a:p>
        </p:txBody>
      </p:sp>
      <p:sp>
        <p:nvSpPr>
          <p:cNvPr id="57356" name="Text Box 13"/>
          <p:cNvSpPr txBox="1">
            <a:spLocks noChangeArrowheads="1"/>
          </p:cNvSpPr>
          <p:nvPr/>
        </p:nvSpPr>
        <p:spPr bwMode="auto">
          <a:xfrm>
            <a:off x="5934075" y="1919288"/>
            <a:ext cx="1109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1</a:t>
            </a:r>
          </a:p>
        </p:txBody>
      </p:sp>
      <p:sp>
        <p:nvSpPr>
          <p:cNvPr id="57357" name="Text Box 14"/>
          <p:cNvSpPr txBox="1">
            <a:spLocks noChangeArrowheads="1"/>
          </p:cNvSpPr>
          <p:nvPr/>
        </p:nvSpPr>
        <p:spPr bwMode="auto">
          <a:xfrm>
            <a:off x="7667625" y="1919288"/>
            <a:ext cx="1109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2</a:t>
            </a:r>
          </a:p>
        </p:txBody>
      </p:sp>
      <p:sp>
        <p:nvSpPr>
          <p:cNvPr id="57358" name="Text Box 15"/>
          <p:cNvSpPr txBox="1">
            <a:spLocks noChangeArrowheads="1"/>
          </p:cNvSpPr>
          <p:nvPr/>
        </p:nvSpPr>
        <p:spPr bwMode="auto">
          <a:xfrm>
            <a:off x="4335463" y="3443288"/>
            <a:ext cx="1109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3</a:t>
            </a:r>
          </a:p>
        </p:txBody>
      </p:sp>
      <p:sp>
        <p:nvSpPr>
          <p:cNvPr id="57359" name="Text Box 16"/>
          <p:cNvSpPr txBox="1">
            <a:spLocks noChangeArrowheads="1"/>
          </p:cNvSpPr>
          <p:nvPr/>
        </p:nvSpPr>
        <p:spPr bwMode="auto">
          <a:xfrm>
            <a:off x="6010275" y="3443288"/>
            <a:ext cx="1109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4</a:t>
            </a:r>
          </a:p>
        </p:txBody>
      </p:sp>
      <p:sp>
        <p:nvSpPr>
          <p:cNvPr id="57360" name="Text Box 17"/>
          <p:cNvSpPr txBox="1">
            <a:spLocks noChangeArrowheads="1"/>
          </p:cNvSpPr>
          <p:nvPr/>
        </p:nvSpPr>
        <p:spPr bwMode="auto">
          <a:xfrm>
            <a:off x="7770813" y="3443288"/>
            <a:ext cx="1109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5</a:t>
            </a:r>
          </a:p>
        </p:txBody>
      </p:sp>
      <p:sp>
        <p:nvSpPr>
          <p:cNvPr id="1897490" name="Text Box 18"/>
          <p:cNvSpPr txBox="1">
            <a:spLocks noChangeArrowheads="1"/>
          </p:cNvSpPr>
          <p:nvPr/>
        </p:nvSpPr>
        <p:spPr bwMode="auto">
          <a:xfrm>
            <a:off x="3579813" y="4038600"/>
            <a:ext cx="54879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>
              <a:buFontTx/>
              <a:buAutoNum type="arabicPeriod"/>
            </a:pPr>
            <a:r>
              <a:rPr lang="en-US" altLang="en-US" sz="2000" i="0" dirty="0">
                <a:solidFill>
                  <a:schemeClr val="hlink"/>
                </a:solidFill>
              </a:rPr>
              <a:t>Client submits </a:t>
            </a:r>
            <a:r>
              <a:rPr lang="ja-JP" altLang="en-US" sz="2000" i="0" dirty="0">
                <a:solidFill>
                  <a:schemeClr val="hlink"/>
                </a:solidFill>
              </a:rPr>
              <a:t>“</a:t>
            </a:r>
            <a:r>
              <a:rPr lang="en-US" altLang="ja-JP" sz="2000" i="0" dirty="0" err="1">
                <a:solidFill>
                  <a:schemeClr val="hlink"/>
                </a:solidFill>
              </a:rPr>
              <a:t>grep</a:t>
            </a:r>
            <a:r>
              <a:rPr lang="ja-JP" altLang="en-US" sz="2000" i="0" dirty="0">
                <a:solidFill>
                  <a:schemeClr val="hlink"/>
                </a:solidFill>
              </a:rPr>
              <a:t>”</a:t>
            </a:r>
            <a:r>
              <a:rPr lang="en-US" altLang="ja-JP" sz="2000" i="0" dirty="0">
                <a:solidFill>
                  <a:schemeClr val="hlink"/>
                </a:solidFill>
              </a:rPr>
              <a:t> job, indicating code and input files</a:t>
            </a:r>
          </a:p>
          <a:p>
            <a:pPr algn="l">
              <a:buFontTx/>
              <a:buAutoNum type="arabicPeriod"/>
            </a:pPr>
            <a:r>
              <a:rPr lang="en-US" altLang="en-US" sz="2000" i="0" dirty="0">
                <a:solidFill>
                  <a:schemeClr val="hlink"/>
                </a:solidFill>
              </a:rPr>
              <a:t>Controller breaks input file into </a:t>
            </a:r>
            <a:r>
              <a:rPr lang="en-US" altLang="en-US" sz="2000" dirty="0">
                <a:solidFill>
                  <a:schemeClr val="hlink"/>
                </a:solidFill>
              </a:rPr>
              <a:t>k</a:t>
            </a:r>
            <a:r>
              <a:rPr lang="en-US" altLang="en-US" sz="2000" i="0" dirty="0">
                <a:solidFill>
                  <a:schemeClr val="hlink"/>
                </a:solidFill>
              </a:rPr>
              <a:t> chunks, (in this case 6).  Assigns work to workers.</a:t>
            </a:r>
          </a:p>
          <a:p>
            <a:pPr algn="l">
              <a:buFontTx/>
              <a:buAutoNum type="arabicPeriod"/>
            </a:pPr>
            <a:r>
              <a:rPr lang="en-US" altLang="en-US" sz="2000" i="0" dirty="0">
                <a:solidFill>
                  <a:schemeClr val="hlink"/>
                </a:solidFill>
              </a:rPr>
              <a:t>After map(), workers exchange map-output to build reduce() </a:t>
            </a:r>
            <a:r>
              <a:rPr lang="en-US" altLang="en-US" sz="2000" i="0" dirty="0" err="1">
                <a:solidFill>
                  <a:schemeClr val="hlink"/>
                </a:solidFill>
              </a:rPr>
              <a:t>keyspace</a:t>
            </a:r>
            <a:endParaRPr lang="en-US" altLang="en-US" sz="2000" i="0" dirty="0">
              <a:solidFill>
                <a:schemeClr val="hlink"/>
              </a:solidFill>
            </a:endParaRPr>
          </a:p>
        </p:txBody>
      </p:sp>
      <p:sp>
        <p:nvSpPr>
          <p:cNvPr id="1897499" name="Line 27"/>
          <p:cNvSpPr>
            <a:spLocks noChangeShapeType="1"/>
          </p:cNvSpPr>
          <p:nvPr/>
        </p:nvSpPr>
        <p:spPr bwMode="auto">
          <a:xfrm>
            <a:off x="4953000" y="2209800"/>
            <a:ext cx="3200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7500" name="Line 28"/>
          <p:cNvSpPr>
            <a:spLocks noChangeShapeType="1"/>
          </p:cNvSpPr>
          <p:nvPr/>
        </p:nvSpPr>
        <p:spPr bwMode="auto">
          <a:xfrm flipH="1">
            <a:off x="4953000" y="2209800"/>
            <a:ext cx="3352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7501" name="Line 29"/>
          <p:cNvSpPr>
            <a:spLocks noChangeShapeType="1"/>
          </p:cNvSpPr>
          <p:nvPr/>
        </p:nvSpPr>
        <p:spPr bwMode="auto">
          <a:xfrm flipH="1">
            <a:off x="6477000" y="2286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Job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96C7-845D-9D45-A069-4077CEF70A71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945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3" descr="BD18221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1446213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4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1147763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5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43000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6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143000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7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2757488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8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52725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9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752725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10" descr="BD18187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715000"/>
            <a:ext cx="132715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4" name="Text Box 11"/>
          <p:cNvSpPr txBox="1">
            <a:spLocks noChangeArrowheads="1"/>
          </p:cNvSpPr>
          <p:nvPr/>
        </p:nvSpPr>
        <p:spPr bwMode="auto">
          <a:xfrm>
            <a:off x="304800" y="2470150"/>
            <a:ext cx="1171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i="0" dirty="0"/>
              <a:t>Controller</a:t>
            </a:r>
          </a:p>
        </p:txBody>
      </p:sp>
      <p:sp>
        <p:nvSpPr>
          <p:cNvPr id="57355" name="Text Box 12"/>
          <p:cNvSpPr txBox="1">
            <a:spLocks noChangeArrowheads="1"/>
          </p:cNvSpPr>
          <p:nvPr/>
        </p:nvSpPr>
        <p:spPr bwMode="auto">
          <a:xfrm>
            <a:off x="4371975" y="1905000"/>
            <a:ext cx="1109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0</a:t>
            </a:r>
          </a:p>
        </p:txBody>
      </p:sp>
      <p:sp>
        <p:nvSpPr>
          <p:cNvPr id="57356" name="Text Box 13"/>
          <p:cNvSpPr txBox="1">
            <a:spLocks noChangeArrowheads="1"/>
          </p:cNvSpPr>
          <p:nvPr/>
        </p:nvSpPr>
        <p:spPr bwMode="auto">
          <a:xfrm>
            <a:off x="5934075" y="1919288"/>
            <a:ext cx="1109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1</a:t>
            </a:r>
          </a:p>
        </p:txBody>
      </p:sp>
      <p:sp>
        <p:nvSpPr>
          <p:cNvPr id="57357" name="Text Box 14"/>
          <p:cNvSpPr txBox="1">
            <a:spLocks noChangeArrowheads="1"/>
          </p:cNvSpPr>
          <p:nvPr/>
        </p:nvSpPr>
        <p:spPr bwMode="auto">
          <a:xfrm>
            <a:off x="7667625" y="1919288"/>
            <a:ext cx="1109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2</a:t>
            </a:r>
          </a:p>
        </p:txBody>
      </p:sp>
      <p:sp>
        <p:nvSpPr>
          <p:cNvPr id="57358" name="Text Box 15"/>
          <p:cNvSpPr txBox="1">
            <a:spLocks noChangeArrowheads="1"/>
          </p:cNvSpPr>
          <p:nvPr/>
        </p:nvSpPr>
        <p:spPr bwMode="auto">
          <a:xfrm>
            <a:off x="4335463" y="3443288"/>
            <a:ext cx="1109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3</a:t>
            </a:r>
          </a:p>
        </p:txBody>
      </p:sp>
      <p:sp>
        <p:nvSpPr>
          <p:cNvPr id="57359" name="Text Box 16"/>
          <p:cNvSpPr txBox="1">
            <a:spLocks noChangeArrowheads="1"/>
          </p:cNvSpPr>
          <p:nvPr/>
        </p:nvSpPr>
        <p:spPr bwMode="auto">
          <a:xfrm>
            <a:off x="6010275" y="3443288"/>
            <a:ext cx="1109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4</a:t>
            </a:r>
          </a:p>
        </p:txBody>
      </p:sp>
      <p:sp>
        <p:nvSpPr>
          <p:cNvPr id="57360" name="Text Box 17"/>
          <p:cNvSpPr txBox="1">
            <a:spLocks noChangeArrowheads="1"/>
          </p:cNvSpPr>
          <p:nvPr/>
        </p:nvSpPr>
        <p:spPr bwMode="auto">
          <a:xfrm>
            <a:off x="7770813" y="3443288"/>
            <a:ext cx="1109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5</a:t>
            </a:r>
          </a:p>
        </p:txBody>
      </p:sp>
      <p:sp>
        <p:nvSpPr>
          <p:cNvPr id="1897490" name="Text Box 18"/>
          <p:cNvSpPr txBox="1">
            <a:spLocks noChangeArrowheads="1"/>
          </p:cNvSpPr>
          <p:nvPr/>
        </p:nvSpPr>
        <p:spPr bwMode="auto">
          <a:xfrm>
            <a:off x="3579813" y="4038600"/>
            <a:ext cx="548798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>
              <a:buFontTx/>
              <a:buAutoNum type="arabicPeriod"/>
            </a:pPr>
            <a:r>
              <a:rPr lang="en-US" altLang="en-US" sz="2000" i="0" dirty="0">
                <a:solidFill>
                  <a:schemeClr val="hlink"/>
                </a:solidFill>
              </a:rPr>
              <a:t>Client submits </a:t>
            </a:r>
            <a:r>
              <a:rPr lang="ja-JP" altLang="en-US" sz="2000" i="0" dirty="0">
                <a:solidFill>
                  <a:schemeClr val="hlink"/>
                </a:solidFill>
              </a:rPr>
              <a:t>“</a:t>
            </a:r>
            <a:r>
              <a:rPr lang="en-US" altLang="ja-JP" sz="2000" i="0" dirty="0" err="1">
                <a:solidFill>
                  <a:schemeClr val="hlink"/>
                </a:solidFill>
              </a:rPr>
              <a:t>grep</a:t>
            </a:r>
            <a:r>
              <a:rPr lang="ja-JP" altLang="en-US" sz="2000" i="0" dirty="0">
                <a:solidFill>
                  <a:schemeClr val="hlink"/>
                </a:solidFill>
              </a:rPr>
              <a:t>”</a:t>
            </a:r>
            <a:r>
              <a:rPr lang="en-US" altLang="ja-JP" sz="2000" i="0" dirty="0">
                <a:solidFill>
                  <a:schemeClr val="hlink"/>
                </a:solidFill>
              </a:rPr>
              <a:t> job, indicating code and input files</a:t>
            </a:r>
          </a:p>
          <a:p>
            <a:pPr algn="l">
              <a:buFontTx/>
              <a:buAutoNum type="arabicPeriod"/>
            </a:pPr>
            <a:r>
              <a:rPr lang="en-US" altLang="en-US" sz="2000" i="0" dirty="0">
                <a:solidFill>
                  <a:schemeClr val="hlink"/>
                </a:solidFill>
              </a:rPr>
              <a:t>Controller breaks input file into </a:t>
            </a:r>
            <a:r>
              <a:rPr lang="en-US" altLang="en-US" sz="2000" dirty="0">
                <a:solidFill>
                  <a:schemeClr val="hlink"/>
                </a:solidFill>
              </a:rPr>
              <a:t>k</a:t>
            </a:r>
            <a:r>
              <a:rPr lang="en-US" altLang="en-US" sz="2000" i="0" dirty="0">
                <a:solidFill>
                  <a:schemeClr val="hlink"/>
                </a:solidFill>
              </a:rPr>
              <a:t> chunks, (in this case 6).  Assigns work to workers.</a:t>
            </a:r>
          </a:p>
          <a:p>
            <a:pPr algn="l">
              <a:buFontTx/>
              <a:buAutoNum type="arabicPeriod"/>
            </a:pPr>
            <a:r>
              <a:rPr lang="en-US" altLang="en-US" sz="2000" i="0" dirty="0">
                <a:solidFill>
                  <a:schemeClr val="hlink"/>
                </a:solidFill>
              </a:rPr>
              <a:t>After map(), workers exchange map-output to build reduce() </a:t>
            </a:r>
            <a:r>
              <a:rPr lang="en-US" altLang="en-US" sz="2000" i="0" dirty="0" err="1">
                <a:solidFill>
                  <a:schemeClr val="hlink"/>
                </a:solidFill>
              </a:rPr>
              <a:t>keyspace</a:t>
            </a:r>
            <a:endParaRPr lang="en-US" altLang="en-US" sz="2000" i="0" dirty="0">
              <a:solidFill>
                <a:schemeClr val="hlink"/>
              </a:solidFill>
            </a:endParaRPr>
          </a:p>
          <a:p>
            <a:pPr algn="l">
              <a:buFontTx/>
              <a:buAutoNum type="arabicPeriod"/>
            </a:pPr>
            <a:r>
              <a:rPr lang="en-US" altLang="en-US" sz="2000" i="0" dirty="0">
                <a:solidFill>
                  <a:schemeClr val="hlink"/>
                </a:solidFill>
              </a:rPr>
              <a:t>Controller breaks reduce() </a:t>
            </a:r>
            <a:r>
              <a:rPr lang="en-US" altLang="en-US" sz="2000" i="0" dirty="0" err="1">
                <a:solidFill>
                  <a:schemeClr val="hlink"/>
                </a:solidFill>
              </a:rPr>
              <a:t>keyspace</a:t>
            </a:r>
            <a:r>
              <a:rPr lang="en-US" altLang="en-US" sz="2000" i="0" dirty="0">
                <a:solidFill>
                  <a:schemeClr val="hlink"/>
                </a:solidFill>
              </a:rPr>
              <a:t> into </a:t>
            </a:r>
            <a:r>
              <a:rPr lang="en-US" altLang="en-US" sz="2000" dirty="0">
                <a:solidFill>
                  <a:schemeClr val="hlink"/>
                </a:solidFill>
              </a:rPr>
              <a:t>m</a:t>
            </a:r>
            <a:r>
              <a:rPr lang="en-US" altLang="en-US" sz="2000" i="0" dirty="0">
                <a:solidFill>
                  <a:schemeClr val="hlink"/>
                </a:solidFill>
              </a:rPr>
              <a:t> chunks (in this case 6). Assigns work.</a:t>
            </a:r>
          </a:p>
        </p:txBody>
      </p:sp>
      <p:sp>
        <p:nvSpPr>
          <p:cNvPr id="1897493" name="Line 21"/>
          <p:cNvSpPr>
            <a:spLocks noChangeShapeType="1"/>
          </p:cNvSpPr>
          <p:nvPr/>
        </p:nvSpPr>
        <p:spPr bwMode="auto">
          <a:xfrm flipV="1">
            <a:off x="1676400" y="1600200"/>
            <a:ext cx="2667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7494" name="Line 22"/>
          <p:cNvSpPr>
            <a:spLocks noChangeShapeType="1"/>
          </p:cNvSpPr>
          <p:nvPr/>
        </p:nvSpPr>
        <p:spPr bwMode="auto">
          <a:xfrm flipV="1">
            <a:off x="1752600" y="1905000"/>
            <a:ext cx="4800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7495" name="Line 23"/>
          <p:cNvSpPr>
            <a:spLocks noChangeShapeType="1"/>
          </p:cNvSpPr>
          <p:nvPr/>
        </p:nvSpPr>
        <p:spPr bwMode="auto">
          <a:xfrm flipV="1">
            <a:off x="1676400" y="1905000"/>
            <a:ext cx="6248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7496" name="Line 24"/>
          <p:cNvSpPr>
            <a:spLocks noChangeShapeType="1"/>
          </p:cNvSpPr>
          <p:nvPr/>
        </p:nvSpPr>
        <p:spPr bwMode="auto">
          <a:xfrm>
            <a:off x="1752600" y="2133600"/>
            <a:ext cx="2971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7497" name="Line 25"/>
          <p:cNvSpPr>
            <a:spLocks noChangeShapeType="1"/>
          </p:cNvSpPr>
          <p:nvPr/>
        </p:nvSpPr>
        <p:spPr bwMode="auto">
          <a:xfrm>
            <a:off x="1676400" y="2133600"/>
            <a:ext cx="480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7498" name="Line 26"/>
          <p:cNvSpPr>
            <a:spLocks noChangeShapeType="1"/>
          </p:cNvSpPr>
          <p:nvPr/>
        </p:nvSpPr>
        <p:spPr bwMode="auto">
          <a:xfrm>
            <a:off x="1752600" y="2133600"/>
            <a:ext cx="6477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Job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96C7-845D-9D45-A069-4077CEF70A71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165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3" descr="BD18221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1446213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4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1147763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5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43000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6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143000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7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2757488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8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52725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9" descr="BD18224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752725"/>
            <a:ext cx="99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10" descr="BD18187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715000"/>
            <a:ext cx="132715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4" name="Text Box 11"/>
          <p:cNvSpPr txBox="1">
            <a:spLocks noChangeArrowheads="1"/>
          </p:cNvSpPr>
          <p:nvPr/>
        </p:nvSpPr>
        <p:spPr bwMode="auto">
          <a:xfrm>
            <a:off x="304800" y="2470150"/>
            <a:ext cx="1171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i="0" dirty="0"/>
              <a:t>Controller</a:t>
            </a:r>
          </a:p>
        </p:txBody>
      </p:sp>
      <p:sp>
        <p:nvSpPr>
          <p:cNvPr id="57355" name="Text Box 12"/>
          <p:cNvSpPr txBox="1">
            <a:spLocks noChangeArrowheads="1"/>
          </p:cNvSpPr>
          <p:nvPr/>
        </p:nvSpPr>
        <p:spPr bwMode="auto">
          <a:xfrm>
            <a:off x="4371975" y="1905000"/>
            <a:ext cx="1109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0</a:t>
            </a:r>
          </a:p>
        </p:txBody>
      </p:sp>
      <p:sp>
        <p:nvSpPr>
          <p:cNvPr id="57356" name="Text Box 13"/>
          <p:cNvSpPr txBox="1">
            <a:spLocks noChangeArrowheads="1"/>
          </p:cNvSpPr>
          <p:nvPr/>
        </p:nvSpPr>
        <p:spPr bwMode="auto">
          <a:xfrm>
            <a:off x="5934075" y="1919288"/>
            <a:ext cx="1109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1</a:t>
            </a:r>
          </a:p>
        </p:txBody>
      </p:sp>
      <p:sp>
        <p:nvSpPr>
          <p:cNvPr id="57357" name="Text Box 14"/>
          <p:cNvSpPr txBox="1">
            <a:spLocks noChangeArrowheads="1"/>
          </p:cNvSpPr>
          <p:nvPr/>
        </p:nvSpPr>
        <p:spPr bwMode="auto">
          <a:xfrm>
            <a:off x="7667625" y="1919288"/>
            <a:ext cx="1109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2</a:t>
            </a:r>
          </a:p>
        </p:txBody>
      </p:sp>
      <p:sp>
        <p:nvSpPr>
          <p:cNvPr id="57358" name="Text Box 15"/>
          <p:cNvSpPr txBox="1">
            <a:spLocks noChangeArrowheads="1"/>
          </p:cNvSpPr>
          <p:nvPr/>
        </p:nvSpPr>
        <p:spPr bwMode="auto">
          <a:xfrm>
            <a:off x="4335463" y="3443288"/>
            <a:ext cx="1109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3</a:t>
            </a:r>
          </a:p>
        </p:txBody>
      </p:sp>
      <p:sp>
        <p:nvSpPr>
          <p:cNvPr id="57359" name="Text Box 16"/>
          <p:cNvSpPr txBox="1">
            <a:spLocks noChangeArrowheads="1"/>
          </p:cNvSpPr>
          <p:nvPr/>
        </p:nvSpPr>
        <p:spPr bwMode="auto">
          <a:xfrm>
            <a:off x="6010275" y="3443288"/>
            <a:ext cx="1109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4</a:t>
            </a:r>
          </a:p>
        </p:txBody>
      </p:sp>
      <p:sp>
        <p:nvSpPr>
          <p:cNvPr id="57360" name="Text Box 17"/>
          <p:cNvSpPr txBox="1">
            <a:spLocks noChangeArrowheads="1"/>
          </p:cNvSpPr>
          <p:nvPr/>
        </p:nvSpPr>
        <p:spPr bwMode="auto">
          <a:xfrm>
            <a:off x="7770813" y="3443288"/>
            <a:ext cx="1109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i="0"/>
              <a:t>Worker 5</a:t>
            </a:r>
          </a:p>
        </p:txBody>
      </p:sp>
      <p:sp>
        <p:nvSpPr>
          <p:cNvPr id="1897490" name="Text Box 18"/>
          <p:cNvSpPr txBox="1">
            <a:spLocks noChangeArrowheads="1"/>
          </p:cNvSpPr>
          <p:nvPr/>
        </p:nvSpPr>
        <p:spPr bwMode="auto">
          <a:xfrm>
            <a:off x="3579813" y="4038600"/>
            <a:ext cx="5487987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600" i="1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l">
              <a:buFontTx/>
              <a:buAutoNum type="arabicPeriod"/>
            </a:pPr>
            <a:r>
              <a:rPr lang="en-US" altLang="en-US" sz="2000" i="0" dirty="0">
                <a:solidFill>
                  <a:schemeClr val="hlink"/>
                </a:solidFill>
              </a:rPr>
              <a:t>Client submits </a:t>
            </a:r>
            <a:r>
              <a:rPr lang="ja-JP" altLang="en-US" sz="2000" i="0" dirty="0">
                <a:solidFill>
                  <a:schemeClr val="hlink"/>
                </a:solidFill>
              </a:rPr>
              <a:t>“</a:t>
            </a:r>
            <a:r>
              <a:rPr lang="en-US" altLang="ja-JP" sz="2000" i="0" dirty="0" err="1">
                <a:solidFill>
                  <a:schemeClr val="hlink"/>
                </a:solidFill>
              </a:rPr>
              <a:t>grep</a:t>
            </a:r>
            <a:r>
              <a:rPr lang="ja-JP" altLang="en-US" sz="2000" i="0" dirty="0">
                <a:solidFill>
                  <a:schemeClr val="hlink"/>
                </a:solidFill>
              </a:rPr>
              <a:t>”</a:t>
            </a:r>
            <a:r>
              <a:rPr lang="en-US" altLang="ja-JP" sz="2000" i="0" dirty="0">
                <a:solidFill>
                  <a:schemeClr val="hlink"/>
                </a:solidFill>
              </a:rPr>
              <a:t> job, indicating code and input files</a:t>
            </a:r>
          </a:p>
          <a:p>
            <a:pPr algn="l">
              <a:buFontTx/>
              <a:buAutoNum type="arabicPeriod"/>
            </a:pPr>
            <a:r>
              <a:rPr lang="en-US" altLang="en-US" sz="2000" i="0" dirty="0">
                <a:solidFill>
                  <a:schemeClr val="hlink"/>
                </a:solidFill>
              </a:rPr>
              <a:t>Controller breaks input file into </a:t>
            </a:r>
            <a:r>
              <a:rPr lang="en-US" altLang="en-US" sz="2000" dirty="0">
                <a:solidFill>
                  <a:schemeClr val="hlink"/>
                </a:solidFill>
              </a:rPr>
              <a:t>k</a:t>
            </a:r>
            <a:r>
              <a:rPr lang="en-US" altLang="en-US" sz="2000" i="0" dirty="0">
                <a:solidFill>
                  <a:schemeClr val="hlink"/>
                </a:solidFill>
              </a:rPr>
              <a:t> chunks, (in this case 6).  Assigns work to workers.</a:t>
            </a:r>
          </a:p>
          <a:p>
            <a:pPr algn="l">
              <a:buFontTx/>
              <a:buAutoNum type="arabicPeriod"/>
            </a:pPr>
            <a:r>
              <a:rPr lang="en-US" altLang="en-US" sz="2000" i="0" dirty="0">
                <a:solidFill>
                  <a:schemeClr val="hlink"/>
                </a:solidFill>
              </a:rPr>
              <a:t>After map(), workers exchange map-output to build reduce() </a:t>
            </a:r>
            <a:r>
              <a:rPr lang="en-US" altLang="en-US" sz="2000" i="0" dirty="0" err="1">
                <a:solidFill>
                  <a:schemeClr val="hlink"/>
                </a:solidFill>
              </a:rPr>
              <a:t>keyspace</a:t>
            </a:r>
            <a:endParaRPr lang="en-US" altLang="en-US" sz="2000" i="0" dirty="0">
              <a:solidFill>
                <a:schemeClr val="hlink"/>
              </a:solidFill>
            </a:endParaRPr>
          </a:p>
          <a:p>
            <a:pPr algn="l">
              <a:buFontTx/>
              <a:buAutoNum type="arabicPeriod"/>
            </a:pPr>
            <a:r>
              <a:rPr lang="en-US" altLang="en-US" sz="2000" i="0" dirty="0">
                <a:solidFill>
                  <a:schemeClr val="hlink"/>
                </a:solidFill>
              </a:rPr>
              <a:t>Controller breaks reduce() </a:t>
            </a:r>
            <a:r>
              <a:rPr lang="en-US" altLang="en-US" sz="2000" i="0" dirty="0" err="1">
                <a:solidFill>
                  <a:schemeClr val="hlink"/>
                </a:solidFill>
              </a:rPr>
              <a:t>keyspace</a:t>
            </a:r>
            <a:r>
              <a:rPr lang="en-US" altLang="en-US" sz="2000" i="0" dirty="0">
                <a:solidFill>
                  <a:schemeClr val="hlink"/>
                </a:solidFill>
              </a:rPr>
              <a:t> into </a:t>
            </a:r>
            <a:r>
              <a:rPr lang="en-US" altLang="en-US" sz="2000" dirty="0">
                <a:solidFill>
                  <a:schemeClr val="hlink"/>
                </a:solidFill>
              </a:rPr>
              <a:t>m</a:t>
            </a:r>
            <a:r>
              <a:rPr lang="en-US" altLang="en-US" sz="2000" i="0" dirty="0">
                <a:solidFill>
                  <a:schemeClr val="hlink"/>
                </a:solidFill>
              </a:rPr>
              <a:t> chunks (in this case 6). Assigns work.</a:t>
            </a:r>
          </a:p>
          <a:p>
            <a:pPr algn="l">
              <a:buFontTx/>
              <a:buAutoNum type="arabicPeriod"/>
            </a:pPr>
            <a:r>
              <a:rPr lang="en-US" altLang="en-US" sz="2000" i="0" dirty="0">
                <a:solidFill>
                  <a:schemeClr val="hlink"/>
                </a:solidFill>
              </a:rPr>
              <a:t>reduce() output may go to shared 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Job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96C7-845D-9D45-A069-4077CEF70A71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014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Applications</a:t>
            </a:r>
          </a:p>
        </p:txBody>
      </p:sp>
      <p:sp>
        <p:nvSpPr>
          <p:cNvPr id="1874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What else can be a </a:t>
            </a:r>
            <a:r>
              <a:rPr lang="en-US" altLang="en-US" dirty="0" err="1">
                <a:ea typeface="ＭＳ Ｐゴシック" charset="-128"/>
              </a:rPr>
              <a:t>MapReduce</a:t>
            </a:r>
            <a:r>
              <a:rPr lang="en-US" altLang="en-US" dirty="0">
                <a:ea typeface="ＭＳ Ｐゴシック" charset="-128"/>
              </a:rPr>
              <a:t> program?</a:t>
            </a:r>
          </a:p>
          <a:p>
            <a:pPr lvl="1" eaLnBrk="1" hangingPunct="1"/>
            <a:r>
              <a:rPr lang="en-US" altLang="en-US" dirty="0"/>
              <a:t>URL counting in logs</a:t>
            </a:r>
          </a:p>
          <a:p>
            <a:pPr lvl="1" eaLnBrk="1" hangingPunct="1"/>
            <a:r>
              <a:rPr lang="en-US" altLang="en-US" dirty="0"/>
              <a:t>Inverted index construction for search engines, Sorting</a:t>
            </a:r>
          </a:p>
          <a:p>
            <a:pPr lvl="1" eaLnBrk="1" hangingPunct="1"/>
            <a:r>
              <a:rPr lang="en-US" altLang="en-US" dirty="0"/>
              <a:t>Massive image conversion, others</a:t>
            </a:r>
          </a:p>
          <a:p>
            <a:pPr eaLnBrk="1" hangingPunct="1"/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How do we know if a machine goes down?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Heartbeat messages tell master </a:t>
            </a:r>
            <a:r>
              <a:rPr lang="en-US" altLang="ja-JP" dirty="0"/>
              <a:t>which machines are online</a:t>
            </a:r>
            <a:endParaRPr lang="en-US" altLang="en-US" dirty="0">
              <a:ea typeface="ＭＳ Ｐゴシック" charset="-128"/>
            </a:endParaRPr>
          </a:p>
          <a:p>
            <a:pPr lvl="1"/>
            <a:endParaRPr lang="en-US" altLang="en-US" dirty="0">
              <a:ea typeface="ＭＳ Ｐゴシック" charset="-128"/>
            </a:endParaRPr>
          </a:p>
          <a:p>
            <a:r>
              <a:rPr lang="en-US" dirty="0"/>
              <a:t>What happens to the job with MapReduce?</a:t>
            </a:r>
          </a:p>
          <a:p>
            <a:endParaRPr lang="en-US" dirty="0"/>
          </a:p>
          <a:p>
            <a:r>
              <a:rPr lang="en-US" dirty="0"/>
              <a:t>What happens without MapReduce?  (say, in an RDBMS)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4C16-6B0C-CF4A-8DBC-38AF7F10F815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1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Robustness</a:t>
            </a:r>
          </a:p>
        </p:txBody>
      </p:sp>
      <p:sp>
        <p:nvSpPr>
          <p:cNvPr id="189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What happens when a machine dies?</a:t>
            </a:r>
          </a:p>
          <a:p>
            <a:pPr eaLnBrk="1" hangingPunct="1"/>
            <a:endParaRPr lang="en-US" altLang="en-US" sz="2800" b="1" dirty="0">
              <a:ea typeface="ＭＳ Ｐゴシック" charset="-128"/>
            </a:endParaRPr>
          </a:p>
          <a:p>
            <a:pPr eaLnBrk="1" hangingPunct="1"/>
            <a:r>
              <a:rPr lang="en-US" altLang="en-US" sz="2800" b="1" dirty="0">
                <a:ea typeface="ＭＳ Ｐゴシック" charset="-128"/>
              </a:rPr>
              <a:t>With</a:t>
            </a: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800" dirty="0" err="1">
                <a:ea typeface="ＭＳ Ｐゴシック" charset="-128"/>
              </a:rPr>
              <a:t>MapReduce</a:t>
            </a:r>
            <a:endParaRPr lang="en-US" altLang="en-US" sz="2800" dirty="0">
              <a:ea typeface="ＭＳ Ｐゴシック" charset="-128"/>
            </a:endParaRPr>
          </a:p>
          <a:p>
            <a:pPr eaLnBrk="1" hangingPunct="1"/>
            <a:r>
              <a:rPr lang="en-US" altLang="en-US" sz="2800" dirty="0">
                <a:ea typeface="ＭＳ Ｐゴシック" charset="-128"/>
              </a:rPr>
              <a:t>If a map() worker dies</a:t>
            </a:r>
          </a:p>
          <a:p>
            <a:pPr lvl="1" eaLnBrk="1" hangingPunct="1"/>
            <a:r>
              <a:rPr lang="en-US" altLang="en-US" sz="2400" dirty="0"/>
              <a:t>Just restart that task on a different box</a:t>
            </a:r>
          </a:p>
          <a:p>
            <a:pPr lvl="1" eaLnBrk="1" hangingPunct="1"/>
            <a:r>
              <a:rPr lang="en-US" altLang="en-US" sz="2400" dirty="0"/>
              <a:t>You lose the map() work, but no big deal</a:t>
            </a:r>
          </a:p>
          <a:p>
            <a:pPr eaLnBrk="1" hangingPunct="1"/>
            <a:r>
              <a:rPr lang="en-US" altLang="en-US" sz="2800" dirty="0">
                <a:ea typeface="ＭＳ Ｐゴシック" charset="-128"/>
              </a:rPr>
              <a:t>If a reduce() worke</a:t>
            </a:r>
            <a:r>
              <a:rPr lang="en-US" altLang="en-US" dirty="0">
                <a:ea typeface="ＭＳ Ｐゴシック" charset="-128"/>
              </a:rPr>
              <a:t>r ides</a:t>
            </a:r>
            <a:endParaRPr lang="en-US" altLang="en-US" sz="2800" dirty="0">
              <a:ea typeface="ＭＳ Ｐゴシック" charset="-128"/>
            </a:endParaRPr>
          </a:p>
          <a:p>
            <a:pPr lvl="1" eaLnBrk="1" hangingPunct="1"/>
            <a:r>
              <a:rPr lang="en-US" altLang="en-US" sz="2400" dirty="0"/>
              <a:t>Restart the reducer, using output from source mappers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4C16-6B0C-CF4A-8DBC-38AF7F10F815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What happens when a machine dies?</a:t>
            </a:r>
          </a:p>
          <a:p>
            <a:endParaRPr lang="en-US" b="1" dirty="0"/>
          </a:p>
          <a:p>
            <a:r>
              <a:rPr lang="en-US" b="1" dirty="0"/>
              <a:t>Without</a:t>
            </a:r>
            <a:r>
              <a:rPr lang="en-US" dirty="0"/>
              <a:t> MapReduce, in a traditional RDBMS</a:t>
            </a:r>
          </a:p>
          <a:p>
            <a:pPr eaLnBrk="1" hangingPunct="1"/>
            <a:r>
              <a:rPr lang="en-US" altLang="en-US" dirty="0"/>
              <a:t>Query is restarted</a:t>
            </a:r>
          </a:p>
          <a:p>
            <a:pPr eaLnBrk="1" hangingPunct="1"/>
            <a:r>
              <a:rPr lang="en-US" altLang="en-US" dirty="0"/>
              <a:t>Not so hot if your job is in hour 23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i="1" dirty="0"/>
              <a:t>Recovery in the face of partial failure</a:t>
            </a:r>
            <a:r>
              <a:rPr lang="en-US" altLang="en-US" dirty="0"/>
              <a:t> is maybe MapReduce’s most important contribution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4C16-6B0C-CF4A-8DBC-38AF7F10F815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832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few nice features</a:t>
            </a:r>
          </a:p>
        </p:txBody>
      </p:sp>
      <p:sp>
        <p:nvSpPr>
          <p:cNvPr id="189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about slow, not dead, machines?</a:t>
            </a:r>
          </a:p>
          <a:p>
            <a:pPr lvl="1"/>
            <a:r>
              <a:rPr lang="en-US" altLang="en-US" dirty="0"/>
              <a:t>Speculative execution for stragglers</a:t>
            </a:r>
          </a:p>
          <a:p>
            <a:pPr lvl="1"/>
            <a:r>
              <a:rPr lang="en-US" altLang="en-US" dirty="0"/>
              <a:t>Kill the 2nd-place finisher</a:t>
            </a:r>
          </a:p>
          <a:p>
            <a:r>
              <a:rPr lang="en-US" altLang="en-US" dirty="0"/>
              <a:t>What about data placement?</a:t>
            </a:r>
          </a:p>
          <a:p>
            <a:pPr lvl="1"/>
            <a:r>
              <a:rPr lang="en-US" altLang="en-US" dirty="0"/>
              <a:t>Spread input files across cluster disks; start tasks where the target data already lies</a:t>
            </a:r>
          </a:p>
          <a:p>
            <a:r>
              <a:rPr lang="en-US" altLang="en-US" dirty="0"/>
              <a:t>Isn’</a:t>
            </a:r>
            <a:r>
              <a:rPr lang="en-US" altLang="ja-JP" dirty="0"/>
              <a:t>t the intermediate data size large?</a:t>
            </a:r>
          </a:p>
          <a:p>
            <a:pPr lvl="1"/>
            <a:r>
              <a:rPr lang="en-US" altLang="en-US" dirty="0"/>
              <a:t>Use a </a:t>
            </a:r>
            <a:r>
              <a:rPr lang="ja-JP" altLang="en-US"/>
              <a:t>“</a:t>
            </a:r>
            <a:r>
              <a:rPr lang="en-US" altLang="ja-JP" dirty="0"/>
              <a:t>local reducer</a:t>
            </a:r>
            <a:r>
              <a:rPr lang="ja-JP" altLang="en-US"/>
              <a:t>”</a:t>
            </a:r>
            <a:r>
              <a:rPr lang="en-US" altLang="ja-JP" dirty="0"/>
              <a:t> called a Combiner at each map</a:t>
            </a:r>
          </a:p>
          <a:p>
            <a:pPr lvl="1"/>
            <a:r>
              <a:rPr lang="en-US" altLang="en-US" dirty="0"/>
              <a:t>Compress data between map and reduce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4C16-6B0C-CF4A-8DBC-38AF7F10F815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 About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some fictional comedy sorority or fraternity has instituted a new “entrance” ritual.  A student must compute:</a:t>
            </a:r>
          </a:p>
          <a:p>
            <a:pPr lvl="1"/>
            <a:r>
              <a:rPr lang="en-US" dirty="0"/>
              <a:t>How common are 1-character words? (‘a’, ‘I’, etc.)</a:t>
            </a:r>
          </a:p>
          <a:p>
            <a:pPr lvl="1"/>
            <a:r>
              <a:rPr lang="en-US" dirty="0"/>
              <a:t>How common are 2-character words? (‘an’, ‘be’, ‘is’, etc.)</a:t>
            </a:r>
          </a:p>
          <a:p>
            <a:pPr lvl="1"/>
            <a:r>
              <a:rPr lang="is-IS" dirty="0"/>
              <a:t>… up to 10-character words</a:t>
            </a:r>
          </a:p>
          <a:p>
            <a:r>
              <a:rPr lang="is-IS" dirty="0"/>
              <a:t>... IN THE ENTIRE MIT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9975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observations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Scalability and fault-tolerance achieved by optimizing the execution engine once</a:t>
            </a:r>
          </a:p>
          <a:p>
            <a:pPr lvl="1"/>
            <a:r>
              <a:rPr lang="en-US"/>
              <a:t>Use it many times by writing different map and reduce functions for different applications</a:t>
            </a:r>
          </a:p>
          <a:p>
            <a:r>
              <a:rPr lang="en-US"/>
              <a:t>Stateless mapper</a:t>
            </a:r>
          </a:p>
          <a:p>
            <a:r>
              <a:rPr lang="en-US"/>
              <a:t>Stateless reducer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4C16-6B0C-CF4A-8DBC-38AF7F10F815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5161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and reduce functions inspired by functions of the same name in Lisp programming language</a:t>
            </a:r>
          </a:p>
          <a:p>
            <a:r>
              <a:rPr lang="en-US" dirty="0"/>
              <a:t>Functional programming</a:t>
            </a:r>
          </a:p>
          <a:p>
            <a:pPr lvl="1"/>
            <a:r>
              <a:rPr lang="en-US" dirty="0"/>
              <a:t>Computation as the evaluation of mathematical functions</a:t>
            </a:r>
          </a:p>
          <a:p>
            <a:r>
              <a:rPr lang="en-US" dirty="0"/>
              <a:t>Functions have no side effects</a:t>
            </a:r>
          </a:p>
          <a:p>
            <a:pPr lvl="1"/>
            <a:r>
              <a:rPr lang="en-US" dirty="0"/>
              <a:t>AKA "pure" functions</a:t>
            </a:r>
          </a:p>
          <a:p>
            <a:pPr lvl="1"/>
            <a:r>
              <a:rPr lang="en-US" dirty="0"/>
              <a:t>AKA stateless</a:t>
            </a:r>
          </a:p>
          <a:p>
            <a:pPr lvl="1"/>
            <a:r>
              <a:rPr lang="en-US" dirty="0"/>
              <a:t>Does not change state outside itself</a:t>
            </a:r>
          </a:p>
          <a:p>
            <a:r>
              <a:rPr lang="en-US" dirty="0"/>
              <a:t>Easy to parallelize!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0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 researchers disagree with </a:t>
            </a:r>
            <a:r>
              <a:rPr lang="en-US" altLang="en-US" dirty="0" err="1"/>
              <a:t>MapReduce's</a:t>
            </a:r>
            <a:r>
              <a:rPr lang="en-US" altLang="en-US" dirty="0"/>
              <a:t> popularity: </a:t>
            </a:r>
            <a:r>
              <a:rPr lang="ja-JP" altLang="en-US" dirty="0"/>
              <a:t>“</a:t>
            </a:r>
            <a:r>
              <a:rPr lang="en-US" altLang="ja-JP" dirty="0" err="1"/>
              <a:t>MapReduce</a:t>
            </a:r>
            <a:r>
              <a:rPr lang="en-US" altLang="ja-JP" dirty="0"/>
              <a:t>: A Major Step Backwards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en-US" dirty="0">
                <a:hlinkClick r:id="rId3"/>
              </a:rPr>
              <a:t>https://homes.cs.washington.edu</a:t>
            </a:r>
            <a:r>
              <a:rPr lang="en-US" altLang="en-US">
                <a:hlinkClick r:id="rId3"/>
              </a:rPr>
              <a:t>/~billhowe/mapreduce_a_major_step_backwards.html</a:t>
            </a:r>
            <a:endParaRPr lang="en-US" altLang="en-US" dirty="0"/>
          </a:p>
          <a:p>
            <a:endParaRPr lang="en-US" dirty="0"/>
          </a:p>
          <a:p>
            <a:r>
              <a:rPr lang="en-US" dirty="0"/>
              <a:t>Paper on Google's </a:t>
            </a:r>
            <a:r>
              <a:rPr lang="en-US" dirty="0" err="1"/>
              <a:t>MapReduce</a:t>
            </a:r>
            <a:r>
              <a:rPr lang="en-US" dirty="0"/>
              <a:t> framework "</a:t>
            </a:r>
            <a:r>
              <a:rPr lang="en-US" dirty="0" err="1"/>
              <a:t>MapReduce</a:t>
            </a:r>
            <a:r>
              <a:rPr lang="en-US" dirty="0"/>
              <a:t>: Simplified Data Processing on Large Clusters" by Jeffrey Dean and Sanjay </a:t>
            </a:r>
            <a:r>
              <a:rPr lang="en-US" dirty="0" err="1"/>
              <a:t>Ghemawat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https://static.googleusercontent.com/media/research.google.com/en//archive/mapreduce-osdi04.pdf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255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CUT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7208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Distributed Indexing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Document sizes huge; must divide work over many machines in cluster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Phase 1: Parsing</a:t>
            </a:r>
          </a:p>
          <a:p>
            <a:pPr lvl="1" eaLnBrk="1" hangingPunct="1"/>
            <a:r>
              <a:rPr lang="en-US" altLang="en-US" dirty="0"/>
              <a:t>Break input pages into n splits</a:t>
            </a:r>
          </a:p>
          <a:p>
            <a:pPr lvl="1" eaLnBrk="1" hangingPunct="1"/>
            <a:r>
              <a:rPr lang="en-US" altLang="en-US" dirty="0"/>
              <a:t>Machines in cluster process a split at a time</a:t>
            </a:r>
            <a:br>
              <a:rPr lang="en-US" altLang="en-US" dirty="0"/>
            </a:br>
            <a:r>
              <a:rPr lang="en-US" altLang="en-US" dirty="0"/>
              <a:t>(A split consists of documents)</a:t>
            </a:r>
          </a:p>
          <a:p>
            <a:pPr lvl="1" eaLnBrk="1" hangingPunct="1"/>
            <a:r>
              <a:rPr lang="en-US" altLang="en-US" dirty="0"/>
              <a:t>Each breaks into (</a:t>
            </a:r>
            <a:r>
              <a:rPr lang="en-US" altLang="en-US" dirty="0" err="1"/>
              <a:t>termID,docID</a:t>
            </a:r>
            <a:r>
              <a:rPr lang="en-US" altLang="en-US" dirty="0"/>
              <a:t>) pairs</a:t>
            </a:r>
          </a:p>
          <a:p>
            <a:pPr lvl="1" eaLnBrk="1" hangingPunct="1"/>
            <a:r>
              <a:rPr lang="en-US" altLang="en-US" dirty="0"/>
              <a:t>Write to local segment files: a-f, g-p, q-z</a:t>
            </a:r>
          </a:p>
          <a:p>
            <a:pPr eaLnBrk="1" hangingPunct="1">
              <a:buFont typeface="Wingdings" charset="2"/>
              <a:buNone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260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Distributed Indexing</a:t>
            </a:r>
          </a:p>
        </p:txBody>
      </p:sp>
      <p:sp>
        <p:nvSpPr>
          <p:cNvPr id="1562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>
                <a:ea typeface="ＭＳ Ｐゴシック" charset="-128"/>
              </a:rPr>
              <a:t>Phase 2: Inverting</a:t>
            </a:r>
          </a:p>
          <a:p>
            <a:pPr lvl="1" eaLnBrk="1" hangingPunct="1"/>
            <a:r>
              <a:rPr lang="en-US" altLang="en-US" sz="2400" dirty="0"/>
              <a:t>Break </a:t>
            </a:r>
            <a:r>
              <a:rPr lang="en-US" altLang="en-US" sz="2400" dirty="0" err="1"/>
              <a:t>keyspace</a:t>
            </a:r>
            <a:r>
              <a:rPr lang="en-US" altLang="en-US" sz="2400" dirty="0"/>
              <a:t> into partitions; assign a machine to each partition, </a:t>
            </a:r>
            <a:r>
              <a:rPr lang="en-US" altLang="en-US" sz="2400" i="1" dirty="0"/>
              <a:t>E.g.</a:t>
            </a:r>
            <a:r>
              <a:rPr lang="en-US" altLang="en-US" sz="2400" dirty="0"/>
              <a:t>, a-f, or g-p</a:t>
            </a:r>
          </a:p>
          <a:p>
            <a:pPr lvl="1" eaLnBrk="1" hangingPunct="1"/>
            <a:r>
              <a:rPr lang="en-US" altLang="en-US" sz="2400" dirty="0"/>
              <a:t>Each inverter machine collects the segment files that are useful for its partition</a:t>
            </a:r>
          </a:p>
          <a:p>
            <a:pPr lvl="1" eaLnBrk="1" hangingPunct="1"/>
            <a:r>
              <a:rPr lang="en-US" altLang="en-US" sz="2400" dirty="0"/>
              <a:t>Each inverter then combines the segment files for each </a:t>
            </a:r>
            <a:r>
              <a:rPr lang="en-US" altLang="en-US" sz="2400" dirty="0" err="1"/>
              <a:t>termID</a:t>
            </a:r>
            <a:r>
              <a:rPr lang="en-US" altLang="en-US" sz="2400" dirty="0"/>
              <a:t> within its </a:t>
            </a:r>
            <a:r>
              <a:rPr lang="en-US" altLang="en-US" sz="2400" dirty="0" err="1"/>
              <a:t>keyspace</a:t>
            </a:r>
            <a:r>
              <a:rPr lang="en-US" altLang="en-US" sz="2400" dirty="0"/>
              <a:t>, and outputs a new segment file</a:t>
            </a:r>
          </a:p>
          <a:p>
            <a:pPr lvl="1" eaLnBrk="1" hangingPunct="1"/>
            <a:endParaRPr lang="en-US" altLang="en-US" sz="2400" dirty="0"/>
          </a:p>
          <a:p>
            <a:pPr eaLnBrk="1" hangingPunct="1"/>
            <a:r>
              <a:rPr lang="en-US" altLang="en-US" sz="2800" dirty="0">
                <a:ea typeface="ＭＳ Ｐゴシック" charset="-128"/>
              </a:rPr>
              <a:t>How many segment files do you get?</a:t>
            </a:r>
          </a:p>
          <a:p>
            <a:pPr eaLnBrk="1" hangingPunct="1"/>
            <a:r>
              <a:rPr lang="en-US" altLang="en-US" sz="2800" dirty="0">
                <a:ea typeface="ＭＳ Ｐゴシック" charset="-128"/>
              </a:rPr>
              <a:t>How do you choose the number of inverters? Or parsers?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6872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Indexing</a:t>
            </a:r>
          </a:p>
        </p:txBody>
      </p:sp>
      <p:sp>
        <p:nvSpPr>
          <p:cNvPr id="1563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Recap:</a:t>
            </a:r>
          </a:p>
          <a:p>
            <a:pPr lvl="1"/>
            <a:r>
              <a:rPr lang="en-US" altLang="en-US" dirty="0"/>
              <a:t>A Parser is assigned a region of input</a:t>
            </a:r>
          </a:p>
          <a:p>
            <a:pPr lvl="1"/>
            <a:r>
              <a:rPr lang="en-US" altLang="en-US" dirty="0"/>
              <a:t>Parsers break docs into (</a:t>
            </a:r>
            <a:r>
              <a:rPr lang="en-US" altLang="en-US" dirty="0" err="1"/>
              <a:t>termID</a:t>
            </a:r>
            <a:r>
              <a:rPr lang="en-US" altLang="en-US" dirty="0"/>
              <a:t>, </a:t>
            </a:r>
            <a:r>
              <a:rPr lang="en-US" altLang="en-US" dirty="0" err="1"/>
              <a:t>docID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Parsers write pairs into segment files</a:t>
            </a:r>
          </a:p>
          <a:p>
            <a:pPr lvl="1"/>
            <a:r>
              <a:rPr lang="en-US" altLang="en-US" dirty="0"/>
              <a:t>An Inverter is assigned region of </a:t>
            </a:r>
            <a:r>
              <a:rPr lang="en-US" altLang="en-US" dirty="0" err="1"/>
              <a:t>keyspace</a:t>
            </a:r>
            <a:endParaRPr lang="en-US" altLang="en-US" dirty="0"/>
          </a:p>
          <a:p>
            <a:pPr lvl="1"/>
            <a:r>
              <a:rPr lang="en-US" altLang="en-US" dirty="0"/>
              <a:t>Inverters collect segment files appropriate for its </a:t>
            </a:r>
            <a:r>
              <a:rPr lang="en-US" altLang="en-US" dirty="0" err="1"/>
              <a:t>keyspace</a:t>
            </a:r>
            <a:endParaRPr lang="en-US" altLang="en-US" dirty="0"/>
          </a:p>
          <a:p>
            <a:pPr lvl="1"/>
            <a:r>
              <a:rPr lang="en-US" altLang="en-US" dirty="0"/>
              <a:t>Inverters combine segment info for each </a:t>
            </a:r>
            <a:r>
              <a:rPr lang="en-US" altLang="en-US" dirty="0" err="1"/>
              <a:t>termID</a:t>
            </a:r>
            <a:r>
              <a:rPr lang="en-US" altLang="en-US" dirty="0"/>
              <a:t>, then write out index for that </a:t>
            </a:r>
            <a:r>
              <a:rPr lang="en-US" altLang="en-US" dirty="0" err="1"/>
              <a:t>termID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4990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Exercise: Filter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Filter the integers, returning only the primes</a:t>
            </a:r>
          </a:p>
          <a:p>
            <a:pPr eaLnBrk="1" hangingPunct="1"/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is_prime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(x)</a:t>
            </a:r>
            <a:r>
              <a:rPr lang="en-US" dirty="0"/>
              <a:t> is provided</a:t>
            </a:r>
          </a:p>
          <a:p>
            <a:pPr lvl="1"/>
            <a:r>
              <a:rPr lang="en-US" dirty="0"/>
              <a:t>This function is </a:t>
            </a:r>
            <a:r>
              <a:rPr lang="en-US" i="1" dirty="0"/>
              <a:t>very</a:t>
            </a:r>
            <a:r>
              <a:rPr lang="en-US" dirty="0"/>
              <a:t> expensive for large numbers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Assume that the </a:t>
            </a:r>
            <a:r>
              <a:rPr lang="en-US" altLang="en-US" dirty="0" err="1">
                <a:ea typeface="ＭＳ Ｐゴシック" charset="-128"/>
              </a:rPr>
              <a:t>MapReduce</a:t>
            </a:r>
            <a:r>
              <a:rPr lang="en-US" altLang="en-US" dirty="0">
                <a:ea typeface="ＭＳ Ｐゴシック" charset="-128"/>
              </a:rPr>
              <a:t> framework divides the input set of integers for you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Why do this?  Perhaps we are searching for </a:t>
            </a:r>
            <a:r>
              <a:rPr lang="en-US" altLang="en-US" i="1" dirty="0">
                <a:ea typeface="ＭＳ Ｐゴシック" charset="-128"/>
              </a:rPr>
              <a:t>large</a:t>
            </a:r>
            <a:r>
              <a:rPr lang="en-US" altLang="en-US" dirty="0">
                <a:ea typeface="ＭＳ Ｐゴシック" charset="-128"/>
              </a:rPr>
              <a:t> primes, which take a long time to 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722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Exercise: Filter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Filter the integers, returning only the primes</a:t>
            </a:r>
            <a:endParaRPr lang="en-US" altLang="en-US" b="1" dirty="0">
              <a:latin typeface="Courier New Bold" charset="0"/>
              <a:ea typeface="ＭＳ Ｐゴシック" charset="-128"/>
            </a:endParaRPr>
          </a:p>
          <a:p>
            <a:pPr eaLnBrk="1" hangingPunct="1"/>
            <a:endParaRPr lang="en-US" altLang="en-US" b="1" dirty="0">
              <a:latin typeface="Courier New Bold" charset="0"/>
              <a:ea typeface="ＭＳ Ｐゴシック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map(1, i):</a:t>
            </a:r>
            <a:b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if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is_prime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):</a:t>
            </a:r>
            <a:b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EmitIntermediate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(1, i)</a:t>
            </a:r>
          </a:p>
          <a:p>
            <a:pPr marL="0" indent="0" eaLnBrk="1" hangingPunct="1">
              <a:buNone/>
            </a:pPr>
            <a:b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reduce(1, list):</a:t>
            </a:r>
            <a:b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Emit(1, list)</a:t>
            </a:r>
            <a:b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</a:br>
            <a:endParaRPr lang="en-US" alt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9818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Reverse Web-Link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web-link graph</a:t>
            </a:r>
          </a:p>
          <a:p>
            <a:pPr lvl="1"/>
            <a:r>
              <a:rPr lang="en-US" dirty="0"/>
              <a:t>Input (URL, content)</a:t>
            </a:r>
          </a:p>
          <a:p>
            <a:pPr lvl="1"/>
            <a:r>
              <a:rPr lang="en-US" dirty="0"/>
              <a:t>Output: (</a:t>
            </a:r>
            <a:r>
              <a:rPr lang="en-US" dirty="0" err="1"/>
              <a:t>target_URL</a:t>
            </a:r>
            <a:r>
              <a:rPr lang="en-US" dirty="0"/>
              <a:t>, list(</a:t>
            </a:r>
            <a:r>
              <a:rPr lang="en-US" dirty="0" err="1"/>
              <a:t>source_URL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Assume you have a </a:t>
            </a:r>
            <a:r>
              <a:rPr lang="en-US" dirty="0" err="1"/>
              <a:t>extract_urls</a:t>
            </a:r>
            <a:r>
              <a:rPr lang="en-US" dirty="0"/>
              <a:t>()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 About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A few (real) statistics</a:t>
            </a:r>
          </a:p>
          <a:p>
            <a:r>
              <a:rPr lang="is-IS" dirty="0"/>
              <a:t>~6M volumes in the MIT library</a:t>
            </a:r>
          </a:p>
          <a:p>
            <a:r>
              <a:rPr lang="is-IS" dirty="0"/>
              <a:t>You have one semester</a:t>
            </a:r>
          </a:p>
          <a:p>
            <a:r>
              <a:rPr lang="is-IS" dirty="0"/>
              <a:t>You can recruit ~1,000 students to help</a:t>
            </a:r>
          </a:p>
          <a:p>
            <a:r>
              <a:rPr lang="en-US" dirty="0"/>
              <a:t>In the end, we’ll have 10 numbers:</a:t>
            </a:r>
          </a:p>
          <a:p>
            <a:r>
              <a:rPr lang="en-US" dirty="0"/>
              <a:t>Count of one-character words</a:t>
            </a:r>
          </a:p>
          <a:p>
            <a:r>
              <a:rPr lang="en-US" dirty="0"/>
              <a:t>Count of two-character words</a:t>
            </a:r>
          </a:p>
          <a:p>
            <a:r>
              <a:rPr lang="is-IS" dirty="0"/>
              <a:t>… etc. </a:t>
            </a:r>
            <a:r>
              <a:rPr lang="en-US" dirty="0"/>
              <a:t>until</a:t>
            </a:r>
            <a:r>
              <a:rPr lang="is-IS" dirty="0"/>
              <a:t>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718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Reverse Web-Link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web-link graph</a:t>
            </a:r>
          </a:p>
          <a:p>
            <a:pPr lvl="1"/>
            <a:r>
              <a:rPr lang="en-US" dirty="0"/>
              <a:t>Input (</a:t>
            </a:r>
            <a:r>
              <a:rPr lang="en-US" dirty="0" err="1"/>
              <a:t>url</a:t>
            </a:r>
            <a:r>
              <a:rPr lang="en-US" dirty="0"/>
              <a:t>, content)</a:t>
            </a:r>
          </a:p>
          <a:p>
            <a:pPr lvl="1"/>
            <a:r>
              <a:rPr lang="en-US" dirty="0"/>
              <a:t>Output: (</a:t>
            </a:r>
            <a:r>
              <a:rPr lang="en-US" dirty="0" err="1"/>
              <a:t>target_url</a:t>
            </a:r>
            <a:r>
              <a:rPr lang="en-US" dirty="0"/>
              <a:t>, list(</a:t>
            </a:r>
            <a:r>
              <a:rPr lang="en-US" dirty="0" err="1"/>
              <a:t>source_url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Assume you have a </a:t>
            </a:r>
            <a:r>
              <a:rPr lang="en-US" dirty="0" err="1"/>
              <a:t>extract_urls</a:t>
            </a:r>
            <a:r>
              <a:rPr lang="en-US" dirty="0"/>
              <a:t>() function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map(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, content):</a:t>
            </a:r>
            <a:b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source =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url</a:t>
            </a:r>
            <a:b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for target in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extract_urls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(content):</a:t>
            </a:r>
            <a:b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en-US" sz="2000" dirty="0" err="1">
                <a:latin typeface="Courier New" charset="0"/>
                <a:ea typeface="Courier New" charset="0"/>
                <a:cs typeface="Courier New" charset="0"/>
              </a:rPr>
              <a:t>EmitIntermediate</a:t>
            </a: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(target, source)</a:t>
            </a:r>
          </a:p>
          <a:p>
            <a:pPr marL="0" indent="0">
              <a:buNone/>
            </a:pPr>
            <a:b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reduce(target, list):</a:t>
            </a:r>
            <a:b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sz="2000" dirty="0">
                <a:latin typeface="Courier New" charset="0"/>
                <a:ea typeface="Courier New" charset="0"/>
                <a:cs typeface="Courier New" charset="0"/>
              </a:rPr>
              <a:t>  Emit(target, list)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23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 About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next day near Stata:</a:t>
            </a:r>
          </a:p>
          <a:p>
            <a:r>
              <a:rPr lang="en-US" dirty="0"/>
              <a:t>Divide the students into groups</a:t>
            </a:r>
          </a:p>
          <a:p>
            <a:r>
              <a:rPr lang="en-US" dirty="0"/>
              <a:t>The </a:t>
            </a:r>
            <a:r>
              <a:rPr lang="en-US" b="1" dirty="0"/>
              <a:t>Mappers</a:t>
            </a:r>
          </a:p>
          <a:p>
            <a:pPr lvl="1"/>
            <a:r>
              <a:rPr lang="en-US" dirty="0"/>
              <a:t> Thousands of people</a:t>
            </a:r>
          </a:p>
          <a:p>
            <a:r>
              <a:rPr lang="en-US" dirty="0"/>
              <a:t>The </a:t>
            </a:r>
            <a:r>
              <a:rPr lang="en-US" b="1" dirty="0"/>
              <a:t>Grouper</a:t>
            </a:r>
          </a:p>
          <a:p>
            <a:pPr lvl="1"/>
            <a:r>
              <a:rPr lang="en-US" dirty="0"/>
              <a:t>Just one person for now (in the real MapReduce system, the story is more complicated)</a:t>
            </a:r>
          </a:p>
          <a:p>
            <a:r>
              <a:rPr lang="en-US" dirty="0"/>
              <a:t>The </a:t>
            </a:r>
            <a:r>
              <a:rPr lang="en-US" b="1" dirty="0"/>
              <a:t>Reducers</a:t>
            </a:r>
          </a:p>
          <a:p>
            <a:pPr lvl="1"/>
            <a:r>
              <a:rPr lang="en-US" dirty="0"/>
              <a:t>Around 10</a:t>
            </a:r>
          </a:p>
          <a:p>
            <a:r>
              <a:rPr lang="en-US" dirty="0"/>
              <a:t>The </a:t>
            </a:r>
            <a:r>
              <a:rPr lang="en-US" b="1" dirty="0"/>
              <a:t>Controller</a:t>
            </a:r>
          </a:p>
          <a:p>
            <a:pPr lvl="1"/>
            <a:r>
              <a:rPr lang="en-US" i="1" dirty="0"/>
              <a:t>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40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 About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</a:t>
            </a:r>
            <a:r>
              <a:rPr lang="en-US" b="1" dirty="0"/>
              <a:t>mapper</a:t>
            </a:r>
            <a:r>
              <a:rPr lang="en-US" dirty="0"/>
              <a:t> student gets a “reading list” of 6,000 books (welcome to college!)</a:t>
            </a:r>
          </a:p>
          <a:p>
            <a:pPr lvl="1"/>
            <a:r>
              <a:rPr lang="en-US" dirty="0"/>
              <a:t>That’s 6M books / ~1k first-year students</a:t>
            </a:r>
          </a:p>
          <a:p>
            <a:r>
              <a:rPr lang="en-US" dirty="0"/>
              <a:t>And a notepad</a:t>
            </a:r>
          </a:p>
          <a:p>
            <a:r>
              <a:rPr lang="en-US" dirty="0"/>
              <a:t>Instructions: write one line for each word you see in your reading list, along with the number of characters</a:t>
            </a:r>
          </a:p>
          <a:p>
            <a:r>
              <a:rPr lang="en-US" dirty="0"/>
              <a:t>2, It</a:t>
            </a:r>
          </a:p>
          <a:p>
            <a:r>
              <a:rPr lang="en-US" dirty="0"/>
              <a:t>3, was</a:t>
            </a:r>
          </a:p>
          <a:p>
            <a:r>
              <a:rPr lang="en-US" dirty="0"/>
              <a:t>3, the</a:t>
            </a:r>
          </a:p>
          <a:p>
            <a:r>
              <a:rPr lang="is-IS" dirty="0"/>
              <a:t>… etc. </a:t>
            </a:r>
            <a:r>
              <a:rPr lang="en-US" dirty="0"/>
              <a:t>many many many times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02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 About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the </a:t>
            </a:r>
            <a:r>
              <a:rPr lang="en-US" b="1" dirty="0"/>
              <a:t>mappers</a:t>
            </a:r>
            <a:r>
              <a:rPr lang="en-US" dirty="0"/>
              <a:t> are done, they hand their notebooks to the grouper</a:t>
            </a:r>
          </a:p>
          <a:p>
            <a:r>
              <a:rPr lang="en-US" dirty="0"/>
              <a:t>The </a:t>
            </a:r>
            <a:r>
              <a:rPr lang="en-US" b="1" dirty="0"/>
              <a:t>grouper</a:t>
            </a:r>
            <a:r>
              <a:rPr lang="en-US" dirty="0"/>
              <a:t> has a 10 page notebook</a:t>
            </a:r>
          </a:p>
          <a:p>
            <a:r>
              <a:rPr lang="en-US" dirty="0"/>
              <a:t>The </a:t>
            </a:r>
            <a:r>
              <a:rPr lang="en-US" b="1" dirty="0"/>
              <a:t>grouper</a:t>
            </a:r>
            <a:r>
              <a:rPr lang="en-US" dirty="0"/>
              <a:t> takes the mappers’ notebooks and writes every 1-letter word on page 1, 2-letter word on page 2, etc.</a:t>
            </a:r>
          </a:p>
          <a:p>
            <a:r>
              <a:rPr lang="en-US" dirty="0"/>
              <a:t>Sheet 1: a, a, a, I, a, </a:t>
            </a:r>
            <a:r>
              <a:rPr lang="is-IS" dirty="0"/>
              <a:t>… many more</a:t>
            </a:r>
          </a:p>
          <a:p>
            <a:r>
              <a:rPr lang="is-IS" dirty="0"/>
              <a:t>Sheet 2: if, if, an, if, at ... many more</a:t>
            </a:r>
          </a:p>
          <a:p>
            <a:r>
              <a:rPr lang="is-IS" dirty="0"/>
              <a:t>...</a:t>
            </a:r>
          </a:p>
          <a:p>
            <a:r>
              <a:rPr lang="is-IS" dirty="0"/>
              <a:t>Sheet 10: schnozzles, </a:t>
            </a:r>
            <a:r>
              <a:rPr lang="en-US" dirty="0"/>
              <a:t>mozzarella, </a:t>
            </a:r>
            <a:r>
              <a:rPr lang="is-IS" dirty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C6FA-B3F4-4741-821C-9C69A10F45C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833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"/>
</p:tagLst>
</file>

<file path=ppt/theme/theme1.xml><?xml version="1.0" encoding="utf-8"?>
<a:theme xmlns:a="http://schemas.openxmlformats.org/drawingml/2006/main" name="eecs485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85template" id="{1250BD42-A567-1941-8711-A653FF72D161}" vid="{4A5FDD89-6586-4442-8970-CD4939F2577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eecs485template</Template>
  <TotalTime>7997</TotalTime>
  <Words>3517</Words>
  <Application>Microsoft Macintosh PowerPoint</Application>
  <PresentationFormat>On-screen Show (4:3)</PresentationFormat>
  <Paragraphs>562</Paragraphs>
  <Slides>60</Slides>
  <Notes>27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Courier New Bold</vt:lpstr>
      <vt:lpstr>Tahoma</vt:lpstr>
      <vt:lpstr>Wingdings</vt:lpstr>
      <vt:lpstr>eecs485template</vt:lpstr>
      <vt:lpstr>MapReduce 6.830, May 5 Mike Cafarella</vt:lpstr>
      <vt:lpstr>Processing Large Data</vt:lpstr>
      <vt:lpstr>MapReduce</vt:lpstr>
      <vt:lpstr>Data-Centric Programming</vt:lpstr>
      <vt:lpstr>A Story About MapReduce</vt:lpstr>
      <vt:lpstr>A Story About MapReduce</vt:lpstr>
      <vt:lpstr>A Story About MapReduce</vt:lpstr>
      <vt:lpstr>A Story About MapReduce</vt:lpstr>
      <vt:lpstr>A Story About MapReduce</vt:lpstr>
      <vt:lpstr>A Story About MapReduce</vt:lpstr>
      <vt:lpstr>A Story About MapReduce</vt:lpstr>
      <vt:lpstr>A Story About MapReduce</vt:lpstr>
      <vt:lpstr>A Story About MapReduce</vt:lpstr>
      <vt:lpstr>A Story About MapReduce</vt:lpstr>
      <vt:lpstr>From Story to MapReduce Library</vt:lpstr>
      <vt:lpstr>Programming Model</vt:lpstr>
      <vt:lpstr>Map function</vt:lpstr>
      <vt:lpstr>Reduce function</vt:lpstr>
      <vt:lpstr>Example</vt:lpstr>
      <vt:lpstr>Example</vt:lpstr>
      <vt:lpstr>Example</vt:lpstr>
      <vt:lpstr>Example</vt:lpstr>
      <vt:lpstr>Example</vt:lpstr>
      <vt:lpstr>Types</vt:lpstr>
      <vt:lpstr>Exercise: Word Count</vt:lpstr>
      <vt:lpstr>Exercise: Word Count</vt:lpstr>
      <vt:lpstr>Exercise: Word Count</vt:lpstr>
      <vt:lpstr>Exercise: Word Count</vt:lpstr>
      <vt:lpstr>Exercise: Word Count</vt:lpstr>
      <vt:lpstr>Exercise: Word Count</vt:lpstr>
      <vt:lpstr>At-Home Exercises (take 10 mins)</vt:lpstr>
      <vt:lpstr>Dot product</vt:lpstr>
      <vt:lpstr>Linear search (grep)</vt:lpstr>
      <vt:lpstr>MapReduce vs the RDBMS</vt:lpstr>
      <vt:lpstr>Executing MapReduce</vt:lpstr>
      <vt:lpstr>PowerPoint Presentation</vt:lpstr>
      <vt:lpstr>PowerPoint Presentation</vt:lpstr>
      <vt:lpstr>Shuffle/Sort</vt:lpstr>
      <vt:lpstr>Architecture</vt:lpstr>
      <vt:lpstr>Job Processing</vt:lpstr>
      <vt:lpstr>Job Processing</vt:lpstr>
      <vt:lpstr>Job Processing</vt:lpstr>
      <vt:lpstr>Job Processing</vt:lpstr>
      <vt:lpstr>Job Processing</vt:lpstr>
      <vt:lpstr>Applications</vt:lpstr>
      <vt:lpstr>Robustness</vt:lpstr>
      <vt:lpstr>Robustness</vt:lpstr>
      <vt:lpstr>Robustness</vt:lpstr>
      <vt:lpstr>A few nice features</vt:lpstr>
      <vt:lpstr>Key observations</vt:lpstr>
      <vt:lpstr>Key observations</vt:lpstr>
      <vt:lpstr>Further Reading</vt:lpstr>
      <vt:lpstr>BEGIN CUT SLIDES</vt:lpstr>
      <vt:lpstr>Distributed Indexing</vt:lpstr>
      <vt:lpstr>Distributed Indexing</vt:lpstr>
      <vt:lpstr>Distributed Indexing</vt:lpstr>
      <vt:lpstr>Exercise: Filter</vt:lpstr>
      <vt:lpstr>Exercise: Filter</vt:lpstr>
      <vt:lpstr>Exercise: Reverse Web-Link Graph</vt:lpstr>
      <vt:lpstr>Exercise: Reverse Web-Link Graph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 MapReduce</dc:title>
  <dc:subject/>
  <dc:creator>Andrew DeOrio</dc:creator>
  <cp:keywords/>
  <dc:description/>
  <cp:lastModifiedBy>Cafarella, Michael</cp:lastModifiedBy>
  <cp:revision>519</cp:revision>
  <cp:lastPrinted>2015-11-09T15:49:39Z</cp:lastPrinted>
  <dcterms:created xsi:type="dcterms:W3CDTF">2015-11-02T21:00:00Z</dcterms:created>
  <dcterms:modified xsi:type="dcterms:W3CDTF">2021-05-05T16:38:55Z</dcterms:modified>
  <cp:category/>
</cp:coreProperties>
</file>