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7" r:id="rId3"/>
    <p:sldId id="257" r:id="rId4"/>
    <p:sldId id="290" r:id="rId5"/>
    <p:sldId id="276" r:id="rId6"/>
    <p:sldId id="280" r:id="rId7"/>
    <p:sldId id="278" r:id="rId8"/>
    <p:sldId id="281" r:id="rId9"/>
    <p:sldId id="282" r:id="rId10"/>
    <p:sldId id="259" r:id="rId11"/>
    <p:sldId id="260" r:id="rId12"/>
    <p:sldId id="261" r:id="rId13"/>
    <p:sldId id="265" r:id="rId14"/>
    <p:sldId id="283" r:id="rId15"/>
    <p:sldId id="285" r:id="rId16"/>
    <p:sldId id="284" r:id="rId17"/>
    <p:sldId id="292" r:id="rId18"/>
    <p:sldId id="286" r:id="rId19"/>
    <p:sldId id="287" r:id="rId20"/>
    <p:sldId id="288" r:id="rId21"/>
    <p:sldId id="291"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2" autoAdjust="0"/>
    <p:restoredTop sz="94660"/>
  </p:normalViewPr>
  <p:slideViewPr>
    <p:cSldViewPr snapToGrid="0">
      <p:cViewPr varScale="1">
        <p:scale>
          <a:sx n="88" d="100"/>
          <a:sy n="88" d="100"/>
        </p:scale>
        <p:origin x="23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A0F4-F4B0-47AB-8AD3-20B19DF9E985}" type="datetimeFigureOut">
              <a:rPr lang="en-IN" smtClean="0"/>
              <a:t>17-04-2025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87A9E-CDEE-4DA9-AC6A-4A043175EF53}" type="slidenum">
              <a:rPr lang="en-IN" smtClean="0"/>
              <a:t>‹#›</a:t>
            </a:fld>
            <a:endParaRPr lang="en-IN"/>
          </a:p>
        </p:txBody>
      </p:sp>
    </p:spTree>
    <p:extLst>
      <p:ext uri="{BB962C8B-B14F-4D97-AF65-F5344CB8AC3E}">
        <p14:creationId xmlns:p14="http://schemas.microsoft.com/office/powerpoint/2010/main" val="107011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16777-8CF8-44EF-918D-95D52E42AA54}"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32BD1-F3ED-4813-85AF-BECC294657EF}"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4F2F-5C14-4288-BED3-014E7FC07CA5}"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3FA00-20E5-4A4C-BAA8-07B798C3E2BD}"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CE6E6-2F32-4A83-9A37-70D1242ECAB6}"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C4D8-B5D6-4776-97F7-E88E156E5654}"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EEF30-2CB4-4570-B5B0-E499B56D6D14}"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65F5D-77F6-475F-B01F-10D1CD8DB549}"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3A9EA-982D-4C95-BE30-80266B31B5C1}"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73C04-3D1F-411B-A909-DDCC763A5C00}"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AD85-DA1C-41FB-B7AD-144E0E16F6B6}"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D44CA-F9BF-49FB-8D37-754D687697D5}" type="datetime1">
              <a:rPr lang="en-US" smtClean="0"/>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23E35-C864-4A29-ACE9-100F432E4952}"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FBF09-6E3C-4688-9606-0E9C6F3613BA}" type="datetime1">
              <a:rPr lang="en-US" smtClean="0"/>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45EC9-A980-4184-A543-9D019DCCC163}"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50FA-0534-4AA0-BC1C-F5B34A59CB62}"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34F704-DBC3-4027-A48D-1AF54B5EC8CB}" type="datetime1">
              <a:rPr lang="en-US" smtClean="0"/>
              <a:t>4/17/2025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lica-skipina/ML-code-smell-dete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auricioaniche/c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ilverDragonOfR/CodeSmell-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lica-skipina/ML-code-smell-detection"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 Id="rId6" Type="http://schemas.openxmlformats.org/officeDocument/2006/relationships/hyperlink" Target="http://qualitascorpus.com/download/" TargetMode="External"/><Relationship Id="rId5" Type="http://schemas.openxmlformats.org/officeDocument/2006/relationships/hyperlink" Target="https://code.visualstudio.com/api" TargetMode="External"/><Relationship Id="rId4" Type="http://schemas.openxmlformats.org/officeDocument/2006/relationships/hyperlink" Target="https://github.com/mauricioaniche/c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qualitascorpus.com/download/"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Smell Localization</a:t>
            </a:r>
            <a:endParaRPr lang="en-IN" dirty="0"/>
          </a:p>
        </p:txBody>
      </p:sp>
      <p:sp>
        <p:nvSpPr>
          <p:cNvPr id="3" name="Subtitle 2"/>
          <p:cNvSpPr>
            <a:spLocks noGrp="1"/>
          </p:cNvSpPr>
          <p:nvPr>
            <p:ph type="subTitle" idx="1"/>
          </p:nvPr>
        </p:nvSpPr>
        <p:spPr/>
        <p:txBody>
          <a:bodyPr/>
          <a:lstStyle/>
          <a:p>
            <a:r>
              <a:rPr lang="en-US" sz="2400" dirty="0"/>
              <a:t>Pratik Tripathy – 22075062</a:t>
            </a:r>
          </a:p>
          <a:p>
            <a:r>
              <a:rPr lang="en-US" sz="2400" dirty="0" err="1"/>
              <a:t>Mellacheruvu</a:t>
            </a:r>
            <a:r>
              <a:rPr lang="en-US" sz="2400" dirty="0"/>
              <a:t> Rama Rakesh - 22075047</a:t>
            </a:r>
          </a:p>
          <a:p>
            <a:endParaRPr lang="en-IN" dirty="0"/>
          </a:p>
        </p:txBody>
      </p:sp>
      <p:sp>
        <p:nvSpPr>
          <p:cNvPr id="4" name="Slide Number Placeholder 3">
            <a:extLst>
              <a:ext uri="{FF2B5EF4-FFF2-40B4-BE49-F238E27FC236}">
                <a16:creationId xmlns:a16="http://schemas.microsoft.com/office/drawing/2014/main" xmlns="" id="{5424A006-3C54-D088-0B29-55DA11CF879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7895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3177"/>
            <a:ext cx="8596668" cy="775063"/>
          </a:xfrm>
        </p:spPr>
        <p:txBody>
          <a:bodyPr/>
          <a:lstStyle/>
          <a:p>
            <a:r>
              <a:rPr lang="en-US" dirty="0"/>
              <a:t>Base Paper Dataset</a:t>
            </a:r>
            <a:endParaRPr lang="en-IN" dirty="0"/>
          </a:p>
        </p:txBody>
      </p:sp>
      <p:sp>
        <p:nvSpPr>
          <p:cNvPr id="3" name="Content Placeholder 2"/>
          <p:cNvSpPr>
            <a:spLocks noGrp="1"/>
          </p:cNvSpPr>
          <p:nvPr>
            <p:ph idx="1"/>
          </p:nvPr>
        </p:nvSpPr>
        <p:spPr>
          <a:xfrm>
            <a:off x="677334" y="1384663"/>
            <a:ext cx="8596668" cy="4656699"/>
          </a:xfrm>
        </p:spPr>
        <p:txBody>
          <a:bodyPr>
            <a:normAutofit/>
          </a:bodyPr>
          <a:lstStyle/>
          <a:p>
            <a:r>
              <a:rPr lang="en-US" dirty="0"/>
              <a:t>The ‘</a:t>
            </a:r>
            <a:r>
              <a:rPr lang="en-US" dirty="0" err="1"/>
              <a:t>Qualitas</a:t>
            </a:r>
            <a:r>
              <a:rPr lang="en-US" dirty="0"/>
              <a:t> Corpus’ is just a collection of Java files.</a:t>
            </a:r>
          </a:p>
          <a:p>
            <a:r>
              <a:rPr lang="en-US" dirty="0"/>
              <a:t>This dataset consists of 112 Java systems with a total of 754 versions of these systems, 61 source code metrics that are calculated at the class level and 82 source code metrics that are calculated at the method level.</a:t>
            </a:r>
          </a:p>
        </p:txBody>
      </p:sp>
      <p:pic>
        <p:nvPicPr>
          <p:cNvPr id="4" name="Content Placeholder 3"/>
          <p:cNvPicPr>
            <a:picLocks noChangeAspect="1"/>
          </p:cNvPicPr>
          <p:nvPr/>
        </p:nvPicPr>
        <p:blipFill>
          <a:blip r:embed="rId2"/>
          <a:stretch>
            <a:fillRect/>
          </a:stretch>
        </p:blipFill>
        <p:spPr>
          <a:xfrm>
            <a:off x="759142" y="2909357"/>
            <a:ext cx="8984298" cy="2333204"/>
          </a:xfrm>
          <a:prstGeom prst="rect">
            <a:avLst/>
          </a:prstGeom>
        </p:spPr>
      </p:pic>
      <p:sp>
        <p:nvSpPr>
          <p:cNvPr id="5" name="Slide Number Placeholder 4">
            <a:extLst>
              <a:ext uri="{FF2B5EF4-FFF2-40B4-BE49-F238E27FC236}">
                <a16:creationId xmlns:a16="http://schemas.microsoft.com/office/drawing/2014/main" xmlns="" id="{86DF5BAE-D583-8BBF-24CE-B4EFFF43AC8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5604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79"/>
            <a:ext cx="8596668" cy="687977"/>
          </a:xfrm>
        </p:spPr>
        <p:txBody>
          <a:bodyPr/>
          <a:lstStyle/>
          <a:p>
            <a:r>
              <a:rPr lang="en-US" dirty="0"/>
              <a:t>Base Paper Preprocessing</a:t>
            </a:r>
            <a:endParaRPr lang="en-IN" dirty="0"/>
          </a:p>
        </p:txBody>
      </p:sp>
      <p:sp>
        <p:nvSpPr>
          <p:cNvPr id="3" name="Content Placeholder 2"/>
          <p:cNvSpPr>
            <a:spLocks noGrp="1"/>
          </p:cNvSpPr>
          <p:nvPr>
            <p:ph idx="1"/>
          </p:nvPr>
        </p:nvSpPr>
        <p:spPr>
          <a:xfrm>
            <a:off x="677334" y="1367245"/>
            <a:ext cx="9127066" cy="4917957"/>
          </a:xfrm>
        </p:spPr>
        <p:txBody>
          <a:bodyPr>
            <a:normAutofit/>
          </a:bodyPr>
          <a:lstStyle/>
          <a:p>
            <a:r>
              <a:rPr lang="en-US" b="1" dirty="0"/>
              <a:t>Mean Imputation - </a:t>
            </a:r>
            <a:r>
              <a:rPr lang="en-US" dirty="0"/>
              <a:t>Missing values in dataset are handled by simple mean imputation.</a:t>
            </a:r>
          </a:p>
          <a:p>
            <a:r>
              <a:rPr lang="en-US" b="1" dirty="0"/>
              <a:t>Min-Max Normalization - </a:t>
            </a:r>
            <a:r>
              <a:rPr lang="en-US" dirty="0"/>
              <a:t>Feature scaling is necessary on the dataset as different features may have different ranges of values. In this technique, the new target normalized value (x′) is obtained from the original value (x) using the following formula: x′=(x−min(x))/(max(x)−min(x))</a:t>
            </a:r>
          </a:p>
          <a:p>
            <a:r>
              <a:rPr lang="en-US" b="1" dirty="0"/>
              <a:t>Balancing the Dataset: </a:t>
            </a:r>
            <a:r>
              <a:rPr lang="en-US" dirty="0"/>
              <a:t>As the dataset is unbalanced, paper considers applying SMOTE (Synthetic Minority Oversampling TEchnique) for minority categories in the dataset. SMOTE helps in scaling minority values in the dataset by reducing the distance between different features (independent variables).</a:t>
            </a:r>
            <a:br>
              <a:rPr lang="en-US" dirty="0"/>
            </a:br>
            <a:endParaRPr lang="en-IN" b="1" dirty="0"/>
          </a:p>
        </p:txBody>
      </p:sp>
      <p:sp>
        <p:nvSpPr>
          <p:cNvPr id="4" name="Slide Number Placeholder 3">
            <a:extLst>
              <a:ext uri="{FF2B5EF4-FFF2-40B4-BE49-F238E27FC236}">
                <a16:creationId xmlns:a16="http://schemas.microsoft.com/office/drawing/2014/main" xmlns="" id="{F2EA3AF7-FE6D-3982-9846-DC957C8B1D7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2287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0559"/>
            <a:ext cx="8596668" cy="722811"/>
          </a:xfrm>
        </p:spPr>
        <p:txBody>
          <a:bodyPr>
            <a:normAutofit fontScale="90000"/>
          </a:bodyPr>
          <a:lstStyle/>
          <a:p>
            <a:r>
              <a:rPr lang="en-US" dirty="0"/>
              <a:t>Base Paper Ensemble Feature Selection</a:t>
            </a:r>
            <a:r>
              <a:rPr lang="en-US" b="1" dirty="0"/>
              <a:t/>
            </a:r>
            <a:br>
              <a:rPr lang="en-US" b="1" dirty="0"/>
            </a:br>
            <a:endParaRPr lang="en-IN" dirty="0"/>
          </a:p>
        </p:txBody>
      </p:sp>
      <p:sp>
        <p:nvSpPr>
          <p:cNvPr id="3" name="Content Placeholder 2"/>
          <p:cNvSpPr>
            <a:spLocks noGrp="1"/>
          </p:cNvSpPr>
          <p:nvPr>
            <p:ph idx="1"/>
          </p:nvPr>
        </p:nvSpPr>
        <p:spPr>
          <a:xfrm>
            <a:off x="677334" y="1492535"/>
            <a:ext cx="8596668" cy="5060665"/>
          </a:xfrm>
        </p:spPr>
        <p:txBody>
          <a:bodyPr>
            <a:normAutofit/>
          </a:bodyPr>
          <a:lstStyle/>
          <a:p>
            <a:r>
              <a:rPr lang="en-US" b="1" dirty="0"/>
              <a:t>Fisher Score </a:t>
            </a:r>
            <a:r>
              <a:rPr lang="en-US" dirty="0"/>
              <a:t>– They use it to select a fraction of Relevant Features. As SFS is computationally intensive, we first remove the easily removable features. </a:t>
            </a:r>
          </a:p>
          <a:p>
            <a:pPr lvl="1"/>
            <a:r>
              <a:rPr lang="en-US" dirty="0"/>
              <a:t>The Fisher score (F) of the </a:t>
            </a:r>
            <a:r>
              <a:rPr lang="en-US" dirty="0" err="1"/>
              <a:t>jth</a:t>
            </a:r>
            <a:r>
              <a:rPr lang="en-US" dirty="0"/>
              <a:t> feature is computed as shown below, were </a:t>
            </a:r>
            <a:r>
              <a:rPr lang="el-GR" dirty="0"/>
              <a:t> μ</a:t>
            </a:r>
            <a:r>
              <a:rPr lang="en-IN" dirty="0" err="1"/>
              <a:t>kj</a:t>
            </a:r>
            <a:r>
              <a:rPr lang="en-IN" dirty="0"/>
              <a:t> and </a:t>
            </a:r>
            <a:r>
              <a:rPr lang="el-GR" dirty="0"/>
              <a:t>σ</a:t>
            </a:r>
            <a:r>
              <a:rPr lang="en-IN" dirty="0" err="1"/>
              <a:t>kj</a:t>
            </a:r>
            <a:r>
              <a:rPr lang="en-IN" dirty="0"/>
              <a:t> </a:t>
            </a:r>
            <a:r>
              <a:rPr lang="en-US" dirty="0"/>
              <a:t> are the corresponding mean and standard deviation values for the kth class in the </a:t>
            </a:r>
            <a:r>
              <a:rPr lang="en-US" dirty="0" err="1"/>
              <a:t>jth</a:t>
            </a:r>
            <a:r>
              <a:rPr lang="en-US" dirty="0"/>
              <a:t> feature vector. Similarly, </a:t>
            </a:r>
            <a:r>
              <a:rPr lang="en-US" dirty="0" err="1"/>
              <a:t>μj</a:t>
            </a:r>
            <a:r>
              <a:rPr lang="en-US" dirty="0"/>
              <a:t> and </a:t>
            </a:r>
            <a:r>
              <a:rPr lang="en-US" dirty="0" err="1"/>
              <a:t>σj</a:t>
            </a:r>
            <a:r>
              <a:rPr lang="en-US" dirty="0"/>
              <a:t> are the corresponding mean and standard deviation values for the </a:t>
            </a:r>
            <a:r>
              <a:rPr lang="en-US" dirty="0" err="1"/>
              <a:t>jth</a:t>
            </a:r>
            <a:r>
              <a:rPr lang="en-US" dirty="0"/>
              <a:t> feature vector. </a:t>
            </a:r>
          </a:p>
          <a:p>
            <a:pPr marL="457200" lvl="1" indent="0">
              <a:buNone/>
            </a:pPr>
            <a:endParaRPr lang="en-US" b="1" dirty="0"/>
          </a:p>
          <a:p>
            <a:pPr marL="457200" lvl="1" indent="0">
              <a:buNone/>
            </a:pPr>
            <a:endParaRPr lang="en-US" b="1" dirty="0"/>
          </a:p>
          <a:p>
            <a:endParaRPr lang="en-US" b="1" dirty="0"/>
          </a:p>
          <a:p>
            <a:r>
              <a:rPr lang="en-US" b="1" dirty="0"/>
              <a:t>Sequential Forward Selection </a:t>
            </a:r>
            <a:r>
              <a:rPr lang="en-US" dirty="0"/>
              <a:t>– It is basically an iterative method where all possible subsets of features are evaluated. </a:t>
            </a:r>
          </a:p>
          <a:p>
            <a:pPr lvl="1"/>
            <a:r>
              <a:rPr lang="en-US" dirty="0"/>
              <a:t>It is basically a bottom-up search method in which we iteratively add features to an initial empty feature subset based on evaluation criteria</a:t>
            </a:r>
            <a:endParaRPr lang="en-IN" dirty="0"/>
          </a:p>
        </p:txBody>
      </p:sp>
      <p:pic>
        <p:nvPicPr>
          <p:cNvPr id="4" name="Picture 3">
            <a:extLst>
              <a:ext uri="{FF2B5EF4-FFF2-40B4-BE49-F238E27FC236}">
                <a16:creationId xmlns:a16="http://schemas.microsoft.com/office/drawing/2014/main" xmlns="" id="{D15AF1AD-C039-34BD-0B3F-D9D62EBCA068}"/>
              </a:ext>
            </a:extLst>
          </p:cNvPr>
          <p:cNvPicPr>
            <a:picLocks noChangeAspect="1"/>
          </p:cNvPicPr>
          <p:nvPr/>
        </p:nvPicPr>
        <p:blipFill>
          <a:blip r:embed="rId2"/>
          <a:stretch>
            <a:fillRect/>
          </a:stretch>
        </p:blipFill>
        <p:spPr>
          <a:xfrm>
            <a:off x="1532780" y="3429000"/>
            <a:ext cx="3018900" cy="891762"/>
          </a:xfrm>
          <a:prstGeom prst="rect">
            <a:avLst/>
          </a:prstGeom>
        </p:spPr>
      </p:pic>
      <p:sp>
        <p:nvSpPr>
          <p:cNvPr id="5" name="Slide Number Placeholder 4">
            <a:extLst>
              <a:ext uri="{FF2B5EF4-FFF2-40B4-BE49-F238E27FC236}">
                <a16:creationId xmlns:a16="http://schemas.microsoft.com/office/drawing/2014/main" xmlns="" id="{5E380720-D079-A5A7-E807-8B0CD168767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4180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normAutofit fontScale="90000"/>
          </a:bodyPr>
          <a:lstStyle/>
          <a:p>
            <a:r>
              <a:rPr lang="en-US" dirty="0"/>
              <a:t>Base Paper Classification &amp; Evaluation</a:t>
            </a:r>
            <a:r>
              <a:rPr lang="en-IN" b="1" dirty="0"/>
              <a:t/>
            </a:r>
            <a:br>
              <a:rPr lang="en-IN" b="1" dirty="0"/>
            </a:br>
            <a:endParaRPr lang="en-IN" dirty="0"/>
          </a:p>
        </p:txBody>
      </p:sp>
      <p:sp>
        <p:nvSpPr>
          <p:cNvPr id="3" name="Content Placeholder 2"/>
          <p:cNvSpPr>
            <a:spLocks noGrp="1"/>
          </p:cNvSpPr>
          <p:nvPr>
            <p:ph idx="1"/>
          </p:nvPr>
        </p:nvSpPr>
        <p:spPr>
          <a:xfrm>
            <a:off x="677334" y="1341121"/>
            <a:ext cx="8596668" cy="4700242"/>
          </a:xfrm>
        </p:spPr>
        <p:txBody>
          <a:bodyPr/>
          <a:lstStyle/>
          <a:p>
            <a:r>
              <a:rPr lang="en-US" dirty="0"/>
              <a:t>The paper trains six machine learning classifiers in reference to code smell detection namely J48, Random forest, Naive Bayes, kNN, SVM, and Decision Tree.</a:t>
            </a:r>
          </a:p>
          <a:p>
            <a:r>
              <a:rPr lang="en-US" dirty="0"/>
              <a:t>The result is as below -</a:t>
            </a:r>
            <a:endParaRPr lang="en-IN" dirty="0"/>
          </a:p>
        </p:txBody>
      </p:sp>
      <p:pic>
        <p:nvPicPr>
          <p:cNvPr id="4" name="Picture 3">
            <a:extLst>
              <a:ext uri="{FF2B5EF4-FFF2-40B4-BE49-F238E27FC236}">
                <a16:creationId xmlns:a16="http://schemas.microsoft.com/office/drawing/2014/main" xmlns="" id="{878BAA3E-3A3C-34AE-AC38-E54F5964C4D2}"/>
              </a:ext>
            </a:extLst>
          </p:cNvPr>
          <p:cNvPicPr>
            <a:picLocks noChangeAspect="1"/>
          </p:cNvPicPr>
          <p:nvPr/>
        </p:nvPicPr>
        <p:blipFill>
          <a:blip r:embed="rId2"/>
          <a:stretch>
            <a:fillRect/>
          </a:stretch>
        </p:blipFill>
        <p:spPr>
          <a:xfrm>
            <a:off x="677334" y="2802485"/>
            <a:ext cx="8740985" cy="3096324"/>
          </a:xfrm>
          <a:prstGeom prst="rect">
            <a:avLst/>
          </a:prstGeom>
        </p:spPr>
      </p:pic>
      <p:sp>
        <p:nvSpPr>
          <p:cNvPr id="5" name="Slide Number Placeholder 4">
            <a:extLst>
              <a:ext uri="{FF2B5EF4-FFF2-40B4-BE49-F238E27FC236}">
                <a16:creationId xmlns:a16="http://schemas.microsoft.com/office/drawing/2014/main" xmlns="" id="{4BFC5433-67A0-1097-FA71-445237C2433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7656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FCAD31C-4A52-61CB-9066-A325F52D3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8B1566E-CBB6-09C4-7D7D-AE361F37E17D}"/>
              </a:ext>
            </a:extLst>
          </p:cNvPr>
          <p:cNvSpPr>
            <a:spLocks noGrp="1"/>
          </p:cNvSpPr>
          <p:nvPr>
            <p:ph type="title"/>
          </p:nvPr>
        </p:nvSpPr>
        <p:spPr>
          <a:xfrm>
            <a:off x="677334" y="609600"/>
            <a:ext cx="8596668" cy="844731"/>
          </a:xfrm>
        </p:spPr>
        <p:txBody>
          <a:bodyPr>
            <a:normAutofit/>
          </a:bodyPr>
          <a:lstStyle/>
          <a:p>
            <a:r>
              <a:rPr lang="en-IN" dirty="0"/>
              <a:t>Base Paper Limitations</a:t>
            </a:r>
          </a:p>
        </p:txBody>
      </p:sp>
      <p:sp>
        <p:nvSpPr>
          <p:cNvPr id="3" name="Content Placeholder 2">
            <a:extLst>
              <a:ext uri="{FF2B5EF4-FFF2-40B4-BE49-F238E27FC236}">
                <a16:creationId xmlns:a16="http://schemas.microsoft.com/office/drawing/2014/main" xmlns="" id="{5F551514-38DE-6114-D94D-D898654DE9CE}"/>
              </a:ext>
            </a:extLst>
          </p:cNvPr>
          <p:cNvSpPr>
            <a:spLocks noGrp="1"/>
          </p:cNvSpPr>
          <p:nvPr>
            <p:ph idx="1"/>
          </p:nvPr>
        </p:nvSpPr>
        <p:spPr>
          <a:xfrm>
            <a:off x="677334" y="1341121"/>
            <a:ext cx="8596668" cy="4700242"/>
          </a:xfrm>
        </p:spPr>
        <p:txBody>
          <a:bodyPr/>
          <a:lstStyle/>
          <a:p>
            <a:r>
              <a:rPr lang="en-US" dirty="0"/>
              <a:t>The ‘</a:t>
            </a:r>
            <a:r>
              <a:rPr lang="en-US" dirty="0" err="1"/>
              <a:t>Qualitas</a:t>
            </a:r>
            <a:r>
              <a:rPr lang="en-US" dirty="0"/>
              <a:t> Corpus’ is just a large collection of java files. The authors have not given how and which metrics they calculated and they manually labeled it too. This dataset is not available to us to recreate the exact results.</a:t>
            </a:r>
          </a:p>
          <a:p>
            <a:r>
              <a:rPr lang="en-US" dirty="0"/>
              <a:t>Mean Imputation is more affected by outliers</a:t>
            </a:r>
          </a:p>
          <a:p>
            <a:r>
              <a:rPr lang="en-US" dirty="0"/>
              <a:t>Min Max Scaler is more susceptible to the influence of extreme values</a:t>
            </a:r>
          </a:p>
          <a:p>
            <a:r>
              <a:rPr lang="en-US" dirty="0"/>
              <a:t>When we tried with SMOTE/ROSE, it was giving worse results on testing data due to high level of synthetic data resulting in overfitting.</a:t>
            </a:r>
          </a:p>
          <a:p>
            <a:r>
              <a:rPr lang="en-US" dirty="0"/>
              <a:t>The SFS algorithm is taking longer time (They mentioned in paper itself)</a:t>
            </a:r>
            <a:r>
              <a:rPr lang="en-IN" dirty="0"/>
              <a:t>.</a:t>
            </a:r>
          </a:p>
          <a:p>
            <a:r>
              <a:rPr lang="en-IN" b="1" dirty="0"/>
              <a:t>Biggest issue is that the dataset is highly unbalanced and Over sampling increases overfitting and synthetic data points. Hence, it is unreliable in real world scenario, even if accuracy and f1-score is high.</a:t>
            </a:r>
          </a:p>
          <a:p>
            <a:endParaRPr lang="en-US" dirty="0"/>
          </a:p>
        </p:txBody>
      </p:sp>
      <p:sp>
        <p:nvSpPr>
          <p:cNvPr id="4" name="Slide Number Placeholder 3">
            <a:extLst>
              <a:ext uri="{FF2B5EF4-FFF2-40B4-BE49-F238E27FC236}">
                <a16:creationId xmlns:a16="http://schemas.microsoft.com/office/drawing/2014/main" xmlns="" id="{64C9A553-CA73-E8D8-C2F2-898507189E3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5999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7083271-4F12-5F65-3023-57341899F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E3349D9-FB67-5E3F-D476-6AF28D50C284}"/>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xmlns="" id="{F3E5417D-F6C6-C23B-82AF-A1204513D848}"/>
              </a:ext>
            </a:extLst>
          </p:cNvPr>
          <p:cNvSpPr>
            <a:spLocks noGrp="1"/>
          </p:cNvSpPr>
          <p:nvPr>
            <p:ph idx="1"/>
          </p:nvPr>
        </p:nvSpPr>
        <p:spPr>
          <a:xfrm>
            <a:off x="677334" y="1358537"/>
            <a:ext cx="8596668" cy="5225143"/>
          </a:xfrm>
        </p:spPr>
        <p:txBody>
          <a:bodyPr>
            <a:normAutofit lnSpcReduction="10000"/>
          </a:bodyPr>
          <a:lstStyle/>
          <a:p>
            <a:r>
              <a:rPr lang="en-US" dirty="0"/>
              <a:t>As we have seen ‘</a:t>
            </a:r>
            <a:r>
              <a:rPr lang="en-US" dirty="0" err="1"/>
              <a:t>Qualitas</a:t>
            </a:r>
            <a:r>
              <a:rPr lang="en-US" dirty="0"/>
              <a:t> Corpus’ is not available to us, we had to use another dataset. We initially tried with MLCQ Dataset (around 2000 samples) for Data Class (</a:t>
            </a:r>
            <a:r>
              <a:rPr lang="en-US" dirty="0">
                <a:hlinkClick r:id="rId2"/>
              </a:rPr>
              <a:t>https://github.com/milica-skipina/ML-code-smell-detection</a:t>
            </a:r>
            <a:r>
              <a:rPr lang="en-US" dirty="0"/>
              <a:t>) which contains pre labelled data.</a:t>
            </a:r>
          </a:p>
          <a:p>
            <a:r>
              <a:rPr lang="en-US" dirty="0"/>
              <a:t>However, as this MLCQ   is unbalanced (only 200 True) we were getting bad results on training and testing it on unseen data. This is because the SMOTE/ROSE (any variant) generated large amount of synthetic data which did not match with real world code metrics.</a:t>
            </a:r>
          </a:p>
          <a:p>
            <a:r>
              <a:rPr lang="en-US" dirty="0"/>
              <a:t>We proceeded to </a:t>
            </a:r>
            <a:r>
              <a:rPr lang="en-US" b="1" dirty="0"/>
              <a:t>generate our own data </a:t>
            </a:r>
            <a:r>
              <a:rPr lang="en-US" dirty="0"/>
              <a:t>set by scraping Java codes (with more than 100 stars from GitHub) and manually labelling them. This results in about 500 True out of 1200. (which is balanced)</a:t>
            </a:r>
          </a:p>
          <a:p>
            <a:r>
              <a:rPr lang="en-US" dirty="0"/>
              <a:t>We used </a:t>
            </a:r>
            <a:r>
              <a:rPr lang="en-US" b="1" dirty="0"/>
              <a:t>Median imputation </a:t>
            </a:r>
            <a:r>
              <a:rPr lang="en-US" dirty="0"/>
              <a:t>instead of Mean as it is less sensitive to extreme values(outliers) when compared to Mean.</a:t>
            </a:r>
          </a:p>
          <a:p>
            <a:r>
              <a:rPr lang="en-US" dirty="0"/>
              <a:t>We also used </a:t>
            </a:r>
            <a:r>
              <a:rPr lang="en-US" b="1" dirty="0"/>
              <a:t>Robust Scaler </a:t>
            </a:r>
            <a:r>
              <a:rPr lang="en-US" dirty="0"/>
              <a:t>as it is </a:t>
            </a:r>
            <a:r>
              <a:rPr lang="en-US" b="0" i="0" dirty="0">
                <a:solidFill>
                  <a:srgbClr val="001D35"/>
                </a:solidFill>
                <a:effectLst/>
                <a:latin typeface="Google Sans"/>
              </a:rPr>
              <a:t>better than Min Max Scaler. The formula is:</a:t>
            </a:r>
            <a:r>
              <a:rPr lang="en-IN" dirty="0">
                <a:solidFill>
                  <a:srgbClr val="001D35"/>
                </a:solidFill>
                <a:latin typeface="Google Sans"/>
              </a:rPr>
              <a:t> </a:t>
            </a:r>
            <a:r>
              <a:rPr lang="en-US" dirty="0"/>
              <a:t>x′=(x−median(x))/IQR(x)</a:t>
            </a:r>
          </a:p>
          <a:p>
            <a:r>
              <a:rPr lang="en-US" dirty="0"/>
              <a:t>As our Dataset is sufficiently balanced, we </a:t>
            </a:r>
            <a:r>
              <a:rPr lang="en-US" b="1" dirty="0"/>
              <a:t>removed SMOTE/ROSE </a:t>
            </a:r>
            <a:r>
              <a:rPr lang="en-US" dirty="0"/>
              <a:t>oversampling technique as it would only lead to useless synthetic data and overfitting.</a:t>
            </a:r>
          </a:p>
          <a:p>
            <a:endParaRPr lang="en-US" dirty="0"/>
          </a:p>
        </p:txBody>
      </p:sp>
      <p:sp>
        <p:nvSpPr>
          <p:cNvPr id="4" name="Slide Number Placeholder 3">
            <a:extLst>
              <a:ext uri="{FF2B5EF4-FFF2-40B4-BE49-F238E27FC236}">
                <a16:creationId xmlns:a16="http://schemas.microsoft.com/office/drawing/2014/main" xmlns="" id="{D6ACF151-BBCB-61AD-9C30-3CC5397150D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4038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4B3ACD-3AAB-09E3-E3BD-E9BDFC67C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67A737D-C9B3-5271-0F1D-49CF2CF4BF60}"/>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xmlns="" id="{CDFCB15B-6FF5-9CFE-B9B6-B34CE437D2DC}"/>
              </a:ext>
            </a:extLst>
          </p:cNvPr>
          <p:cNvSpPr>
            <a:spLocks noGrp="1"/>
          </p:cNvSpPr>
          <p:nvPr>
            <p:ph idx="1"/>
          </p:nvPr>
        </p:nvSpPr>
        <p:spPr>
          <a:xfrm>
            <a:off x="677334" y="1358537"/>
            <a:ext cx="8596668" cy="5225143"/>
          </a:xfrm>
        </p:spPr>
        <p:txBody>
          <a:bodyPr>
            <a:normAutofit/>
          </a:bodyPr>
          <a:lstStyle/>
          <a:p>
            <a:r>
              <a:rPr lang="en-US" dirty="0"/>
              <a:t>We used the idea of </a:t>
            </a:r>
            <a:r>
              <a:rPr lang="en-US" b="1" dirty="0"/>
              <a:t>ensembled features selection </a:t>
            </a:r>
            <a:r>
              <a:rPr lang="en-US" dirty="0"/>
              <a:t>in our work too. First, we use </a:t>
            </a:r>
            <a:r>
              <a:rPr lang="en-US" b="1" dirty="0"/>
              <a:t>Fisher Score </a:t>
            </a:r>
            <a:r>
              <a:rPr lang="en-US" dirty="0"/>
              <a:t>and then we further use </a:t>
            </a:r>
            <a:r>
              <a:rPr lang="en-US" b="1" dirty="0"/>
              <a:t>SFS</a:t>
            </a:r>
            <a:r>
              <a:rPr lang="en-US" dirty="0"/>
              <a:t> to get the best features. In </a:t>
            </a:r>
            <a:r>
              <a:rPr lang="en-US" dirty="0" err="1"/>
              <a:t>sfs_model</a:t>
            </a:r>
            <a:r>
              <a:rPr lang="en-US" dirty="0"/>
              <a:t> we use </a:t>
            </a:r>
            <a:r>
              <a:rPr lang="en-US" b="1" dirty="0"/>
              <a:t>Logistic Regression</a:t>
            </a:r>
            <a:r>
              <a:rPr lang="en-US" dirty="0"/>
              <a:t>.</a:t>
            </a:r>
            <a:endParaRPr lang="en-US" sz="700" dirty="0"/>
          </a:p>
          <a:p>
            <a:r>
              <a:rPr lang="en-US" dirty="0"/>
              <a:t>We are getting the metrics from </a:t>
            </a:r>
            <a:r>
              <a:rPr lang="en-US" b="1" dirty="0"/>
              <a:t>CK tool </a:t>
            </a:r>
            <a:r>
              <a:rPr lang="en-US" dirty="0"/>
              <a:t>(</a:t>
            </a:r>
            <a:r>
              <a:rPr lang="en-US" dirty="0">
                <a:hlinkClick r:id="rId2"/>
              </a:rPr>
              <a:t>https://github.com/mauricioaniche/ck</a:t>
            </a:r>
            <a:r>
              <a:rPr lang="en-US" dirty="0"/>
              <a:t>) as in MLCQ dataset.</a:t>
            </a:r>
          </a:p>
          <a:p>
            <a:r>
              <a:rPr lang="en-US" dirty="0"/>
              <a:t>Due to Ensemble Approach SFS is working fast (~ 7 sec)</a:t>
            </a:r>
          </a:p>
          <a:p>
            <a:r>
              <a:rPr lang="en-US" dirty="0"/>
              <a:t>We are training a </a:t>
            </a:r>
            <a:r>
              <a:rPr lang="en-US" b="1" dirty="0"/>
              <a:t>Random Forest </a:t>
            </a:r>
            <a:r>
              <a:rPr lang="en-US" dirty="0"/>
              <a:t>(</a:t>
            </a:r>
            <a:r>
              <a:rPr lang="en-US" dirty="0" err="1"/>
              <a:t>n_estimators</a:t>
            </a:r>
            <a:r>
              <a:rPr lang="en-US" dirty="0"/>
              <a:t>=300) for classifier.</a:t>
            </a:r>
          </a:p>
          <a:p>
            <a:r>
              <a:rPr lang="en-US" dirty="0"/>
              <a:t>We are getting better results than Base paper, especially in AUC and F1-Score which represents than it is not overfitting and or dataset is balanced</a:t>
            </a:r>
          </a:p>
        </p:txBody>
      </p:sp>
      <p:sp>
        <p:nvSpPr>
          <p:cNvPr id="4" name="Slide Number Placeholder 3">
            <a:extLst>
              <a:ext uri="{FF2B5EF4-FFF2-40B4-BE49-F238E27FC236}">
                <a16:creationId xmlns:a16="http://schemas.microsoft.com/office/drawing/2014/main" xmlns="" id="{8498B10D-6952-B8D5-F929-B5555ED66D7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93851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DC70A7A-25AD-FA8B-8BD2-703B049C1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562A318-8D3A-A044-52CE-417BB2A82EDE}"/>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xmlns="" id="{5EF3F644-EE4E-7E2F-7863-DBB1AAF700BB}"/>
              </a:ext>
            </a:extLst>
          </p:cNvPr>
          <p:cNvSpPr>
            <a:spLocks noGrp="1"/>
          </p:cNvSpPr>
          <p:nvPr>
            <p:ph idx="1"/>
          </p:nvPr>
        </p:nvSpPr>
        <p:spPr>
          <a:xfrm>
            <a:off x="677334" y="1358537"/>
            <a:ext cx="8596668" cy="5225143"/>
          </a:xfrm>
        </p:spPr>
        <p:txBody>
          <a:bodyPr>
            <a:normAutofit/>
          </a:bodyPr>
          <a:lstStyle/>
          <a:p>
            <a:r>
              <a:rPr lang="en-US" dirty="0"/>
              <a:t>The results of Base paper</a:t>
            </a:r>
          </a:p>
          <a:p>
            <a:endParaRPr lang="en-US" dirty="0"/>
          </a:p>
          <a:p>
            <a:endParaRPr lang="en-US" dirty="0"/>
          </a:p>
          <a:p>
            <a:endParaRPr lang="en-US" dirty="0"/>
          </a:p>
          <a:p>
            <a:endParaRPr lang="en-US" dirty="0"/>
          </a:p>
          <a:p>
            <a:pPr marL="0" indent="0">
              <a:buNone/>
            </a:pPr>
            <a:endParaRPr lang="en-US" dirty="0"/>
          </a:p>
          <a:p>
            <a:r>
              <a:rPr lang="en-US" dirty="0"/>
              <a:t>Our Results –</a:t>
            </a:r>
          </a:p>
          <a:p>
            <a:endParaRPr lang="en-US" dirty="0"/>
          </a:p>
          <a:p>
            <a:pPr marL="0" indent="0">
              <a:buNone/>
            </a:pPr>
            <a:endParaRPr lang="en-US" dirty="0"/>
          </a:p>
          <a:p>
            <a:endParaRPr lang="en-US" dirty="0"/>
          </a:p>
          <a:p>
            <a:r>
              <a:rPr lang="en-US" dirty="0"/>
              <a:t>[give explanation from above]</a:t>
            </a:r>
          </a:p>
        </p:txBody>
      </p:sp>
      <p:sp>
        <p:nvSpPr>
          <p:cNvPr id="4" name="Slide Number Placeholder 3">
            <a:extLst>
              <a:ext uri="{FF2B5EF4-FFF2-40B4-BE49-F238E27FC236}">
                <a16:creationId xmlns:a16="http://schemas.microsoft.com/office/drawing/2014/main" xmlns="" id="{41DAEF17-F7E7-BE4B-96B1-C740115A817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a:extLst>
              <a:ext uri="{FF2B5EF4-FFF2-40B4-BE49-F238E27FC236}">
                <a16:creationId xmlns:a16="http://schemas.microsoft.com/office/drawing/2014/main" xmlns="" id="{1C51B4F1-012C-D676-3C8B-5BFD0283F2B8}"/>
              </a:ext>
            </a:extLst>
          </p:cNvPr>
          <p:cNvPicPr>
            <a:picLocks noChangeAspect="1"/>
          </p:cNvPicPr>
          <p:nvPr/>
        </p:nvPicPr>
        <p:blipFill>
          <a:blip r:embed="rId2"/>
          <a:stretch>
            <a:fillRect/>
          </a:stretch>
        </p:blipFill>
        <p:spPr>
          <a:xfrm>
            <a:off x="1026823" y="1741942"/>
            <a:ext cx="5813815" cy="2059431"/>
          </a:xfrm>
          <a:prstGeom prst="rect">
            <a:avLst/>
          </a:prstGeom>
        </p:spPr>
      </p:pic>
      <p:graphicFrame>
        <p:nvGraphicFramePr>
          <p:cNvPr id="6" name="Table 5">
            <a:extLst>
              <a:ext uri="{FF2B5EF4-FFF2-40B4-BE49-F238E27FC236}">
                <a16:creationId xmlns:a16="http://schemas.microsoft.com/office/drawing/2014/main" xmlns="" id="{FA6BD519-3C63-B9F8-647E-063D18F6D07B}"/>
              </a:ext>
            </a:extLst>
          </p:cNvPr>
          <p:cNvGraphicFramePr>
            <a:graphicFrameLocks noGrp="1"/>
          </p:cNvGraphicFramePr>
          <p:nvPr>
            <p:extLst>
              <p:ext uri="{D42A27DB-BD31-4B8C-83A1-F6EECF244321}">
                <p14:modId xmlns:p14="http://schemas.microsoft.com/office/powerpoint/2010/main" val="737047228"/>
              </p:ext>
            </p:extLst>
          </p:nvPr>
        </p:nvGraphicFramePr>
        <p:xfrm>
          <a:off x="1026823" y="4184778"/>
          <a:ext cx="8661291" cy="1586102"/>
        </p:xfrm>
        <a:graphic>
          <a:graphicData uri="http://schemas.openxmlformats.org/drawingml/2006/table">
            <a:tbl>
              <a:tblPr firstRow="1" bandRow="1">
                <a:tableStyleId>{5C22544A-7EE6-4342-B048-85BDC9FD1C3A}</a:tableStyleId>
              </a:tblPr>
              <a:tblGrid>
                <a:gridCol w="516255">
                  <a:extLst>
                    <a:ext uri="{9D8B030D-6E8A-4147-A177-3AD203B41FA5}">
                      <a16:colId xmlns:a16="http://schemas.microsoft.com/office/drawing/2014/main" xmlns="" val="2824826579"/>
                    </a:ext>
                  </a:extLst>
                </a:gridCol>
                <a:gridCol w="456979">
                  <a:extLst>
                    <a:ext uri="{9D8B030D-6E8A-4147-A177-3AD203B41FA5}">
                      <a16:colId xmlns:a16="http://schemas.microsoft.com/office/drawing/2014/main" xmlns="" val="3619868740"/>
                    </a:ext>
                  </a:extLst>
                </a:gridCol>
                <a:gridCol w="373492">
                  <a:extLst>
                    <a:ext uri="{9D8B030D-6E8A-4147-A177-3AD203B41FA5}">
                      <a16:colId xmlns:a16="http://schemas.microsoft.com/office/drawing/2014/main" xmlns="" val="1529899458"/>
                    </a:ext>
                  </a:extLst>
                </a:gridCol>
                <a:gridCol w="476340">
                  <a:extLst>
                    <a:ext uri="{9D8B030D-6E8A-4147-A177-3AD203B41FA5}">
                      <a16:colId xmlns:a16="http://schemas.microsoft.com/office/drawing/2014/main" xmlns="" val="520572402"/>
                    </a:ext>
                  </a:extLst>
                </a:gridCol>
                <a:gridCol w="476785">
                  <a:extLst>
                    <a:ext uri="{9D8B030D-6E8A-4147-A177-3AD203B41FA5}">
                      <a16:colId xmlns:a16="http://schemas.microsoft.com/office/drawing/2014/main" xmlns="" val="2060422182"/>
                    </a:ext>
                  </a:extLst>
                </a:gridCol>
                <a:gridCol w="560080">
                  <a:extLst>
                    <a:ext uri="{9D8B030D-6E8A-4147-A177-3AD203B41FA5}">
                      <a16:colId xmlns:a16="http://schemas.microsoft.com/office/drawing/2014/main" xmlns="" val="1179312162"/>
                    </a:ext>
                  </a:extLst>
                </a:gridCol>
                <a:gridCol w="440267">
                  <a:extLst>
                    <a:ext uri="{9D8B030D-6E8A-4147-A177-3AD203B41FA5}">
                      <a16:colId xmlns:a16="http://schemas.microsoft.com/office/drawing/2014/main" xmlns="" val="1387385755"/>
                    </a:ext>
                  </a:extLst>
                </a:gridCol>
                <a:gridCol w="440266">
                  <a:extLst>
                    <a:ext uri="{9D8B030D-6E8A-4147-A177-3AD203B41FA5}">
                      <a16:colId xmlns:a16="http://schemas.microsoft.com/office/drawing/2014/main" xmlns="" val="3843598340"/>
                    </a:ext>
                  </a:extLst>
                </a:gridCol>
                <a:gridCol w="440267">
                  <a:extLst>
                    <a:ext uri="{9D8B030D-6E8A-4147-A177-3AD203B41FA5}">
                      <a16:colId xmlns:a16="http://schemas.microsoft.com/office/drawing/2014/main" xmlns="" val="1049901212"/>
                    </a:ext>
                  </a:extLst>
                </a:gridCol>
                <a:gridCol w="470747">
                  <a:extLst>
                    <a:ext uri="{9D8B030D-6E8A-4147-A177-3AD203B41FA5}">
                      <a16:colId xmlns:a16="http://schemas.microsoft.com/office/drawing/2014/main" xmlns="" val="709897545"/>
                    </a:ext>
                  </a:extLst>
                </a:gridCol>
                <a:gridCol w="470746">
                  <a:extLst>
                    <a:ext uri="{9D8B030D-6E8A-4147-A177-3AD203B41FA5}">
                      <a16:colId xmlns:a16="http://schemas.microsoft.com/office/drawing/2014/main" xmlns="" val="827671735"/>
                    </a:ext>
                  </a:extLst>
                </a:gridCol>
                <a:gridCol w="470747">
                  <a:extLst>
                    <a:ext uri="{9D8B030D-6E8A-4147-A177-3AD203B41FA5}">
                      <a16:colId xmlns:a16="http://schemas.microsoft.com/office/drawing/2014/main" xmlns="" val="1122498397"/>
                    </a:ext>
                  </a:extLst>
                </a:gridCol>
                <a:gridCol w="501227">
                  <a:extLst>
                    <a:ext uri="{9D8B030D-6E8A-4147-A177-3AD203B41FA5}">
                      <a16:colId xmlns:a16="http://schemas.microsoft.com/office/drawing/2014/main" xmlns="" val="2630067876"/>
                    </a:ext>
                  </a:extLst>
                </a:gridCol>
                <a:gridCol w="501226">
                  <a:extLst>
                    <a:ext uri="{9D8B030D-6E8A-4147-A177-3AD203B41FA5}">
                      <a16:colId xmlns:a16="http://schemas.microsoft.com/office/drawing/2014/main" xmlns="" val="3579073359"/>
                    </a:ext>
                  </a:extLst>
                </a:gridCol>
                <a:gridCol w="501227">
                  <a:extLst>
                    <a:ext uri="{9D8B030D-6E8A-4147-A177-3AD203B41FA5}">
                      <a16:colId xmlns:a16="http://schemas.microsoft.com/office/drawing/2014/main" xmlns="" val="4050411392"/>
                    </a:ext>
                  </a:extLst>
                </a:gridCol>
                <a:gridCol w="521547">
                  <a:extLst>
                    <a:ext uri="{9D8B030D-6E8A-4147-A177-3AD203B41FA5}">
                      <a16:colId xmlns:a16="http://schemas.microsoft.com/office/drawing/2014/main" xmlns="" val="271538343"/>
                    </a:ext>
                  </a:extLst>
                </a:gridCol>
                <a:gridCol w="521546">
                  <a:extLst>
                    <a:ext uri="{9D8B030D-6E8A-4147-A177-3AD203B41FA5}">
                      <a16:colId xmlns:a16="http://schemas.microsoft.com/office/drawing/2014/main" xmlns="" val="863609600"/>
                    </a:ext>
                  </a:extLst>
                </a:gridCol>
                <a:gridCol w="521547">
                  <a:extLst>
                    <a:ext uri="{9D8B030D-6E8A-4147-A177-3AD203B41FA5}">
                      <a16:colId xmlns:a16="http://schemas.microsoft.com/office/drawing/2014/main" xmlns="" val="458629820"/>
                    </a:ext>
                  </a:extLst>
                </a:gridCol>
              </a:tblGrid>
              <a:tr h="541092">
                <a:tc gridSpan="3">
                  <a:txBody>
                    <a:bodyPr/>
                    <a:lstStyle/>
                    <a:p>
                      <a:r>
                        <a:rPr lang="en-IN" sz="1300" dirty="0"/>
                        <a:t>God Class</a:t>
                      </a:r>
                    </a:p>
                  </a:txBody>
                  <a:tcPr/>
                </a:tc>
                <a:tc hMerge="1">
                  <a:txBody>
                    <a:bodyPr/>
                    <a:lstStyle/>
                    <a:p>
                      <a:endParaRPr lang="en-IN"/>
                    </a:p>
                  </a:txBody>
                  <a:tcPr/>
                </a:tc>
                <a:tc hMerge="1">
                  <a:txBody>
                    <a:bodyPr/>
                    <a:lstStyle/>
                    <a:p>
                      <a:endParaRPr lang="en-IN"/>
                    </a:p>
                  </a:txBody>
                  <a:tcPr/>
                </a:tc>
                <a:tc gridSpan="3">
                  <a:txBody>
                    <a:bodyPr/>
                    <a:lstStyle/>
                    <a:p>
                      <a:r>
                        <a:rPr lang="en-IN" sz="1300" dirty="0"/>
                        <a:t>Refused bequest</a:t>
                      </a:r>
                    </a:p>
                  </a:txBody>
                  <a:tcPr/>
                </a:tc>
                <a:tc hMerge="1">
                  <a:txBody>
                    <a:bodyPr/>
                    <a:lstStyle/>
                    <a:p>
                      <a:endParaRPr lang="en-IN"/>
                    </a:p>
                  </a:txBody>
                  <a:tcPr/>
                </a:tc>
                <a:tc hMerge="1">
                  <a:txBody>
                    <a:bodyPr/>
                    <a:lstStyle/>
                    <a:p>
                      <a:endParaRPr lang="en-IN"/>
                    </a:p>
                  </a:txBody>
                  <a:tcPr/>
                </a:tc>
                <a:tc gridSpan="3">
                  <a:txBody>
                    <a:bodyPr/>
                    <a:lstStyle/>
                    <a:p>
                      <a:r>
                        <a:rPr lang="en-IN" sz="1300" dirty="0"/>
                        <a:t>Shotgun Surgery</a:t>
                      </a:r>
                    </a:p>
                  </a:txBody>
                  <a:tcPr/>
                </a:tc>
                <a:tc hMerge="1">
                  <a:txBody>
                    <a:bodyPr/>
                    <a:lstStyle/>
                    <a:p>
                      <a:endParaRPr lang="en-IN"/>
                    </a:p>
                  </a:txBody>
                  <a:tcPr/>
                </a:tc>
                <a:tc hMerge="1">
                  <a:txBody>
                    <a:bodyPr/>
                    <a:lstStyle/>
                    <a:p>
                      <a:endParaRPr lang="en-IN"/>
                    </a:p>
                  </a:txBody>
                  <a:tcPr/>
                </a:tc>
                <a:tc gridSpan="3">
                  <a:txBody>
                    <a:bodyPr/>
                    <a:lstStyle/>
                    <a:p>
                      <a:r>
                        <a:rPr lang="en-IN" sz="1300" dirty="0"/>
                        <a:t>Feature Envy</a:t>
                      </a:r>
                    </a:p>
                  </a:txBody>
                  <a:tcPr/>
                </a:tc>
                <a:tc hMerge="1">
                  <a:txBody>
                    <a:bodyPr/>
                    <a:lstStyle/>
                    <a:p>
                      <a:endParaRPr lang="en-IN"/>
                    </a:p>
                  </a:txBody>
                  <a:tcPr/>
                </a:tc>
                <a:tc hMerge="1">
                  <a:txBody>
                    <a:bodyPr/>
                    <a:lstStyle/>
                    <a:p>
                      <a:endParaRPr lang="en-IN"/>
                    </a:p>
                  </a:txBody>
                  <a:tcPr/>
                </a:tc>
                <a:tc gridSpan="3">
                  <a:txBody>
                    <a:bodyPr/>
                    <a:lstStyle/>
                    <a:p>
                      <a:r>
                        <a:rPr lang="en-IN" sz="1300" dirty="0"/>
                        <a:t>Long Method</a:t>
                      </a:r>
                    </a:p>
                  </a:txBody>
                  <a:tcPr/>
                </a:tc>
                <a:tc hMerge="1">
                  <a:txBody>
                    <a:bodyPr/>
                    <a:lstStyle/>
                    <a:p>
                      <a:endParaRPr lang="en-IN"/>
                    </a:p>
                  </a:txBody>
                  <a:tcPr/>
                </a:tc>
                <a:tc hMerge="1">
                  <a:txBody>
                    <a:bodyPr/>
                    <a:lstStyle/>
                    <a:p>
                      <a:endParaRPr lang="en-IN"/>
                    </a:p>
                  </a:txBody>
                  <a:tcPr/>
                </a:tc>
                <a:tc gridSpan="3">
                  <a:txBody>
                    <a:bodyPr/>
                    <a:lstStyle/>
                    <a:p>
                      <a:r>
                        <a:rPr lang="en-IN" sz="1300" dirty="0"/>
                        <a:t>Long Parameter</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76490804"/>
                  </a:ext>
                </a:extLst>
              </a:tr>
              <a:tr h="313490">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extLst>
                  <a:ext uri="{0D108BD9-81ED-4DB2-BD59-A6C34878D82A}">
                    <a16:rowId xmlns:a16="http://schemas.microsoft.com/office/drawing/2014/main" xmlns="" val="2369134195"/>
                  </a:ext>
                </a:extLst>
              </a:tr>
              <a:tr h="313490">
                <a:tc>
                  <a:txBody>
                    <a:bodyPr/>
                    <a:lstStyle/>
                    <a:p>
                      <a:r>
                        <a:rPr lang="en-US" sz="1400" b="0" dirty="0" smtClean="0"/>
                        <a:t>96.13</a:t>
                      </a:r>
                      <a:endParaRPr lang="en-IN" sz="1400" b="0" dirty="0"/>
                    </a:p>
                  </a:txBody>
                  <a:tcPr/>
                </a:tc>
                <a:tc>
                  <a:txBody>
                    <a:bodyPr/>
                    <a:lstStyle/>
                    <a:p>
                      <a:r>
                        <a:rPr lang="en-US" sz="1400" b="0" dirty="0" smtClean="0"/>
                        <a:t>96.44</a:t>
                      </a:r>
                      <a:endParaRPr lang="en-IN" sz="1400" b="0" dirty="0"/>
                    </a:p>
                  </a:txBody>
                  <a:tcPr/>
                </a:tc>
                <a:tc>
                  <a:txBody>
                    <a:bodyPr/>
                    <a:lstStyle/>
                    <a:p>
                      <a:r>
                        <a:rPr lang="en-US" sz="1400" b="0" dirty="0" smtClean="0"/>
                        <a:t>96.53</a:t>
                      </a:r>
                      <a:endParaRPr lang="en-IN" sz="1400" b="0" dirty="0"/>
                    </a:p>
                  </a:txBody>
                  <a:tcPr/>
                </a:tc>
                <a:tc>
                  <a:txBody>
                    <a:bodyPr/>
                    <a:lstStyle/>
                    <a:p>
                      <a:r>
                        <a:rPr lang="en-US" sz="1400" b="0" dirty="0" smtClean="0"/>
                        <a:t>98.53</a:t>
                      </a:r>
                      <a:endParaRPr lang="en-IN" sz="1400" b="0" dirty="0"/>
                    </a:p>
                  </a:txBody>
                  <a:tcPr/>
                </a:tc>
                <a:tc>
                  <a:txBody>
                    <a:bodyPr/>
                    <a:lstStyle/>
                    <a:p>
                      <a:r>
                        <a:rPr lang="en-US" sz="1400" b="0" dirty="0" smtClean="0"/>
                        <a:t>98.54</a:t>
                      </a:r>
                      <a:endParaRPr lang="en-IN" sz="1400" b="0" dirty="0"/>
                    </a:p>
                  </a:txBody>
                  <a:tcPr/>
                </a:tc>
                <a:tc>
                  <a:txBody>
                    <a:bodyPr/>
                    <a:lstStyle/>
                    <a:p>
                      <a:r>
                        <a:rPr lang="en-US" sz="1400" b="0" dirty="0" smtClean="0"/>
                        <a:t>98.52</a:t>
                      </a:r>
                      <a:endParaRPr lang="en-IN" sz="1400" b="0" dirty="0"/>
                    </a:p>
                  </a:txBody>
                  <a:tcPr/>
                </a:tc>
                <a:tc>
                  <a:txBody>
                    <a:bodyPr/>
                    <a:lstStyle/>
                    <a:p>
                      <a:r>
                        <a:rPr lang="en-US" sz="1400" b="0" dirty="0" smtClean="0"/>
                        <a:t>98.66</a:t>
                      </a:r>
                      <a:endParaRPr lang="en-IN" sz="1400" b="0" dirty="0"/>
                    </a:p>
                  </a:txBody>
                  <a:tcPr/>
                </a:tc>
                <a:tc>
                  <a:txBody>
                    <a:bodyPr/>
                    <a:lstStyle/>
                    <a:p>
                      <a:r>
                        <a:rPr lang="en-US" sz="1400" b="0" dirty="0" smtClean="0"/>
                        <a:t>98.62</a:t>
                      </a:r>
                      <a:endParaRPr lang="en-IN" sz="1400" b="0" dirty="0"/>
                    </a:p>
                  </a:txBody>
                  <a:tcPr/>
                </a:tc>
                <a:tc>
                  <a:txBody>
                    <a:bodyPr/>
                    <a:lstStyle/>
                    <a:p>
                      <a:r>
                        <a:rPr lang="en-US" sz="1400" b="0" dirty="0" smtClean="0"/>
                        <a:t>98.59</a:t>
                      </a:r>
                      <a:endParaRPr lang="en-IN" sz="1400" b="0" dirty="0"/>
                    </a:p>
                  </a:txBody>
                  <a:tcPr/>
                </a:tc>
                <a:tc>
                  <a:txBody>
                    <a:bodyPr/>
                    <a:lstStyle/>
                    <a:p>
                      <a:r>
                        <a:rPr lang="en-US" sz="1400" b="0" dirty="0" smtClean="0"/>
                        <a:t>99.96</a:t>
                      </a:r>
                      <a:endParaRPr lang="en-IN" sz="1400" b="0" dirty="0"/>
                    </a:p>
                  </a:txBody>
                  <a:tcPr/>
                </a:tc>
                <a:tc>
                  <a:txBody>
                    <a:bodyPr/>
                    <a:lstStyle/>
                    <a:p>
                      <a:r>
                        <a:rPr lang="en-US" sz="1400" b="0" dirty="0" smtClean="0"/>
                        <a:t>99.95</a:t>
                      </a:r>
                      <a:endParaRPr lang="en-IN" sz="1400" b="0" dirty="0"/>
                    </a:p>
                  </a:txBody>
                  <a:tcPr/>
                </a:tc>
                <a:tc>
                  <a:txBody>
                    <a:bodyPr/>
                    <a:lstStyle/>
                    <a:p>
                      <a:r>
                        <a:rPr lang="en-US" sz="1400" b="0" dirty="0" smtClean="0"/>
                        <a:t>99.96</a:t>
                      </a:r>
                      <a:endParaRPr lang="en-IN" sz="1400" b="0" dirty="0"/>
                    </a:p>
                  </a:txBody>
                  <a:tcPr/>
                </a:tc>
                <a:tc>
                  <a:txBody>
                    <a:bodyPr/>
                    <a:lstStyle/>
                    <a:p>
                      <a:r>
                        <a:rPr lang="en-US" sz="1400" b="0" dirty="0" smtClean="0"/>
                        <a:t>99.87</a:t>
                      </a:r>
                      <a:endParaRPr lang="en-IN" sz="1400" b="0" dirty="0"/>
                    </a:p>
                  </a:txBody>
                  <a:tcPr/>
                </a:tc>
                <a:tc>
                  <a:txBody>
                    <a:bodyPr/>
                    <a:lstStyle/>
                    <a:p>
                      <a:r>
                        <a:rPr lang="en-US" sz="1400" b="0" dirty="0" smtClean="0"/>
                        <a:t>99.87</a:t>
                      </a:r>
                      <a:endParaRPr lang="en-IN" sz="1400" b="0" dirty="0"/>
                    </a:p>
                  </a:txBody>
                  <a:tcPr/>
                </a:tc>
                <a:tc>
                  <a:txBody>
                    <a:bodyPr/>
                    <a:lstStyle/>
                    <a:p>
                      <a:r>
                        <a:rPr lang="en-US" sz="1400" b="0" dirty="0" smtClean="0"/>
                        <a:t>99.87</a:t>
                      </a:r>
                      <a:endParaRPr lang="en-IN" sz="1400" b="0" dirty="0"/>
                    </a:p>
                  </a:txBody>
                  <a:tcPr/>
                </a:tc>
                <a:tc>
                  <a:txBody>
                    <a:bodyPr/>
                    <a:lstStyle/>
                    <a:p>
                      <a:r>
                        <a:rPr lang="en-US" sz="1400" b="0" dirty="0" smtClean="0"/>
                        <a:t>98.98</a:t>
                      </a:r>
                      <a:endParaRPr lang="en-IN" sz="1400" b="0" dirty="0"/>
                    </a:p>
                  </a:txBody>
                  <a:tcPr/>
                </a:tc>
                <a:tc>
                  <a:txBody>
                    <a:bodyPr/>
                    <a:lstStyle/>
                    <a:p>
                      <a:r>
                        <a:rPr lang="en-US" sz="1400" b="0" dirty="0" smtClean="0"/>
                        <a:t>98.80</a:t>
                      </a:r>
                      <a:endParaRPr lang="en-IN" sz="1400" b="0" dirty="0"/>
                    </a:p>
                  </a:txBody>
                  <a:tcPr/>
                </a:tc>
                <a:tc>
                  <a:txBody>
                    <a:bodyPr/>
                    <a:lstStyle/>
                    <a:p>
                      <a:r>
                        <a:rPr lang="en-US" sz="1400" b="0" dirty="0" smtClean="0"/>
                        <a:t>98.70</a:t>
                      </a:r>
                      <a:endParaRPr lang="en-IN" sz="1400" b="0" dirty="0"/>
                    </a:p>
                  </a:txBody>
                  <a:tcPr/>
                </a:tc>
                <a:extLst>
                  <a:ext uri="{0D108BD9-81ED-4DB2-BD59-A6C34878D82A}">
                    <a16:rowId xmlns:a16="http://schemas.microsoft.com/office/drawing/2014/main" xmlns="" val="1811007431"/>
                  </a:ext>
                </a:extLst>
              </a:tr>
            </a:tbl>
          </a:graphicData>
        </a:graphic>
      </p:graphicFrame>
    </p:spTree>
    <p:extLst>
      <p:ext uri="{BB962C8B-B14F-4D97-AF65-F5344CB8AC3E}">
        <p14:creationId xmlns:p14="http://schemas.microsoft.com/office/powerpoint/2010/main" val="94286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1A536EC-4FC0-5EC1-5B8F-6D06C9080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33A3AEC-D47C-C591-707F-9D42051BD4F2}"/>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xmlns="" id="{C093D939-E622-F922-848C-FA3F2D627FF0}"/>
              </a:ext>
            </a:extLst>
          </p:cNvPr>
          <p:cNvSpPr>
            <a:spLocks noGrp="1"/>
          </p:cNvSpPr>
          <p:nvPr>
            <p:ph idx="1"/>
          </p:nvPr>
        </p:nvSpPr>
        <p:spPr>
          <a:xfrm>
            <a:off x="677334" y="1270988"/>
            <a:ext cx="8912143" cy="5225143"/>
          </a:xfrm>
        </p:spPr>
        <p:txBody>
          <a:bodyPr>
            <a:normAutofit/>
          </a:bodyPr>
          <a:lstStyle/>
          <a:p>
            <a:r>
              <a:rPr lang="en-US" dirty="0"/>
              <a:t>After getting good results, we have also started development on the </a:t>
            </a:r>
            <a:r>
              <a:rPr lang="en-US" b="1" dirty="0"/>
              <a:t>VS Code Extension.</a:t>
            </a:r>
            <a:r>
              <a:rPr lang="en-US" dirty="0"/>
              <a:t> As mentioned in Analysis, there is a lack of tools available for specifically code smell.</a:t>
            </a:r>
          </a:p>
          <a:p>
            <a:r>
              <a:rPr lang="en-US" dirty="0"/>
              <a:t>Currently, the extension can perform functions such as (Screenshots also attached below)–</a:t>
            </a:r>
          </a:p>
          <a:p>
            <a:pPr lvl="1"/>
            <a:r>
              <a:rPr lang="en-US" dirty="0"/>
              <a:t>Adds a new button in </a:t>
            </a:r>
            <a:r>
              <a:rPr lang="en-US" b="1" dirty="0"/>
              <a:t>Activity bar </a:t>
            </a:r>
            <a:r>
              <a:rPr lang="en-US" dirty="0"/>
              <a:t>of VS Code. On clicking it opens sidebar with ‘</a:t>
            </a:r>
            <a:r>
              <a:rPr lang="en-US" b="1" dirty="0"/>
              <a:t>Analyze project</a:t>
            </a:r>
            <a:r>
              <a:rPr lang="en-US" dirty="0"/>
              <a:t>’ button. After clicking that. All the project currently opened will be analyzed.</a:t>
            </a:r>
          </a:p>
          <a:p>
            <a:pPr lvl="1"/>
            <a:r>
              <a:rPr lang="en-US" dirty="0"/>
              <a:t>First, we will </a:t>
            </a:r>
            <a:r>
              <a:rPr lang="en-US" b="1" dirty="0"/>
              <a:t>run CK </a:t>
            </a:r>
            <a:r>
              <a:rPr lang="en-US" dirty="0"/>
              <a:t>to find metrics. Then we load the saved models, this CK metrics and saved selected features. After running classification, we get all those classes which suffer from code smell. We </a:t>
            </a:r>
            <a:r>
              <a:rPr lang="en-US" b="1" dirty="0"/>
              <a:t>display as a List view</a:t>
            </a:r>
            <a:r>
              <a:rPr lang="en-US" dirty="0"/>
              <a:t>.</a:t>
            </a:r>
          </a:p>
          <a:p>
            <a:pPr lvl="1"/>
            <a:r>
              <a:rPr lang="en-US" dirty="0"/>
              <a:t>Various </a:t>
            </a:r>
            <a:r>
              <a:rPr lang="en-US" b="1" dirty="0"/>
              <a:t>UX features </a:t>
            </a:r>
            <a:r>
              <a:rPr lang="en-US" dirty="0"/>
              <a:t>have been added like async, loading bar, notifications on errors, show logs , automatic clean up code</a:t>
            </a:r>
          </a:p>
        </p:txBody>
      </p:sp>
      <p:pic>
        <p:nvPicPr>
          <p:cNvPr id="5" name="Picture 4">
            <a:extLst>
              <a:ext uri="{FF2B5EF4-FFF2-40B4-BE49-F238E27FC236}">
                <a16:creationId xmlns:a16="http://schemas.microsoft.com/office/drawing/2014/main" xmlns="" id="{82173AB9-42BC-E5BE-6CC5-42C5B3C9BBFB}"/>
              </a:ext>
            </a:extLst>
          </p:cNvPr>
          <p:cNvPicPr>
            <a:picLocks noChangeAspect="1"/>
          </p:cNvPicPr>
          <p:nvPr/>
        </p:nvPicPr>
        <p:blipFill>
          <a:blip r:embed="rId2"/>
          <a:stretch>
            <a:fillRect/>
          </a:stretch>
        </p:blipFill>
        <p:spPr>
          <a:xfrm>
            <a:off x="1428290" y="5223754"/>
            <a:ext cx="2173494" cy="1546698"/>
          </a:xfrm>
          <a:prstGeom prst="rect">
            <a:avLst/>
          </a:prstGeom>
        </p:spPr>
      </p:pic>
      <p:pic>
        <p:nvPicPr>
          <p:cNvPr id="7" name="Picture 6">
            <a:extLst>
              <a:ext uri="{FF2B5EF4-FFF2-40B4-BE49-F238E27FC236}">
                <a16:creationId xmlns:a16="http://schemas.microsoft.com/office/drawing/2014/main" xmlns="" id="{3C447223-801C-67C3-0FBA-F9D223AE356E}"/>
              </a:ext>
            </a:extLst>
          </p:cNvPr>
          <p:cNvPicPr>
            <a:picLocks noChangeAspect="1"/>
          </p:cNvPicPr>
          <p:nvPr/>
        </p:nvPicPr>
        <p:blipFill>
          <a:blip r:embed="rId3"/>
          <a:stretch>
            <a:fillRect/>
          </a:stretch>
        </p:blipFill>
        <p:spPr>
          <a:xfrm>
            <a:off x="4119948" y="5312494"/>
            <a:ext cx="4950346" cy="1200310"/>
          </a:xfrm>
          <a:prstGeom prst="rect">
            <a:avLst/>
          </a:prstGeom>
        </p:spPr>
      </p:pic>
      <p:pic>
        <p:nvPicPr>
          <p:cNvPr id="9" name="Picture 8">
            <a:extLst>
              <a:ext uri="{FF2B5EF4-FFF2-40B4-BE49-F238E27FC236}">
                <a16:creationId xmlns:a16="http://schemas.microsoft.com/office/drawing/2014/main" xmlns="" id="{B2E523EF-5791-DF66-43EA-FA460F4ED6CB}"/>
              </a:ext>
            </a:extLst>
          </p:cNvPr>
          <p:cNvPicPr>
            <a:picLocks noChangeAspect="1"/>
          </p:cNvPicPr>
          <p:nvPr/>
        </p:nvPicPr>
        <p:blipFill>
          <a:blip r:embed="rId4"/>
          <a:stretch>
            <a:fillRect/>
          </a:stretch>
        </p:blipFill>
        <p:spPr>
          <a:xfrm>
            <a:off x="9588458" y="3164240"/>
            <a:ext cx="2350504" cy="3348564"/>
          </a:xfrm>
          <a:prstGeom prst="rect">
            <a:avLst/>
          </a:prstGeom>
        </p:spPr>
      </p:pic>
      <p:sp>
        <p:nvSpPr>
          <p:cNvPr id="4" name="Slide Number Placeholder 3">
            <a:extLst>
              <a:ext uri="{FF2B5EF4-FFF2-40B4-BE49-F238E27FC236}">
                <a16:creationId xmlns:a16="http://schemas.microsoft.com/office/drawing/2014/main" xmlns="" id="{DF993C56-535A-6064-D59C-A232DB28158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1321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02470F-D492-4FE6-2AA2-34A81F919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BE7E64F-45ED-4F7C-E583-80E267C5992C}"/>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xmlns="" id="{F6C0065B-ABB2-D9BF-1A94-59B91119070E}"/>
              </a:ext>
            </a:extLst>
          </p:cNvPr>
          <p:cNvSpPr>
            <a:spLocks noGrp="1"/>
          </p:cNvSpPr>
          <p:nvPr>
            <p:ph idx="1"/>
          </p:nvPr>
        </p:nvSpPr>
        <p:spPr>
          <a:xfrm>
            <a:off x="677334" y="1270988"/>
            <a:ext cx="8912143" cy="5225143"/>
          </a:xfrm>
        </p:spPr>
        <p:txBody>
          <a:bodyPr>
            <a:normAutofit/>
          </a:bodyPr>
          <a:lstStyle/>
          <a:p>
            <a:r>
              <a:rPr lang="en-US" dirty="0"/>
              <a:t>Currently, the extension can perform functions such as (Screenshots also attached below)–</a:t>
            </a:r>
          </a:p>
          <a:p>
            <a:pPr lvl="1"/>
            <a:r>
              <a:rPr lang="en-US" dirty="0"/>
              <a:t>On clicking, we are </a:t>
            </a:r>
            <a:r>
              <a:rPr lang="en-US" b="1" dirty="0"/>
              <a:t>focused to the particular line</a:t>
            </a:r>
            <a:r>
              <a:rPr lang="en-US" dirty="0"/>
              <a:t> of the class, in the file. (localization)</a:t>
            </a:r>
          </a:p>
          <a:p>
            <a:pPr lvl="1"/>
            <a:r>
              <a:rPr lang="en-US" dirty="0"/>
              <a:t>It can also detect code smells in interfaces also.</a:t>
            </a:r>
          </a:p>
          <a:p>
            <a:r>
              <a:rPr lang="en-US" dirty="0"/>
              <a:t>All code is found in GitHub (</a:t>
            </a:r>
            <a:r>
              <a:rPr lang="en-US" dirty="0">
                <a:hlinkClick r:id="rId2"/>
              </a:rPr>
              <a:t>https://github.com/SilverDragonOfR/CodeSmell-3</a:t>
            </a:r>
            <a:r>
              <a:rPr lang="en-US" dirty="0"/>
              <a:t>)</a:t>
            </a:r>
          </a:p>
        </p:txBody>
      </p:sp>
      <p:pic>
        <p:nvPicPr>
          <p:cNvPr id="6" name="Picture 5">
            <a:extLst>
              <a:ext uri="{FF2B5EF4-FFF2-40B4-BE49-F238E27FC236}">
                <a16:creationId xmlns:a16="http://schemas.microsoft.com/office/drawing/2014/main" xmlns="" id="{1CB10E81-96F9-CEEA-A502-670F43FBD974}"/>
              </a:ext>
            </a:extLst>
          </p:cNvPr>
          <p:cNvPicPr>
            <a:picLocks noChangeAspect="1"/>
          </p:cNvPicPr>
          <p:nvPr/>
        </p:nvPicPr>
        <p:blipFill>
          <a:blip r:embed="rId3"/>
          <a:stretch>
            <a:fillRect/>
          </a:stretch>
        </p:blipFill>
        <p:spPr>
          <a:xfrm>
            <a:off x="1040860" y="3555318"/>
            <a:ext cx="6557656" cy="3096455"/>
          </a:xfrm>
          <a:prstGeom prst="rect">
            <a:avLst/>
          </a:prstGeom>
        </p:spPr>
      </p:pic>
      <p:sp>
        <p:nvSpPr>
          <p:cNvPr id="4" name="Slide Number Placeholder 3">
            <a:extLst>
              <a:ext uri="{FF2B5EF4-FFF2-40B4-BE49-F238E27FC236}">
                <a16:creationId xmlns:a16="http://schemas.microsoft.com/office/drawing/2014/main" xmlns="" id="{95413048-0C58-5CB3-197D-C5BAD730008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4116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B7D26F7-9470-21EE-B505-AC83688B6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0C8C6DA-8BCA-99C9-268E-4BC6089CF838}"/>
              </a:ext>
            </a:extLst>
          </p:cNvPr>
          <p:cNvSpPr>
            <a:spLocks noGrp="1"/>
          </p:cNvSpPr>
          <p:nvPr>
            <p:ph type="title"/>
          </p:nvPr>
        </p:nvSpPr>
        <p:spPr>
          <a:xfrm>
            <a:off x="677334" y="609600"/>
            <a:ext cx="8596668" cy="627017"/>
          </a:xfrm>
        </p:spPr>
        <p:txBody>
          <a:bodyPr>
            <a:normAutofit fontScale="90000"/>
          </a:bodyPr>
          <a:lstStyle/>
          <a:p>
            <a:r>
              <a:rPr lang="en-US" dirty="0"/>
              <a:t>Index</a:t>
            </a:r>
            <a:endParaRPr lang="en-IN" dirty="0"/>
          </a:p>
        </p:txBody>
      </p:sp>
      <p:graphicFrame>
        <p:nvGraphicFramePr>
          <p:cNvPr id="8" name="Table 7">
            <a:extLst>
              <a:ext uri="{FF2B5EF4-FFF2-40B4-BE49-F238E27FC236}">
                <a16:creationId xmlns:a16="http://schemas.microsoft.com/office/drawing/2014/main" xmlns="" id="{37414ACF-234C-4687-846C-26A5321214AE}"/>
              </a:ext>
            </a:extLst>
          </p:cNvPr>
          <p:cNvGraphicFramePr>
            <a:graphicFrameLocks noGrp="1"/>
          </p:cNvGraphicFramePr>
          <p:nvPr>
            <p:extLst>
              <p:ext uri="{D42A27DB-BD31-4B8C-83A1-F6EECF244321}">
                <p14:modId xmlns:p14="http://schemas.microsoft.com/office/powerpoint/2010/main" val="3684079499"/>
              </p:ext>
            </p:extLst>
          </p:nvPr>
        </p:nvGraphicFramePr>
        <p:xfrm>
          <a:off x="677334" y="1236617"/>
          <a:ext cx="7727364" cy="5191760"/>
        </p:xfrm>
        <a:graphic>
          <a:graphicData uri="http://schemas.openxmlformats.org/drawingml/2006/table">
            <a:tbl>
              <a:tblPr firstRow="1" bandRow="1">
                <a:tableStyleId>{5C22544A-7EE6-4342-B048-85BDC9FD1C3A}</a:tableStyleId>
              </a:tblPr>
              <a:tblGrid>
                <a:gridCol w="1414113">
                  <a:extLst>
                    <a:ext uri="{9D8B030D-6E8A-4147-A177-3AD203B41FA5}">
                      <a16:colId xmlns:a16="http://schemas.microsoft.com/office/drawing/2014/main" xmlns="" val="2824826579"/>
                    </a:ext>
                  </a:extLst>
                </a:gridCol>
                <a:gridCol w="4343604">
                  <a:extLst>
                    <a:ext uri="{9D8B030D-6E8A-4147-A177-3AD203B41FA5}">
                      <a16:colId xmlns:a16="http://schemas.microsoft.com/office/drawing/2014/main" xmlns="" val="520572402"/>
                    </a:ext>
                  </a:extLst>
                </a:gridCol>
                <a:gridCol w="1969647">
                  <a:extLst>
                    <a:ext uri="{9D8B030D-6E8A-4147-A177-3AD203B41FA5}">
                      <a16:colId xmlns:a16="http://schemas.microsoft.com/office/drawing/2014/main" xmlns="" val="1387385755"/>
                    </a:ext>
                  </a:extLst>
                </a:gridCol>
              </a:tblGrid>
              <a:tr h="370840">
                <a:tc>
                  <a:txBody>
                    <a:bodyPr/>
                    <a:lstStyle/>
                    <a:p>
                      <a:r>
                        <a:rPr lang="en-IN" dirty="0"/>
                        <a:t>Serial No.</a:t>
                      </a:r>
                    </a:p>
                  </a:txBody>
                  <a:tcPr/>
                </a:tc>
                <a:tc>
                  <a:txBody>
                    <a:bodyPr/>
                    <a:lstStyle/>
                    <a:p>
                      <a:r>
                        <a:rPr lang="en-IN" dirty="0"/>
                        <a:t>Topic</a:t>
                      </a:r>
                    </a:p>
                  </a:txBody>
                  <a:tcPr/>
                </a:tc>
                <a:tc>
                  <a:txBody>
                    <a:bodyPr/>
                    <a:lstStyle/>
                    <a:p>
                      <a:r>
                        <a:rPr lang="en-IN" dirty="0"/>
                        <a:t>Page No.</a:t>
                      </a:r>
                    </a:p>
                  </a:txBody>
                  <a:tcPr/>
                </a:tc>
                <a:extLst>
                  <a:ext uri="{0D108BD9-81ED-4DB2-BD59-A6C34878D82A}">
                    <a16:rowId xmlns:a16="http://schemas.microsoft.com/office/drawing/2014/main" xmlns="" val="476490804"/>
                  </a:ext>
                </a:extLst>
              </a:tr>
              <a:tr h="370840">
                <a:tc>
                  <a:txBody>
                    <a:bodyPr/>
                    <a:lstStyle/>
                    <a:p>
                      <a:r>
                        <a:rPr lang="en-US" sz="1400" b="0" i="0" kern="1200" dirty="0">
                          <a:solidFill>
                            <a:schemeClr val="dk1"/>
                          </a:solidFill>
                          <a:effectLst/>
                          <a:latin typeface="+mn-lt"/>
                          <a:ea typeface="+mn-ea"/>
                          <a:cs typeface="+mn-cs"/>
                        </a:rPr>
                        <a:t>1.</a:t>
                      </a:r>
                      <a:endParaRPr lang="en-IN" sz="1400" b="0" dirty="0"/>
                    </a:p>
                  </a:txBody>
                  <a:tcPr/>
                </a:tc>
                <a:tc>
                  <a:txBody>
                    <a:bodyPr/>
                    <a:lstStyle/>
                    <a:p>
                      <a:r>
                        <a:rPr lang="en-IN" sz="1400" b="0" dirty="0"/>
                        <a:t>Overview</a:t>
                      </a:r>
                    </a:p>
                  </a:txBody>
                  <a:tcPr/>
                </a:tc>
                <a:tc>
                  <a:txBody>
                    <a:bodyPr/>
                    <a:lstStyle/>
                    <a:p>
                      <a:r>
                        <a:rPr lang="en-IN" sz="1400" b="0" dirty="0"/>
                        <a:t>3</a:t>
                      </a:r>
                    </a:p>
                  </a:txBody>
                  <a:tcPr/>
                </a:tc>
                <a:extLst>
                  <a:ext uri="{0D108BD9-81ED-4DB2-BD59-A6C34878D82A}">
                    <a16:rowId xmlns:a16="http://schemas.microsoft.com/office/drawing/2014/main" xmlns="" val="2369134195"/>
                  </a:ext>
                </a:extLst>
              </a:tr>
              <a:tr h="370840">
                <a:tc>
                  <a:txBody>
                    <a:bodyPr/>
                    <a:lstStyle/>
                    <a:p>
                      <a:r>
                        <a:rPr lang="en-US" sz="1400" b="0" dirty="0"/>
                        <a:t>2.</a:t>
                      </a:r>
                      <a:endParaRPr lang="en-IN" sz="1400" b="0" dirty="0"/>
                    </a:p>
                  </a:txBody>
                  <a:tcPr/>
                </a:tc>
                <a:tc>
                  <a:txBody>
                    <a:bodyPr/>
                    <a:lstStyle/>
                    <a:p>
                      <a:r>
                        <a:rPr lang="en-IN" sz="1400" b="0" dirty="0"/>
                        <a:t>Problem Statement</a:t>
                      </a:r>
                    </a:p>
                  </a:txBody>
                  <a:tcPr/>
                </a:tc>
                <a:tc>
                  <a:txBody>
                    <a:bodyPr/>
                    <a:lstStyle/>
                    <a:p>
                      <a:r>
                        <a:rPr lang="en-IN" sz="1400" b="0" dirty="0"/>
                        <a:t>4</a:t>
                      </a:r>
                    </a:p>
                  </a:txBody>
                  <a:tcPr/>
                </a:tc>
                <a:extLst>
                  <a:ext uri="{0D108BD9-81ED-4DB2-BD59-A6C34878D82A}">
                    <a16:rowId xmlns:a16="http://schemas.microsoft.com/office/drawing/2014/main" xmlns="" val="1311166528"/>
                  </a:ext>
                </a:extLst>
              </a:tr>
              <a:tr h="370840">
                <a:tc>
                  <a:txBody>
                    <a:bodyPr/>
                    <a:lstStyle/>
                    <a:p>
                      <a:r>
                        <a:rPr lang="en-IN" sz="1400" b="0" dirty="0"/>
                        <a:t>3.</a:t>
                      </a:r>
                    </a:p>
                  </a:txBody>
                  <a:tcPr/>
                </a:tc>
                <a:tc>
                  <a:txBody>
                    <a:bodyPr/>
                    <a:lstStyle/>
                    <a:p>
                      <a:r>
                        <a:rPr lang="en-IN" sz="1400" b="0" dirty="0"/>
                        <a:t>Previous Work</a:t>
                      </a:r>
                    </a:p>
                  </a:txBody>
                  <a:tcPr/>
                </a:tc>
                <a:tc>
                  <a:txBody>
                    <a:bodyPr/>
                    <a:lstStyle/>
                    <a:p>
                      <a:r>
                        <a:rPr lang="en-IN" sz="1400" b="0" dirty="0"/>
                        <a:t>5</a:t>
                      </a:r>
                    </a:p>
                  </a:txBody>
                  <a:tcPr/>
                </a:tc>
                <a:extLst>
                  <a:ext uri="{0D108BD9-81ED-4DB2-BD59-A6C34878D82A}">
                    <a16:rowId xmlns:a16="http://schemas.microsoft.com/office/drawing/2014/main" xmlns="" val="3750429733"/>
                  </a:ext>
                </a:extLst>
              </a:tr>
              <a:tr h="370840">
                <a:tc>
                  <a:txBody>
                    <a:bodyPr/>
                    <a:lstStyle/>
                    <a:p>
                      <a:r>
                        <a:rPr lang="en-IN" sz="1400" b="0" dirty="0"/>
                        <a:t>4.</a:t>
                      </a:r>
                    </a:p>
                  </a:txBody>
                  <a:tcPr/>
                </a:tc>
                <a:tc>
                  <a:txBody>
                    <a:bodyPr/>
                    <a:lstStyle/>
                    <a:p>
                      <a:r>
                        <a:rPr lang="en-IN" sz="1400" b="0" dirty="0"/>
                        <a:t>Analysis</a:t>
                      </a:r>
                    </a:p>
                  </a:txBody>
                  <a:tcPr/>
                </a:tc>
                <a:tc>
                  <a:txBody>
                    <a:bodyPr/>
                    <a:lstStyle/>
                    <a:p>
                      <a:r>
                        <a:rPr lang="en-IN" sz="1400" b="0" dirty="0"/>
                        <a:t>6</a:t>
                      </a:r>
                    </a:p>
                  </a:txBody>
                  <a:tcPr/>
                </a:tc>
                <a:extLst>
                  <a:ext uri="{0D108BD9-81ED-4DB2-BD59-A6C34878D82A}">
                    <a16:rowId xmlns:a16="http://schemas.microsoft.com/office/drawing/2014/main" xmlns="" val="3852845993"/>
                  </a:ext>
                </a:extLst>
              </a:tr>
              <a:tr h="370840">
                <a:tc>
                  <a:txBody>
                    <a:bodyPr/>
                    <a:lstStyle/>
                    <a:p>
                      <a:r>
                        <a:rPr lang="en-IN" sz="1400" b="0" dirty="0"/>
                        <a:t>5.</a:t>
                      </a:r>
                    </a:p>
                  </a:txBody>
                  <a:tcPr/>
                </a:tc>
                <a:tc>
                  <a:txBody>
                    <a:bodyPr/>
                    <a:lstStyle/>
                    <a:p>
                      <a:r>
                        <a:rPr lang="en-IN" sz="1400" b="0" dirty="0"/>
                        <a:t>Base Paper Description</a:t>
                      </a:r>
                    </a:p>
                  </a:txBody>
                  <a:tcPr/>
                </a:tc>
                <a:tc>
                  <a:txBody>
                    <a:bodyPr/>
                    <a:lstStyle/>
                    <a:p>
                      <a:r>
                        <a:rPr lang="en-IN" sz="1400" b="0" dirty="0"/>
                        <a:t>9</a:t>
                      </a:r>
                    </a:p>
                  </a:txBody>
                  <a:tcPr/>
                </a:tc>
                <a:extLst>
                  <a:ext uri="{0D108BD9-81ED-4DB2-BD59-A6C34878D82A}">
                    <a16:rowId xmlns:a16="http://schemas.microsoft.com/office/drawing/2014/main" xmlns="" val="2658021608"/>
                  </a:ext>
                </a:extLst>
              </a:tr>
              <a:tr h="370840">
                <a:tc>
                  <a:txBody>
                    <a:bodyPr/>
                    <a:lstStyle/>
                    <a:p>
                      <a:r>
                        <a:rPr lang="en-IN" sz="1400" b="0" dirty="0"/>
                        <a:t>6.</a:t>
                      </a:r>
                    </a:p>
                  </a:txBody>
                  <a:tcPr/>
                </a:tc>
                <a:tc>
                  <a:txBody>
                    <a:bodyPr/>
                    <a:lstStyle/>
                    <a:p>
                      <a:r>
                        <a:rPr lang="en-IN" sz="1400" b="0" dirty="0"/>
                        <a:t>Base Paper Dataset</a:t>
                      </a:r>
                    </a:p>
                  </a:txBody>
                  <a:tcPr/>
                </a:tc>
                <a:tc>
                  <a:txBody>
                    <a:bodyPr/>
                    <a:lstStyle/>
                    <a:p>
                      <a:r>
                        <a:rPr lang="en-IN" sz="1400" b="0" dirty="0"/>
                        <a:t>10</a:t>
                      </a:r>
                    </a:p>
                  </a:txBody>
                  <a:tcPr/>
                </a:tc>
                <a:extLst>
                  <a:ext uri="{0D108BD9-81ED-4DB2-BD59-A6C34878D82A}">
                    <a16:rowId xmlns:a16="http://schemas.microsoft.com/office/drawing/2014/main" xmlns="" val="3506558147"/>
                  </a:ext>
                </a:extLst>
              </a:tr>
              <a:tr h="370840">
                <a:tc>
                  <a:txBody>
                    <a:bodyPr/>
                    <a:lstStyle/>
                    <a:p>
                      <a:r>
                        <a:rPr lang="en-IN" sz="1400" b="0" dirty="0"/>
                        <a:t>7.</a:t>
                      </a:r>
                    </a:p>
                  </a:txBody>
                  <a:tcPr/>
                </a:tc>
                <a:tc>
                  <a:txBody>
                    <a:bodyPr/>
                    <a:lstStyle/>
                    <a:p>
                      <a:r>
                        <a:rPr lang="en-IN" sz="1400" b="0" dirty="0"/>
                        <a:t>Base Paper Preprocessing</a:t>
                      </a:r>
                    </a:p>
                  </a:txBody>
                  <a:tcPr/>
                </a:tc>
                <a:tc>
                  <a:txBody>
                    <a:bodyPr/>
                    <a:lstStyle/>
                    <a:p>
                      <a:r>
                        <a:rPr lang="en-IN" sz="1400" b="0" dirty="0"/>
                        <a:t>11</a:t>
                      </a:r>
                    </a:p>
                  </a:txBody>
                  <a:tcPr/>
                </a:tc>
                <a:extLst>
                  <a:ext uri="{0D108BD9-81ED-4DB2-BD59-A6C34878D82A}">
                    <a16:rowId xmlns:a16="http://schemas.microsoft.com/office/drawing/2014/main" xmlns="" val="1675974392"/>
                  </a:ext>
                </a:extLst>
              </a:tr>
              <a:tr h="370840">
                <a:tc>
                  <a:txBody>
                    <a:bodyPr/>
                    <a:lstStyle/>
                    <a:p>
                      <a:r>
                        <a:rPr lang="en-IN" sz="1400" b="0" dirty="0"/>
                        <a:t>8.</a:t>
                      </a:r>
                    </a:p>
                  </a:txBody>
                  <a:tcPr/>
                </a:tc>
                <a:tc>
                  <a:txBody>
                    <a:bodyPr/>
                    <a:lstStyle/>
                    <a:p>
                      <a:r>
                        <a:rPr lang="en-IN" sz="1400" b="0" dirty="0"/>
                        <a:t>Base Paper Ensemble Feature Selection</a:t>
                      </a:r>
                    </a:p>
                  </a:txBody>
                  <a:tcPr/>
                </a:tc>
                <a:tc>
                  <a:txBody>
                    <a:bodyPr/>
                    <a:lstStyle/>
                    <a:p>
                      <a:r>
                        <a:rPr lang="en-IN" sz="1400" b="0" dirty="0"/>
                        <a:t>12</a:t>
                      </a:r>
                    </a:p>
                  </a:txBody>
                  <a:tcPr/>
                </a:tc>
                <a:extLst>
                  <a:ext uri="{0D108BD9-81ED-4DB2-BD59-A6C34878D82A}">
                    <a16:rowId xmlns:a16="http://schemas.microsoft.com/office/drawing/2014/main" xmlns="" val="3703784324"/>
                  </a:ext>
                </a:extLst>
              </a:tr>
              <a:tr h="370840">
                <a:tc>
                  <a:txBody>
                    <a:bodyPr/>
                    <a:lstStyle/>
                    <a:p>
                      <a:r>
                        <a:rPr lang="en-IN" sz="1400" b="0" dirty="0"/>
                        <a:t>9.</a:t>
                      </a:r>
                    </a:p>
                  </a:txBody>
                  <a:tcPr/>
                </a:tc>
                <a:tc>
                  <a:txBody>
                    <a:bodyPr/>
                    <a:lstStyle/>
                    <a:p>
                      <a:r>
                        <a:rPr lang="en-IN" sz="1400" b="0" dirty="0"/>
                        <a:t>Base Paper Classification &amp; Evaluation</a:t>
                      </a:r>
                    </a:p>
                  </a:txBody>
                  <a:tcPr/>
                </a:tc>
                <a:tc>
                  <a:txBody>
                    <a:bodyPr/>
                    <a:lstStyle/>
                    <a:p>
                      <a:r>
                        <a:rPr lang="en-IN" sz="1400" b="0" dirty="0"/>
                        <a:t>13</a:t>
                      </a:r>
                    </a:p>
                  </a:txBody>
                  <a:tcPr/>
                </a:tc>
                <a:extLst>
                  <a:ext uri="{0D108BD9-81ED-4DB2-BD59-A6C34878D82A}">
                    <a16:rowId xmlns:a16="http://schemas.microsoft.com/office/drawing/2014/main" xmlns="" val="3994175541"/>
                  </a:ext>
                </a:extLst>
              </a:tr>
              <a:tr h="370840">
                <a:tc>
                  <a:txBody>
                    <a:bodyPr/>
                    <a:lstStyle/>
                    <a:p>
                      <a:r>
                        <a:rPr lang="en-IN" sz="1400" b="0" dirty="0"/>
                        <a:t>10.</a:t>
                      </a:r>
                    </a:p>
                  </a:txBody>
                  <a:tcPr/>
                </a:tc>
                <a:tc>
                  <a:txBody>
                    <a:bodyPr/>
                    <a:lstStyle/>
                    <a:p>
                      <a:r>
                        <a:rPr lang="en-IN" sz="1400" b="0" dirty="0"/>
                        <a:t>Base Paper Limitations</a:t>
                      </a:r>
                    </a:p>
                  </a:txBody>
                  <a:tcPr/>
                </a:tc>
                <a:tc>
                  <a:txBody>
                    <a:bodyPr/>
                    <a:lstStyle/>
                    <a:p>
                      <a:r>
                        <a:rPr lang="en-IN" sz="1400" b="0" dirty="0"/>
                        <a:t>14</a:t>
                      </a:r>
                    </a:p>
                  </a:txBody>
                  <a:tcPr/>
                </a:tc>
                <a:extLst>
                  <a:ext uri="{0D108BD9-81ED-4DB2-BD59-A6C34878D82A}">
                    <a16:rowId xmlns:a16="http://schemas.microsoft.com/office/drawing/2014/main" xmlns="" val="74374052"/>
                  </a:ext>
                </a:extLst>
              </a:tr>
              <a:tr h="370840">
                <a:tc>
                  <a:txBody>
                    <a:bodyPr/>
                    <a:lstStyle/>
                    <a:p>
                      <a:r>
                        <a:rPr lang="en-IN" sz="1400" b="0" dirty="0"/>
                        <a:t>11.</a:t>
                      </a:r>
                    </a:p>
                  </a:txBody>
                  <a:tcPr/>
                </a:tc>
                <a:tc>
                  <a:txBody>
                    <a:bodyPr/>
                    <a:lstStyle/>
                    <a:p>
                      <a:r>
                        <a:rPr lang="en-IN" sz="1400" b="0" dirty="0"/>
                        <a:t>Our Work (as of Now)</a:t>
                      </a:r>
                    </a:p>
                  </a:txBody>
                  <a:tcPr/>
                </a:tc>
                <a:tc>
                  <a:txBody>
                    <a:bodyPr/>
                    <a:lstStyle/>
                    <a:p>
                      <a:r>
                        <a:rPr lang="en-IN" sz="1400" b="0" dirty="0"/>
                        <a:t>15</a:t>
                      </a:r>
                    </a:p>
                  </a:txBody>
                  <a:tcPr/>
                </a:tc>
                <a:extLst>
                  <a:ext uri="{0D108BD9-81ED-4DB2-BD59-A6C34878D82A}">
                    <a16:rowId xmlns:a16="http://schemas.microsoft.com/office/drawing/2014/main" xmlns="" val="3917241332"/>
                  </a:ext>
                </a:extLst>
              </a:tr>
              <a:tr h="370840">
                <a:tc>
                  <a:txBody>
                    <a:bodyPr/>
                    <a:lstStyle/>
                    <a:p>
                      <a:r>
                        <a:rPr lang="en-IN" sz="1400" b="0" dirty="0"/>
                        <a:t>12.</a:t>
                      </a:r>
                    </a:p>
                  </a:txBody>
                  <a:tcPr/>
                </a:tc>
                <a:tc>
                  <a:txBody>
                    <a:bodyPr/>
                    <a:lstStyle/>
                    <a:p>
                      <a:r>
                        <a:rPr lang="en-IN" sz="1400" b="0" dirty="0"/>
                        <a:t>Future Work (few Ideas)</a:t>
                      </a:r>
                    </a:p>
                  </a:txBody>
                  <a:tcPr/>
                </a:tc>
                <a:tc>
                  <a:txBody>
                    <a:bodyPr/>
                    <a:lstStyle/>
                    <a:p>
                      <a:r>
                        <a:rPr lang="en-IN" sz="1400" b="0" dirty="0"/>
                        <a:t>20</a:t>
                      </a:r>
                    </a:p>
                  </a:txBody>
                  <a:tcPr/>
                </a:tc>
                <a:extLst>
                  <a:ext uri="{0D108BD9-81ED-4DB2-BD59-A6C34878D82A}">
                    <a16:rowId xmlns:a16="http://schemas.microsoft.com/office/drawing/2014/main" xmlns="" val="1515861170"/>
                  </a:ext>
                </a:extLst>
              </a:tr>
              <a:tr h="370840">
                <a:tc>
                  <a:txBody>
                    <a:bodyPr/>
                    <a:lstStyle/>
                    <a:p>
                      <a:r>
                        <a:rPr lang="en-IN" sz="1400" b="0" dirty="0"/>
                        <a:t>13.</a:t>
                      </a:r>
                    </a:p>
                  </a:txBody>
                  <a:tcPr/>
                </a:tc>
                <a:tc>
                  <a:txBody>
                    <a:bodyPr/>
                    <a:lstStyle/>
                    <a:p>
                      <a:r>
                        <a:rPr lang="en-IN" sz="1400" b="0" dirty="0"/>
                        <a:t>References</a:t>
                      </a:r>
                    </a:p>
                  </a:txBody>
                  <a:tcPr/>
                </a:tc>
                <a:tc>
                  <a:txBody>
                    <a:bodyPr/>
                    <a:lstStyle/>
                    <a:p>
                      <a:r>
                        <a:rPr lang="en-IN" sz="1400" b="0" dirty="0"/>
                        <a:t>21</a:t>
                      </a:r>
                    </a:p>
                  </a:txBody>
                  <a:tcPr/>
                </a:tc>
                <a:extLst>
                  <a:ext uri="{0D108BD9-81ED-4DB2-BD59-A6C34878D82A}">
                    <a16:rowId xmlns:a16="http://schemas.microsoft.com/office/drawing/2014/main" xmlns="" val="2551049372"/>
                  </a:ext>
                </a:extLst>
              </a:tr>
            </a:tbl>
          </a:graphicData>
        </a:graphic>
      </p:graphicFrame>
      <p:sp>
        <p:nvSpPr>
          <p:cNvPr id="4" name="Slide Number Placeholder 3">
            <a:extLst>
              <a:ext uri="{FF2B5EF4-FFF2-40B4-BE49-F238E27FC236}">
                <a16:creationId xmlns:a16="http://schemas.microsoft.com/office/drawing/2014/main" xmlns="" id="{138DE578-2980-CDAA-E876-1DE5FF5C8E1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8354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093D4E5-1EA3-F967-484A-5B3F126B4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C58FCB9-D545-BBF3-1964-450A91AD4D5A}"/>
              </a:ext>
            </a:extLst>
          </p:cNvPr>
          <p:cNvSpPr>
            <a:spLocks noGrp="1"/>
          </p:cNvSpPr>
          <p:nvPr>
            <p:ph type="title"/>
          </p:nvPr>
        </p:nvSpPr>
        <p:spPr>
          <a:xfrm>
            <a:off x="677334" y="609600"/>
            <a:ext cx="8596668" cy="748937"/>
          </a:xfrm>
        </p:spPr>
        <p:txBody>
          <a:bodyPr/>
          <a:lstStyle/>
          <a:p>
            <a:r>
              <a:rPr lang="en-US" dirty="0"/>
              <a:t>Future Work (few ideas)</a:t>
            </a:r>
            <a:endParaRPr lang="en-IN" dirty="0"/>
          </a:p>
        </p:txBody>
      </p:sp>
      <p:sp>
        <p:nvSpPr>
          <p:cNvPr id="3" name="Content Placeholder 2">
            <a:extLst>
              <a:ext uri="{FF2B5EF4-FFF2-40B4-BE49-F238E27FC236}">
                <a16:creationId xmlns:a16="http://schemas.microsoft.com/office/drawing/2014/main" xmlns="" id="{04F557F2-8723-FD77-7D65-456219ACA125}"/>
              </a:ext>
            </a:extLst>
          </p:cNvPr>
          <p:cNvSpPr>
            <a:spLocks noGrp="1"/>
          </p:cNvSpPr>
          <p:nvPr>
            <p:ph idx="1"/>
          </p:nvPr>
        </p:nvSpPr>
        <p:spPr>
          <a:xfrm>
            <a:off x="677334" y="1270988"/>
            <a:ext cx="8912143" cy="5225143"/>
          </a:xfrm>
        </p:spPr>
        <p:txBody>
          <a:bodyPr>
            <a:normAutofit/>
          </a:bodyPr>
          <a:lstStyle/>
          <a:p>
            <a:r>
              <a:rPr lang="en-US" dirty="0"/>
              <a:t>We will improve the extension by using PMD tool. In PMD tool, we can set our rules in an xml file. When the extension analyses the project and categorizes the class with code smells, the PMD tool verifies these classes with respect to the rules set by us to assess the severity of code smell as red(critical), medium red, orange etc. </a:t>
            </a:r>
          </a:p>
          <a:p>
            <a:r>
              <a:rPr lang="en-US" dirty="0"/>
              <a:t>We are also planning on including the ‘create report’ feature in our extension using LLM which analyses the project and generates a report in natural language.</a:t>
            </a:r>
          </a:p>
          <a:p>
            <a:r>
              <a:rPr lang="en-US" dirty="0"/>
              <a:t>We also want to add a button that sends the report generated through email or discord to the users maintaining the project.</a:t>
            </a:r>
          </a:p>
          <a:p>
            <a:r>
              <a:rPr lang="en-US" dirty="0"/>
              <a:t>Integrating it GitHub actions so that when the user pushes the code it immediately prepares the report of the new version of project.</a:t>
            </a:r>
          </a:p>
          <a:p>
            <a:r>
              <a:rPr lang="en-US" dirty="0"/>
              <a:t>We will also train the model on other programming languages like Go, Python, etc.</a:t>
            </a:r>
          </a:p>
          <a:p>
            <a:r>
              <a:rPr lang="en-US" dirty="0"/>
              <a:t>Historical Analysis – Track code quality over time, identifying patterns in how smells appear and evolve.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14534024-3FD6-9C57-E285-43F50E911E0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3668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A3DA57-48DE-F7A6-37AE-375FEBB3A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DE68A12-2B8D-86E8-368E-61A41884B43A}"/>
              </a:ext>
            </a:extLst>
          </p:cNvPr>
          <p:cNvSpPr>
            <a:spLocks noGrp="1"/>
          </p:cNvSpPr>
          <p:nvPr>
            <p:ph type="title"/>
          </p:nvPr>
        </p:nvSpPr>
        <p:spPr>
          <a:xfrm>
            <a:off x="677334" y="609600"/>
            <a:ext cx="8596668" cy="748937"/>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598A6F27-8A0D-9FC2-E63B-7B9111663B30}"/>
              </a:ext>
            </a:extLst>
          </p:cNvPr>
          <p:cNvSpPr>
            <a:spLocks noGrp="1"/>
          </p:cNvSpPr>
          <p:nvPr>
            <p:ph idx="1"/>
          </p:nvPr>
        </p:nvSpPr>
        <p:spPr>
          <a:xfrm>
            <a:off x="677334" y="1270988"/>
            <a:ext cx="8912143" cy="5225143"/>
          </a:xfrm>
        </p:spPr>
        <p:txBody>
          <a:bodyPr>
            <a:normAutofit/>
          </a:bodyPr>
          <a:lstStyle/>
          <a:p>
            <a:r>
              <a:rPr lang="en-US" dirty="0"/>
              <a:t>Improving Code Smell Detection by Reducing Dimensionality Using Ensemble Feature Selection and Machine Learning (</a:t>
            </a:r>
            <a:r>
              <a:rPr lang="en-US" sz="1800" kern="1200" dirty="0">
                <a:solidFill>
                  <a:srgbClr val="404040"/>
                </a:solidFill>
                <a:effectLst/>
                <a:latin typeface="Trebuchet MS" panose="020B0603020202020204" pitchFamily="34" charset="0"/>
                <a:ea typeface="+mn-ea"/>
                <a:cs typeface="+mn-cs"/>
                <a:hlinkClick r:id="rId2"/>
              </a:rPr>
              <a:t>https://link.springer.com/article/10.1007/s42979-024-03013-x</a:t>
            </a:r>
            <a:r>
              <a:rPr lang="en-US" dirty="0"/>
              <a:t>)</a:t>
            </a:r>
          </a:p>
          <a:p>
            <a:r>
              <a:rPr lang="en-US" dirty="0"/>
              <a:t>MLCQ Dataset (</a:t>
            </a:r>
            <a:r>
              <a:rPr lang="en-US" sz="1800" kern="1200" dirty="0">
                <a:solidFill>
                  <a:srgbClr val="404040"/>
                </a:solidFill>
                <a:effectLst/>
                <a:latin typeface="Trebuchet MS" panose="020B0603020202020204" pitchFamily="34" charset="0"/>
                <a:ea typeface="+mn-ea"/>
                <a:cs typeface="+mn-cs"/>
                <a:hlinkClick r:id="rId3"/>
              </a:rPr>
              <a:t>https://github.com/milica-skipina/ML-code-smell-detection</a:t>
            </a:r>
            <a:r>
              <a:rPr lang="en-US" dirty="0"/>
              <a:t>)</a:t>
            </a:r>
          </a:p>
          <a:p>
            <a:r>
              <a:rPr lang="en-US" dirty="0"/>
              <a:t>Java CK Tool (</a:t>
            </a:r>
            <a:r>
              <a:rPr lang="en-US" sz="1800" kern="1200" dirty="0">
                <a:solidFill>
                  <a:srgbClr val="404040"/>
                </a:solidFill>
                <a:effectLst/>
                <a:latin typeface="Trebuchet MS" panose="020B0603020202020204" pitchFamily="34" charset="0"/>
                <a:ea typeface="+mn-ea"/>
                <a:cs typeface="+mn-cs"/>
                <a:hlinkClick r:id="rId4"/>
              </a:rPr>
              <a:t>https://github.com/mauricioaniche/ck</a:t>
            </a:r>
            <a:r>
              <a:rPr lang="en-US" dirty="0"/>
              <a:t>)</a:t>
            </a:r>
          </a:p>
          <a:p>
            <a:r>
              <a:rPr lang="en-US" dirty="0"/>
              <a:t>VS Code Extensions (</a:t>
            </a:r>
            <a:r>
              <a:rPr lang="en-US" dirty="0">
                <a:hlinkClick r:id="rId5"/>
              </a:rPr>
              <a:t>https://code.visualstudio.com/api</a:t>
            </a:r>
            <a:r>
              <a:rPr lang="en-US" dirty="0"/>
              <a:t>)</a:t>
            </a:r>
          </a:p>
          <a:p>
            <a:r>
              <a:rPr lang="en-US" dirty="0" err="1"/>
              <a:t>Qualitas</a:t>
            </a:r>
            <a:r>
              <a:rPr lang="en-US" dirty="0"/>
              <a:t> Corpus (</a:t>
            </a:r>
            <a:r>
              <a:rPr lang="en-US" dirty="0">
                <a:hlinkClick r:id="rId6"/>
              </a:rPr>
              <a:t>http://qualitascorpus.com/download/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xmlns="" id="{EFA53EE6-6B9B-7616-7795-8DC3012F8D1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5164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0DB191-2DF8-4E4B-93F2-3928E81952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D0C01BF-5FDD-195B-AAE4-C8A839962FCD}"/>
              </a:ext>
            </a:extLst>
          </p:cNvPr>
          <p:cNvSpPr>
            <a:spLocks noGrp="1"/>
          </p:cNvSpPr>
          <p:nvPr>
            <p:ph idx="1"/>
          </p:nvPr>
        </p:nvSpPr>
        <p:spPr>
          <a:xfrm>
            <a:off x="1507787" y="2723745"/>
            <a:ext cx="7566124" cy="1214012"/>
          </a:xfrm>
        </p:spPr>
        <p:txBody>
          <a:bodyPr>
            <a:noAutofit/>
          </a:bodyPr>
          <a:lstStyle/>
          <a:p>
            <a:pPr marL="0" indent="0" algn="ctr">
              <a:buNone/>
            </a:pPr>
            <a:r>
              <a:rPr lang="en-US" sz="8800" dirty="0"/>
              <a:t>Thank You</a:t>
            </a:r>
          </a:p>
        </p:txBody>
      </p:sp>
      <p:sp>
        <p:nvSpPr>
          <p:cNvPr id="2" name="Slide Number Placeholder 1">
            <a:extLst>
              <a:ext uri="{FF2B5EF4-FFF2-40B4-BE49-F238E27FC236}">
                <a16:creationId xmlns:a16="http://schemas.microsoft.com/office/drawing/2014/main" xmlns="" id="{6A549DAD-1672-0716-C923-6FD6F4CDE9A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69580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7017"/>
          </a:xfrm>
        </p:spPr>
        <p:txBody>
          <a:bodyPr>
            <a:normAutofit fontScale="90000"/>
          </a:bodyPr>
          <a:lstStyle/>
          <a:p>
            <a:r>
              <a:rPr lang="en-US" dirty="0"/>
              <a:t>Overview</a:t>
            </a:r>
            <a:endParaRPr lang="en-IN" dirty="0"/>
          </a:p>
        </p:txBody>
      </p:sp>
      <p:sp>
        <p:nvSpPr>
          <p:cNvPr id="3" name="Content Placeholder 2"/>
          <p:cNvSpPr>
            <a:spLocks noGrp="1"/>
          </p:cNvSpPr>
          <p:nvPr>
            <p:ph idx="1"/>
          </p:nvPr>
        </p:nvSpPr>
        <p:spPr>
          <a:xfrm>
            <a:off x="677334" y="1470764"/>
            <a:ext cx="8596668" cy="4935723"/>
          </a:xfrm>
        </p:spPr>
        <p:txBody>
          <a:bodyPr>
            <a:normAutofit fontScale="92500" lnSpcReduction="20000"/>
          </a:bodyPr>
          <a:lstStyle/>
          <a:p>
            <a:r>
              <a:rPr lang="en-US" b="1" dirty="0"/>
              <a:t>Definition</a:t>
            </a:r>
            <a:r>
              <a:rPr lang="en-US" dirty="0"/>
              <a:t> - </a:t>
            </a:r>
            <a:r>
              <a:rPr lang="en-US" i="1" dirty="0"/>
              <a:t>A code smell is a symptom in the code that indicates a deeper problem, usually related to poor design, maintainability, or readability.</a:t>
            </a:r>
          </a:p>
          <a:p>
            <a:r>
              <a:rPr lang="en-US" b="1" dirty="0"/>
              <a:t>Difference with Bugs</a:t>
            </a:r>
            <a:r>
              <a:rPr lang="en-US" dirty="0"/>
              <a:t> - While code smells don't necessarily cause immediate bugs, they often make the code harder to understand, modify, or extend.</a:t>
            </a:r>
            <a:endParaRPr lang="en-IN" dirty="0"/>
          </a:p>
          <a:p>
            <a:r>
              <a:rPr lang="en-US" b="1" dirty="0"/>
              <a:t>Common Types – </a:t>
            </a:r>
            <a:endParaRPr lang="en-US" dirty="0"/>
          </a:p>
          <a:p>
            <a:pPr lvl="1"/>
            <a:r>
              <a:rPr lang="en-US" dirty="0"/>
              <a:t>God Class – </a:t>
            </a:r>
            <a:r>
              <a:rPr lang="en-US" i="1" dirty="0"/>
              <a:t>A class that takes on too many responsibilities, becoming overly complex and centralizing too much behavior.</a:t>
            </a:r>
          </a:p>
          <a:p>
            <a:pPr lvl="1"/>
            <a:r>
              <a:rPr lang="en-US" dirty="0"/>
              <a:t>Refused Bequest – </a:t>
            </a:r>
            <a:r>
              <a:rPr lang="en-US" i="1" dirty="0"/>
              <a:t>A subclass that inherits from a superclass but does not use or override the inherited features effectively.</a:t>
            </a:r>
          </a:p>
          <a:p>
            <a:pPr lvl="1"/>
            <a:r>
              <a:rPr lang="en-US" dirty="0"/>
              <a:t>Shotgun Surgery – </a:t>
            </a:r>
            <a:r>
              <a:rPr lang="en-US" i="1" dirty="0"/>
              <a:t>A change in one part of the system requires coordinated changes across many different classes.</a:t>
            </a:r>
          </a:p>
          <a:p>
            <a:pPr lvl="1"/>
            <a:r>
              <a:rPr lang="en-US" dirty="0"/>
              <a:t>Feature Envy – </a:t>
            </a:r>
            <a:r>
              <a:rPr lang="en-US" i="1" dirty="0"/>
              <a:t>A method that accesses the data of other classes more than its own, suggesting misplaced functionality.</a:t>
            </a:r>
          </a:p>
          <a:p>
            <a:pPr lvl="1"/>
            <a:r>
              <a:rPr lang="en-US" dirty="0"/>
              <a:t>Long Method – </a:t>
            </a:r>
            <a:r>
              <a:rPr lang="en-US" i="1" dirty="0"/>
              <a:t>A method that is excessively long, trying to do too much and becoming hard to read or maintain.</a:t>
            </a:r>
          </a:p>
          <a:p>
            <a:pPr lvl="1"/>
            <a:r>
              <a:rPr lang="en-US" dirty="0"/>
              <a:t>Long Parameter List – </a:t>
            </a:r>
            <a:r>
              <a:rPr lang="en-US" i="1" dirty="0"/>
              <a:t>A method that requires too many parameters, making it difficult to understand and prone to misuse.</a:t>
            </a:r>
          </a:p>
          <a:p>
            <a:r>
              <a:rPr lang="en-US" b="1" i="1" dirty="0"/>
              <a:t>Why</a:t>
            </a:r>
            <a:r>
              <a:rPr lang="en-US" i="1" dirty="0"/>
              <a:t> - </a:t>
            </a:r>
            <a:r>
              <a:rPr lang="en-IN" dirty="0"/>
              <a:t>Improved Maintainability, Team Productivity, Easier Debugging, etc</a:t>
            </a:r>
            <a:endParaRPr lang="en-US" i="1" dirty="0"/>
          </a:p>
        </p:txBody>
      </p:sp>
      <p:sp>
        <p:nvSpPr>
          <p:cNvPr id="4" name="Slide Number Placeholder 3">
            <a:extLst>
              <a:ext uri="{FF2B5EF4-FFF2-40B4-BE49-F238E27FC236}">
                <a16:creationId xmlns:a16="http://schemas.microsoft.com/office/drawing/2014/main" xmlns="" id="{0ADE1130-C867-B094-7288-45615ABF707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340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AA3B00F-A3D8-BDBF-B658-13759A478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C60A686-865D-A420-59EC-4A312E5CB0DA}"/>
              </a:ext>
            </a:extLst>
          </p:cNvPr>
          <p:cNvSpPr>
            <a:spLocks noGrp="1"/>
          </p:cNvSpPr>
          <p:nvPr>
            <p:ph type="title"/>
          </p:nvPr>
        </p:nvSpPr>
        <p:spPr>
          <a:xfrm>
            <a:off x="677334" y="609600"/>
            <a:ext cx="8596668" cy="62701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3ECFB9F9-DD75-2F2B-B6C2-D586861CBDC1}"/>
              </a:ext>
            </a:extLst>
          </p:cNvPr>
          <p:cNvSpPr>
            <a:spLocks noGrp="1"/>
          </p:cNvSpPr>
          <p:nvPr>
            <p:ph idx="1"/>
          </p:nvPr>
        </p:nvSpPr>
        <p:spPr>
          <a:xfrm>
            <a:off x="677334" y="1470764"/>
            <a:ext cx="8596668" cy="3916471"/>
          </a:xfrm>
        </p:spPr>
        <p:txBody>
          <a:bodyPr/>
          <a:lstStyle/>
          <a:p>
            <a:r>
              <a:rPr lang="en-US" b="1" dirty="0"/>
              <a:t>Statement</a:t>
            </a:r>
            <a:r>
              <a:rPr lang="en-US" dirty="0"/>
              <a:t> – Localizing code smell and Providing suggestions and tools to mitigate it using modern technology.</a:t>
            </a:r>
          </a:p>
          <a:p>
            <a:r>
              <a:rPr lang="en-US" b="1" dirty="0"/>
              <a:t>Previous Works and Literature Review</a:t>
            </a:r>
            <a:r>
              <a:rPr lang="en-US" dirty="0"/>
              <a:t> -</a:t>
            </a:r>
          </a:p>
        </p:txBody>
      </p:sp>
      <p:graphicFrame>
        <p:nvGraphicFramePr>
          <p:cNvPr id="8" name="Table 7">
            <a:extLst>
              <a:ext uri="{FF2B5EF4-FFF2-40B4-BE49-F238E27FC236}">
                <a16:creationId xmlns:a16="http://schemas.microsoft.com/office/drawing/2014/main" xmlns="" id="{4B084F21-59DF-9BD4-7E3E-691504BC0F42}"/>
              </a:ext>
            </a:extLst>
          </p:cNvPr>
          <p:cNvGraphicFramePr>
            <a:graphicFrameLocks noGrp="1"/>
          </p:cNvGraphicFramePr>
          <p:nvPr/>
        </p:nvGraphicFramePr>
        <p:xfrm>
          <a:off x="677334" y="2758439"/>
          <a:ext cx="8516158" cy="3261360"/>
        </p:xfrm>
        <a:graphic>
          <a:graphicData uri="http://schemas.openxmlformats.org/drawingml/2006/table">
            <a:tbl>
              <a:tblPr firstRow="1" bandRow="1">
                <a:tableStyleId>{5C22544A-7EE6-4342-B048-85BDC9FD1C3A}</a:tableStyleId>
              </a:tblPr>
              <a:tblGrid>
                <a:gridCol w="1602073">
                  <a:extLst>
                    <a:ext uri="{9D8B030D-6E8A-4147-A177-3AD203B41FA5}">
                      <a16:colId xmlns:a16="http://schemas.microsoft.com/office/drawing/2014/main" xmlns="" val="2824826579"/>
                    </a:ext>
                  </a:extLst>
                </a:gridCol>
                <a:gridCol w="1078441">
                  <a:extLst>
                    <a:ext uri="{9D8B030D-6E8A-4147-A177-3AD203B41FA5}">
                      <a16:colId xmlns:a16="http://schemas.microsoft.com/office/drawing/2014/main" xmlns="" val="520572402"/>
                    </a:ext>
                  </a:extLst>
                </a:gridCol>
                <a:gridCol w="916972">
                  <a:extLst>
                    <a:ext uri="{9D8B030D-6E8A-4147-A177-3AD203B41FA5}">
                      <a16:colId xmlns:a16="http://schemas.microsoft.com/office/drawing/2014/main" xmlns="" val="1387385755"/>
                    </a:ext>
                  </a:extLst>
                </a:gridCol>
                <a:gridCol w="1017798">
                  <a:extLst>
                    <a:ext uri="{9D8B030D-6E8A-4147-A177-3AD203B41FA5}">
                      <a16:colId xmlns:a16="http://schemas.microsoft.com/office/drawing/2014/main" xmlns="" val="1640856683"/>
                    </a:ext>
                  </a:extLst>
                </a:gridCol>
                <a:gridCol w="1950437">
                  <a:extLst>
                    <a:ext uri="{9D8B030D-6E8A-4147-A177-3AD203B41FA5}">
                      <a16:colId xmlns:a16="http://schemas.microsoft.com/office/drawing/2014/main" xmlns="" val="2450729697"/>
                    </a:ext>
                  </a:extLst>
                </a:gridCol>
                <a:gridCol w="1950437">
                  <a:extLst>
                    <a:ext uri="{9D8B030D-6E8A-4147-A177-3AD203B41FA5}">
                      <a16:colId xmlns:a16="http://schemas.microsoft.com/office/drawing/2014/main" xmlns="" val="20005"/>
                    </a:ext>
                  </a:extLst>
                </a:gridCol>
              </a:tblGrid>
              <a:tr h="370840">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xmlns="" val="476490804"/>
                  </a:ext>
                </a:extLst>
              </a:tr>
              <a:tr h="370840">
                <a:tc>
                  <a:txBody>
                    <a:bodyPr/>
                    <a:lstStyle/>
                    <a:p>
                      <a:r>
                        <a:rPr lang="en-US" sz="1000" b="0" i="0" kern="1200" dirty="0">
                          <a:solidFill>
                            <a:schemeClr val="dk1"/>
                          </a:solidFill>
                          <a:effectLst/>
                          <a:latin typeface="+mn-lt"/>
                          <a:ea typeface="+mn-ea"/>
                          <a:cs typeface="+mn-cs"/>
                        </a:rPr>
                        <a:t>Enhancing structural knowledge in code smell identification: A fusion learning framework combining AST-based metrics with semantic embeddings</a:t>
                      </a:r>
                      <a:endParaRPr lang="en-IN" sz="1000" b="0" dirty="0"/>
                    </a:p>
                  </a:txBody>
                  <a:tcPr/>
                </a:tc>
                <a:tc>
                  <a:txBody>
                    <a:bodyPr/>
                    <a:lstStyle/>
                    <a:p>
                      <a:r>
                        <a:rPr lang="en-IN" sz="1000" b="0" dirty="0"/>
                        <a:t>https://www.sciencedirect.com/science/article/pii/S0957417424025922#b32</a:t>
                      </a:r>
                    </a:p>
                  </a:txBody>
                  <a:tcPr/>
                </a:tc>
                <a:tc>
                  <a:txBody>
                    <a:bodyPr/>
                    <a:lstStyle/>
                    <a:p>
                      <a:r>
                        <a:rPr lang="en-IN" sz="1000" b="0" dirty="0"/>
                        <a:t>2025</a:t>
                      </a:r>
                    </a:p>
                  </a:txBody>
                  <a:tcPr/>
                </a:tc>
                <a:tc>
                  <a:txBody>
                    <a:bodyPr/>
                    <a:lstStyle/>
                    <a:p>
                      <a:r>
                        <a:rPr lang="en-IN" sz="1000" b="0" dirty="0"/>
                        <a:t>Expert Systems with Applications</a:t>
                      </a:r>
                    </a:p>
                  </a:txBody>
                  <a:tcPr/>
                </a:tc>
                <a:tc>
                  <a:txBody>
                    <a:bodyPr/>
                    <a:lstStyle/>
                    <a:p>
                      <a:r>
                        <a:rPr lang="en-US" sz="1000" dirty="0"/>
                        <a:t>The study used two artificial neural networks (ANNs) optimized with a genetic algorithm to predict </a:t>
                      </a:r>
                      <a:r>
                        <a:rPr lang="en-US" sz="1000" dirty="0" err="1"/>
                        <a:t>microemulsion</a:t>
                      </a:r>
                      <a:r>
                        <a:rPr lang="en-US" sz="1000" dirty="0"/>
                        <a:t> structures based on composition and DSC curves.</a:t>
                      </a:r>
                      <a:endParaRPr lang="en-IN" sz="1000" b="0" i="0" u="none" dirty="0"/>
                    </a:p>
                  </a:txBody>
                  <a:tcPr/>
                </a:tc>
                <a:tc>
                  <a:txBody>
                    <a:bodyPr/>
                    <a:lstStyle/>
                    <a:p>
                      <a:r>
                        <a:rPr lang="en-US" sz="1000" dirty="0"/>
                        <a:t>The approach depends on data quality, may have limited generalization, requires significant computational resources, and lacks interpretability due to the black-box nature of ANNs.</a:t>
                      </a:r>
                      <a:endParaRPr lang="en-IN" sz="1000" b="0" dirty="0"/>
                    </a:p>
                  </a:txBody>
                  <a:tcPr/>
                </a:tc>
                <a:extLst>
                  <a:ext uri="{0D108BD9-81ED-4DB2-BD59-A6C34878D82A}">
                    <a16:rowId xmlns:a16="http://schemas.microsoft.com/office/drawing/2014/main" xmlns="" val="2369134195"/>
                  </a:ext>
                </a:extLst>
              </a:tr>
              <a:tr h="370840">
                <a:tc>
                  <a:txBody>
                    <a:bodyPr/>
                    <a:lstStyle/>
                    <a:p>
                      <a:r>
                        <a:rPr lang="en-US" sz="1000" b="0" dirty="0" err="1"/>
                        <a:t>CoRT</a:t>
                      </a:r>
                      <a:r>
                        <a:rPr lang="en-US" sz="1000" b="0" dirty="0"/>
                        <a:t>: Transformer-based code representations with self-supervision by predicting reserved words for code smell detection</a:t>
                      </a:r>
                      <a:endParaRPr lang="en-IN" sz="1000" b="0" dirty="0"/>
                    </a:p>
                  </a:txBody>
                  <a:tcPr/>
                </a:tc>
                <a:tc>
                  <a:txBody>
                    <a:bodyPr/>
                    <a:lstStyle/>
                    <a:p>
                      <a:r>
                        <a:rPr lang="en-IN" sz="1000" b="0" dirty="0"/>
                        <a:t>https://link.springer.com/article/10.1007/s10664-024-10445-9</a:t>
                      </a:r>
                    </a:p>
                  </a:txBody>
                  <a:tcPr/>
                </a:tc>
                <a:tc>
                  <a:txBody>
                    <a:bodyPr/>
                    <a:lstStyle/>
                    <a:p>
                      <a:r>
                        <a:rPr lang="en-IN" sz="1000" b="0" dirty="0"/>
                        <a:t>2024</a:t>
                      </a:r>
                    </a:p>
                  </a:txBody>
                  <a:tcPr/>
                </a:tc>
                <a:tc>
                  <a:txBody>
                    <a:bodyPr/>
                    <a:lstStyle/>
                    <a:p>
                      <a:r>
                        <a:rPr lang="en-IN" sz="1000" b="0" dirty="0"/>
                        <a:t>Empirical Software Engineering</a:t>
                      </a:r>
                    </a:p>
                  </a:txBody>
                  <a:tcPr/>
                </a:tc>
                <a:tc>
                  <a:txBody>
                    <a:bodyPr/>
                    <a:lstStyle/>
                    <a:p>
                      <a:r>
                        <a:rPr lang="en-US" sz="1000" dirty="0" err="1"/>
                        <a:t>CoRT</a:t>
                      </a:r>
                      <a:r>
                        <a:rPr lang="en-US" sz="1000" dirty="0"/>
                        <a:t> employs a transformer-based model trained through self-supervised learning, where the model predicts masked reserved words in source code, enabling it to learn semantic and structural code features without labeled data.</a:t>
                      </a:r>
                      <a:endParaRPr lang="en-IN" sz="1000" b="0" dirty="0"/>
                    </a:p>
                  </a:txBody>
                  <a:tcPr/>
                </a:tc>
                <a:tc>
                  <a:txBody>
                    <a:bodyPr/>
                    <a:lstStyle/>
                    <a:p>
                      <a:r>
                        <a:rPr lang="en-US" sz="1000" dirty="0"/>
                        <a:t>Despite its effectiveness, </a:t>
                      </a:r>
                      <a:r>
                        <a:rPr lang="en-US" sz="1000" dirty="0" err="1"/>
                        <a:t>CoRT</a:t>
                      </a:r>
                      <a:r>
                        <a:rPr lang="en-US" sz="1000" dirty="0"/>
                        <a:t> may face challenges in generalizing to diverse programming languages and codebases due to potential overfitting to specific patterns in the training data.</a:t>
                      </a:r>
                      <a:endParaRPr lang="en-IN" sz="1000" b="0" dirty="0"/>
                    </a:p>
                  </a:txBody>
                  <a:tcPr/>
                </a:tc>
                <a:extLst>
                  <a:ext uri="{0D108BD9-81ED-4DB2-BD59-A6C34878D82A}">
                    <a16:rowId xmlns:a16="http://schemas.microsoft.com/office/drawing/2014/main" xmlns="" val="1311166528"/>
                  </a:ext>
                </a:extLst>
              </a:tr>
            </a:tbl>
          </a:graphicData>
        </a:graphic>
      </p:graphicFrame>
      <p:sp>
        <p:nvSpPr>
          <p:cNvPr id="4" name="Slide Number Placeholder 3">
            <a:extLst>
              <a:ext uri="{FF2B5EF4-FFF2-40B4-BE49-F238E27FC236}">
                <a16:creationId xmlns:a16="http://schemas.microsoft.com/office/drawing/2014/main" xmlns="" id="{31F1810A-F17B-789F-C6E3-3F2326748FA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2871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9C82B65-FE07-9E02-773B-29BDE3EFC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59F3FDD-DBAA-2959-6A88-62E57DE88F67}"/>
              </a:ext>
            </a:extLst>
          </p:cNvPr>
          <p:cNvSpPr>
            <a:spLocks noGrp="1"/>
          </p:cNvSpPr>
          <p:nvPr>
            <p:ph type="title"/>
          </p:nvPr>
        </p:nvSpPr>
        <p:spPr>
          <a:xfrm>
            <a:off x="677334" y="179667"/>
            <a:ext cx="8596668" cy="689719"/>
          </a:xfrm>
        </p:spPr>
        <p:txBody>
          <a:bodyPr>
            <a:normAutofit/>
          </a:bodyPr>
          <a:lstStyle/>
          <a:p>
            <a:r>
              <a:rPr lang="en-US" dirty="0"/>
              <a:t>Previous Work</a:t>
            </a:r>
            <a:endParaRPr lang="en-IN" dirty="0"/>
          </a:p>
        </p:txBody>
      </p:sp>
      <p:graphicFrame>
        <p:nvGraphicFramePr>
          <p:cNvPr id="7" name="Table 6">
            <a:extLst>
              <a:ext uri="{FF2B5EF4-FFF2-40B4-BE49-F238E27FC236}">
                <a16:creationId xmlns:a16="http://schemas.microsoft.com/office/drawing/2014/main" xmlns="" id="{353DE374-318E-88EE-153C-1DF3C4F71A2E}"/>
              </a:ext>
            </a:extLst>
          </p:cNvPr>
          <p:cNvGraphicFramePr>
            <a:graphicFrameLocks noGrp="1"/>
          </p:cNvGraphicFramePr>
          <p:nvPr>
            <p:extLst>
              <p:ext uri="{D42A27DB-BD31-4B8C-83A1-F6EECF244321}">
                <p14:modId xmlns:p14="http://schemas.microsoft.com/office/powerpoint/2010/main" val="659610927"/>
              </p:ext>
            </p:extLst>
          </p:nvPr>
        </p:nvGraphicFramePr>
        <p:xfrm>
          <a:off x="677332" y="976212"/>
          <a:ext cx="8853529" cy="5629111"/>
        </p:xfrm>
        <a:graphic>
          <a:graphicData uri="http://schemas.openxmlformats.org/drawingml/2006/table">
            <a:tbl>
              <a:tblPr firstRow="1" bandRow="1">
                <a:tableStyleId>{5C22544A-7EE6-4342-B048-85BDC9FD1C3A}</a:tableStyleId>
              </a:tblPr>
              <a:tblGrid>
                <a:gridCol w="1375204">
                  <a:extLst>
                    <a:ext uri="{9D8B030D-6E8A-4147-A177-3AD203B41FA5}">
                      <a16:colId xmlns:a16="http://schemas.microsoft.com/office/drawing/2014/main" xmlns="" val="2824826579"/>
                    </a:ext>
                  </a:extLst>
                </a:gridCol>
                <a:gridCol w="1101849">
                  <a:extLst>
                    <a:ext uri="{9D8B030D-6E8A-4147-A177-3AD203B41FA5}">
                      <a16:colId xmlns:a16="http://schemas.microsoft.com/office/drawing/2014/main" xmlns="" val="520572402"/>
                    </a:ext>
                  </a:extLst>
                </a:gridCol>
                <a:gridCol w="734709">
                  <a:extLst>
                    <a:ext uri="{9D8B030D-6E8A-4147-A177-3AD203B41FA5}">
                      <a16:colId xmlns:a16="http://schemas.microsoft.com/office/drawing/2014/main" xmlns="" val="1387385755"/>
                    </a:ext>
                  </a:extLst>
                </a:gridCol>
                <a:gridCol w="1083817">
                  <a:extLst>
                    <a:ext uri="{9D8B030D-6E8A-4147-A177-3AD203B41FA5}">
                      <a16:colId xmlns:a16="http://schemas.microsoft.com/office/drawing/2014/main" xmlns="" val="1640856683"/>
                    </a:ext>
                  </a:extLst>
                </a:gridCol>
                <a:gridCol w="2089196">
                  <a:extLst>
                    <a:ext uri="{9D8B030D-6E8A-4147-A177-3AD203B41FA5}">
                      <a16:colId xmlns:a16="http://schemas.microsoft.com/office/drawing/2014/main" xmlns="" val="2450729697"/>
                    </a:ext>
                  </a:extLst>
                </a:gridCol>
                <a:gridCol w="2468754">
                  <a:extLst>
                    <a:ext uri="{9D8B030D-6E8A-4147-A177-3AD203B41FA5}">
                      <a16:colId xmlns:a16="http://schemas.microsoft.com/office/drawing/2014/main" xmlns="" val="20005"/>
                    </a:ext>
                  </a:extLst>
                </a:gridCol>
              </a:tblGrid>
              <a:tr h="590691">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xmlns="" val="476490804"/>
                  </a:ext>
                </a:extLst>
              </a:tr>
              <a:tr h="1209511">
                <a:tc>
                  <a:txBody>
                    <a:bodyPr/>
                    <a:lstStyle/>
                    <a:p>
                      <a:r>
                        <a:rPr lang="en-US" sz="1000" b="0" i="0" kern="1200" dirty="0">
                          <a:solidFill>
                            <a:schemeClr val="dk1"/>
                          </a:solidFill>
                          <a:effectLst/>
                          <a:latin typeface="+mn-lt"/>
                          <a:ea typeface="+mn-ea"/>
                          <a:cs typeface="+mn-cs"/>
                        </a:rPr>
                        <a:t>Automatic detection of Feature Envy and Data Class code smells using machine learning</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https://www.sciencedirect.com/science/article/pii/S0957417423033572</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Expert Systems with Applications</a:t>
                      </a:r>
                    </a:p>
                  </a:txBody>
                  <a:tcPr/>
                </a:tc>
                <a:tc>
                  <a:txBody>
                    <a:bodyPr/>
                    <a:lstStyle/>
                    <a:p>
                      <a:r>
                        <a:rPr lang="en-IN" sz="1000" dirty="0"/>
                        <a:t>The study compares machine learning models using software metrics (CK, </a:t>
                      </a:r>
                      <a:r>
                        <a:rPr lang="en-IN" sz="1000" dirty="0" err="1"/>
                        <a:t>RepositoryMiner</a:t>
                      </a:r>
                      <a:r>
                        <a:rPr lang="en-IN" sz="1000" dirty="0"/>
                        <a:t>) and pre-trained code </a:t>
                      </a:r>
                      <a:r>
                        <a:rPr lang="en-IN" sz="1000" dirty="0" err="1"/>
                        <a:t>embeddings</a:t>
                      </a:r>
                      <a:r>
                        <a:rPr lang="en-IN" sz="1000" dirty="0"/>
                        <a:t> (</a:t>
                      </a:r>
                      <a:r>
                        <a:rPr lang="en-IN" sz="1000" dirty="0" err="1"/>
                        <a:t>CuBERT</a:t>
                      </a:r>
                      <a:r>
                        <a:rPr lang="en-IN" sz="1000" dirty="0"/>
                        <a:t>, CodeT5), trained on a manually </a:t>
                      </a:r>
                      <a:r>
                        <a:rPr lang="en-IN" sz="1000" dirty="0" err="1"/>
                        <a:t>labeled</a:t>
                      </a:r>
                      <a:r>
                        <a:rPr lang="en-IN" sz="1000" dirty="0"/>
                        <a:t> dataset to detect Feature Envy and Data Class code smells.</a:t>
                      </a:r>
                      <a:endParaRPr lang="en-IN" sz="1000" b="0" dirty="0"/>
                    </a:p>
                  </a:txBody>
                  <a:tcPr/>
                </a:tc>
                <a:tc>
                  <a:txBody>
                    <a:bodyPr/>
                    <a:lstStyle/>
                    <a:p>
                      <a:r>
                        <a:rPr lang="en-US" sz="1000" dirty="0"/>
                        <a:t>The research focuses on specific code smells and may not generalize to other types; additionally, the performance of code embedding models can be influenced by the quality and representativeness of the pre-training data. </a:t>
                      </a:r>
                      <a:endParaRPr lang="en-IN" sz="1000" dirty="0"/>
                    </a:p>
                  </a:txBody>
                  <a:tcPr/>
                </a:tc>
                <a:extLst>
                  <a:ext uri="{0D108BD9-81ED-4DB2-BD59-A6C34878D82A}">
                    <a16:rowId xmlns:a16="http://schemas.microsoft.com/office/drawing/2014/main" xmlns="" val="10001"/>
                  </a:ext>
                </a:extLst>
              </a:tr>
              <a:tr h="1209511">
                <a:tc>
                  <a:txBody>
                    <a:bodyPr/>
                    <a:lstStyle/>
                    <a:p>
                      <a:r>
                        <a:rPr lang="en-US" sz="1000" b="0" i="0" kern="1200" dirty="0">
                          <a:solidFill>
                            <a:schemeClr val="dk1"/>
                          </a:solidFill>
                          <a:effectLst/>
                          <a:latin typeface="+mn-lt"/>
                          <a:ea typeface="+mn-ea"/>
                          <a:cs typeface="+mn-cs"/>
                        </a:rPr>
                        <a:t>Improving Code Smell Detection by Reducing Dimensionality Using Ensemble Feature Selection and Machine Learning</a:t>
                      </a:r>
                      <a:endParaRPr lang="en-IN" sz="1000" b="0" dirty="0"/>
                    </a:p>
                  </a:txBody>
                  <a:tcPr/>
                </a:tc>
                <a:tc>
                  <a:txBody>
                    <a:bodyPr/>
                    <a:lstStyle/>
                    <a:p>
                      <a:r>
                        <a:rPr lang="en-IN" sz="1000" b="0" i="0" kern="1200" dirty="0">
                          <a:solidFill>
                            <a:schemeClr val="dk1"/>
                          </a:solidFill>
                          <a:effectLst/>
                          <a:latin typeface="+mn-lt"/>
                          <a:ea typeface="+mn-ea"/>
                          <a:cs typeface="+mn-cs"/>
                        </a:rPr>
                        <a:t>https://link.springer.com/article/10.1007/s42979-024-03013-x</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SN Computer Science</a:t>
                      </a:r>
                      <a:endParaRPr lang="en-IN" sz="1000" b="0" dirty="0"/>
                    </a:p>
                  </a:txBody>
                  <a:tcPr/>
                </a:tc>
                <a:tc>
                  <a:txBody>
                    <a:bodyPr/>
                    <a:lstStyle/>
                    <a:p>
                      <a:r>
                        <a:rPr lang="en-US" sz="1000" dirty="0"/>
                        <a:t>The study proposes an ensemble feature selection approach to reduce features for training six classifiers, improving detection of six code smells.</a:t>
                      </a:r>
                      <a:endParaRPr lang="en-IN" sz="1000" dirty="0"/>
                    </a:p>
                  </a:txBody>
                  <a:tcPr/>
                </a:tc>
                <a:tc>
                  <a:txBody>
                    <a:bodyPr/>
                    <a:lstStyle/>
                    <a:p>
                      <a:r>
                        <a:rPr lang="en-US" sz="1000" dirty="0"/>
                        <a:t>The research focuses on six specific code smells, which may limit the generalizability of the findings to other types of code smells or software systems. </a:t>
                      </a:r>
                      <a:endParaRPr lang="en-IN" sz="1000" dirty="0"/>
                    </a:p>
                  </a:txBody>
                  <a:tcPr/>
                </a:tc>
                <a:extLst>
                  <a:ext uri="{0D108BD9-81ED-4DB2-BD59-A6C34878D82A}">
                    <a16:rowId xmlns:a16="http://schemas.microsoft.com/office/drawing/2014/main" xmlns="" val="10002"/>
                  </a:ext>
                </a:extLst>
              </a:tr>
              <a:tr h="1350152">
                <a:tc>
                  <a:txBody>
                    <a:bodyPr/>
                    <a:lstStyle/>
                    <a:p>
                      <a:r>
                        <a:rPr lang="en-US" sz="1000" b="0" i="0" kern="1200" dirty="0">
                          <a:solidFill>
                            <a:schemeClr val="dk1"/>
                          </a:solidFill>
                          <a:effectLst/>
                          <a:latin typeface="+mn-lt"/>
                          <a:ea typeface="+mn-ea"/>
                          <a:cs typeface="+mn-cs"/>
                        </a:rPr>
                        <a:t>Python code smells detection using conventional machine learning models</a:t>
                      </a:r>
                      <a:endParaRPr lang="en-IN" sz="1000" b="0" dirty="0"/>
                    </a:p>
                  </a:txBody>
                  <a:tcPr/>
                </a:tc>
                <a:tc>
                  <a:txBody>
                    <a:bodyPr/>
                    <a:lstStyle/>
                    <a:p>
                      <a:r>
                        <a:rPr lang="en-IN" sz="1000" b="0" i="0" kern="1200" dirty="0">
                          <a:solidFill>
                            <a:schemeClr val="dk1"/>
                          </a:solidFill>
                          <a:effectLst/>
                          <a:latin typeface="+mn-lt"/>
                          <a:ea typeface="+mn-ea"/>
                          <a:cs typeface="+mn-cs"/>
                        </a:rPr>
                        <a:t>https://pmc.ncbi.nlm.nih.gov/articles/PMC10280480/</a:t>
                      </a:r>
                      <a:endParaRPr lang="en-IN" sz="1000" b="0" dirty="0"/>
                    </a:p>
                  </a:txBody>
                  <a:tcPr/>
                </a:tc>
                <a:tc>
                  <a:txBody>
                    <a:bodyPr/>
                    <a:lstStyle/>
                    <a:p>
                      <a:r>
                        <a:rPr lang="en-IN" sz="1000" b="0" i="0" kern="1200" dirty="0">
                          <a:solidFill>
                            <a:schemeClr val="dk1"/>
                          </a:solidFill>
                          <a:effectLst/>
                          <a:latin typeface="+mn-lt"/>
                          <a:ea typeface="+mn-ea"/>
                          <a:cs typeface="+mn-cs"/>
                        </a:rPr>
                        <a:t>2023</a:t>
                      </a:r>
                      <a:endParaRPr lang="en-IN" sz="1000" b="0" dirty="0"/>
                    </a:p>
                  </a:txBody>
                  <a:tcPr/>
                </a:tc>
                <a:tc>
                  <a:txBody>
                    <a:bodyPr/>
                    <a:lstStyle/>
                    <a:p>
                      <a:r>
                        <a:rPr lang="en-IN" sz="1000" b="0" i="0" kern="1200" dirty="0" err="1">
                          <a:solidFill>
                            <a:schemeClr val="dk1"/>
                          </a:solidFill>
                          <a:effectLst/>
                          <a:latin typeface="+mn-lt"/>
                          <a:ea typeface="+mn-ea"/>
                          <a:cs typeface="+mn-cs"/>
                        </a:rPr>
                        <a:t>PeerJ</a:t>
                      </a:r>
                      <a:r>
                        <a:rPr lang="en-IN" sz="1000" b="0" i="0" kern="1200" dirty="0">
                          <a:solidFill>
                            <a:schemeClr val="dk1"/>
                          </a:solidFill>
                          <a:effectLst/>
                          <a:latin typeface="+mn-lt"/>
                          <a:ea typeface="+mn-ea"/>
                          <a:cs typeface="+mn-cs"/>
                        </a:rPr>
                        <a:t> Computer Science</a:t>
                      </a:r>
                      <a:endParaRPr lang="en-IN" sz="1000" b="0" dirty="0"/>
                    </a:p>
                  </a:txBody>
                  <a:tcPr/>
                </a:tc>
                <a:tc>
                  <a:txBody>
                    <a:bodyPr/>
                    <a:lstStyle/>
                    <a:p>
                      <a:r>
                        <a:rPr lang="en-US" sz="1000" dirty="0"/>
                        <a:t>The study constructs a dataset of 2,000 Python code samples labeled for Large Class and Long Method code smells, extracts 18 features per sample, and assesses six machine learning models using Accuracy and Matthews Correlation Coefficient (MCC) metrics.</a:t>
                      </a:r>
                      <a:endParaRPr lang="en-IN" sz="1000" dirty="0"/>
                    </a:p>
                  </a:txBody>
                  <a:tcPr/>
                </a:tc>
                <a:tc>
                  <a:txBody>
                    <a:bodyPr/>
                    <a:lstStyle/>
                    <a:p>
                      <a:r>
                        <a:rPr lang="en-US" sz="1000" dirty="0"/>
                        <a:t>The dataset focuses solely on Large Class and Long Method code smells, potentially limiting the models' applicability to other code smells; additionally, the performance of the machine learning models is contingent upon the quality and representativeness of the dataset. </a:t>
                      </a:r>
                      <a:endParaRPr lang="en-IN" sz="1000" dirty="0"/>
                    </a:p>
                  </a:txBody>
                  <a:tcPr/>
                </a:tc>
                <a:extLst>
                  <a:ext uri="{0D108BD9-81ED-4DB2-BD59-A6C34878D82A}">
                    <a16:rowId xmlns:a16="http://schemas.microsoft.com/office/drawing/2014/main" xmlns="" val="10003"/>
                  </a:ext>
                </a:extLst>
              </a:tr>
              <a:tr h="963265">
                <a:tc>
                  <a:txBody>
                    <a:bodyPr/>
                    <a:lstStyle/>
                    <a:p>
                      <a:r>
                        <a:rPr lang="en-US" sz="1000" b="0" i="0" kern="1200" dirty="0" err="1">
                          <a:solidFill>
                            <a:schemeClr val="dk1"/>
                          </a:solidFill>
                          <a:effectLst/>
                          <a:latin typeface="+mn-lt"/>
                          <a:ea typeface="+mn-ea"/>
                          <a:cs typeface="+mn-cs"/>
                        </a:rPr>
                        <a:t>DeleSmell</a:t>
                      </a:r>
                      <a:r>
                        <a:rPr lang="en-US" sz="1000" b="0" i="0" kern="1200" dirty="0">
                          <a:solidFill>
                            <a:schemeClr val="dk1"/>
                          </a:solidFill>
                          <a:effectLst/>
                          <a:latin typeface="+mn-lt"/>
                          <a:ea typeface="+mn-ea"/>
                          <a:cs typeface="+mn-cs"/>
                        </a:rPr>
                        <a:t>: Code smell detection based on deep learning and latent semantic analysis</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https://www.sciencedirect.com/science/article/pii/S0950705122008796</a:t>
                      </a:r>
                      <a:endParaRPr lang="en-IN" sz="1000" b="0" dirty="0"/>
                    </a:p>
                  </a:txBody>
                  <a:tcPr/>
                </a:tc>
                <a:tc>
                  <a:txBody>
                    <a:bodyPr/>
                    <a:lstStyle/>
                    <a:p>
                      <a:r>
                        <a:rPr lang="en-IN" sz="1000" b="0" i="0" kern="1200" dirty="0">
                          <a:solidFill>
                            <a:schemeClr val="dk1"/>
                          </a:solidFill>
                          <a:effectLst/>
                          <a:latin typeface="+mn-lt"/>
                          <a:ea typeface="+mn-ea"/>
                          <a:cs typeface="+mn-cs"/>
                        </a:rPr>
                        <a:t>2022</a:t>
                      </a:r>
                      <a:endParaRPr lang="en-IN" sz="1000" b="0" dirty="0"/>
                    </a:p>
                  </a:txBody>
                  <a:tcPr/>
                </a:tc>
                <a:tc>
                  <a:txBody>
                    <a:bodyPr/>
                    <a:lstStyle/>
                    <a:p>
                      <a:r>
                        <a:rPr lang="en-IN" sz="1050" b="0" i="0" kern="1200" dirty="0">
                          <a:solidFill>
                            <a:schemeClr val="dk1"/>
                          </a:solidFill>
                          <a:effectLst/>
                          <a:latin typeface="+mn-lt"/>
                          <a:ea typeface="+mn-ea"/>
                          <a:cs typeface="+mn-cs"/>
                        </a:rPr>
                        <a:t>Knowledge-Based Systems</a:t>
                      </a:r>
                    </a:p>
                  </a:txBody>
                  <a:tcPr/>
                </a:tc>
                <a:tc>
                  <a:txBody>
                    <a:bodyPr/>
                    <a:lstStyle/>
                    <a:p>
                      <a:r>
                        <a:rPr lang="en-US" sz="1000" dirty="0" err="1"/>
                        <a:t>DeleSmell</a:t>
                      </a:r>
                      <a:r>
                        <a:rPr lang="en-US" sz="1000" dirty="0"/>
                        <a:t> leverages deep learning models alongside latent semantic analysis to identify code smells by capturing the semantic relationships within code snippets. ​</a:t>
                      </a:r>
                      <a:endParaRPr lang="en-IN" sz="1000" dirty="0"/>
                    </a:p>
                  </a:txBody>
                  <a:tcPr/>
                </a:tc>
                <a:tc>
                  <a:txBody>
                    <a:bodyPr/>
                    <a:lstStyle/>
                    <a:p>
                      <a:r>
                        <a:rPr lang="en-US" sz="1000" dirty="0"/>
                        <a:t>The study focuses on specific code smells and may not generalize to other types; additionally, the effectiveness of the approach depends on the quality and representativeness of the training data used. ​</a:t>
                      </a:r>
                      <a:endParaRPr lang="en-IN" sz="1000" dirty="0"/>
                    </a:p>
                  </a:txBody>
                  <a:tcPr/>
                </a:tc>
                <a:extLst>
                  <a:ext uri="{0D108BD9-81ED-4DB2-BD59-A6C34878D82A}">
                    <a16:rowId xmlns:a16="http://schemas.microsoft.com/office/drawing/2014/main" xmlns="" val="10004"/>
                  </a:ext>
                </a:extLst>
              </a:tr>
            </a:tbl>
          </a:graphicData>
        </a:graphic>
      </p:graphicFrame>
      <p:sp>
        <p:nvSpPr>
          <p:cNvPr id="3" name="Slide Number Placeholder 2">
            <a:extLst>
              <a:ext uri="{FF2B5EF4-FFF2-40B4-BE49-F238E27FC236}">
                <a16:creationId xmlns:a16="http://schemas.microsoft.com/office/drawing/2014/main" xmlns="" id="{7BC9E07A-B7E1-47C8-660D-4363F7E8BFC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85410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7D80A15-1CF9-9728-45DA-E60EA075E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B0EE3C3-E9F5-EAED-212B-4FAA98338E72}"/>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xmlns="" id="{E0937787-6C8F-8B98-7CF1-A73E6C29202B}"/>
              </a:ext>
            </a:extLst>
          </p:cNvPr>
          <p:cNvSpPr>
            <a:spLocks noGrp="1"/>
          </p:cNvSpPr>
          <p:nvPr>
            <p:ph idx="1"/>
          </p:nvPr>
        </p:nvSpPr>
        <p:spPr>
          <a:xfrm>
            <a:off x="677334" y="1384663"/>
            <a:ext cx="8596668" cy="4656699"/>
          </a:xfrm>
        </p:spPr>
        <p:txBody>
          <a:bodyPr>
            <a:normAutofit lnSpcReduction="10000"/>
          </a:bodyPr>
          <a:lstStyle/>
          <a:p>
            <a:r>
              <a:rPr lang="en-US" b="1" dirty="0"/>
              <a:t>Lack of Dataset – </a:t>
            </a:r>
          </a:p>
          <a:p>
            <a:pPr lvl="1"/>
            <a:r>
              <a:rPr lang="en-US" dirty="0"/>
              <a:t>There is a lack of dataset in this subject. </a:t>
            </a:r>
          </a:p>
          <a:p>
            <a:pPr lvl="1"/>
            <a:r>
              <a:rPr lang="en-US" dirty="0"/>
              <a:t>Most of the dataset is available in Java. We only found 1 Dataset in Python. </a:t>
            </a:r>
          </a:p>
          <a:p>
            <a:pPr lvl="1"/>
            <a:r>
              <a:rPr lang="en-US" dirty="0"/>
              <a:t>Even if the dataset is present, it is very much unbalanced dataset, as number of samples with code smell is ~ 20% of total. This results in high accuracy on training data but low on testing data. </a:t>
            </a:r>
          </a:p>
          <a:p>
            <a:pPr lvl="1"/>
            <a:r>
              <a:rPr lang="en-US" dirty="0"/>
              <a:t>Also, even if the codes are available, they have to be manually labeled, which is not only, time taking but also, subject to bias as certain code in one project may be called smelly but the same would be called not smelly in some other project.</a:t>
            </a:r>
          </a:p>
          <a:p>
            <a:r>
              <a:rPr lang="en-US" b="1" dirty="0"/>
              <a:t>Inaccurate Semantic Embeddings –</a:t>
            </a:r>
          </a:p>
          <a:p>
            <a:pPr lvl="1"/>
            <a:r>
              <a:rPr lang="en-US" dirty="0"/>
              <a:t>Code semantic meanings on context, depends on training data</a:t>
            </a:r>
          </a:p>
          <a:p>
            <a:pPr lvl="1"/>
            <a:r>
              <a:rPr lang="en-US" dirty="0"/>
              <a:t>Embeddings miss deeper architectural issues.</a:t>
            </a:r>
          </a:p>
          <a:p>
            <a:pPr lvl="1"/>
            <a:r>
              <a:rPr lang="en-US" dirty="0"/>
              <a:t>Slow Training and Inference on Real time data</a:t>
            </a:r>
          </a:p>
          <a:p>
            <a:pPr lvl="1"/>
            <a:r>
              <a:rPr lang="en-US" dirty="0"/>
              <a:t>Semantic embeddings don’t explain why something is smelly and </a:t>
            </a:r>
            <a:r>
              <a:rPr lang="en-IN" dirty="0"/>
              <a:t>difficult to change settings and fine tune based on user preference.</a:t>
            </a:r>
          </a:p>
        </p:txBody>
      </p:sp>
      <p:sp>
        <p:nvSpPr>
          <p:cNvPr id="4" name="Slide Number Placeholder 3">
            <a:extLst>
              <a:ext uri="{FF2B5EF4-FFF2-40B4-BE49-F238E27FC236}">
                <a16:creationId xmlns:a16="http://schemas.microsoft.com/office/drawing/2014/main" xmlns="" id="{39B13807-B88F-861E-D990-57519CE5E88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68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9F187B2-8DF3-0E31-DBAB-D68A17679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6E006B1-F391-882D-85E1-644BCDD00809}"/>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xmlns="" id="{5AD44A04-D600-260A-F53A-668F7EE2D73C}"/>
              </a:ext>
            </a:extLst>
          </p:cNvPr>
          <p:cNvSpPr>
            <a:spLocks noGrp="1"/>
          </p:cNvSpPr>
          <p:nvPr>
            <p:ph idx="1"/>
          </p:nvPr>
        </p:nvSpPr>
        <p:spPr>
          <a:xfrm>
            <a:off x="677334" y="1384663"/>
            <a:ext cx="8596668" cy="4656699"/>
          </a:xfrm>
        </p:spPr>
        <p:txBody>
          <a:bodyPr>
            <a:normAutofit/>
          </a:bodyPr>
          <a:lstStyle/>
          <a:p>
            <a:r>
              <a:rPr lang="en-US" b="1" dirty="0"/>
              <a:t>Lack of tools to extract metrics – </a:t>
            </a:r>
          </a:p>
          <a:p>
            <a:pPr lvl="1"/>
            <a:r>
              <a:rPr lang="en-US" dirty="0"/>
              <a:t>There are no sufficient number of tools to evaluate metrics in several programming languages. Most of the available tools are related to Java slowing the development of code smell detection in languages other than Java.</a:t>
            </a:r>
          </a:p>
          <a:p>
            <a:pPr lvl="1"/>
            <a:r>
              <a:rPr lang="en-US" dirty="0"/>
              <a:t>Modern popular languages lack such specialized metrics tools.</a:t>
            </a:r>
          </a:p>
          <a:p>
            <a:r>
              <a:rPr lang="en-US" b="1" dirty="0"/>
              <a:t>ML over DL -</a:t>
            </a:r>
          </a:p>
          <a:p>
            <a:pPr lvl="1"/>
            <a:r>
              <a:rPr lang="en-US" dirty="0"/>
              <a:t>DL models are computationally expensive over ML models. We intend the work to be real time so that a developer can get output in few seconds and not wait for minutes.</a:t>
            </a:r>
          </a:p>
          <a:p>
            <a:pPr lvl="1"/>
            <a:r>
              <a:rPr lang="en-US" dirty="0"/>
              <a:t>ML models are giving comparable results as DL models with lower computational cost and resource consumption.</a:t>
            </a:r>
          </a:p>
          <a:p>
            <a:pPr lvl="1"/>
            <a:r>
              <a:rPr lang="en-US" dirty="0"/>
              <a:t>More Interpretability as we can determine which are relevant metrics and suggest changes.</a:t>
            </a:r>
          </a:p>
        </p:txBody>
      </p:sp>
      <p:sp>
        <p:nvSpPr>
          <p:cNvPr id="4" name="Slide Number Placeholder 3">
            <a:extLst>
              <a:ext uri="{FF2B5EF4-FFF2-40B4-BE49-F238E27FC236}">
                <a16:creationId xmlns:a16="http://schemas.microsoft.com/office/drawing/2014/main" xmlns="" id="{42D35B33-F8F1-B839-61AD-6D6A33D7066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7897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1FB562B-B70F-919C-124C-1B67C1B67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30FBA4C-7F2E-6671-E17E-55087C825DD3}"/>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xmlns="" id="{62AB9CAF-7EF5-7504-920F-0F368C727D1C}"/>
              </a:ext>
            </a:extLst>
          </p:cNvPr>
          <p:cNvSpPr>
            <a:spLocks noGrp="1"/>
          </p:cNvSpPr>
          <p:nvPr>
            <p:ph idx="1"/>
          </p:nvPr>
        </p:nvSpPr>
        <p:spPr>
          <a:xfrm>
            <a:off x="677334" y="1384663"/>
            <a:ext cx="8596668" cy="4656699"/>
          </a:xfrm>
        </p:spPr>
        <p:txBody>
          <a:bodyPr>
            <a:normAutofit/>
          </a:bodyPr>
          <a:lstStyle/>
          <a:p>
            <a:r>
              <a:rPr lang="en-US" b="1" dirty="0"/>
              <a:t>Lack of working detectors in IDEs – </a:t>
            </a:r>
          </a:p>
          <a:p>
            <a:pPr lvl="1"/>
            <a:r>
              <a:rPr lang="en-US" dirty="0"/>
              <a:t>Today most of development happens in IDEs and so there is a lack of specialized code smell detectors as an extensions to IDEs like VS Code.</a:t>
            </a:r>
          </a:p>
          <a:p>
            <a:pPr lvl="1"/>
            <a:r>
              <a:rPr lang="en-US" dirty="0"/>
              <a:t>People rarely want to go out of IDEs to get code improvement solutions.</a:t>
            </a:r>
          </a:p>
          <a:p>
            <a:r>
              <a:rPr lang="en-US" b="1" dirty="0"/>
              <a:t>Report generation capabilities –</a:t>
            </a:r>
          </a:p>
          <a:p>
            <a:pPr lvl="1"/>
            <a:r>
              <a:rPr lang="en-US" dirty="0"/>
              <a:t>In general, automatic report generation and suggestion generation mechanism was not available. You have to manually create report based on metrics in MS Word, Google Docs and Mail it to maintainers of the codebase, for any suggestions to code.</a:t>
            </a:r>
          </a:p>
          <a:p>
            <a:pPr lvl="1"/>
            <a:r>
              <a:rPr lang="en-US" dirty="0"/>
              <a:t>However, due to growth of advanced NLP with LLMs, we can create insightful reports with useful suggestions which can be sent to the maintainers with one click. </a:t>
            </a:r>
          </a:p>
        </p:txBody>
      </p:sp>
      <p:sp>
        <p:nvSpPr>
          <p:cNvPr id="4" name="Slide Number Placeholder 3">
            <a:extLst>
              <a:ext uri="{FF2B5EF4-FFF2-40B4-BE49-F238E27FC236}">
                <a16:creationId xmlns:a16="http://schemas.microsoft.com/office/drawing/2014/main" xmlns="" id="{75B26837-2BFC-DF5D-4A62-5E0B39337F6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7318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0B94F8-BF55-5CA6-32BE-94BD832DA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2672787-B530-95A5-FC5D-F557C0462F50}"/>
              </a:ext>
            </a:extLst>
          </p:cNvPr>
          <p:cNvSpPr>
            <a:spLocks noGrp="1"/>
          </p:cNvSpPr>
          <p:nvPr>
            <p:ph type="title"/>
          </p:nvPr>
        </p:nvSpPr>
        <p:spPr>
          <a:xfrm>
            <a:off x="677334" y="609600"/>
            <a:ext cx="8596668" cy="635726"/>
          </a:xfrm>
        </p:spPr>
        <p:txBody>
          <a:bodyPr>
            <a:noAutofit/>
          </a:bodyPr>
          <a:lstStyle/>
          <a:p>
            <a:r>
              <a:rPr lang="en-US" dirty="0"/>
              <a:t>Base Paper Description</a:t>
            </a:r>
            <a:endParaRPr lang="en-IN" dirty="0"/>
          </a:p>
        </p:txBody>
      </p:sp>
      <p:sp>
        <p:nvSpPr>
          <p:cNvPr id="3" name="Content Placeholder 2">
            <a:extLst>
              <a:ext uri="{FF2B5EF4-FFF2-40B4-BE49-F238E27FC236}">
                <a16:creationId xmlns:a16="http://schemas.microsoft.com/office/drawing/2014/main" xmlns="" id="{87BC5DBE-EB6D-8304-529B-38B03D5D8FBA}"/>
              </a:ext>
            </a:extLst>
          </p:cNvPr>
          <p:cNvSpPr>
            <a:spLocks noGrp="1"/>
          </p:cNvSpPr>
          <p:nvPr>
            <p:ph idx="1"/>
          </p:nvPr>
        </p:nvSpPr>
        <p:spPr>
          <a:xfrm>
            <a:off x="677334" y="1384663"/>
            <a:ext cx="9330266" cy="5005977"/>
          </a:xfrm>
        </p:spPr>
        <p:txBody>
          <a:bodyPr>
            <a:normAutofit fontScale="92500" lnSpcReduction="20000"/>
          </a:bodyPr>
          <a:lstStyle/>
          <a:p>
            <a:r>
              <a:rPr lang="en-US" b="1" dirty="0"/>
              <a:t>Name - </a:t>
            </a:r>
            <a:r>
              <a:rPr lang="en-US" dirty="0"/>
              <a:t>Improving Code Smell Detection by Reducing Dimensionality Using Ensemble Feature Selection and Machine Learning</a:t>
            </a:r>
          </a:p>
          <a:p>
            <a:r>
              <a:rPr lang="en-US" b="1" dirty="0"/>
              <a:t>Link - </a:t>
            </a:r>
            <a:r>
              <a:rPr lang="en-US" dirty="0">
                <a:hlinkClick r:id="rId2"/>
              </a:rPr>
              <a:t>https://link.springer.com/article/10.1007/s42979-024-03013-x</a:t>
            </a:r>
            <a:endParaRPr lang="en-US" dirty="0"/>
          </a:p>
          <a:p>
            <a:r>
              <a:rPr lang="en-US" b="1" dirty="0"/>
              <a:t>Journal</a:t>
            </a:r>
            <a:r>
              <a:rPr lang="en-US" dirty="0"/>
              <a:t> - SN Computer Science</a:t>
            </a:r>
          </a:p>
          <a:p>
            <a:r>
              <a:rPr lang="en-US" b="1" dirty="0"/>
              <a:t>Year</a:t>
            </a:r>
            <a:r>
              <a:rPr lang="en-US" dirty="0"/>
              <a:t> – 2024</a:t>
            </a:r>
          </a:p>
          <a:p>
            <a:r>
              <a:rPr lang="en-US" b="1" dirty="0"/>
              <a:t>Abstract -</a:t>
            </a:r>
            <a:r>
              <a:rPr lang="en-US" dirty="0"/>
              <a:t> It proposes a new </a:t>
            </a:r>
            <a:r>
              <a:rPr lang="en-US" b="1" dirty="0"/>
              <a:t>ensemble feature selection </a:t>
            </a:r>
            <a:r>
              <a:rPr lang="en-US" dirty="0"/>
              <a:t>technique that performs dimensionality reduction and selects optimal features for the machine learning classifiers. </a:t>
            </a:r>
          </a:p>
          <a:p>
            <a:r>
              <a:rPr lang="en-US" dirty="0"/>
              <a:t>Dataset - This paper dataset ‘</a:t>
            </a:r>
            <a:r>
              <a:rPr lang="en-US" dirty="0" err="1"/>
              <a:t>Qualitas</a:t>
            </a:r>
            <a:r>
              <a:rPr lang="en-US" dirty="0"/>
              <a:t> Corpus’ (</a:t>
            </a:r>
            <a:r>
              <a:rPr lang="en-US" dirty="0">
                <a:hlinkClick r:id="rId3"/>
              </a:rPr>
              <a:t>http://qualitascorpus.com/download/</a:t>
            </a:r>
            <a:r>
              <a:rPr lang="en-US" dirty="0"/>
              <a:t>).</a:t>
            </a:r>
          </a:p>
          <a:p>
            <a:r>
              <a:rPr lang="en-US" dirty="0"/>
              <a:t>State-of-the-art Fisher’s Score and Sequential Forward feature selection techniques are sequentially ensembled in order to perform optimal dimensionality reduction. </a:t>
            </a:r>
          </a:p>
          <a:p>
            <a:r>
              <a:rPr lang="en-US" dirty="0"/>
              <a:t>Detected a total of six code smells from the dataset namely God Class (GC), Refused Bequest (RB), Shotgun Surgery (SS), Feature Envy (FE), Long Method (LM) and Long Parameter List (LPL). </a:t>
            </a:r>
          </a:p>
          <a:p>
            <a:r>
              <a:rPr lang="en-US" dirty="0"/>
              <a:t>The 6 considered ML classifiers are J48, Random forest, Naive Bayes, kNN, SVM, and Decision Tree. </a:t>
            </a:r>
          </a:p>
          <a:p>
            <a:r>
              <a:rPr lang="en-US" dirty="0"/>
              <a:t>The performance of various classifiers is evaluated using five performance measures namely Precision, Recall, F-Measure, Accuracy, and Area Under the ROC-AUC curve.</a:t>
            </a:r>
            <a:endParaRPr lang="en-IN" dirty="0"/>
          </a:p>
        </p:txBody>
      </p:sp>
      <p:sp>
        <p:nvSpPr>
          <p:cNvPr id="4" name="Slide Number Placeholder 3">
            <a:extLst>
              <a:ext uri="{FF2B5EF4-FFF2-40B4-BE49-F238E27FC236}">
                <a16:creationId xmlns:a16="http://schemas.microsoft.com/office/drawing/2014/main" xmlns="" id="{0670B763-EEE6-C4E0-6235-EA8E51F679A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82418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481</TotalTime>
  <Words>2665</Words>
  <Application>Microsoft Office PowerPoint</Application>
  <PresentationFormat>Widescreen</PresentationFormat>
  <Paragraphs>297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Google Sans</vt:lpstr>
      <vt:lpstr>Trebuchet MS</vt:lpstr>
      <vt:lpstr>Wingdings 3</vt:lpstr>
      <vt:lpstr>Facet</vt:lpstr>
      <vt:lpstr>Code Smell Localization</vt:lpstr>
      <vt:lpstr>Index</vt:lpstr>
      <vt:lpstr>Overview</vt:lpstr>
      <vt:lpstr>Problem Statement</vt:lpstr>
      <vt:lpstr>Previous Work</vt:lpstr>
      <vt:lpstr>Analysis</vt:lpstr>
      <vt:lpstr>Analysis</vt:lpstr>
      <vt:lpstr>Analysis</vt:lpstr>
      <vt:lpstr>Base Paper Description</vt:lpstr>
      <vt:lpstr>Base Paper Dataset</vt:lpstr>
      <vt:lpstr>Base Paper Preprocessing</vt:lpstr>
      <vt:lpstr>Base Paper Ensemble Feature Selection </vt:lpstr>
      <vt:lpstr>Base Paper Classification &amp; Evaluation </vt:lpstr>
      <vt:lpstr>Base Paper Limitations</vt:lpstr>
      <vt:lpstr>Our Work (as of now)</vt:lpstr>
      <vt:lpstr>Our Work (as of now)</vt:lpstr>
      <vt:lpstr>Our Work (as of now)</vt:lpstr>
      <vt:lpstr>Our Work (as of now)</vt:lpstr>
      <vt:lpstr>Our Work (as of now)</vt:lpstr>
      <vt:lpstr>Future Work (few ideas)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 Localization</dc:title>
  <dc:creator>Microsoft account</dc:creator>
  <cp:lastModifiedBy>Microsoft account</cp:lastModifiedBy>
  <cp:revision>54</cp:revision>
  <dcterms:created xsi:type="dcterms:W3CDTF">2025-03-28T05:53:45Z</dcterms:created>
  <dcterms:modified xsi:type="dcterms:W3CDTF">2025-04-17T10:55:39Z</dcterms:modified>
</cp:coreProperties>
</file>