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69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97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5AB3-EA78-4174-9C69-10ADD0A98A7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Berlin Sans FB Demi" panose="020E0802020502020306" pitchFamily="34" charset="0"/>
              </a:rPr>
              <a:t>EF </a:t>
            </a:r>
            <a:r>
              <a:rPr lang="zh-CN" altLang="en-US" sz="6000" dirty="0" smtClean="0">
                <a:latin typeface="Berlin Sans FB Demi" panose="020E0802020502020306" pitchFamily="34" charset="0"/>
              </a:rPr>
              <a:t>与 </a:t>
            </a:r>
            <a:r>
              <a:rPr lang="en-US" altLang="zh-CN" sz="6000" dirty="0" err="1" smtClean="0">
                <a:latin typeface="Berlin Sans FB Demi" panose="020E0802020502020306" pitchFamily="34" charset="0"/>
              </a:rPr>
              <a:t>Sql</a:t>
            </a:r>
            <a:r>
              <a:rPr lang="en-US" altLang="zh-CN" sz="6000" dirty="0" smtClean="0">
                <a:latin typeface="Berlin Sans FB Demi" panose="020E0802020502020306" pitchFamily="34" charset="0"/>
              </a:rPr>
              <a:t> server </a:t>
            </a:r>
            <a:r>
              <a:rPr lang="zh-CN" altLang="en-US" sz="6000" dirty="0" smtClean="0">
                <a:latin typeface="Berlin Sans FB Demi" panose="020E0802020502020306" pitchFamily="34" charset="0"/>
              </a:rPr>
              <a:t>查询优化</a:t>
            </a:r>
            <a:endParaRPr lang="en-US" sz="6000" dirty="0">
              <a:latin typeface="Berlin Sans FB Demi" panose="020E0802020502020306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89213" y="3530129"/>
            <a:ext cx="8411020" cy="860400"/>
          </a:xfrm>
        </p:spPr>
        <p:txBody>
          <a:bodyPr/>
          <a:lstStyle/>
          <a:p>
            <a:pPr algn="r"/>
            <a:r>
              <a:rPr lang="zh-CN" altLang="en-US" dirty="0" smtClean="0"/>
              <a:t>王宏印  </a:t>
            </a:r>
            <a:r>
              <a:rPr lang="en-US" altLang="zh-CN" dirty="0" smtClean="0"/>
              <a:t>2016.7.23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优化之</a:t>
            </a:r>
            <a:r>
              <a:rPr lang="zh-CN" altLang="en-US" sz="5400" b="1" dirty="0">
                <a:latin typeface="Broadway" panose="04040905080B02020502" pitchFamily="82" charset="0"/>
              </a:rPr>
              <a:t>二</a:t>
            </a:r>
            <a:r>
              <a:rPr lang="zh-CN" altLang="en-US" sz="5400" b="1" dirty="0" smtClean="0">
                <a:latin typeface="Broadway" panose="04040905080B02020502" pitchFamily="82" charset="0"/>
              </a:rPr>
              <a:t>：优化复杂的查询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877" y="1554754"/>
            <a:ext cx="5262283" cy="179913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b="1" dirty="0" smtClean="0"/>
              <a:t>优化方案：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b="1" dirty="0" smtClean="0"/>
              <a:t>针对以上情况，我们可以通过程序让</a:t>
            </a:r>
            <a:r>
              <a:rPr lang="en-US" altLang="zh-CN" sz="3200" b="1" dirty="0" err="1" smtClean="0"/>
              <a:t>Sql</a:t>
            </a:r>
            <a:r>
              <a:rPr lang="en-US" altLang="zh-CN" sz="3200" b="1" dirty="0" smtClean="0"/>
              <a:t> Server </a:t>
            </a:r>
            <a:r>
              <a:rPr lang="zh-CN" altLang="en-US" sz="3200" b="1" dirty="0" smtClean="0"/>
              <a:t>不采用执行计划来提高速度。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757234"/>
            <a:ext cx="3629532" cy="590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75" y="3813796"/>
            <a:ext cx="8965605" cy="29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优化之</a:t>
            </a:r>
            <a:r>
              <a:rPr lang="zh-CN" altLang="en-US" sz="5400" b="1" dirty="0">
                <a:latin typeface="Broadway" panose="04040905080B02020502" pitchFamily="82" charset="0"/>
              </a:rPr>
              <a:t>二</a:t>
            </a:r>
            <a:r>
              <a:rPr lang="zh-CN" altLang="en-US" sz="5400" b="1" dirty="0" smtClean="0">
                <a:latin typeface="Broadway" panose="04040905080B02020502" pitchFamily="82" charset="0"/>
              </a:rPr>
              <a:t>：优化复杂的查询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877" y="1554754"/>
            <a:ext cx="5984659" cy="486433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优化方案：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b="1" dirty="0" smtClean="0"/>
              <a:t>做了以上优化还慢怎么办？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smtClean="0"/>
              <a:t>     </a:t>
            </a:r>
            <a:r>
              <a:rPr lang="zh-CN" altLang="en-US" sz="3200" b="1" dirty="0" smtClean="0"/>
              <a:t>请出我们的终极武器</a:t>
            </a:r>
            <a:r>
              <a:rPr lang="en-US" altLang="zh-CN" sz="3200" b="1" dirty="0" smtClean="0"/>
              <a:t>—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写</a:t>
            </a:r>
            <a:r>
              <a:rPr lang="en-US" altLang="zh-CN" sz="3200" b="1" dirty="0" err="1" smtClean="0">
                <a:solidFill>
                  <a:srgbClr val="FFC000"/>
                </a:solidFill>
              </a:rPr>
              <a:t>Sql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 Function 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或者直接执行</a:t>
            </a:r>
            <a:r>
              <a:rPr lang="en-US" altLang="zh-CN" sz="3200" b="1" dirty="0" err="1" smtClean="0">
                <a:solidFill>
                  <a:srgbClr val="FFC000"/>
                </a:solidFill>
              </a:rPr>
              <a:t>Sql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语句。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这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能极大提高程序执行速度。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24" y="1554754"/>
            <a:ext cx="3221012" cy="45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网上流行的一些优</a:t>
            </a:r>
            <a:r>
              <a:rPr lang="zh-CN" altLang="en-US" sz="5400" b="1" dirty="0" smtClean="0">
                <a:latin typeface="Broadway" panose="04040905080B02020502" pitchFamily="82" charset="0"/>
              </a:rPr>
              <a:t>化方案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1675586"/>
            <a:ext cx="9793224" cy="489774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优化方案：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b="1" dirty="0"/>
              <a:t>使</a:t>
            </a:r>
            <a:r>
              <a:rPr lang="zh-CN" altLang="en-US" sz="3200" b="1" dirty="0" smtClean="0"/>
              <a:t>用</a:t>
            </a:r>
            <a:r>
              <a:rPr lang="en-US" sz="3200" b="1" dirty="0" err="1" smtClean="0"/>
              <a:t>NoTracking</a:t>
            </a:r>
            <a:r>
              <a:rPr lang="zh-CN" altLang="en-US" sz="3200" b="1" dirty="0" smtClean="0"/>
              <a:t>；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err="1" smtClean="0"/>
              <a:t>CompiledQuery</a:t>
            </a:r>
            <a:r>
              <a:rPr lang="zh-CN" altLang="en-US" sz="3200" b="1" dirty="0" smtClean="0"/>
              <a:t>，不太实用，查询参数固定，也只能提高</a:t>
            </a:r>
            <a:r>
              <a:rPr lang="en-US" altLang="zh-CN" sz="3200" b="1" dirty="0" smtClean="0"/>
              <a:t>7%</a:t>
            </a:r>
            <a:r>
              <a:rPr lang="zh-CN" altLang="en-US" sz="3200" b="1" dirty="0" smtClean="0"/>
              <a:t>左右；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、使用缓存。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/>
              <a:t>http://www.cnblogs.com/mingyongcheng/p/3908597.html</a:t>
            </a:r>
            <a:endParaRPr lang="zh-CN" altLang="en-US" sz="3200" b="1" dirty="0"/>
          </a:p>
          <a:p>
            <a:pPr marL="0" indent="0">
              <a:buNone/>
            </a:pPr>
            <a:endParaRPr lang="zh-CN" altLang="en-US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17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Broadway" panose="04040905080B02020502" pitchFamily="82" charset="0"/>
              </a:rPr>
              <a:t>其他</a:t>
            </a:r>
            <a:r>
              <a:rPr lang="zh-CN" altLang="en-US" sz="5400" b="1" dirty="0" smtClean="0">
                <a:latin typeface="Broadway" panose="04040905080B02020502" pitchFamily="82" charset="0"/>
              </a:rPr>
              <a:t>优化方案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1675586"/>
            <a:ext cx="9793224" cy="391139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优化方案：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b="1" dirty="0" smtClean="0"/>
              <a:t>网</a:t>
            </a:r>
            <a:r>
              <a:rPr lang="zh-CN" altLang="en-US" sz="3200" b="1" dirty="0"/>
              <a:t>站程序中采用</a:t>
            </a:r>
            <a:r>
              <a:rPr lang="en-US" sz="3200" b="1" dirty="0"/>
              <a:t>DIV+CSS</a:t>
            </a:r>
            <a:r>
              <a:rPr lang="zh-CN" altLang="en-US" sz="3200" b="1" dirty="0"/>
              <a:t>这种模式，不用</a:t>
            </a:r>
            <a:r>
              <a:rPr lang="en-US" sz="3200" b="1" dirty="0" smtClean="0"/>
              <a:t>Table</a:t>
            </a:r>
            <a:r>
              <a:rPr lang="zh-CN" altLang="en-US" sz="3200" b="1" dirty="0" smtClean="0"/>
              <a:t>；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、压缩技术给文件减肥，整</a:t>
            </a:r>
            <a:r>
              <a:rPr lang="zh-CN" altLang="en-US" sz="3200" b="1" dirty="0"/>
              <a:t>合</a:t>
            </a:r>
            <a:r>
              <a:rPr lang="en-US" altLang="zh-CN" sz="3200" b="1" dirty="0"/>
              <a:t>CSS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JS</a:t>
            </a:r>
            <a:r>
              <a:rPr lang="zh-CN" altLang="en-US" sz="3200" b="1" dirty="0"/>
              <a:t>文件减少</a:t>
            </a:r>
            <a:r>
              <a:rPr lang="en-US" altLang="zh-CN" sz="3200" b="1" dirty="0"/>
              <a:t>HTTP</a:t>
            </a:r>
            <a:r>
              <a:rPr lang="zh-CN" altLang="en-US" sz="3200" b="1" dirty="0"/>
              <a:t>请求次</a:t>
            </a:r>
            <a:r>
              <a:rPr lang="zh-CN" altLang="en-US" sz="3200" b="1" dirty="0" smtClean="0"/>
              <a:t>数；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、减</a:t>
            </a:r>
            <a:r>
              <a:rPr lang="zh-CN" altLang="en-US" sz="3200" b="1" dirty="0"/>
              <a:t>少图片大小和数</a:t>
            </a:r>
            <a:r>
              <a:rPr lang="zh-CN" altLang="en-US" sz="3200" b="1" dirty="0" smtClean="0"/>
              <a:t>量，控制图片的宽和高；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、运</a:t>
            </a:r>
            <a:r>
              <a:rPr lang="zh-CN" altLang="en-US" sz="3200" b="1" dirty="0"/>
              <a:t>用静态的</a:t>
            </a:r>
            <a:r>
              <a:rPr lang="en-US" altLang="zh-CN" sz="3200" b="1" dirty="0"/>
              <a:t>HTML</a:t>
            </a:r>
            <a:r>
              <a:rPr lang="zh-CN" altLang="en-US" sz="3200" b="1" dirty="0"/>
              <a:t>页</a:t>
            </a:r>
            <a:r>
              <a:rPr lang="zh-CN" altLang="en-US" sz="3200" b="1" dirty="0" smtClean="0"/>
              <a:t>面。</a:t>
            </a:r>
            <a:endParaRPr lang="zh-CN" altLang="en-US" sz="3200" b="1" dirty="0"/>
          </a:p>
          <a:p>
            <a:pPr marL="0" indent="0">
              <a:buNone/>
            </a:pPr>
            <a:endParaRPr lang="zh-CN" altLang="en-US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91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66653" y="2424510"/>
            <a:ext cx="3518980" cy="146880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0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8911687" cy="1024128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为什么要优化？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1499616"/>
            <a:ext cx="5687568" cy="4846320"/>
          </a:xfrm>
        </p:spPr>
        <p:txBody>
          <a:bodyPr>
            <a:normAutofit fontScale="92500"/>
          </a:bodyPr>
          <a:lstStyle/>
          <a:p>
            <a:r>
              <a:rPr lang="zh-CN" altLang="en-US" sz="3200" dirty="0" smtClean="0"/>
              <a:t>这个问题其实很简单，当你的客户或者你自己无法忍受的时候就要考虑优化系统了。就拿我们</a:t>
            </a:r>
            <a:r>
              <a:rPr lang="en-US" altLang="zh-CN" sz="3200" dirty="0" smtClean="0"/>
              <a:t>Bigfoot</a:t>
            </a:r>
            <a:r>
              <a:rPr lang="zh-CN" altLang="en-US" sz="3200" dirty="0" smtClean="0"/>
              <a:t>项目来说，最少经历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轮的优化，后面会讲到这些优化的经验以供参考。</a:t>
            </a:r>
            <a:endParaRPr lang="en-US" altLang="zh-CN" sz="3200" dirty="0" smtClean="0"/>
          </a:p>
          <a:p>
            <a:r>
              <a:rPr lang="zh-CN" altLang="en-US" sz="3200" dirty="0"/>
              <a:t>还</a:t>
            </a:r>
            <a:r>
              <a:rPr lang="zh-CN" altLang="en-US" sz="3200" dirty="0" smtClean="0"/>
              <a:t>有从自己所做系统可用性角度来讲，我们也应该优化我们的系统，使它能让你的客户满意让你自己满意。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9" y="1243584"/>
            <a:ext cx="3108960" cy="2331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11" y="3922776"/>
            <a:ext cx="3859438" cy="24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17" y="486950"/>
            <a:ext cx="8911687" cy="1040098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为什么要优化？</a:t>
            </a:r>
            <a:endParaRPr lang="en-US" sz="2000" b="1" dirty="0">
              <a:latin typeface="Broadway" panose="04040905080B02020502" pitchFamily="8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3117" y="1950963"/>
            <a:ext cx="52586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-3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秒区间时</a:t>
            </a:r>
            <a:r>
              <a:rPr lang="zh-CN" altLang="en-US" sz="2800" dirty="0" smtClean="0">
                <a:solidFill>
                  <a:srgbClr val="1C1C1C"/>
                </a:solidFill>
                <a:latin typeface="Verdana" panose="020B0604030504040204" pitchFamily="34" charset="0"/>
              </a:rPr>
              <a:t>，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满意度非常大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4-6秒区间内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满意度趋向平稳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Verdana" panose="020B0604030504040204" pitchFamily="34" charset="0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7-9秒时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满意度迅速降低</a:t>
            </a:r>
            <a:r>
              <a:rPr lang="en-US" sz="28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;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9秒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时，满意度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为0。</a:t>
            </a:r>
          </a:p>
        </p:txBody>
      </p:sp>
      <p:pic>
        <p:nvPicPr>
          <p:cNvPr id="1026" name="Picture 2" descr="http://www.webkaka.com/blog/upload/2012/5/2012050822100851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23" y="2320295"/>
            <a:ext cx="4463585" cy="30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84464" y="1950963"/>
            <a:ext cx="2825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1C1C1C"/>
                </a:solidFill>
                <a:latin typeface="Verdana" panose="020B0604030504040204" pitchFamily="34" charset="0"/>
              </a:rPr>
              <a:t>用户满意度的量化结果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怎么优化？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1905000"/>
            <a:ext cx="9811512" cy="444093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首先要确定慢在什么地方。是逻辑上的问题还是数据库查询上的问题？当然要问题所在，就要借助一些工具。最简单的就是</a:t>
            </a:r>
            <a:r>
              <a:rPr lang="en-US" altLang="zh-CN" sz="3200" dirty="0" smtClean="0"/>
              <a:t>Debug</a:t>
            </a:r>
            <a:r>
              <a:rPr lang="zh-CN" altLang="en-US" sz="3200" dirty="0" smtClean="0"/>
              <a:t>，通过对程序片段添加一些输出来确定运行间隔时间（</a:t>
            </a:r>
            <a:r>
              <a:rPr lang="en-US" altLang="zh-CN" sz="3200" dirty="0" smtClean="0"/>
              <a:t>Stopwatch</a:t>
            </a:r>
            <a:r>
              <a:rPr lang="zh-CN" altLang="en-US" sz="3200" dirty="0"/>
              <a:t>等</a:t>
            </a:r>
            <a:r>
              <a:rPr lang="zh-CN" altLang="en-US" sz="3200" dirty="0" smtClean="0"/>
              <a:t>），还有就是通过</a:t>
            </a:r>
            <a:r>
              <a:rPr lang="en-US" altLang="zh-CN" sz="3200" dirty="0" smtClean="0"/>
              <a:t>SQL Server Profiler </a:t>
            </a:r>
            <a:r>
              <a:rPr lang="zh-CN" altLang="en-US" sz="3200" dirty="0" smtClean="0"/>
              <a:t>来监控数据库查询的运行时间。</a:t>
            </a:r>
            <a:endParaRPr lang="en-US" altLang="zh-CN" sz="3200" dirty="0" smtClean="0"/>
          </a:p>
          <a:p>
            <a:r>
              <a:rPr lang="zh-CN" altLang="en-US" sz="3200" dirty="0" smtClean="0"/>
              <a:t>通过上述方法基本就能找到系统慢的根源所在，然后就是对症下药，逐一解决。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09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Broadway" panose="04040905080B02020502" pitchFamily="82" charset="0"/>
              </a:rPr>
              <a:t>EF </a:t>
            </a:r>
            <a:r>
              <a:rPr lang="zh-CN" altLang="en-US" sz="5400" b="1" dirty="0" smtClean="0">
                <a:latin typeface="Broadway" panose="04040905080B02020502" pitchFamily="82" charset="0"/>
              </a:rPr>
              <a:t>哪些地方需要优化？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1647645"/>
            <a:ext cx="9811512" cy="5080959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 smtClean="0"/>
              <a:t>EF </a:t>
            </a:r>
            <a:r>
              <a:rPr lang="zh-CN" altLang="en-US" sz="4000" dirty="0" smtClean="0"/>
              <a:t>程序通常初次运行比较慢。</a:t>
            </a:r>
            <a:endParaRPr lang="en-US" altLang="zh-CN" sz="4000" dirty="0" smtClean="0"/>
          </a:p>
          <a:p>
            <a:r>
              <a:rPr lang="zh-CN" altLang="en-US" sz="4000" dirty="0" smtClean="0"/>
              <a:t>执行复杂的查询比较慢。多表关联生成的语句比较脏，人看不懂，机器未必能看得懂。</a:t>
            </a:r>
            <a:endParaRPr lang="en-US" altLang="zh-CN" sz="4000" dirty="0" smtClean="0"/>
          </a:p>
          <a:p>
            <a:r>
              <a:rPr lang="zh-CN" altLang="en-US" sz="4000" dirty="0" smtClean="0"/>
              <a:t>执行复杂的聚合运算比较慢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/>
              <a:t>检</a:t>
            </a:r>
            <a:r>
              <a:rPr lang="zh-CN" altLang="en-US" sz="4000" dirty="0" smtClean="0"/>
              <a:t>查代码逻辑，尽可能减少数据库</a:t>
            </a:r>
            <a:r>
              <a:rPr lang="en-US" altLang="zh-CN" sz="4000" dirty="0" smtClean="0"/>
              <a:t>IO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/>
              <a:t>对于逻辑相对复杂的查</a:t>
            </a:r>
            <a:r>
              <a:rPr lang="zh-CN" altLang="en-US" sz="4000" dirty="0" smtClean="0"/>
              <a:t>询</a:t>
            </a:r>
            <a:r>
              <a:rPr lang="zh-CN" altLang="en-US" sz="4000" dirty="0"/>
              <a:t>，</a:t>
            </a:r>
            <a:r>
              <a:rPr lang="zh-CN" altLang="en-US" sz="4000" dirty="0" smtClean="0"/>
              <a:t>要</a:t>
            </a:r>
            <a:r>
              <a:rPr lang="zh-CN" altLang="en-US" sz="4000" dirty="0"/>
              <a:t>随时监控生成的</a:t>
            </a:r>
            <a:r>
              <a:rPr lang="en-US" altLang="zh-CN" sz="4000" dirty="0" err="1"/>
              <a:t>Sql</a:t>
            </a:r>
            <a:r>
              <a:rPr lang="zh-CN" altLang="en-US" sz="4000" dirty="0"/>
              <a:t>语</a:t>
            </a:r>
            <a:r>
              <a:rPr lang="zh-CN" altLang="en-US" sz="4000" dirty="0" smtClean="0"/>
              <a:t>句是否合理。 </a:t>
            </a:r>
            <a:endParaRPr lang="en-US" altLang="zh-CN" sz="4000" dirty="0" smtClean="0"/>
          </a:p>
          <a:p>
            <a:endParaRPr lang="en-US" altLang="zh-CN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32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优化之一：优化初次加载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1905000"/>
            <a:ext cx="9811512" cy="44409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问题描述：第一次访</a:t>
            </a:r>
            <a:r>
              <a:rPr lang="zh-CN" altLang="en-US" sz="3200" dirty="0" smtClean="0"/>
              <a:t>问网站的</a:t>
            </a:r>
            <a:r>
              <a:rPr lang="zh-CN" altLang="en-US" sz="3200" dirty="0"/>
              <a:t>时候很慢，后面再次打开页面很快，过了一段时间不访问页面然后再次打开页面又像第一次那样很慢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zh-CN" altLang="en-US" sz="3200" b="1" dirty="0"/>
              <a:t>程序启动慢的问题主要有以下两方面的原因：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/>
              <a:t>、站点更新后重新加载程序文件；</a:t>
            </a:r>
          </a:p>
          <a:p>
            <a:pPr marL="0" indent="0">
              <a:buNone/>
            </a:pPr>
            <a:r>
              <a:rPr lang="en-US" altLang="zh-CN" sz="3200" dirty="0" smtClean="0"/>
              <a:t>	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IIs</a:t>
            </a:r>
            <a:r>
              <a:rPr lang="zh-CN" altLang="en-US" sz="3200" dirty="0"/>
              <a:t>程序池回收后</a:t>
            </a:r>
            <a:r>
              <a:rPr lang="zh-CN" altLang="en-US" sz="3200" dirty="0" smtClean="0"/>
              <a:t>也需</a:t>
            </a:r>
            <a:r>
              <a:rPr lang="zh-CN" altLang="en-US" sz="3200" dirty="0"/>
              <a:t>要重新加载（程序池默认是按需触发运行的，没人访问它就不启动</a:t>
            </a:r>
            <a:r>
              <a:rPr lang="zh-CN" altLang="en-US" sz="3200" dirty="0" smtClean="0"/>
              <a:t>了），加</a:t>
            </a:r>
            <a:r>
              <a:rPr lang="zh-CN" altLang="en-US" sz="3200" dirty="0"/>
              <a:t>载引用的</a:t>
            </a:r>
            <a:r>
              <a:rPr lang="en-US" altLang="zh-CN" sz="3200" dirty="0" err="1"/>
              <a:t>dll</a:t>
            </a:r>
            <a:r>
              <a:rPr lang="zh-CN" altLang="en-US" sz="3200" dirty="0"/>
              <a:t>程序文件和初始化程序池等等。</a:t>
            </a:r>
            <a:endParaRPr lang="zh-CN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2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优化之一：优化初次加载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1675586"/>
            <a:ext cx="3255264" cy="391139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优化方案</a:t>
            </a: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安</a:t>
            </a:r>
            <a:r>
              <a:rPr lang="zh-CN" altLang="en-US" sz="3200" dirty="0"/>
              <a:t>装</a:t>
            </a:r>
            <a:r>
              <a:rPr lang="en-US" sz="3200" dirty="0"/>
              <a:t>Application </a:t>
            </a:r>
            <a:r>
              <a:rPr lang="en-US" sz="3200" dirty="0" smtClean="0"/>
              <a:t>Initialization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92" y="1675586"/>
            <a:ext cx="6175891" cy="39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优化之一：优化初次加载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1675586"/>
            <a:ext cx="9793224" cy="391139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优化方案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sz="3200" b="1" dirty="0" smtClean="0"/>
              <a:t>EF </a:t>
            </a:r>
            <a:r>
              <a:rPr lang="en-US" sz="3200" b="1" dirty="0"/>
              <a:t>Pre-Generated Mapping Views（</a:t>
            </a:r>
            <a:r>
              <a:rPr lang="zh-CN" altLang="en-US" sz="3200" b="1" dirty="0"/>
              <a:t>预生成映射视图</a:t>
            </a:r>
            <a:r>
              <a:rPr lang="zh-CN" altLang="en-US" sz="3200" b="1" dirty="0" smtClean="0"/>
              <a:t>）</a:t>
            </a:r>
            <a:r>
              <a:rPr lang="zh-CN" altLang="en-US" sz="3200" dirty="0" smtClean="0"/>
              <a:t>；通过工具生成</a:t>
            </a:r>
            <a:r>
              <a:rPr lang="en-US" altLang="zh-CN" sz="3200" dirty="0" err="1" smtClean="0"/>
              <a:t>MainModel.Views.cs</a:t>
            </a:r>
            <a:r>
              <a:rPr lang="zh-CN" altLang="en-US" sz="3200" dirty="0" smtClean="0"/>
              <a:t>文件，这种方法对于数据库关系比较复杂的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效果比较明显。例如：</a:t>
            </a:r>
            <a:r>
              <a:rPr lang="en-US" altLang="zh-CN" sz="3200" dirty="0" err="1"/>
              <a:t>EFPowerTools.vsix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50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86950"/>
            <a:ext cx="8911687" cy="98523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Broadway" panose="04040905080B02020502" pitchFamily="82" charset="0"/>
              </a:rPr>
              <a:t>优化之二：优化复杂的查询</a:t>
            </a:r>
            <a:endParaRPr lang="en-US" sz="5400" b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1675586"/>
            <a:ext cx="9793224" cy="499953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优化方案：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b="1" dirty="0" smtClean="0"/>
              <a:t>首先是通过</a:t>
            </a:r>
            <a:r>
              <a:rPr lang="en-US" altLang="zh-CN" sz="3200" b="1" dirty="0" smtClean="0"/>
              <a:t>Profiler</a:t>
            </a:r>
            <a:r>
              <a:rPr lang="zh-CN" altLang="en-US" sz="3200" b="1" dirty="0" smtClean="0"/>
              <a:t>找出</a:t>
            </a:r>
            <a:r>
              <a:rPr lang="en-US" altLang="zh-CN" sz="3200" b="1" dirty="0" smtClean="0"/>
              <a:t>EF</a:t>
            </a:r>
            <a:r>
              <a:rPr lang="zh-CN" altLang="en-US" sz="3200" b="1" dirty="0" smtClean="0"/>
              <a:t>生成的运行时间较长的</a:t>
            </a:r>
            <a:r>
              <a:rPr lang="en-US" altLang="zh-CN" sz="3200" b="1" dirty="0" err="1" smtClean="0"/>
              <a:t>Sql</a:t>
            </a:r>
            <a:r>
              <a:rPr lang="zh-CN" altLang="en-US" sz="3200" b="1" dirty="0" smtClean="0"/>
              <a:t>语句。拷贝语句到</a:t>
            </a:r>
            <a:r>
              <a:rPr lang="en-US" altLang="zh-CN" sz="3200" b="1" dirty="0" smtClean="0"/>
              <a:t>SQL Server </a:t>
            </a:r>
            <a:r>
              <a:rPr lang="en-US" altLang="zh-CN" sz="3200" b="1" dirty="0" err="1" smtClean="0"/>
              <a:t>Stdio</a:t>
            </a:r>
            <a:r>
              <a:rPr lang="zh-CN" altLang="en-US" sz="3200" b="1" dirty="0" smtClean="0"/>
              <a:t>中，打开“</a:t>
            </a:r>
            <a:r>
              <a:rPr lang="en-US" altLang="zh-CN" sz="3200" b="1" dirty="0" smtClean="0"/>
              <a:t>Include Actual </a:t>
            </a:r>
            <a:r>
              <a:rPr lang="en-US" altLang="zh-CN" sz="3200" b="1" dirty="0"/>
              <a:t>E</a:t>
            </a:r>
            <a:r>
              <a:rPr lang="en-US" altLang="zh-CN" sz="3200" b="1" dirty="0" smtClean="0"/>
              <a:t>xecution Plan</a:t>
            </a:r>
            <a:r>
              <a:rPr lang="zh-CN" altLang="en-US" sz="3200" b="1" dirty="0" smtClean="0"/>
              <a:t>”选项，执行即可看到执行计划，通过执行计划也能找出慢的原因。有时是缺失索引，执行计划会有提示。但是更多的情况是生成的语句嵌套层次太多太复杂造成的。这通常会导致</a:t>
            </a:r>
            <a:r>
              <a:rPr lang="en-US" altLang="zh-CN" sz="3200" b="1" dirty="0" err="1" smtClean="0"/>
              <a:t>Sql</a:t>
            </a:r>
            <a:r>
              <a:rPr lang="en-US" altLang="zh-CN" sz="3200" b="1" dirty="0" smtClean="0"/>
              <a:t> Server </a:t>
            </a:r>
            <a:r>
              <a:rPr lang="zh-CN" altLang="en-US" sz="3200" b="1" dirty="0" smtClean="0"/>
              <a:t>在执行语句时，使用不正确的或者有问题的执行计划。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61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763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幼圆</vt:lpstr>
      <vt:lpstr>Arial</vt:lpstr>
      <vt:lpstr>Berlin Sans FB Demi</vt:lpstr>
      <vt:lpstr>Broadway</vt:lpstr>
      <vt:lpstr>Century Gothic</vt:lpstr>
      <vt:lpstr>Verdana</vt:lpstr>
      <vt:lpstr>Wingdings 3</vt:lpstr>
      <vt:lpstr>Wisp</vt:lpstr>
      <vt:lpstr>EF 与 Sql server 查询优化</vt:lpstr>
      <vt:lpstr>为什么要优化？</vt:lpstr>
      <vt:lpstr>为什么要优化？</vt:lpstr>
      <vt:lpstr>怎么优化？</vt:lpstr>
      <vt:lpstr>EF 哪些地方需要优化？</vt:lpstr>
      <vt:lpstr>优化之一：优化初次加载</vt:lpstr>
      <vt:lpstr>优化之一：优化初次加载</vt:lpstr>
      <vt:lpstr>优化之一：优化初次加载</vt:lpstr>
      <vt:lpstr>优化之二：优化复杂的查询</vt:lpstr>
      <vt:lpstr>优化之二：优化复杂的查询</vt:lpstr>
      <vt:lpstr>优化之二：优化复杂的查询</vt:lpstr>
      <vt:lpstr>网上流行的一些优化方案</vt:lpstr>
      <vt:lpstr>其他优化方案</vt:lpstr>
      <vt:lpstr>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与 Sql server 查询优化</dc:title>
  <dc:creator>clp</dc:creator>
  <cp:lastModifiedBy>clp</cp:lastModifiedBy>
  <cp:revision>49</cp:revision>
  <dcterms:created xsi:type="dcterms:W3CDTF">2016-07-23T07:19:11Z</dcterms:created>
  <dcterms:modified xsi:type="dcterms:W3CDTF">2016-07-26T15:33:01Z</dcterms:modified>
</cp:coreProperties>
</file>