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338" y="-33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6/5/2019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funny to have a picture of all of us with VR headsets on lol</a:t>
            </a:r>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a:p>
        </p:txBody>
      </p:sp>
    </p:spTree>
    <p:extLst>
      <p:ext uri="{BB962C8B-B14F-4D97-AF65-F5344CB8AC3E}">
        <p14:creationId xmlns:p14="http://schemas.microsoft.com/office/powerpoint/2010/main" val="361183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a:solidFill>
                  <a:schemeClr val="tx1"/>
                </a:solidFill>
                <a:latin typeface="Verdana Regular" charset="0"/>
                <a:cs typeface="Verdana Regular" charset="0"/>
              </a:rPr>
              <a:t>NO</a:t>
            </a:r>
            <a:r>
              <a:rPr lang="en-US" sz="5400" b="0" i="0" cap="none" spc="170" baseline="0">
                <a:solidFill>
                  <a:schemeClr val="tx1"/>
                </a:solidFill>
                <a:latin typeface="Verdana Regular" charset="0"/>
                <a:cs typeface="Verdana Regular" charset="0"/>
              </a:rPr>
              <a:t> TEXT </a:t>
            </a:r>
          </a:p>
          <a:p>
            <a:pPr algn="ctr">
              <a:lnSpc>
                <a:spcPct val="120000"/>
              </a:lnSpc>
            </a:pPr>
            <a:r>
              <a:rPr lang="en-US" sz="5400" b="0" i="0" cap="none" spc="170" baseline="0">
                <a:solidFill>
                  <a:schemeClr val="tx1"/>
                </a:solidFill>
                <a:latin typeface="Verdana Regular" charset="0"/>
                <a:cs typeface="Verdana Regular" charset="0"/>
              </a:rPr>
              <a:t>IN ORANGE BOX BELOW THIS LINE</a:t>
            </a:r>
            <a:endParaRPr lang="en-US" sz="5400" b="0" i="0" cap="none" spc="17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car, road&#10;&#10;Description generated with high confidence">
            <a:extLst>
              <a:ext uri="{FF2B5EF4-FFF2-40B4-BE49-F238E27FC236}">
                <a16:creationId xmlns:a16="http://schemas.microsoft.com/office/drawing/2014/main" id="{DB8F64DC-2818-42CD-BB0A-2712F6B0A631}"/>
              </a:ext>
            </a:extLst>
          </p:cNvPr>
          <p:cNvPicPr>
            <a:picLocks noGrp="1" noChangeAspect="1"/>
          </p:cNvPicPr>
          <p:nvPr>
            <p:ph type="pic" sz="quarter" idx="10"/>
          </p:nvPr>
        </p:nvPicPr>
        <p:blipFill rotWithShape="1">
          <a:blip r:embed="rId3"/>
          <a:srcRect l="5070" r="5070"/>
          <a:stretch/>
        </p:blipFill>
        <p:spPr>
          <a:xfrm>
            <a:off x="12304713" y="9039763"/>
            <a:ext cx="19243675" cy="11019732"/>
          </a:xfrm>
          <a:prstGeom prst="rect">
            <a:avLst/>
          </a:prstGeom>
        </p:spPr>
      </p:pic>
      <p:pic>
        <p:nvPicPr>
          <p:cNvPr id="19" name="Picture 19" descr="A close up of a sign&#10;&#10;Description generated with high confidence">
            <a:extLst>
              <a:ext uri="{FF2B5EF4-FFF2-40B4-BE49-F238E27FC236}">
                <a16:creationId xmlns:a16="http://schemas.microsoft.com/office/drawing/2014/main" id="{C4E8399D-EBE5-4230-92D8-1C486B1063C5}"/>
              </a:ext>
            </a:extLst>
          </p:cNvPr>
          <p:cNvPicPr>
            <a:picLocks noGrp="1" noChangeAspect="1"/>
          </p:cNvPicPr>
          <p:nvPr>
            <p:ph type="pic" sz="quarter" idx="11"/>
          </p:nvPr>
        </p:nvPicPr>
        <p:blipFill rotWithShape="1">
          <a:blip r:embed="rId4"/>
          <a:srcRect l="-3010" t="235" r="-3952"/>
          <a:stretch/>
        </p:blipFill>
        <p:spPr>
          <a:xfrm>
            <a:off x="34241200" y="24021406"/>
            <a:ext cx="7448317" cy="6954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16"/>
          <p:cNvSpPr txBox="1">
            <a:spLocks/>
          </p:cNvSpPr>
          <p:nvPr/>
        </p:nvSpPr>
        <p:spPr>
          <a:xfrm>
            <a:off x="12292014" y="22594579"/>
            <a:ext cx="10131998" cy="1374199"/>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a:rPr>
              <a:t>INNOVATING TRAINING WITH VR</a:t>
            </a:r>
            <a:endParaRPr lang="en-US" dirty="0">
              <a:solidFill>
                <a:srgbClr val="E05529"/>
              </a:solidFill>
              <a:latin typeface="Verdana Regular" charset="0"/>
            </a:endParaRPr>
          </a:p>
        </p:txBody>
      </p:sp>
      <p:sp>
        <p:nvSpPr>
          <p:cNvPr id="7" name="Text Placeholder 18"/>
          <p:cNvSpPr txBox="1">
            <a:spLocks/>
          </p:cNvSpPr>
          <p:nvPr/>
        </p:nvSpPr>
        <p:spPr>
          <a:xfrm>
            <a:off x="12292014" y="23392565"/>
            <a:ext cx="9106086" cy="8172815"/>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a:rPr>
              <a:t>When developing this application, we had to consider the differences between traditional teaching methods and teaching with VR:</a:t>
            </a:r>
          </a:p>
          <a:p>
            <a:pPr marL="457200" indent="-457200">
              <a:spcAft>
                <a:spcPts val="2600"/>
              </a:spcAft>
              <a:buFont typeface="Arial"/>
              <a:buChar char="•"/>
            </a:pPr>
            <a:r>
              <a:rPr lang="en-US" dirty="0">
                <a:latin typeface="Verdana Regular"/>
              </a:rPr>
              <a:t>Traditional in depth instruction requires reading the manual and attending seminars.</a:t>
            </a:r>
          </a:p>
          <a:p>
            <a:pPr marL="457200" indent="-457200">
              <a:spcAft>
                <a:spcPts val="2600"/>
              </a:spcAft>
              <a:buFont typeface="Arial"/>
              <a:buChar char="•"/>
            </a:pPr>
            <a:r>
              <a:rPr lang="en-US" dirty="0">
                <a:latin typeface="Verdana Regular"/>
              </a:rPr>
              <a:t>Hands on training requires that equipment and supervisors be available.</a:t>
            </a:r>
          </a:p>
          <a:p>
            <a:pPr marL="457200" indent="-457200">
              <a:spcAft>
                <a:spcPts val="2600"/>
              </a:spcAft>
              <a:buFont typeface="Arial"/>
              <a:buChar char="•"/>
            </a:pPr>
            <a:r>
              <a:rPr lang="en-US" dirty="0">
                <a:latin typeface="Verdana Regular"/>
              </a:rPr>
              <a:t>To reduce costs, hands on training is done in groups, so solo experience might not be available.</a:t>
            </a:r>
          </a:p>
          <a:p>
            <a:pPr>
              <a:spcAft>
                <a:spcPts val="2600"/>
              </a:spcAft>
            </a:pPr>
            <a:r>
              <a:rPr lang="en-US" dirty="0">
                <a:latin typeface="Verdana Regular"/>
              </a:rPr>
              <a:t>Some advantages VR has over these limitations are:</a:t>
            </a:r>
          </a:p>
          <a:p>
            <a:pPr marL="457200" indent="-457200">
              <a:spcAft>
                <a:spcPts val="2600"/>
              </a:spcAft>
              <a:buFont typeface="Arial"/>
              <a:buChar char="•"/>
            </a:pPr>
            <a:r>
              <a:rPr lang="en-US" dirty="0">
                <a:latin typeface="Verdana Regular"/>
              </a:rPr>
              <a:t>Trainee can experience near-hands on training experience without supervisors, and at a reduced cost</a:t>
            </a:r>
          </a:p>
        </p:txBody>
      </p:sp>
      <p:sp>
        <p:nvSpPr>
          <p:cNvPr id="8" name="Text Placeholder 16"/>
          <p:cNvSpPr txBox="1">
            <a:spLocks/>
          </p:cNvSpPr>
          <p:nvPr/>
        </p:nvSpPr>
        <p:spPr>
          <a:xfrm>
            <a:off x="22968595" y="22594050"/>
            <a:ext cx="9418320" cy="664797"/>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a:rPr>
              <a:t>Developing for </a:t>
            </a:r>
            <a:r>
              <a:rPr lang="en-US" err="1">
                <a:solidFill>
                  <a:srgbClr val="E05529"/>
                </a:solidFill>
                <a:latin typeface="Verdana Regular"/>
              </a:rPr>
              <a:t>vr</a:t>
            </a:r>
            <a:endParaRPr lang="en-US">
              <a:solidFill>
                <a:srgbClr val="E05529"/>
              </a:solidFill>
              <a:latin typeface="Verdana Regular" charset="0"/>
            </a:endParaRPr>
          </a:p>
        </p:txBody>
      </p:sp>
      <p:sp>
        <p:nvSpPr>
          <p:cNvPr id="9" name="Text Placeholder 18"/>
          <p:cNvSpPr txBox="1">
            <a:spLocks/>
          </p:cNvSpPr>
          <p:nvPr/>
        </p:nvSpPr>
        <p:spPr>
          <a:xfrm>
            <a:off x="22433338" y="23755443"/>
            <a:ext cx="9418320" cy="8526565"/>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a:rPr>
              <a:t>While the modern iteration of virtual reality is relatively new, there are a number of development tools that help greatly when making VR experiences. We used the following tools:</a:t>
            </a:r>
          </a:p>
          <a:p>
            <a:pPr>
              <a:spcAft>
                <a:spcPts val="2600"/>
              </a:spcAft>
              <a:buFont typeface="Arial,Sans-Serif"/>
              <a:buChar char="•"/>
            </a:pPr>
            <a:r>
              <a:rPr lang="en-US" dirty="0">
                <a:latin typeface="Verdana Regular"/>
              </a:rPr>
              <a:t>Unreal Engine 4</a:t>
            </a:r>
          </a:p>
          <a:p>
            <a:pPr>
              <a:spcAft>
                <a:spcPts val="2600"/>
              </a:spcAft>
              <a:buFont typeface="Arial,Sans-Serif"/>
              <a:buChar char="•"/>
            </a:pPr>
            <a:r>
              <a:rPr lang="en-US" dirty="0" err="1">
                <a:latin typeface="Verdana Regular"/>
              </a:rPr>
              <a:t>Datasmith</a:t>
            </a:r>
            <a:endParaRPr lang="en-US" dirty="0">
              <a:latin typeface="Verdana Regular"/>
            </a:endParaRPr>
          </a:p>
          <a:p>
            <a:pPr>
              <a:spcAft>
                <a:spcPts val="2600"/>
              </a:spcAft>
              <a:buFont typeface="Arial,Sans-Serif"/>
              <a:buChar char="•"/>
            </a:pPr>
            <a:r>
              <a:rPr lang="en-US" dirty="0">
                <a:latin typeface="Verdana Regular"/>
              </a:rPr>
              <a:t>3DS Max</a:t>
            </a:r>
          </a:p>
          <a:p>
            <a:pPr marL="0" indent="0">
              <a:spcAft>
                <a:spcPts val="2600"/>
              </a:spcAft>
              <a:buNone/>
            </a:pPr>
            <a:r>
              <a:rPr lang="en-US" dirty="0">
                <a:latin typeface="Verdana Regular"/>
              </a:rPr>
              <a:t>These tools are primarily used for game development, but they have great support for general VR development. There are other technologies we could have used, such as the Unity game engine, but we chose Unreal Engine because HP has a business relationship with Unreal.</a:t>
            </a:r>
          </a:p>
          <a:p>
            <a:pPr marL="0" indent="0">
              <a:spcAft>
                <a:spcPts val="2600"/>
              </a:spcAft>
              <a:buNone/>
            </a:pPr>
            <a:endParaRPr lang="en-US" dirty="0">
              <a:latin typeface="Verdana Regular"/>
            </a:endParaRPr>
          </a:p>
          <a:p>
            <a:pPr>
              <a:spcAft>
                <a:spcPts val="2600"/>
              </a:spcAft>
              <a:buFont typeface="Arial,Sans-Serif"/>
              <a:buChar char="•"/>
            </a:pPr>
            <a:endParaRPr lang="en-US" dirty="0"/>
          </a:p>
        </p:txBody>
      </p:sp>
      <p:sp>
        <p:nvSpPr>
          <p:cNvPr id="10" name="Text Placeholder 16"/>
          <p:cNvSpPr txBox="1">
            <a:spLocks/>
          </p:cNvSpPr>
          <p:nvPr/>
        </p:nvSpPr>
        <p:spPr>
          <a:xfrm>
            <a:off x="1715407" y="4369054"/>
            <a:ext cx="8381713" cy="3323987"/>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sz="6000" dirty="0">
                <a:solidFill>
                  <a:srgbClr val="FFFFFF"/>
                </a:solidFill>
                <a:latin typeface="Verdana Regular"/>
              </a:rPr>
              <a:t>HP BELIEVES VIRTUAL REALITY IS THE FUTURE, AND SO DO WE</a:t>
            </a:r>
            <a:endParaRPr lang="en-US" dirty="0"/>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a:ea typeface="Impact" charset="0"/>
                <a:cs typeface="Impact" charset="0"/>
              </a:rPr>
              <a:t>Press </a:t>
            </a:r>
            <a:r>
              <a:rPr lang="en-US" spc="100" dirty="0" err="1">
                <a:solidFill>
                  <a:srgbClr val="E05529"/>
                </a:solidFill>
                <a:latin typeface="Impact"/>
                <a:ea typeface="Impact" charset="0"/>
                <a:cs typeface="Impact" charset="0"/>
              </a:rPr>
              <a:t>vr</a:t>
            </a:r>
          </a:p>
        </p:txBody>
      </p:sp>
      <p:sp>
        <p:nvSpPr>
          <p:cNvPr id="13" name="Subtitle 2"/>
          <p:cNvSpPr txBox="1">
            <a:spLocks/>
          </p:cNvSpPr>
          <p:nvPr/>
        </p:nvSpPr>
        <p:spPr>
          <a:xfrm>
            <a:off x="12292012" y="5503233"/>
            <a:ext cx="19544199" cy="6080503"/>
          </a:xfrm>
          <a:prstGeom prst="rect">
            <a:avLst/>
          </a:prstGeom>
        </p:spPr>
        <p:txBody>
          <a:bodyPr lIns="0" tIns="0" rIns="0" bIns="0" anchor="t"/>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nSpc>
                <a:spcPct val="100000"/>
              </a:lnSpc>
            </a:pPr>
            <a:r>
              <a:rPr lang="en-US" dirty="0">
                <a:latin typeface="Georgia"/>
              </a:rPr>
              <a:t>HP needs a better way to train customers on how to use their industrial "</a:t>
            </a:r>
            <a:r>
              <a:rPr lang="en-US" dirty="0" err="1">
                <a:latin typeface="Georgia"/>
              </a:rPr>
              <a:t>WebPress</a:t>
            </a:r>
            <a:r>
              <a:rPr lang="en-US" dirty="0">
                <a:latin typeface="Georgia"/>
              </a:rPr>
              <a:t>" printer technology.</a:t>
            </a:r>
          </a:p>
        </p:txBody>
      </p:sp>
      <p:sp>
        <p:nvSpPr>
          <p:cNvPr id="14" name="Text Placeholder 16"/>
          <p:cNvSpPr txBox="1">
            <a:spLocks/>
          </p:cNvSpPr>
          <p:nvPr/>
        </p:nvSpPr>
        <p:spPr>
          <a:xfrm>
            <a:off x="33863054" y="5489465"/>
            <a:ext cx="8158690" cy="8309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sz="6000" dirty="0">
                <a:solidFill>
                  <a:srgbClr val="FFFFFF"/>
                </a:solidFill>
                <a:latin typeface="Verdana Regular" charset="0"/>
              </a:rPr>
              <a:t>The team</a:t>
            </a:r>
          </a:p>
        </p:txBody>
      </p:sp>
      <p:sp>
        <p:nvSpPr>
          <p:cNvPr id="15" name="Text Placeholder 18"/>
          <p:cNvSpPr txBox="1">
            <a:spLocks/>
          </p:cNvSpPr>
          <p:nvPr/>
        </p:nvSpPr>
        <p:spPr>
          <a:xfrm>
            <a:off x="33233277" y="12606505"/>
            <a:ext cx="9512152" cy="8967904"/>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a:rPr>
              <a:t>(From left to right)</a:t>
            </a:r>
          </a:p>
          <a:p>
            <a:pPr marL="0" indent="0">
              <a:spcAft>
                <a:spcPts val="2600"/>
              </a:spcAft>
              <a:buNone/>
            </a:pPr>
            <a:r>
              <a:rPr lang="en-US" dirty="0">
                <a:latin typeface="Verdana Regular"/>
              </a:rPr>
              <a:t>Symon Ramos          ramossy@oregonstate.edu</a:t>
            </a:r>
            <a:endParaRPr lang="en-US" dirty="0">
              <a:latin typeface="Verdana Regular" charset="0"/>
            </a:endParaRPr>
          </a:p>
          <a:p>
            <a:pPr marL="0" indent="0">
              <a:spcAft>
                <a:spcPts val="2600"/>
              </a:spcAft>
              <a:buNone/>
            </a:pPr>
            <a:r>
              <a:rPr lang="en-US" dirty="0">
                <a:latin typeface="Verdana Regular"/>
              </a:rPr>
              <a:t>Stephen Hoffmann   </a:t>
            </a:r>
            <a:r>
              <a:rPr lang="en-US" dirty="0" err="1">
                <a:latin typeface="Verdana Regular"/>
              </a:rPr>
              <a:t>hoffmast@oregonThey</a:t>
            </a:r>
            <a:r>
              <a:rPr lang="en-US" dirty="0">
                <a:latin typeface="Verdana Regular"/>
              </a:rPr>
              <a:t> believe virtual reality (VR) is the future, and so do we.state.edu</a:t>
            </a:r>
          </a:p>
          <a:p>
            <a:pPr marL="0" indent="0">
              <a:spcAft>
                <a:spcPts val="2600"/>
              </a:spcAft>
              <a:buNone/>
            </a:pPr>
            <a:r>
              <a:rPr lang="en-US" dirty="0">
                <a:latin typeface="Verdana Regular"/>
              </a:rPr>
              <a:t>Stewart Rodger        stewartrodger24@gmail.com</a:t>
            </a:r>
          </a:p>
          <a:p>
            <a:pPr marL="0" indent="0">
              <a:spcAft>
                <a:spcPts val="2600"/>
              </a:spcAft>
              <a:buNone/>
            </a:pPr>
            <a:r>
              <a:rPr lang="en-US" dirty="0">
                <a:latin typeface="Verdana Regular"/>
              </a:rPr>
              <a:t>Nicholas Pugliese      nicholas.d.pugliese@gmail.com</a:t>
            </a:r>
          </a:p>
          <a:p>
            <a:pPr marL="0" indent="0">
              <a:spcAft>
                <a:spcPts val="2600"/>
              </a:spcAft>
              <a:buNone/>
            </a:pPr>
            <a:r>
              <a:rPr lang="en-US" dirty="0">
                <a:latin typeface="Verdana Regular"/>
              </a:rPr>
              <a:t>Kyle Tyler                 kyletyler17@gmail.com</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a:rPr>
              <a:t>Client (not pictured):</a:t>
            </a:r>
          </a:p>
          <a:p>
            <a:pPr marL="0" indent="0">
              <a:spcAft>
                <a:spcPts val="2600"/>
              </a:spcAft>
              <a:buNone/>
            </a:pPr>
            <a:r>
              <a:rPr lang="en-US" dirty="0">
                <a:latin typeface="Verdana Regular"/>
              </a:rPr>
              <a:t>Tim Holt, HP Inc.</a:t>
            </a:r>
            <a:r>
              <a:rPr lang="en-US" dirty="0"/>
              <a:t>	</a:t>
            </a:r>
            <a:r>
              <a:rPr lang="en-US" dirty="0">
                <a:latin typeface="Verdana Regular"/>
              </a:rPr>
              <a:t>timothy.holt@hp.com</a:t>
            </a:r>
            <a:endParaRPr lang="en-US" dirty="0">
              <a:latin typeface="Verdana Regular" charset="0"/>
            </a:endParaRPr>
          </a:p>
          <a:p>
            <a:pPr marL="0" indent="0">
              <a:spcAft>
                <a:spcPts val="2600"/>
              </a:spcAft>
              <a:buNone/>
            </a:pPr>
            <a:endParaRPr lang="en-US" dirty="0">
              <a:latin typeface="Verdana Regular" charset="0"/>
            </a:endParaRPr>
          </a:p>
          <a:p>
            <a:pPr marL="0" indent="0">
              <a:spcAft>
                <a:spcPts val="2600"/>
              </a:spcAft>
              <a:buNone/>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a:latin typeface="Impact"/>
                <a:ea typeface="Impact" charset="0"/>
                <a:cs typeface="Impact" charset="0"/>
              </a:rPr>
              <a:t>CS73</a:t>
            </a:r>
            <a:endParaRPr lang="en-US" sz="5400" spc="520" baseline="0">
              <a:latin typeface="Impact"/>
              <a:ea typeface="Impact" charset="0"/>
              <a:cs typeface="Impact" charset="0"/>
            </a:endParaRPr>
          </a:p>
        </p:txBody>
      </p:sp>
      <p:sp>
        <p:nvSpPr>
          <p:cNvPr id="17" name="Text Placeholder 16">
            <a:extLst>
              <a:ext uri="{FF2B5EF4-FFF2-40B4-BE49-F238E27FC236}">
                <a16:creationId xmlns:a16="http://schemas.microsoft.com/office/drawing/2014/main" id="{018324E5-A733-4B27-9C45-1793B57970AE}"/>
              </a:ext>
            </a:extLst>
          </p:cNvPr>
          <p:cNvSpPr txBox="1">
            <a:spLocks/>
          </p:cNvSpPr>
          <p:nvPr/>
        </p:nvSpPr>
        <p:spPr>
          <a:xfrm>
            <a:off x="1193885" y="18986718"/>
            <a:ext cx="9279422" cy="8309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sz="6000" dirty="0">
                <a:solidFill>
                  <a:srgbClr val="FFFFFF"/>
                </a:solidFill>
                <a:latin typeface="Verdana Regular" charset="0"/>
              </a:rPr>
              <a:t>Project description</a:t>
            </a:r>
          </a:p>
        </p:txBody>
      </p:sp>
      <p:sp>
        <p:nvSpPr>
          <p:cNvPr id="21" name="Text Placeholder 18">
            <a:extLst>
              <a:ext uri="{FF2B5EF4-FFF2-40B4-BE49-F238E27FC236}">
                <a16:creationId xmlns:a16="http://schemas.microsoft.com/office/drawing/2014/main" id="{118CC4F1-4F3F-4A05-B7E6-37504F8884AC}"/>
              </a:ext>
            </a:extLst>
          </p:cNvPr>
          <p:cNvSpPr txBox="1">
            <a:spLocks/>
          </p:cNvSpPr>
          <p:nvPr/>
        </p:nvSpPr>
        <p:spPr>
          <a:xfrm>
            <a:off x="1643814" y="20513982"/>
            <a:ext cx="8829493" cy="653134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sz="3200" dirty="0">
                <a:solidFill>
                  <a:schemeClr val="bg1"/>
                </a:solidFill>
                <a:latin typeface="Verdana Regular"/>
              </a:rPr>
              <a:t>The project is made up of multiple component parts: </a:t>
            </a:r>
            <a:endParaRPr lang="en-US" sz="3200" dirty="0">
              <a:solidFill>
                <a:schemeClr val="bg1"/>
              </a:solidFill>
              <a:latin typeface="Verdana Regular" charset="0"/>
            </a:endParaRPr>
          </a:p>
          <a:p>
            <a:pPr>
              <a:spcAft>
                <a:spcPts val="2600"/>
              </a:spcAft>
            </a:pPr>
            <a:r>
              <a:rPr lang="en-US" sz="3200" dirty="0">
                <a:solidFill>
                  <a:schemeClr val="bg1"/>
                </a:solidFill>
                <a:latin typeface="Verdana Regular"/>
              </a:rPr>
              <a:t>A training room to teach new virtual reality users how to navigate a VR experience.</a:t>
            </a:r>
            <a:endParaRPr lang="en-US" sz="3200" dirty="0">
              <a:solidFill>
                <a:schemeClr val="bg1"/>
              </a:solidFill>
              <a:latin typeface="Verdana Regular" charset="0"/>
            </a:endParaRPr>
          </a:p>
          <a:p>
            <a:pPr>
              <a:spcAft>
                <a:spcPts val="2600"/>
              </a:spcAft>
            </a:pPr>
            <a:r>
              <a:rPr lang="en-US" sz="3200" dirty="0">
                <a:solidFill>
                  <a:schemeClr val="bg1"/>
                </a:solidFill>
                <a:latin typeface="Verdana Regular"/>
              </a:rPr>
              <a:t>A training scenario that teaches a user how to solve a problem with the WebPress.</a:t>
            </a:r>
            <a:endParaRPr lang="en-US" sz="3200" dirty="0">
              <a:solidFill>
                <a:schemeClr val="bg1"/>
              </a:solidFill>
              <a:latin typeface="Verdana Regular" charset="0"/>
            </a:endParaRPr>
          </a:p>
          <a:p>
            <a:pPr>
              <a:spcAft>
                <a:spcPts val="2600"/>
              </a:spcAft>
            </a:pPr>
            <a:r>
              <a:rPr lang="en-US" sz="3200" dirty="0">
                <a:solidFill>
                  <a:schemeClr val="bg1"/>
                </a:solidFill>
                <a:latin typeface="Verdana Regular"/>
              </a:rPr>
              <a:t>A sandbox mode that allows users to experience the Web Press in a free form environment.</a:t>
            </a:r>
            <a:endParaRPr lang="en-US" dirty="0">
              <a:solidFill>
                <a:schemeClr val="bg1"/>
              </a:solidFill>
              <a:latin typeface="Verdana Regular" charset="0"/>
            </a:endParaRPr>
          </a:p>
          <a:p>
            <a:pPr marL="0" indent="0">
              <a:spcAft>
                <a:spcPts val="2600"/>
              </a:spcAft>
              <a:buNone/>
            </a:pPr>
            <a:endParaRPr lang="en-US" dirty="0">
              <a:solidFill>
                <a:schemeClr val="bg1"/>
              </a:solidFill>
              <a:latin typeface="Verdana Regular" charset="0"/>
            </a:endParaRPr>
          </a:p>
        </p:txBody>
      </p:sp>
      <p:sp>
        <p:nvSpPr>
          <p:cNvPr id="22" name="Text Placeholder 18">
            <a:extLst>
              <a:ext uri="{FF2B5EF4-FFF2-40B4-BE49-F238E27FC236}">
                <a16:creationId xmlns:a16="http://schemas.microsoft.com/office/drawing/2014/main" id="{22125280-618D-41D0-B7CA-F9FE0D1CEAB1}"/>
              </a:ext>
            </a:extLst>
          </p:cNvPr>
          <p:cNvSpPr txBox="1">
            <a:spLocks/>
          </p:cNvSpPr>
          <p:nvPr/>
        </p:nvSpPr>
        <p:spPr>
          <a:xfrm>
            <a:off x="1715405" y="8224130"/>
            <a:ext cx="8713297" cy="9618018"/>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sz="3200" dirty="0">
                <a:solidFill>
                  <a:schemeClr val="bg1"/>
                </a:solidFill>
                <a:latin typeface="Verdana Regular"/>
              </a:rPr>
              <a:t>The HP “WebPress” printer is a product designed for high-volume, industrial print jobs such as printing books for an Amazon warehouse, or printing the vibrant colors on cardboard boxes.</a:t>
            </a:r>
          </a:p>
          <a:p>
            <a:pPr marL="0" indent="0">
              <a:spcAft>
                <a:spcPts val="2600"/>
              </a:spcAft>
              <a:buNone/>
            </a:pPr>
            <a:r>
              <a:rPr lang="en-US" sz="3200" dirty="0">
                <a:solidFill>
                  <a:schemeClr val="bg1"/>
                </a:solidFill>
                <a:latin typeface="Verdana Regular"/>
              </a:rPr>
              <a:t>These multi-million dollar printers are warehouse sized and difficult to operate. In order to train its customers, HP holds training seminars at HP WebPress locations around the world.</a:t>
            </a:r>
            <a:endParaRPr lang="en-US" sz="3200" dirty="0">
              <a:solidFill>
                <a:schemeClr val="bg1"/>
              </a:solidFill>
              <a:latin typeface="Verdana Regular" charset="0"/>
            </a:endParaRPr>
          </a:p>
          <a:p>
            <a:pPr marL="0" indent="0">
              <a:spcAft>
                <a:spcPts val="2600"/>
              </a:spcAft>
              <a:buNone/>
            </a:pPr>
            <a:r>
              <a:rPr lang="en-US" sz="3200" dirty="0">
                <a:solidFill>
                  <a:schemeClr val="bg1"/>
                </a:solidFill>
                <a:latin typeface="Verdana Regular"/>
              </a:rPr>
              <a:t>However, they need less-expensive ways to train people.</a:t>
            </a:r>
            <a:endParaRPr lang="en-US" sz="3200" dirty="0">
              <a:solidFill>
                <a:schemeClr val="bg1"/>
              </a:solidFill>
              <a:latin typeface="Verdana Regular" charset="0"/>
            </a:endParaRPr>
          </a:p>
          <a:p>
            <a:pPr marL="0" indent="0">
              <a:spcAft>
                <a:spcPts val="2600"/>
              </a:spcAft>
              <a:buNone/>
            </a:pPr>
            <a:r>
              <a:rPr lang="en-US" sz="3200" dirty="0">
                <a:solidFill>
                  <a:schemeClr val="bg1"/>
                </a:solidFill>
                <a:latin typeface="Verdana Regular"/>
              </a:rPr>
              <a:t>HP thinks VR could potentially replace or augment some or all of the in-person training with a computer simulation.</a:t>
            </a:r>
          </a:p>
          <a:p>
            <a:pPr marL="0" indent="0">
              <a:spcAft>
                <a:spcPts val="2600"/>
              </a:spcAft>
              <a:buNone/>
            </a:pPr>
            <a:r>
              <a:rPr lang="en-US" sz="3200" dirty="0">
                <a:solidFill>
                  <a:schemeClr val="bg1"/>
                </a:solidFill>
                <a:latin typeface="Verdana Regular"/>
              </a:rPr>
              <a:t>Our project is a feasibility prototype to see if a VR program can work to supplement or replace the current training methods.</a:t>
            </a:r>
          </a:p>
        </p:txBody>
      </p:sp>
      <p:sp>
        <p:nvSpPr>
          <p:cNvPr id="2" name="AutoShape 2" descr="https://www.overleaf.com/project/5c8f02d61684f12fa67cb8d7/file/5c8f02d61684f12fa67cb8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81472" y="6942478"/>
            <a:ext cx="9842376" cy="5351792"/>
          </a:xfrm>
          <a:prstGeom prst="rect">
            <a:avLst/>
          </a:prstGeom>
        </p:spPr>
      </p:pic>
      <p:sp>
        <p:nvSpPr>
          <p:cNvPr id="25" name="Text Placeholder 18">
            <a:extLst>
              <a:ext uri="{FF2B5EF4-FFF2-40B4-BE49-F238E27FC236}">
                <a16:creationId xmlns:a16="http://schemas.microsoft.com/office/drawing/2014/main" id="{0EB870AD-EB73-488C-AFA8-A608B8730CB7}"/>
              </a:ext>
            </a:extLst>
          </p:cNvPr>
          <p:cNvSpPr txBox="1">
            <a:spLocks/>
          </p:cNvSpPr>
          <p:nvPr/>
        </p:nvSpPr>
        <p:spPr>
          <a:xfrm>
            <a:off x="12492009" y="20501568"/>
            <a:ext cx="11296346" cy="469231"/>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sz="4400" dirty="0">
                <a:latin typeface="Verdana Regular"/>
              </a:rPr>
              <a:t>Figure 1: A </a:t>
            </a:r>
            <a:r>
              <a:rPr lang="en-US" sz="4400" dirty="0" err="1">
                <a:latin typeface="Verdana Regular"/>
              </a:rPr>
              <a:t>WebPress</a:t>
            </a:r>
            <a:r>
              <a:rPr lang="en-US" sz="4400" dirty="0">
                <a:latin typeface="Verdana Regular"/>
              </a:rPr>
              <a:t> printer.</a:t>
            </a:r>
            <a:endParaRPr lang="en-US" sz="4400"/>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376</Words>
  <Application>Microsoft Office PowerPoint</Application>
  <PresentationFormat>Custom</PresentationFormat>
  <Paragraphs>40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Tyler, Kyle Jordon</cp:lastModifiedBy>
  <cp:revision>110</cp:revision>
  <dcterms:created xsi:type="dcterms:W3CDTF">2017-04-19T21:01:26Z</dcterms:created>
  <dcterms:modified xsi:type="dcterms:W3CDTF">2019-06-05T16:42:13Z</dcterms:modified>
</cp:coreProperties>
</file>