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tmel.com/Images/Atmel-2549-8-bit-AVR-Microcontroller-ATmega640-1280-1281-2560-2561_datasheet.pdf"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duino.cc/en/Main/Software" TargetMode="External"/><Relationship Id="rId3" Type="http://schemas.openxmlformats.org/officeDocument/2006/relationships/hyperlink" Target="https://www.arduino.cc/en/Reference/HomePage" TargetMode="External"/><Relationship Id="rId4" Type="http://schemas.openxmlformats.org/officeDocument/2006/relationships/hyperlink" Target="https://www.arduino.cc/en/Tutorial/HomePage" TargetMode="External"/><Relationship Id="rId5" Type="http://schemas.openxmlformats.org/officeDocument/2006/relationships/hyperlink" Target="https://www.arduino.cc/en/Hacking/Bootloader?from=Tutorial.Bootloader" TargetMode="External"/><Relationship Id="rId6" Type="http://schemas.openxmlformats.org/officeDocument/2006/relationships/hyperlink" Target="http://www.atmel.com/Images/doc2525.pdf" TargetMode="External"/><Relationship Id="rId7" Type="http://schemas.openxmlformats.org/officeDocument/2006/relationships/hyperlink" Target="http://www.atmel.com/dyn/resources/prod_documents/avr061.zip" TargetMode="External"/><Relationship Id="rId8" Type="http://schemas.openxmlformats.org/officeDocument/2006/relationships/hyperlink" Target="https://www.arduino.cc/en/Main/ArduinoISP" TargetMode="External"/><Relationship Id="rId9" Type="http://schemas.openxmlformats.org/officeDocument/2006/relationships/hyperlink" Target="https://www.arduino.cc/en/Hacking/Programmer" TargetMode="External"/><Relationship Id="rId10" Type="http://schemas.openxmlformats.org/officeDocument/2006/relationships/hyperlink" Target="http://www.atmel.com/products/microcontrollers/default.aspx" TargetMode="External"/><Relationship Id="rId11" Type="http://schemas.openxmlformats.org/officeDocument/2006/relationships/hyperlink" Target="http://dfu-programmer.github.io/" TargetMode="External"/><Relationship Id="rId12" Type="http://schemas.openxmlformats.org/officeDocument/2006/relationships/hyperlink" Target="http://forum.arduino.cc/index.php/topic,111.0.html"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defTabSz="630936">
              <a:defRPr b="1" sz="2691"/>
            </a:pPr>
            <a:r>
              <a:t>Cloud of Things in Smart Agriculture: Intelligent Irrigation Monitoring by Image processing</a:t>
            </a:r>
            <a:br/>
          </a:p>
        </p:txBody>
      </p:sp>
      <p:sp>
        <p:nvSpPr>
          <p:cNvPr id="95" name="Group Members:  Hrishikesh Handique…"/>
          <p:cNvSpPr txBox="1"/>
          <p:nvPr/>
        </p:nvSpPr>
        <p:spPr>
          <a:xfrm>
            <a:off x="4592472" y="4575020"/>
            <a:ext cx="4068587" cy="115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Group Members:  Hrishikesh Handique</a:t>
            </a:r>
          </a:p>
          <a:p>
            <a:pPr lvl="4"/>
            <a:r>
              <a:t>(15BCE1104)</a:t>
            </a:r>
          </a:p>
          <a:p>
            <a:pPr lvl="4"/>
            <a:r>
              <a:t>Revathy Suresh</a:t>
            </a:r>
          </a:p>
          <a:p>
            <a:pPr lvl="4"/>
            <a:r>
              <a:t>(15BCE1183)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lvl1pPr>
              <a:defRPr b="1"/>
            </a:lvl1pPr>
          </a:lstStyle>
          <a:p>
            <a:pPr/>
            <a:r>
              <a:t>Hardware requirements</a:t>
            </a:r>
          </a:p>
        </p:txBody>
      </p:sp>
      <p:sp>
        <p:nvSpPr>
          <p:cNvPr id="121" name="Content Placeholder 2"/>
          <p:cNvSpPr txBox="1"/>
          <p:nvPr>
            <p:ph type="body" idx="1"/>
          </p:nvPr>
        </p:nvSpPr>
        <p:spPr>
          <a:xfrm>
            <a:off x="457200" y="1600200"/>
            <a:ext cx="8229600" cy="4525963"/>
          </a:xfrm>
          <a:prstGeom prst="rect">
            <a:avLst/>
          </a:prstGeom>
        </p:spPr>
        <p:txBody>
          <a:bodyPr anchor="ctr"/>
          <a:lstStyle/>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Arduino MEGA</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Moisture Sensor</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Temperature sensor </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Water level sensor</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Camera</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Rain Sensor</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LCD</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IOT</a:t>
            </a:r>
          </a:p>
          <a:p>
            <a:pPr marL="290763" indent="-290763">
              <a:lnSpc>
                <a:spcPct val="80000"/>
              </a:lnSpc>
              <a:spcBef>
                <a:spcPts val="600"/>
              </a:spcBef>
              <a:buSzPct val="60000"/>
              <a:buFontTx/>
              <a:buBlip>
                <a:blip r:embed="rId2"/>
              </a:buBlip>
              <a:defRPr sz="2500">
                <a:latin typeface="Avenir Book"/>
                <a:ea typeface="Avenir Book"/>
                <a:cs typeface="Avenir Book"/>
                <a:sym typeface="Avenir Book"/>
              </a:defRPr>
            </a:pPr>
            <a:r>
              <a:t>Pump Motor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prstGeom prst="rect">
            <a:avLst/>
          </a:prstGeom>
        </p:spPr>
        <p:txBody>
          <a:bodyPr/>
          <a:lstStyle/>
          <a:p>
            <a:pPr defTabSz="832104">
              <a:defRPr b="1" sz="3549"/>
            </a:pPr>
            <a:r>
              <a:t>ARDUINO MEGA </a:t>
            </a:r>
            <a:br/>
          </a:p>
        </p:txBody>
      </p:sp>
      <p:sp>
        <p:nvSpPr>
          <p:cNvPr id="124" name="Content Placeholder 2"/>
          <p:cNvSpPr txBox="1"/>
          <p:nvPr>
            <p:ph type="body" idx="1"/>
          </p:nvPr>
        </p:nvSpPr>
        <p:spPr>
          <a:xfrm>
            <a:off x="457200" y="1600200"/>
            <a:ext cx="8229600" cy="4525963"/>
          </a:xfrm>
          <a:prstGeom prst="rect">
            <a:avLst/>
          </a:prstGeom>
        </p:spPr>
        <p:txBody>
          <a:bodyPr anchor="ctr"/>
          <a:lstStyle/>
          <a:p>
            <a:pPr marL="0" indent="0" algn="ctr">
              <a:lnSpc>
                <a:spcPct val="80000"/>
              </a:lnSpc>
              <a:spcBef>
                <a:spcPts val="600"/>
              </a:spcBef>
              <a:buSzTx/>
              <a:buFontTx/>
              <a:buNone/>
              <a:defRPr sz="2400">
                <a:latin typeface="Avenir Book"/>
                <a:ea typeface="Avenir Book"/>
                <a:cs typeface="Avenir Book"/>
                <a:sym typeface="Avenir Book"/>
              </a:defRPr>
            </a:pPr>
            <a:r>
              <a:t>The Mega 2560 is a microcontroller board based on the </a:t>
            </a:r>
            <a:r>
              <a:rPr u="sng">
                <a:solidFill>
                  <a:srgbClr val="0000FF"/>
                </a:solidFill>
                <a:uFill>
                  <a:solidFill>
                    <a:srgbClr val="0000FF"/>
                  </a:solidFill>
                </a:uFill>
                <a:hlinkClick r:id="rId2" invalidUrl="" action="" tgtFrame="" tooltip="" history="1" highlightClick="0" endSnd="0"/>
              </a:rPr>
              <a:t>ATmega2560</a:t>
            </a:r>
            <a:r>
              <a:t>. It has 54 digital input/output pins (of which 15 can be used as PWM outputs), 16 analog inputs, 4 UARTs (hardware serial ports), a 16 MHz crystal oscillator, a USB connection, a power jack, an ICSP header, and a reset button. It contains everything needed to support the microcontroller; simply connect it to a computer with a USB cable or power it with a AC-to-DC adapter or battery to get started. The Mega 2560 board is compatible with most shields designed for the Uno and the former boards Duemilanove or Diecimila.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r>
              <a:t>ARDUINO MEGA IMAGE</a:t>
            </a:r>
          </a:p>
        </p:txBody>
      </p:sp>
      <p:pic>
        <p:nvPicPr>
          <p:cNvPr id="127" name="Picture 2" descr="Picture 2"/>
          <p:cNvPicPr>
            <a:picLocks noChangeAspect="1"/>
          </p:cNvPicPr>
          <p:nvPr/>
        </p:nvPicPr>
        <p:blipFill>
          <a:blip r:embed="rId2">
            <a:extLst/>
          </a:blip>
          <a:stretch>
            <a:fillRect/>
          </a:stretch>
        </p:blipFill>
        <p:spPr>
          <a:xfrm>
            <a:off x="1712728" y="2375628"/>
            <a:ext cx="5718544" cy="297510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prstGeom prst="rect">
            <a:avLst/>
          </a:prstGeom>
        </p:spPr>
        <p:txBody>
          <a:bodyPr/>
          <a:lstStyle/>
          <a:p>
            <a:pPr defTabSz="832104">
              <a:defRPr b="1" sz="3549"/>
            </a:pPr>
            <a:r>
              <a:t>LIQUID CRYSTAL DISPLAYS:</a:t>
            </a:r>
            <a:br/>
          </a:p>
        </p:txBody>
      </p:sp>
      <p:sp>
        <p:nvSpPr>
          <p:cNvPr id="130" name="Content Placeholder 2"/>
          <p:cNvSpPr txBox="1"/>
          <p:nvPr>
            <p:ph type="body" idx="1"/>
          </p:nvPr>
        </p:nvSpPr>
        <p:spPr>
          <a:xfrm>
            <a:off x="457200" y="1600200"/>
            <a:ext cx="8229600" cy="4525963"/>
          </a:xfrm>
          <a:prstGeom prst="rect">
            <a:avLst/>
          </a:prstGeom>
        </p:spPr>
        <p:txBody>
          <a:bodyPr/>
          <a:lstStyle/>
          <a:p>
            <a:pPr>
              <a:lnSpc>
                <a:spcPct val="80000"/>
              </a:lnSpc>
              <a:spcBef>
                <a:spcPts val="500"/>
              </a:spcBef>
              <a:defRPr sz="2200"/>
            </a:pPr>
            <a:r>
              <a:t>The LCD standard requires 3 control lines and 8 I/O lines for the data bus. </a:t>
            </a:r>
          </a:p>
          <a:p>
            <a:pPr>
              <a:lnSpc>
                <a:spcPct val="80000"/>
              </a:lnSpc>
              <a:spcBef>
                <a:spcPts val="500"/>
              </a:spcBef>
              <a:defRPr b="1" sz="2200"/>
            </a:pPr>
            <a:r>
              <a:t>8 data pins D7:D0</a:t>
            </a:r>
          </a:p>
          <a:p>
            <a:pPr>
              <a:lnSpc>
                <a:spcPct val="80000"/>
              </a:lnSpc>
              <a:spcBef>
                <a:spcPts val="500"/>
              </a:spcBef>
              <a:defRPr sz="2200"/>
            </a:pPr>
            <a:r>
              <a:t>Bi-directional data/command pins.</a:t>
            </a:r>
            <a:br/>
            <a:r>
              <a:t>Alphanumeric characters are sent in ASCII format.</a:t>
            </a:r>
          </a:p>
          <a:p>
            <a:pPr>
              <a:lnSpc>
                <a:spcPct val="80000"/>
              </a:lnSpc>
              <a:spcBef>
                <a:spcPts val="500"/>
              </a:spcBef>
              <a:defRPr sz="2200"/>
            </a:pPr>
            <a:r>
              <a:t> </a:t>
            </a:r>
            <a:r>
              <a:rPr b="1"/>
              <a:t>RS:  Register Select</a:t>
            </a:r>
          </a:p>
          <a:p>
            <a:pPr>
              <a:lnSpc>
                <a:spcPct val="80000"/>
              </a:lnSpc>
              <a:spcBef>
                <a:spcPts val="500"/>
              </a:spcBef>
              <a:defRPr sz="2200"/>
            </a:pPr>
            <a:r>
              <a:t>RS = 0 -&gt; Command Register is selected</a:t>
            </a:r>
            <a:br/>
            <a:r>
              <a:t>RS = 1 -&gt; Data Register is selected</a:t>
            </a:r>
          </a:p>
          <a:p>
            <a:pPr>
              <a:lnSpc>
                <a:spcPct val="80000"/>
              </a:lnSpc>
              <a:spcBef>
                <a:spcPts val="500"/>
              </a:spcBef>
              <a:defRPr b="1" sz="2200"/>
            </a:pPr>
            <a:r>
              <a:t>R/W: Read or Write</a:t>
            </a:r>
          </a:p>
          <a:p>
            <a:pPr>
              <a:lnSpc>
                <a:spcPct val="80000"/>
              </a:lnSpc>
              <a:spcBef>
                <a:spcPts val="500"/>
              </a:spcBef>
              <a:defRPr sz="2200"/>
            </a:pPr>
            <a:r>
              <a:t>0 -&gt; Write,  1 -&gt; Read</a:t>
            </a:r>
          </a:p>
          <a:p>
            <a:pPr>
              <a:lnSpc>
                <a:spcPct val="80000"/>
              </a:lnSpc>
              <a:spcBef>
                <a:spcPts val="500"/>
              </a:spcBef>
              <a:defRPr sz="2200"/>
            </a:pPr>
            <a:r>
              <a:t> </a:t>
            </a:r>
            <a:r>
              <a:rPr b="1"/>
              <a:t>E: Enable (Latch data)</a:t>
            </a:r>
          </a:p>
          <a:p>
            <a:pPr>
              <a:lnSpc>
                <a:spcPct val="80000"/>
              </a:lnSpc>
              <a:spcBef>
                <a:spcPts val="500"/>
              </a:spcBef>
              <a:defRPr sz="2200"/>
            </a:pPr>
            <a:r>
              <a:t>The 8 data lines are connected to PORT 1 of 8051 microcontroller. The three control lines ( RS, RW and EN ) are connected to PORT 3.5,3.6 and 3.7 respectively.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LCD IMAGE</a:t>
            </a:r>
          </a:p>
        </p:txBody>
      </p:sp>
      <p:pic>
        <p:nvPicPr>
          <p:cNvPr id="133" name="Picture 2" descr="Picture 2"/>
          <p:cNvPicPr>
            <a:picLocks noChangeAspect="1"/>
          </p:cNvPicPr>
          <p:nvPr/>
        </p:nvPicPr>
        <p:blipFill>
          <a:blip r:embed="rId2">
            <a:extLst/>
          </a:blip>
          <a:stretch>
            <a:fillRect/>
          </a:stretch>
        </p:blipFill>
        <p:spPr>
          <a:xfrm>
            <a:off x="1981523" y="2525085"/>
            <a:ext cx="5180954" cy="26761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prstGeom prst="rect">
            <a:avLst/>
          </a:prstGeom>
        </p:spPr>
        <p:txBody>
          <a:bodyPr/>
          <a:lstStyle/>
          <a:p>
            <a:pPr defTabSz="832104">
              <a:defRPr b="1" sz="3549"/>
            </a:pPr>
            <a:r>
              <a:t>Pin Description: </a:t>
            </a:r>
            <a:br/>
          </a:p>
        </p:txBody>
      </p:sp>
      <p:graphicFrame>
        <p:nvGraphicFramePr>
          <p:cNvPr id="136" name="Content Placeholder 3"/>
          <p:cNvGraphicFramePr/>
          <p:nvPr/>
        </p:nvGraphicFramePr>
        <p:xfrm>
          <a:off x="457200" y="1643751"/>
          <a:ext cx="8229599" cy="443886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831189"/>
                <a:gridCol w="5818327"/>
                <a:gridCol w="1580083"/>
              </a:tblGrid>
              <a:tr h="454736">
                <a:tc>
                  <a:txBody>
                    <a:bodyPr/>
                    <a:lstStyle/>
                    <a:p>
                      <a:pPr algn="just">
                        <a:defRPr>
                          <a:solidFill>
                            <a:srgbClr val="333333"/>
                          </a:solidFill>
                          <a:latin typeface="Times New Roman"/>
                          <a:ea typeface="Times New Roman"/>
                          <a:cs typeface="Times New Roman"/>
                          <a:sym typeface="Times New Roman"/>
                        </a:defRPr>
                      </a:pPr>
                      <a:r>
                        <a:t> </a:t>
                      </a:r>
                      <a:r>
                        <a:rPr b="1"/>
                        <a:t>Pin No</a:t>
                      </a:r>
                    </a:p>
                  </a:txBody>
                  <a:tcPr marL="0" marR="0" marT="0" marB="0" anchor="ctr" anchorCtr="0" horzOverflow="overflow">
                    <a:solidFill>
                      <a:srgbClr val="FFFFFF"/>
                    </a:solidFill>
                  </a:tcPr>
                </a:tc>
                <a:tc>
                  <a:txBody>
                    <a:bodyPr/>
                    <a:lstStyle/>
                    <a:p>
                      <a:pPr algn="just">
                        <a:defRPr>
                          <a:solidFill>
                            <a:srgbClr val="333333"/>
                          </a:solidFill>
                          <a:latin typeface="Times New Roman"/>
                          <a:ea typeface="Times New Roman"/>
                          <a:cs typeface="Times New Roman"/>
                          <a:sym typeface="Times New Roman"/>
                        </a:defRPr>
                      </a:pPr>
                      <a:r>
                        <a:t> </a:t>
                      </a:r>
                      <a:r>
                        <a:rPr b="1"/>
                        <a:t>Function</a:t>
                      </a:r>
                    </a:p>
                  </a:txBody>
                  <a:tcPr marL="0" marR="0" marT="0" marB="0" anchor="ctr" anchorCtr="0" horzOverflow="overflow">
                    <a:solidFill>
                      <a:srgbClr val="FFFFFF"/>
                    </a:solidFill>
                  </a:tcPr>
                </a:tc>
                <a:tc>
                  <a:txBody>
                    <a:bodyPr/>
                    <a:lstStyle/>
                    <a:p>
                      <a:pPr algn="just">
                        <a:defRPr>
                          <a:solidFill>
                            <a:srgbClr val="333333"/>
                          </a:solidFill>
                          <a:latin typeface="Times New Roman"/>
                          <a:ea typeface="Times New Roman"/>
                          <a:cs typeface="Times New Roman"/>
                          <a:sym typeface="Times New Roman"/>
                        </a:defRPr>
                      </a:pPr>
                      <a:r>
                        <a:t> </a:t>
                      </a:r>
                      <a:r>
                        <a:rPr b="1"/>
                        <a:t>Name</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Ground (0V)</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Ground</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2</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Supply voltage; 5V (4.7V – 5.3V)</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 Vcc</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3</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Contrast adjustment; through a variable resistor</a:t>
                      </a:r>
                    </a:p>
                  </a:txBody>
                  <a:tcPr marL="0" marR="0" marT="0" marB="0" anchor="ctr" anchorCtr="0" horzOverflow="overflow">
                    <a:solidFill>
                      <a:srgbClr val="FFFFFF"/>
                    </a:solidFill>
                  </a:tcPr>
                </a:tc>
                <a:tc>
                  <a:txBody>
                    <a:bodyPr/>
                    <a:lstStyle/>
                    <a:p>
                      <a:pPr algn="just">
                        <a:defRPr>
                          <a:latin typeface="Times New Roman"/>
                          <a:ea typeface="Times New Roman"/>
                          <a:cs typeface="Times New Roman"/>
                          <a:sym typeface="Times New Roman"/>
                        </a:defRPr>
                      </a:pPr>
                      <a:r>
                        <a:t> V</a:t>
                      </a:r>
                      <a:r>
                        <a:rPr baseline="-25000"/>
                        <a:t>EE</a:t>
                      </a:r>
                    </a:p>
                  </a:txBody>
                  <a:tcPr marL="0" marR="0" marT="0" marB="0" anchor="ctr" anchorCtr="0" horzOverflow="overflow">
                    <a:solidFill>
                      <a:srgbClr val="FFFFFF"/>
                    </a:solidFill>
                  </a:tcPr>
                </a:tc>
              </a:tr>
              <a:tr h="521222">
                <a:tc>
                  <a:txBody>
                    <a:bodyPr/>
                    <a:lstStyle/>
                    <a:p>
                      <a:pPr algn="just">
                        <a:defRPr sz="1800"/>
                      </a:pPr>
                      <a:r>
                        <a:rPr sz="1200">
                          <a:latin typeface="Times New Roman"/>
                          <a:ea typeface="Times New Roman"/>
                          <a:cs typeface="Times New Roman"/>
                          <a:sym typeface="Times New Roman"/>
                        </a:rPr>
                        <a:t>4</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Selects command register when low; and data register when high</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Register Select</a:t>
                      </a:r>
                    </a:p>
                  </a:txBody>
                  <a:tcPr marL="0" marR="0" marT="0" marB="0" anchor="ctr" anchorCtr="0" horzOverflow="overflow">
                    <a:solidFill>
                      <a:srgbClr val="FFFFFF"/>
                    </a:solidFill>
                  </a:tcPr>
                </a:tc>
              </a:tr>
              <a:tr h="215765">
                <a:tc>
                  <a:txBody>
                    <a:bodyPr/>
                    <a:lstStyle/>
                    <a:p>
                      <a:pPr algn="just">
                        <a:defRPr sz="1800"/>
                      </a:pPr>
                      <a:r>
                        <a:rPr sz="1200">
                          <a:latin typeface="Times New Roman"/>
                          <a:ea typeface="Times New Roman"/>
                          <a:cs typeface="Times New Roman"/>
                          <a:sym typeface="Times New Roman"/>
                        </a:rPr>
                        <a:t>5</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Low to write to the register; High to read from the register</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Read/write</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6</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Sends data to data pins when a high to low pulse is given</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Enable</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7</a:t>
                      </a:r>
                    </a:p>
                  </a:txBody>
                  <a:tcPr marL="0" marR="0" marT="0" marB="0" anchor="ctr" anchorCtr="0" horzOverflow="overflow">
                    <a:solidFill>
                      <a:srgbClr val="FFFFFF"/>
                    </a:solidFill>
                  </a:tcPr>
                </a:tc>
                <a:tc rowSpan="8">
                  <a:txBody>
                    <a:bodyPr/>
                    <a:lstStyle/>
                    <a:p>
                      <a:pPr algn="just">
                        <a:defRPr sz="1800"/>
                      </a:pPr>
                      <a:r>
                        <a:rPr sz="1200">
                          <a:latin typeface="Times New Roman"/>
                          <a:ea typeface="Times New Roman"/>
                          <a:cs typeface="Times New Roman"/>
                          <a:sym typeface="Times New Roman"/>
                        </a:rPr>
                        <a:t>8-bit data pins</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DB0</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8</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DB1</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9</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DB2</a:t>
                      </a:r>
                    </a:p>
                  </a:txBody>
                  <a:tcPr marL="0" marR="0" marT="0" marB="0" anchor="ctr" anchorCtr="0" horzOverflow="overflow">
                    <a:solidFill>
                      <a:srgbClr val="FFFFFF"/>
                    </a:solidFill>
                  </a:tcPr>
                </a:tc>
              </a:tr>
              <a:tr h="222037">
                <a:tc>
                  <a:txBody>
                    <a:bodyPr/>
                    <a:lstStyle/>
                    <a:p>
                      <a:pPr algn="just">
                        <a:defRPr sz="1800"/>
                      </a:pPr>
                      <a:r>
                        <a:rPr sz="1200">
                          <a:latin typeface="Times New Roman"/>
                          <a:ea typeface="Times New Roman"/>
                          <a:cs typeface="Times New Roman"/>
                          <a:sym typeface="Times New Roman"/>
                        </a:rPr>
                        <a:t>10</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DB3</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11</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DB4</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12</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DB5</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13</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DB6</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14</a:t>
                      </a:r>
                    </a:p>
                  </a:txBody>
                  <a:tcPr marL="0" marR="0" marT="0" marB="0" anchor="ctr" anchorCtr="0" horzOverflow="overflow">
                    <a:solidFill>
                      <a:srgbClr val="FFFFFF"/>
                    </a:solidFill>
                  </a:tcPr>
                </a:tc>
                <a:tc vMerge="1">
                  <a:tcPr/>
                </a:tc>
                <a:tc>
                  <a:txBody>
                    <a:bodyPr/>
                    <a:lstStyle/>
                    <a:p>
                      <a:pPr algn="just">
                        <a:defRPr sz="1800"/>
                      </a:pPr>
                      <a:r>
                        <a:rPr sz="1200">
                          <a:latin typeface="Times New Roman"/>
                          <a:ea typeface="Times New Roman"/>
                          <a:cs typeface="Times New Roman"/>
                          <a:sym typeface="Times New Roman"/>
                        </a:rPr>
                        <a:t>DB7</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15</a:t>
                      </a:r>
                    </a:p>
                  </a:txBody>
                  <a:tcPr marL="0" marR="0" marT="0" marB="0" anchor="ctr" anchorCtr="0" horzOverflow="overflow">
                    <a:solidFill>
                      <a:srgbClr val="FFFFFF"/>
                    </a:solidFill>
                  </a:tcPr>
                </a:tc>
                <a:tc>
                  <a:txBody>
                    <a:bodyPr/>
                    <a:lstStyle/>
                    <a:p>
                      <a:pPr algn="just">
                        <a:defRPr>
                          <a:latin typeface="Times New Roman"/>
                          <a:ea typeface="Times New Roman"/>
                          <a:cs typeface="Times New Roman"/>
                          <a:sym typeface="Times New Roman"/>
                        </a:defRPr>
                      </a:pPr>
                      <a:r>
                        <a:t>Backlight V</a:t>
                      </a:r>
                      <a:r>
                        <a:rPr baseline="-25000"/>
                        <a:t>CC</a:t>
                      </a:r>
                      <a:r>
                        <a:t> (5V)</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Led+</a:t>
                      </a:r>
                    </a:p>
                  </a:txBody>
                  <a:tcPr marL="0" marR="0" marT="0" marB="0" anchor="ctr" anchorCtr="0" horzOverflow="overflow">
                    <a:solidFill>
                      <a:srgbClr val="FFFFFF"/>
                    </a:solidFill>
                  </a:tcPr>
                </a:tc>
              </a:tr>
              <a:tr h="232699">
                <a:tc>
                  <a:txBody>
                    <a:bodyPr/>
                    <a:lstStyle/>
                    <a:p>
                      <a:pPr algn="just">
                        <a:defRPr sz="1800"/>
                      </a:pPr>
                      <a:r>
                        <a:rPr sz="1200">
                          <a:latin typeface="Times New Roman"/>
                          <a:ea typeface="Times New Roman"/>
                          <a:cs typeface="Times New Roman"/>
                          <a:sym typeface="Times New Roman"/>
                        </a:rPr>
                        <a:t>16</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Backlight Ground (0V)</a:t>
                      </a:r>
                    </a:p>
                  </a:txBody>
                  <a:tcPr marL="0" marR="0" marT="0" marB="0" anchor="ctr" anchorCtr="0" horzOverflow="overflow">
                    <a:solidFill>
                      <a:srgbClr val="FFFFFF"/>
                    </a:solidFill>
                  </a:tcPr>
                </a:tc>
                <a:tc>
                  <a:txBody>
                    <a:bodyPr/>
                    <a:lstStyle/>
                    <a:p>
                      <a:pPr algn="just">
                        <a:defRPr sz="1800"/>
                      </a:pPr>
                      <a:r>
                        <a:rPr sz="1200">
                          <a:latin typeface="Times New Roman"/>
                          <a:ea typeface="Times New Roman"/>
                          <a:cs typeface="Times New Roman"/>
                          <a:sym typeface="Times New Roman"/>
                        </a:rPr>
                        <a:t>Led-</a:t>
                      </a:r>
                    </a:p>
                  </a:txBody>
                  <a:tcPr marL="0" marR="0" marT="0" marB="0" anchor="ctr"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p>
            <a:pPr defTabSz="832104">
              <a:defRPr b="1" sz="3549"/>
            </a:pPr>
            <a:r>
              <a:t>Temperature Sensor - The LM35 </a:t>
            </a:r>
            <a:br/>
          </a:p>
        </p:txBody>
      </p:sp>
      <p:sp>
        <p:nvSpPr>
          <p:cNvPr id="139" name="Content Placeholder 2"/>
          <p:cNvSpPr txBox="1"/>
          <p:nvPr>
            <p:ph type="body" idx="1"/>
          </p:nvPr>
        </p:nvSpPr>
        <p:spPr>
          <a:xfrm>
            <a:off x="457200" y="1600200"/>
            <a:ext cx="8229600" cy="4525963"/>
          </a:xfrm>
          <a:prstGeom prst="rect">
            <a:avLst/>
          </a:prstGeom>
        </p:spPr>
        <p:txBody>
          <a:bodyPr anchor="ctr"/>
          <a:lstStyle/>
          <a:p>
            <a:pPr marL="308609" indent="-308609" algn="ctr" defTabSz="822959">
              <a:lnSpc>
                <a:spcPct val="80000"/>
              </a:lnSpc>
              <a:spcBef>
                <a:spcPts val="500"/>
              </a:spcBef>
              <a:defRPr sz="2340">
                <a:latin typeface="Avenir Book"/>
                <a:ea typeface="Avenir Book"/>
                <a:cs typeface="Avenir Book"/>
                <a:sym typeface="Avenir Book"/>
              </a:defRPr>
            </a:pPr>
            <a:r>
              <a:t>The LM35 is an integrated circuit sensor that can be used to measure temperature with an electrical output proportional to the temperature (in </a:t>
            </a:r>
            <a:r>
              <a:rPr baseline="29692">
                <a:latin typeface="Avenir Heavy"/>
                <a:ea typeface="Avenir Heavy"/>
                <a:cs typeface="Avenir Heavy"/>
                <a:sym typeface="Avenir Heavy"/>
              </a:rPr>
              <a:t>o</a:t>
            </a:r>
            <a:r>
              <a:t>C) </a:t>
            </a:r>
          </a:p>
          <a:p>
            <a:pPr marL="308609" indent="-308609" algn="ctr" defTabSz="822959">
              <a:lnSpc>
                <a:spcPct val="80000"/>
              </a:lnSpc>
              <a:spcBef>
                <a:spcPts val="500"/>
              </a:spcBef>
              <a:defRPr sz="2340">
                <a:latin typeface="Avenir Book"/>
                <a:ea typeface="Avenir Book"/>
                <a:cs typeface="Avenir Book"/>
                <a:sym typeface="Avenir Book"/>
              </a:defRPr>
            </a:pPr>
            <a:r>
              <a:t>The LM35 - An Integrated Circuit Temperature Sensor </a:t>
            </a:r>
          </a:p>
          <a:p>
            <a:pPr marL="308609" indent="-308609" algn="ctr" defTabSz="822959">
              <a:lnSpc>
                <a:spcPct val="80000"/>
              </a:lnSpc>
              <a:spcBef>
                <a:spcPts val="500"/>
              </a:spcBef>
              <a:defRPr sz="2340">
                <a:latin typeface="Avenir Book"/>
                <a:ea typeface="Avenir Book"/>
                <a:cs typeface="Avenir Book"/>
                <a:sym typeface="Avenir Book"/>
              </a:defRPr>
            </a:pPr>
            <a:r>
              <a:t>Why Use LM35s To Measure Temperature? </a:t>
            </a:r>
          </a:p>
          <a:p>
            <a:pPr lvl="1" marL="668654" indent="-257175" algn="ctr" defTabSz="822959">
              <a:lnSpc>
                <a:spcPct val="80000"/>
              </a:lnSpc>
              <a:spcBef>
                <a:spcPts val="400"/>
              </a:spcBef>
              <a:defRPr sz="2340">
                <a:latin typeface="Avenir Book"/>
                <a:ea typeface="Avenir Book"/>
                <a:cs typeface="Avenir Book"/>
                <a:sym typeface="Avenir Book"/>
              </a:defRPr>
            </a:pPr>
            <a:r>
              <a:t>You can measure temperature more accurately than a using a thermistor. </a:t>
            </a:r>
          </a:p>
          <a:p>
            <a:pPr lvl="1" marL="668654" indent="-257175" algn="ctr" defTabSz="822959">
              <a:lnSpc>
                <a:spcPct val="80000"/>
              </a:lnSpc>
              <a:spcBef>
                <a:spcPts val="400"/>
              </a:spcBef>
              <a:defRPr sz="2340">
                <a:latin typeface="Avenir Book"/>
                <a:ea typeface="Avenir Book"/>
                <a:cs typeface="Avenir Book"/>
                <a:sym typeface="Avenir Book"/>
              </a:defRPr>
            </a:pPr>
            <a:r>
              <a:t>The sensor circuitry is sealed and not subject to oxidation, etc. </a:t>
            </a:r>
          </a:p>
          <a:p>
            <a:pPr lvl="1" marL="668654" indent="-257175" algn="ctr" defTabSz="822959">
              <a:lnSpc>
                <a:spcPct val="80000"/>
              </a:lnSpc>
              <a:spcBef>
                <a:spcPts val="400"/>
              </a:spcBef>
              <a:defRPr sz="2340">
                <a:latin typeface="Avenir Book"/>
                <a:ea typeface="Avenir Book"/>
                <a:cs typeface="Avenir Book"/>
                <a:sym typeface="Avenir Book"/>
              </a:defRPr>
            </a:pPr>
            <a:r>
              <a:t>The LM35 generates a higher output voltage than thermocouples and may not require that the output voltage be amplified.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prstGeom prst="rect">
            <a:avLst/>
          </a:prstGeom>
        </p:spPr>
        <p:txBody>
          <a:bodyPr/>
          <a:lstStyle/>
          <a:p>
            <a:pPr/>
            <a:r>
              <a:t>LM35 IMAGE </a:t>
            </a:r>
          </a:p>
        </p:txBody>
      </p:sp>
      <p:pic>
        <p:nvPicPr>
          <p:cNvPr id="142" name="Picture 2" descr="Picture 2"/>
          <p:cNvPicPr>
            <a:picLocks noChangeAspect="1"/>
          </p:cNvPicPr>
          <p:nvPr/>
        </p:nvPicPr>
        <p:blipFill>
          <a:blip r:embed="rId2">
            <a:extLst/>
          </a:blip>
          <a:stretch>
            <a:fillRect/>
          </a:stretch>
        </p:blipFill>
        <p:spPr>
          <a:xfrm>
            <a:off x="2491046" y="2115561"/>
            <a:ext cx="4161906" cy="349523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p>
            <a:pPr defTabSz="832104">
              <a:defRPr b="1" sz="3549" u="sng"/>
            </a:pPr>
            <a:r>
              <a:t>Soil Moisture Sensor</a:t>
            </a:r>
            <a:br/>
          </a:p>
        </p:txBody>
      </p:sp>
      <p:sp>
        <p:nvSpPr>
          <p:cNvPr id="145" name="Content Placeholder 2"/>
          <p:cNvSpPr txBox="1"/>
          <p:nvPr>
            <p:ph type="body" idx="1"/>
          </p:nvPr>
        </p:nvSpPr>
        <p:spPr>
          <a:xfrm>
            <a:off x="457200" y="1600200"/>
            <a:ext cx="8229600" cy="4525963"/>
          </a:xfrm>
          <a:prstGeom prst="rect">
            <a:avLst/>
          </a:prstGeom>
        </p:spPr>
        <p:txBody>
          <a:bodyPr anchor="ctr"/>
          <a:lstStyle>
            <a:lvl1pPr marL="0" indent="0" algn="ctr">
              <a:spcBef>
                <a:spcPts val="300"/>
              </a:spcBef>
              <a:buSzTx/>
              <a:buFontTx/>
              <a:buNone/>
              <a:defRPr sz="2500">
                <a:latin typeface="Avenir Book"/>
                <a:ea typeface="Avenir Book"/>
                <a:cs typeface="Avenir Book"/>
                <a:sym typeface="Avenir Book"/>
              </a:defRPr>
            </a:lvl1pPr>
          </a:lstStyle>
          <a:p>
            <a:pPr/>
            <a:r>
              <a:t>This sensor can be used to test the moisture of soil, when the soil is having water shortage, the module output is at high level, else the output is at low level. By using this sensor one can automatically water the flower plant, or any other plants requiring automatic watering technique. Module triple output mode, digital output is simple, analog output more accurate, serial output with exact readings.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Content Placeholder 2"/>
          <p:cNvSpPr txBox="1"/>
          <p:nvPr>
            <p:ph type="body" idx="1"/>
          </p:nvPr>
        </p:nvSpPr>
        <p:spPr>
          <a:xfrm>
            <a:off x="457200" y="609599"/>
            <a:ext cx="8229600" cy="5516565"/>
          </a:xfrm>
          <a:prstGeom prst="rect">
            <a:avLst/>
          </a:prstGeom>
        </p:spPr>
        <p:txBody>
          <a:bodyPr/>
          <a:lstStyle/>
          <a:p>
            <a:pPr marL="332613" indent="-332613" defTabSz="886968">
              <a:lnSpc>
                <a:spcPct val="80000"/>
              </a:lnSpc>
              <a:spcBef>
                <a:spcPts val="500"/>
              </a:spcBef>
              <a:defRPr sz="2328">
                <a:latin typeface="Avenir Heavy"/>
                <a:ea typeface="Avenir Heavy"/>
                <a:cs typeface="Avenir Heavy"/>
                <a:sym typeface="Avenir Heavy"/>
              </a:defRPr>
            </a:pPr>
            <a:r>
              <a:t>Features:</a:t>
            </a:r>
          </a:p>
          <a:p>
            <a:pPr marL="0" indent="0" defTabSz="886968">
              <a:lnSpc>
                <a:spcPct val="80000"/>
              </a:lnSpc>
              <a:spcBef>
                <a:spcPts val="500"/>
              </a:spcBef>
              <a:buSzTx/>
              <a:buNone/>
              <a:defRPr sz="2328">
                <a:latin typeface="Avenir Book"/>
                <a:ea typeface="Avenir Book"/>
                <a:cs typeface="Avenir Book"/>
                <a:sym typeface="Avenir Book"/>
              </a:defRPr>
            </a:pPr>
            <a:r>
              <a:t>  Sensitivity adjustable. </a:t>
            </a:r>
          </a:p>
          <a:p>
            <a:pPr marL="0" indent="0" defTabSz="886968">
              <a:lnSpc>
                <a:spcPct val="80000"/>
              </a:lnSpc>
              <a:spcBef>
                <a:spcPts val="500"/>
              </a:spcBef>
              <a:buSzTx/>
              <a:buNone/>
              <a:defRPr sz="2328">
                <a:latin typeface="Avenir Book"/>
                <a:ea typeface="Avenir Book"/>
                <a:cs typeface="Avenir Book"/>
                <a:sym typeface="Avenir Book"/>
              </a:defRPr>
            </a:pPr>
            <a:r>
              <a:t>  Has fixed bolt hole, convenient installation. </a:t>
            </a:r>
          </a:p>
          <a:p>
            <a:pPr marL="0" indent="0" defTabSz="886968">
              <a:lnSpc>
                <a:spcPct val="80000"/>
              </a:lnSpc>
              <a:spcBef>
                <a:spcPts val="500"/>
              </a:spcBef>
              <a:buSzTx/>
              <a:buNone/>
              <a:defRPr sz="2328">
                <a:latin typeface="Avenir Book"/>
                <a:ea typeface="Avenir Book"/>
                <a:cs typeface="Avenir Book"/>
                <a:sym typeface="Avenir Book"/>
              </a:defRPr>
            </a:pPr>
            <a:r>
              <a:t>  Threshold level can be configured.</a:t>
            </a:r>
          </a:p>
          <a:p>
            <a:pPr marL="0" indent="0" defTabSz="886968">
              <a:lnSpc>
                <a:spcPct val="80000"/>
              </a:lnSpc>
              <a:spcBef>
                <a:spcPts val="500"/>
              </a:spcBef>
              <a:buSzTx/>
              <a:buNone/>
              <a:defRPr sz="2328">
                <a:latin typeface="Avenir Book"/>
                <a:ea typeface="Avenir Book"/>
                <a:cs typeface="Avenir Book"/>
                <a:sym typeface="Avenir Book"/>
              </a:defRPr>
            </a:pPr>
            <a:r>
              <a:t>   Module triple output mode, digital output is simple, analog      output more accurate, serial output with exact readings.</a:t>
            </a:r>
          </a:p>
          <a:p>
            <a:pPr marL="332613" indent="-332613" defTabSz="886968">
              <a:lnSpc>
                <a:spcPct val="80000"/>
              </a:lnSpc>
              <a:spcBef>
                <a:spcPts val="500"/>
              </a:spcBef>
              <a:defRPr sz="2328">
                <a:latin typeface="Avenir Heavy"/>
                <a:ea typeface="Avenir Heavy"/>
                <a:cs typeface="Avenir Heavy"/>
                <a:sym typeface="Avenir Heavy"/>
              </a:defRPr>
            </a:pPr>
            <a:r>
              <a:t>Applications:</a:t>
            </a:r>
          </a:p>
          <a:p>
            <a:pPr marL="332613" indent="-332613" defTabSz="886968">
              <a:lnSpc>
                <a:spcPct val="80000"/>
              </a:lnSpc>
              <a:spcBef>
                <a:spcPts val="500"/>
              </a:spcBef>
              <a:defRPr sz="2328">
                <a:latin typeface="Avenir Book"/>
                <a:ea typeface="Avenir Book"/>
                <a:cs typeface="Avenir Book"/>
                <a:sym typeface="Avenir Book"/>
              </a:defRPr>
            </a:pPr>
            <a:r>
              <a:t>Agriculture </a:t>
            </a:r>
          </a:p>
          <a:p>
            <a:pPr marL="332613" indent="-332613" defTabSz="886968">
              <a:lnSpc>
                <a:spcPct val="80000"/>
              </a:lnSpc>
              <a:spcBef>
                <a:spcPts val="500"/>
              </a:spcBef>
              <a:defRPr sz="2328">
                <a:latin typeface="Avenir Book"/>
                <a:ea typeface="Avenir Book"/>
                <a:cs typeface="Avenir Book"/>
                <a:sym typeface="Avenir Book"/>
              </a:defRPr>
            </a:pPr>
            <a:r>
              <a:t>Landscape irrigation</a:t>
            </a:r>
          </a:p>
          <a:p>
            <a:pPr marL="332613" indent="-332613" defTabSz="886968">
              <a:lnSpc>
                <a:spcPct val="80000"/>
              </a:lnSpc>
              <a:spcBef>
                <a:spcPts val="500"/>
              </a:spcBef>
              <a:defRPr sz="2328">
                <a:latin typeface="Avenir Book"/>
                <a:ea typeface="Avenir Book"/>
                <a:cs typeface="Avenir Book"/>
                <a:sym typeface="Avenir Book"/>
              </a:defRPr>
            </a:pPr>
          </a:p>
          <a:p>
            <a:pPr marL="332613" indent="-332613" defTabSz="886968">
              <a:lnSpc>
                <a:spcPct val="80000"/>
              </a:lnSpc>
              <a:spcBef>
                <a:spcPts val="500"/>
              </a:spcBef>
              <a:defRPr sz="2328">
                <a:latin typeface="Avenir Heavy"/>
                <a:ea typeface="Avenir Heavy"/>
                <a:cs typeface="Avenir Heavy"/>
                <a:sym typeface="Avenir Heavy"/>
              </a:defRPr>
            </a:pPr>
            <a:r>
              <a:t>Specifications :</a:t>
            </a:r>
          </a:p>
          <a:p>
            <a:pPr marL="332613" indent="-332613" defTabSz="886968">
              <a:lnSpc>
                <a:spcPct val="80000"/>
              </a:lnSpc>
              <a:spcBef>
                <a:spcPts val="500"/>
              </a:spcBef>
              <a:defRPr sz="2328">
                <a:latin typeface="Avenir Book"/>
                <a:ea typeface="Avenir Book"/>
                <a:cs typeface="Avenir Book"/>
                <a:sym typeface="Avenir Book"/>
              </a:defRPr>
            </a:pPr>
            <a:r>
              <a:t>Operating Voltage 	    :  	+5v dc regulated </a:t>
            </a:r>
          </a:p>
          <a:p>
            <a:pPr marL="332613" indent="-332613" defTabSz="886968">
              <a:lnSpc>
                <a:spcPct val="80000"/>
              </a:lnSpc>
              <a:spcBef>
                <a:spcPts val="500"/>
              </a:spcBef>
              <a:defRPr sz="2328">
                <a:latin typeface="Avenir Book"/>
                <a:ea typeface="Avenir Book"/>
                <a:cs typeface="Avenir Book"/>
                <a:sym typeface="Avenir Book"/>
              </a:defRPr>
            </a:pPr>
            <a:r>
              <a:t>Soil moisture 	    :	 Digital value is indicated by out pin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INTRODUCTION"/>
          <p:cNvSpPr txBox="1"/>
          <p:nvPr>
            <p:ph type="title"/>
          </p:nvPr>
        </p:nvSpPr>
        <p:spPr>
          <a:prstGeom prst="rect">
            <a:avLst/>
          </a:prstGeom>
        </p:spPr>
        <p:txBody>
          <a:bodyPr/>
          <a:lstStyle/>
          <a:p>
            <a:pPr/>
            <a:r>
              <a:t>INTRODUCTION</a:t>
            </a:r>
          </a:p>
        </p:txBody>
      </p:sp>
      <p:sp>
        <p:nvSpPr>
          <p:cNvPr id="98" name="In India, where 60-70% economy depends on agriculture, Indian agriculture is developing day by day; despite its decline in country's GDP share, the advancement and development in agriculture sector could not be ignored. But with this improvement, Indian agriculture is also facing varieties of problems, some of which are natural while others are manmade. Indian soils have been used for growing crops over thousands of years without caring much for replenishing. This has led to depletion and exhaustion of soils resulting in their low productivity. The average yields of almost all the crops are among the lowest in the world. This is a serious problem which can be solved by using more manures and fertilizers."/>
          <p:cNvSpPr txBox="1"/>
          <p:nvPr>
            <p:ph type="body" idx="1"/>
          </p:nvPr>
        </p:nvSpPr>
        <p:spPr>
          <a:prstGeom prst="rect">
            <a:avLst/>
          </a:prstGeom>
        </p:spPr>
        <p:txBody>
          <a:bodyPr anchor="ctr"/>
          <a:lstStyle>
            <a:lvl1pPr marL="0" indent="0" algn="ctr" defTabSz="438911">
              <a:lnSpc>
                <a:spcPts val="4100"/>
              </a:lnSpc>
              <a:spcBef>
                <a:spcPts val="1100"/>
              </a:spcBef>
              <a:buSzTx/>
              <a:buFontTx/>
              <a:buNone/>
              <a:defRPr sz="2112">
                <a:latin typeface="Avenir Book"/>
                <a:ea typeface="Avenir Book"/>
                <a:cs typeface="Avenir Book"/>
                <a:sym typeface="Avenir Book"/>
              </a:defRPr>
            </a:lvl1pPr>
          </a:lstStyle>
          <a:p>
            <a:pPr/>
            <a:r>
              <a:t>In India, where 60-70% economy depends on agriculture, Indian agriculture is developing day by day; despite its decline in country's GDP share, the advancement and development in agriculture sector could not be ignored. But with this improvement, Indian agriculture is also facing varieties of problems, some of which are natural while others are manmade. Indian soils have been used for growing crops over thousands of years without caring much for replenishing. This has led to depletion and exhaustion of soils resulting in their low productivity. The average yields of almost all the crops are among the lowest in the world. This is a serious problem which can be solved by using more manures and fertilizers. </a:t>
            </a:r>
            <a:endParaRPr sz="1152">
              <a:latin typeface="Times"/>
              <a:ea typeface="Times"/>
              <a:cs typeface="Times"/>
              <a:sym typeface="Times"/>
            </a:endParaR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prstGeom prst="rect">
            <a:avLst/>
          </a:prstGeom>
        </p:spPr>
        <p:txBody>
          <a:bodyPr/>
          <a:lstStyle/>
          <a:p>
            <a:pPr defTabSz="832104">
              <a:defRPr b="1" sz="3549"/>
            </a:pPr>
            <a:r>
              <a:t>RELAY</a:t>
            </a:r>
            <a:br/>
          </a:p>
        </p:txBody>
      </p:sp>
      <p:sp>
        <p:nvSpPr>
          <p:cNvPr id="150" name="Content Placeholder 2"/>
          <p:cNvSpPr txBox="1"/>
          <p:nvPr>
            <p:ph type="body" idx="1"/>
          </p:nvPr>
        </p:nvSpPr>
        <p:spPr>
          <a:xfrm>
            <a:off x="457200" y="1600200"/>
            <a:ext cx="8229600" cy="4525963"/>
          </a:xfrm>
          <a:prstGeom prst="rect">
            <a:avLst/>
          </a:prstGeom>
        </p:spPr>
        <p:txBody>
          <a:bodyPr/>
          <a:lstStyle/>
          <a:p>
            <a:pPr algn="ctr">
              <a:spcBef>
                <a:spcPts val="400"/>
              </a:spcBef>
              <a:defRPr sz="1800">
                <a:latin typeface="Avenir Heavy"/>
                <a:ea typeface="Avenir Heavy"/>
                <a:cs typeface="Avenir Heavy"/>
                <a:sym typeface="Avenir Heavy"/>
              </a:defRPr>
            </a:pPr>
            <a:r>
              <a:t>A relay </a:t>
            </a:r>
            <a:r>
              <a:rPr>
                <a:latin typeface="Avenir Book"/>
                <a:ea typeface="Avenir Book"/>
                <a:cs typeface="Avenir Book"/>
                <a:sym typeface="Avenir Book"/>
              </a:rPr>
              <a:t>is an electro-mechanical switch capable of being remotely actuated/controlled. The schematics involving relays could be very simple, or incredibly complex since they may employ the well-known "relay-logic". The first computer was builtoutof only  electro- Now, we can differentiate relays as being:</a:t>
            </a:r>
          </a:p>
        </p:txBody>
      </p:sp>
      <p:pic>
        <p:nvPicPr>
          <p:cNvPr id="151" name="Picture 2" descr="Picture 2"/>
          <p:cNvPicPr>
            <a:picLocks noChangeAspect="1"/>
          </p:cNvPicPr>
          <p:nvPr/>
        </p:nvPicPr>
        <p:blipFill>
          <a:blip r:embed="rId2">
            <a:extLst/>
          </a:blip>
          <a:stretch>
            <a:fillRect/>
          </a:stretch>
        </p:blipFill>
        <p:spPr>
          <a:xfrm>
            <a:off x="3486150" y="3581400"/>
            <a:ext cx="2170114" cy="24384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p>
            <a:pPr defTabSz="832104">
              <a:defRPr b="1" sz="3549"/>
            </a:pPr>
            <a:r>
              <a:t>WATER LEVEL SENSOR</a:t>
            </a:r>
            <a:br/>
          </a:p>
        </p:txBody>
      </p:sp>
      <p:pic>
        <p:nvPicPr>
          <p:cNvPr id="154" name="Picture 2" descr="Picture 2"/>
          <p:cNvPicPr>
            <a:picLocks noChangeAspect="1"/>
          </p:cNvPicPr>
          <p:nvPr/>
        </p:nvPicPr>
        <p:blipFill>
          <a:blip r:embed="rId2">
            <a:extLst/>
          </a:blip>
          <a:stretch>
            <a:fillRect/>
          </a:stretch>
        </p:blipFill>
        <p:spPr>
          <a:xfrm>
            <a:off x="1706630" y="1607466"/>
            <a:ext cx="5730738" cy="451143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prstGeom prst="rect">
            <a:avLst/>
          </a:prstGeom>
        </p:spPr>
        <p:txBody>
          <a:bodyPr/>
          <a:lstStyle/>
          <a:p>
            <a:pPr defTabSz="832104">
              <a:defRPr b="1" sz="3549"/>
            </a:pPr>
            <a:r>
              <a:t>Internet of Things</a:t>
            </a:r>
            <a:br/>
          </a:p>
        </p:txBody>
      </p:sp>
      <p:sp>
        <p:nvSpPr>
          <p:cNvPr id="157" name="Content Placeholder 2"/>
          <p:cNvSpPr txBox="1"/>
          <p:nvPr>
            <p:ph type="body" idx="1"/>
          </p:nvPr>
        </p:nvSpPr>
        <p:spPr>
          <a:xfrm>
            <a:off x="457200" y="1600200"/>
            <a:ext cx="8229600" cy="4525963"/>
          </a:xfrm>
          <a:prstGeom prst="rect">
            <a:avLst/>
          </a:prstGeom>
        </p:spPr>
        <p:txBody>
          <a:bodyPr anchor="ctr"/>
          <a:lstStyle/>
          <a:p>
            <a:pPr marL="0" indent="0" algn="ctr">
              <a:spcBef>
                <a:spcPts val="400"/>
              </a:spcBef>
              <a:buSzTx/>
              <a:buFontTx/>
              <a:buNone/>
              <a:defRPr sz="2400">
                <a:latin typeface="Avenir Heavy"/>
                <a:ea typeface="Avenir Heavy"/>
                <a:cs typeface="Avenir Heavy"/>
                <a:sym typeface="Avenir Heavy"/>
              </a:defRPr>
            </a:pPr>
            <a:r>
              <a:t>Internet of Things (IoT)</a:t>
            </a:r>
            <a:r>
              <a:rPr>
                <a:latin typeface="Avenir Book"/>
                <a:ea typeface="Avenir Book"/>
                <a:cs typeface="Avenir Book"/>
                <a:sym typeface="Avenir Book"/>
              </a:rPr>
              <a:t> is an environment in which objects, animals or people are provided with unique identifiers and the ability to transfer data over a network without requiring human-to-human or human-to-computer interaction. IoT board featured with SIM900 GPRS modem to activate internet connection also equipped with a controller to process all input UART data to GPRS based online data. Data may be updated to a specific site or a social network by which the user can able to access the data.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prstGeom prst="rect">
            <a:avLst/>
          </a:prstGeom>
        </p:spPr>
        <p:txBody>
          <a:bodyPr/>
          <a:lstStyle/>
          <a:p>
            <a:pPr defTabSz="832104">
              <a:defRPr b="1" sz="3549"/>
            </a:pPr>
            <a:r>
              <a:t>Data Management</a:t>
            </a:r>
            <a:br/>
          </a:p>
        </p:txBody>
      </p:sp>
      <p:sp>
        <p:nvSpPr>
          <p:cNvPr id="160" name="Content Placeholder 2"/>
          <p:cNvSpPr txBox="1"/>
          <p:nvPr>
            <p:ph type="body" idx="1"/>
          </p:nvPr>
        </p:nvSpPr>
        <p:spPr>
          <a:xfrm>
            <a:off x="457200" y="1600200"/>
            <a:ext cx="8229600" cy="4525963"/>
          </a:xfrm>
          <a:prstGeom prst="rect">
            <a:avLst/>
          </a:prstGeom>
        </p:spPr>
        <p:txBody>
          <a:bodyPr anchor="ctr"/>
          <a:lstStyle/>
          <a:p>
            <a:pPr marL="342899" indent="-342899">
              <a:defRPr sz="2800">
                <a:latin typeface="Avenir Book"/>
                <a:ea typeface="Avenir Book"/>
                <a:cs typeface="Avenir Book"/>
                <a:sym typeface="Avenir Book"/>
              </a:defRPr>
            </a:pPr>
            <a:r>
              <a:t>Data Collection and Analysis</a:t>
            </a:r>
          </a:p>
          <a:p>
            <a:pPr marL="342899" indent="-342899">
              <a:defRPr sz="2800">
                <a:latin typeface="Avenir Book"/>
                <a:ea typeface="Avenir Book"/>
                <a:cs typeface="Avenir Book"/>
                <a:sym typeface="Avenir Book"/>
              </a:defRPr>
            </a:pPr>
            <a:r>
              <a:t> Big Data</a:t>
            </a:r>
          </a:p>
          <a:p>
            <a:pPr marL="342899" indent="-342899">
              <a:defRPr sz="2800">
                <a:latin typeface="Avenir Book"/>
                <a:ea typeface="Avenir Book"/>
                <a:cs typeface="Avenir Book"/>
                <a:sym typeface="Avenir Book"/>
              </a:defRPr>
            </a:pPr>
            <a:r>
              <a:t> Semantic Sensor Networking</a:t>
            </a:r>
          </a:p>
          <a:p>
            <a:pPr marL="342899" indent="-342899">
              <a:defRPr sz="2800">
                <a:latin typeface="Avenir Book"/>
                <a:ea typeface="Avenir Book"/>
                <a:cs typeface="Avenir Book"/>
                <a:sym typeface="Avenir Book"/>
              </a:defRPr>
            </a:pPr>
            <a:r>
              <a:t> Virtual Sensors</a:t>
            </a:r>
          </a:p>
          <a:p>
            <a:pPr marL="342899" indent="-342899">
              <a:defRPr sz="2800">
                <a:latin typeface="Avenir Book"/>
                <a:ea typeface="Avenir Book"/>
                <a:cs typeface="Avenir Book"/>
                <a:sym typeface="Avenir Book"/>
              </a:defRPr>
            </a:pPr>
            <a:r>
              <a:t> Complex Event Processing.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prstGeom prst="rect">
            <a:avLst/>
          </a:prstGeom>
        </p:spPr>
        <p:txBody>
          <a:bodyPr/>
          <a:lstStyle/>
          <a:p>
            <a:pPr defTabSz="832104">
              <a:defRPr b="1" sz="3549"/>
            </a:pPr>
            <a:r>
              <a:t>APPLICATION AREAS:</a:t>
            </a:r>
            <a:br/>
          </a:p>
        </p:txBody>
      </p:sp>
      <p:sp>
        <p:nvSpPr>
          <p:cNvPr id="163" name="Content Placeholder 2"/>
          <p:cNvSpPr txBox="1"/>
          <p:nvPr>
            <p:ph type="body" idx="1"/>
          </p:nvPr>
        </p:nvSpPr>
        <p:spPr>
          <a:xfrm>
            <a:off x="457200" y="1600200"/>
            <a:ext cx="8229600" cy="4525963"/>
          </a:xfrm>
          <a:prstGeom prst="rect">
            <a:avLst/>
          </a:prstGeom>
        </p:spPr>
        <p:txBody>
          <a:bodyPr anchor="ctr"/>
          <a:lstStyle/>
          <a:p>
            <a:pPr>
              <a:lnSpc>
                <a:spcPct val="80000"/>
              </a:lnSpc>
              <a:spcBef>
                <a:spcPts val="400"/>
              </a:spcBef>
              <a:defRPr sz="1800">
                <a:latin typeface="Avenir Heavy"/>
                <a:ea typeface="Avenir Heavy"/>
                <a:cs typeface="Avenir Heavy"/>
                <a:sym typeface="Avenir Heavy"/>
              </a:defRPr>
            </a:pPr>
            <a:r>
              <a:t>Smart Parking: </a:t>
            </a:r>
            <a:r>
              <a:rPr>
                <a:latin typeface="Avenir Book"/>
                <a:ea typeface="Avenir Book"/>
                <a:cs typeface="Avenir Book"/>
                <a:sym typeface="Avenir Book"/>
              </a:rPr>
              <a:t>Monitoring of parking spaces availability in the city.</a:t>
            </a:r>
          </a:p>
          <a:p>
            <a:pPr>
              <a:lnSpc>
                <a:spcPct val="80000"/>
              </a:lnSpc>
              <a:spcBef>
                <a:spcPts val="400"/>
              </a:spcBef>
              <a:defRPr sz="1800">
                <a:latin typeface="Avenir Heavy"/>
                <a:ea typeface="Avenir Heavy"/>
                <a:cs typeface="Avenir Heavy"/>
                <a:sym typeface="Avenir Heavy"/>
              </a:defRPr>
            </a:pPr>
            <a:r>
              <a:t>Structural health: </a:t>
            </a:r>
            <a:r>
              <a:rPr>
                <a:latin typeface="Avenir Book"/>
                <a:ea typeface="Avenir Book"/>
                <a:cs typeface="Avenir Book"/>
                <a:sym typeface="Avenir Book"/>
              </a:rPr>
              <a:t>Monitoring of vibrations and material conditions in buildings, bridges and historical monuments.</a:t>
            </a:r>
          </a:p>
          <a:p>
            <a:pPr>
              <a:lnSpc>
                <a:spcPct val="80000"/>
              </a:lnSpc>
              <a:spcBef>
                <a:spcPts val="400"/>
              </a:spcBef>
              <a:defRPr sz="1800">
                <a:latin typeface="Avenir Heavy"/>
                <a:ea typeface="Avenir Heavy"/>
                <a:cs typeface="Avenir Heavy"/>
                <a:sym typeface="Avenir Heavy"/>
              </a:defRPr>
            </a:pPr>
            <a:r>
              <a:t>Noise Urban Maps: </a:t>
            </a:r>
            <a:r>
              <a:rPr>
                <a:latin typeface="Avenir Book"/>
                <a:ea typeface="Avenir Book"/>
                <a:cs typeface="Avenir Book"/>
                <a:sym typeface="Avenir Book"/>
              </a:rPr>
              <a:t>Sound monitoring in bar areas and centric zones in real</a:t>
            </a:r>
          </a:p>
          <a:p>
            <a:pPr>
              <a:lnSpc>
                <a:spcPct val="80000"/>
              </a:lnSpc>
              <a:spcBef>
                <a:spcPts val="400"/>
              </a:spcBef>
              <a:defRPr sz="1800">
                <a:latin typeface="Avenir Book"/>
                <a:ea typeface="Avenir Book"/>
                <a:cs typeface="Avenir Book"/>
                <a:sym typeface="Avenir Book"/>
              </a:defRPr>
            </a:pPr>
            <a:r>
              <a:t>time.</a:t>
            </a:r>
          </a:p>
          <a:p>
            <a:pPr>
              <a:lnSpc>
                <a:spcPct val="80000"/>
              </a:lnSpc>
              <a:spcBef>
                <a:spcPts val="400"/>
              </a:spcBef>
              <a:defRPr sz="1800">
                <a:latin typeface="Avenir Heavy"/>
                <a:ea typeface="Avenir Heavy"/>
                <a:cs typeface="Avenir Heavy"/>
                <a:sym typeface="Avenir Heavy"/>
              </a:defRPr>
            </a:pPr>
            <a:r>
              <a:t>Traffic Congestion: </a:t>
            </a:r>
            <a:r>
              <a:rPr>
                <a:latin typeface="Avenir Book"/>
                <a:ea typeface="Avenir Book"/>
                <a:cs typeface="Avenir Book"/>
                <a:sym typeface="Avenir Book"/>
              </a:rPr>
              <a:t>Monitoring of vehicles and pedestrian levels to optimize</a:t>
            </a:r>
          </a:p>
          <a:p>
            <a:pPr>
              <a:lnSpc>
                <a:spcPct val="80000"/>
              </a:lnSpc>
              <a:spcBef>
                <a:spcPts val="400"/>
              </a:spcBef>
              <a:defRPr sz="1800">
                <a:latin typeface="Avenir Book"/>
                <a:ea typeface="Avenir Book"/>
                <a:cs typeface="Avenir Book"/>
                <a:sym typeface="Avenir Book"/>
              </a:defRPr>
            </a:pPr>
            <a:r>
              <a:t>driving and walking routes.</a:t>
            </a:r>
          </a:p>
          <a:p>
            <a:pPr>
              <a:lnSpc>
                <a:spcPct val="80000"/>
              </a:lnSpc>
              <a:spcBef>
                <a:spcPts val="400"/>
              </a:spcBef>
              <a:defRPr sz="1800">
                <a:latin typeface="Avenir Heavy"/>
                <a:ea typeface="Avenir Heavy"/>
                <a:cs typeface="Avenir Heavy"/>
                <a:sym typeface="Avenir Heavy"/>
              </a:defRPr>
            </a:pPr>
            <a:r>
              <a:t>Smart Lightning: </a:t>
            </a:r>
            <a:r>
              <a:rPr>
                <a:latin typeface="Avenir Book"/>
                <a:ea typeface="Avenir Book"/>
                <a:cs typeface="Avenir Book"/>
                <a:sym typeface="Avenir Book"/>
              </a:rPr>
              <a:t>Intelligent and weather adaptive lighting in street lights.</a:t>
            </a:r>
          </a:p>
          <a:p>
            <a:pPr>
              <a:lnSpc>
                <a:spcPct val="80000"/>
              </a:lnSpc>
              <a:spcBef>
                <a:spcPts val="400"/>
              </a:spcBef>
              <a:defRPr sz="1800">
                <a:latin typeface="Avenir Heavy"/>
                <a:ea typeface="Avenir Heavy"/>
                <a:cs typeface="Avenir Heavy"/>
                <a:sym typeface="Avenir Heavy"/>
              </a:defRPr>
            </a:pPr>
            <a:r>
              <a:t>Waste Management: </a:t>
            </a:r>
            <a:r>
              <a:rPr>
                <a:latin typeface="Avenir Book"/>
                <a:ea typeface="Avenir Book"/>
                <a:cs typeface="Avenir Book"/>
                <a:sym typeface="Avenir Book"/>
              </a:rPr>
              <a:t>Detection of rubbish levels in containers to optimize</a:t>
            </a:r>
          </a:p>
          <a:p>
            <a:pPr>
              <a:lnSpc>
                <a:spcPct val="80000"/>
              </a:lnSpc>
              <a:spcBef>
                <a:spcPts val="400"/>
              </a:spcBef>
              <a:defRPr sz="1800">
                <a:latin typeface="Avenir Book"/>
                <a:ea typeface="Avenir Book"/>
                <a:cs typeface="Avenir Book"/>
                <a:sym typeface="Avenir Book"/>
              </a:defRPr>
            </a:pPr>
            <a:r>
              <a:t>the trash collection routes.</a:t>
            </a:r>
          </a:p>
          <a:p>
            <a:pPr>
              <a:lnSpc>
                <a:spcPct val="80000"/>
              </a:lnSpc>
              <a:spcBef>
                <a:spcPts val="400"/>
              </a:spcBef>
              <a:defRPr sz="1800">
                <a:latin typeface="Avenir Heavy"/>
                <a:ea typeface="Avenir Heavy"/>
                <a:cs typeface="Avenir Heavy"/>
                <a:sym typeface="Avenir Heavy"/>
              </a:defRPr>
            </a:pPr>
            <a:r>
              <a:t>Intelligent Transportation Systems: </a:t>
            </a:r>
            <a:r>
              <a:rPr>
                <a:latin typeface="Avenir Book"/>
                <a:ea typeface="Avenir Book"/>
                <a:cs typeface="Avenir Book"/>
                <a:sym typeface="Avenir Book"/>
              </a:rPr>
              <a:t>Smart Roads and Intelligent Highways</a:t>
            </a:r>
          </a:p>
          <a:p>
            <a:pPr>
              <a:lnSpc>
                <a:spcPct val="80000"/>
              </a:lnSpc>
              <a:spcBef>
                <a:spcPts val="400"/>
              </a:spcBef>
              <a:defRPr sz="1800">
                <a:latin typeface="Avenir Book"/>
                <a:ea typeface="Avenir Book"/>
                <a:cs typeface="Avenir Book"/>
                <a:sym typeface="Avenir Book"/>
              </a:defRPr>
            </a:pPr>
            <a:r>
              <a:t>with warning messages and diversions according to climate conditions and unexpected events like accidents or traffic jams.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prstGeom prst="rect">
            <a:avLst/>
          </a:prstGeom>
        </p:spPr>
        <p:txBody>
          <a:bodyPr/>
          <a:lstStyle/>
          <a:p>
            <a:pPr defTabSz="832104">
              <a:defRPr b="1" sz="3549"/>
            </a:pPr>
            <a:r>
              <a:t>Features</a:t>
            </a:r>
            <a:br/>
          </a:p>
        </p:txBody>
      </p:sp>
      <p:sp>
        <p:nvSpPr>
          <p:cNvPr id="166" name="Content Placeholder 2"/>
          <p:cNvSpPr txBox="1"/>
          <p:nvPr>
            <p:ph type="body" idx="1"/>
          </p:nvPr>
        </p:nvSpPr>
        <p:spPr>
          <a:xfrm>
            <a:off x="457200" y="1600200"/>
            <a:ext cx="8229600" cy="4525963"/>
          </a:xfrm>
          <a:prstGeom prst="rect">
            <a:avLst/>
          </a:prstGeom>
        </p:spPr>
        <p:txBody>
          <a:bodyPr/>
          <a:lstStyle/>
          <a:p>
            <a:pPr>
              <a:lnSpc>
                <a:spcPct val="80000"/>
              </a:lnSpc>
              <a:spcBef>
                <a:spcPts val="300"/>
              </a:spcBef>
              <a:defRPr sz="1500">
                <a:latin typeface="Times New Roman"/>
                <a:ea typeface="Times New Roman"/>
                <a:cs typeface="Times New Roman"/>
                <a:sym typeface="Times New Roman"/>
              </a:defRPr>
            </a:pPr>
            <a:r>
              <a:t>802.11 b/g/n </a:t>
            </a:r>
          </a:p>
          <a:p>
            <a:pPr>
              <a:lnSpc>
                <a:spcPct val="80000"/>
              </a:lnSpc>
              <a:spcBef>
                <a:spcPts val="300"/>
              </a:spcBef>
              <a:defRPr sz="1500">
                <a:latin typeface="Times New Roman"/>
                <a:ea typeface="Times New Roman"/>
                <a:cs typeface="Times New Roman"/>
                <a:sym typeface="Times New Roman"/>
              </a:defRPr>
            </a:pPr>
            <a:r>
              <a:t> Integrated low power 32-bit MCU </a:t>
            </a:r>
          </a:p>
          <a:p>
            <a:pPr>
              <a:lnSpc>
                <a:spcPct val="80000"/>
              </a:lnSpc>
              <a:spcBef>
                <a:spcPts val="300"/>
              </a:spcBef>
              <a:defRPr sz="1500">
                <a:latin typeface="Times New Roman"/>
                <a:ea typeface="Times New Roman"/>
                <a:cs typeface="Times New Roman"/>
                <a:sym typeface="Times New Roman"/>
              </a:defRPr>
            </a:pPr>
            <a:r>
              <a:t> Integrated 10-bit ADC </a:t>
            </a:r>
          </a:p>
          <a:p>
            <a:pPr>
              <a:lnSpc>
                <a:spcPct val="80000"/>
              </a:lnSpc>
              <a:spcBef>
                <a:spcPts val="300"/>
              </a:spcBef>
              <a:defRPr sz="1500">
                <a:latin typeface="Times New Roman"/>
                <a:ea typeface="Times New Roman"/>
                <a:cs typeface="Times New Roman"/>
                <a:sym typeface="Times New Roman"/>
              </a:defRPr>
            </a:pPr>
            <a:r>
              <a:t>Integrated TCP/IP protocol stack </a:t>
            </a:r>
          </a:p>
          <a:p>
            <a:pPr>
              <a:lnSpc>
                <a:spcPct val="80000"/>
              </a:lnSpc>
              <a:spcBef>
                <a:spcPts val="300"/>
              </a:spcBef>
              <a:defRPr sz="1500">
                <a:latin typeface="Times New Roman"/>
                <a:ea typeface="Times New Roman"/>
                <a:cs typeface="Times New Roman"/>
                <a:sym typeface="Times New Roman"/>
              </a:defRPr>
            </a:pPr>
            <a:r>
              <a:t> Integrated TR switch, balun, LNA, power amplifier and matching network </a:t>
            </a:r>
          </a:p>
          <a:p>
            <a:pPr>
              <a:lnSpc>
                <a:spcPct val="80000"/>
              </a:lnSpc>
              <a:spcBef>
                <a:spcPts val="300"/>
              </a:spcBef>
              <a:defRPr sz="1500">
                <a:latin typeface="Times New Roman"/>
                <a:ea typeface="Times New Roman"/>
                <a:cs typeface="Times New Roman"/>
                <a:sym typeface="Times New Roman"/>
              </a:defRPr>
            </a:pPr>
            <a:r>
              <a:t>Integrated PLL, regulators, and power management units </a:t>
            </a:r>
          </a:p>
          <a:p>
            <a:pPr>
              <a:lnSpc>
                <a:spcPct val="80000"/>
              </a:lnSpc>
              <a:spcBef>
                <a:spcPts val="300"/>
              </a:spcBef>
              <a:defRPr sz="1500">
                <a:latin typeface="Times New Roman"/>
                <a:ea typeface="Times New Roman"/>
                <a:cs typeface="Times New Roman"/>
                <a:sym typeface="Times New Roman"/>
              </a:defRPr>
            </a:pPr>
            <a:r>
              <a:t> Supports antenna diversity </a:t>
            </a:r>
          </a:p>
          <a:p>
            <a:pPr>
              <a:lnSpc>
                <a:spcPct val="80000"/>
              </a:lnSpc>
              <a:spcBef>
                <a:spcPts val="300"/>
              </a:spcBef>
              <a:defRPr sz="1500">
                <a:latin typeface="Times New Roman"/>
                <a:ea typeface="Times New Roman"/>
                <a:cs typeface="Times New Roman"/>
                <a:sym typeface="Times New Roman"/>
              </a:defRPr>
            </a:pPr>
            <a:r>
              <a:t>Wi-Fi 2.4 GHz, support WPA/WPA2</a:t>
            </a:r>
          </a:p>
          <a:p>
            <a:pPr>
              <a:lnSpc>
                <a:spcPct val="80000"/>
              </a:lnSpc>
              <a:spcBef>
                <a:spcPts val="300"/>
              </a:spcBef>
              <a:defRPr sz="1500">
                <a:latin typeface="Times New Roman"/>
                <a:ea typeface="Times New Roman"/>
                <a:cs typeface="Times New Roman"/>
                <a:sym typeface="Times New Roman"/>
              </a:defRPr>
            </a:pPr>
            <a:r>
              <a:t> Support STA/AP/STA+AP operation modes </a:t>
            </a:r>
          </a:p>
          <a:p>
            <a:pPr>
              <a:lnSpc>
                <a:spcPct val="80000"/>
              </a:lnSpc>
              <a:spcBef>
                <a:spcPts val="300"/>
              </a:spcBef>
              <a:defRPr sz="1500">
                <a:latin typeface="Times New Roman"/>
                <a:ea typeface="Times New Roman"/>
                <a:cs typeface="Times New Roman"/>
                <a:sym typeface="Times New Roman"/>
              </a:defRPr>
            </a:pPr>
            <a:r>
              <a:t> Support Smart Link Function for both Android and iOS devices </a:t>
            </a:r>
          </a:p>
          <a:p>
            <a:pPr>
              <a:lnSpc>
                <a:spcPct val="80000"/>
              </a:lnSpc>
              <a:spcBef>
                <a:spcPts val="300"/>
              </a:spcBef>
              <a:defRPr sz="1500">
                <a:latin typeface="Times New Roman"/>
                <a:ea typeface="Times New Roman"/>
                <a:cs typeface="Times New Roman"/>
                <a:sym typeface="Times New Roman"/>
              </a:defRPr>
            </a:pPr>
            <a:r>
              <a:t> Support Smart Link Function for both Android and iOS devices </a:t>
            </a:r>
          </a:p>
          <a:p>
            <a:pPr>
              <a:lnSpc>
                <a:spcPct val="80000"/>
              </a:lnSpc>
              <a:spcBef>
                <a:spcPts val="300"/>
              </a:spcBef>
              <a:defRPr sz="1500">
                <a:latin typeface="Times New Roman"/>
                <a:ea typeface="Times New Roman"/>
                <a:cs typeface="Times New Roman"/>
                <a:sym typeface="Times New Roman"/>
              </a:defRPr>
            </a:pPr>
            <a:r>
              <a:t> SDIO 2.0, (H) SPI, UART, I2C, I2S, IRDA, PWM, GPIO </a:t>
            </a:r>
          </a:p>
          <a:p>
            <a:pPr>
              <a:lnSpc>
                <a:spcPct val="80000"/>
              </a:lnSpc>
              <a:spcBef>
                <a:spcPts val="300"/>
              </a:spcBef>
              <a:defRPr sz="1500">
                <a:latin typeface="Times New Roman"/>
                <a:ea typeface="Times New Roman"/>
                <a:cs typeface="Times New Roman"/>
                <a:sym typeface="Times New Roman"/>
              </a:defRPr>
            </a:pPr>
            <a:r>
              <a:t> STBC, 1x1 MIMO, 2x1 MIMO </a:t>
            </a:r>
          </a:p>
          <a:p>
            <a:pPr>
              <a:lnSpc>
                <a:spcPct val="80000"/>
              </a:lnSpc>
              <a:spcBef>
                <a:spcPts val="300"/>
              </a:spcBef>
              <a:defRPr sz="1500">
                <a:latin typeface="Times New Roman"/>
                <a:ea typeface="Times New Roman"/>
                <a:cs typeface="Times New Roman"/>
                <a:sym typeface="Times New Roman"/>
              </a:defRPr>
            </a:pPr>
            <a:r>
              <a:t> A-MPDU &amp; A-MSDU aggregation and 0.4s guard interval</a:t>
            </a:r>
          </a:p>
          <a:p>
            <a:pPr>
              <a:lnSpc>
                <a:spcPct val="80000"/>
              </a:lnSpc>
              <a:spcBef>
                <a:spcPts val="300"/>
              </a:spcBef>
              <a:defRPr sz="1500">
                <a:latin typeface="Times New Roman"/>
                <a:ea typeface="Times New Roman"/>
                <a:cs typeface="Times New Roman"/>
                <a:sym typeface="Times New Roman"/>
              </a:defRPr>
            </a:pPr>
            <a:r>
              <a:t>Deep sleep power &lt; 5uA </a:t>
            </a:r>
          </a:p>
          <a:p>
            <a:pPr>
              <a:lnSpc>
                <a:spcPct val="80000"/>
              </a:lnSpc>
              <a:spcBef>
                <a:spcPts val="300"/>
              </a:spcBef>
              <a:defRPr sz="1500">
                <a:latin typeface="Times New Roman"/>
                <a:ea typeface="Times New Roman"/>
                <a:cs typeface="Times New Roman"/>
                <a:sym typeface="Times New Roman"/>
              </a:defRPr>
            </a:pPr>
            <a:r>
              <a:t> Wake up and transmit packets in &lt; 2ms </a:t>
            </a:r>
          </a:p>
          <a:p>
            <a:pPr>
              <a:lnSpc>
                <a:spcPct val="80000"/>
              </a:lnSpc>
              <a:spcBef>
                <a:spcPts val="300"/>
              </a:spcBef>
              <a:defRPr sz="1500">
                <a:latin typeface="Times New Roman"/>
                <a:ea typeface="Times New Roman"/>
                <a:cs typeface="Times New Roman"/>
                <a:sym typeface="Times New Roman"/>
              </a:defRPr>
            </a:pPr>
            <a:r>
              <a:t> Standby power consumption of &lt; 1.0mW (DTIM3) </a:t>
            </a:r>
          </a:p>
          <a:p>
            <a:pPr>
              <a:lnSpc>
                <a:spcPct val="80000"/>
              </a:lnSpc>
              <a:spcBef>
                <a:spcPts val="300"/>
              </a:spcBef>
              <a:defRPr sz="1500">
                <a:latin typeface="Times New Roman"/>
                <a:ea typeface="Times New Roman"/>
                <a:cs typeface="Times New Roman"/>
                <a:sym typeface="Times New Roman"/>
              </a:defRPr>
            </a:pPr>
            <a:r>
              <a:t> +20dBm output power in 802.11b mode </a:t>
            </a:r>
          </a:p>
          <a:p>
            <a:pPr>
              <a:lnSpc>
                <a:spcPct val="80000"/>
              </a:lnSpc>
              <a:spcBef>
                <a:spcPts val="300"/>
              </a:spcBef>
              <a:defRPr sz="1500">
                <a:latin typeface="Times New Roman"/>
                <a:ea typeface="Times New Roman"/>
                <a:cs typeface="Times New Roman"/>
                <a:sym typeface="Times New Roman"/>
              </a:defRPr>
            </a:pPr>
            <a:r>
              <a:t> Operating temperature range -40C ~ 125C</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prstGeom prst="rect">
            <a:avLst/>
          </a:prstGeom>
        </p:spPr>
        <p:txBody>
          <a:bodyPr/>
          <a:lstStyle/>
          <a:p>
            <a:pPr defTabSz="832104">
              <a:defRPr b="1" sz="3549"/>
            </a:pPr>
            <a:r>
              <a:t>SOFTWARE REQUIREMENTS:</a:t>
            </a:r>
            <a:br/>
          </a:p>
        </p:txBody>
      </p:sp>
      <p:sp>
        <p:nvSpPr>
          <p:cNvPr id="169" name="Content Placeholder 2"/>
          <p:cNvSpPr txBox="1"/>
          <p:nvPr>
            <p:ph type="body" idx="1"/>
          </p:nvPr>
        </p:nvSpPr>
        <p:spPr>
          <a:xfrm>
            <a:off x="457200" y="1600200"/>
            <a:ext cx="8229600" cy="4525963"/>
          </a:xfrm>
          <a:prstGeom prst="rect">
            <a:avLst/>
          </a:prstGeom>
        </p:spPr>
        <p:txBody>
          <a:bodyPr/>
          <a:lstStyle/>
          <a:p>
            <a:pPr/>
            <a:r>
              <a:t>Arduino IDE</a:t>
            </a:r>
          </a:p>
          <a:p>
            <a:pPr/>
            <a:r>
              <a:t>Embedded C</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prstGeom prst="rect">
            <a:avLst/>
          </a:prstGeom>
        </p:spPr>
        <p:txBody>
          <a:bodyPr/>
          <a:lstStyle/>
          <a:p>
            <a:pPr defTabSz="832104">
              <a:defRPr b="1" sz="3549"/>
            </a:pPr>
            <a:r>
              <a:t>Arduino IDE:</a:t>
            </a:r>
            <a:br/>
          </a:p>
        </p:txBody>
      </p:sp>
      <p:sp>
        <p:nvSpPr>
          <p:cNvPr id="172" name="Content Placeholder 2"/>
          <p:cNvSpPr txBox="1"/>
          <p:nvPr>
            <p:ph type="body" idx="1"/>
          </p:nvPr>
        </p:nvSpPr>
        <p:spPr>
          <a:xfrm>
            <a:off x="457200" y="1219200"/>
            <a:ext cx="8229600" cy="4906963"/>
          </a:xfrm>
          <a:prstGeom prst="rect">
            <a:avLst/>
          </a:prstGeom>
        </p:spPr>
        <p:txBody>
          <a:bodyPr/>
          <a:lstStyle/>
          <a:p>
            <a:pPr marL="288035" indent="-288035" algn="just" defTabSz="768095">
              <a:spcBef>
                <a:spcPts val="300"/>
              </a:spcBef>
              <a:defRPr sz="1428">
                <a:latin typeface="Avenir Book"/>
                <a:ea typeface="Avenir Book"/>
                <a:cs typeface="Avenir Book"/>
                <a:sym typeface="Avenir Book"/>
              </a:defRPr>
            </a:pPr>
            <a:r>
              <a:t>The Arduino/Genuino Uno can be programmed with the (</a:t>
            </a:r>
            <a:r>
              <a:rPr u="sng">
                <a:solidFill>
                  <a:srgbClr val="0000FF"/>
                </a:solidFill>
                <a:uFill>
                  <a:solidFill>
                    <a:srgbClr val="0000FF"/>
                  </a:solidFill>
                </a:uFill>
                <a:hlinkClick r:id="rId2" invalidUrl="" action="" tgtFrame="" tooltip="" history="1" highlightClick="0" endSnd="0"/>
              </a:rPr>
              <a:t>Arduino Software</a:t>
            </a:r>
            <a:r>
              <a:t> (IDE)). Select "Arduino/Genuino Uno from the Tools &gt; Board menu (according to the microcontroller on your board). For details, see the </a:t>
            </a:r>
            <a:r>
              <a:rPr u="sng">
                <a:solidFill>
                  <a:srgbClr val="0000FF"/>
                </a:solidFill>
                <a:uFill>
                  <a:solidFill>
                    <a:srgbClr val="0000FF"/>
                  </a:solidFill>
                </a:uFill>
                <a:hlinkClick r:id="rId3" invalidUrl="" action="" tgtFrame="" tooltip="" history="1" highlightClick="0" endSnd="0"/>
              </a:rPr>
              <a:t>reference</a:t>
            </a:r>
            <a:r>
              <a:t> and </a:t>
            </a:r>
            <a:r>
              <a:rPr u="sng">
                <a:solidFill>
                  <a:srgbClr val="0000FF"/>
                </a:solidFill>
                <a:uFill>
                  <a:solidFill>
                    <a:srgbClr val="0000FF"/>
                  </a:solidFill>
                </a:uFill>
                <a:hlinkClick r:id="rId4" invalidUrl="" action="" tgtFrame="" tooltip="" history="1" highlightClick="0" endSnd="0"/>
              </a:rPr>
              <a:t>tutorials</a:t>
            </a:r>
            <a:r>
              <a:t>.</a:t>
            </a:r>
          </a:p>
          <a:p>
            <a:pPr marL="288035" indent="-288035" algn="just" defTabSz="768095">
              <a:spcBef>
                <a:spcPts val="300"/>
              </a:spcBef>
              <a:defRPr sz="1428">
                <a:latin typeface="Avenir Book"/>
                <a:ea typeface="Avenir Book"/>
                <a:cs typeface="Avenir Book"/>
                <a:sym typeface="Avenir Book"/>
              </a:defRPr>
            </a:pPr>
            <a:r>
              <a:t>The ATmega328 on the Arduino/Genuino Uno comes preprogrammed with a </a:t>
            </a:r>
            <a:r>
              <a:rPr u="sng">
                <a:solidFill>
                  <a:srgbClr val="0000FF"/>
                </a:solidFill>
                <a:uFill>
                  <a:solidFill>
                    <a:srgbClr val="0000FF"/>
                  </a:solidFill>
                </a:uFill>
                <a:hlinkClick r:id="rId5" invalidUrl="" action="" tgtFrame="" tooltip="" history="1" highlightClick="0" endSnd="0"/>
              </a:rPr>
              <a:t>bootloader</a:t>
            </a:r>
            <a:r>
              <a:t> that allows you to upload new code to it without the use of an external hardware programmer. It communicates using the original STK500 protocol (</a:t>
            </a:r>
            <a:r>
              <a:rPr u="sng">
                <a:solidFill>
                  <a:srgbClr val="0000FF"/>
                </a:solidFill>
                <a:uFill>
                  <a:solidFill>
                    <a:srgbClr val="0000FF"/>
                  </a:solidFill>
                </a:uFill>
                <a:hlinkClick r:id="rId6" invalidUrl="" action="" tgtFrame="" tooltip="" history="1" highlightClick="0" endSnd="0"/>
              </a:rPr>
              <a:t>reference</a:t>
            </a:r>
            <a:r>
              <a:t>, </a:t>
            </a:r>
            <a:r>
              <a:rPr u="sng">
                <a:solidFill>
                  <a:srgbClr val="0000FF"/>
                </a:solidFill>
                <a:uFill>
                  <a:solidFill>
                    <a:srgbClr val="0000FF"/>
                  </a:solidFill>
                </a:uFill>
                <a:hlinkClick r:id="rId7" invalidUrl="" action="" tgtFrame="" tooltip="" history="1" highlightClick="0" endSnd="0"/>
              </a:rPr>
              <a:t>C header files</a:t>
            </a:r>
            <a:r>
              <a:t>).</a:t>
            </a:r>
          </a:p>
          <a:p>
            <a:pPr marL="288035" indent="-288035" algn="just" defTabSz="768095">
              <a:spcBef>
                <a:spcPts val="300"/>
              </a:spcBef>
              <a:defRPr sz="1428">
                <a:latin typeface="Avenir Book"/>
                <a:ea typeface="Avenir Book"/>
                <a:cs typeface="Avenir Book"/>
                <a:sym typeface="Avenir Book"/>
              </a:defRPr>
            </a:pPr>
            <a:r>
              <a:t>You can also bypass the bootloader and program the microcontroller through the ICSP (In-Circuit Serial Programming) header using </a:t>
            </a:r>
            <a:r>
              <a:rPr u="sng">
                <a:solidFill>
                  <a:srgbClr val="0000FF"/>
                </a:solidFill>
                <a:uFill>
                  <a:solidFill>
                    <a:srgbClr val="0000FF"/>
                  </a:solidFill>
                </a:uFill>
                <a:hlinkClick r:id="rId8" invalidUrl="" action="" tgtFrame="" tooltip="" history="1" highlightClick="0" endSnd="0"/>
              </a:rPr>
              <a:t>Arduino ISP</a:t>
            </a:r>
            <a:r>
              <a:t> or similar; see </a:t>
            </a:r>
            <a:r>
              <a:rPr u="sng">
                <a:solidFill>
                  <a:srgbClr val="0000FF"/>
                </a:solidFill>
                <a:uFill>
                  <a:solidFill>
                    <a:srgbClr val="0000FF"/>
                  </a:solidFill>
                </a:uFill>
                <a:hlinkClick r:id="rId9" invalidUrl="" action="" tgtFrame="" tooltip="" history="1" highlightClick="0" endSnd="0"/>
              </a:rPr>
              <a:t>these instructions</a:t>
            </a:r>
            <a:r>
              <a:t> for details.</a:t>
            </a:r>
          </a:p>
          <a:p>
            <a:pPr marL="288035" indent="-288035" algn="just" defTabSz="768095">
              <a:spcBef>
                <a:spcPts val="300"/>
              </a:spcBef>
              <a:defRPr sz="1428">
                <a:latin typeface="Avenir Book"/>
                <a:ea typeface="Avenir Book"/>
                <a:cs typeface="Avenir Book"/>
                <a:sym typeface="Avenir Book"/>
              </a:defRPr>
            </a:pPr>
            <a:r>
              <a:t>The ATmega16U2 (or 8U2 in the rev1 and rev2 boards) firmware source code is available in the Arduino repository. The ATmega16U2/8U2 is loaded with a DFU bootloader, which can be activated by:</a:t>
            </a:r>
          </a:p>
          <a:p>
            <a:pPr marL="288035" indent="-288035" algn="just" defTabSz="768095">
              <a:spcBef>
                <a:spcPts val="300"/>
              </a:spcBef>
              <a:defRPr sz="1428">
                <a:latin typeface="Avenir Book"/>
                <a:ea typeface="Avenir Book"/>
                <a:cs typeface="Avenir Book"/>
                <a:sym typeface="Avenir Book"/>
              </a:defRPr>
            </a:pPr>
            <a:r>
              <a:t>On Rev1 boards: connecting the solder jumper on the back of the board (near the map of Italy) and then rese ing the 8U2.</a:t>
            </a:r>
          </a:p>
          <a:p>
            <a:pPr marL="288035" indent="-288035" algn="just" defTabSz="768095">
              <a:spcBef>
                <a:spcPts val="300"/>
              </a:spcBef>
              <a:defRPr sz="1428">
                <a:latin typeface="Avenir Book"/>
                <a:ea typeface="Avenir Book"/>
                <a:cs typeface="Avenir Book"/>
                <a:sym typeface="Avenir Book"/>
              </a:defRPr>
            </a:pPr>
            <a:r>
              <a:t>On Rev2 or later boards: there is a resistor that pulling the 8U2/16U2 HWB line to ground, making it easier to put into DFU mode.</a:t>
            </a:r>
          </a:p>
          <a:p>
            <a:pPr marL="288035" indent="-288035" algn="just" defTabSz="768095">
              <a:spcBef>
                <a:spcPts val="300"/>
              </a:spcBef>
              <a:defRPr sz="1428">
                <a:latin typeface="Avenir Book"/>
                <a:ea typeface="Avenir Book"/>
                <a:cs typeface="Avenir Book"/>
                <a:sym typeface="Avenir Book"/>
              </a:defRPr>
            </a:pPr>
            <a:r>
              <a:t>You can then use </a:t>
            </a:r>
            <a:r>
              <a:rPr u="sng">
                <a:solidFill>
                  <a:srgbClr val="0000FF"/>
                </a:solidFill>
                <a:uFill>
                  <a:solidFill>
                    <a:srgbClr val="0000FF"/>
                  </a:solidFill>
                </a:uFill>
                <a:hlinkClick r:id="rId10" invalidUrl="" action="" tgtFrame="" tooltip="" history="1" highlightClick="0" endSnd="0"/>
              </a:rPr>
              <a:t>Atmel's FLIP software </a:t>
            </a:r>
            <a:r>
              <a:t>(Windows) or the </a:t>
            </a:r>
            <a:r>
              <a:rPr u="sng">
                <a:solidFill>
                  <a:srgbClr val="0000FF"/>
                </a:solidFill>
                <a:uFill>
                  <a:solidFill>
                    <a:srgbClr val="0000FF"/>
                  </a:solidFill>
                </a:uFill>
                <a:hlinkClick r:id="rId11" invalidUrl="" action="" tgtFrame="" tooltip="" history="1" highlightClick="0" endSnd="0"/>
              </a:rPr>
              <a:t>DFU programmer</a:t>
            </a:r>
            <a:r>
              <a:t> (Mac OS X and Linux) to load a new firmware. Or you can use the ISP header with an external programmer (overwriting the DFU bootloader). See </a:t>
            </a:r>
            <a:r>
              <a:rPr u="sng">
                <a:solidFill>
                  <a:srgbClr val="0000FF"/>
                </a:solidFill>
                <a:uFill>
                  <a:solidFill>
                    <a:srgbClr val="0000FF"/>
                  </a:solidFill>
                </a:uFill>
                <a:hlinkClick r:id="rId12" invalidUrl="" action="" tgtFrame="" tooltip="" history="1" highlightClick="0" endSnd="0"/>
              </a:rPr>
              <a:t>this user-contributed tutorial</a:t>
            </a:r>
            <a:r>
              <a:t> for more information.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prstGeom prst="rect">
            <a:avLst/>
          </a:prstGeom>
        </p:spPr>
        <p:txBody>
          <a:bodyPr/>
          <a:lstStyle/>
          <a:p>
            <a:pPr defTabSz="832104">
              <a:defRPr b="1" sz="3549"/>
            </a:pPr>
            <a:r>
              <a:t>Warnings</a:t>
            </a:r>
            <a:br/>
          </a:p>
        </p:txBody>
      </p:sp>
      <p:sp>
        <p:nvSpPr>
          <p:cNvPr id="175" name="Content Placeholder 2"/>
          <p:cNvSpPr txBox="1"/>
          <p:nvPr>
            <p:ph type="body" idx="1"/>
          </p:nvPr>
        </p:nvSpPr>
        <p:spPr>
          <a:xfrm>
            <a:off x="457200" y="1600200"/>
            <a:ext cx="8229600" cy="4525963"/>
          </a:xfrm>
          <a:prstGeom prst="rect">
            <a:avLst/>
          </a:prstGeom>
        </p:spPr>
        <p:txBody>
          <a:bodyPr/>
          <a:lstStyle/>
          <a:p>
            <a:pPr marL="305180" indent="-305180" algn="just" defTabSz="813816">
              <a:spcBef>
                <a:spcPts val="500"/>
              </a:spcBef>
              <a:defRPr sz="2136">
                <a:latin typeface="Avenir Book"/>
                <a:ea typeface="Avenir Book"/>
                <a:cs typeface="Avenir Book"/>
                <a:sym typeface="Avenir Book"/>
              </a:defRPr>
            </a:pPr>
            <a:r>
              <a:t>The Arduino/Genuino Uno has a resettable polyfuse that protects your computer's USB ports from shorts and overcurrent. Although most computers provide their own internal protection, the fuse provides an extra layer of protection. If more than 500 mA is applied to the USB port, the fuse will automatically break the connection until the short or overload is removed.</a:t>
            </a:r>
            <a:r>
              <a:rPr>
                <a:latin typeface="Avenir Heavy"/>
                <a:ea typeface="Avenir Heavy"/>
                <a:cs typeface="Avenir Heavy"/>
                <a:sym typeface="Avenir Heavy"/>
              </a:rPr>
              <a:t> </a:t>
            </a:r>
          </a:p>
          <a:p>
            <a:pPr marL="305180" indent="-305180" algn="just" defTabSz="813816">
              <a:spcBef>
                <a:spcPts val="500"/>
              </a:spcBef>
              <a:defRPr sz="2136">
                <a:latin typeface="Avenir Heavy"/>
                <a:ea typeface="Avenir Heavy"/>
                <a:cs typeface="Avenir Heavy"/>
                <a:sym typeface="Avenir Heavy"/>
              </a:defRPr>
            </a:pPr>
            <a:r>
              <a:t>Differences with other boards</a:t>
            </a:r>
          </a:p>
          <a:p>
            <a:pPr marL="305180" indent="-305180" algn="just" defTabSz="813816">
              <a:spcBef>
                <a:spcPts val="500"/>
              </a:spcBef>
              <a:defRPr sz="2136">
                <a:latin typeface="Avenir Book"/>
                <a:ea typeface="Avenir Book"/>
                <a:cs typeface="Avenir Book"/>
                <a:sym typeface="Avenir Book"/>
              </a:defRPr>
            </a:pPr>
            <a:r>
              <a:t>The Uno differs from all preceding boards in that it does not use the FTDI USB-to-serial driver chip. Instead, it features the Atmega16U2 (Atmega8U2 up to version R2) programmed as a USB-to-serial converter.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prstGeom prst="rect">
            <a:avLst/>
          </a:prstGeom>
        </p:spPr>
        <p:txBody>
          <a:bodyPr/>
          <a:lstStyle/>
          <a:p>
            <a:pPr defTabSz="832104">
              <a:defRPr b="1" sz="3549"/>
            </a:pPr>
            <a:r>
              <a:t>Embedded C:</a:t>
            </a:r>
            <a:br/>
          </a:p>
        </p:txBody>
      </p:sp>
      <p:sp>
        <p:nvSpPr>
          <p:cNvPr id="178" name="Content Placeholder 2"/>
          <p:cNvSpPr txBox="1"/>
          <p:nvPr>
            <p:ph type="body" idx="1"/>
          </p:nvPr>
        </p:nvSpPr>
        <p:spPr>
          <a:xfrm>
            <a:off x="457200" y="1600200"/>
            <a:ext cx="8229600" cy="4525963"/>
          </a:xfrm>
          <a:prstGeom prst="rect">
            <a:avLst/>
          </a:prstGeom>
        </p:spPr>
        <p:txBody>
          <a:bodyPr/>
          <a:lstStyle/>
          <a:p>
            <a:pPr marL="301752" indent="-301752" algn="just" defTabSz="804672">
              <a:lnSpc>
                <a:spcPct val="80000"/>
              </a:lnSpc>
              <a:spcBef>
                <a:spcPts val="400"/>
              </a:spcBef>
              <a:defRPr sz="1936">
                <a:latin typeface="Avenir Heavy"/>
                <a:ea typeface="Avenir Heavy"/>
                <a:cs typeface="Avenir Heavy"/>
                <a:sym typeface="Avenir Heavy"/>
              </a:defRPr>
            </a:pPr>
            <a:r>
              <a:t>Embedded C</a:t>
            </a:r>
            <a:r>
              <a:rPr>
                <a:latin typeface="Avenir Book"/>
                <a:ea typeface="Avenir Book"/>
                <a:cs typeface="Avenir Book"/>
                <a:sym typeface="Avenir Book"/>
              </a:rPr>
              <a:t> is a set of language extensions for the C Programming language by the C Standards committee to address commonality issues that exist between C extensions for different embedded systems. Historically, embedded C programming requires nonstandard extensions to the C language in order to support exotic features such as fixed-point arithmetic, multiple distinct memory banks, and basic I/O operations.</a:t>
            </a:r>
          </a:p>
          <a:p>
            <a:pPr marL="301752" indent="-301752" algn="just" defTabSz="804672">
              <a:lnSpc>
                <a:spcPct val="80000"/>
              </a:lnSpc>
              <a:spcBef>
                <a:spcPts val="400"/>
              </a:spcBef>
              <a:defRPr sz="1936">
                <a:latin typeface="Avenir Book"/>
                <a:ea typeface="Avenir Book"/>
                <a:cs typeface="Avenir Book"/>
                <a:sym typeface="Avenir Book"/>
              </a:defRPr>
            </a:pPr>
            <a:r>
              <a:t>In 2008, the C Standards Committee extended the C language to address these issues by providing a common standard for all implementations to adhere to. It includes a number of features not available in normal C, such as, fixed-point arithmetic, named address spaces, and basic I/O hardware addressing.</a:t>
            </a:r>
          </a:p>
          <a:p>
            <a:pPr marL="301752" indent="-301752" algn="just" defTabSz="804672">
              <a:lnSpc>
                <a:spcPct val="80000"/>
              </a:lnSpc>
              <a:spcBef>
                <a:spcPts val="400"/>
              </a:spcBef>
              <a:defRPr sz="1936">
                <a:latin typeface="Avenir Book"/>
                <a:ea typeface="Avenir Book"/>
                <a:cs typeface="Avenir Book"/>
                <a:sym typeface="Avenir Book"/>
              </a:defRPr>
            </a:pPr>
            <a:r>
              <a:t>Embedded C uses most of the syntax and semantics of standard C, e.g., main() function, variable definition, datatype declaration, conditional statements (if, switch case), loops (while, for), functions, arrays and strings, structures and union, bit operations, macros, etc.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OBJECTIVE"/>
          <p:cNvSpPr txBox="1"/>
          <p:nvPr>
            <p:ph type="title"/>
          </p:nvPr>
        </p:nvSpPr>
        <p:spPr>
          <a:prstGeom prst="rect">
            <a:avLst/>
          </a:prstGeom>
        </p:spPr>
        <p:txBody>
          <a:bodyPr/>
          <a:lstStyle/>
          <a:p>
            <a:pPr/>
            <a:r>
              <a:t>OBJECTIVE</a:t>
            </a:r>
          </a:p>
        </p:txBody>
      </p:sp>
      <p:sp>
        <p:nvSpPr>
          <p:cNvPr id="101" name="Tomorrow's challenges of doubling food supply put the sustainability of agriculture at one level with ensuring food security. The global food system needs to be resource efficient and at the same time sustainable. Efficient use of water, reduction of soil erosion and degradation to the minimum, minimization of energy input and maximization of yields under uncertain natural conditions are the goal."/>
          <p:cNvSpPr txBox="1"/>
          <p:nvPr>
            <p:ph type="body" idx="1"/>
          </p:nvPr>
        </p:nvSpPr>
        <p:spPr>
          <a:prstGeom prst="rect">
            <a:avLst/>
          </a:prstGeom>
        </p:spPr>
        <p:txBody>
          <a:bodyPr anchor="ctr"/>
          <a:lstStyle>
            <a:lvl1pPr marL="0" indent="0" algn="ctr" defTabSz="457200">
              <a:lnSpc>
                <a:spcPts val="4500"/>
              </a:lnSpc>
              <a:spcBef>
                <a:spcPts val="1200"/>
              </a:spcBef>
              <a:buSzTx/>
              <a:buFontTx/>
              <a:buNone/>
              <a:defRPr sz="2400">
                <a:latin typeface="Avenir Book"/>
                <a:ea typeface="Avenir Book"/>
                <a:cs typeface="Avenir Book"/>
                <a:sym typeface="Avenir Book"/>
              </a:defRPr>
            </a:lvl1pPr>
          </a:lstStyle>
          <a:p>
            <a:pPr/>
            <a:r>
              <a:t>Tomorrow's challenges of doubling food supply put the sustainability of agriculture at one level with ensuring food security. The global food system needs to be resource efficient and at the same time sustainable. Efficient use of water, reduction of soil erosion and degradation to the minimum, minimization of energy input and maximization of yields under uncertain natural conditions are the goal. </a:t>
            </a:r>
            <a:endParaRPr sz="1200">
              <a:latin typeface="Times"/>
              <a:ea typeface="Times"/>
              <a:cs typeface="Times"/>
              <a:sym typeface="Times"/>
            </a:endParaR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prstGeom prst="rect">
            <a:avLst/>
          </a:prstGeom>
        </p:spPr>
        <p:txBody>
          <a:bodyPr/>
          <a:lstStyle>
            <a:lvl1pPr>
              <a:defRPr b="1"/>
            </a:lvl1pPr>
          </a:lstStyle>
          <a:p>
            <a:pPr/>
            <a:r>
              <a:t>Advantages</a:t>
            </a:r>
          </a:p>
        </p:txBody>
      </p:sp>
      <p:sp>
        <p:nvSpPr>
          <p:cNvPr id="181" name="Content Placeholder 2"/>
          <p:cNvSpPr txBox="1"/>
          <p:nvPr>
            <p:ph type="body" idx="1"/>
          </p:nvPr>
        </p:nvSpPr>
        <p:spPr>
          <a:xfrm>
            <a:off x="457200" y="1600200"/>
            <a:ext cx="8229600" cy="4525963"/>
          </a:xfrm>
          <a:prstGeom prst="rect">
            <a:avLst/>
          </a:prstGeom>
        </p:spPr>
        <p:txBody>
          <a:bodyPr/>
          <a:lstStyle/>
          <a:p>
            <a:pPr marL="301752" indent="-301752" algn="just" defTabSz="804672">
              <a:spcBef>
                <a:spcPts val="300"/>
              </a:spcBef>
              <a:defRPr sz="1408">
                <a:latin typeface="Avenir Book"/>
                <a:ea typeface="Avenir Book"/>
                <a:cs typeface="Avenir Book"/>
                <a:sym typeface="Avenir Book"/>
              </a:defRPr>
            </a:pPr>
            <a:r>
              <a:t>It is small and simpler to learn, understand, program and debug.</a:t>
            </a:r>
          </a:p>
          <a:p>
            <a:pPr marL="301752" indent="-301752" algn="just" defTabSz="804672">
              <a:spcBef>
                <a:spcPts val="300"/>
              </a:spcBef>
              <a:defRPr sz="1408">
                <a:latin typeface="Avenir Book"/>
                <a:ea typeface="Avenir Book"/>
                <a:cs typeface="Avenir Book"/>
                <a:sym typeface="Avenir Book"/>
              </a:defRPr>
            </a:pPr>
            <a:r>
              <a:t>Compared to assembly language, C code written is more reliable and scalable, more portable between different platforms.</a:t>
            </a:r>
          </a:p>
          <a:p>
            <a:pPr marL="301752" indent="-301752" algn="just" defTabSz="804672">
              <a:spcBef>
                <a:spcPts val="300"/>
              </a:spcBef>
              <a:defRPr sz="1408">
                <a:latin typeface="Avenir Book"/>
                <a:ea typeface="Avenir Book"/>
                <a:cs typeface="Avenir Book"/>
                <a:sym typeface="Avenir Book"/>
              </a:defRPr>
            </a:pPr>
            <a:r>
              <a:t>C compilers are available for almost all embedded devices in use today, and there is a large pool of experienced C programmers.</a:t>
            </a:r>
          </a:p>
          <a:p>
            <a:pPr marL="301752" indent="-301752" algn="just" defTabSz="804672">
              <a:spcBef>
                <a:spcPts val="300"/>
              </a:spcBef>
              <a:defRPr sz="1408">
                <a:latin typeface="Avenir Book"/>
                <a:ea typeface="Avenir Book"/>
                <a:cs typeface="Avenir Book"/>
                <a:sym typeface="Avenir Book"/>
              </a:defRPr>
            </a:pPr>
            <a:r>
              <a:t>Unlike assembly, C has advantage of processor-independence and is not specific to any particular microprocessor/</a:t>
            </a:r>
            <a:r>
              <a:rPr u="sng"/>
              <a:t>microcontroller</a:t>
            </a:r>
            <a:r>
              <a:t> or any system. This makes it convenient for a user to develop programs that can run on most of the systems.</a:t>
            </a:r>
          </a:p>
          <a:p>
            <a:pPr marL="301752" indent="-301752" algn="just" defTabSz="804672">
              <a:spcBef>
                <a:spcPts val="300"/>
              </a:spcBef>
              <a:defRPr sz="1408">
                <a:latin typeface="Avenir Book"/>
                <a:ea typeface="Avenir Book"/>
                <a:cs typeface="Avenir Book"/>
                <a:sym typeface="Avenir Book"/>
              </a:defRPr>
            </a:pPr>
            <a:r>
              <a:t>As C combines functionality of assembly language and features of high level languages, C is treated as a ‘middle-level computer language’ or ‘high level assembly language’.</a:t>
            </a:r>
          </a:p>
          <a:p>
            <a:pPr marL="301752" indent="-301752" algn="just" defTabSz="804672">
              <a:spcBef>
                <a:spcPts val="300"/>
              </a:spcBef>
              <a:defRPr sz="1408">
                <a:latin typeface="Avenir Book"/>
                <a:ea typeface="Avenir Book"/>
                <a:cs typeface="Avenir Book"/>
                <a:sym typeface="Avenir Book"/>
              </a:defRPr>
            </a:pPr>
            <a:r>
              <a:t>It is fairly efficient.</a:t>
            </a:r>
          </a:p>
          <a:p>
            <a:pPr marL="301752" indent="-301752" algn="just" defTabSz="804672">
              <a:spcBef>
                <a:spcPts val="300"/>
              </a:spcBef>
              <a:defRPr sz="1408">
                <a:latin typeface="Avenir Book"/>
                <a:ea typeface="Avenir Book"/>
                <a:cs typeface="Avenir Book"/>
                <a:sym typeface="Avenir Book"/>
              </a:defRPr>
            </a:pPr>
            <a:r>
              <a:t>It supports access to I/O and provides ease of management of large embedded projects.</a:t>
            </a:r>
          </a:p>
          <a:p>
            <a:pPr marL="301752" indent="-301752" algn="just" defTabSz="804672">
              <a:spcBef>
                <a:spcPts val="300"/>
              </a:spcBef>
              <a:defRPr sz="1408">
                <a:latin typeface="Avenir Book"/>
                <a:ea typeface="Avenir Book"/>
                <a:cs typeface="Avenir Book"/>
                <a:sym typeface="Avenir Book"/>
              </a:defRPr>
            </a:pPr>
            <a:r>
              <a:t>Java is also used in many embedded systems but Java programs require the Java Virtual Machine (JVM), which consumes a lot of resources. Hence it is not used for smaller embedded devices.</a:t>
            </a:r>
          </a:p>
          <a:p>
            <a:pPr marL="301752" indent="-301752" algn="just" defTabSz="804672">
              <a:spcBef>
                <a:spcPts val="300"/>
              </a:spcBef>
              <a:defRPr sz="1408">
                <a:latin typeface="Avenir Book"/>
                <a:ea typeface="Avenir Book"/>
                <a:cs typeface="Avenir Book"/>
                <a:sym typeface="Avenir Book"/>
              </a:defRPr>
            </a:pPr>
            <a:r>
              <a:t>In Embedded applications there is a need to read/write data on a given address, and in C it is easy to access and modify addresses, because of the </a:t>
            </a:r>
            <a:r>
              <a:rPr u="sng"/>
              <a:t>pointers</a:t>
            </a:r>
            <a:r>
              <a:t> which are a language feature.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NCLUSION"/>
          <p:cNvSpPr txBox="1"/>
          <p:nvPr>
            <p:ph type="title"/>
          </p:nvPr>
        </p:nvSpPr>
        <p:spPr>
          <a:prstGeom prst="rect">
            <a:avLst/>
          </a:prstGeom>
        </p:spPr>
        <p:txBody>
          <a:bodyPr/>
          <a:lstStyle/>
          <a:p>
            <a:pPr/>
            <a:r>
              <a:t>CONCLUSION</a:t>
            </a:r>
          </a:p>
        </p:txBody>
      </p:sp>
      <p:sp>
        <p:nvSpPr>
          <p:cNvPr id="184" name="Presently the smart agriculture system is only limited to sensing the data and working on it manually. What our system does is it not only senses the environmental factors but also reads and analyse the data and accordingly does what it is supposed to do. Like if the soil is too dry (i.e less humid) then sprinkle some water automatically. Likewise vice versa. It also drains excessive water by using the water sensor. So the farmers don't have to worry about irrigation anymore and what's best is all the datas that are provided by the sensors can be read remotely."/>
          <p:cNvSpPr txBox="1"/>
          <p:nvPr>
            <p:ph type="body" idx="1"/>
          </p:nvPr>
        </p:nvSpPr>
        <p:spPr>
          <a:prstGeom prst="rect">
            <a:avLst/>
          </a:prstGeom>
        </p:spPr>
        <p:txBody>
          <a:bodyPr anchor="ctr"/>
          <a:lstStyle>
            <a:lvl1pPr marL="0" indent="0" algn="ctr" defTabSz="457200">
              <a:lnSpc>
                <a:spcPts val="4100"/>
              </a:lnSpc>
              <a:spcBef>
                <a:spcPts val="1200"/>
              </a:spcBef>
              <a:buSzTx/>
              <a:buFontTx/>
              <a:buNone/>
              <a:defRPr sz="2066">
                <a:latin typeface="Avenir Book"/>
                <a:ea typeface="Avenir Book"/>
                <a:cs typeface="Avenir Book"/>
                <a:sym typeface="Avenir Book"/>
              </a:defRPr>
            </a:lvl1pPr>
          </a:lstStyle>
          <a:p>
            <a:pPr/>
            <a:r>
              <a:t>Presently the smart agriculture system is only limited to sensing the data and working on it manually. What our system does is it not only senses the environmental factors but also reads and analyse the data and accordingly does what it is supposed to do. Like if the soil is too dry (i.e less humid) then sprinkle some water automatically. Likewise vice versa. It also drains excessive water by using the water sensor. So the farmers don't have to worry about irrigation anymore and what's best is all the datas that are provided by the sensors can be read remotely.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MOTIVATION"/>
          <p:cNvSpPr txBox="1"/>
          <p:nvPr>
            <p:ph type="title"/>
          </p:nvPr>
        </p:nvSpPr>
        <p:spPr>
          <a:prstGeom prst="rect">
            <a:avLst/>
          </a:prstGeom>
        </p:spPr>
        <p:txBody>
          <a:bodyPr/>
          <a:lstStyle/>
          <a:p>
            <a:pPr/>
            <a:r>
              <a:t>MOTIVATION</a:t>
            </a:r>
          </a:p>
        </p:txBody>
      </p:sp>
      <p:sp>
        <p:nvSpPr>
          <p:cNvPr id="104" name="The farming industry will become arguably more important than ever before in the next few decades. The world will need to produce 70% more food in 2050 than it did in 2006 in order to feed the growing population of the Earth, according to the UN Food and Agriculture Organization. To meet this demand, farmers and agricultural companies are turning to the Internet of Things for analytics and greater production capabilitiesTechnological innovation in farming is nothing new."/>
          <p:cNvSpPr txBox="1"/>
          <p:nvPr>
            <p:ph type="body" idx="1"/>
          </p:nvPr>
        </p:nvSpPr>
        <p:spPr>
          <a:prstGeom prst="rect">
            <a:avLst/>
          </a:prstGeom>
        </p:spPr>
        <p:txBody>
          <a:bodyPr anchor="ctr"/>
          <a:lstStyle>
            <a:lvl1pPr marL="0" indent="0" algn="ctr" defTabSz="457200">
              <a:lnSpc>
                <a:spcPts val="4500"/>
              </a:lnSpc>
              <a:spcBef>
                <a:spcPts val="1200"/>
              </a:spcBef>
              <a:buSzTx/>
              <a:buFontTx/>
              <a:buNone/>
              <a:defRPr sz="2400">
                <a:solidFill>
                  <a:srgbClr val="111516"/>
                </a:solidFill>
                <a:latin typeface="Avenir Book"/>
                <a:ea typeface="Avenir Book"/>
                <a:cs typeface="Avenir Book"/>
                <a:sym typeface="Avenir Book"/>
              </a:defRPr>
            </a:lvl1pPr>
          </a:lstStyle>
          <a:p>
            <a:pPr/>
            <a:r>
              <a:t>The farming industry will become arguably more important than ever before in the next few decades. The world will need to produce 70% more food in 2050 than it did in 2006 in order to feed the growing population of the Earth, according to the UN Food and Agriculture Organization. To meet this demand, farmers and agricultural companies are turning to the Internet of Things for analytics and greater production capabilitiesTechnological innovation in farming is nothing new. </a:t>
            </a:r>
            <a:endParaRPr sz="1200">
              <a:solidFill>
                <a:srgbClr val="000000"/>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ABSTRACT"/>
          <p:cNvSpPr txBox="1"/>
          <p:nvPr>
            <p:ph type="title"/>
          </p:nvPr>
        </p:nvSpPr>
        <p:spPr>
          <a:prstGeom prst="rect">
            <a:avLst/>
          </a:prstGeom>
        </p:spPr>
        <p:txBody>
          <a:bodyPr/>
          <a:lstStyle/>
          <a:p>
            <a:pPr/>
            <a:r>
              <a:t>ABSTRACT</a:t>
            </a:r>
          </a:p>
        </p:txBody>
      </p:sp>
      <p:sp>
        <p:nvSpPr>
          <p:cNvPr id="107" name="There has been much research and various attempts to apply new IOT technology to agricultural areas. This paper presents the IOT-based agricultural production system for stabilizing supply and demand of agricultural products while developing the environment sensors and prediction system for the growth and production amount of crops by gathering its environmental information. Currently, the demand by consumption of agricultural products could be predicted quantitatively, however, the variation of harvest and production by the change of farm's cultivated area, weather change, disease and insect damage etc. could not be predicted, so that the supply and demand of agricultural products has not been controlled properly. To overcome it, this paper designed the IOT-based monitoring system to analyze crop environment, and the method to improve the efficiency of decision making by analyzing harvest statistics."/>
          <p:cNvSpPr txBox="1"/>
          <p:nvPr>
            <p:ph type="body" idx="1"/>
          </p:nvPr>
        </p:nvSpPr>
        <p:spPr>
          <a:prstGeom prst="rect">
            <a:avLst/>
          </a:prstGeom>
        </p:spPr>
        <p:txBody>
          <a:bodyPr anchor="ctr"/>
          <a:lstStyle>
            <a:lvl1pPr marL="0" indent="0" algn="ctr">
              <a:lnSpc>
                <a:spcPct val="80000"/>
              </a:lnSpc>
              <a:spcBef>
                <a:spcPts val="400"/>
              </a:spcBef>
              <a:buSzTx/>
              <a:buFontTx/>
              <a:buNone/>
              <a:defRPr sz="2000">
                <a:latin typeface="Avenir Book"/>
                <a:ea typeface="Avenir Book"/>
                <a:cs typeface="Avenir Book"/>
                <a:sym typeface="Avenir Book"/>
              </a:defRPr>
            </a:lvl1pPr>
          </a:lstStyle>
          <a:p>
            <a:pPr/>
            <a:r>
              <a:t>There has been much research and various attempts to apply new IOT technology to agricultural areas. This paper presents the IOT-based agricultural production system for stabilizing supply and demand of agricultural products while developing the environment sensors and prediction system for the growth and production amount of crops by gathering its environmental information. Currently, the demand by consumption of agricultural products could be predicted quantitatively, however, the variation of harvest and production by the change of farm's cultivated area, weather change, disease and insect damage etc. could not be predicted, so that the supply and demand of agricultural products has not been controlled properly. To overcome it, this paper designed the IOT-based monitoring system to analyze crop environment, and the method to improve the efficiency of decision making by analyzing harvest statistics.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09" name="Content Placeholder 3"/>
          <p:cNvGraphicFramePr/>
          <p:nvPr/>
        </p:nvGraphicFramePr>
        <p:xfrm>
          <a:off x="0" y="0"/>
          <a:ext cx="9144000" cy="6858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72000"/>
                <a:gridCol w="4572000"/>
              </a:tblGrid>
              <a:tr h="607671">
                <a:tc>
                  <a:txBody>
                    <a:bodyPr/>
                    <a:lstStyle/>
                    <a:p>
                      <a:pPr algn="ctr">
                        <a:lnSpc>
                          <a:spcPct val="150000"/>
                        </a:lnSpc>
                        <a:defRPr sz="1800"/>
                      </a:pPr>
                      <a:r>
                        <a:rPr b="1" sz="2400"/>
                        <a:t>Existing System</a:t>
                      </a:r>
                    </a:p>
                  </a:txBody>
                  <a:tcPr marL="0" marR="0" marT="0" marB="0" anchor="t" anchorCtr="0" horzOverflow="overflow"/>
                </a:tc>
                <a:tc>
                  <a:txBody>
                    <a:bodyPr/>
                    <a:lstStyle/>
                    <a:p>
                      <a:pPr algn="ctr">
                        <a:lnSpc>
                          <a:spcPct val="150000"/>
                        </a:lnSpc>
                        <a:defRPr sz="1800"/>
                      </a:pPr>
                      <a:r>
                        <a:rPr b="1" sz="2400"/>
                        <a:t>Proposed System</a:t>
                      </a:r>
                    </a:p>
                  </a:txBody>
                  <a:tcPr marL="0" marR="0" marT="0" marB="0" anchor="t" anchorCtr="0" horzOverflow="overflow"/>
                </a:tc>
              </a:tr>
              <a:tr h="6250329">
                <a:tc>
                  <a:txBody>
                    <a:bodyPr/>
                    <a:lstStyle/>
                    <a:p>
                      <a:pPr algn="just">
                        <a:lnSpc>
                          <a:spcPct val="150000"/>
                        </a:lnSpc>
                        <a:defRPr sz="2000"/>
                      </a:pPr>
                      <a:r>
                        <a:t> </a:t>
                      </a:r>
                    </a:p>
                    <a:p>
                      <a:pPr algn="just">
                        <a:lnSpc>
                          <a:spcPct val="150000"/>
                        </a:lnSpc>
                        <a:defRPr sz="2000"/>
                      </a:pPr>
                      <a:r>
                        <a:t>In the existing system humans need to monitor manually. So it is difficult to perform in automatic operations where it doesn’t require humans</a:t>
                      </a:r>
                    </a:p>
                    <a:p>
                      <a:pPr algn="just">
                        <a:lnSpc>
                          <a:spcPct val="150000"/>
                        </a:lnSpc>
                        <a:defRPr sz="2000"/>
                      </a:pPr>
                      <a:r>
                        <a:t>Drawbacks of existing system:</a:t>
                      </a:r>
                    </a:p>
                    <a:p>
                      <a:pPr marL="342900" indent="-342900" algn="just">
                        <a:lnSpc>
                          <a:spcPct val="150000"/>
                        </a:lnSpc>
                        <a:buSzPct val="100000"/>
                        <a:buChar char="➢"/>
                        <a:defRPr sz="2000"/>
                      </a:pPr>
                      <a:r>
                        <a:t>It cannot be operated automatically</a:t>
                      </a:r>
                    </a:p>
                    <a:p>
                      <a:pPr marL="342900" indent="-342900" algn="just">
                        <a:lnSpc>
                          <a:spcPct val="150000"/>
                        </a:lnSpc>
                        <a:buSzPct val="100000"/>
                        <a:buChar char="➢"/>
                        <a:defRPr sz="2000"/>
                      </a:pPr>
                      <a:r>
                        <a:t>Less operations can be performed in the field </a:t>
                      </a:r>
                    </a:p>
                    <a:p>
                      <a:pPr indent="457200" algn="just">
                        <a:lnSpc>
                          <a:spcPct val="150000"/>
                        </a:lnSpc>
                        <a:defRPr sz="2000"/>
                      </a:pPr>
                      <a:r>
                        <a:t> </a:t>
                      </a:r>
                    </a:p>
                    <a:p>
                      <a:pPr algn="just">
                        <a:lnSpc>
                          <a:spcPct val="150000"/>
                        </a:lnSpc>
                        <a:defRPr sz="2000"/>
                      </a:pPr>
                      <a:r>
                        <a:t> </a:t>
                      </a:r>
                    </a:p>
                  </a:txBody>
                  <a:tcPr marL="0" marR="0" marT="0" marB="0" anchor="t" anchorCtr="0" horzOverflow="overflow"/>
                </a:tc>
                <a:tc>
                  <a:txBody>
                    <a:bodyPr/>
                    <a:lstStyle/>
                    <a:p>
                      <a:pPr algn="just">
                        <a:lnSpc>
                          <a:spcPct val="150000"/>
                        </a:lnSpc>
                        <a:defRPr sz="2000"/>
                      </a:pPr>
                      <a:r>
                        <a:t> </a:t>
                      </a:r>
                    </a:p>
                    <a:p>
                      <a:pPr algn="just">
                        <a:lnSpc>
                          <a:spcPct val="150000"/>
                        </a:lnSpc>
                        <a:defRPr sz="2000"/>
                      </a:pPr>
                      <a:r>
                        <a:t>In the proposed system we can monitor the plants using image processing method and that data’s store in IOT. And external sensors are used to monitor the plants exact status. </a:t>
                      </a:r>
                    </a:p>
                    <a:p>
                      <a:pPr algn="just">
                        <a:lnSpc>
                          <a:spcPct val="150000"/>
                        </a:lnSpc>
                        <a:defRPr sz="2000"/>
                      </a:pPr>
                      <a:r>
                        <a:t>Advantages of proposed system:</a:t>
                      </a:r>
                    </a:p>
                    <a:p>
                      <a:pPr marL="342900" indent="-342900" algn="just">
                        <a:lnSpc>
                          <a:spcPct val="150000"/>
                        </a:lnSpc>
                        <a:buSzPct val="100000"/>
                        <a:buChar char="➢"/>
                        <a:defRPr sz="2000"/>
                      </a:pPr>
                      <a:r>
                        <a:t>It can be operated automatically.</a:t>
                      </a:r>
                    </a:p>
                    <a:p>
                      <a:pPr marL="342900" indent="-342900" algn="just">
                        <a:lnSpc>
                          <a:spcPct val="150000"/>
                        </a:lnSpc>
                        <a:buSzPct val="100000"/>
                        <a:buChar char="➢"/>
                        <a:defRPr sz="2000"/>
                      </a:pPr>
                      <a:r>
                        <a:t>More operations can be performed using Automation</a:t>
                      </a:r>
                    </a:p>
                    <a:p>
                      <a:pPr marL="342900" indent="-342900" algn="just">
                        <a:lnSpc>
                          <a:spcPct val="150000"/>
                        </a:lnSpc>
                        <a:buSzPct val="100000"/>
                        <a:buChar char="➢"/>
                        <a:defRPr sz="2000"/>
                      </a:pPr>
                      <a:r>
                        <a:t>Has intelligence to avoid flooding of field</a:t>
                      </a:r>
                    </a:p>
                    <a:p>
                      <a:pPr marL="342900" indent="-342900" algn="just">
                        <a:lnSpc>
                          <a:spcPct val="150000"/>
                        </a:lnSpc>
                        <a:buSzPct val="100000"/>
                        <a:buChar char="➢"/>
                        <a:defRPr sz="2000"/>
                      </a:pPr>
                      <a:r>
                        <a:t>By using IOT we can the monitor</a:t>
                      </a:r>
                    </a:p>
                    <a:p>
                      <a:pPr indent="457200" algn="just">
                        <a:lnSpc>
                          <a:spcPct val="150000"/>
                        </a:lnSpc>
                        <a:defRPr sz="2000"/>
                      </a:pPr>
                      <a:r>
                        <a:t> </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prstGeom prst="rect">
            <a:avLst/>
          </a:prstGeom>
        </p:spPr>
        <p:txBody>
          <a:bodyPr/>
          <a:lstStyle>
            <a:lvl1pPr>
              <a:defRPr b="1"/>
            </a:lvl1pPr>
          </a:lstStyle>
          <a:p>
            <a:pPr/>
            <a:r>
              <a:t>Working principle</a:t>
            </a:r>
          </a:p>
        </p:txBody>
      </p:sp>
      <p:sp>
        <p:nvSpPr>
          <p:cNvPr id="112" name="Content Placeholder 2"/>
          <p:cNvSpPr txBox="1"/>
          <p:nvPr>
            <p:ph type="body" idx="1"/>
          </p:nvPr>
        </p:nvSpPr>
        <p:spPr>
          <a:xfrm>
            <a:off x="457200" y="1600200"/>
            <a:ext cx="8229600" cy="4525963"/>
          </a:xfrm>
          <a:prstGeom prst="rect">
            <a:avLst/>
          </a:prstGeom>
        </p:spPr>
        <p:txBody>
          <a:bodyPr anchor="ctr"/>
          <a:lstStyle>
            <a:lvl1pPr marL="0" indent="0" algn="ctr">
              <a:spcBef>
                <a:spcPts val="500"/>
              </a:spcBef>
              <a:buSzTx/>
              <a:buFontTx/>
              <a:buNone/>
              <a:defRPr sz="2400">
                <a:latin typeface="Avenir Book"/>
                <a:ea typeface="Avenir Book"/>
                <a:cs typeface="Avenir Book"/>
                <a:sym typeface="Avenir Book"/>
              </a:defRPr>
            </a:lvl1pPr>
          </a:lstStyle>
          <a:p>
            <a:pPr/>
            <a:r>
              <a:t>To attain our proposed system need to use Arduino MEGA, controller to monitor the field. In this temperature sensor, moisture sensor, water level sensor and rain sensor is connected externally so we can monitor the exact view of plants. And the main part of the system is image processing so we can monitor the plant is good condition or not. Then the image processing data’s and sensor’s data’s move to the IoT hardware module so we can monitor the all data’s in unique URL address. Motor will automatically on and off based on sensor value.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GOALS"/>
          <p:cNvSpPr txBox="1"/>
          <p:nvPr>
            <p:ph type="title"/>
          </p:nvPr>
        </p:nvSpPr>
        <p:spPr>
          <a:prstGeom prst="rect">
            <a:avLst/>
          </a:prstGeom>
        </p:spPr>
        <p:txBody>
          <a:bodyPr/>
          <a:lstStyle/>
          <a:p>
            <a:pPr/>
            <a:r>
              <a:t>GOALS</a:t>
            </a:r>
          </a:p>
        </p:txBody>
      </p:sp>
      <p:sp>
        <p:nvSpPr>
          <p:cNvPr id="115" name="The goals of our project include:…"/>
          <p:cNvSpPr txBox="1"/>
          <p:nvPr>
            <p:ph type="body" idx="1"/>
          </p:nvPr>
        </p:nvSpPr>
        <p:spPr>
          <a:prstGeom prst="rect">
            <a:avLst/>
          </a:prstGeom>
        </p:spPr>
        <p:txBody>
          <a:bodyPr anchor="ctr"/>
          <a:lstStyle/>
          <a:p>
            <a:pPr marL="0" indent="0" algn="ctr" defTabSz="457200">
              <a:lnSpc>
                <a:spcPts val="4100"/>
              </a:lnSpc>
              <a:spcBef>
                <a:spcPts val="1200"/>
              </a:spcBef>
              <a:buSzTx/>
              <a:buFontTx/>
              <a:buNone/>
              <a:defRPr sz="2000">
                <a:latin typeface="Avenir Book"/>
                <a:ea typeface="Avenir Book"/>
                <a:cs typeface="Avenir Book"/>
                <a:sym typeface="Avenir Book"/>
              </a:defRPr>
            </a:pPr>
            <a:r>
              <a:t>The goals of our project include: </a:t>
            </a:r>
          </a:p>
          <a:p>
            <a:pPr lvl="1" marL="0" indent="228600" defTabSz="457200">
              <a:lnSpc>
                <a:spcPts val="4100"/>
              </a:lnSpc>
              <a:spcBef>
                <a:spcPts val="1200"/>
              </a:spcBef>
              <a:buSzTx/>
              <a:buFontTx/>
              <a:buNone/>
              <a:defRPr sz="1466">
                <a:latin typeface="Times New Roman"/>
                <a:ea typeface="Times New Roman"/>
                <a:cs typeface="Times New Roman"/>
                <a:sym typeface="Times New Roman"/>
              </a:defRPr>
            </a:pPr>
            <a:r>
              <a:rPr sz="2000">
                <a:latin typeface="Avenir Book"/>
                <a:ea typeface="Avenir Book"/>
                <a:cs typeface="Avenir Book"/>
                <a:sym typeface="Avenir Book"/>
              </a:rPr>
              <a:t>➢  Automatic operation of motors </a:t>
            </a:r>
            <a:br>
              <a:rPr sz="2000">
                <a:latin typeface="Avenir Book"/>
                <a:ea typeface="Avenir Book"/>
                <a:cs typeface="Avenir Book"/>
                <a:sym typeface="Avenir Book"/>
              </a:rPr>
            </a:br>
            <a:r>
              <a:rPr sz="2000">
                <a:latin typeface="Avenir Book"/>
                <a:ea typeface="Avenir Book"/>
                <a:cs typeface="Avenir Book"/>
                <a:sym typeface="Avenir Book"/>
              </a:rPr>
              <a:t>➢  Flooding can be prevented </a:t>
            </a:r>
            <a:br>
              <a:rPr sz="2000">
                <a:latin typeface="Avenir Book"/>
                <a:ea typeface="Avenir Book"/>
                <a:cs typeface="Avenir Book"/>
                <a:sym typeface="Avenir Book"/>
              </a:rPr>
            </a:br>
            <a:r>
              <a:rPr sz="2000">
                <a:latin typeface="Avenir Book"/>
                <a:ea typeface="Avenir Book"/>
                <a:cs typeface="Avenir Book"/>
                <a:sym typeface="Avenir Book"/>
              </a:rPr>
              <a:t>➢  Diseases can be monitored and necessary preventions can be   done </a:t>
            </a:r>
            <a:br>
              <a:rPr sz="2000">
                <a:latin typeface="Avenir Book"/>
                <a:ea typeface="Avenir Book"/>
                <a:cs typeface="Avenir Book"/>
                <a:sym typeface="Avenir Book"/>
              </a:rPr>
            </a:br>
            <a:r>
              <a:rPr sz="2000">
                <a:latin typeface="Avenir Book"/>
                <a:ea typeface="Avenir Book"/>
                <a:cs typeface="Avenir Book"/>
                <a:sym typeface="Avenir Book"/>
              </a:rPr>
              <a:t>➢  Time-saving </a:t>
            </a:r>
            <a:br>
              <a:rPr sz="2000">
                <a:latin typeface="Avenir Book"/>
                <a:ea typeface="Avenir Book"/>
                <a:cs typeface="Avenir Book"/>
                <a:sym typeface="Avenir Book"/>
              </a:rPr>
            </a:br>
            <a:r>
              <a:rPr sz="2000">
                <a:latin typeface="Avenir Book"/>
                <a:ea typeface="Avenir Book"/>
                <a:cs typeface="Avenir Book"/>
                <a:sym typeface="Avenir Book"/>
              </a:rPr>
              <a:t>➢  More operations can be performed in a cycle of time unlike manual farming </a:t>
            </a:r>
            <a:br>
              <a:rPr sz="2000">
                <a:latin typeface="Avenir Book"/>
                <a:ea typeface="Avenir Book"/>
                <a:cs typeface="Avenir Book"/>
                <a:sym typeface="Avenir Book"/>
              </a:rPr>
            </a:br>
            <a:r>
              <a:rPr sz="2000">
                <a:latin typeface="Avenir Book"/>
                <a:ea typeface="Avenir Book"/>
                <a:cs typeface="Avenir Book"/>
                <a:sym typeface="Avenir Book"/>
              </a:rPr>
              <a:t>	➢  All the necessary data can be stored in the IoT </a:t>
            </a:r>
            <a:br>
              <a:rPr sz="1200">
                <a:latin typeface="Times"/>
                <a:ea typeface="Times"/>
                <a:cs typeface="Times"/>
                <a:sym typeface="Times"/>
              </a:rPr>
            </a:br>
            <a:br>
              <a:rPr sz="1200">
                <a:latin typeface="Times"/>
                <a:ea typeface="Times"/>
                <a:cs typeface="Times"/>
                <a:sym typeface="Times"/>
              </a:rPr>
            </a:br>
            <a:endParaRPr sz="1200">
              <a:latin typeface="Times"/>
              <a:ea typeface="Times"/>
              <a:cs typeface="Times"/>
              <a:sym typeface="Times"/>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457200" y="-228600"/>
            <a:ext cx="8229600" cy="1143000"/>
          </a:xfrm>
          <a:prstGeom prst="rect">
            <a:avLst/>
          </a:prstGeom>
        </p:spPr>
        <p:txBody>
          <a:bodyPr/>
          <a:lstStyle/>
          <a:p>
            <a:pPr/>
            <a:r>
              <a:t>Block diagram</a:t>
            </a:r>
          </a:p>
        </p:txBody>
      </p:sp>
      <p:pic>
        <p:nvPicPr>
          <p:cNvPr id="118" name="Picture 2" descr="Picture 2"/>
          <p:cNvPicPr>
            <a:picLocks noChangeAspect="1"/>
          </p:cNvPicPr>
          <p:nvPr/>
        </p:nvPicPr>
        <p:blipFill>
          <a:blip r:embed="rId2">
            <a:extLst/>
          </a:blip>
          <a:stretch>
            <a:fillRect/>
          </a:stretch>
        </p:blipFill>
        <p:spPr>
          <a:xfrm>
            <a:off x="2155344" y="1600200"/>
            <a:ext cx="4833312" cy="452596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