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96" r:id="rId1"/>
  </p:sldMasterIdLst>
  <p:notesMasterIdLst>
    <p:notesMasterId r:id="rId16"/>
  </p:notesMasterIdLst>
  <p:sldIdLst>
    <p:sldId id="270" r:id="rId2"/>
    <p:sldId id="274" r:id="rId3"/>
    <p:sldId id="276" r:id="rId4"/>
    <p:sldId id="275" r:id="rId5"/>
    <p:sldId id="277" r:id="rId6"/>
    <p:sldId id="278" r:id="rId7"/>
    <p:sldId id="286" r:id="rId8"/>
    <p:sldId id="279" r:id="rId9"/>
    <p:sldId id="280" r:id="rId10"/>
    <p:sldId id="281" r:id="rId11"/>
    <p:sldId id="283" r:id="rId12"/>
    <p:sldId id="282" r:id="rId13"/>
    <p:sldId id="285"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ese Grimsley" initials="RG" lastIdx="2" clrIdx="0">
    <p:extLst>
      <p:ext uri="{19B8F6BF-5375-455C-9EA6-DF929625EA0E}">
        <p15:presenceInfo xmlns:p15="http://schemas.microsoft.com/office/powerpoint/2012/main" userId="c5122978492865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6" autoAdjust="0"/>
    <p:restoredTop sz="81466"/>
  </p:normalViewPr>
  <p:slideViewPr>
    <p:cSldViewPr snapToGrid="0">
      <p:cViewPr varScale="1">
        <p:scale>
          <a:sx n="136" d="100"/>
          <a:sy n="136" d="100"/>
        </p:scale>
        <p:origin x="10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904EC-00DD-5446-A4E8-ABDF24ED13AF}" type="datetimeFigureOut">
              <a:rPr lang="en-US" smtClean="0"/>
              <a:t>12/13/21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6148A-71B3-6E4B-BEEC-C2DD4B1FD7E9}" type="slidenum">
              <a:rPr lang="en-US" smtClean="0"/>
              <a:t>‹#›</a:t>
            </a:fld>
            <a:endParaRPr lang="en-US"/>
          </a:p>
        </p:txBody>
      </p:sp>
    </p:spTree>
    <p:extLst>
      <p:ext uri="{BB962C8B-B14F-4D97-AF65-F5344CB8AC3E}">
        <p14:creationId xmlns:p14="http://schemas.microsoft.com/office/powerpoint/2010/main" val="168184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used in the experiments and configuration here: https://</a:t>
            </a:r>
            <a:r>
              <a:rPr lang="en-US" dirty="0" err="1"/>
              <a:t>github.com</a:t>
            </a:r>
            <a:r>
              <a:rPr lang="en-US" dirty="0"/>
              <a:t>/</a:t>
            </a:r>
            <a:r>
              <a:rPr lang="en-US" dirty="0" err="1"/>
              <a:t>reese-grimsley</a:t>
            </a:r>
            <a:r>
              <a:rPr lang="en-US" dirty="0"/>
              <a:t>/</a:t>
            </a:r>
            <a:r>
              <a:rPr lang="en-US" dirty="0" err="1"/>
              <a:t>tsn_sandbox</a:t>
            </a:r>
            <a:r>
              <a:rPr lang="en-US" dirty="0"/>
              <a:t>/</a:t>
            </a:r>
          </a:p>
        </p:txBody>
      </p:sp>
      <p:sp>
        <p:nvSpPr>
          <p:cNvPr id="4" name="Slide Number Placeholder 3"/>
          <p:cNvSpPr>
            <a:spLocks noGrp="1"/>
          </p:cNvSpPr>
          <p:nvPr>
            <p:ph type="sldNum" sz="quarter" idx="5"/>
          </p:nvPr>
        </p:nvSpPr>
        <p:spPr/>
        <p:txBody>
          <a:bodyPr/>
          <a:lstStyle/>
          <a:p>
            <a:fld id="{19C6148A-71B3-6E4B-BEEC-C2DD4B1FD7E9}" type="slidenum">
              <a:rPr lang="en-US" smtClean="0"/>
              <a:t>1</a:t>
            </a:fld>
            <a:endParaRPr lang="en-US"/>
          </a:p>
        </p:txBody>
      </p:sp>
    </p:spTree>
    <p:extLst>
      <p:ext uri="{BB962C8B-B14F-4D97-AF65-F5344CB8AC3E}">
        <p14:creationId xmlns:p14="http://schemas.microsoft.com/office/powerpoint/2010/main" val="287111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1b: Requirements are satisfied by allocating network </a:t>
            </a:r>
            <a:r>
              <a:rPr lang="en-US" dirty="0" err="1"/>
              <a:t>resoruces</a:t>
            </a:r>
            <a:r>
              <a:rPr lang="en-US" dirty="0"/>
              <a:t> in the switches to ARENA, and letting the runtimes prioritize channels/topics per some scheduling/prioritization policy</a:t>
            </a:r>
          </a:p>
          <a:p>
            <a:r>
              <a:rPr lang="en-US" dirty="0"/>
              <a:t>2: Hopefully none. They would all need to change in the same way, assumedly. Network will be a wreck during </a:t>
            </a:r>
            <a:r>
              <a:rPr lang="en-US" dirty="0" err="1"/>
              <a:t>reconfig</a:t>
            </a:r>
            <a:endParaRPr lang="en-US" dirty="0"/>
          </a:p>
          <a:p>
            <a:r>
              <a:rPr lang="en-US" dirty="0"/>
              <a:t>3: Hopefully nothing, so long as all switches are configured identically. May not make it from one endpoint to another within the same TDMA slot + cycle (wait for next cycle..)</a:t>
            </a:r>
          </a:p>
          <a:p>
            <a:endParaRPr lang="en-US" dirty="0"/>
          </a:p>
          <a:p>
            <a:endParaRPr lang="en-US" dirty="0"/>
          </a:p>
          <a:p>
            <a:endParaRPr lang="en-US" dirty="0"/>
          </a:p>
          <a:p>
            <a:r>
              <a:rPr lang="en-US" dirty="0"/>
              <a:t>What happens as this scales to a larger deployment with multiple switches</a:t>
            </a:r>
          </a:p>
        </p:txBody>
      </p:sp>
      <p:sp>
        <p:nvSpPr>
          <p:cNvPr id="4" name="Slide Number Placeholder 3"/>
          <p:cNvSpPr>
            <a:spLocks noGrp="1"/>
          </p:cNvSpPr>
          <p:nvPr>
            <p:ph type="sldNum" sz="quarter" idx="5"/>
          </p:nvPr>
        </p:nvSpPr>
        <p:spPr/>
        <p:txBody>
          <a:bodyPr/>
          <a:lstStyle/>
          <a:p>
            <a:fld id="{19C6148A-71B3-6E4B-BEEC-C2DD4B1FD7E9}" type="slidenum">
              <a:rPr lang="en-US" smtClean="0"/>
              <a:t>14</a:t>
            </a:fld>
            <a:endParaRPr lang="en-US"/>
          </a:p>
        </p:txBody>
      </p:sp>
    </p:spTree>
    <p:extLst>
      <p:ext uri="{BB962C8B-B14F-4D97-AF65-F5344CB8AC3E}">
        <p14:creationId xmlns:p14="http://schemas.microsoft.com/office/powerpoint/2010/main" val="185585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Timesync</a:t>
            </a:r>
            <a:r>
              <a:rPr lang="en-US" dirty="0"/>
              <a:t>: IEEE 1588 and 802.1AS</a:t>
            </a:r>
          </a:p>
          <a:p>
            <a:r>
              <a:rPr lang="en-US" dirty="0"/>
              <a:t>Traffic shaping: IEEE 802.1Qav, .1Qbu, .1Qbv</a:t>
            </a:r>
          </a:p>
          <a:p>
            <a:r>
              <a:rPr lang="en-US" dirty="0"/>
              <a:t>Stream Reservation: 802.1Qat, .1Qcc</a:t>
            </a:r>
          </a:p>
        </p:txBody>
      </p:sp>
      <p:sp>
        <p:nvSpPr>
          <p:cNvPr id="4" name="Slide Number Placeholder 3"/>
          <p:cNvSpPr>
            <a:spLocks noGrp="1"/>
          </p:cNvSpPr>
          <p:nvPr>
            <p:ph type="sldNum" sz="quarter" idx="5"/>
          </p:nvPr>
        </p:nvSpPr>
        <p:spPr/>
        <p:txBody>
          <a:bodyPr/>
          <a:lstStyle/>
          <a:p>
            <a:fld id="{19C6148A-71B3-6E4B-BEEC-C2DD4B1FD7E9}" type="slidenum">
              <a:rPr lang="en-US" smtClean="0"/>
              <a:t>2</a:t>
            </a:fld>
            <a:endParaRPr lang="en-US"/>
          </a:p>
        </p:txBody>
      </p:sp>
    </p:spTree>
    <p:extLst>
      <p:ext uri="{BB962C8B-B14F-4D97-AF65-F5344CB8AC3E}">
        <p14:creationId xmlns:p14="http://schemas.microsoft.com/office/powerpoint/2010/main" val="1061455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C6148A-71B3-6E4B-BEEC-C2DD4B1FD7E9}" type="slidenum">
              <a:rPr lang="en-US" smtClean="0"/>
              <a:t>3</a:t>
            </a:fld>
            <a:endParaRPr lang="en-US"/>
          </a:p>
        </p:txBody>
      </p:sp>
    </p:spTree>
    <p:extLst>
      <p:ext uri="{BB962C8B-B14F-4D97-AF65-F5344CB8AC3E}">
        <p14:creationId xmlns:p14="http://schemas.microsoft.com/office/powerpoint/2010/main" val="311705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stream reservation, this may be added at some </a:t>
            </a:r>
            <a:r>
              <a:rPr lang="en-US" dirty="0" err="1"/>
              <a:t>piont</a:t>
            </a:r>
            <a:r>
              <a:rPr lang="en-US" dirty="0"/>
              <a:t> in the future. I should think the hardware is capable, but they are lacking the right interface(s). It has to be initiated by the endpoints, and the switches play an active role. To my knowledge, there is no defined frame-format for stream reservation (MSRP, specifically; MMRP and MVRP do have defined formats (and it works in linux and switch))</a:t>
            </a:r>
          </a:p>
          <a:p>
            <a:endParaRPr lang="en-US" dirty="0"/>
          </a:p>
          <a:p>
            <a:r>
              <a:rPr lang="en-US" dirty="0"/>
              <a:t>The last point is to drive home that we actually don’t have THAT much control once it leaves the NIC. Only the priority matters, nothing more. If Qat were implemented, there would be more, but then you’re sending to a specific MAC… unsure how to manage this at the application level if you’re using a single TCP socket. </a:t>
            </a:r>
          </a:p>
        </p:txBody>
      </p:sp>
      <p:sp>
        <p:nvSpPr>
          <p:cNvPr id="4" name="Slide Number Placeholder 3"/>
          <p:cNvSpPr>
            <a:spLocks noGrp="1"/>
          </p:cNvSpPr>
          <p:nvPr>
            <p:ph type="sldNum" sz="quarter" idx="5"/>
          </p:nvPr>
        </p:nvSpPr>
        <p:spPr/>
        <p:txBody>
          <a:bodyPr/>
          <a:lstStyle/>
          <a:p>
            <a:fld id="{19C6148A-71B3-6E4B-BEEC-C2DD4B1FD7E9}" type="slidenum">
              <a:rPr lang="en-US" smtClean="0"/>
              <a:t>5</a:t>
            </a:fld>
            <a:endParaRPr lang="en-US"/>
          </a:p>
        </p:txBody>
      </p:sp>
    </p:spTree>
    <p:extLst>
      <p:ext uri="{BB962C8B-B14F-4D97-AF65-F5344CB8AC3E}">
        <p14:creationId xmlns:p14="http://schemas.microsoft.com/office/powerpoint/2010/main" val="635022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tsn.readthedocs.io</a:t>
            </a:r>
            <a:r>
              <a:rPr lang="en-US" dirty="0"/>
              <a:t>/</a:t>
            </a:r>
            <a:r>
              <a:rPr lang="en-US" dirty="0" err="1"/>
              <a:t>qdiscs.html</a:t>
            </a:r>
            <a:r>
              <a:rPr lang="en-US" dirty="0"/>
              <a:t> for setting up queueing disciplines for traffic control (</a:t>
            </a:r>
            <a:r>
              <a:rPr lang="en-US" dirty="0" err="1"/>
              <a:t>tc</a:t>
            </a:r>
            <a:r>
              <a:rPr lang="en-US" dirty="0"/>
              <a:t> utility). </a:t>
            </a:r>
          </a:p>
          <a:p>
            <a:pPr marL="171450" indent="-171450">
              <a:buFontTx/>
              <a:buChar char="-"/>
            </a:pPr>
            <a:r>
              <a:rPr lang="en-US" dirty="0"/>
              <a:t>Will set a discipline such that a particular Linux socket priority maps to a traffic class, which maps to 1+ queues. You set a queueing discipline per queue. </a:t>
            </a:r>
          </a:p>
          <a:p>
            <a:pPr marL="171450" indent="-171450">
              <a:buFontTx/>
              <a:buChar char="-"/>
            </a:pPr>
            <a:r>
              <a:rPr lang="en-US" dirty="0"/>
              <a:t>CBS assigns a high priority traffic class to a queue, then a set of traffic shaping parameters onto that queue. This makes use of hardware queues.</a:t>
            </a:r>
          </a:p>
          <a:p>
            <a:r>
              <a:rPr lang="en-US" dirty="0"/>
              <a:t>- TDMA style in linux is software-only by my understanding. Unclear is NIC drivers support this yet. Example appears to just use 1 queue. </a:t>
            </a:r>
          </a:p>
          <a:p>
            <a:r>
              <a:rPr lang="en-US" dirty="0"/>
              <a:t>- ETF for EDF-style sending. Can make use of a timed-launch mechanism in the NIC(?), assuming i210 (i225 probably has this feature too).</a:t>
            </a:r>
          </a:p>
        </p:txBody>
      </p:sp>
      <p:sp>
        <p:nvSpPr>
          <p:cNvPr id="4" name="Slide Number Placeholder 3"/>
          <p:cNvSpPr>
            <a:spLocks noGrp="1"/>
          </p:cNvSpPr>
          <p:nvPr>
            <p:ph type="sldNum" sz="quarter" idx="5"/>
          </p:nvPr>
        </p:nvSpPr>
        <p:spPr/>
        <p:txBody>
          <a:bodyPr/>
          <a:lstStyle/>
          <a:p>
            <a:fld id="{19C6148A-71B3-6E4B-BEEC-C2DD4B1FD7E9}" type="slidenum">
              <a:rPr lang="en-US" smtClean="0"/>
              <a:t>6</a:t>
            </a:fld>
            <a:endParaRPr lang="en-US"/>
          </a:p>
        </p:txBody>
      </p:sp>
    </p:spTree>
    <p:extLst>
      <p:ext uri="{BB962C8B-B14F-4D97-AF65-F5344CB8AC3E}">
        <p14:creationId xmlns:p14="http://schemas.microsoft.com/office/powerpoint/2010/main" val="2377285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C6148A-71B3-6E4B-BEEC-C2DD4B1FD7E9}" type="slidenum">
              <a:rPr lang="en-US" smtClean="0"/>
              <a:t>10</a:t>
            </a:fld>
            <a:endParaRPr lang="en-US"/>
          </a:p>
        </p:txBody>
      </p:sp>
    </p:spTree>
    <p:extLst>
      <p:ext uri="{BB962C8B-B14F-4D97-AF65-F5344CB8AC3E}">
        <p14:creationId xmlns:p14="http://schemas.microsoft.com/office/powerpoint/2010/main" val="3726525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class is effectively local to a device. The frame priority is what stays on the frame itself. Frame priority persists after the switch forwards. Traffic class does not.</a:t>
            </a:r>
          </a:p>
        </p:txBody>
      </p:sp>
      <p:sp>
        <p:nvSpPr>
          <p:cNvPr id="4" name="Slide Number Placeholder 3"/>
          <p:cNvSpPr>
            <a:spLocks noGrp="1"/>
          </p:cNvSpPr>
          <p:nvPr>
            <p:ph type="sldNum" sz="quarter" idx="5"/>
          </p:nvPr>
        </p:nvSpPr>
        <p:spPr/>
        <p:txBody>
          <a:bodyPr/>
          <a:lstStyle/>
          <a:p>
            <a:fld id="{19C6148A-71B3-6E4B-BEEC-C2DD4B1FD7E9}" type="slidenum">
              <a:rPr lang="en-US" smtClean="0"/>
              <a:t>11</a:t>
            </a:fld>
            <a:endParaRPr lang="en-US"/>
          </a:p>
        </p:txBody>
      </p:sp>
    </p:spTree>
    <p:extLst>
      <p:ext uri="{BB962C8B-B14F-4D97-AF65-F5344CB8AC3E}">
        <p14:creationId xmlns:p14="http://schemas.microsoft.com/office/powerpoint/2010/main" val="129783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C6148A-71B3-6E4B-BEEC-C2DD4B1FD7E9}" type="slidenum">
              <a:rPr lang="en-US" smtClean="0"/>
              <a:t>12</a:t>
            </a:fld>
            <a:endParaRPr lang="en-US"/>
          </a:p>
        </p:txBody>
      </p:sp>
    </p:spTree>
    <p:extLst>
      <p:ext uri="{BB962C8B-B14F-4D97-AF65-F5344CB8AC3E}">
        <p14:creationId xmlns:p14="http://schemas.microsoft.com/office/powerpoint/2010/main" val="336734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C6148A-71B3-6E4B-BEEC-C2DD4B1FD7E9}" type="slidenum">
              <a:rPr lang="en-US" smtClean="0"/>
              <a:t>13</a:t>
            </a:fld>
            <a:endParaRPr lang="en-US"/>
          </a:p>
        </p:txBody>
      </p:sp>
    </p:spTree>
    <p:extLst>
      <p:ext uri="{BB962C8B-B14F-4D97-AF65-F5344CB8AC3E}">
        <p14:creationId xmlns:p14="http://schemas.microsoft.com/office/powerpoint/2010/main" val="136771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BD5FB55-F148-BA45-8BC5-79DB5FFA9203}" type="datetime1">
              <a:rPr lang="en-US" smtClean="0"/>
              <a:t>12/13/21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27613107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1BAD7A-0AD5-A248-B6E7-B27EA5A1CFE2}" type="datetime1">
              <a:rPr lang="en-US" smtClean="0"/>
              <a:t>12/13/21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309008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9C9EC-1168-3743-A4BA-6CB977702957}" type="datetime1">
              <a:rPr lang="en-US" smtClean="0"/>
              <a:t>12/13/21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168695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9247" y="426810"/>
            <a:ext cx="10425435" cy="823766"/>
          </a:xfrm>
        </p:spPr>
        <p:txBody>
          <a:bodyPr/>
          <a:lstStyle>
            <a:lvl1pPr>
              <a:defRPr b="1" i="0">
                <a:latin typeface="Helvetica"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99247" y="1465730"/>
            <a:ext cx="10425435" cy="4222376"/>
          </a:xfrm>
        </p:spPr>
        <p:txBody>
          <a:bodyPr/>
          <a:lstStyle>
            <a:lvl1pPr>
              <a:defRPr sz="2400">
                <a:latin typeface="Helvetica" pitchFamily="2" charset="0"/>
              </a:defRPr>
            </a:lvl1pPr>
            <a:lvl2pPr>
              <a:defRPr sz="2000">
                <a:latin typeface="Helvetica" pitchFamily="2" charset="0"/>
              </a:defRPr>
            </a:lvl2pPr>
            <a:lvl3pPr>
              <a:defRPr sz="1800">
                <a:latin typeface="Helvetica" pitchFamily="2" charset="0"/>
              </a:defRPr>
            </a:lvl3pPr>
            <a:lvl4pPr>
              <a:defRPr>
                <a:latin typeface="Helvetica" pitchFamily="2" charset="0"/>
              </a:defRPr>
            </a:lvl4pPr>
            <a:lvl5pPr>
              <a:defRPr sz="1400">
                <a:latin typeface="Helvetica"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BF4872-FEB6-9D44-B165-3846724E127D}" type="datetime1">
              <a:rPr lang="en-US" smtClean="0"/>
              <a:t>12/13/21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351636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91D7428-6509-6140-96C1-EA3CD796ADEE}" type="datetime1">
              <a:rPr lang="en-US" smtClean="0"/>
              <a:t>12/13/21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31709697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10DE4D-0FA5-104E-A75A-5EF68E22C058}" type="datetime1">
              <a:rPr lang="en-US" smtClean="0"/>
              <a:t>12/13/21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147311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73F4A2A-B634-6145-8A09-1D49D7098680}" type="datetime1">
              <a:rPr lang="en-US" smtClean="0"/>
              <a:t>12/13/21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05AB1-4DB7-4F14-8D20-3F5A654F4BC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7924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C65B3F-0E05-9E4E-A82C-631F50B9B2CA}" type="datetime1">
              <a:rPr lang="en-US" smtClean="0"/>
              <a:t>12/13/21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17106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B6BC1-B52F-AD40-AF55-268CBBDB2172}" type="datetime1">
              <a:rPr lang="en-US" smtClean="0"/>
              <a:t>12/13/21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126698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38F5E9C-E8E2-F843-BB89-182241B60E6A}" type="datetime1">
              <a:rPr lang="en-US" smtClean="0"/>
              <a:t>12/13/21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423848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12044F2-B623-364E-851F-6929302E1328}" type="datetime1">
              <a:rPr lang="en-US" smtClean="0"/>
              <a:t>12/13/21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8105AB1-4DB7-4F14-8D20-3F5A654F4BC1}" type="slidenum">
              <a:rPr lang="en-US" smtClean="0"/>
              <a:t>‹#›</a:t>
            </a:fld>
            <a:endParaRPr lang="en-US"/>
          </a:p>
        </p:txBody>
      </p:sp>
    </p:spTree>
    <p:extLst>
      <p:ext uri="{BB962C8B-B14F-4D97-AF65-F5344CB8AC3E}">
        <p14:creationId xmlns:p14="http://schemas.microsoft.com/office/powerpoint/2010/main" val="147212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40F7E1-BAA8-AF4A-9677-260126A832A1}" type="datetime1">
              <a:rPr lang="en-US" smtClean="0"/>
              <a:t>12/13/21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8105AB1-4DB7-4F14-8D20-3F5A654F4BC1}" type="slidenum">
              <a:rPr lang="en-US" smtClean="0"/>
              <a:t>‹#›</a:t>
            </a:fld>
            <a:endParaRPr lang="en-US"/>
          </a:p>
        </p:txBody>
      </p:sp>
    </p:spTree>
    <p:extLst>
      <p:ext uri="{BB962C8B-B14F-4D97-AF65-F5344CB8AC3E}">
        <p14:creationId xmlns:p14="http://schemas.microsoft.com/office/powerpoint/2010/main" val="4357556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uperuser.com/questions/1183858/would-an-ethernet-spliter-work-for-two-devices-that-wont-get-used-at-the-same-t" TargetMode="External"/><Relationship Id="rId5" Type="http://schemas.openxmlformats.org/officeDocument/2006/relationships/image" Target="../media/image2.jpg"/><Relationship Id="rId4" Type="http://schemas.openxmlformats.org/officeDocument/2006/relationships/hyperlink" Target="http://www.tecnoneo.com/2016/12/especificaciones-confirmadas-del-mini.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sn.readthedocs.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reese-grimsley/tsn_sandbox/blob/main/VLAN_setup.m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9CA8-0957-0448-9415-39F12CDAC613}"/>
              </a:ext>
            </a:extLst>
          </p:cNvPr>
          <p:cNvSpPr>
            <a:spLocks noGrp="1"/>
          </p:cNvSpPr>
          <p:nvPr>
            <p:ph type="ctrTitle"/>
          </p:nvPr>
        </p:nvSpPr>
        <p:spPr/>
        <p:txBody>
          <a:bodyPr/>
          <a:lstStyle/>
          <a:p>
            <a:r>
              <a:rPr lang="en-US" dirty="0">
                <a:latin typeface="Helvetica" pitchFamily="2" charset="0"/>
              </a:rPr>
              <a:t>Time Sensitive Networking in the Arena</a:t>
            </a:r>
          </a:p>
        </p:txBody>
      </p:sp>
    </p:spTree>
    <p:extLst>
      <p:ext uri="{BB962C8B-B14F-4D97-AF65-F5344CB8AC3E}">
        <p14:creationId xmlns:p14="http://schemas.microsoft.com/office/powerpoint/2010/main" val="3274473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F2E2-0C3F-B247-9673-6D0D1E4BEDA2}"/>
              </a:ext>
            </a:extLst>
          </p:cNvPr>
          <p:cNvSpPr>
            <a:spLocks noGrp="1"/>
          </p:cNvSpPr>
          <p:nvPr>
            <p:ph type="title"/>
          </p:nvPr>
        </p:nvSpPr>
        <p:spPr/>
        <p:txBody>
          <a:bodyPr/>
          <a:lstStyle/>
          <a:p>
            <a:r>
              <a:rPr lang="en-US" dirty="0"/>
              <a:t>TSN Switch Configuration (4)</a:t>
            </a:r>
          </a:p>
        </p:txBody>
      </p:sp>
      <p:sp>
        <p:nvSpPr>
          <p:cNvPr id="3" name="Content Placeholder 2">
            <a:extLst>
              <a:ext uri="{FF2B5EF4-FFF2-40B4-BE49-F238E27FC236}">
                <a16:creationId xmlns:a16="http://schemas.microsoft.com/office/drawing/2014/main" id="{663B36B3-CDED-C14B-BED2-B536AE208A80}"/>
              </a:ext>
            </a:extLst>
          </p:cNvPr>
          <p:cNvSpPr>
            <a:spLocks noGrp="1"/>
          </p:cNvSpPr>
          <p:nvPr>
            <p:ph idx="1"/>
          </p:nvPr>
        </p:nvSpPr>
        <p:spPr>
          <a:xfrm>
            <a:off x="699246" y="1250576"/>
            <a:ext cx="10425435" cy="4222376"/>
          </a:xfrm>
        </p:spPr>
        <p:txBody>
          <a:bodyPr/>
          <a:lstStyle/>
          <a:p>
            <a:r>
              <a:rPr lang="en-US" dirty="0"/>
              <a:t>2 VLANs created on 3 endpoints (left). </a:t>
            </a:r>
          </a:p>
          <a:p>
            <a:r>
              <a:rPr lang="en-US" dirty="0"/>
              <a:t>‘T’ means frames are tagged with VLAN header</a:t>
            </a:r>
          </a:p>
          <a:p>
            <a:pPr lvl="1"/>
            <a:r>
              <a:rPr lang="en-US" dirty="0"/>
              <a:t>VLAN 3 manually configured in switch, VLAN 5 learned (LT) using MVRP</a:t>
            </a:r>
          </a:p>
          <a:p>
            <a:pPr lvl="2"/>
            <a:r>
              <a:rPr lang="en-US" dirty="0"/>
              <a:t>VLAN 1 is automatically generated for management</a:t>
            </a:r>
          </a:p>
          <a:p>
            <a:r>
              <a:rPr lang="en-US" dirty="0"/>
              <a:t>MVRP must be turned on (right)</a:t>
            </a:r>
          </a:p>
        </p:txBody>
      </p:sp>
      <p:sp>
        <p:nvSpPr>
          <p:cNvPr id="4" name="Slide Number Placeholder 3">
            <a:extLst>
              <a:ext uri="{FF2B5EF4-FFF2-40B4-BE49-F238E27FC236}">
                <a16:creationId xmlns:a16="http://schemas.microsoft.com/office/drawing/2014/main" id="{9EBA2CBD-81FB-3240-BBCC-71D741948F96}"/>
              </a:ext>
            </a:extLst>
          </p:cNvPr>
          <p:cNvSpPr>
            <a:spLocks noGrp="1"/>
          </p:cNvSpPr>
          <p:nvPr>
            <p:ph type="sldNum" sz="quarter" idx="12"/>
          </p:nvPr>
        </p:nvSpPr>
        <p:spPr>
          <a:xfrm>
            <a:off x="11755094" y="6432478"/>
            <a:ext cx="365760" cy="365760"/>
          </a:xfrm>
        </p:spPr>
        <p:txBody>
          <a:bodyPr/>
          <a:lstStyle/>
          <a:p>
            <a:fld id="{F8105AB1-4DB7-4F14-8D20-3F5A654F4BC1}" type="slidenum">
              <a:rPr lang="en-US" smtClean="0"/>
              <a:t>10</a:t>
            </a:fld>
            <a:endParaRPr lang="en-US"/>
          </a:p>
        </p:txBody>
      </p:sp>
      <p:pic>
        <p:nvPicPr>
          <p:cNvPr id="6" name="Picture 5">
            <a:extLst>
              <a:ext uri="{FF2B5EF4-FFF2-40B4-BE49-F238E27FC236}">
                <a16:creationId xmlns:a16="http://schemas.microsoft.com/office/drawing/2014/main" id="{533D809D-4BC1-CC4F-9BC5-9DFAA39A7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95367"/>
            <a:ext cx="8616677" cy="3762633"/>
          </a:xfrm>
          <a:prstGeom prst="rect">
            <a:avLst/>
          </a:prstGeom>
        </p:spPr>
      </p:pic>
      <p:pic>
        <p:nvPicPr>
          <p:cNvPr id="8" name="Picture 7">
            <a:extLst>
              <a:ext uri="{FF2B5EF4-FFF2-40B4-BE49-F238E27FC236}">
                <a16:creationId xmlns:a16="http://schemas.microsoft.com/office/drawing/2014/main" id="{3B3219CF-7926-0B4D-9147-7FE762450A4A}"/>
              </a:ext>
            </a:extLst>
          </p:cNvPr>
          <p:cNvPicPr>
            <a:picLocks noChangeAspect="1"/>
          </p:cNvPicPr>
          <p:nvPr/>
        </p:nvPicPr>
        <p:blipFill rotWithShape="1">
          <a:blip r:embed="rId4">
            <a:extLst>
              <a:ext uri="{28A0092B-C50C-407E-A947-70E740481C1C}">
                <a14:useLocalDpi xmlns:a14="http://schemas.microsoft.com/office/drawing/2010/main" val="0"/>
              </a:ext>
            </a:extLst>
          </a:blip>
          <a:srcRect r="61127"/>
          <a:stretch/>
        </p:blipFill>
        <p:spPr>
          <a:xfrm>
            <a:off x="7881871" y="2616009"/>
            <a:ext cx="3723116" cy="4182229"/>
          </a:xfrm>
          <a:prstGeom prst="rect">
            <a:avLst/>
          </a:prstGeom>
        </p:spPr>
      </p:pic>
    </p:spTree>
    <p:extLst>
      <p:ext uri="{BB962C8B-B14F-4D97-AF65-F5344CB8AC3E}">
        <p14:creationId xmlns:p14="http://schemas.microsoft.com/office/powerpoint/2010/main" val="111756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F2E2-0C3F-B247-9673-6D0D1E4BEDA2}"/>
              </a:ext>
            </a:extLst>
          </p:cNvPr>
          <p:cNvSpPr>
            <a:spLocks noGrp="1"/>
          </p:cNvSpPr>
          <p:nvPr>
            <p:ph type="title"/>
          </p:nvPr>
        </p:nvSpPr>
        <p:spPr/>
        <p:txBody>
          <a:bodyPr/>
          <a:lstStyle/>
          <a:p>
            <a:r>
              <a:rPr lang="en-US" dirty="0"/>
              <a:t>TSN Switch Configuration (5)</a:t>
            </a:r>
          </a:p>
        </p:txBody>
      </p:sp>
      <p:sp>
        <p:nvSpPr>
          <p:cNvPr id="3" name="Content Placeholder 2">
            <a:extLst>
              <a:ext uri="{FF2B5EF4-FFF2-40B4-BE49-F238E27FC236}">
                <a16:creationId xmlns:a16="http://schemas.microsoft.com/office/drawing/2014/main" id="{663B36B3-CDED-C14B-BED2-B536AE208A80}"/>
              </a:ext>
            </a:extLst>
          </p:cNvPr>
          <p:cNvSpPr>
            <a:spLocks noGrp="1"/>
          </p:cNvSpPr>
          <p:nvPr>
            <p:ph idx="1"/>
          </p:nvPr>
        </p:nvSpPr>
        <p:spPr/>
        <p:txBody>
          <a:bodyPr/>
          <a:lstStyle/>
          <a:p>
            <a:r>
              <a:rPr lang="en-US" dirty="0"/>
              <a:t>(right) mapping of VLAN priority to traffic class</a:t>
            </a:r>
          </a:p>
          <a:p>
            <a:pPr lvl="1"/>
            <a:r>
              <a:rPr lang="en-US" dirty="0"/>
              <a:t>Traffic class is the basis for priority within the switch</a:t>
            </a:r>
          </a:p>
        </p:txBody>
      </p:sp>
      <p:sp>
        <p:nvSpPr>
          <p:cNvPr id="4" name="Slide Number Placeholder 3">
            <a:extLst>
              <a:ext uri="{FF2B5EF4-FFF2-40B4-BE49-F238E27FC236}">
                <a16:creationId xmlns:a16="http://schemas.microsoft.com/office/drawing/2014/main" id="{9EBA2CBD-81FB-3240-BBCC-71D741948F96}"/>
              </a:ext>
            </a:extLst>
          </p:cNvPr>
          <p:cNvSpPr>
            <a:spLocks noGrp="1"/>
          </p:cNvSpPr>
          <p:nvPr>
            <p:ph type="sldNum" sz="quarter" idx="12"/>
          </p:nvPr>
        </p:nvSpPr>
        <p:spPr/>
        <p:txBody>
          <a:bodyPr/>
          <a:lstStyle/>
          <a:p>
            <a:fld id="{F8105AB1-4DB7-4F14-8D20-3F5A654F4BC1}" type="slidenum">
              <a:rPr lang="en-US" smtClean="0"/>
              <a:t>11</a:t>
            </a:fld>
            <a:endParaRPr lang="en-US"/>
          </a:p>
        </p:txBody>
      </p:sp>
      <p:pic>
        <p:nvPicPr>
          <p:cNvPr id="6" name="Picture 5">
            <a:extLst>
              <a:ext uri="{FF2B5EF4-FFF2-40B4-BE49-F238E27FC236}">
                <a16:creationId xmlns:a16="http://schemas.microsoft.com/office/drawing/2014/main" id="{A8EC7ECD-139E-DE47-A10A-448D75297C83}"/>
              </a:ext>
            </a:extLst>
          </p:cNvPr>
          <p:cNvPicPr>
            <a:picLocks noChangeAspect="1"/>
          </p:cNvPicPr>
          <p:nvPr/>
        </p:nvPicPr>
        <p:blipFill rotWithShape="1">
          <a:blip r:embed="rId3">
            <a:extLst>
              <a:ext uri="{28A0092B-C50C-407E-A947-70E740481C1C}">
                <a14:useLocalDpi xmlns:a14="http://schemas.microsoft.com/office/drawing/2010/main" val="0"/>
              </a:ext>
            </a:extLst>
          </a:blip>
          <a:srcRect r="68732"/>
          <a:stretch/>
        </p:blipFill>
        <p:spPr>
          <a:xfrm>
            <a:off x="8103034" y="1250576"/>
            <a:ext cx="3629620" cy="5068956"/>
          </a:xfrm>
          <a:prstGeom prst="rect">
            <a:avLst/>
          </a:prstGeom>
        </p:spPr>
      </p:pic>
    </p:spTree>
    <p:extLst>
      <p:ext uri="{BB962C8B-B14F-4D97-AF65-F5344CB8AC3E}">
        <p14:creationId xmlns:p14="http://schemas.microsoft.com/office/powerpoint/2010/main" val="197348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F2E2-0C3F-B247-9673-6D0D1E4BEDA2}"/>
              </a:ext>
            </a:extLst>
          </p:cNvPr>
          <p:cNvSpPr>
            <a:spLocks noGrp="1"/>
          </p:cNvSpPr>
          <p:nvPr>
            <p:ph type="title"/>
          </p:nvPr>
        </p:nvSpPr>
        <p:spPr/>
        <p:txBody>
          <a:bodyPr/>
          <a:lstStyle/>
          <a:p>
            <a:r>
              <a:rPr lang="en-US" dirty="0"/>
              <a:t>TSN Switch Configuration (5)</a:t>
            </a:r>
          </a:p>
        </p:txBody>
      </p:sp>
      <p:sp>
        <p:nvSpPr>
          <p:cNvPr id="3" name="Content Placeholder 2">
            <a:extLst>
              <a:ext uri="{FF2B5EF4-FFF2-40B4-BE49-F238E27FC236}">
                <a16:creationId xmlns:a16="http://schemas.microsoft.com/office/drawing/2014/main" id="{663B36B3-CDED-C14B-BED2-B536AE208A80}"/>
              </a:ext>
            </a:extLst>
          </p:cNvPr>
          <p:cNvSpPr>
            <a:spLocks noGrp="1"/>
          </p:cNvSpPr>
          <p:nvPr>
            <p:ph idx="1"/>
          </p:nvPr>
        </p:nvSpPr>
        <p:spPr/>
        <p:txBody>
          <a:bodyPr/>
          <a:lstStyle/>
          <a:p>
            <a:r>
              <a:rPr lang="en-US" dirty="0"/>
              <a:t>TSN Configuration page (left)</a:t>
            </a:r>
          </a:p>
          <a:p>
            <a:r>
              <a:rPr lang="en-US" dirty="0"/>
              <a:t>TSN TDMA gate control list (right) – gate states are traffic classes</a:t>
            </a:r>
          </a:p>
          <a:p>
            <a:pPr lvl="1"/>
            <a:r>
              <a:rPr lang="en-US" dirty="0"/>
              <a:t>Only templates in the GUI; can create new template with CLI</a:t>
            </a:r>
          </a:p>
        </p:txBody>
      </p:sp>
      <p:sp>
        <p:nvSpPr>
          <p:cNvPr id="4" name="Slide Number Placeholder 3">
            <a:extLst>
              <a:ext uri="{FF2B5EF4-FFF2-40B4-BE49-F238E27FC236}">
                <a16:creationId xmlns:a16="http://schemas.microsoft.com/office/drawing/2014/main" id="{9EBA2CBD-81FB-3240-BBCC-71D741948F96}"/>
              </a:ext>
            </a:extLst>
          </p:cNvPr>
          <p:cNvSpPr>
            <a:spLocks noGrp="1"/>
          </p:cNvSpPr>
          <p:nvPr>
            <p:ph type="sldNum" sz="quarter" idx="12"/>
          </p:nvPr>
        </p:nvSpPr>
        <p:spPr/>
        <p:txBody>
          <a:bodyPr/>
          <a:lstStyle/>
          <a:p>
            <a:fld id="{F8105AB1-4DB7-4F14-8D20-3F5A654F4BC1}" type="slidenum">
              <a:rPr lang="en-US" smtClean="0"/>
              <a:t>12</a:t>
            </a:fld>
            <a:endParaRPr lang="en-US"/>
          </a:p>
        </p:txBody>
      </p:sp>
      <p:pic>
        <p:nvPicPr>
          <p:cNvPr id="6" name="Picture 5">
            <a:extLst>
              <a:ext uri="{FF2B5EF4-FFF2-40B4-BE49-F238E27FC236}">
                <a16:creationId xmlns:a16="http://schemas.microsoft.com/office/drawing/2014/main" id="{5CFF686E-515F-F647-B9A9-1B67A0B1E9F3}"/>
              </a:ext>
            </a:extLst>
          </p:cNvPr>
          <p:cNvPicPr>
            <a:picLocks noChangeAspect="1"/>
          </p:cNvPicPr>
          <p:nvPr/>
        </p:nvPicPr>
        <p:blipFill rotWithShape="1">
          <a:blip r:embed="rId3">
            <a:extLst>
              <a:ext uri="{28A0092B-C50C-407E-A947-70E740481C1C}">
                <a14:useLocalDpi xmlns:a14="http://schemas.microsoft.com/office/drawing/2010/main" val="0"/>
              </a:ext>
            </a:extLst>
          </a:blip>
          <a:srcRect r="51409"/>
          <a:stretch/>
        </p:blipFill>
        <p:spPr>
          <a:xfrm>
            <a:off x="180304" y="2768958"/>
            <a:ext cx="4592781" cy="4089042"/>
          </a:xfrm>
          <a:prstGeom prst="rect">
            <a:avLst/>
          </a:prstGeom>
        </p:spPr>
      </p:pic>
      <p:pic>
        <p:nvPicPr>
          <p:cNvPr id="8" name="Picture 7">
            <a:extLst>
              <a:ext uri="{FF2B5EF4-FFF2-40B4-BE49-F238E27FC236}">
                <a16:creationId xmlns:a16="http://schemas.microsoft.com/office/drawing/2014/main" id="{F0A9C39D-930E-8D49-A480-15D57C76B0B9}"/>
              </a:ext>
            </a:extLst>
          </p:cNvPr>
          <p:cNvPicPr>
            <a:picLocks noChangeAspect="1"/>
          </p:cNvPicPr>
          <p:nvPr/>
        </p:nvPicPr>
        <p:blipFill rotWithShape="1">
          <a:blip r:embed="rId4">
            <a:extLst>
              <a:ext uri="{28A0092B-C50C-407E-A947-70E740481C1C}">
                <a14:useLocalDpi xmlns:a14="http://schemas.microsoft.com/office/drawing/2010/main" val="0"/>
              </a:ext>
            </a:extLst>
          </a:blip>
          <a:srcRect r="48451"/>
          <a:stretch/>
        </p:blipFill>
        <p:spPr>
          <a:xfrm>
            <a:off x="5815935" y="2768958"/>
            <a:ext cx="4732015" cy="3971275"/>
          </a:xfrm>
          <a:prstGeom prst="rect">
            <a:avLst/>
          </a:prstGeom>
        </p:spPr>
      </p:pic>
    </p:spTree>
    <p:extLst>
      <p:ext uri="{BB962C8B-B14F-4D97-AF65-F5344CB8AC3E}">
        <p14:creationId xmlns:p14="http://schemas.microsoft.com/office/powerpoint/2010/main" val="75445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632D-28A9-7640-9227-B11D6B8F7FC7}"/>
              </a:ext>
            </a:extLst>
          </p:cNvPr>
          <p:cNvSpPr>
            <a:spLocks noGrp="1"/>
          </p:cNvSpPr>
          <p:nvPr>
            <p:ph type="title"/>
          </p:nvPr>
        </p:nvSpPr>
        <p:spPr/>
        <p:txBody>
          <a:bodyPr/>
          <a:lstStyle/>
          <a:p>
            <a:r>
              <a:rPr lang="en-US" dirty="0"/>
              <a:t>Questions for A TSN Expert</a:t>
            </a:r>
          </a:p>
        </p:txBody>
      </p:sp>
      <p:sp>
        <p:nvSpPr>
          <p:cNvPr id="3" name="Content Placeholder 2">
            <a:extLst>
              <a:ext uri="{FF2B5EF4-FFF2-40B4-BE49-F238E27FC236}">
                <a16:creationId xmlns:a16="http://schemas.microsoft.com/office/drawing/2014/main" id="{155278EE-5239-7941-928D-ECF5F097F48E}"/>
              </a:ext>
            </a:extLst>
          </p:cNvPr>
          <p:cNvSpPr>
            <a:spLocks noGrp="1"/>
          </p:cNvSpPr>
          <p:nvPr>
            <p:ph idx="1"/>
          </p:nvPr>
        </p:nvSpPr>
        <p:spPr>
          <a:xfrm>
            <a:off x="699247" y="1465730"/>
            <a:ext cx="10425435" cy="5117950"/>
          </a:xfrm>
        </p:spPr>
        <p:txBody>
          <a:bodyPr>
            <a:normAutofit fontScale="92500" lnSpcReduction="20000"/>
          </a:bodyPr>
          <a:lstStyle/>
          <a:p>
            <a:r>
              <a:rPr lang="en-US" dirty="0"/>
              <a:t>Do you actively use stream-reservation and enforcement?</a:t>
            </a:r>
          </a:p>
          <a:p>
            <a:pPr lvl="1"/>
            <a:r>
              <a:rPr lang="en-US" dirty="0"/>
              <a:t>If yes, what is the SW or HW interface? Do you require hardware support to propagate this information among nodes? Did you use a reference design or build from scratch?</a:t>
            </a:r>
          </a:p>
          <a:p>
            <a:r>
              <a:rPr lang="en-US" dirty="0"/>
              <a:t>What is the software stack on the endpoints? Stock Linux? </a:t>
            </a:r>
          </a:p>
          <a:p>
            <a:r>
              <a:rPr lang="en-US" dirty="0"/>
              <a:t>How do you map QoS requirements from your application to the network?</a:t>
            </a:r>
          </a:p>
          <a:p>
            <a:pPr lvl="1"/>
            <a:r>
              <a:rPr lang="en-US" dirty="0"/>
              <a:t>QoS mechanisms are L2, but we need TCP</a:t>
            </a:r>
          </a:p>
          <a:p>
            <a:pPr lvl="1"/>
            <a:r>
              <a:rPr lang="en-US" dirty="0"/>
              <a:t>What traffic shaping method do you use? CBS, TDMA, EDF, None?</a:t>
            </a:r>
          </a:p>
          <a:p>
            <a:pPr lvl="1"/>
            <a:r>
              <a:rPr lang="en-US" dirty="0"/>
              <a:t>Do you perform a global scheduling analysis on all traffic flows?</a:t>
            </a:r>
          </a:p>
          <a:p>
            <a:pPr lvl="1"/>
            <a:r>
              <a:rPr lang="en-US" dirty="0"/>
              <a:t>What is the composition of traffic like in your application? Latency / throughput requirements, number/density of flows per endpoint, relative priority (e.g. traffic classes)</a:t>
            </a:r>
          </a:p>
          <a:p>
            <a:r>
              <a:rPr lang="en-US" dirty="0"/>
              <a:t>Configure all switches identically? Individually? Through a central authority ?</a:t>
            </a:r>
          </a:p>
          <a:p>
            <a:pPr lvl="1"/>
            <a:r>
              <a:rPr lang="en-US" dirty="0"/>
              <a:t>Extra focus on this question they us TDMA-based shaping! How does this impact scheduling analysis, if done?</a:t>
            </a:r>
          </a:p>
          <a:p>
            <a:pPr lvl="1"/>
            <a:r>
              <a:rPr lang="en-US" dirty="0"/>
              <a:t>Do you ever change the configuration to optimize or account for changes in flows?</a:t>
            </a:r>
          </a:p>
        </p:txBody>
      </p:sp>
      <p:sp>
        <p:nvSpPr>
          <p:cNvPr id="4" name="Slide Number Placeholder 3">
            <a:extLst>
              <a:ext uri="{FF2B5EF4-FFF2-40B4-BE49-F238E27FC236}">
                <a16:creationId xmlns:a16="http://schemas.microsoft.com/office/drawing/2014/main" id="{1947B22E-3350-B445-961A-EB0D50EF4F3C}"/>
              </a:ext>
            </a:extLst>
          </p:cNvPr>
          <p:cNvSpPr>
            <a:spLocks noGrp="1"/>
          </p:cNvSpPr>
          <p:nvPr>
            <p:ph type="sldNum" sz="quarter" idx="12"/>
          </p:nvPr>
        </p:nvSpPr>
        <p:spPr/>
        <p:txBody>
          <a:bodyPr/>
          <a:lstStyle/>
          <a:p>
            <a:fld id="{F8105AB1-4DB7-4F14-8D20-3F5A654F4BC1}" type="slidenum">
              <a:rPr lang="en-US" smtClean="0"/>
              <a:t>13</a:t>
            </a:fld>
            <a:endParaRPr lang="en-US"/>
          </a:p>
        </p:txBody>
      </p:sp>
    </p:spTree>
    <p:extLst>
      <p:ext uri="{BB962C8B-B14F-4D97-AF65-F5344CB8AC3E}">
        <p14:creationId xmlns:p14="http://schemas.microsoft.com/office/powerpoint/2010/main" val="1015467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955B-3EF8-F042-900A-C9FD237E3E2A}"/>
              </a:ext>
            </a:extLst>
          </p:cNvPr>
          <p:cNvSpPr>
            <a:spLocks noGrp="1"/>
          </p:cNvSpPr>
          <p:nvPr>
            <p:ph type="title"/>
          </p:nvPr>
        </p:nvSpPr>
        <p:spPr/>
        <p:txBody>
          <a:bodyPr/>
          <a:lstStyle/>
          <a:p>
            <a:r>
              <a:rPr lang="en-US" dirty="0"/>
              <a:t>ARENA &amp; TSN Discussion Points</a:t>
            </a:r>
          </a:p>
        </p:txBody>
      </p:sp>
      <p:sp>
        <p:nvSpPr>
          <p:cNvPr id="3" name="Content Placeholder 2">
            <a:extLst>
              <a:ext uri="{FF2B5EF4-FFF2-40B4-BE49-F238E27FC236}">
                <a16:creationId xmlns:a16="http://schemas.microsoft.com/office/drawing/2014/main" id="{631280D2-E7BD-CB4D-AF7C-C5D2B1F835C6}"/>
              </a:ext>
            </a:extLst>
          </p:cNvPr>
          <p:cNvSpPr>
            <a:spLocks noGrp="1"/>
          </p:cNvSpPr>
          <p:nvPr>
            <p:ph idx="1"/>
          </p:nvPr>
        </p:nvSpPr>
        <p:spPr>
          <a:xfrm>
            <a:off x="699247" y="1465730"/>
            <a:ext cx="10425435" cy="4752190"/>
          </a:xfrm>
        </p:spPr>
        <p:txBody>
          <a:bodyPr>
            <a:normAutofit fontScale="92500" lnSpcReduction="20000"/>
          </a:bodyPr>
          <a:lstStyle/>
          <a:p>
            <a:pPr marL="457200" indent="-457200">
              <a:buFont typeface="+mj-lt"/>
              <a:buAutoNum type="arabicPeriod"/>
            </a:pPr>
            <a:r>
              <a:rPr lang="en-US" dirty="0"/>
              <a:t>How do users specify their QoS requirements? </a:t>
            </a:r>
          </a:p>
          <a:p>
            <a:pPr lvl="1"/>
            <a:r>
              <a:rPr lang="en-US" dirty="0"/>
              <a:t>Who needs this knowledge? ARTS, </a:t>
            </a:r>
            <a:r>
              <a:rPr lang="en-US" dirty="0" err="1"/>
              <a:t>Wasm</a:t>
            </a:r>
            <a:r>
              <a:rPr lang="en-US" dirty="0"/>
              <a:t>/ARENA runtime, user’s module?</a:t>
            </a:r>
          </a:p>
          <a:p>
            <a:pPr lvl="1"/>
            <a:r>
              <a:rPr lang="en-US" dirty="0"/>
              <a:t>How are these requirements satisfied with the runtime, network switches?</a:t>
            </a:r>
          </a:p>
          <a:p>
            <a:pPr marL="457200" indent="-457200">
              <a:buFont typeface="+mj-lt"/>
              <a:buAutoNum type="arabicPeriod"/>
            </a:pPr>
            <a:r>
              <a:rPr lang="en-US" dirty="0"/>
              <a:t>What parameters within the switching network must change at runtime?</a:t>
            </a:r>
          </a:p>
          <a:p>
            <a:pPr lvl="1"/>
            <a:r>
              <a:rPr lang="en-US" i="1" dirty="0"/>
              <a:t>e.g.</a:t>
            </a:r>
            <a:r>
              <a:rPr lang="en-US" dirty="0"/>
              <a:t>, TDMA gate control lists, learned VLANs, ARENA-VLAN priority/bandwidth allocation</a:t>
            </a:r>
          </a:p>
          <a:p>
            <a:pPr marL="457200" indent="-457200">
              <a:buFont typeface="+mj-lt"/>
              <a:buAutoNum type="arabicPeriod"/>
            </a:pPr>
            <a:r>
              <a:rPr lang="en-US" dirty="0"/>
              <a:t>What changes with more switches, endpoints? Scalability discussion.</a:t>
            </a:r>
          </a:p>
          <a:p>
            <a:pPr lvl="1"/>
            <a:r>
              <a:rPr lang="en-US" dirty="0"/>
              <a:t>Global scheduling analysis? Per traffic-class scheduling analysis?</a:t>
            </a:r>
          </a:p>
          <a:p>
            <a:pPr marL="457200" indent="-457200">
              <a:buFont typeface="+mj-lt"/>
              <a:buAutoNum type="arabicPeriod"/>
            </a:pPr>
            <a:r>
              <a:rPr lang="en-US" dirty="0"/>
              <a:t>Single VLAN for all of ARENA with X% of network time/bandwidth?</a:t>
            </a:r>
          </a:p>
          <a:p>
            <a:pPr lvl="1"/>
            <a:r>
              <a:rPr lang="en-US" dirty="0"/>
              <a:t>Multiple VLANs of different priorities, but all to the same broker? Other alternatives?</a:t>
            </a:r>
          </a:p>
          <a:p>
            <a:pPr lvl="2"/>
            <a:r>
              <a:rPr lang="en-US" dirty="0"/>
              <a:t>Main degree of freedom at runtime is the VLAN priority (0-7), </a:t>
            </a:r>
            <a:r>
              <a:rPr lang="en-US" i="1" dirty="0"/>
              <a:t>not</a:t>
            </a:r>
            <a:r>
              <a:rPr lang="en-US" dirty="0"/>
              <a:t> the VLAN ID</a:t>
            </a:r>
          </a:p>
          <a:p>
            <a:pPr marL="457200" indent="-457200">
              <a:buFont typeface="+mj-lt"/>
              <a:buAutoNum type="arabicPeriod"/>
            </a:pPr>
            <a:r>
              <a:rPr lang="en-US" dirty="0"/>
              <a:t>Extra latency as the broker receives, propagates data to subscribers</a:t>
            </a:r>
          </a:p>
          <a:p>
            <a:pPr lvl="1"/>
            <a:r>
              <a:rPr lang="en-US" dirty="0"/>
              <a:t>MQTT stack takes time – will it be substantial relative to network latency? Can we prioritize certain messages in within the broker?</a:t>
            </a:r>
          </a:p>
        </p:txBody>
      </p:sp>
      <p:sp>
        <p:nvSpPr>
          <p:cNvPr id="4" name="Slide Number Placeholder 3">
            <a:extLst>
              <a:ext uri="{FF2B5EF4-FFF2-40B4-BE49-F238E27FC236}">
                <a16:creationId xmlns:a16="http://schemas.microsoft.com/office/drawing/2014/main" id="{48EEC29B-FAC8-1E4B-87D6-0BB856C2D33B}"/>
              </a:ext>
            </a:extLst>
          </p:cNvPr>
          <p:cNvSpPr>
            <a:spLocks noGrp="1"/>
          </p:cNvSpPr>
          <p:nvPr>
            <p:ph type="sldNum" sz="quarter" idx="12"/>
          </p:nvPr>
        </p:nvSpPr>
        <p:spPr/>
        <p:txBody>
          <a:bodyPr/>
          <a:lstStyle/>
          <a:p>
            <a:fld id="{F8105AB1-4DB7-4F14-8D20-3F5A654F4BC1}" type="slidenum">
              <a:rPr lang="en-US" smtClean="0"/>
              <a:t>14</a:t>
            </a:fld>
            <a:endParaRPr lang="en-US"/>
          </a:p>
        </p:txBody>
      </p:sp>
    </p:spTree>
    <p:extLst>
      <p:ext uri="{BB962C8B-B14F-4D97-AF65-F5344CB8AC3E}">
        <p14:creationId xmlns:p14="http://schemas.microsoft.com/office/powerpoint/2010/main" val="428422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9A44-92FB-574A-AFC3-745D0058575A}"/>
              </a:ext>
            </a:extLst>
          </p:cNvPr>
          <p:cNvSpPr>
            <a:spLocks noGrp="1"/>
          </p:cNvSpPr>
          <p:nvPr>
            <p:ph type="title"/>
          </p:nvPr>
        </p:nvSpPr>
        <p:spPr/>
        <p:txBody>
          <a:bodyPr/>
          <a:lstStyle/>
          <a:p>
            <a:r>
              <a:rPr lang="en-US" dirty="0"/>
              <a:t>What is TSN?</a:t>
            </a:r>
          </a:p>
        </p:txBody>
      </p:sp>
      <p:sp>
        <p:nvSpPr>
          <p:cNvPr id="3" name="Content Placeholder 2">
            <a:extLst>
              <a:ext uri="{FF2B5EF4-FFF2-40B4-BE49-F238E27FC236}">
                <a16:creationId xmlns:a16="http://schemas.microsoft.com/office/drawing/2014/main" id="{C5C2F33B-FB9B-0B49-B64A-241DC3308AA5}"/>
              </a:ext>
            </a:extLst>
          </p:cNvPr>
          <p:cNvSpPr>
            <a:spLocks noGrp="1"/>
          </p:cNvSpPr>
          <p:nvPr>
            <p:ph idx="1"/>
          </p:nvPr>
        </p:nvSpPr>
        <p:spPr>
          <a:xfrm>
            <a:off x="699248" y="1465730"/>
            <a:ext cx="10425434" cy="4965460"/>
          </a:xfrm>
        </p:spPr>
        <p:txBody>
          <a:bodyPr>
            <a:normAutofit fontScale="92500" lnSpcReduction="20000"/>
          </a:bodyPr>
          <a:lstStyle/>
          <a:p>
            <a:r>
              <a:rPr lang="en-US" sz="2800" dirty="0"/>
              <a:t>A </a:t>
            </a:r>
            <a:r>
              <a:rPr lang="en-US" sz="2800" i="1" dirty="0"/>
              <a:t>collection</a:t>
            </a:r>
            <a:r>
              <a:rPr lang="en-US" sz="2800" dirty="0"/>
              <a:t> of standards related to deterministic networking</a:t>
            </a:r>
          </a:p>
          <a:p>
            <a:pPr lvl="1"/>
            <a:r>
              <a:rPr lang="en-US" sz="2400" b="1" dirty="0"/>
              <a:t>TSN is not a standard</a:t>
            </a:r>
          </a:p>
          <a:p>
            <a:r>
              <a:rPr lang="en-US" sz="2800" dirty="0"/>
              <a:t>Time synchronization</a:t>
            </a:r>
          </a:p>
          <a:p>
            <a:pPr lvl="1"/>
            <a:r>
              <a:rPr lang="en-US" sz="2400" dirty="0"/>
              <a:t>Precision Time Protocol or 802.1AS (</a:t>
            </a:r>
            <a:r>
              <a:rPr lang="en-US" sz="2400" dirty="0" err="1"/>
              <a:t>gPTP</a:t>
            </a:r>
            <a:r>
              <a:rPr lang="en-US" sz="2400" dirty="0"/>
              <a:t>)</a:t>
            </a:r>
          </a:p>
          <a:p>
            <a:r>
              <a:rPr lang="en-US" sz="2800" dirty="0"/>
              <a:t>Traffic Shaping / QoS</a:t>
            </a:r>
          </a:p>
          <a:p>
            <a:pPr lvl="1"/>
            <a:r>
              <a:rPr lang="en-US" sz="2400" dirty="0"/>
              <a:t>Credit based shaper (akin to bandwidth servers and token-buckets)</a:t>
            </a:r>
          </a:p>
          <a:p>
            <a:pPr lvl="1"/>
            <a:r>
              <a:rPr lang="en-US" sz="2400" dirty="0"/>
              <a:t>TDMA</a:t>
            </a:r>
            <a:endParaRPr lang="en-US" sz="2200" dirty="0"/>
          </a:p>
          <a:p>
            <a:pPr lvl="1"/>
            <a:r>
              <a:rPr lang="en-US" sz="2400" dirty="0"/>
              <a:t>EDF</a:t>
            </a:r>
          </a:p>
          <a:p>
            <a:r>
              <a:rPr lang="en-US" sz="2800" dirty="0"/>
              <a:t>Stream Reservation and Enforcement</a:t>
            </a:r>
          </a:p>
          <a:p>
            <a:pPr lvl="1"/>
            <a:r>
              <a:rPr lang="en-US" sz="2400" dirty="0"/>
              <a:t>Pub-sub model at the link layer</a:t>
            </a:r>
          </a:p>
          <a:p>
            <a:pPr lvl="1"/>
            <a:r>
              <a:rPr lang="en-US" sz="2400" dirty="0"/>
              <a:t>Switches help reserve and enforce QoS parameters (max latency given bandwidth and traffic class)</a:t>
            </a:r>
          </a:p>
          <a:p>
            <a:endParaRPr lang="en-US" dirty="0"/>
          </a:p>
        </p:txBody>
      </p:sp>
      <p:sp>
        <p:nvSpPr>
          <p:cNvPr id="4" name="Slide Number Placeholder 3">
            <a:extLst>
              <a:ext uri="{FF2B5EF4-FFF2-40B4-BE49-F238E27FC236}">
                <a16:creationId xmlns:a16="http://schemas.microsoft.com/office/drawing/2014/main" id="{6F2CBE32-4688-A140-BCD2-D94F71D67776}"/>
              </a:ext>
            </a:extLst>
          </p:cNvPr>
          <p:cNvSpPr>
            <a:spLocks noGrp="1"/>
          </p:cNvSpPr>
          <p:nvPr>
            <p:ph type="sldNum" sz="quarter" idx="12"/>
          </p:nvPr>
        </p:nvSpPr>
        <p:spPr/>
        <p:txBody>
          <a:bodyPr/>
          <a:lstStyle/>
          <a:p>
            <a:fld id="{F8105AB1-4DB7-4F14-8D20-3F5A654F4BC1}" type="slidenum">
              <a:rPr lang="en-US" smtClean="0"/>
              <a:t>2</a:t>
            </a:fld>
            <a:endParaRPr lang="en-US"/>
          </a:p>
        </p:txBody>
      </p:sp>
    </p:spTree>
    <p:extLst>
      <p:ext uri="{BB962C8B-B14F-4D97-AF65-F5344CB8AC3E}">
        <p14:creationId xmlns:p14="http://schemas.microsoft.com/office/powerpoint/2010/main" val="167228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1CB0-AB5E-584D-8676-34EADA178BF0}"/>
              </a:ext>
            </a:extLst>
          </p:cNvPr>
          <p:cNvSpPr>
            <a:spLocks noGrp="1"/>
          </p:cNvSpPr>
          <p:nvPr>
            <p:ph type="title"/>
          </p:nvPr>
        </p:nvSpPr>
        <p:spPr/>
        <p:txBody>
          <a:bodyPr/>
          <a:lstStyle/>
          <a:p>
            <a:r>
              <a:rPr lang="en-US" dirty="0"/>
              <a:t>Sample network at CMU</a:t>
            </a:r>
          </a:p>
        </p:txBody>
      </p:sp>
      <p:sp>
        <p:nvSpPr>
          <p:cNvPr id="3" name="Content Placeholder 2">
            <a:extLst>
              <a:ext uri="{FF2B5EF4-FFF2-40B4-BE49-F238E27FC236}">
                <a16:creationId xmlns:a16="http://schemas.microsoft.com/office/drawing/2014/main" id="{3CB268C8-AA7E-264E-BA14-B3A696EEDFCF}"/>
              </a:ext>
            </a:extLst>
          </p:cNvPr>
          <p:cNvSpPr>
            <a:spLocks noGrp="1"/>
          </p:cNvSpPr>
          <p:nvPr>
            <p:ph idx="1"/>
          </p:nvPr>
        </p:nvSpPr>
        <p:spPr>
          <a:xfrm>
            <a:off x="699245" y="1433722"/>
            <a:ext cx="7779599" cy="4997468"/>
          </a:xfrm>
        </p:spPr>
        <p:txBody>
          <a:bodyPr>
            <a:normAutofit/>
          </a:bodyPr>
          <a:lstStyle/>
          <a:p>
            <a:r>
              <a:rPr lang="en-US" sz="2800" dirty="0"/>
              <a:t>3 Linux endpoints</a:t>
            </a:r>
          </a:p>
          <a:p>
            <a:pPr lvl="1"/>
            <a:r>
              <a:rPr lang="en-US" sz="2400" dirty="0"/>
              <a:t>Stock Ubuntu 20.04 LTS</a:t>
            </a:r>
          </a:p>
          <a:p>
            <a:pPr lvl="1"/>
            <a:r>
              <a:rPr lang="en-US" sz="2400" dirty="0"/>
              <a:t>Intel NUC (11</a:t>
            </a:r>
            <a:r>
              <a:rPr lang="en-US" sz="2400" baseline="30000" dirty="0"/>
              <a:t>th</a:t>
            </a:r>
            <a:r>
              <a:rPr lang="en-US" sz="2400" dirty="0"/>
              <a:t> generation) Mini-PC</a:t>
            </a:r>
          </a:p>
          <a:p>
            <a:pPr lvl="1"/>
            <a:r>
              <a:rPr lang="en-US" sz="2400" dirty="0"/>
              <a:t>Intel i225-LM Ethernet NIC</a:t>
            </a:r>
          </a:p>
          <a:p>
            <a:pPr lvl="2"/>
            <a:r>
              <a:rPr lang="en-US" sz="2000" dirty="0"/>
              <a:t>Advertised with TSN support in hardware and Linux drivers</a:t>
            </a:r>
          </a:p>
          <a:p>
            <a:r>
              <a:rPr lang="en-US" sz="2800" dirty="0"/>
              <a:t>1 Belden BOBCAT BRS40-8TX</a:t>
            </a:r>
          </a:p>
          <a:p>
            <a:pPr lvl="1"/>
            <a:r>
              <a:rPr lang="en-US" sz="2400" dirty="0"/>
              <a:t>Managed L2 switch</a:t>
            </a:r>
          </a:p>
          <a:p>
            <a:pPr lvl="1"/>
            <a:r>
              <a:rPr lang="en-US" sz="2400" dirty="0"/>
              <a:t>PTP/802.1AS for time sync</a:t>
            </a:r>
          </a:p>
          <a:p>
            <a:pPr lvl="1"/>
            <a:r>
              <a:rPr lang="en-US" sz="2400" dirty="0"/>
              <a:t>TDMA-based traffic shaping/QoS</a:t>
            </a:r>
          </a:p>
          <a:p>
            <a:pPr lvl="1"/>
            <a:r>
              <a:rPr lang="en-US" sz="2400" dirty="0"/>
              <a:t>Distinguish/prioritize based on VLAN priority </a:t>
            </a:r>
          </a:p>
        </p:txBody>
      </p:sp>
      <p:sp>
        <p:nvSpPr>
          <p:cNvPr id="4" name="Slide Number Placeholder 3">
            <a:extLst>
              <a:ext uri="{FF2B5EF4-FFF2-40B4-BE49-F238E27FC236}">
                <a16:creationId xmlns:a16="http://schemas.microsoft.com/office/drawing/2014/main" id="{FE710055-5DD3-B045-8591-EACDDF8D5396}"/>
              </a:ext>
            </a:extLst>
          </p:cNvPr>
          <p:cNvSpPr>
            <a:spLocks noGrp="1"/>
          </p:cNvSpPr>
          <p:nvPr>
            <p:ph type="sldNum" sz="quarter" idx="12"/>
          </p:nvPr>
        </p:nvSpPr>
        <p:spPr>
          <a:xfrm>
            <a:off x="11784983" y="6492240"/>
            <a:ext cx="365760" cy="365760"/>
          </a:xfrm>
        </p:spPr>
        <p:txBody>
          <a:bodyPr/>
          <a:lstStyle/>
          <a:p>
            <a:fld id="{F8105AB1-4DB7-4F14-8D20-3F5A654F4BC1}" type="slidenum">
              <a:rPr lang="en-US" smtClean="0"/>
              <a:t>3</a:t>
            </a:fld>
            <a:endParaRPr lang="en-US"/>
          </a:p>
        </p:txBody>
      </p:sp>
      <p:pic>
        <p:nvPicPr>
          <p:cNvPr id="7" name="Picture 6" descr="Tecnoneo: Especificaciones confirmadas del Mini PC Intel ...">
            <a:extLst>
              <a:ext uri="{FF2B5EF4-FFF2-40B4-BE49-F238E27FC236}">
                <a16:creationId xmlns:a16="http://schemas.microsoft.com/office/drawing/2014/main" id="{40DEDC60-B918-EA4B-9D7F-150ED56F5F4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678911" y="1803054"/>
            <a:ext cx="1417864" cy="915535"/>
          </a:xfrm>
          <a:prstGeom prst="rect">
            <a:avLst/>
          </a:prstGeom>
        </p:spPr>
      </p:pic>
      <p:pic>
        <p:nvPicPr>
          <p:cNvPr id="9" name="Picture 8" descr="Tecnoneo: Especificaciones confirmadas del Mini PC Intel ...">
            <a:extLst>
              <a:ext uri="{FF2B5EF4-FFF2-40B4-BE49-F238E27FC236}">
                <a16:creationId xmlns:a16="http://schemas.microsoft.com/office/drawing/2014/main" id="{71A56FB7-6AD1-9E49-B8BB-0E181C774A1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215525" y="3755157"/>
            <a:ext cx="1417864" cy="915535"/>
          </a:xfrm>
          <a:prstGeom prst="rect">
            <a:avLst/>
          </a:prstGeom>
        </p:spPr>
      </p:pic>
      <p:pic>
        <p:nvPicPr>
          <p:cNvPr id="10" name="Picture 9" descr="Tecnoneo: Especificaciones confirmadas del Mini PC Intel ...">
            <a:extLst>
              <a:ext uri="{FF2B5EF4-FFF2-40B4-BE49-F238E27FC236}">
                <a16:creationId xmlns:a16="http://schemas.microsoft.com/office/drawing/2014/main" id="{71269856-7D6F-3449-959E-A685799C546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033908" y="1724249"/>
            <a:ext cx="1417864" cy="915535"/>
          </a:xfrm>
          <a:prstGeom prst="rect">
            <a:avLst/>
          </a:prstGeom>
        </p:spPr>
      </p:pic>
      <p:sp>
        <p:nvSpPr>
          <p:cNvPr id="11" name="TextBox 10">
            <a:extLst>
              <a:ext uri="{FF2B5EF4-FFF2-40B4-BE49-F238E27FC236}">
                <a16:creationId xmlns:a16="http://schemas.microsoft.com/office/drawing/2014/main" id="{AEE536E8-3729-A043-9370-175093A84F8D}"/>
              </a:ext>
            </a:extLst>
          </p:cNvPr>
          <p:cNvSpPr txBox="1"/>
          <p:nvPr/>
        </p:nvSpPr>
        <p:spPr>
          <a:xfrm>
            <a:off x="6716968" y="1684316"/>
            <a:ext cx="1339469" cy="369332"/>
          </a:xfrm>
          <a:prstGeom prst="rect">
            <a:avLst/>
          </a:prstGeom>
          <a:noFill/>
        </p:spPr>
        <p:txBody>
          <a:bodyPr wrap="none" rtlCol="0">
            <a:spAutoFit/>
          </a:bodyPr>
          <a:lstStyle/>
          <a:p>
            <a:r>
              <a:rPr lang="en-US" dirty="0"/>
              <a:t>Data Source</a:t>
            </a:r>
          </a:p>
        </p:txBody>
      </p:sp>
      <p:sp>
        <p:nvSpPr>
          <p:cNvPr id="12" name="TextBox 11">
            <a:extLst>
              <a:ext uri="{FF2B5EF4-FFF2-40B4-BE49-F238E27FC236}">
                <a16:creationId xmlns:a16="http://schemas.microsoft.com/office/drawing/2014/main" id="{50F53DE9-6F57-9943-A557-6281C4F69ABB}"/>
              </a:ext>
            </a:extLst>
          </p:cNvPr>
          <p:cNvSpPr txBox="1"/>
          <p:nvPr/>
        </p:nvSpPr>
        <p:spPr>
          <a:xfrm>
            <a:off x="10261896" y="1615758"/>
            <a:ext cx="1077539" cy="369332"/>
          </a:xfrm>
          <a:prstGeom prst="rect">
            <a:avLst/>
          </a:prstGeom>
          <a:noFill/>
        </p:spPr>
        <p:txBody>
          <a:bodyPr wrap="none" rtlCol="0">
            <a:spAutoFit/>
          </a:bodyPr>
          <a:lstStyle/>
          <a:p>
            <a:r>
              <a:rPr lang="en-US" dirty="0"/>
              <a:t>Data Sink</a:t>
            </a:r>
          </a:p>
        </p:txBody>
      </p:sp>
      <p:sp>
        <p:nvSpPr>
          <p:cNvPr id="13" name="TextBox 12">
            <a:extLst>
              <a:ext uri="{FF2B5EF4-FFF2-40B4-BE49-F238E27FC236}">
                <a16:creationId xmlns:a16="http://schemas.microsoft.com/office/drawing/2014/main" id="{B75BC234-FBC8-7F4F-82A0-6FFA4A317C1F}"/>
              </a:ext>
            </a:extLst>
          </p:cNvPr>
          <p:cNvSpPr txBox="1"/>
          <p:nvPr/>
        </p:nvSpPr>
        <p:spPr>
          <a:xfrm>
            <a:off x="8143637" y="4429054"/>
            <a:ext cx="898003" cy="369332"/>
          </a:xfrm>
          <a:prstGeom prst="rect">
            <a:avLst/>
          </a:prstGeom>
          <a:noFill/>
        </p:spPr>
        <p:txBody>
          <a:bodyPr wrap="none" rtlCol="0">
            <a:spAutoFit/>
          </a:bodyPr>
          <a:lstStyle/>
          <a:p>
            <a:r>
              <a:rPr lang="en-US" dirty="0"/>
              <a:t>Jammer</a:t>
            </a:r>
          </a:p>
        </p:txBody>
      </p:sp>
      <p:pic>
        <p:nvPicPr>
          <p:cNvPr id="15" name="Picture 14" descr="Would an Ethernet spliter work for two devices that won't ...">
            <a:extLst>
              <a:ext uri="{FF2B5EF4-FFF2-40B4-BE49-F238E27FC236}">
                <a16:creationId xmlns:a16="http://schemas.microsoft.com/office/drawing/2014/main" id="{77081E6A-3E1E-FB43-BA16-40A66B337E8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324254" y="2404267"/>
            <a:ext cx="1627944" cy="1188399"/>
          </a:xfrm>
          <a:prstGeom prst="rect">
            <a:avLst/>
          </a:prstGeom>
        </p:spPr>
      </p:pic>
      <p:sp>
        <p:nvSpPr>
          <p:cNvPr id="17" name="Arc 16">
            <a:extLst>
              <a:ext uri="{FF2B5EF4-FFF2-40B4-BE49-F238E27FC236}">
                <a16:creationId xmlns:a16="http://schemas.microsoft.com/office/drawing/2014/main" id="{31CCC4F1-A129-C54A-95A8-44379CC575E1}"/>
              </a:ext>
            </a:extLst>
          </p:cNvPr>
          <p:cNvSpPr/>
          <p:nvPr/>
        </p:nvSpPr>
        <p:spPr>
          <a:xfrm rot="5935010">
            <a:off x="7904855" y="3135966"/>
            <a:ext cx="1617878" cy="717115"/>
          </a:xfrm>
          <a:prstGeom prst="arc">
            <a:avLst>
              <a:gd name="adj1" fmla="val 13591327"/>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B251D1FF-548E-B846-A40A-F59FE89EB6B7}"/>
              </a:ext>
            </a:extLst>
          </p:cNvPr>
          <p:cNvSpPr/>
          <p:nvPr/>
        </p:nvSpPr>
        <p:spPr>
          <a:xfrm rot="12447068">
            <a:off x="7505764" y="2304342"/>
            <a:ext cx="1679453" cy="893783"/>
          </a:xfrm>
          <a:prstGeom prst="arc">
            <a:avLst>
              <a:gd name="adj1" fmla="val 12163145"/>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D8259A80-DD4E-2B42-A2C4-72634AFBFE9D}"/>
              </a:ext>
            </a:extLst>
          </p:cNvPr>
          <p:cNvSpPr/>
          <p:nvPr/>
        </p:nvSpPr>
        <p:spPr>
          <a:xfrm rot="7137175">
            <a:off x="9407178" y="2120223"/>
            <a:ext cx="1393964" cy="717115"/>
          </a:xfrm>
          <a:prstGeom prst="arc">
            <a:avLst>
              <a:gd name="adj1" fmla="val 13591327"/>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815018AF-0D0D-BE43-A4C3-1EC2CDFBBB83}"/>
              </a:ext>
            </a:extLst>
          </p:cNvPr>
          <p:cNvSpPr/>
          <p:nvPr/>
        </p:nvSpPr>
        <p:spPr>
          <a:xfrm rot="10331449">
            <a:off x="9338076" y="2571062"/>
            <a:ext cx="2065171" cy="967031"/>
          </a:xfrm>
          <a:prstGeom prst="arc">
            <a:avLst>
              <a:gd name="adj1" fmla="val 13591327"/>
              <a:gd name="adj2"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Cloud 20">
            <a:extLst>
              <a:ext uri="{FF2B5EF4-FFF2-40B4-BE49-F238E27FC236}">
                <a16:creationId xmlns:a16="http://schemas.microsoft.com/office/drawing/2014/main" id="{90E582BC-A37A-BD45-B04F-2044AEF3E225}"/>
              </a:ext>
            </a:extLst>
          </p:cNvPr>
          <p:cNvSpPr/>
          <p:nvPr/>
        </p:nvSpPr>
        <p:spPr>
          <a:xfrm>
            <a:off x="10581840" y="2966220"/>
            <a:ext cx="1568903" cy="1214458"/>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Internet / ARENA</a:t>
            </a:r>
          </a:p>
        </p:txBody>
      </p:sp>
      <p:sp>
        <p:nvSpPr>
          <p:cNvPr id="23" name="TextBox 22">
            <a:extLst>
              <a:ext uri="{FF2B5EF4-FFF2-40B4-BE49-F238E27FC236}">
                <a16:creationId xmlns:a16="http://schemas.microsoft.com/office/drawing/2014/main" id="{E40858C6-BCA0-7247-90CE-CA1054DE9E38}"/>
              </a:ext>
            </a:extLst>
          </p:cNvPr>
          <p:cNvSpPr txBox="1"/>
          <p:nvPr/>
        </p:nvSpPr>
        <p:spPr>
          <a:xfrm>
            <a:off x="8492857" y="2109480"/>
            <a:ext cx="1290738" cy="369332"/>
          </a:xfrm>
          <a:prstGeom prst="rect">
            <a:avLst/>
          </a:prstGeom>
          <a:noFill/>
        </p:spPr>
        <p:txBody>
          <a:bodyPr wrap="none" rtlCol="0">
            <a:spAutoFit/>
          </a:bodyPr>
          <a:lstStyle/>
          <a:p>
            <a:r>
              <a:rPr lang="en-US" dirty="0"/>
              <a:t>TSN Switch</a:t>
            </a:r>
          </a:p>
        </p:txBody>
      </p:sp>
      <p:pic>
        <p:nvPicPr>
          <p:cNvPr id="6" name="Picture 5">
            <a:extLst>
              <a:ext uri="{FF2B5EF4-FFF2-40B4-BE49-F238E27FC236}">
                <a16:creationId xmlns:a16="http://schemas.microsoft.com/office/drawing/2014/main" id="{D1E05FE3-E1A3-4B48-A774-79FB83529B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9471" y="4809945"/>
            <a:ext cx="4139842" cy="2012424"/>
          </a:xfrm>
          <a:prstGeom prst="rect">
            <a:avLst/>
          </a:prstGeom>
        </p:spPr>
      </p:pic>
    </p:spTree>
    <p:extLst>
      <p:ext uri="{BB962C8B-B14F-4D97-AF65-F5344CB8AC3E}">
        <p14:creationId xmlns:p14="http://schemas.microsoft.com/office/powerpoint/2010/main" val="135327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2" grpId="0"/>
      <p:bldP spid="13" grpId="0"/>
      <p:bldP spid="17" grpId="0" animBg="1"/>
      <p:bldP spid="18" grpId="0" animBg="1"/>
      <p:bldP spid="19" grpId="0" animBg="1"/>
      <p:bldP spid="20" grpId="0" animBg="1"/>
      <p:bldP spid="21" grpId="0" animBg="1"/>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E4DF-82E0-A346-8CDF-FD2803478504}"/>
              </a:ext>
            </a:extLst>
          </p:cNvPr>
          <p:cNvSpPr>
            <a:spLocks noGrp="1"/>
          </p:cNvSpPr>
          <p:nvPr>
            <p:ph type="title"/>
          </p:nvPr>
        </p:nvSpPr>
        <p:spPr/>
        <p:txBody>
          <a:bodyPr/>
          <a:lstStyle/>
          <a:p>
            <a:r>
              <a:rPr lang="en-US" dirty="0"/>
              <a:t>Progress to Date (dec. ‘21)</a:t>
            </a:r>
          </a:p>
        </p:txBody>
      </p:sp>
      <p:sp>
        <p:nvSpPr>
          <p:cNvPr id="3" name="Content Placeholder 2">
            <a:extLst>
              <a:ext uri="{FF2B5EF4-FFF2-40B4-BE49-F238E27FC236}">
                <a16:creationId xmlns:a16="http://schemas.microsoft.com/office/drawing/2014/main" id="{4B458EF4-652A-884B-B712-44B46BACDF4C}"/>
              </a:ext>
            </a:extLst>
          </p:cNvPr>
          <p:cNvSpPr>
            <a:spLocks noGrp="1"/>
          </p:cNvSpPr>
          <p:nvPr>
            <p:ph idx="1"/>
          </p:nvPr>
        </p:nvSpPr>
        <p:spPr>
          <a:xfrm>
            <a:off x="699247" y="1465730"/>
            <a:ext cx="10425435" cy="4587340"/>
          </a:xfrm>
        </p:spPr>
        <p:txBody>
          <a:bodyPr>
            <a:normAutofit lnSpcReduction="10000"/>
          </a:bodyPr>
          <a:lstStyle/>
          <a:p>
            <a:r>
              <a:rPr lang="en-US" dirty="0"/>
              <a:t>Synchronize NIC clocks with </a:t>
            </a:r>
            <a:r>
              <a:rPr lang="en-US" dirty="0" err="1"/>
              <a:t>gPTP</a:t>
            </a:r>
            <a:r>
              <a:rPr lang="en-US" dirty="0"/>
              <a:t>, System clocks with PHC2SYS</a:t>
            </a:r>
          </a:p>
          <a:p>
            <a:r>
              <a:rPr lang="en-US" dirty="0"/>
              <a:t>Configure VLANs in Linux with default priority above best-efforts traffic</a:t>
            </a:r>
          </a:p>
          <a:p>
            <a:r>
              <a:rPr lang="en-US" dirty="0"/>
              <a:t>Switch automatically notified of VLAN and the assigned IP’s for each device on VLAN (MVRP &amp; LLDP)</a:t>
            </a:r>
          </a:p>
          <a:p>
            <a:r>
              <a:rPr lang="en-US" dirty="0"/>
              <a:t>Assert VLAN traffic is prioritized above best-efforts-priority jammer</a:t>
            </a:r>
          </a:p>
          <a:p>
            <a:pPr lvl="1"/>
            <a:r>
              <a:rPr lang="en-US" dirty="0"/>
              <a:t>Else, high latency and packet drop rate</a:t>
            </a:r>
          </a:p>
          <a:p>
            <a:r>
              <a:rPr lang="en-US" dirty="0"/>
              <a:t>Assert VLAN traffic is time-slotted based on priority, TDMA settings</a:t>
            </a:r>
          </a:p>
          <a:p>
            <a:pPr lvl="1"/>
            <a:r>
              <a:rPr lang="en-US" dirty="0"/>
              <a:t>TDMA is configured with ‘gate control lists’ to assign time slots to priorities, and the settings may be different on different (physical) ports</a:t>
            </a:r>
          </a:p>
          <a:p>
            <a:pPr lvl="1"/>
            <a:r>
              <a:rPr lang="en-US" dirty="0"/>
              <a:t>Switch will not use this unless synchronized with PTP</a:t>
            </a:r>
          </a:p>
          <a:p>
            <a:r>
              <a:rPr lang="en-US" dirty="0"/>
              <a:t>Bind MQTT broker and client to VLAN interface with priority above jammer</a:t>
            </a:r>
          </a:p>
          <a:p>
            <a:pPr lvl="1"/>
            <a:endParaRPr lang="en-US" dirty="0"/>
          </a:p>
        </p:txBody>
      </p:sp>
      <p:sp>
        <p:nvSpPr>
          <p:cNvPr id="4" name="Slide Number Placeholder 3">
            <a:extLst>
              <a:ext uri="{FF2B5EF4-FFF2-40B4-BE49-F238E27FC236}">
                <a16:creationId xmlns:a16="http://schemas.microsoft.com/office/drawing/2014/main" id="{AA7FA973-1735-054C-917B-903D89D500AB}"/>
              </a:ext>
            </a:extLst>
          </p:cNvPr>
          <p:cNvSpPr>
            <a:spLocks noGrp="1"/>
          </p:cNvSpPr>
          <p:nvPr>
            <p:ph type="sldNum" sz="quarter" idx="12"/>
          </p:nvPr>
        </p:nvSpPr>
        <p:spPr/>
        <p:txBody>
          <a:bodyPr/>
          <a:lstStyle/>
          <a:p>
            <a:fld id="{F8105AB1-4DB7-4F14-8D20-3F5A654F4BC1}" type="slidenum">
              <a:rPr lang="en-US" smtClean="0"/>
              <a:t>4</a:t>
            </a:fld>
            <a:endParaRPr lang="en-US"/>
          </a:p>
        </p:txBody>
      </p:sp>
    </p:spTree>
    <p:extLst>
      <p:ext uri="{BB962C8B-B14F-4D97-AF65-F5344CB8AC3E}">
        <p14:creationId xmlns:p14="http://schemas.microsoft.com/office/powerpoint/2010/main" val="177874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B745-57E0-AF44-8165-DBD3AE2880BE}"/>
              </a:ext>
            </a:extLst>
          </p:cNvPr>
          <p:cNvSpPr>
            <a:spLocks noGrp="1"/>
          </p:cNvSpPr>
          <p:nvPr>
            <p:ph type="title"/>
          </p:nvPr>
        </p:nvSpPr>
        <p:spPr/>
        <p:txBody>
          <a:bodyPr/>
          <a:lstStyle/>
          <a:p>
            <a:r>
              <a:rPr lang="en-US" dirty="0"/>
              <a:t>Learnings</a:t>
            </a:r>
          </a:p>
        </p:txBody>
      </p:sp>
      <p:sp>
        <p:nvSpPr>
          <p:cNvPr id="3" name="Content Placeholder 2">
            <a:extLst>
              <a:ext uri="{FF2B5EF4-FFF2-40B4-BE49-F238E27FC236}">
                <a16:creationId xmlns:a16="http://schemas.microsoft.com/office/drawing/2014/main" id="{7DF1538B-3F07-F546-A8C5-8B15FA72075E}"/>
              </a:ext>
            </a:extLst>
          </p:cNvPr>
          <p:cNvSpPr>
            <a:spLocks noGrp="1"/>
          </p:cNvSpPr>
          <p:nvPr>
            <p:ph idx="1"/>
          </p:nvPr>
        </p:nvSpPr>
        <p:spPr>
          <a:xfrm>
            <a:off x="722340" y="1414820"/>
            <a:ext cx="10559553" cy="4638856"/>
          </a:xfrm>
        </p:spPr>
        <p:txBody>
          <a:bodyPr>
            <a:normAutofit/>
          </a:bodyPr>
          <a:lstStyle/>
          <a:p>
            <a:r>
              <a:rPr lang="en-US" dirty="0"/>
              <a:t>Before moving on to configuration and interfaces, a few observations about limitations of TSN and our equipment:</a:t>
            </a:r>
          </a:p>
          <a:p>
            <a:r>
              <a:rPr lang="en-US" dirty="0"/>
              <a:t>TSN standards operate at the link layer</a:t>
            </a:r>
          </a:p>
          <a:p>
            <a:pPr lvl="1"/>
            <a:r>
              <a:rPr lang="en-US" dirty="0"/>
              <a:t>Interfaces to app-layer are immature, nonexistent, or require specific Linux distro</a:t>
            </a:r>
          </a:p>
          <a:p>
            <a:pPr lvl="1"/>
            <a:r>
              <a:rPr lang="en-US" dirty="0"/>
              <a:t>802.1Qcc defines models for centralized/decentralized network configuration, but no open-source implementations could be found</a:t>
            </a:r>
          </a:p>
          <a:p>
            <a:r>
              <a:rPr lang="en-US" dirty="0"/>
              <a:t>Stream reservation (802.1Qat) is not supported in hardware or software of Linux nor the switch</a:t>
            </a:r>
          </a:p>
          <a:p>
            <a:pPr lvl="1"/>
            <a:r>
              <a:rPr lang="en-US" dirty="0"/>
              <a:t>A stream is represented as a special MAC address that the talker sends (broadcasts) to</a:t>
            </a:r>
          </a:p>
          <a:p>
            <a:r>
              <a:rPr lang="en-US" dirty="0"/>
              <a:t>Once the network is configured and an Eth frame leaves the NIC, the only parameter of interest (to the switch for QoS) is VLAN priority</a:t>
            </a:r>
          </a:p>
        </p:txBody>
      </p:sp>
      <p:sp>
        <p:nvSpPr>
          <p:cNvPr id="4" name="Slide Number Placeholder 3">
            <a:extLst>
              <a:ext uri="{FF2B5EF4-FFF2-40B4-BE49-F238E27FC236}">
                <a16:creationId xmlns:a16="http://schemas.microsoft.com/office/drawing/2014/main" id="{0A76F0F4-DF16-134A-B05D-757CF9603A6C}"/>
              </a:ext>
            </a:extLst>
          </p:cNvPr>
          <p:cNvSpPr>
            <a:spLocks noGrp="1"/>
          </p:cNvSpPr>
          <p:nvPr>
            <p:ph type="sldNum" sz="quarter" idx="12"/>
          </p:nvPr>
        </p:nvSpPr>
        <p:spPr/>
        <p:txBody>
          <a:bodyPr/>
          <a:lstStyle/>
          <a:p>
            <a:fld id="{F8105AB1-4DB7-4F14-8D20-3F5A654F4BC1}" type="slidenum">
              <a:rPr lang="en-US" smtClean="0"/>
              <a:t>5</a:t>
            </a:fld>
            <a:endParaRPr lang="en-US"/>
          </a:p>
        </p:txBody>
      </p:sp>
    </p:spTree>
    <p:extLst>
      <p:ext uri="{BB962C8B-B14F-4D97-AF65-F5344CB8AC3E}">
        <p14:creationId xmlns:p14="http://schemas.microsoft.com/office/powerpoint/2010/main" val="23896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A887-79C9-9E48-ACF2-948602166C2A}"/>
              </a:ext>
            </a:extLst>
          </p:cNvPr>
          <p:cNvSpPr>
            <a:spLocks noGrp="1"/>
          </p:cNvSpPr>
          <p:nvPr>
            <p:ph type="title"/>
          </p:nvPr>
        </p:nvSpPr>
        <p:spPr/>
        <p:txBody>
          <a:bodyPr/>
          <a:lstStyle/>
          <a:p>
            <a:r>
              <a:rPr lang="en-US" dirty="0"/>
              <a:t>Linux VLAN Configuration</a:t>
            </a:r>
          </a:p>
        </p:txBody>
      </p:sp>
      <p:sp>
        <p:nvSpPr>
          <p:cNvPr id="3" name="Content Placeholder 2">
            <a:extLst>
              <a:ext uri="{FF2B5EF4-FFF2-40B4-BE49-F238E27FC236}">
                <a16:creationId xmlns:a16="http://schemas.microsoft.com/office/drawing/2014/main" id="{0D9FC1E4-5288-9D4A-B8EB-048A3898F8E9}"/>
              </a:ext>
            </a:extLst>
          </p:cNvPr>
          <p:cNvSpPr>
            <a:spLocks noGrp="1"/>
          </p:cNvSpPr>
          <p:nvPr>
            <p:ph idx="1"/>
          </p:nvPr>
        </p:nvSpPr>
        <p:spPr>
          <a:xfrm>
            <a:off x="699247" y="1465730"/>
            <a:ext cx="10425435" cy="4587340"/>
          </a:xfrm>
        </p:spPr>
        <p:txBody>
          <a:bodyPr>
            <a:normAutofit lnSpcReduction="10000"/>
          </a:bodyPr>
          <a:lstStyle/>
          <a:p>
            <a:r>
              <a:rPr lang="en-US" dirty="0"/>
              <a:t>Setup a VLAN with ID 5 and default priority above best-efforts:</a:t>
            </a:r>
          </a:p>
          <a:p>
            <a:pPr lvl="1"/>
            <a:r>
              <a:rPr lang="en-US" dirty="0" err="1">
                <a:cs typeface="Consolas" panose="020B0609020204030204" pitchFamily="49" charset="0"/>
              </a:rPr>
              <a:t>sudo</a:t>
            </a:r>
            <a:r>
              <a:rPr lang="en-US" dirty="0">
                <a:cs typeface="Consolas" panose="020B0609020204030204" pitchFamily="49" charset="0"/>
              </a:rPr>
              <a:t> </a:t>
            </a:r>
            <a:r>
              <a:rPr lang="en-US" dirty="0" err="1">
                <a:cs typeface="Consolas" panose="020B0609020204030204" pitchFamily="49" charset="0"/>
              </a:rPr>
              <a:t>ip</a:t>
            </a:r>
            <a:r>
              <a:rPr lang="en-US" dirty="0">
                <a:cs typeface="Consolas" panose="020B0609020204030204" pitchFamily="49" charset="0"/>
              </a:rPr>
              <a:t> link add link enp87s0 name enp87s0.5 type </a:t>
            </a:r>
            <a:r>
              <a:rPr lang="en-US" dirty="0" err="1">
                <a:cs typeface="Consolas" panose="020B0609020204030204" pitchFamily="49" charset="0"/>
              </a:rPr>
              <a:t>vlan</a:t>
            </a:r>
            <a:r>
              <a:rPr lang="en-US" dirty="0">
                <a:cs typeface="Consolas" panose="020B0609020204030204" pitchFamily="49" charset="0"/>
              </a:rPr>
              <a:t> id 5 </a:t>
            </a:r>
            <a:r>
              <a:rPr lang="en-US" dirty="0" err="1">
                <a:cs typeface="Consolas" panose="020B0609020204030204" pitchFamily="49" charset="0"/>
              </a:rPr>
              <a:t>mvrp</a:t>
            </a:r>
            <a:r>
              <a:rPr lang="en-US" dirty="0">
                <a:cs typeface="Consolas" panose="020B0609020204030204" pitchFamily="49" charset="0"/>
              </a:rPr>
              <a:t> on egress-</a:t>
            </a:r>
            <a:r>
              <a:rPr lang="en-US" dirty="0" err="1">
                <a:cs typeface="Consolas" panose="020B0609020204030204" pitchFamily="49" charset="0"/>
              </a:rPr>
              <a:t>qos</a:t>
            </a:r>
            <a:r>
              <a:rPr lang="en-US" dirty="0">
                <a:cs typeface="Consolas" panose="020B0609020204030204" pitchFamily="49" charset="0"/>
              </a:rPr>
              <a:t>-map 0:3 1:0 2:1 3:2 4:4 5:5 6:6 7:7</a:t>
            </a:r>
          </a:p>
          <a:p>
            <a:pPr lvl="2"/>
            <a:r>
              <a:rPr lang="en-US" u="sng" dirty="0">
                <a:cs typeface="Consolas" panose="020B0609020204030204" pitchFamily="49" charset="0"/>
              </a:rPr>
              <a:t>egress-</a:t>
            </a:r>
            <a:r>
              <a:rPr lang="en-US" u="sng" dirty="0" err="1">
                <a:cs typeface="Consolas" panose="020B0609020204030204" pitchFamily="49" charset="0"/>
              </a:rPr>
              <a:t>qos</a:t>
            </a:r>
            <a:r>
              <a:rPr lang="en-US" u="sng" dirty="0">
                <a:cs typeface="Consolas" panose="020B0609020204030204" pitchFamily="49" charset="0"/>
              </a:rPr>
              <a:t>-map</a:t>
            </a:r>
            <a:r>
              <a:rPr lang="en-US" u="sng" dirty="0"/>
              <a:t> maps a traffic class in Linux (priority of the socket; default 0) to VLAN priority</a:t>
            </a:r>
          </a:p>
          <a:p>
            <a:pPr lvl="2"/>
            <a:r>
              <a:rPr lang="en-US" dirty="0" err="1">
                <a:cs typeface="Consolas" panose="020B0609020204030204" pitchFamily="49" charset="0"/>
              </a:rPr>
              <a:t>mvrp</a:t>
            </a:r>
            <a:r>
              <a:rPr lang="en-US" dirty="0"/>
              <a:t> will send VLAN notification messages to inform switches of this VLAN and IP (see next)</a:t>
            </a:r>
          </a:p>
          <a:p>
            <a:r>
              <a:rPr lang="en-US" dirty="0"/>
              <a:t>Assign an IP address to virtual interface:</a:t>
            </a:r>
          </a:p>
          <a:p>
            <a:pPr lvl="1"/>
            <a:r>
              <a:rPr lang="en-US" dirty="0" err="1">
                <a:latin typeface="Consolas" panose="020B0609020204030204" pitchFamily="49" charset="0"/>
                <a:cs typeface="Consolas" panose="020B0609020204030204" pitchFamily="49" charset="0"/>
              </a:rPr>
              <a:t>sudo</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a:t>
            </a:r>
            <a:r>
              <a:rPr lang="en-US" dirty="0">
                <a:latin typeface="Consolas" panose="020B0609020204030204" pitchFamily="49" charset="0"/>
                <a:cs typeface="Consolas" panose="020B0609020204030204" pitchFamily="49" charset="0"/>
              </a:rPr>
              <a:t> add 10.0.5.101/24 dev enp87s0.5</a:t>
            </a:r>
          </a:p>
          <a:p>
            <a:r>
              <a:rPr lang="en-US" dirty="0">
                <a:cs typeface="Consolas" panose="020B0609020204030204" pitchFamily="49" charset="0"/>
              </a:rPr>
              <a:t>Turn on the virtual interface:</a:t>
            </a:r>
          </a:p>
          <a:p>
            <a:pPr lvl="1"/>
            <a:r>
              <a:rPr lang="en-US" dirty="0" err="1">
                <a:latin typeface="Consolas" panose="020B0609020204030204" pitchFamily="49" charset="0"/>
                <a:cs typeface="Consolas" panose="020B0609020204030204" pitchFamily="49" charset="0"/>
              </a:rPr>
              <a:t>sudo</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t>
            </a:r>
            <a:r>
              <a:rPr lang="en-US" dirty="0">
                <a:latin typeface="Consolas" panose="020B0609020204030204" pitchFamily="49" charset="0"/>
                <a:cs typeface="Consolas" panose="020B0609020204030204" pitchFamily="49" charset="0"/>
              </a:rPr>
              <a:t> link set enp87s0.5 up</a:t>
            </a:r>
          </a:p>
          <a:p>
            <a:r>
              <a:rPr lang="en-US" dirty="0">
                <a:cs typeface="Consolas" panose="020B0609020204030204" pitchFamily="49" charset="0"/>
              </a:rPr>
              <a:t>To use, bind a socket to virtual interface’s IP address</a:t>
            </a:r>
          </a:p>
          <a:p>
            <a:pPr lvl="1"/>
            <a:r>
              <a:rPr lang="en-US" dirty="0">
                <a:cs typeface="Consolas" panose="020B0609020204030204" pitchFamily="49" charset="0"/>
              </a:rPr>
              <a:t>Or connect to another device’s IP on the VLAN</a:t>
            </a:r>
          </a:p>
          <a:p>
            <a:pPr lvl="1"/>
            <a:endParaRPr lang="en-US" dirty="0"/>
          </a:p>
        </p:txBody>
      </p:sp>
      <p:sp>
        <p:nvSpPr>
          <p:cNvPr id="4" name="Slide Number Placeholder 3">
            <a:extLst>
              <a:ext uri="{FF2B5EF4-FFF2-40B4-BE49-F238E27FC236}">
                <a16:creationId xmlns:a16="http://schemas.microsoft.com/office/drawing/2014/main" id="{5C672082-246C-A342-A397-3E22BE944EC0}"/>
              </a:ext>
            </a:extLst>
          </p:cNvPr>
          <p:cNvSpPr>
            <a:spLocks noGrp="1"/>
          </p:cNvSpPr>
          <p:nvPr>
            <p:ph type="sldNum" sz="quarter" idx="12"/>
          </p:nvPr>
        </p:nvSpPr>
        <p:spPr/>
        <p:txBody>
          <a:bodyPr/>
          <a:lstStyle/>
          <a:p>
            <a:fld id="{F8105AB1-4DB7-4F14-8D20-3F5A654F4BC1}" type="slidenum">
              <a:rPr lang="en-US" smtClean="0"/>
              <a:t>6</a:t>
            </a:fld>
            <a:endParaRPr lang="en-US"/>
          </a:p>
        </p:txBody>
      </p:sp>
      <p:sp>
        <p:nvSpPr>
          <p:cNvPr id="5" name="TextBox 4">
            <a:extLst>
              <a:ext uri="{FF2B5EF4-FFF2-40B4-BE49-F238E27FC236}">
                <a16:creationId xmlns:a16="http://schemas.microsoft.com/office/drawing/2014/main" id="{9C852146-DAE9-4F45-B0E1-DD318FC35FFD}"/>
              </a:ext>
            </a:extLst>
          </p:cNvPr>
          <p:cNvSpPr txBox="1"/>
          <p:nvPr/>
        </p:nvSpPr>
        <p:spPr>
          <a:xfrm>
            <a:off x="6851561" y="5862191"/>
            <a:ext cx="5340439" cy="1077218"/>
          </a:xfrm>
          <a:prstGeom prst="rect">
            <a:avLst/>
          </a:prstGeom>
          <a:noFill/>
        </p:spPr>
        <p:txBody>
          <a:bodyPr wrap="square" rtlCol="0">
            <a:spAutoFit/>
          </a:bodyPr>
          <a:lstStyle/>
          <a:p>
            <a:r>
              <a:rPr lang="en-US" sz="1600" b="1" dirty="0">
                <a:latin typeface="Helvetica" pitchFamily="2" charset="0"/>
              </a:rPr>
              <a:t>See also</a:t>
            </a:r>
            <a:r>
              <a:rPr lang="en-US" sz="1600" dirty="0">
                <a:latin typeface="Helvetica" pitchFamily="2" charset="0"/>
              </a:rPr>
              <a:t>: </a:t>
            </a:r>
          </a:p>
          <a:p>
            <a:pPr marL="285750" indent="-285750">
              <a:buFont typeface="Arial" panose="020B0604020202020204" pitchFamily="34" charset="0"/>
              <a:buChar char="•"/>
            </a:pPr>
            <a:r>
              <a:rPr lang="en-US" sz="1600" dirty="0">
                <a:latin typeface="Helvetica" pitchFamily="2" charset="0"/>
                <a:hlinkClick r:id="rId3"/>
              </a:rPr>
              <a:t>https://tsn.readthedocs.io</a:t>
            </a:r>
            <a:r>
              <a:rPr lang="en-US" sz="1600" dirty="0">
                <a:latin typeface="Helvetica" pitchFamily="2" charset="0"/>
              </a:rPr>
              <a:t> </a:t>
            </a:r>
          </a:p>
          <a:p>
            <a:pPr marL="285750" indent="-285750">
              <a:buFont typeface="Arial" panose="020B0604020202020204" pitchFamily="34" charset="0"/>
              <a:buChar char="•"/>
            </a:pPr>
            <a:r>
              <a:rPr lang="en-US" sz="1600" dirty="0">
                <a:latin typeface="Helvetica" pitchFamily="2" charset="0"/>
                <a:hlinkClick r:id="rId4"/>
              </a:rPr>
              <a:t>https://github.com/reese-grimsley/tsn_sandbox/blob/main/VLAN_setup.md</a:t>
            </a:r>
            <a:r>
              <a:rPr lang="en-US" sz="1600" dirty="0">
                <a:latin typeface="Helvetica" pitchFamily="2" charset="0"/>
              </a:rPr>
              <a:t> </a:t>
            </a:r>
          </a:p>
        </p:txBody>
      </p:sp>
    </p:spTree>
    <p:extLst>
      <p:ext uri="{BB962C8B-B14F-4D97-AF65-F5344CB8AC3E}">
        <p14:creationId xmlns:p14="http://schemas.microsoft.com/office/powerpoint/2010/main" val="229059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F2E2-0C3F-B247-9673-6D0D1E4BEDA2}"/>
              </a:ext>
            </a:extLst>
          </p:cNvPr>
          <p:cNvSpPr>
            <a:spLocks noGrp="1"/>
          </p:cNvSpPr>
          <p:nvPr>
            <p:ph type="title"/>
          </p:nvPr>
        </p:nvSpPr>
        <p:spPr/>
        <p:txBody>
          <a:bodyPr/>
          <a:lstStyle/>
          <a:p>
            <a:r>
              <a:rPr lang="en-US" dirty="0"/>
              <a:t>TSN Switch Configuration (1)</a:t>
            </a:r>
          </a:p>
        </p:txBody>
      </p:sp>
      <p:sp>
        <p:nvSpPr>
          <p:cNvPr id="3" name="Content Placeholder 2">
            <a:extLst>
              <a:ext uri="{FF2B5EF4-FFF2-40B4-BE49-F238E27FC236}">
                <a16:creationId xmlns:a16="http://schemas.microsoft.com/office/drawing/2014/main" id="{663B36B3-CDED-C14B-BED2-B536AE208A80}"/>
              </a:ext>
            </a:extLst>
          </p:cNvPr>
          <p:cNvSpPr>
            <a:spLocks noGrp="1"/>
          </p:cNvSpPr>
          <p:nvPr>
            <p:ph idx="1"/>
          </p:nvPr>
        </p:nvSpPr>
        <p:spPr/>
        <p:txBody>
          <a:bodyPr/>
          <a:lstStyle/>
          <a:p>
            <a:r>
              <a:rPr lang="en-US" dirty="0"/>
              <a:t>We’ll use GUI (initial page after password-change shown below) </a:t>
            </a:r>
          </a:p>
          <a:p>
            <a:pPr lvl="1"/>
            <a:r>
              <a:rPr lang="en-US" dirty="0"/>
              <a:t>CLI is slightly more configurable, but only for a couple of options</a:t>
            </a:r>
          </a:p>
        </p:txBody>
      </p:sp>
      <p:sp>
        <p:nvSpPr>
          <p:cNvPr id="4" name="Slide Number Placeholder 3">
            <a:extLst>
              <a:ext uri="{FF2B5EF4-FFF2-40B4-BE49-F238E27FC236}">
                <a16:creationId xmlns:a16="http://schemas.microsoft.com/office/drawing/2014/main" id="{9EBA2CBD-81FB-3240-BBCC-71D741948F96}"/>
              </a:ext>
            </a:extLst>
          </p:cNvPr>
          <p:cNvSpPr>
            <a:spLocks noGrp="1"/>
          </p:cNvSpPr>
          <p:nvPr>
            <p:ph type="sldNum" sz="quarter" idx="12"/>
          </p:nvPr>
        </p:nvSpPr>
        <p:spPr/>
        <p:txBody>
          <a:bodyPr/>
          <a:lstStyle/>
          <a:p>
            <a:fld id="{F8105AB1-4DB7-4F14-8D20-3F5A654F4BC1}" type="slidenum">
              <a:rPr lang="en-US" smtClean="0"/>
              <a:t>7</a:t>
            </a:fld>
            <a:endParaRPr lang="en-US"/>
          </a:p>
        </p:txBody>
      </p:sp>
      <p:pic>
        <p:nvPicPr>
          <p:cNvPr id="6" name="Picture 5">
            <a:extLst>
              <a:ext uri="{FF2B5EF4-FFF2-40B4-BE49-F238E27FC236}">
                <a16:creationId xmlns:a16="http://schemas.microsoft.com/office/drawing/2014/main" id="{64F8AC3E-C393-9E40-A3C3-75A227422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2421229"/>
            <a:ext cx="9975992" cy="4408438"/>
          </a:xfrm>
          <a:prstGeom prst="rect">
            <a:avLst/>
          </a:prstGeom>
        </p:spPr>
      </p:pic>
    </p:spTree>
    <p:extLst>
      <p:ext uri="{BB962C8B-B14F-4D97-AF65-F5344CB8AC3E}">
        <p14:creationId xmlns:p14="http://schemas.microsoft.com/office/powerpoint/2010/main" val="59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F2E2-0C3F-B247-9673-6D0D1E4BEDA2}"/>
              </a:ext>
            </a:extLst>
          </p:cNvPr>
          <p:cNvSpPr>
            <a:spLocks noGrp="1"/>
          </p:cNvSpPr>
          <p:nvPr>
            <p:ph type="title"/>
          </p:nvPr>
        </p:nvSpPr>
        <p:spPr/>
        <p:txBody>
          <a:bodyPr/>
          <a:lstStyle/>
          <a:p>
            <a:r>
              <a:rPr lang="en-US" dirty="0"/>
              <a:t>TSN Switch Configuration (2)</a:t>
            </a:r>
          </a:p>
        </p:txBody>
      </p:sp>
      <p:sp>
        <p:nvSpPr>
          <p:cNvPr id="3" name="Content Placeholder 2">
            <a:extLst>
              <a:ext uri="{FF2B5EF4-FFF2-40B4-BE49-F238E27FC236}">
                <a16:creationId xmlns:a16="http://schemas.microsoft.com/office/drawing/2014/main" id="{663B36B3-CDED-C14B-BED2-B536AE208A80}"/>
              </a:ext>
            </a:extLst>
          </p:cNvPr>
          <p:cNvSpPr>
            <a:spLocks noGrp="1"/>
          </p:cNvSpPr>
          <p:nvPr>
            <p:ph idx="1"/>
          </p:nvPr>
        </p:nvSpPr>
        <p:spPr/>
        <p:txBody>
          <a:bodyPr/>
          <a:lstStyle/>
          <a:p>
            <a:r>
              <a:rPr lang="en-US" dirty="0"/>
              <a:t>Software update interface (drag and drop OS binary)</a:t>
            </a:r>
          </a:p>
          <a:p>
            <a:pPr lvl="1"/>
            <a:r>
              <a:rPr lang="en-US" dirty="0"/>
              <a:t>Must be at least version 8.7 to use TSN functions</a:t>
            </a:r>
          </a:p>
        </p:txBody>
      </p:sp>
      <p:sp>
        <p:nvSpPr>
          <p:cNvPr id="4" name="Slide Number Placeholder 3">
            <a:extLst>
              <a:ext uri="{FF2B5EF4-FFF2-40B4-BE49-F238E27FC236}">
                <a16:creationId xmlns:a16="http://schemas.microsoft.com/office/drawing/2014/main" id="{9EBA2CBD-81FB-3240-BBCC-71D741948F96}"/>
              </a:ext>
            </a:extLst>
          </p:cNvPr>
          <p:cNvSpPr>
            <a:spLocks noGrp="1"/>
          </p:cNvSpPr>
          <p:nvPr>
            <p:ph type="sldNum" sz="quarter" idx="12"/>
          </p:nvPr>
        </p:nvSpPr>
        <p:spPr/>
        <p:txBody>
          <a:bodyPr/>
          <a:lstStyle/>
          <a:p>
            <a:fld id="{F8105AB1-4DB7-4F14-8D20-3F5A654F4BC1}" type="slidenum">
              <a:rPr lang="en-US" smtClean="0"/>
              <a:t>8</a:t>
            </a:fld>
            <a:endParaRPr lang="en-US"/>
          </a:p>
        </p:txBody>
      </p:sp>
      <p:pic>
        <p:nvPicPr>
          <p:cNvPr id="9" name="Picture 8">
            <a:extLst>
              <a:ext uri="{FF2B5EF4-FFF2-40B4-BE49-F238E27FC236}">
                <a16:creationId xmlns:a16="http://schemas.microsoft.com/office/drawing/2014/main" id="{F7E86F2E-5878-DD41-A3BE-A5FDB3A10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243" y="2373660"/>
            <a:ext cx="9195514" cy="4484340"/>
          </a:xfrm>
          <a:prstGeom prst="rect">
            <a:avLst/>
          </a:prstGeom>
        </p:spPr>
      </p:pic>
    </p:spTree>
    <p:extLst>
      <p:ext uri="{BB962C8B-B14F-4D97-AF65-F5344CB8AC3E}">
        <p14:creationId xmlns:p14="http://schemas.microsoft.com/office/powerpoint/2010/main" val="46731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F2E2-0C3F-B247-9673-6D0D1E4BEDA2}"/>
              </a:ext>
            </a:extLst>
          </p:cNvPr>
          <p:cNvSpPr>
            <a:spLocks noGrp="1"/>
          </p:cNvSpPr>
          <p:nvPr>
            <p:ph type="title"/>
          </p:nvPr>
        </p:nvSpPr>
        <p:spPr/>
        <p:txBody>
          <a:bodyPr/>
          <a:lstStyle/>
          <a:p>
            <a:r>
              <a:rPr lang="en-US" dirty="0"/>
              <a:t>TSN Switch Configuration (3)</a:t>
            </a:r>
          </a:p>
        </p:txBody>
      </p:sp>
      <p:sp>
        <p:nvSpPr>
          <p:cNvPr id="3" name="Content Placeholder 2">
            <a:extLst>
              <a:ext uri="{FF2B5EF4-FFF2-40B4-BE49-F238E27FC236}">
                <a16:creationId xmlns:a16="http://schemas.microsoft.com/office/drawing/2014/main" id="{663B36B3-CDED-C14B-BED2-B536AE208A80}"/>
              </a:ext>
            </a:extLst>
          </p:cNvPr>
          <p:cNvSpPr>
            <a:spLocks noGrp="1"/>
          </p:cNvSpPr>
          <p:nvPr>
            <p:ph idx="1"/>
          </p:nvPr>
        </p:nvSpPr>
        <p:spPr>
          <a:xfrm>
            <a:off x="699247" y="1465730"/>
            <a:ext cx="3692449" cy="4222376"/>
          </a:xfrm>
        </p:spPr>
        <p:txBody>
          <a:bodyPr/>
          <a:lstStyle/>
          <a:p>
            <a:r>
              <a:rPr lang="en-US" dirty="0"/>
              <a:t>Time sync</a:t>
            </a:r>
          </a:p>
          <a:p>
            <a:pPr marL="685800" lvl="1" indent="-457200">
              <a:buFont typeface="+mj-lt"/>
              <a:buAutoNum type="arabicPeriod"/>
            </a:pPr>
            <a:r>
              <a:rPr lang="en-US" dirty="0"/>
              <a:t>Menu</a:t>
            </a:r>
          </a:p>
          <a:p>
            <a:pPr marL="685800" lvl="1" indent="-457200">
              <a:buFont typeface="+mj-lt"/>
              <a:buAutoNum type="arabicPeriod"/>
            </a:pPr>
            <a:r>
              <a:rPr lang="en-US" dirty="0"/>
              <a:t>Enable/disable</a:t>
            </a:r>
          </a:p>
          <a:p>
            <a:pPr marL="685800" lvl="1" indent="-457200">
              <a:buFont typeface="+mj-lt"/>
              <a:buAutoNum type="arabicPeriod"/>
            </a:pPr>
            <a:r>
              <a:rPr lang="en-US" dirty="0"/>
              <a:t>Save config</a:t>
            </a:r>
          </a:p>
          <a:p>
            <a:pPr marL="685800" lvl="1" indent="-457200">
              <a:buFont typeface="+mj-lt"/>
              <a:buAutoNum type="arabicPeriod"/>
            </a:pPr>
            <a:r>
              <a:rPr lang="en-US" dirty="0"/>
              <a:t>Load config and stats</a:t>
            </a:r>
          </a:p>
          <a:p>
            <a:pPr marL="685800" lvl="1" indent="-457200">
              <a:buFont typeface="+mj-lt"/>
              <a:buAutoNum type="arabicPeriod"/>
            </a:pPr>
            <a:r>
              <a:rPr lang="en-US" dirty="0"/>
              <a:t>Synchronization indicator</a:t>
            </a:r>
          </a:p>
          <a:p>
            <a:pPr lvl="2"/>
            <a:r>
              <a:rPr lang="en-US" dirty="0"/>
              <a:t>Must be checked to use TSN mechanisms!</a:t>
            </a:r>
          </a:p>
        </p:txBody>
      </p:sp>
      <p:sp>
        <p:nvSpPr>
          <p:cNvPr id="4" name="Slide Number Placeholder 3">
            <a:extLst>
              <a:ext uri="{FF2B5EF4-FFF2-40B4-BE49-F238E27FC236}">
                <a16:creationId xmlns:a16="http://schemas.microsoft.com/office/drawing/2014/main" id="{9EBA2CBD-81FB-3240-BBCC-71D741948F96}"/>
              </a:ext>
            </a:extLst>
          </p:cNvPr>
          <p:cNvSpPr>
            <a:spLocks noGrp="1"/>
          </p:cNvSpPr>
          <p:nvPr>
            <p:ph type="sldNum" sz="quarter" idx="12"/>
          </p:nvPr>
        </p:nvSpPr>
        <p:spPr/>
        <p:txBody>
          <a:bodyPr/>
          <a:lstStyle/>
          <a:p>
            <a:fld id="{F8105AB1-4DB7-4F14-8D20-3F5A654F4BC1}" type="slidenum">
              <a:rPr lang="en-US" smtClean="0"/>
              <a:t>9</a:t>
            </a:fld>
            <a:endParaRPr lang="en-US"/>
          </a:p>
        </p:txBody>
      </p:sp>
      <p:pic>
        <p:nvPicPr>
          <p:cNvPr id="6" name="Picture 5">
            <a:extLst>
              <a:ext uri="{FF2B5EF4-FFF2-40B4-BE49-F238E27FC236}">
                <a16:creationId xmlns:a16="http://schemas.microsoft.com/office/drawing/2014/main" id="{E840753A-0D7F-EC48-98E0-1C33139D6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121" y="1803042"/>
            <a:ext cx="7798796" cy="4414878"/>
          </a:xfrm>
          <a:prstGeom prst="rect">
            <a:avLst/>
          </a:prstGeom>
        </p:spPr>
      </p:pic>
    </p:spTree>
    <p:extLst>
      <p:ext uri="{BB962C8B-B14F-4D97-AF65-F5344CB8AC3E}">
        <p14:creationId xmlns:p14="http://schemas.microsoft.com/office/powerpoint/2010/main" val="306840098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27822</TotalTime>
  <Words>1591</Words>
  <Application>Microsoft Macintosh PowerPoint</Application>
  <PresentationFormat>Widescreen</PresentationFormat>
  <Paragraphs>156</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Gill Sans MT</vt:lpstr>
      <vt:lpstr>Helvetica</vt:lpstr>
      <vt:lpstr>Parcel</vt:lpstr>
      <vt:lpstr>Time Sensitive Networking in the Arena</vt:lpstr>
      <vt:lpstr>What is TSN?</vt:lpstr>
      <vt:lpstr>Sample network at CMU</vt:lpstr>
      <vt:lpstr>Progress to Date (dec. ‘21)</vt:lpstr>
      <vt:lpstr>Learnings</vt:lpstr>
      <vt:lpstr>Linux VLAN Configuration</vt:lpstr>
      <vt:lpstr>TSN Switch Configuration (1)</vt:lpstr>
      <vt:lpstr>TSN Switch Configuration (2)</vt:lpstr>
      <vt:lpstr>TSN Switch Configuration (3)</vt:lpstr>
      <vt:lpstr>TSN Switch Configuration (4)</vt:lpstr>
      <vt:lpstr>TSN Switch Configuration (5)</vt:lpstr>
      <vt:lpstr>TSN Switch Configuration (5)</vt:lpstr>
      <vt:lpstr>Questions for A TSN Expert</vt:lpstr>
      <vt:lpstr>ARENA &amp; TSN Discussion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CCSG Weekly Meeting:  </dc:title>
  <dc:creator>Reese</dc:creator>
  <cp:lastModifiedBy>Reese Grimsley</cp:lastModifiedBy>
  <cp:revision>226</cp:revision>
  <cp:lastPrinted>2020-05-20T23:29:59Z</cp:lastPrinted>
  <dcterms:created xsi:type="dcterms:W3CDTF">2019-09-06T03:35:47Z</dcterms:created>
  <dcterms:modified xsi:type="dcterms:W3CDTF">2021-12-13T14:54:21Z</dcterms:modified>
</cp:coreProperties>
</file>