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2" r:id="rId5"/>
  </p:sldMasterIdLst>
  <p:sldIdLst>
    <p:sldId id="256" r:id="rId6"/>
    <p:sldId id="266" r:id="rId7"/>
    <p:sldId id="258" r:id="rId8"/>
    <p:sldId id="267" r:id="rId9"/>
    <p:sldId id="278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2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75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09" y="803337"/>
            <a:ext cx="8675420" cy="239470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09" y="3519376"/>
            <a:ext cx="8675420" cy="1836196"/>
          </a:xfrm>
        </p:spPr>
        <p:txBody>
          <a:bodyPr/>
          <a:lstStyle>
            <a:lvl1pPr marL="0" indent="0" algn="ctr">
              <a:buNone/>
              <a:defRPr>
                <a:solidFill>
                  <a:srgbClr val="005BB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7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1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4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305" y="122413"/>
            <a:ext cx="8851377" cy="79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05" y="1193528"/>
            <a:ext cx="8851377" cy="523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4" r:id="rId4"/>
    <p:sldLayoutId id="2147483664" r:id="rId5"/>
    <p:sldLayoutId id="2147483663" r:id="rId6"/>
    <p:sldLayoutId id="2147483665" r:id="rId7"/>
    <p:sldLayoutId id="2147483666" r:id="rId8"/>
    <p:sldLayoutId id="2147483667" r:id="rId9"/>
    <p:sldLayoutId id="2147483668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DejaRip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Bario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Bario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Bario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Bario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Bario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0EE3-B4F7-44A4-B28C-89AC7090F8E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3037-1EFE-41C0-964A-BF2DA791A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0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Declaration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07142" y="1111015"/>
            <a:ext cx="77737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riol Regular"/>
                <a:cs typeface="Bariol Regular"/>
              </a:rPr>
              <a:t>Always </a:t>
            </a:r>
            <a:r>
              <a:rPr lang="en-US" sz="2400" b="1" dirty="0" smtClean="0">
                <a:latin typeface="Bariol Regular"/>
                <a:cs typeface="Bariol Regular"/>
              </a:rPr>
              <a:t>use </a:t>
            </a:r>
            <a:r>
              <a:rPr lang="en-US" sz="2400" b="1" dirty="0">
                <a:latin typeface="Bariol Regular"/>
                <a:cs typeface="Bariol Regular"/>
              </a:rPr>
              <a:t>‘</a:t>
            </a:r>
            <a:r>
              <a:rPr lang="en-US" sz="2400" b="1" dirty="0" err="1">
                <a:latin typeface="Bariol Regular"/>
                <a:cs typeface="Bariol Regular"/>
              </a:rPr>
              <a:t>var</a:t>
            </a:r>
            <a:r>
              <a:rPr lang="en-US" sz="2400" b="1" dirty="0">
                <a:latin typeface="Bariol Regular"/>
                <a:cs typeface="Bariol Regular"/>
              </a:rPr>
              <a:t>’ when declaring a variable </a:t>
            </a:r>
          </a:p>
          <a:p>
            <a:r>
              <a:rPr lang="en-US" sz="2400" dirty="0">
                <a:latin typeface="Bariol Regular"/>
                <a:cs typeface="Bariol Regular"/>
              </a:rPr>
              <a:t>	</a:t>
            </a:r>
            <a:r>
              <a:rPr lang="en-US" sz="2400" dirty="0" err="1">
                <a:latin typeface="Bariol Regular"/>
                <a:cs typeface="Bariol Regular"/>
              </a:rPr>
              <a:t>var</a:t>
            </a:r>
            <a:r>
              <a:rPr lang="en-US" sz="2400" dirty="0">
                <a:latin typeface="Bariol Regular"/>
                <a:cs typeface="Bariol Regular"/>
              </a:rPr>
              <a:t> </a:t>
            </a:r>
            <a:r>
              <a:rPr lang="en-US" sz="2400" dirty="0" err="1">
                <a:latin typeface="Bariol Regular"/>
                <a:cs typeface="Bariol Regular"/>
              </a:rPr>
              <a:t>myVariable</a:t>
            </a:r>
            <a:r>
              <a:rPr lang="en-US" sz="2400" dirty="0">
                <a:latin typeface="Bariol Regular"/>
                <a:cs typeface="Bariol Regular"/>
              </a:rPr>
              <a:t> = null;</a:t>
            </a:r>
          </a:p>
          <a:p>
            <a:pPr lvl="0"/>
            <a:endParaRPr lang="en-US" sz="2400" dirty="0">
              <a:latin typeface="Bariol Regular"/>
              <a:cs typeface="Bariol Regular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ariol Regular"/>
                <a:cs typeface="Bariol Regular"/>
              </a:rPr>
              <a:t>Define object and arrays when they are known</a:t>
            </a:r>
            <a:r>
              <a:rPr lang="en-US" sz="2400" dirty="0" smtClean="0">
                <a:latin typeface="Bariol Regular"/>
                <a:cs typeface="Bariol Regular"/>
              </a:rPr>
              <a:t/>
            </a:r>
            <a:br>
              <a:rPr lang="en-US" sz="2400" dirty="0" smtClean="0">
                <a:latin typeface="Bariol Regular"/>
                <a:cs typeface="Bariol Regular"/>
              </a:rPr>
            </a:br>
            <a:r>
              <a:rPr lang="en-US" sz="2400" dirty="0" smtClean="0">
                <a:latin typeface="Bariol Regular"/>
                <a:cs typeface="Bariol Regular"/>
              </a:rPr>
              <a:t>	</a:t>
            </a:r>
            <a:r>
              <a:rPr lang="en-US" sz="2400" dirty="0" err="1" smtClean="0">
                <a:latin typeface="Bariol Regular"/>
                <a:cs typeface="Bariol Regular"/>
              </a:rPr>
              <a:t>var</a:t>
            </a:r>
            <a:r>
              <a:rPr lang="en-US" sz="2400" dirty="0" smtClean="0">
                <a:latin typeface="Bariol Regular"/>
                <a:cs typeface="Bariol Regular"/>
              </a:rPr>
              <a:t> </a:t>
            </a:r>
            <a:r>
              <a:rPr lang="en-US" sz="2400" dirty="0" err="1" smtClean="0">
                <a:latin typeface="Bariol Regular"/>
                <a:cs typeface="Bariol Regular"/>
              </a:rPr>
              <a:t>myArray</a:t>
            </a:r>
            <a:r>
              <a:rPr lang="en-US" sz="2400" dirty="0" smtClean="0">
                <a:latin typeface="Bariol Regular"/>
                <a:cs typeface="Bariol Regular"/>
              </a:rPr>
              <a:t> = new Array();</a:t>
            </a:r>
          </a:p>
          <a:p>
            <a:pPr lvl="0"/>
            <a:r>
              <a:rPr lang="en-US" sz="2400" dirty="0">
                <a:latin typeface="Bariol Regular"/>
                <a:cs typeface="Bariol Regular"/>
              </a:rPr>
              <a:t>	</a:t>
            </a:r>
            <a:r>
              <a:rPr lang="en-US" sz="2400" dirty="0" err="1" smtClean="0">
                <a:latin typeface="Bariol Regular"/>
                <a:cs typeface="Bariol Regular"/>
              </a:rPr>
              <a:t>var</a:t>
            </a:r>
            <a:r>
              <a:rPr lang="en-US" sz="2400" dirty="0" smtClean="0">
                <a:latin typeface="Bariol Regular"/>
                <a:cs typeface="Bariol Regular"/>
              </a:rPr>
              <a:t> </a:t>
            </a:r>
            <a:r>
              <a:rPr lang="en-US" sz="2400" dirty="0" err="1" smtClean="0">
                <a:latin typeface="Bariol Regular"/>
                <a:cs typeface="Bariol Regular"/>
              </a:rPr>
              <a:t>myArray</a:t>
            </a:r>
            <a:r>
              <a:rPr lang="en-US" sz="2400" dirty="0" smtClean="0">
                <a:latin typeface="Bariol Regular"/>
                <a:cs typeface="Bariol Regular"/>
              </a:rPr>
              <a:t> = [];</a:t>
            </a:r>
          </a:p>
          <a:p>
            <a:r>
              <a:rPr lang="en-US" sz="2400" dirty="0">
                <a:latin typeface="Bariol Regular"/>
                <a:cs typeface="Bariol Regular"/>
              </a:rPr>
              <a:t>	</a:t>
            </a:r>
            <a:r>
              <a:rPr lang="en-US" sz="2400" dirty="0" err="1">
                <a:latin typeface="Bariol Regular"/>
                <a:cs typeface="Bariol Regular"/>
              </a:rPr>
              <a:t>var</a:t>
            </a:r>
            <a:r>
              <a:rPr lang="en-US" sz="2400" dirty="0">
                <a:latin typeface="Bariol Regular"/>
                <a:cs typeface="Bariol Regular"/>
              </a:rPr>
              <a:t> </a:t>
            </a:r>
            <a:r>
              <a:rPr lang="en-US" sz="2400" dirty="0" err="1">
                <a:latin typeface="Bariol Regular"/>
                <a:cs typeface="Bariol Regular"/>
              </a:rPr>
              <a:t>myObject</a:t>
            </a:r>
            <a:r>
              <a:rPr lang="en-US" sz="2400" dirty="0">
                <a:latin typeface="Bariol Regular"/>
                <a:cs typeface="Bariol Regular"/>
              </a:rPr>
              <a:t> = new Object</a:t>
            </a:r>
            <a:r>
              <a:rPr lang="en-US" sz="2400" dirty="0" smtClean="0">
                <a:latin typeface="Bariol Regular"/>
                <a:cs typeface="Bariol Regular"/>
              </a:rPr>
              <a:t>();</a:t>
            </a:r>
          </a:p>
          <a:p>
            <a:pPr lvl="0"/>
            <a:r>
              <a:rPr lang="en-US" sz="2400" dirty="0">
                <a:latin typeface="Bariol Regular"/>
                <a:cs typeface="Bariol Regular"/>
              </a:rPr>
              <a:t>	</a:t>
            </a:r>
            <a:r>
              <a:rPr lang="en-US" sz="2400" dirty="0" err="1" smtClean="0">
                <a:latin typeface="Bariol Regular"/>
                <a:cs typeface="Bariol Regular"/>
              </a:rPr>
              <a:t>var</a:t>
            </a:r>
            <a:r>
              <a:rPr lang="en-US" sz="2400" dirty="0" smtClean="0">
                <a:latin typeface="Bariol Regular"/>
                <a:cs typeface="Bariol Regular"/>
              </a:rPr>
              <a:t> </a:t>
            </a:r>
            <a:r>
              <a:rPr lang="en-US" sz="2400" dirty="0" err="1" smtClean="0">
                <a:latin typeface="Bariol Regular"/>
                <a:cs typeface="Bariol Regular"/>
              </a:rPr>
              <a:t>myObject</a:t>
            </a:r>
            <a:r>
              <a:rPr lang="en-US" sz="2400" dirty="0" smtClean="0">
                <a:latin typeface="Bariol Regular"/>
                <a:cs typeface="Bariol Regular"/>
              </a:rPr>
              <a:t> = {};</a:t>
            </a:r>
          </a:p>
        </p:txBody>
      </p:sp>
    </p:spTree>
    <p:extLst>
      <p:ext uri="{BB962C8B-B14F-4D97-AF65-F5344CB8AC3E}">
        <p14:creationId xmlns:p14="http://schemas.microsoft.com/office/powerpoint/2010/main" val="23711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Naming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07142" y="1041347"/>
            <a:ext cx="7773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ariol Regular"/>
                <a:cs typeface="Bariol Regular"/>
              </a:rPr>
              <a:t>functionNamesLikeThis</a:t>
            </a:r>
            <a:endParaRPr lang="en-US" sz="2400" b="1" dirty="0">
              <a:latin typeface="Bariol Regular"/>
              <a:cs typeface="Bariol Regular"/>
            </a:endParaRPr>
          </a:p>
          <a:p>
            <a:r>
              <a:rPr lang="en-US" sz="2400" dirty="0">
                <a:latin typeface="Bariol Regular"/>
                <a:cs typeface="Bariol Regular"/>
              </a:rPr>
              <a:t>	function </a:t>
            </a:r>
            <a:r>
              <a:rPr lang="en-US" sz="2400" dirty="0" err="1">
                <a:latin typeface="Bariol Regular"/>
                <a:cs typeface="Bariol Regular"/>
              </a:rPr>
              <a:t>getRecordName</a:t>
            </a:r>
            <a:r>
              <a:rPr lang="en-US" sz="2400" dirty="0">
                <a:latin typeface="Bariol Regular"/>
                <a:cs typeface="Bariol Regular"/>
              </a:rPr>
              <a:t>();</a:t>
            </a:r>
          </a:p>
          <a:p>
            <a:endParaRPr lang="en-US" sz="2400" dirty="0">
              <a:latin typeface="Bariol Regular"/>
              <a:cs typeface="Bariol 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ariol Regular"/>
                <a:cs typeface="Bariol Regular"/>
              </a:rPr>
              <a:t>variableNamesLikeThis</a:t>
            </a:r>
            <a:endParaRPr lang="en-US" sz="2400" b="1" dirty="0">
              <a:latin typeface="Bariol Regular"/>
              <a:cs typeface="Bariol Regular"/>
            </a:endParaRPr>
          </a:p>
          <a:p>
            <a:r>
              <a:rPr lang="en-US" sz="2400" dirty="0">
                <a:latin typeface="Bariol Regular"/>
                <a:cs typeface="Bariol Regular"/>
              </a:rPr>
              <a:t>	</a:t>
            </a:r>
            <a:r>
              <a:rPr lang="en-US" sz="2400" dirty="0" err="1">
                <a:latin typeface="Bariol Regular"/>
                <a:cs typeface="Bariol Regular"/>
              </a:rPr>
              <a:t>var</a:t>
            </a:r>
            <a:r>
              <a:rPr lang="en-US" sz="2400" dirty="0">
                <a:latin typeface="Bariol Regular"/>
                <a:cs typeface="Bariol Regular"/>
              </a:rPr>
              <a:t> </a:t>
            </a:r>
            <a:r>
              <a:rPr lang="en-US" sz="2400" dirty="0" err="1">
                <a:latin typeface="Bariol Regular"/>
                <a:cs typeface="Bariol Regular"/>
              </a:rPr>
              <a:t>recordId</a:t>
            </a:r>
            <a:r>
              <a:rPr lang="en-US" sz="2400" dirty="0">
                <a:latin typeface="Bariol Regular"/>
                <a:cs typeface="Bariol Regular"/>
              </a:rPr>
              <a:t> = </a:t>
            </a:r>
            <a:r>
              <a:rPr lang="en-US" sz="2400" dirty="0" err="1">
                <a:latin typeface="Bariol Regular"/>
                <a:cs typeface="Bariol Regular"/>
              </a:rPr>
              <a:t>capId</a:t>
            </a:r>
            <a:r>
              <a:rPr lang="en-US" sz="2400" dirty="0">
                <a:latin typeface="Bariol Regular"/>
                <a:cs typeface="Bariol Regular"/>
              </a:rPr>
              <a:t>;</a:t>
            </a:r>
          </a:p>
          <a:p>
            <a:endParaRPr lang="en-US" sz="2400" dirty="0">
              <a:latin typeface="Bariol Regular"/>
              <a:cs typeface="Bariol 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ariol Regular"/>
                <a:cs typeface="Bariol Regular"/>
              </a:rPr>
              <a:t>ClassNamesLikeThis</a:t>
            </a:r>
            <a:endParaRPr lang="en-US" sz="2400" b="1" dirty="0">
              <a:latin typeface="Bariol Regular"/>
              <a:cs typeface="Bariol Regular"/>
            </a:endParaRPr>
          </a:p>
          <a:p>
            <a:r>
              <a:rPr lang="en-US" sz="2400" dirty="0">
                <a:latin typeface="Bariol Regular"/>
                <a:cs typeface="Bariol Regular"/>
              </a:rPr>
              <a:t>	function </a:t>
            </a:r>
            <a:r>
              <a:rPr lang="en-US" sz="2400" dirty="0" err="1">
                <a:latin typeface="Bariol Regular"/>
                <a:cs typeface="Bariol Regular"/>
              </a:rPr>
              <a:t>AddressObject</a:t>
            </a:r>
            <a:r>
              <a:rPr lang="en-US" sz="2400" dirty="0">
                <a:latin typeface="Bariol Regular"/>
                <a:cs typeface="Bariol Regular"/>
              </a:rPr>
              <a:t>(</a:t>
            </a:r>
            <a:r>
              <a:rPr lang="en-US" sz="2400" dirty="0" err="1">
                <a:latin typeface="Bariol Regular"/>
                <a:cs typeface="Bariol Regular"/>
              </a:rPr>
              <a:t>pId</a:t>
            </a:r>
            <a:r>
              <a:rPr lang="en-US" sz="2400" dirty="0">
                <a:latin typeface="Bariol Regular"/>
                <a:cs typeface="Bariol Regular"/>
              </a:rPr>
              <a:t>){</a:t>
            </a:r>
          </a:p>
          <a:p>
            <a:r>
              <a:rPr lang="en-US" sz="2400" dirty="0">
                <a:latin typeface="Bariol Regular"/>
                <a:cs typeface="Bariol Regular"/>
              </a:rPr>
              <a:t>		</a:t>
            </a:r>
            <a:r>
              <a:rPr lang="en-US" sz="2400" dirty="0" err="1">
                <a:latin typeface="Bariol Regular"/>
                <a:cs typeface="Bariol Regular"/>
              </a:rPr>
              <a:t>this.address</a:t>
            </a:r>
            <a:r>
              <a:rPr lang="en-US" sz="2400" dirty="0">
                <a:latin typeface="Bariol Regular"/>
                <a:cs typeface="Bariol Regular"/>
              </a:rPr>
              <a:t> = </a:t>
            </a:r>
            <a:r>
              <a:rPr lang="en-US" sz="2400" dirty="0" err="1">
                <a:latin typeface="Bariol Regular"/>
                <a:cs typeface="Bariol Regular"/>
              </a:rPr>
              <a:t>pId</a:t>
            </a:r>
            <a:r>
              <a:rPr lang="en-US" sz="2400" dirty="0" smtClean="0">
                <a:latin typeface="Bariol Regular"/>
                <a:cs typeface="Bariol Regular"/>
              </a:rPr>
              <a:t>;</a:t>
            </a:r>
          </a:p>
          <a:p>
            <a:r>
              <a:rPr lang="en-US" sz="2400" dirty="0" smtClean="0">
                <a:latin typeface="Bariol Regular"/>
                <a:cs typeface="Bariol Regular"/>
              </a:rPr>
              <a:t>	};</a:t>
            </a:r>
          </a:p>
          <a:p>
            <a:endParaRPr lang="en-US" sz="2400" dirty="0">
              <a:latin typeface="Bariol Regular"/>
              <a:cs typeface="Bariol Regular"/>
            </a:endParaRPr>
          </a:p>
          <a:p>
            <a:r>
              <a:rPr lang="en-US" sz="2400" b="1" dirty="0">
                <a:latin typeface="Bariol Regular"/>
                <a:cs typeface="Bariol Regular"/>
              </a:rPr>
              <a:t>GLOBALS_LIKE_THIS</a:t>
            </a:r>
          </a:p>
          <a:p>
            <a:r>
              <a:rPr lang="en-US" sz="2400" dirty="0">
                <a:latin typeface="Bariol Regular"/>
                <a:cs typeface="Bariol Regular"/>
              </a:rPr>
              <a:t>	MY_INTERFACE_URL = "http://www.accela.com";</a:t>
            </a:r>
          </a:p>
        </p:txBody>
      </p:sp>
    </p:spTree>
    <p:extLst>
      <p:ext uri="{BB962C8B-B14F-4D97-AF65-F5344CB8AC3E}">
        <p14:creationId xmlns:p14="http://schemas.microsoft.com/office/powerpoint/2010/main" val="1938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Indentation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07142" y="1015221"/>
            <a:ext cx="77737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Open brace on same line as statement. Closure at same indentation as initial statement</a:t>
            </a:r>
          </a:p>
          <a:p>
            <a:r>
              <a:rPr lang="en-US" sz="2400" dirty="0"/>
              <a:t>	if (true) {		/* Initial Statement 	*/</a:t>
            </a:r>
          </a:p>
          <a:p>
            <a:r>
              <a:rPr lang="en-US" sz="2400" dirty="0"/>
              <a:t>		// Statements …</a:t>
            </a:r>
          </a:p>
          <a:p>
            <a:r>
              <a:rPr lang="en-US" sz="2400" dirty="0"/>
              <a:t>	}			/* Close Brace 		</a:t>
            </a:r>
            <a:r>
              <a:rPr lang="en-US" sz="2400" dirty="0" smtClean="0"/>
              <a:t>*/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else{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// Statements …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6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Indentation Continued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07142" y="1050055"/>
            <a:ext cx="77737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Nesting adds indentation</a:t>
            </a:r>
            <a:endParaRPr lang="en-US" sz="2400" b="1" dirty="0"/>
          </a:p>
          <a:p>
            <a:r>
              <a:rPr lang="en-US" sz="2400" dirty="0"/>
              <a:t>	if (true) {	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if (true){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// Statements…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}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38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Code Comments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07939" y="806215"/>
            <a:ext cx="7773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Task Tags.  Use the following to generate tasks for Eclipse and most IDEs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//TODO: work still needing to be complete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//FIXME: identified defects needing to be fixed</a:t>
            </a:r>
            <a:endParaRPr lang="en-US" sz="2400" dirty="0"/>
          </a:p>
          <a:p>
            <a:r>
              <a:rPr lang="en-US" sz="2400" b="1" dirty="0" smtClean="0"/>
              <a:t>Single Line Comments</a:t>
            </a:r>
          </a:p>
          <a:p>
            <a:r>
              <a:rPr lang="en-US" sz="2400" dirty="0" smtClean="0"/>
              <a:t>	if (true)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var</a:t>
            </a:r>
            <a:r>
              <a:rPr lang="en-US" sz="2400" dirty="0" smtClean="0"/>
              <a:t> x = false;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};</a:t>
            </a:r>
            <a:r>
              <a:rPr lang="en-US" sz="2400" dirty="0"/>
              <a:t>	</a:t>
            </a:r>
            <a:r>
              <a:rPr lang="en-US" sz="2400" dirty="0" smtClean="0"/>
              <a:t>//End If </a:t>
            </a:r>
            <a:endParaRPr lang="en-US" sz="2400" dirty="0"/>
          </a:p>
          <a:p>
            <a:r>
              <a:rPr lang="en-US" sz="2400" b="1" dirty="0" smtClean="0"/>
              <a:t>Multiline Comments</a:t>
            </a:r>
          </a:p>
          <a:p>
            <a:r>
              <a:rPr lang="en-US" sz="2400" dirty="0" smtClean="0"/>
              <a:t>	if (true)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/*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my Comment</a:t>
            </a:r>
          </a:p>
          <a:p>
            <a:r>
              <a:rPr lang="en-US" sz="2400" dirty="0" smtClean="0"/>
              <a:t>		*/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230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Code Comments Continued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07939" y="806215"/>
            <a:ext cx="7773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JSDoc</a:t>
            </a:r>
            <a:r>
              <a:rPr lang="en-US" sz="2400" b="1" dirty="0" smtClean="0"/>
              <a:t> Comments for all functions</a:t>
            </a:r>
          </a:p>
          <a:p>
            <a:r>
              <a:rPr lang="en-US" sz="2400" dirty="0"/>
              <a:t>	/**</a:t>
            </a:r>
          </a:p>
          <a:p>
            <a:pPr lvl="1"/>
            <a:r>
              <a:rPr lang="en-US" sz="2400" dirty="0"/>
              <a:t> * results workflow task and sets the status and performs next step based on configured status</a:t>
            </a:r>
          </a:p>
          <a:p>
            <a:pPr lvl="1"/>
            <a:r>
              <a:rPr lang="en-US" sz="2400" dirty="0"/>
              <a:t> * @</a:t>
            </a:r>
            <a:r>
              <a:rPr lang="en-US" sz="2400" dirty="0" err="1"/>
              <a:t>param</a:t>
            </a:r>
            <a:r>
              <a:rPr lang="en-US" sz="2400" dirty="0"/>
              <a:t> {string} </a:t>
            </a:r>
            <a:r>
              <a:rPr lang="en-US" sz="2400" dirty="0" err="1"/>
              <a:t>wfstr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 * @</a:t>
            </a:r>
            <a:r>
              <a:rPr lang="en-US" sz="2400" dirty="0" err="1"/>
              <a:t>param</a:t>
            </a:r>
            <a:r>
              <a:rPr lang="en-US" sz="2400" dirty="0"/>
              <a:t> {string} </a:t>
            </a:r>
            <a:r>
              <a:rPr lang="en-US" sz="2400" dirty="0" err="1"/>
              <a:t>wfstat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 * @</a:t>
            </a:r>
            <a:r>
              <a:rPr lang="en-US" sz="2400" dirty="0" err="1"/>
              <a:t>param</a:t>
            </a:r>
            <a:r>
              <a:rPr lang="en-US" sz="2400" dirty="0"/>
              <a:t> {string} </a:t>
            </a:r>
            <a:r>
              <a:rPr lang="en-US" sz="2400" dirty="0" err="1"/>
              <a:t>wfcomment</a:t>
            </a:r>
            <a:endParaRPr lang="en-US" sz="2400" dirty="0"/>
          </a:p>
          <a:p>
            <a:pPr lvl="1"/>
            <a:r>
              <a:rPr lang="en-US" sz="2400" dirty="0"/>
              <a:t> * @</a:t>
            </a:r>
            <a:r>
              <a:rPr lang="en-US" sz="2400" dirty="0" err="1"/>
              <a:t>param</a:t>
            </a:r>
            <a:r>
              <a:rPr lang="en-US" sz="2400" dirty="0"/>
              <a:t> {string} </a:t>
            </a:r>
            <a:r>
              <a:rPr lang="en-US" sz="2400" dirty="0" err="1"/>
              <a:t>wfnote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 * @</a:t>
            </a:r>
            <a:r>
              <a:rPr lang="en-US" sz="2400" dirty="0" err="1"/>
              <a:t>param</a:t>
            </a:r>
            <a:r>
              <a:rPr lang="en-US" sz="2400" dirty="0"/>
              <a:t> {string} [</a:t>
            </a:r>
            <a:r>
              <a:rPr lang="en-US" sz="2400" dirty="0" err="1"/>
              <a:t>wfprocess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 * @returns {Boolean}</a:t>
            </a:r>
          </a:p>
          <a:p>
            <a:pPr lvl="1"/>
            <a:r>
              <a:rPr lang="en-US" sz="2400" dirty="0"/>
              <a:t> */</a:t>
            </a:r>
          </a:p>
          <a:p>
            <a:pPr lvl="1"/>
            <a:r>
              <a:rPr lang="en-US" sz="2400" dirty="0"/>
              <a:t>function </a:t>
            </a:r>
            <a:r>
              <a:rPr lang="en-US" sz="2400" dirty="0" err="1" smtClean="0"/>
              <a:t>resultWorkflowTask</a:t>
            </a:r>
            <a:r>
              <a:rPr lang="en-US" sz="2400" dirty="0" smtClean="0"/>
              <a:t>(</a:t>
            </a:r>
            <a:r>
              <a:rPr lang="en-US" sz="2400" dirty="0" err="1" smtClean="0"/>
              <a:t>wfstr,wfstat,wfcomment,wfnote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12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Manager and</a:t>
            </a:r>
            <a:br>
              <a:rPr lang="en-US" dirty="0" smtClean="0"/>
            </a:br>
            <a:r>
              <a:rPr lang="en-US" dirty="0" smtClean="0"/>
              <a:t>Script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 and Scripting Standards</a:t>
            </a:r>
          </a:p>
          <a:p>
            <a:endParaRPr lang="en-US" dirty="0"/>
          </a:p>
          <a:p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Is An IDE?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68305" y="1198101"/>
            <a:ext cx="77737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IDE – Integrated Development Environment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Software application designed to streamline software development process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Maximize time spent developing 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Reduce time managing and maintaining source code</a:t>
            </a:r>
          </a:p>
        </p:txBody>
      </p:sp>
    </p:spTree>
    <p:extLst>
      <p:ext uri="{BB962C8B-B14F-4D97-AF65-F5344CB8AC3E}">
        <p14:creationId xmlns:p14="http://schemas.microsoft.com/office/powerpoint/2010/main" val="11325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Eclipse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68306" y="759359"/>
            <a:ext cx="3158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Commonly used open source IDE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Provides out-of-the-box JavaScript development aids with </a:t>
            </a:r>
            <a:r>
              <a:rPr lang="en-US" sz="2400" dirty="0" err="1" smtClean="0">
                <a:latin typeface="Bariol Regular"/>
                <a:cs typeface="Bariol Regular"/>
              </a:rPr>
              <a:t>intellisense</a:t>
            </a:r>
            <a:r>
              <a:rPr lang="en-US" sz="2400" dirty="0" smtClean="0">
                <a:latin typeface="Bariol Regular"/>
                <a:cs typeface="Bariol Regular"/>
              </a:rPr>
              <a:t> support</a:t>
            </a:r>
          </a:p>
          <a:p>
            <a:pPr marL="285750" lvl="0" indent="-285750">
              <a:buFont typeface="Arial"/>
              <a:buChar char="•"/>
            </a:pPr>
            <a:endParaRPr lang="en-US" sz="2400" dirty="0" smtClean="0">
              <a:latin typeface="Bariol Regular"/>
              <a:cs typeface="Bariol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87" y="918098"/>
            <a:ext cx="5531395" cy="34929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305" y="4411052"/>
            <a:ext cx="80641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Provides </a:t>
            </a:r>
            <a:r>
              <a:rPr lang="en-US" sz="2400" dirty="0">
                <a:latin typeface="Bariol Regular"/>
                <a:cs typeface="Bariol Regular"/>
              </a:rPr>
              <a:t>out of the box </a:t>
            </a:r>
            <a:r>
              <a:rPr lang="en-US" sz="2400" dirty="0" smtClean="0">
                <a:latin typeface="Bariol Regular"/>
                <a:cs typeface="Bariol Regular"/>
              </a:rPr>
              <a:t>integration to </a:t>
            </a:r>
            <a:r>
              <a:rPr lang="en-US" sz="2400" dirty="0">
                <a:latin typeface="Bariol Regular"/>
                <a:cs typeface="Bariol Regular"/>
              </a:rPr>
              <a:t>common source control software packages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Bariol Regular"/>
                <a:cs typeface="Bariol Regular"/>
              </a:rPr>
              <a:t>Built in code formatting and syntax checking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Resources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68305" y="759359"/>
            <a:ext cx="8566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400" dirty="0">
                <a:latin typeface="Bariol Regular"/>
                <a:cs typeface="Bariol Regular"/>
              </a:rPr>
              <a:t>Eclipse website </a:t>
            </a:r>
          </a:p>
          <a:p>
            <a:pPr marL="800100" lvl="1" indent="-342900">
              <a:buFontTx/>
              <a:buChar char="‒"/>
            </a:pPr>
            <a:r>
              <a:rPr lang="en-US" sz="2400" dirty="0">
                <a:latin typeface="Bariol Regular"/>
                <a:cs typeface="Bariol Regular"/>
                <a:hlinkClick r:id="rId2"/>
              </a:rPr>
              <a:t>http://www.eclipse.org</a:t>
            </a:r>
            <a:endParaRPr lang="en-US" sz="2400" dirty="0">
              <a:latin typeface="Bariol Regular"/>
              <a:cs typeface="Bariol Regular"/>
            </a:endParaRPr>
          </a:p>
          <a:p>
            <a:pPr lvl="1"/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endParaRPr lang="en-US" sz="2400" dirty="0" smtClean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EMSE Development Environment Setup</a:t>
            </a:r>
          </a:p>
          <a:p>
            <a:pPr marL="800100" lvl="1" indent="-342900">
              <a:buFontTx/>
              <a:buChar char="‒"/>
            </a:pPr>
            <a:r>
              <a:rPr lang="en-US" sz="2400" dirty="0" smtClean="0">
                <a:latin typeface="Bariol Regular"/>
                <a:cs typeface="Bariol Regular"/>
              </a:rPr>
              <a:t>EMSE_Development_Environment_Setup.docx </a:t>
            </a:r>
          </a:p>
          <a:p>
            <a:pPr marL="285750" lvl="0" indent="-285750">
              <a:buFont typeface="Arial"/>
              <a:buChar char="•"/>
            </a:pPr>
            <a:endParaRPr lang="en-US" sz="2400" dirty="0" smtClean="0">
              <a:latin typeface="Bariol Regular"/>
              <a:cs typeface="Bario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081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Scripting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Why Have Standards?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68305" y="1198101"/>
            <a:ext cx="77737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Easier to maintain code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Promotes collaboration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Promotes code reusable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Streamlines onboarding new staff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Simplifies the debugging process</a:t>
            </a:r>
          </a:p>
        </p:txBody>
      </p:sp>
    </p:spTree>
    <p:extLst>
      <p:ext uri="{BB962C8B-B14F-4D97-AF65-F5344CB8AC3E}">
        <p14:creationId xmlns:p14="http://schemas.microsoft.com/office/powerpoint/2010/main" val="20182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Is A Standard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68305" y="1198101"/>
            <a:ext cx="77737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Defines the general structure uses for coding blocks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Bariol Regular"/>
                <a:cs typeface="Bariol Regular"/>
              </a:rPr>
              <a:t>Ex. </a:t>
            </a:r>
            <a:r>
              <a:rPr lang="en-US" sz="2400" dirty="0">
                <a:latin typeface="Bariol Regular"/>
                <a:cs typeface="Bariol Regular"/>
              </a:rPr>
              <a:t>how</a:t>
            </a:r>
            <a:r>
              <a:rPr lang="en-US" sz="2400" dirty="0" smtClean="0">
                <a:latin typeface="Bariol Regular"/>
                <a:cs typeface="Bariol Regular"/>
              </a:rPr>
              <a:t> to start and end if statements if(true) { };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Provides guidelines for naming for how to name your variables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Bariol Regular"/>
                <a:cs typeface="Bariol Regular"/>
              </a:rPr>
              <a:t>Ex. I_AM_A_GLOBAL = true;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2400" dirty="0" smtClean="0">
                <a:latin typeface="Bariol Regular"/>
                <a:cs typeface="Bariol Regular"/>
              </a:rPr>
              <a:t>Provides examples how to scope and type variables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Bariol Regular"/>
                <a:cs typeface="Bariol Regular"/>
              </a:rPr>
              <a:t>Ex. </a:t>
            </a:r>
            <a:r>
              <a:rPr lang="en-US" sz="2400" dirty="0" err="1" smtClean="0">
                <a:latin typeface="Bariol Regular"/>
                <a:cs typeface="Bariol Regular"/>
              </a:rPr>
              <a:t>var</a:t>
            </a:r>
            <a:r>
              <a:rPr lang="en-US" sz="2400" dirty="0" smtClean="0">
                <a:latin typeface="Bariol Regular"/>
                <a:cs typeface="Bariol Regular"/>
              </a:rPr>
              <a:t> x = true;</a:t>
            </a:r>
          </a:p>
          <a:p>
            <a:pPr marL="285750" lvl="0" indent="-285750">
              <a:buFont typeface="Arial"/>
              <a:buChar char="•"/>
            </a:pPr>
            <a:endParaRPr lang="en-US" sz="2400" dirty="0">
              <a:latin typeface="Bariol Regular"/>
              <a:cs typeface="Bariol Regular"/>
            </a:endParaRPr>
          </a:p>
          <a:p>
            <a:pPr marL="285750" lvl="0" indent="-285750">
              <a:buFont typeface="Arial"/>
              <a:buChar char="•"/>
            </a:pPr>
            <a:endParaRPr lang="en-US" sz="2400" dirty="0" smtClean="0">
              <a:latin typeface="Bariol Regular"/>
              <a:cs typeface="Bario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764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Accela Script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9cbf2954-fcfe-4d74-82ab-2e9cde5c21ec">PPTX (Microsoft Powerpoint)</Description0>
    <Presentation_x0020_Date xmlns="9cbf2954-fcfe-4d74-82ab-2e9cde5c21e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B7CD7CEC4BB74F998A442FAF0C317B" ma:contentTypeVersion="2" ma:contentTypeDescription="Create a new document." ma:contentTypeScope="" ma:versionID="c41320672ec821c3576e317e24f9e3cb">
  <xsd:schema xmlns:xsd="http://www.w3.org/2001/XMLSchema" xmlns:p="http://schemas.microsoft.com/office/2006/metadata/properties" xmlns:ns2="9cbf2954-fcfe-4d74-82ab-2e9cde5c21ec" targetNamespace="http://schemas.microsoft.com/office/2006/metadata/properties" ma:root="true" ma:fieldsID="40ea1040ebe3d2e098454151307e5c47" ns2:_="">
    <xsd:import namespace="9cbf2954-fcfe-4d74-82ab-2e9cde5c21ec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Presentation_x0020_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cbf2954-fcfe-4d74-82ab-2e9cde5c21ec" elementFormDefault="qualified">
    <xsd:import namespace="http://schemas.microsoft.com/office/2006/documentManagement/types"/>
    <xsd:element name="Description0" ma:index="2" nillable="true" ma:displayName="Description" ma:internalName="Description0">
      <xsd:simpleType>
        <xsd:restriction base="dms:Note"/>
      </xsd:simpleType>
    </xsd:element>
    <xsd:element name="Presentation_x0020_Date" ma:index="3" nillable="true" ma:displayName="Presentation Date" ma:description="Presentation Date" ma:format="DateOnly" ma:internalName="Presentation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DDF0FCD-AB6A-4134-96E5-1C5E5ADD0423}">
  <ds:schemaRefs>
    <ds:schemaRef ds:uri="9cbf2954-fcfe-4d74-82ab-2e9cde5c21ec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4743C36-5DA2-404A-B77B-648426798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C113F-7258-4FF5-A501-1754CCA14F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bf2954-fcfe-4d74-82ab-2e9cde5c21e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</TotalTime>
  <Words>220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Bariol</vt:lpstr>
      <vt:lpstr>Bariol Regular</vt:lpstr>
      <vt:lpstr>Calibri</vt:lpstr>
      <vt:lpstr>DejaRip</vt:lpstr>
      <vt:lpstr>Office Theme</vt:lpstr>
      <vt:lpstr>Custom Design</vt:lpstr>
      <vt:lpstr>PowerPoint Presentation</vt:lpstr>
      <vt:lpstr>Event Manager and Script Engine</vt:lpstr>
      <vt:lpstr>What Is An IDE?</vt:lpstr>
      <vt:lpstr>Eclipse </vt:lpstr>
      <vt:lpstr>Resources</vt:lpstr>
      <vt:lpstr>Scripting Standards</vt:lpstr>
      <vt:lpstr>Why Have Standards?</vt:lpstr>
      <vt:lpstr>What Is A Standard</vt:lpstr>
      <vt:lpstr>Accela Script Standards</vt:lpstr>
      <vt:lpstr>Declaration</vt:lpstr>
      <vt:lpstr>Naming</vt:lpstr>
      <vt:lpstr>Indentation</vt:lpstr>
      <vt:lpstr>Indentation Continued</vt:lpstr>
      <vt:lpstr>Code Comments</vt:lpstr>
      <vt:lpstr>Code Comments Continued</vt:lpstr>
    </vt:vector>
  </TitlesOfParts>
  <Company>Accela,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Chen</dc:creator>
  <cp:lastModifiedBy>Administrator</cp:lastModifiedBy>
  <cp:revision>79</cp:revision>
  <dcterms:created xsi:type="dcterms:W3CDTF">2013-04-18T02:16:47Z</dcterms:created>
  <dcterms:modified xsi:type="dcterms:W3CDTF">2016-03-19T04:28:03Z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0x0101009EB7CD7CEC4BB74F998A442FAF0C317B</vt:lpwstr>
  </property>
</Properties>
</file>