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A455D-AC7A-445A-BC86-027EF793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175FA4-E912-45CC-A353-EFD19D9A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0E3A-321C-4DDB-84F0-D97F99F8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C658B-0FDE-4BB9-9F46-AFB93589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1305B-56D5-45B1-82A8-0B7EF35D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5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42E8C-CAEA-4E98-BE75-F85AF9CD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827A6B-5B2D-494E-A900-CFF60E016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9B645-B484-450C-8B29-9FF60F68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629F9-4224-4180-9447-CA9F62BB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9024D-9ABB-404A-821E-0B8C8F7C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9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0003CB-4B93-4F69-A8F2-EADD15AF2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943F7-B281-4C2B-A2B4-5BB4ACAC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AF991-D819-4FC0-849F-6BC0E82D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97130-25CE-4FB5-8B26-1A633A3D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4BF98-A0F6-4886-A07C-0CE43C87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F7646-1157-45CA-B7CF-5AA423B4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9A2BB-A207-4D2D-BD21-0D2A6BF2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72EC-A67F-467C-8F27-8AAAFE19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8CF43-6FCA-4AD0-9AA3-8CFCF9FE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FB07C-C8F0-41D7-BB77-CEC9EE9C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0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4E815-CE69-4F66-AA08-21D20A71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A08D5-71A3-4C70-B0E4-82A71D6F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9861B-AEFC-4445-8EFB-7C7C1CA5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AC09D-730B-414B-A06C-82365A6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247BC-4B67-48F8-B793-4A136DE6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8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D75C-D36B-470A-9EE9-04C3FA1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6CC6B-9625-4CB6-AE59-901E6FE20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2C0F9-FA08-4F76-96D9-7CA88663C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6F3BD-DF0A-4AA8-AF86-9FA461B5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190B2-8CC4-445F-BDA0-FF33CB5E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AC365-1742-4AA8-9787-867B0EE5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97550-1259-46FE-9ACB-B8ADD3E8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3D5D6-C8BC-4648-955A-7D54389C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F2A56-82E8-4021-978A-B9594753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22ABC-5D1D-4244-BDC4-CBE78609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29F60-0F3C-4177-BF21-A13C85E53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613510-22D5-4CEE-B2F6-8657E793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95DC6B-0EC0-432F-A80C-0230AAD7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05B6B2-BC77-4FE4-BF31-840682B6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22355-FE7C-4940-881E-1F19A322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9BCA12-6499-40E6-B696-9911B854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6B9BA-7CDD-47BC-9E65-35C89D89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254275-C446-4A85-A7BD-C95F025D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08AD90-53DC-45FD-92F3-17AC8555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BAF439-0190-428E-8487-F8A5CDA5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42A585-BF8C-4387-8236-0797719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4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DD448-41B3-4A6C-AE2F-B7A06F42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70C8E-EE0F-46B2-9215-71DB591A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A43097-6014-42B0-B241-A3F8EBB0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550AE-C5A9-415C-B64E-7FD7D7A2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7F406-0D28-49B8-9786-784DDFF1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9CE5E-B080-4D88-870D-56B8F1A5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0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E7C3-9612-481C-A528-D04060E7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F364D2-C45C-41F2-8FFA-811EA5BE3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670379-BC24-4CE2-A5E9-E278108D5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31A64-B342-419A-AF6A-222807CA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99B5E-E869-48AA-BEFB-BE666D08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80CAA-0DFE-46CE-BD5A-DCBEED99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8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EC8A00-4E5E-404F-B503-7332E93D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D8D1D-0CFA-467F-9C8E-732923B6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0EFB7-07B1-43FD-A00F-467915E6F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E936-6CE3-4182-884B-3C34EE86442D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6DB52-1527-4AC8-91F4-E6B7BD310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FF184-BF1B-4D96-BA74-00A0584E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B929-F079-49F4-9444-E975B625D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3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220F0-E0B8-41E0-8E97-73089FA3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1420"/>
            <a:ext cx="9144000" cy="1379322"/>
          </a:xfrm>
        </p:spPr>
        <p:txBody>
          <a:bodyPr>
            <a:normAutofit/>
          </a:bodyPr>
          <a:lstStyle/>
          <a:p>
            <a:r>
              <a:rPr lang="en-US" altLang="zh-CN" sz="4000"/>
              <a:t>Attention Concatenation Volume for Accurate and Efficient Stereo Matching</a:t>
            </a:r>
            <a:endParaRPr lang="zh-CN" altLang="en-US" sz="4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B0525-AD9A-45AD-A624-D1719F561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9522"/>
            <a:ext cx="9144000" cy="227827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Gangwei Xu, Junda Cheng, Peng Guo, Xin Yang</a:t>
            </a:r>
          </a:p>
          <a:p>
            <a:r>
              <a:rPr lang="en-US" altLang="zh-CN" sz="2000"/>
              <a:t>IEEE Conference on Computer Vision and Pattern Recognition (CVPR) 2022</a:t>
            </a:r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报告人：周杰 </a:t>
            </a:r>
            <a:endParaRPr lang="en-US" altLang="zh-CN" sz="2000"/>
          </a:p>
          <a:p>
            <a:r>
              <a:rPr lang="en-US" altLang="zh-CN" sz="2000"/>
              <a:t>2022</a:t>
            </a:r>
            <a:r>
              <a:rPr lang="zh-CN" altLang="en-US" sz="2000"/>
              <a:t>年</a:t>
            </a:r>
            <a:r>
              <a:rPr lang="en-US" altLang="zh-CN" sz="2000"/>
              <a:t>12</a:t>
            </a:r>
            <a:r>
              <a:rPr lang="zh-CN" altLang="en-US" sz="2000"/>
              <a:t>月</a:t>
            </a:r>
            <a:r>
              <a:rPr lang="en-US" altLang="zh-CN" sz="2000"/>
              <a:t>29</a:t>
            </a:r>
            <a:r>
              <a:rPr lang="zh-CN" altLang="en-US" sz="2000"/>
              <a:t>日</a:t>
            </a: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2EBC8E54-F19A-4CB2-86AB-F74D565ED462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FC4C4F-11F8-4AB6-8730-79365AEF6C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36852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Quantity Analysis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4846D7-6755-48C5-AF9A-D4AA1A56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3" y="3296933"/>
            <a:ext cx="7705265" cy="29169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171BAC-3932-4A2B-94FA-4C9EAF27A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89" y="777582"/>
            <a:ext cx="9285492" cy="2537393"/>
          </a:xfrm>
          <a:prstGeom prst="rect">
            <a:avLst/>
          </a:prstGeom>
        </p:spPr>
      </p:pic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BA413254-1272-4A78-9910-137308DFD545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DE5737A-1393-444C-8EC0-0C63BF95947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3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AB3697-4058-422B-BF6E-9F751CE385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14" y="5205279"/>
            <a:ext cx="2520967" cy="2017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23679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 b="0" i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Conclusion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486A8-EA4A-48B2-86C8-D4929A2FE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07" y="895137"/>
            <a:ext cx="9146912" cy="32405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569836-F189-4128-8B95-4F0925003CB1}"/>
              </a:ext>
            </a:extLst>
          </p:cNvPr>
          <p:cNvSpPr txBox="1"/>
          <p:nvPr/>
        </p:nvSpPr>
        <p:spPr>
          <a:xfrm>
            <a:off x="643907" y="4292807"/>
            <a:ext cx="689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cs typeface="Times New Roman" panose="02020603050405020304" pitchFamily="18" charset="0"/>
              </a:rPr>
              <a:t>● 提出</a:t>
            </a:r>
            <a:r>
              <a:rPr lang="en-US" altLang="zh-CN" sz="2400">
                <a:latin typeface="+mn-ea"/>
                <a:cs typeface="Times New Roman" panose="02020603050405020304" pitchFamily="18" charset="0"/>
              </a:rPr>
              <a:t>ACV</a:t>
            </a:r>
            <a:r>
              <a:rPr lang="zh-CN" altLang="en-US" sz="2400">
                <a:latin typeface="+mn-ea"/>
                <a:cs typeface="Times New Roman" panose="02020603050405020304" pitchFamily="18" charset="0"/>
              </a:rPr>
              <a:t>机制，构建了新型</a:t>
            </a:r>
            <a:r>
              <a:rPr lang="en-US" altLang="zh-CN" sz="2400">
                <a:latin typeface="+mn-ea"/>
                <a:cs typeface="Times New Roman" panose="02020603050405020304" pitchFamily="18" charset="0"/>
              </a:rPr>
              <a:t>Cost Volume</a:t>
            </a:r>
            <a:endParaRPr lang="zh-CN" altLang="en-US" sz="240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98E4CE-C369-4908-B8A0-3B962DECCB14}"/>
              </a:ext>
            </a:extLst>
          </p:cNvPr>
          <p:cNvSpPr txBox="1"/>
          <p:nvPr/>
        </p:nvSpPr>
        <p:spPr>
          <a:xfrm>
            <a:off x="643906" y="4969807"/>
            <a:ext cx="689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cs typeface="Times New Roman" panose="02020603050405020304" pitchFamily="18" charset="0"/>
              </a:rPr>
              <a:t>● 设计</a:t>
            </a:r>
            <a:r>
              <a:rPr lang="en-US" altLang="zh-CN" sz="2400">
                <a:latin typeface="+mn-ea"/>
                <a:cs typeface="Times New Roman" panose="02020603050405020304" pitchFamily="18" charset="0"/>
              </a:rPr>
              <a:t>MAPM</a:t>
            </a:r>
            <a:r>
              <a:rPr lang="zh-CN" altLang="en-US" sz="2400">
                <a:latin typeface="+mn-ea"/>
                <a:cs typeface="Times New Roman" panose="02020603050405020304" pitchFamily="18" charset="0"/>
              </a:rPr>
              <a:t>模块，实现了有效的特征提取</a:t>
            </a:r>
            <a:endParaRPr lang="zh-CN" altLang="en-US" sz="240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899729-0C9F-42C1-B7FB-8C7F8ADEC520}"/>
              </a:ext>
            </a:extLst>
          </p:cNvPr>
          <p:cNvSpPr txBox="1"/>
          <p:nvPr/>
        </p:nvSpPr>
        <p:spPr>
          <a:xfrm>
            <a:off x="643906" y="5646807"/>
            <a:ext cx="7630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cs typeface="Times New Roman" panose="02020603050405020304" pitchFamily="18" charset="0"/>
              </a:rPr>
              <a:t>● 相较于当前主流算法，获得了精度和速度的显著提升</a:t>
            </a:r>
            <a:endParaRPr lang="zh-CN" altLang="en-US" sz="2400">
              <a:latin typeface="+mn-ea"/>
            </a:endParaRPr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6E58BED6-CB85-49E5-A6A8-4537B967FB20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525425D-29FA-497A-A4A8-7D7BA9621B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220F0-E0B8-41E0-8E97-73089FA3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9678"/>
            <a:ext cx="9144000" cy="1379322"/>
          </a:xfrm>
        </p:spPr>
        <p:txBody>
          <a:bodyPr>
            <a:normAutofit/>
          </a:bodyPr>
          <a:lstStyle/>
          <a:p>
            <a:r>
              <a:rPr lang="en-US" altLang="zh-CN" sz="4800"/>
              <a:t>Thank you</a:t>
            </a:r>
            <a:endParaRPr lang="zh-CN" altLang="en-US" sz="480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10A60068-80AB-4F35-A53B-94424DC81306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5EE369-3BD0-40B6-8B92-0B711AB1A1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26744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Introduction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08D7F-21B5-4470-A1BF-D42F62BE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15" y="797033"/>
            <a:ext cx="5197476" cy="3807374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02F600A-0FD2-4072-A687-4740209623D7}"/>
              </a:ext>
            </a:extLst>
          </p:cNvPr>
          <p:cNvSpPr txBox="1">
            <a:spLocks/>
          </p:cNvSpPr>
          <p:nvPr/>
        </p:nvSpPr>
        <p:spPr>
          <a:xfrm>
            <a:off x="413359" y="1515649"/>
            <a:ext cx="10940441" cy="4623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/>
              <a:t>● 立体匹配在一对校正立体图像的像素之间建立对应关系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zh-CN" altLang="en-US" sz="2000"/>
              <a:t>● 立体匹配通常包括特征提取、代价立方体构建、</a:t>
            </a:r>
            <a:endParaRPr lang="en-US" altLang="zh-CN" sz="2000"/>
          </a:p>
          <a:p>
            <a:pPr algn="l"/>
            <a:r>
              <a:rPr lang="en-US" altLang="zh-CN" sz="2000"/>
              <a:t>     </a:t>
            </a:r>
            <a:r>
              <a:rPr lang="zh-CN" altLang="en-US" sz="2000"/>
              <a:t>代价聚合和视差回归四个步骤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zh-CN" altLang="en-US" sz="2000"/>
              <a:t>● 目前立体匹配算法存在精度较低和复杂度较高的问题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zh-CN" altLang="en-US" sz="2000"/>
              <a:t>● </a:t>
            </a:r>
            <a:r>
              <a:rPr lang="en-US" altLang="zh-CN" sz="2000"/>
              <a:t>Concatenation volume</a:t>
            </a:r>
            <a:r>
              <a:rPr lang="zh-CN" altLang="en-US" sz="2000"/>
              <a:t>包含丰富但冗余的内容信息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zh-CN" altLang="en-US" sz="2000"/>
              <a:t>● </a:t>
            </a:r>
            <a:r>
              <a:rPr lang="en-US" altLang="zh-CN" sz="2000"/>
              <a:t>Correlation volume</a:t>
            </a:r>
            <a:r>
              <a:rPr lang="zh-CN" altLang="en-US" sz="2000"/>
              <a:t>是衡量左右图像特征相似性，</a:t>
            </a:r>
            <a:endParaRPr lang="en-US" altLang="zh-CN" sz="2000"/>
          </a:p>
          <a:p>
            <a:pPr algn="l"/>
            <a:r>
              <a:rPr lang="en-US" altLang="zh-CN" sz="2000"/>
              <a:t>    </a:t>
            </a:r>
            <a:r>
              <a:rPr lang="zh-CN" altLang="en-US" sz="2000"/>
              <a:t>可以隐含地反映图像中相邻像素之间的关系，</a:t>
            </a:r>
            <a:endParaRPr lang="en-US" altLang="zh-CN" sz="2000"/>
          </a:p>
          <a:p>
            <a:pPr algn="l"/>
            <a:endParaRPr lang="en-US" altLang="zh-CN" sz="1800"/>
          </a:p>
          <a:p>
            <a:pPr algn="l"/>
            <a:endParaRPr lang="en-US" altLang="zh-CN" sz="1800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09BA2B6-99F5-4D04-94E2-E2392BF47D49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95E43D-D17C-491B-BF52-651C0EFE93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38893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Feature Extraction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76D0B6-7EA8-481A-A269-70949A627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55" y="794416"/>
            <a:ext cx="4003173" cy="4097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FDDCA1E-C16F-4D4E-A592-47BF1474B003}"/>
                  </a:ext>
                </a:extLst>
              </p:cNvPr>
              <p:cNvSpPr txBox="1"/>
              <p:nvPr/>
            </p:nvSpPr>
            <p:spPr>
              <a:xfrm>
                <a:off x="562901" y="3011725"/>
                <a:ext cx="61167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𝑐𝑜𝑛𝑐𝑎𝑡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▪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𝐶𝑜𝑛𝑐𝑎𝑡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FDDCA1E-C16F-4D4E-A592-47BF1474B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1" y="3011725"/>
                <a:ext cx="6116714" cy="461665"/>
              </a:xfrm>
              <a:prstGeom prst="rect">
                <a:avLst/>
              </a:prstGeom>
              <a:blipFill>
                <a:blip r:embed="rId4"/>
                <a:stretch>
                  <a:fillRect t="-130263" r="-11155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0A77E2D-BAA5-4D8A-B25B-306FB7EDE444}"/>
              </a:ext>
            </a:extLst>
          </p:cNvPr>
          <p:cNvSpPr txBox="1"/>
          <p:nvPr/>
        </p:nvSpPr>
        <p:spPr>
          <a:xfrm>
            <a:off x="430566" y="4241673"/>
            <a:ext cx="6564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altLang="en-US" sz="2400"/>
              <a:t> 构建初始连接体，尺寸为</a:t>
            </a:r>
            <a:r>
              <a:rPr lang="en-US" altLang="zh-CN" sz="2400"/>
              <a:t>2Nc ×D/4×H/4×W/4 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3C3D997-19CC-4806-9F95-45DCE735CC1C}"/>
                  </a:ext>
                </a:extLst>
              </p:cNvPr>
              <p:cNvSpPr txBox="1"/>
              <p:nvPr/>
            </p:nvSpPr>
            <p:spPr>
              <a:xfrm>
                <a:off x="608704" y="1412446"/>
                <a:ext cx="61167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>
                    <a:effectLst/>
                    <a:latin typeface="+mn-ea"/>
                    <a:cs typeface="Times New Roman" panose="02020603050405020304" pitchFamily="18" charset="0"/>
                  </a:rPr>
                  <a:t>对于每张图像，分别从</a:t>
                </a:r>
                <a:r>
                  <a:rPr lang="en-US" altLang="zh-CN" sz="2400">
                    <a:effectLst/>
                    <a:latin typeface="+mn-ea"/>
                    <a:cs typeface="Times New Roman" panose="02020603050405020304" pitchFamily="18" charset="0"/>
                  </a:rPr>
                  <a:t>CNN</a:t>
                </a:r>
                <a:r>
                  <a:rPr lang="zh-CN" altLang="zh-CN" sz="2400">
                    <a:effectLst/>
                    <a:latin typeface="+mn-ea"/>
                    <a:cs typeface="Times New Roman" panose="02020603050405020304" pitchFamily="18" charset="0"/>
                  </a:rPr>
                  <a:t>特征提取中获得左右图像的一元特征图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+mn-ea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+mn-ea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sz="2400">
                    <a:effectLst/>
                    <a:latin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+mn-ea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+mn-ea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>
                  <a:latin typeface="+mn-ea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3C3D997-19CC-4806-9F95-45DCE735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4" y="1412446"/>
                <a:ext cx="6116714" cy="830997"/>
              </a:xfrm>
              <a:prstGeom prst="rect">
                <a:avLst/>
              </a:prstGeom>
              <a:blipFill>
                <a:blip r:embed="rId5"/>
                <a:stretch>
                  <a:fillRect l="-1595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E436DBB5-D420-4E83-BA07-B3310EE1F00D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81BE695-1315-4EC2-B351-2816D1DFF1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1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74021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Multi-level Adaptive Patch Matching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C3D997-19CC-4806-9F95-45DCE735CC1C}"/>
              </a:ext>
            </a:extLst>
          </p:cNvPr>
          <p:cNvSpPr txBox="1"/>
          <p:nvPr/>
        </p:nvSpPr>
        <p:spPr>
          <a:xfrm>
            <a:off x="608704" y="1412446"/>
            <a:ext cx="611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cs typeface="Times New Roman" panose="02020603050405020304" pitchFamily="18" charset="0"/>
              </a:rPr>
              <a:t>对于不同层级的特征图，采用不同的卷积核</a:t>
            </a:r>
            <a:endParaRPr lang="zh-CN" altLang="en-US" sz="240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D6F78-41ED-4DCF-AE59-6FF92E89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248" y="1157922"/>
            <a:ext cx="5665752" cy="28243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51F1B6E-A4AF-40A9-B96B-33D41849602C}"/>
                  </a:ext>
                </a:extLst>
              </p:cNvPr>
              <p:cNvSpPr txBox="1"/>
              <p:nvPr/>
            </p:nvSpPr>
            <p:spPr>
              <a:xfrm>
                <a:off x="409534" y="2842299"/>
                <a:ext cx="6116714" cy="9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𝑝𝑎𝑡𝑐h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51F1B6E-A4AF-40A9-B96B-33D418496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34" y="2842299"/>
                <a:ext cx="6116714" cy="90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9B1C916-1CF9-4393-BD4A-E6EE7BC58BF8}"/>
                  </a:ext>
                </a:extLst>
              </p:cNvPr>
              <p:cNvSpPr txBox="1"/>
              <p:nvPr/>
            </p:nvSpPr>
            <p:spPr>
              <a:xfrm>
                <a:off x="608704" y="4646564"/>
                <a:ext cx="6116714" cy="473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=&lt;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9B1C916-1CF9-4393-BD4A-E6EE7BC58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4" y="4646564"/>
                <a:ext cx="6116714" cy="473271"/>
              </a:xfrm>
              <a:prstGeom prst="rect">
                <a:avLst/>
              </a:prstGeom>
              <a:blipFill>
                <a:blip r:embed="rId5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D2C9F85F-84E8-4C2A-A466-98A9965AFF14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CA56B09-306F-41DB-8E5D-902C95C765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54133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Cost Volume Construction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C3D997-19CC-4806-9F95-45DCE735CC1C}"/>
              </a:ext>
            </a:extLst>
          </p:cNvPr>
          <p:cNvSpPr txBox="1"/>
          <p:nvPr/>
        </p:nvSpPr>
        <p:spPr>
          <a:xfrm>
            <a:off x="660482" y="2967335"/>
            <a:ext cx="611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cs typeface="Times New Roman" panose="02020603050405020304" pitchFamily="18" charset="0"/>
              </a:rPr>
              <a:t>使用真实视差值监督，得到注意力权重</a:t>
            </a:r>
            <a:r>
              <a:rPr lang="en-US" altLang="zh-CN" sz="2400">
                <a:latin typeface="+mn-ea"/>
                <a:cs typeface="Times New Roman" panose="02020603050405020304" pitchFamily="18" charset="0"/>
              </a:rPr>
              <a:t>A</a:t>
            </a:r>
            <a:endParaRPr lang="zh-CN" altLang="en-US" sz="240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13C5B1-07B0-4BD3-BC76-DB3E0C23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12" y="1874111"/>
            <a:ext cx="5776788" cy="1845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9812871-C9C4-4354-8857-B7F3ACEAA76B}"/>
                  </a:ext>
                </a:extLst>
              </p:cNvPr>
              <p:cNvSpPr txBox="1"/>
              <p:nvPr/>
            </p:nvSpPr>
            <p:spPr>
              <a:xfrm>
                <a:off x="660482" y="1481806"/>
                <a:ext cx="6116714" cy="550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𝑝𝑎𝑡𝑐h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𝐶𝑜𝑛𝑐𝑎𝑡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𝑝𝑎𝑡𝑐h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𝑝𝑎𝑡𝑐h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𝑝𝑎𝑡𝑐h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9812871-C9C4-4354-8857-B7F3ACEA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2" y="1481806"/>
                <a:ext cx="6116714" cy="550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A68A80-4449-4D45-AF46-4B685E6D9DCA}"/>
                  </a:ext>
                </a:extLst>
              </p:cNvPr>
              <p:cNvSpPr txBox="1"/>
              <p:nvPr/>
            </p:nvSpPr>
            <p:spPr>
              <a:xfrm>
                <a:off x="660482" y="4589755"/>
                <a:ext cx="70719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>
                    <a:effectLst/>
                    <a:latin typeface="+mn-ea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400">
                    <a:effectLst/>
                    <a:latin typeface="+mn-ea"/>
                    <a:cs typeface="Times New Roman" panose="02020603050405020304" pitchFamily="18" charset="0"/>
                  </a:rPr>
                  <a:t>soft argmin</a:t>
                </a:r>
                <a:r>
                  <a:rPr lang="zh-CN" altLang="zh-CN" sz="2400">
                    <a:effectLst/>
                    <a:latin typeface="+mn-ea"/>
                    <a:cs typeface="Times New Roman" panose="02020603050405020304" pitchFamily="18" charset="0"/>
                  </a:rPr>
                  <a:t>方法从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+mn-ea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400">
                    <a:effectLst/>
                    <a:latin typeface="+mn-ea"/>
                    <a:cs typeface="Times New Roman" panose="02020603050405020304" pitchFamily="18" charset="0"/>
                  </a:rPr>
                  <a:t>中得到基于权重的视差值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+mn-ea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+mn-ea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endParaRPr lang="zh-CN" altLang="en-US" sz="2400">
                  <a:latin typeface="+mn-ea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A68A80-4449-4D45-AF46-4B685E6D9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2" y="4589755"/>
                <a:ext cx="7071968" cy="461665"/>
              </a:xfrm>
              <a:prstGeom prst="rect">
                <a:avLst/>
              </a:prstGeom>
              <a:blipFill>
                <a:blip r:embed="rId5"/>
                <a:stretch>
                  <a:fillRect l="-129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144FA930-ABDE-4354-B747-88D1456C8BFD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D54F01-9770-4DBD-8BD3-DF22144278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0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36769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Cost Aggregation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C3D997-19CC-4806-9F95-45DCE735CC1C}"/>
              </a:ext>
            </a:extLst>
          </p:cNvPr>
          <p:cNvSpPr txBox="1"/>
          <p:nvPr/>
        </p:nvSpPr>
        <p:spPr>
          <a:xfrm>
            <a:off x="660482" y="1773808"/>
            <a:ext cx="611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cs typeface="Times New Roman" panose="02020603050405020304" pitchFamily="18" charset="0"/>
              </a:rPr>
              <a:t>使用权重</a:t>
            </a:r>
            <a:r>
              <a:rPr lang="en-US" altLang="zh-CN" sz="240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+mn-ea"/>
                <a:cs typeface="Times New Roman" panose="02020603050405020304" pitchFamily="18" charset="0"/>
              </a:rPr>
              <a:t>，过滤初始连接体</a:t>
            </a:r>
            <a:endParaRPr lang="zh-CN" altLang="en-US" sz="240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1F3E3F-F44C-48B1-8818-241C1D095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96" y="1151734"/>
            <a:ext cx="4647619" cy="33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7881FA-5772-4BD5-9C78-D4B09B421AF2}"/>
                  </a:ext>
                </a:extLst>
              </p:cNvPr>
              <p:cNvSpPr txBox="1"/>
              <p:nvPr/>
            </p:nvSpPr>
            <p:spPr>
              <a:xfrm>
                <a:off x="767185" y="3575811"/>
                <a:ext cx="61167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𝐴𝐶𝑉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𝑐𝑜𝑛𝑐𝑎𝑡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77881FA-5772-4BD5-9C78-D4B09B42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5" y="3575811"/>
                <a:ext cx="6116714" cy="461665"/>
              </a:xfrm>
              <a:prstGeom prst="rect">
                <a:avLst/>
              </a:prstGeom>
              <a:blipFill>
                <a:blip r:embed="rId4"/>
                <a:stretch>
                  <a:fillRect l="-299" t="-132000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84C813F3-B7CE-45A4-933A-8348BB2CD6AC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F15175-9E54-49EA-8479-F357B7954D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43158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Disparity Regression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C3D997-19CC-4806-9F95-45DCE735CC1C}"/>
              </a:ext>
            </a:extLst>
          </p:cNvPr>
          <p:cNvSpPr txBox="1"/>
          <p:nvPr/>
        </p:nvSpPr>
        <p:spPr>
          <a:xfrm>
            <a:off x="660482" y="1773808"/>
            <a:ext cx="611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cs typeface="Times New Roman" panose="02020603050405020304" pitchFamily="18" charset="0"/>
              </a:rPr>
              <a:t>通过上采样和</a:t>
            </a:r>
            <a:r>
              <a:rPr lang="en-US" altLang="zh-CN" sz="2400">
                <a:latin typeface="+mn-ea"/>
                <a:cs typeface="Times New Roman" panose="02020603050405020304" pitchFamily="18" charset="0"/>
              </a:rPr>
              <a:t>softmax</a:t>
            </a:r>
            <a:r>
              <a:rPr lang="zh-CN" altLang="en-US" sz="2400">
                <a:latin typeface="+mn-ea"/>
                <a:cs typeface="Times New Roman" panose="02020603050405020304" pitchFamily="18" charset="0"/>
              </a:rPr>
              <a:t>输出置信值</a:t>
            </a:r>
            <a:endParaRPr lang="zh-CN" altLang="en-US" sz="240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25AA43-9116-49D1-AB8E-16BFA450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746" y="1938456"/>
            <a:ext cx="6803254" cy="2463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DC32BC-17FF-4197-B2B7-E5D00715437E}"/>
                  </a:ext>
                </a:extLst>
              </p:cNvPr>
              <p:cNvSpPr txBox="1"/>
              <p:nvPr/>
            </p:nvSpPr>
            <p:spPr>
              <a:xfrm>
                <a:off x="660482" y="2913511"/>
                <a:ext cx="6116714" cy="1131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▪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FDC32BC-17FF-4197-B2B7-E5D007154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2" y="2913511"/>
                <a:ext cx="6116714" cy="1131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B2AE2B7-A765-4F02-9102-740A8A845BE2}"/>
                  </a:ext>
                </a:extLst>
              </p:cNvPr>
              <p:cNvSpPr txBox="1"/>
              <p:nvPr/>
            </p:nvSpPr>
            <p:spPr>
              <a:xfrm>
                <a:off x="660482" y="4388680"/>
                <a:ext cx="8732093" cy="1143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▪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𝑆𝑚𝑜𝑜𝑡h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=2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▪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𝑆𝑚𝑜𝑜𝑡h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𝑔𝑡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B2AE2B7-A765-4F02-9102-740A8A845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2" y="4388680"/>
                <a:ext cx="8732093" cy="1143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CA1C8C55-D065-4FEC-A04D-B458E3DCD755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BA524B6-1A22-4C55-93D1-F6CFE28055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0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31293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 b="0" i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Ablation Study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E8CF3-89A6-4EEB-853B-1FDC2A6B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9" y="3305582"/>
            <a:ext cx="9214230" cy="18996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FB35AB-5A5D-4EAC-A1B6-C32D4D8D1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29" y="1015727"/>
            <a:ext cx="8958868" cy="21692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008C58-14FA-4BE7-ABCD-F2C848BCD9BF}"/>
              </a:ext>
            </a:extLst>
          </p:cNvPr>
          <p:cNvSpPr txBox="1"/>
          <p:nvPr/>
        </p:nvSpPr>
        <p:spPr>
          <a:xfrm>
            <a:off x="635029" y="5388753"/>
            <a:ext cx="689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+mn-ea"/>
                <a:cs typeface="Times New Roman" panose="02020603050405020304" pitchFamily="18" charset="0"/>
              </a:rPr>
              <a:t>MAPM</a:t>
            </a:r>
            <a:r>
              <a:rPr lang="zh-CN" altLang="en-US" sz="2400">
                <a:latin typeface="+mn-ea"/>
                <a:cs typeface="Times New Roman" panose="02020603050405020304" pitchFamily="18" charset="0"/>
              </a:rPr>
              <a:t>模块和注意力机制可以显著提升模型精确度</a:t>
            </a:r>
            <a:endParaRPr lang="zh-CN" altLang="en-US" sz="2400">
              <a:latin typeface="+mn-ea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CE9B699C-C25F-4F53-8901-43DA1E852738}"/>
              </a:ext>
            </a:extLst>
          </p:cNvPr>
          <p:cNvSpPr/>
          <p:nvPr/>
        </p:nvSpPr>
        <p:spPr>
          <a:xfrm rot="16200000">
            <a:off x="8759961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DAF0393-1EA0-4DA2-835F-62E0164D1C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41EF6-9EE7-4337-A021-E58BEF699784}"/>
              </a:ext>
            </a:extLst>
          </p:cNvPr>
          <p:cNvSpPr/>
          <p:nvPr/>
        </p:nvSpPr>
        <p:spPr>
          <a:xfrm>
            <a:off x="156066" y="248806"/>
            <a:ext cx="41949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360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Complexity Analysis</a:t>
            </a:r>
            <a:endParaRPr lang="en-US" altLang="zh-CN" sz="3600" b="0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B279E2-AB81-4367-A656-8F463D37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03" y="1591551"/>
            <a:ext cx="6550878" cy="26479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AFDCB7-5D3A-4031-8B89-CE0C2EBA360D}"/>
              </a:ext>
            </a:extLst>
          </p:cNvPr>
          <p:cNvSpPr txBox="1"/>
          <p:nvPr/>
        </p:nvSpPr>
        <p:spPr>
          <a:xfrm>
            <a:off x="278742" y="1720240"/>
            <a:ext cx="611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cs typeface="Times New Roman" panose="02020603050405020304" pitchFamily="18" charset="0"/>
              </a:rPr>
              <a:t>模型的总参数量低于同原理的</a:t>
            </a:r>
            <a:r>
              <a:rPr lang="en-US" altLang="zh-CN" sz="2400">
                <a:latin typeface="+mn-ea"/>
                <a:cs typeface="Times New Roman" panose="02020603050405020304" pitchFamily="18" charset="0"/>
              </a:rPr>
              <a:t>GwcNet</a:t>
            </a:r>
            <a:endParaRPr lang="zh-CN" altLang="en-US" sz="240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3ED171-E1C2-49DB-8302-61A0206C043E}"/>
              </a:ext>
            </a:extLst>
          </p:cNvPr>
          <p:cNvSpPr txBox="1"/>
          <p:nvPr/>
        </p:nvSpPr>
        <p:spPr>
          <a:xfrm>
            <a:off x="278742" y="3628473"/>
            <a:ext cx="611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cs typeface="Times New Roman" panose="02020603050405020304" pitchFamily="18" charset="0"/>
              </a:rPr>
              <a:t>模型的精确度较</a:t>
            </a:r>
            <a:r>
              <a:rPr lang="en-US" altLang="zh-CN" sz="2400">
                <a:latin typeface="+mn-ea"/>
                <a:cs typeface="Times New Roman" panose="02020603050405020304" pitchFamily="18" charset="0"/>
              </a:rPr>
              <a:t>GwcNet</a:t>
            </a:r>
            <a:r>
              <a:rPr lang="zh-CN" altLang="en-US" sz="2400">
                <a:latin typeface="+mn-ea"/>
                <a:cs typeface="Times New Roman" panose="02020603050405020304" pitchFamily="18" charset="0"/>
              </a:rPr>
              <a:t>有很大的提升</a:t>
            </a:r>
            <a:endParaRPr lang="zh-CN" altLang="en-US" sz="2400">
              <a:latin typeface="+mn-ea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FF0AA35F-5486-4703-8618-4668BF50BD85}"/>
              </a:ext>
            </a:extLst>
          </p:cNvPr>
          <p:cNvSpPr/>
          <p:nvPr/>
        </p:nvSpPr>
        <p:spPr>
          <a:xfrm rot="16200000">
            <a:off x="8754203" y="3420203"/>
            <a:ext cx="2206100" cy="4669494"/>
          </a:xfrm>
          <a:prstGeom prst="rtTriangle">
            <a:avLst/>
          </a:prstGeom>
          <a:solidFill>
            <a:srgbClr val="1715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F35224-17AD-4372-8A82-7C6C3A90DF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93" y="5205280"/>
            <a:ext cx="2520967" cy="20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76.6929133858266,&quot;width&quot;:3970.026771653543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349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Tahoma</vt:lpstr>
      <vt:lpstr>Office 主题​​</vt:lpstr>
      <vt:lpstr>Attention Concatenation Volume for Accurate and Efficient Stereo Matching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Concatenation Volume for Accurate and Efficient Stereo Matching</dc:title>
  <dc:creator>周 杰</dc:creator>
  <cp:lastModifiedBy>周 杰</cp:lastModifiedBy>
  <cp:revision>8</cp:revision>
  <dcterms:created xsi:type="dcterms:W3CDTF">2022-12-28T07:45:54Z</dcterms:created>
  <dcterms:modified xsi:type="dcterms:W3CDTF">2022-12-28T09:45:19Z</dcterms:modified>
</cp:coreProperties>
</file>