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836" r:id="rId2"/>
    <p:sldId id="1132" r:id="rId3"/>
    <p:sldId id="1138" r:id="rId4"/>
    <p:sldId id="1139" r:id="rId5"/>
    <p:sldId id="1142" r:id="rId6"/>
    <p:sldId id="1147" r:id="rId7"/>
    <p:sldId id="1144" r:id="rId8"/>
    <p:sldId id="1146" r:id="rId9"/>
    <p:sldId id="1128"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DF67B1-B3DE-4DED-971D-EFB6812129C7}" type="datetimeFigureOut">
              <a:rPr lang="zh-CN" altLang="en-US" smtClean="0"/>
              <a:t>2022/12/28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AA211-9653-4648-80E7-BFA970B528CD}" type="slidenum">
              <a:rPr lang="zh-CN" altLang="en-US" smtClean="0"/>
              <a:t>‹#›</a:t>
            </a:fld>
            <a:endParaRPr lang="zh-CN" altLang="en-US"/>
          </a:p>
        </p:txBody>
      </p:sp>
    </p:spTree>
    <p:extLst>
      <p:ext uri="{BB962C8B-B14F-4D97-AF65-F5344CB8AC3E}">
        <p14:creationId xmlns:p14="http://schemas.microsoft.com/office/powerpoint/2010/main" val="1493297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extLst>
      <p:ext uri="{BB962C8B-B14F-4D97-AF65-F5344CB8AC3E}">
        <p14:creationId xmlns:p14="http://schemas.microsoft.com/office/powerpoint/2010/main" val="11889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549ABC0-61AB-43DD-A7D8-706CCBB05237}" type="slidenum">
              <a:rPr lang="zh-CN" altLang="en-US" smtClean="0"/>
              <a:pPr/>
              <a:t>2</a:t>
            </a:fld>
            <a:endParaRPr lang="zh-CN" altLang="en-US"/>
          </a:p>
        </p:txBody>
      </p:sp>
    </p:spTree>
    <p:extLst>
      <p:ext uri="{BB962C8B-B14F-4D97-AF65-F5344CB8AC3E}">
        <p14:creationId xmlns:p14="http://schemas.microsoft.com/office/powerpoint/2010/main" val="711216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9</a:t>
            </a:fld>
            <a:endParaRPr lang="zh-CN" altLang="en-US"/>
          </a:p>
        </p:txBody>
      </p:sp>
    </p:spTree>
    <p:extLst>
      <p:ext uri="{BB962C8B-B14F-4D97-AF65-F5344CB8AC3E}">
        <p14:creationId xmlns:p14="http://schemas.microsoft.com/office/powerpoint/2010/main" val="2256341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6146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2022/12/28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2022/12/28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2256928" y="-1172501"/>
            <a:ext cx="8255000" cy="7289800"/>
          </a:xfrm>
          <a:prstGeom prst="rect">
            <a:avLst/>
          </a:prstGeom>
          <a:noFill/>
        </p:spPr>
      </p:pic>
      <p:sp>
        <p:nvSpPr>
          <p:cNvPr id="10" name="矩形 259"/>
          <p:cNvSpPr>
            <a:spLocks noChangeArrowheads="1"/>
          </p:cNvSpPr>
          <p:nvPr/>
        </p:nvSpPr>
        <p:spPr bwMode="auto">
          <a:xfrm>
            <a:off x="4965192" y="2039273"/>
            <a:ext cx="7013448" cy="984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b="1" dirty="0"/>
              <a:t>Real-time Controllable Motion Transition for Characters</a:t>
            </a:r>
          </a:p>
        </p:txBody>
      </p:sp>
      <p:sp>
        <p:nvSpPr>
          <p:cNvPr id="11" name="矩形 259"/>
          <p:cNvSpPr>
            <a:spLocks noChangeArrowheads="1"/>
          </p:cNvSpPr>
          <p:nvPr/>
        </p:nvSpPr>
        <p:spPr bwMode="auto">
          <a:xfrm>
            <a:off x="5586910" y="4117679"/>
            <a:ext cx="451250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800" dirty="0">
                <a:solidFill>
                  <a:schemeClr val="tx1">
                    <a:lumMod val="65000"/>
                    <a:lumOff val="35000"/>
                  </a:schemeClr>
                </a:solidFill>
                <a:cs typeface="Arial" panose="020B0604020202020204" pitchFamily="34" charset="0"/>
              </a:rPr>
              <a:t>Report Person:</a:t>
            </a:r>
            <a:r>
              <a:rPr lang="zh-CN" altLang="en-US" sz="1800" dirty="0">
                <a:solidFill>
                  <a:schemeClr val="tx1">
                    <a:lumMod val="65000"/>
                    <a:lumOff val="35000"/>
                  </a:schemeClr>
                </a:solidFill>
                <a:cs typeface="Arial" panose="020B0604020202020204" pitchFamily="34" charset="0"/>
              </a:rPr>
              <a:t>李蕊伶</a:t>
            </a:r>
          </a:p>
        </p:txBody>
      </p:sp>
    </p:spTree>
    <p:extLst>
      <p:ext uri="{BB962C8B-B14F-4D97-AF65-F5344CB8AC3E}">
        <p14:creationId xmlns:p14="http://schemas.microsoft.com/office/powerpoint/2010/main" val="1557010203"/>
      </p:ext>
    </p:extLst>
  </p:cSld>
  <p:clrMapOvr>
    <a:masterClrMapping/>
  </p:clrMapOvr>
  <p:transition spd="med">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grpSp>
        <p:nvGrpSpPr>
          <p:cNvPr id="2" name="Group 40"/>
          <p:cNvGrpSpPr/>
          <p:nvPr/>
        </p:nvGrpSpPr>
        <p:grpSpPr>
          <a:xfrm>
            <a:off x="8628699" y="2714427"/>
            <a:ext cx="2747887" cy="2538776"/>
            <a:chOff x="6572264" y="1643056"/>
            <a:chExt cx="2061184" cy="1903642"/>
          </a:xfrm>
        </p:grpSpPr>
        <p:sp>
          <p:nvSpPr>
            <p:cNvPr id="9" name="Arc 10"/>
            <p:cNvSpPr/>
            <p:nvPr/>
          </p:nvSpPr>
          <p:spPr>
            <a:xfrm>
              <a:off x="6572264" y="1643056"/>
              <a:ext cx="1903642" cy="1903642"/>
            </a:xfrm>
            <a:prstGeom prst="arc">
              <a:avLst>
                <a:gd name="adj1" fmla="val 21571566"/>
                <a:gd name="adj2" fmla="val 10822907"/>
              </a:avLst>
            </a:prstGeom>
            <a:solidFill>
              <a:schemeClr val="accent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04</a:t>
              </a:r>
            </a:p>
          </p:txBody>
        </p:sp>
        <p:sp>
          <p:nvSpPr>
            <p:cNvPr id="10" name="Rectangle 15"/>
            <p:cNvSpPr/>
            <p:nvPr/>
          </p:nvSpPr>
          <p:spPr>
            <a:xfrm>
              <a:off x="6715141" y="1714494"/>
              <a:ext cx="191830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局限性</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39"/>
          <p:cNvGrpSpPr/>
          <p:nvPr/>
        </p:nvGrpSpPr>
        <p:grpSpPr>
          <a:xfrm>
            <a:off x="6057267" y="2714427"/>
            <a:ext cx="2631020" cy="2538776"/>
            <a:chOff x="4643438" y="1643056"/>
            <a:chExt cx="1973522" cy="1903642"/>
          </a:xfrm>
        </p:grpSpPr>
        <p:sp>
          <p:nvSpPr>
            <p:cNvPr id="22" name="Arc 9"/>
            <p:cNvSpPr/>
            <p:nvPr/>
          </p:nvSpPr>
          <p:spPr>
            <a:xfrm>
              <a:off x="4643438" y="1643056"/>
              <a:ext cx="1903642" cy="1903642"/>
            </a:xfrm>
            <a:prstGeom prst="arc">
              <a:avLst>
                <a:gd name="adj1" fmla="val 10782369"/>
                <a:gd name="adj2" fmla="val 0"/>
              </a:avLst>
            </a:prstGeom>
            <a:solidFill>
              <a:schemeClr val="accent3"/>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03</a:t>
              </a:r>
            </a:p>
          </p:txBody>
        </p:sp>
        <p:sp>
          <p:nvSpPr>
            <p:cNvPr id="23" name="Rectangle 12"/>
            <p:cNvSpPr/>
            <p:nvPr/>
          </p:nvSpPr>
          <p:spPr>
            <a:xfrm>
              <a:off x="4786313" y="2786064"/>
              <a:ext cx="1830647"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创新点</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37"/>
          <p:cNvGrpSpPr/>
          <p:nvPr/>
        </p:nvGrpSpPr>
        <p:grpSpPr>
          <a:xfrm>
            <a:off x="914402" y="2714427"/>
            <a:ext cx="2589311" cy="2538776"/>
            <a:chOff x="785786" y="1643056"/>
            <a:chExt cx="1942236" cy="1903642"/>
          </a:xfrm>
        </p:grpSpPr>
        <p:sp>
          <p:nvSpPr>
            <p:cNvPr id="29" name="Arc 7"/>
            <p:cNvSpPr/>
            <p:nvPr/>
          </p:nvSpPr>
          <p:spPr>
            <a:xfrm>
              <a:off x="785786" y="1643056"/>
              <a:ext cx="1903642" cy="1903642"/>
            </a:xfrm>
            <a:prstGeom prst="arc">
              <a:avLst>
                <a:gd name="adj1" fmla="val 10782369"/>
                <a:gd name="adj2" fmla="val 0"/>
              </a:avLst>
            </a:prstGeom>
            <a:solidFill>
              <a:schemeClr val="accent1"/>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01</a:t>
              </a:r>
            </a:p>
          </p:txBody>
        </p:sp>
        <p:sp>
          <p:nvSpPr>
            <p:cNvPr id="30" name="Rectangle 13"/>
            <p:cNvSpPr/>
            <p:nvPr/>
          </p:nvSpPr>
          <p:spPr>
            <a:xfrm>
              <a:off x="928662" y="2786064"/>
              <a:ext cx="1799360" cy="376987"/>
            </a:xfrm>
            <a:prstGeom prst="rect">
              <a:avLst/>
            </a:prstGeom>
          </p:spPr>
          <p:txBody>
            <a:bodyPr wrap="square">
              <a:spAutoFit/>
            </a:bodyPr>
            <a:lstStyle/>
            <a:p>
              <a:pPr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研究背景</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38"/>
          <p:cNvGrpSpPr/>
          <p:nvPr/>
        </p:nvGrpSpPr>
        <p:grpSpPr>
          <a:xfrm>
            <a:off x="3485835" y="2714427"/>
            <a:ext cx="2610164" cy="2538776"/>
            <a:chOff x="2714612" y="1643056"/>
            <a:chExt cx="1957878" cy="1903642"/>
          </a:xfrm>
        </p:grpSpPr>
        <p:sp>
          <p:nvSpPr>
            <p:cNvPr id="35" name="Arc 8"/>
            <p:cNvSpPr/>
            <p:nvPr/>
          </p:nvSpPr>
          <p:spPr>
            <a:xfrm>
              <a:off x="2714612" y="1643056"/>
              <a:ext cx="1903642" cy="1903642"/>
            </a:xfrm>
            <a:prstGeom prst="arc">
              <a:avLst>
                <a:gd name="adj1" fmla="val 21571566"/>
                <a:gd name="adj2" fmla="val 10822907"/>
              </a:avLst>
            </a:prstGeom>
            <a:solidFill>
              <a:schemeClr val="accent2"/>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3733" spc="284" dirty="0">
                  <a:solidFill>
                    <a:schemeClr val="bg1"/>
                  </a:solidFill>
                  <a:latin typeface="微软雅黑" panose="020B0503020204020204" pitchFamily="34" charset="-122"/>
                  <a:ea typeface="微软雅黑" panose="020B0503020204020204" pitchFamily="34" charset="-122"/>
                </a:rPr>
                <a:t>02</a:t>
              </a:r>
            </a:p>
          </p:txBody>
        </p:sp>
        <p:sp>
          <p:nvSpPr>
            <p:cNvPr id="36" name="Rectangle 14"/>
            <p:cNvSpPr/>
            <p:nvPr/>
          </p:nvSpPr>
          <p:spPr>
            <a:xfrm>
              <a:off x="2857487" y="1755031"/>
              <a:ext cx="1815003" cy="376987"/>
            </a:xfrm>
            <a:prstGeom prst="rect">
              <a:avLst/>
            </a:prstGeom>
          </p:spPr>
          <p:txBody>
            <a:bodyPr wrap="square">
              <a:spAutoFit/>
            </a:bodyPr>
            <a:lstStyle/>
            <a:p>
              <a:pPr lvl="0" algn="ctr"/>
              <a:r>
                <a:rPr lang="zh-CN" altLang="en-US" sz="2667"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研究工作</a:t>
              </a:r>
              <a:endParaRPr lang="zh-CN" altLang="en-US" sz="12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4" name="Title 9"/>
          <p:cNvSpPr txBox="1">
            <a:spLocks/>
          </p:cNvSpPr>
          <p:nvPr/>
        </p:nvSpPr>
        <p:spPr>
          <a:xfrm>
            <a:off x="865803" y="523438"/>
            <a:ext cx="1709568" cy="697317"/>
          </a:xfrm>
          <a:prstGeom prst="rect">
            <a:avLst/>
          </a:prstGeom>
        </p:spPr>
        <p:txBody>
          <a:bodyPr lIns="86697" tIns="43348" rIns="86697" bIns="43348"/>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5867" dirty="0">
                <a:solidFill>
                  <a:schemeClr val="bg1">
                    <a:lumMod val="50000"/>
                  </a:schemeClr>
                </a:solidFill>
                <a:latin typeface="微软雅黑" panose="020B0503020204020204" pitchFamily="34" charset="-122"/>
                <a:ea typeface="微软雅黑" panose="020B0503020204020204" pitchFamily="34" charset="-122"/>
                <a:cs typeface="+mn-ea"/>
                <a:sym typeface="+mn-lt"/>
              </a:rPr>
              <a:t>目录</a:t>
            </a:r>
            <a:endParaRPr lang="en-AU" sz="5867"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7" name="Subtitle 10"/>
          <p:cNvSpPr txBox="1">
            <a:spLocks/>
          </p:cNvSpPr>
          <p:nvPr/>
        </p:nvSpPr>
        <p:spPr>
          <a:xfrm>
            <a:off x="2479360" y="821389"/>
            <a:ext cx="1792437" cy="374124"/>
          </a:xfrm>
          <a:prstGeom prst="rect">
            <a:avLst/>
          </a:prstGeom>
        </p:spPr>
        <p:txBody>
          <a:bodyPr lIns="86697" tIns="43348" rIns="86697" bIns="43348"/>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3733" dirty="0">
                <a:solidFill>
                  <a:schemeClr val="bg1">
                    <a:lumMod val="50000"/>
                  </a:schemeClr>
                </a:solidFill>
                <a:latin typeface="Agency FB" panose="020B0503020202020204" pitchFamily="34" charset="0"/>
                <a:ea typeface="微软雅黑" panose="020B0503020204020204" pitchFamily="34" charset="-122"/>
              </a:rPr>
              <a:t>CONTENTS</a:t>
            </a:r>
          </a:p>
        </p:txBody>
      </p:sp>
    </p:spTree>
    <p:extLst>
      <p:ext uri="{BB962C8B-B14F-4D97-AF65-F5344CB8AC3E}">
        <p14:creationId xmlns:p14="http://schemas.microsoft.com/office/powerpoint/2010/main" val="2464073230"/>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6" name="Rectangle 24"/>
          <p:cNvSpPr>
            <a:spLocks noChangeArrowheads="1"/>
          </p:cNvSpPr>
          <p:nvPr/>
        </p:nvSpPr>
        <p:spPr bwMode="auto">
          <a:xfrm>
            <a:off x="6684761" y="1500403"/>
            <a:ext cx="5004823" cy="753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补间动作生成一直是计算机图形学中长期存在的问题。在深度学习的背景下。游戏中的离线动画管线和在线动作合成都非常依赖这一技术。</a:t>
            </a:r>
            <a:endParaRPr lang="en-US" altLang="zh-CN" sz="1400" dirty="0">
              <a:solidFill>
                <a:schemeClr val="bg1">
                  <a:lumMod val="50000"/>
                </a:schemeClr>
              </a:solidFill>
              <a:latin typeface="微软雅黑" pitchFamily="34" charset="-122"/>
              <a:ea typeface="微软雅黑" pitchFamily="34" charset="-122"/>
            </a:endParaRPr>
          </a:p>
        </p:txBody>
      </p:sp>
      <p:sp>
        <p:nvSpPr>
          <p:cNvPr id="8" name="任意多边形 7"/>
          <p:cNvSpPr/>
          <p:nvPr/>
        </p:nvSpPr>
        <p:spPr>
          <a:xfrm>
            <a:off x="6216649" y="1674448"/>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9" name="任意多边形 8"/>
          <p:cNvSpPr/>
          <p:nvPr/>
        </p:nvSpPr>
        <p:spPr>
          <a:xfrm>
            <a:off x="6216649" y="3021914"/>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0" name="任意多边形 9"/>
          <p:cNvSpPr/>
          <p:nvPr/>
        </p:nvSpPr>
        <p:spPr>
          <a:xfrm>
            <a:off x="6203952" y="4720633"/>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cap="rnd">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3" name="文本框 12">
            <a:extLst>
              <a:ext uri="{FF2B5EF4-FFF2-40B4-BE49-F238E27FC236}">
                <a16:creationId xmlns:a16="http://schemas.microsoft.com/office/drawing/2014/main" id="{128AA0D6-3667-41D7-96A9-8F36218E9CBF}"/>
              </a:ext>
            </a:extLst>
          </p:cNvPr>
          <p:cNvSpPr txBox="1"/>
          <p:nvPr/>
        </p:nvSpPr>
        <p:spPr>
          <a:xfrm>
            <a:off x="124287" y="248574"/>
            <a:ext cx="2743200" cy="523220"/>
          </a:xfrm>
          <a:prstGeom prst="rect">
            <a:avLst/>
          </a:prstGeom>
          <a:noFill/>
        </p:spPr>
        <p:txBody>
          <a:bodyPr wrap="square" rtlCol="0">
            <a:spAutoFit/>
          </a:bodyPr>
          <a:lstStyle/>
          <a:p>
            <a:pPr marL="0" indent="0" algn="ctr">
              <a:buNone/>
            </a:pPr>
            <a:r>
              <a:rPr lang="en-US" altLang="zh-CN" sz="2800" b="1" dirty="0">
                <a:solidFill>
                  <a:schemeClr val="bg1">
                    <a:lumMod val="50000"/>
                  </a:schemeClr>
                </a:solidFill>
                <a:latin typeface="+mj-ea"/>
                <a:ea typeface="+mj-ea"/>
              </a:rPr>
              <a:t>1</a:t>
            </a:r>
            <a:r>
              <a:rPr lang="en-US" altLang="zh-CN" sz="2800" b="1" dirty="0">
                <a:solidFill>
                  <a:schemeClr val="bg1">
                    <a:lumMod val="50000"/>
                  </a:schemeClr>
                </a:solidFill>
                <a:latin typeface="Agency FB" panose="020B0503020202020204" pitchFamily="34" charset="0"/>
                <a:ea typeface="微软雅黑" panose="020B0503020204020204" pitchFamily="34" charset="-122"/>
              </a:rPr>
              <a:t>. </a:t>
            </a:r>
            <a:r>
              <a:rPr lang="zh-CN" altLang="en-US" sz="2800" b="1" dirty="0">
                <a:solidFill>
                  <a:schemeClr val="bg1">
                    <a:lumMod val="50000"/>
                  </a:schemeClr>
                </a:solidFill>
                <a:latin typeface="Agency FB" panose="020B0503020202020204" pitchFamily="34" charset="0"/>
                <a:ea typeface="微软雅黑" panose="020B0503020204020204" pitchFamily="34" charset="-122"/>
              </a:rPr>
              <a:t>研究背景</a:t>
            </a:r>
            <a:endParaRPr lang="en-US" altLang="zh-CN" sz="2800" b="1" dirty="0">
              <a:solidFill>
                <a:schemeClr val="bg1">
                  <a:lumMod val="50000"/>
                </a:schemeClr>
              </a:solidFill>
              <a:latin typeface="Agency FB" panose="020B0503020202020204" pitchFamily="34" charset="0"/>
              <a:ea typeface="微软雅黑" panose="020B0503020204020204" pitchFamily="34" charset="-122"/>
            </a:endParaRPr>
          </a:p>
        </p:txBody>
      </p:sp>
      <p:sp>
        <p:nvSpPr>
          <p:cNvPr id="25" name="Rectangle 24">
            <a:extLst>
              <a:ext uri="{FF2B5EF4-FFF2-40B4-BE49-F238E27FC236}">
                <a16:creationId xmlns:a16="http://schemas.microsoft.com/office/drawing/2014/main" id="{71B05D79-002D-4612-923D-0DA17114C189}"/>
              </a:ext>
            </a:extLst>
          </p:cNvPr>
          <p:cNvSpPr>
            <a:spLocks noChangeArrowheads="1"/>
          </p:cNvSpPr>
          <p:nvPr/>
        </p:nvSpPr>
        <p:spPr bwMode="auto">
          <a:xfrm>
            <a:off x="6734513" y="2839998"/>
            <a:ext cx="4942373" cy="101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在实时补间动作生成中存在两个主要挑战，即是运动动作质量和运动可控性，其中最重要的是运动质量。因为动作需要快速生成，所以后期处理是非常不可取的。因此，离线计算和任何人为干预都将被严格排除在外。。</a:t>
            </a:r>
            <a:endParaRPr lang="en-US" altLang="zh-CN" sz="1400" b="1" dirty="0">
              <a:solidFill>
                <a:schemeClr val="bg1">
                  <a:lumMod val="50000"/>
                </a:schemeClr>
              </a:solidFill>
              <a:latin typeface="微软雅黑" pitchFamily="34" charset="-122"/>
              <a:ea typeface="微软雅黑" pitchFamily="34" charset="-122"/>
            </a:endParaRPr>
          </a:p>
        </p:txBody>
      </p:sp>
      <p:sp>
        <p:nvSpPr>
          <p:cNvPr id="26" name="Rectangle 24">
            <a:extLst>
              <a:ext uri="{FF2B5EF4-FFF2-40B4-BE49-F238E27FC236}">
                <a16:creationId xmlns:a16="http://schemas.microsoft.com/office/drawing/2014/main" id="{82A4E00D-A63B-46F9-9AA4-D802C801726B}"/>
              </a:ext>
            </a:extLst>
          </p:cNvPr>
          <p:cNvSpPr>
            <a:spLocks noChangeArrowheads="1"/>
          </p:cNvSpPr>
          <p:nvPr/>
        </p:nvSpPr>
        <p:spPr bwMode="auto">
          <a:xfrm>
            <a:off x="6734513" y="4496971"/>
            <a:ext cx="4942372" cy="127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400" b="1" dirty="0">
                <a:solidFill>
                  <a:schemeClr val="bg1">
                    <a:lumMod val="50000"/>
                  </a:schemeClr>
                </a:solidFill>
                <a:latin typeface="微软雅黑" pitchFamily="34" charset="-122"/>
                <a:ea typeface="微软雅黑" pitchFamily="34" charset="-122"/>
              </a:rPr>
              <a:t>文章提出了一种新的实时转换方法来解决实时补间动作生成问题。该方法包括一个自然运动流形模型和一个用于运动生成的采样器。首先学习低水平运动动力学的自然运动流形。然后，引入采样策略，从满足目标帧和目标过渡持续时间的学习流形中生成运动。</a:t>
            </a:r>
            <a:endParaRPr lang="en-US" altLang="zh-CN" sz="1400" b="1" dirty="0">
              <a:solidFill>
                <a:schemeClr val="bg1">
                  <a:lumMod val="50000"/>
                </a:schemeClr>
              </a:solidFill>
              <a:latin typeface="微软雅黑" pitchFamily="34" charset="-122"/>
              <a:ea typeface="微软雅黑" pitchFamily="34" charset="-122"/>
            </a:endParaRPr>
          </a:p>
        </p:txBody>
      </p:sp>
      <p:pic>
        <p:nvPicPr>
          <p:cNvPr id="11" name="图片 10">
            <a:extLst>
              <a:ext uri="{FF2B5EF4-FFF2-40B4-BE49-F238E27FC236}">
                <a16:creationId xmlns:a16="http://schemas.microsoft.com/office/drawing/2014/main" id="{6E286F85-2963-4496-8D50-9BF4A8512C30}"/>
              </a:ext>
            </a:extLst>
          </p:cNvPr>
          <p:cNvPicPr/>
          <p:nvPr/>
        </p:nvPicPr>
        <p:blipFill>
          <a:blip r:embed="rId2"/>
          <a:stretch>
            <a:fillRect/>
          </a:stretch>
        </p:blipFill>
        <p:spPr>
          <a:xfrm>
            <a:off x="527948" y="1567155"/>
            <a:ext cx="5274310" cy="1677670"/>
          </a:xfrm>
          <a:prstGeom prst="rect">
            <a:avLst/>
          </a:prstGeom>
        </p:spPr>
      </p:pic>
      <p:pic>
        <p:nvPicPr>
          <p:cNvPr id="14" name="图片 13">
            <a:extLst>
              <a:ext uri="{FF2B5EF4-FFF2-40B4-BE49-F238E27FC236}">
                <a16:creationId xmlns:a16="http://schemas.microsoft.com/office/drawing/2014/main" id="{E43E5D41-6938-4976-A5F4-E2A4CC19A8BC}"/>
              </a:ext>
            </a:extLst>
          </p:cNvPr>
          <p:cNvPicPr/>
          <p:nvPr/>
        </p:nvPicPr>
        <p:blipFill>
          <a:blip r:embed="rId3"/>
          <a:stretch>
            <a:fillRect/>
          </a:stretch>
        </p:blipFill>
        <p:spPr>
          <a:xfrm>
            <a:off x="502416" y="3268864"/>
            <a:ext cx="5299841" cy="2498839"/>
          </a:xfrm>
          <a:prstGeom prst="rect">
            <a:avLst/>
          </a:prstGeom>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6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70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grpId="0" nodeType="withEffect">
                                  <p:stCondLst>
                                    <p:cond delay="8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grpId="0" nodeType="withEffect">
                                  <p:stCondLst>
                                    <p:cond delay="90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2" presetClass="entr" presetSubtype="2" fill="hold" grpId="0" nodeType="withEffect">
                                  <p:stCondLst>
                                    <p:cond delay="600"/>
                                  </p:stCondLst>
                                  <p:childTnLst>
                                    <p:set>
                                      <p:cBhvr>
                                        <p:cTn id="25" dur="1" fill="hold">
                                          <p:stCondLst>
                                            <p:cond delay="0"/>
                                          </p:stCondLst>
                                        </p:cTn>
                                        <p:tgtEl>
                                          <p:spTgt spid="25"/>
                                        </p:tgtEl>
                                        <p:attrNameLst>
                                          <p:attrName>style.visibility</p:attrName>
                                        </p:attrNameLst>
                                      </p:cBhvr>
                                      <p:to>
                                        <p:strVal val="visible"/>
                                      </p:to>
                                    </p:set>
                                    <p:anim calcmode="lin" valueType="num">
                                      <p:cBhvr additive="base">
                                        <p:cTn id="26" dur="500" fill="hold"/>
                                        <p:tgtEl>
                                          <p:spTgt spid="25"/>
                                        </p:tgtEl>
                                        <p:attrNameLst>
                                          <p:attrName>ppt_x</p:attrName>
                                        </p:attrNameLst>
                                      </p:cBhvr>
                                      <p:tavLst>
                                        <p:tav tm="0">
                                          <p:val>
                                            <p:strVal val="1+#ppt_w/2"/>
                                          </p:val>
                                        </p:tav>
                                        <p:tav tm="100000">
                                          <p:val>
                                            <p:strVal val="#ppt_x"/>
                                          </p:val>
                                        </p:tav>
                                      </p:tavLst>
                                    </p:anim>
                                    <p:anim calcmode="lin" valueType="num">
                                      <p:cBhvr additive="base">
                                        <p:cTn id="27" dur="500" fill="hold"/>
                                        <p:tgtEl>
                                          <p:spTgt spid="25"/>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60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1+#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animBg="1"/>
      <p:bldP spid="25"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28AA0D6-3667-41D7-96A9-8F36218E9CBF}"/>
              </a:ext>
            </a:extLst>
          </p:cNvPr>
          <p:cNvSpPr txBox="1"/>
          <p:nvPr/>
        </p:nvSpPr>
        <p:spPr>
          <a:xfrm>
            <a:off x="124287" y="248574"/>
            <a:ext cx="4356273" cy="523220"/>
          </a:xfrm>
          <a:prstGeom prst="rect">
            <a:avLst/>
          </a:prstGeom>
          <a:noFill/>
        </p:spPr>
        <p:txBody>
          <a:bodyPr wrap="square" rtlCol="0">
            <a:spAutoFit/>
          </a:bodyPr>
          <a:lstStyle/>
          <a:p>
            <a:pPr marL="0" indent="0" algn="ctr">
              <a:buNone/>
            </a:pPr>
            <a:r>
              <a:rPr lang="en-US" altLang="zh-CN" sz="2800" b="1" dirty="0">
                <a:solidFill>
                  <a:schemeClr val="bg1">
                    <a:lumMod val="50000"/>
                  </a:schemeClr>
                </a:solidFill>
                <a:latin typeface="+mj-ea"/>
                <a:ea typeface="+mj-ea"/>
              </a:rPr>
              <a:t>2</a:t>
            </a:r>
            <a:r>
              <a:rPr lang="en-US" altLang="zh-CN" sz="2800" b="1" dirty="0">
                <a:solidFill>
                  <a:schemeClr val="bg1">
                    <a:lumMod val="50000"/>
                  </a:schemeClr>
                </a:solidFill>
                <a:latin typeface="Agency FB" panose="020B0503020202020204" pitchFamily="34" charset="0"/>
                <a:ea typeface="微软雅黑" panose="020B0503020204020204" pitchFamily="34" charset="-122"/>
              </a:rPr>
              <a:t>. </a:t>
            </a:r>
            <a:r>
              <a:rPr lang="zh-CN" altLang="en-US" sz="2800" b="1" dirty="0">
                <a:solidFill>
                  <a:schemeClr val="bg1">
                    <a:lumMod val="50000"/>
                  </a:schemeClr>
                </a:solidFill>
                <a:latin typeface="Agency FB" panose="020B0503020202020204" pitchFamily="34" charset="0"/>
                <a:ea typeface="微软雅黑" panose="020B0503020204020204" pitchFamily="34" charset="-122"/>
              </a:rPr>
              <a:t>研究工作</a:t>
            </a:r>
            <a:r>
              <a:rPr lang="en-US" altLang="zh-CN" sz="2800" b="1" dirty="0">
                <a:solidFill>
                  <a:schemeClr val="bg1">
                    <a:lumMod val="50000"/>
                  </a:schemeClr>
                </a:solidFill>
                <a:latin typeface="Agency FB" panose="020B0503020202020204" pitchFamily="34" charset="0"/>
                <a:ea typeface="微软雅黑" panose="020B0503020204020204" pitchFamily="34" charset="-122"/>
              </a:rPr>
              <a:t>——</a:t>
            </a:r>
            <a:r>
              <a:rPr lang="zh-CN" altLang="en-US" sz="2800" b="1" dirty="0">
                <a:solidFill>
                  <a:schemeClr val="bg1">
                    <a:lumMod val="50000"/>
                  </a:schemeClr>
                </a:solidFill>
                <a:latin typeface="Agency FB" panose="020B0503020202020204" pitchFamily="34" charset="0"/>
                <a:ea typeface="微软雅黑" panose="020B0503020204020204" pitchFamily="34" charset="-122"/>
              </a:rPr>
              <a:t>数据格式</a:t>
            </a:r>
            <a:endParaRPr lang="en-US" altLang="zh-CN" sz="2800" b="1" dirty="0">
              <a:solidFill>
                <a:schemeClr val="bg1">
                  <a:lumMod val="50000"/>
                </a:schemeClr>
              </a:solidFill>
              <a:latin typeface="Agency FB" panose="020B0503020202020204" pitchFamily="34" charset="0"/>
              <a:ea typeface="微软雅黑" panose="020B0503020204020204" pitchFamily="34" charset="-122"/>
            </a:endParaRPr>
          </a:p>
        </p:txBody>
      </p:sp>
      <p:grpSp>
        <p:nvGrpSpPr>
          <p:cNvPr id="22" name="组合 6">
            <a:extLst>
              <a:ext uri="{FF2B5EF4-FFF2-40B4-BE49-F238E27FC236}">
                <a16:creationId xmlns:a16="http://schemas.microsoft.com/office/drawing/2014/main" id="{C1316703-006F-4D87-92B7-0D0D821CC6A1}"/>
              </a:ext>
            </a:extLst>
          </p:cNvPr>
          <p:cNvGrpSpPr/>
          <p:nvPr/>
        </p:nvGrpSpPr>
        <p:grpSpPr>
          <a:xfrm>
            <a:off x="1459177" y="1699812"/>
            <a:ext cx="4356274" cy="1057721"/>
            <a:chOff x="6084168" y="1189133"/>
            <a:chExt cx="1669538" cy="1294955"/>
          </a:xfrm>
        </p:grpSpPr>
        <p:sp>
          <p:nvSpPr>
            <p:cNvPr id="23" name="TextBox 20">
              <a:extLst>
                <a:ext uri="{FF2B5EF4-FFF2-40B4-BE49-F238E27FC236}">
                  <a16:creationId xmlns:a16="http://schemas.microsoft.com/office/drawing/2014/main" id="{FDAA5A42-7B44-4028-84FE-E6F116C8F268}"/>
                </a:ext>
              </a:extLst>
            </p:cNvPr>
            <p:cNvSpPr txBox="1"/>
            <p:nvPr/>
          </p:nvSpPr>
          <p:spPr>
            <a:xfrm>
              <a:off x="6084168" y="1514664"/>
              <a:ext cx="1669538" cy="969424"/>
            </a:xfrm>
            <a:prstGeom prst="rect">
              <a:avLst/>
            </a:prstGeom>
            <a:noFill/>
          </p:spPr>
          <p:txBody>
            <a:bodyPr wrap="square" lIns="94115" tIns="47057" rIns="94115" bIns="47057" rtlCol="0">
              <a:spAutoFit/>
            </a:bodyPr>
            <a:lstStyle/>
            <a:p>
              <a:pPr>
                <a:lnSpc>
                  <a:spcPct val="130000"/>
                </a:lnSpc>
              </a:pPr>
              <a:r>
                <a:rPr lang="zh-CN" altLang="en-US" sz="1200" b="1" dirty="0">
                  <a:latin typeface="微软雅黑" pitchFamily="34" charset="-122"/>
                  <a:ea typeface="微软雅黑" pitchFamily="34" charset="-122"/>
                </a:rPr>
                <a:t>文章使用了</a:t>
              </a:r>
              <a:r>
                <a:rPr lang="en-US" altLang="zh-CN" sz="1200" b="1" dirty="0">
                  <a:latin typeface="微软雅黑" pitchFamily="34" charset="-122"/>
                  <a:ea typeface="微软雅黑" pitchFamily="34" charset="-122"/>
                </a:rPr>
                <a:t>LaFAN1</a:t>
              </a:r>
              <a:r>
                <a:rPr lang="zh-CN" altLang="en-US" sz="1200" b="1" dirty="0">
                  <a:latin typeface="微软雅黑" pitchFamily="34" charset="-122"/>
                  <a:ea typeface="微软雅黑" pitchFamily="34" charset="-122"/>
                </a:rPr>
                <a:t>数据集和</a:t>
              </a:r>
              <a:r>
                <a:rPr lang="en-US" altLang="zh-CN" sz="1200" b="1" dirty="0">
                  <a:latin typeface="微软雅黑" pitchFamily="34" charset="-122"/>
                  <a:ea typeface="微软雅黑" pitchFamily="34" charset="-122"/>
                </a:rPr>
                <a:t>Human3.6M</a:t>
              </a:r>
              <a:r>
                <a:rPr lang="zh-CN" altLang="en-US" sz="1200" b="1" dirty="0">
                  <a:latin typeface="微软雅黑" pitchFamily="34" charset="-122"/>
                  <a:ea typeface="微软雅黑" pitchFamily="34" charset="-122"/>
                </a:rPr>
                <a:t>数据集。从</a:t>
              </a:r>
              <a:r>
                <a:rPr lang="en-US" altLang="zh-CN" sz="1200" b="1" dirty="0">
                  <a:latin typeface="微软雅黑" pitchFamily="34" charset="-122"/>
                  <a:ea typeface="微软雅黑" pitchFamily="34" charset="-122"/>
                </a:rPr>
                <a:t>Human3.6M</a:t>
              </a:r>
              <a:r>
                <a:rPr lang="zh-CN" altLang="en-US" sz="1200" b="1" dirty="0">
                  <a:latin typeface="微软雅黑" pitchFamily="34" charset="-122"/>
                  <a:ea typeface="微软雅黑" pitchFamily="34" charset="-122"/>
                </a:rPr>
                <a:t>数据集中删除手腕和拇指关节，剩下</a:t>
              </a:r>
              <a:r>
                <a:rPr lang="en-US" altLang="zh-CN" sz="1200" b="1" dirty="0">
                  <a:latin typeface="微软雅黑" pitchFamily="34" charset="-122"/>
                  <a:ea typeface="微软雅黑" pitchFamily="34" charset="-122"/>
                </a:rPr>
                <a:t>21</a:t>
              </a:r>
              <a:r>
                <a:rPr lang="zh-CN" altLang="en-US" sz="1200" b="1" dirty="0">
                  <a:latin typeface="微软雅黑" pitchFamily="34" charset="-122"/>
                  <a:ea typeface="微软雅黑" pitchFamily="34" charset="-122"/>
                </a:rPr>
                <a:t>个关节。</a:t>
              </a:r>
              <a:r>
                <a:rPr lang="en-US" altLang="zh-CN" sz="1200" b="1" dirty="0">
                  <a:latin typeface="微软雅黑" pitchFamily="34" charset="-122"/>
                  <a:ea typeface="微软雅黑" pitchFamily="34" charset="-122"/>
                </a:rPr>
                <a:t>LaFAN1</a:t>
              </a:r>
              <a:r>
                <a:rPr lang="zh-CN" altLang="en-US" sz="1200" b="1" dirty="0">
                  <a:latin typeface="微软雅黑" pitchFamily="34" charset="-122"/>
                  <a:ea typeface="微软雅黑" pitchFamily="34" charset="-122"/>
                </a:rPr>
                <a:t>数据集的字符有</a:t>
              </a:r>
              <a:r>
                <a:rPr lang="en-US" altLang="zh-CN" sz="1200" b="1" dirty="0">
                  <a:latin typeface="微软雅黑" pitchFamily="34" charset="-122"/>
                  <a:ea typeface="微软雅黑" pitchFamily="34" charset="-122"/>
                </a:rPr>
                <a:t>22</a:t>
              </a:r>
              <a:r>
                <a:rPr lang="zh-CN" altLang="en-US" sz="1200" b="1" dirty="0">
                  <a:latin typeface="微软雅黑" pitchFamily="34" charset="-122"/>
                  <a:ea typeface="微软雅黑" pitchFamily="34" charset="-122"/>
                </a:rPr>
                <a:t>个关节。</a:t>
              </a:r>
            </a:p>
          </p:txBody>
        </p:sp>
        <p:sp>
          <p:nvSpPr>
            <p:cNvPr id="27" name="TextBox 21">
              <a:extLst>
                <a:ext uri="{FF2B5EF4-FFF2-40B4-BE49-F238E27FC236}">
                  <a16:creationId xmlns:a16="http://schemas.microsoft.com/office/drawing/2014/main" id="{734FD866-CF7B-4349-B4BB-D07CD188CE99}"/>
                </a:ext>
              </a:extLst>
            </p:cNvPr>
            <p:cNvSpPr txBox="1"/>
            <p:nvPr/>
          </p:nvSpPr>
          <p:spPr>
            <a:xfrm>
              <a:off x="6109640" y="1189133"/>
              <a:ext cx="1008112" cy="349018"/>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数据集</a:t>
              </a:r>
            </a:p>
          </p:txBody>
        </p:sp>
      </p:grpSp>
      <p:grpSp>
        <p:nvGrpSpPr>
          <p:cNvPr id="28" name="组合 29">
            <a:extLst>
              <a:ext uri="{FF2B5EF4-FFF2-40B4-BE49-F238E27FC236}">
                <a16:creationId xmlns:a16="http://schemas.microsoft.com/office/drawing/2014/main" id="{18DCEDAA-39D8-43D4-9E35-A582AB195342}"/>
              </a:ext>
            </a:extLst>
          </p:cNvPr>
          <p:cNvGrpSpPr/>
          <p:nvPr/>
        </p:nvGrpSpPr>
        <p:grpSpPr>
          <a:xfrm>
            <a:off x="1459178" y="3175124"/>
            <a:ext cx="4260488" cy="831472"/>
            <a:chOff x="6084170" y="2476479"/>
            <a:chExt cx="1669538" cy="857180"/>
          </a:xfrm>
        </p:grpSpPr>
        <p:sp>
          <p:nvSpPr>
            <p:cNvPr id="29" name="TextBox 22">
              <a:extLst>
                <a:ext uri="{FF2B5EF4-FFF2-40B4-BE49-F238E27FC236}">
                  <a16:creationId xmlns:a16="http://schemas.microsoft.com/office/drawing/2014/main" id="{323E4932-3199-443C-A51C-41F4D51D7E34}"/>
                </a:ext>
              </a:extLst>
            </p:cNvPr>
            <p:cNvSpPr txBox="1"/>
            <p:nvPr/>
          </p:nvSpPr>
          <p:spPr>
            <a:xfrm>
              <a:off x="6084170" y="2764838"/>
              <a:ext cx="1669538" cy="568821"/>
            </a:xfrm>
            <a:prstGeom prst="rect">
              <a:avLst/>
            </a:prstGeom>
            <a:noFill/>
          </p:spPr>
          <p:txBody>
            <a:bodyPr wrap="square" lIns="94115" tIns="47057" rIns="94115" bIns="47057" rtlCol="0">
              <a:spAutoFit/>
            </a:bodyPr>
            <a:lstStyle/>
            <a:p>
              <a:pPr>
                <a:lnSpc>
                  <a:spcPct val="130000"/>
                </a:lnSpc>
              </a:pPr>
              <a:r>
                <a:rPr lang="zh-CN" altLang="en-US" sz="1200" b="1" dirty="0">
                  <a:latin typeface="微软雅黑" pitchFamily="34" charset="-122"/>
                  <a:ea typeface="微软雅黑" pitchFamily="34" charset="-122"/>
                </a:rPr>
                <a:t>对</a:t>
              </a:r>
              <a:r>
                <a:rPr lang="en-US" altLang="zh-CN" sz="1200" b="1" dirty="0">
                  <a:latin typeface="微软雅黑" pitchFamily="34" charset="-122"/>
                  <a:ea typeface="微软雅黑" pitchFamily="34" charset="-122"/>
                </a:rPr>
                <a:t>8</a:t>
              </a:r>
              <a:r>
                <a:rPr lang="zh-CN" altLang="en-US" sz="1200" b="1" dirty="0">
                  <a:latin typeface="微软雅黑" pitchFamily="34" charset="-122"/>
                  <a:ea typeface="微软雅黑" pitchFamily="34" charset="-122"/>
                </a:rPr>
                <a:t>个下部关节采用基于位置的表示，对上部关节采用基于旋转的表示。所有较低的关节连接少于两个其他关节，以方便确定它们的方向。</a:t>
              </a:r>
            </a:p>
          </p:txBody>
        </p:sp>
        <p:sp>
          <p:nvSpPr>
            <p:cNvPr id="30" name="TextBox 23">
              <a:extLst>
                <a:ext uri="{FF2B5EF4-FFF2-40B4-BE49-F238E27FC236}">
                  <a16:creationId xmlns:a16="http://schemas.microsoft.com/office/drawing/2014/main" id="{E6FA5555-7A32-4BF8-98C1-B88B556C24BC}"/>
                </a:ext>
              </a:extLst>
            </p:cNvPr>
            <p:cNvSpPr txBox="1"/>
            <p:nvPr/>
          </p:nvSpPr>
          <p:spPr>
            <a:xfrm>
              <a:off x="6109640" y="2476479"/>
              <a:ext cx="1008112" cy="293892"/>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关节表示</a:t>
              </a:r>
            </a:p>
          </p:txBody>
        </p:sp>
      </p:grpSp>
      <p:grpSp>
        <p:nvGrpSpPr>
          <p:cNvPr id="2" name="组合 1">
            <a:extLst>
              <a:ext uri="{FF2B5EF4-FFF2-40B4-BE49-F238E27FC236}">
                <a16:creationId xmlns:a16="http://schemas.microsoft.com/office/drawing/2014/main" id="{C15C4C04-E428-45CC-9EDF-A1D7625C3B65}"/>
              </a:ext>
            </a:extLst>
          </p:cNvPr>
          <p:cNvGrpSpPr/>
          <p:nvPr/>
        </p:nvGrpSpPr>
        <p:grpSpPr>
          <a:xfrm>
            <a:off x="661513" y="1740534"/>
            <a:ext cx="589447" cy="606748"/>
            <a:chOff x="661513" y="1619235"/>
            <a:chExt cx="589447" cy="606748"/>
          </a:xfrm>
        </p:grpSpPr>
        <p:grpSp>
          <p:nvGrpSpPr>
            <p:cNvPr id="14" name="组合 7">
              <a:extLst>
                <a:ext uri="{FF2B5EF4-FFF2-40B4-BE49-F238E27FC236}">
                  <a16:creationId xmlns:a16="http://schemas.microsoft.com/office/drawing/2014/main" id="{CD890510-117F-49DC-B410-21FAAEE0DBBE}"/>
                </a:ext>
              </a:extLst>
            </p:cNvPr>
            <p:cNvGrpSpPr/>
            <p:nvPr/>
          </p:nvGrpSpPr>
          <p:grpSpPr>
            <a:xfrm>
              <a:off x="661513" y="1619235"/>
              <a:ext cx="589447" cy="606748"/>
              <a:chOff x="1463339" y="1072758"/>
              <a:chExt cx="1546058" cy="1546058"/>
            </a:xfrm>
            <a:effectLst>
              <a:outerShdw blurRad="330200" dist="215900" dir="6900000" sx="81000" sy="81000" algn="t" rotWithShape="0">
                <a:prstClr val="black">
                  <a:alpha val="42000"/>
                </a:prstClr>
              </a:outerShdw>
            </a:effectLst>
          </p:grpSpPr>
          <p:sp>
            <p:nvSpPr>
              <p:cNvPr id="15" name="同心圆 8">
                <a:extLst>
                  <a:ext uri="{FF2B5EF4-FFF2-40B4-BE49-F238E27FC236}">
                    <a16:creationId xmlns:a16="http://schemas.microsoft.com/office/drawing/2014/main" id="{F933BE9D-A088-4576-B699-2FE86E352C75}"/>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6" name="椭圆 15">
                <a:extLst>
                  <a:ext uri="{FF2B5EF4-FFF2-40B4-BE49-F238E27FC236}">
                    <a16:creationId xmlns:a16="http://schemas.microsoft.com/office/drawing/2014/main" id="{C16F32A6-EB79-4802-8E8C-F0CB63CF8BC0}"/>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7" name="椭圆 16">
              <a:extLst>
                <a:ext uri="{FF2B5EF4-FFF2-40B4-BE49-F238E27FC236}">
                  <a16:creationId xmlns:a16="http://schemas.microsoft.com/office/drawing/2014/main" id="{BD0F42A4-E184-4CBF-926B-0FBD1F01FA2C}"/>
                </a:ext>
              </a:extLst>
            </p:cNvPr>
            <p:cNvSpPr/>
            <p:nvPr/>
          </p:nvSpPr>
          <p:spPr>
            <a:xfrm>
              <a:off x="727232" y="1702390"/>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31" name="TextBox 26">
              <a:extLst>
                <a:ext uri="{FF2B5EF4-FFF2-40B4-BE49-F238E27FC236}">
                  <a16:creationId xmlns:a16="http://schemas.microsoft.com/office/drawing/2014/main" id="{138F1225-E058-483A-806D-B095524CF408}"/>
                </a:ext>
              </a:extLst>
            </p:cNvPr>
            <p:cNvSpPr txBox="1"/>
            <p:nvPr/>
          </p:nvSpPr>
          <p:spPr>
            <a:xfrm>
              <a:off x="749026" y="1750124"/>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grpSp>
      <p:grpSp>
        <p:nvGrpSpPr>
          <p:cNvPr id="3" name="组合 2">
            <a:extLst>
              <a:ext uri="{FF2B5EF4-FFF2-40B4-BE49-F238E27FC236}">
                <a16:creationId xmlns:a16="http://schemas.microsoft.com/office/drawing/2014/main" id="{D8FC1966-D8AE-4B8F-9EDD-62EAAC2F34C7}"/>
              </a:ext>
            </a:extLst>
          </p:cNvPr>
          <p:cNvGrpSpPr/>
          <p:nvPr/>
        </p:nvGrpSpPr>
        <p:grpSpPr>
          <a:xfrm>
            <a:off x="628272" y="3130552"/>
            <a:ext cx="589447" cy="606748"/>
            <a:chOff x="1437019" y="5836423"/>
            <a:chExt cx="589447" cy="606748"/>
          </a:xfrm>
        </p:grpSpPr>
        <p:grpSp>
          <p:nvGrpSpPr>
            <p:cNvPr id="18" name="组合 11">
              <a:extLst>
                <a:ext uri="{FF2B5EF4-FFF2-40B4-BE49-F238E27FC236}">
                  <a16:creationId xmlns:a16="http://schemas.microsoft.com/office/drawing/2014/main" id="{4DEFE75C-4CCD-49F0-95DC-24F3316C71FD}"/>
                </a:ext>
              </a:extLst>
            </p:cNvPr>
            <p:cNvGrpSpPr/>
            <p:nvPr/>
          </p:nvGrpSpPr>
          <p:grpSpPr>
            <a:xfrm>
              <a:off x="1437019" y="5836423"/>
              <a:ext cx="589447" cy="606748"/>
              <a:chOff x="1463339" y="1072758"/>
              <a:chExt cx="1546058" cy="1546058"/>
            </a:xfrm>
            <a:effectLst>
              <a:outerShdw blurRad="330200" dist="215900" dir="6900000" sx="81000" sy="81000" algn="t" rotWithShape="0">
                <a:prstClr val="black">
                  <a:alpha val="49000"/>
                </a:prstClr>
              </a:outerShdw>
            </a:effectLst>
          </p:grpSpPr>
          <p:sp>
            <p:nvSpPr>
              <p:cNvPr id="19" name="同心圆 12">
                <a:extLst>
                  <a:ext uri="{FF2B5EF4-FFF2-40B4-BE49-F238E27FC236}">
                    <a16:creationId xmlns:a16="http://schemas.microsoft.com/office/drawing/2014/main" id="{D97C0BE1-2292-4DAB-AFFB-7C69661CE00D}"/>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0" name="椭圆 19">
                <a:extLst>
                  <a:ext uri="{FF2B5EF4-FFF2-40B4-BE49-F238E27FC236}">
                    <a16:creationId xmlns:a16="http://schemas.microsoft.com/office/drawing/2014/main" id="{C564D829-A334-41DF-AB83-BEB51E2948F3}"/>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21" name="椭圆 20">
              <a:extLst>
                <a:ext uri="{FF2B5EF4-FFF2-40B4-BE49-F238E27FC236}">
                  <a16:creationId xmlns:a16="http://schemas.microsoft.com/office/drawing/2014/main" id="{01A809B1-1B47-4922-B480-71CF43B37452}"/>
                </a:ext>
              </a:extLst>
            </p:cNvPr>
            <p:cNvSpPr/>
            <p:nvPr/>
          </p:nvSpPr>
          <p:spPr>
            <a:xfrm>
              <a:off x="1508684" y="5910191"/>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32" name="TextBox 27">
              <a:extLst>
                <a:ext uri="{FF2B5EF4-FFF2-40B4-BE49-F238E27FC236}">
                  <a16:creationId xmlns:a16="http://schemas.microsoft.com/office/drawing/2014/main" id="{0AF225B7-9BEC-4FD4-B796-4E22E21B2CE6}"/>
                </a:ext>
              </a:extLst>
            </p:cNvPr>
            <p:cNvSpPr txBox="1"/>
            <p:nvPr/>
          </p:nvSpPr>
          <p:spPr>
            <a:xfrm>
              <a:off x="1503979" y="5992967"/>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grpSp>
      <p:pic>
        <p:nvPicPr>
          <p:cNvPr id="24" name="图片 23">
            <a:extLst>
              <a:ext uri="{FF2B5EF4-FFF2-40B4-BE49-F238E27FC236}">
                <a16:creationId xmlns:a16="http://schemas.microsoft.com/office/drawing/2014/main" id="{9F52F19D-C5DC-45EE-922E-274939483763}"/>
              </a:ext>
            </a:extLst>
          </p:cNvPr>
          <p:cNvPicPr/>
          <p:nvPr/>
        </p:nvPicPr>
        <p:blipFill>
          <a:blip r:embed="rId2"/>
          <a:stretch>
            <a:fillRect/>
          </a:stretch>
        </p:blipFill>
        <p:spPr>
          <a:xfrm>
            <a:off x="6251509" y="1699812"/>
            <a:ext cx="5558897" cy="3714457"/>
          </a:xfrm>
          <a:prstGeom prst="rect">
            <a:avLst/>
          </a:prstGeom>
        </p:spPr>
      </p:pic>
      <p:grpSp>
        <p:nvGrpSpPr>
          <p:cNvPr id="25" name="组合 24">
            <a:extLst>
              <a:ext uri="{FF2B5EF4-FFF2-40B4-BE49-F238E27FC236}">
                <a16:creationId xmlns:a16="http://schemas.microsoft.com/office/drawing/2014/main" id="{E69602FB-412B-4A24-B557-2EB542420A78}"/>
              </a:ext>
            </a:extLst>
          </p:cNvPr>
          <p:cNvGrpSpPr/>
          <p:nvPr/>
        </p:nvGrpSpPr>
        <p:grpSpPr>
          <a:xfrm>
            <a:off x="638969" y="4533959"/>
            <a:ext cx="589447" cy="606748"/>
            <a:chOff x="2134329" y="3566786"/>
            <a:chExt cx="589447" cy="606748"/>
          </a:xfrm>
        </p:grpSpPr>
        <p:grpSp>
          <p:nvGrpSpPr>
            <p:cNvPr id="26" name="组合 15">
              <a:extLst>
                <a:ext uri="{FF2B5EF4-FFF2-40B4-BE49-F238E27FC236}">
                  <a16:creationId xmlns:a16="http://schemas.microsoft.com/office/drawing/2014/main" id="{E701CCD1-4AD5-4A78-9864-39DA248A1007}"/>
                </a:ext>
              </a:extLst>
            </p:cNvPr>
            <p:cNvGrpSpPr/>
            <p:nvPr/>
          </p:nvGrpSpPr>
          <p:grpSpPr>
            <a:xfrm>
              <a:off x="2134329" y="3566786"/>
              <a:ext cx="589447" cy="606748"/>
              <a:chOff x="1463339" y="1072758"/>
              <a:chExt cx="1546058" cy="1546058"/>
            </a:xfrm>
            <a:effectLst>
              <a:outerShdw blurRad="330200" dist="215900" dir="6900000" sx="81000" sy="81000" algn="t" rotWithShape="0">
                <a:prstClr val="black">
                  <a:alpha val="49000"/>
                </a:prstClr>
              </a:outerShdw>
            </a:effectLst>
          </p:grpSpPr>
          <p:sp>
            <p:nvSpPr>
              <p:cNvPr id="35" name="同心圆 16">
                <a:extLst>
                  <a:ext uri="{FF2B5EF4-FFF2-40B4-BE49-F238E27FC236}">
                    <a16:creationId xmlns:a16="http://schemas.microsoft.com/office/drawing/2014/main" id="{A07059EC-6BC4-49E7-9700-A5A548654FAE}"/>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36" name="椭圆 35">
                <a:extLst>
                  <a:ext uri="{FF2B5EF4-FFF2-40B4-BE49-F238E27FC236}">
                    <a16:creationId xmlns:a16="http://schemas.microsoft.com/office/drawing/2014/main" id="{FA5E0B0C-613B-4876-B165-9BDD5879A789}"/>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33" name="椭圆 32">
              <a:extLst>
                <a:ext uri="{FF2B5EF4-FFF2-40B4-BE49-F238E27FC236}">
                  <a16:creationId xmlns:a16="http://schemas.microsoft.com/office/drawing/2014/main" id="{B4869274-D1DC-44B8-9F43-DD6622918802}"/>
                </a:ext>
              </a:extLst>
            </p:cNvPr>
            <p:cNvSpPr/>
            <p:nvPr/>
          </p:nvSpPr>
          <p:spPr>
            <a:xfrm>
              <a:off x="2205994" y="3640554"/>
              <a:ext cx="446118" cy="45921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34" name="TextBox 28">
              <a:extLst>
                <a:ext uri="{FF2B5EF4-FFF2-40B4-BE49-F238E27FC236}">
                  <a16:creationId xmlns:a16="http://schemas.microsoft.com/office/drawing/2014/main" id="{866D78A4-B7FA-4A00-8E19-2BC5E8CC382C}"/>
                </a:ext>
              </a:extLst>
            </p:cNvPr>
            <p:cNvSpPr txBox="1"/>
            <p:nvPr/>
          </p:nvSpPr>
          <p:spPr>
            <a:xfrm>
              <a:off x="2201289" y="3697011"/>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03</a:t>
              </a:r>
              <a:endParaRPr lang="zh-CN" altLang="en-US" dirty="0">
                <a:solidFill>
                  <a:schemeClr val="bg1"/>
                </a:solidFill>
                <a:latin typeface="DFGothic-EB" panose="02010609010101010101" pitchFamily="1" charset="-128"/>
                <a:ea typeface="DFGothic-EB" panose="02010609010101010101" pitchFamily="1" charset="-128"/>
              </a:endParaRPr>
            </a:p>
          </p:txBody>
        </p:sp>
      </p:grpSp>
      <p:grpSp>
        <p:nvGrpSpPr>
          <p:cNvPr id="37" name="组合 29">
            <a:extLst>
              <a:ext uri="{FF2B5EF4-FFF2-40B4-BE49-F238E27FC236}">
                <a16:creationId xmlns:a16="http://schemas.microsoft.com/office/drawing/2014/main" id="{2B6B2B3B-5B02-48F2-BFBB-EA7770EE3080}"/>
              </a:ext>
            </a:extLst>
          </p:cNvPr>
          <p:cNvGrpSpPr/>
          <p:nvPr/>
        </p:nvGrpSpPr>
        <p:grpSpPr>
          <a:xfrm>
            <a:off x="1459177" y="4448481"/>
            <a:ext cx="4260488" cy="831472"/>
            <a:chOff x="6084170" y="2476479"/>
            <a:chExt cx="1669538" cy="857180"/>
          </a:xfrm>
        </p:grpSpPr>
        <p:sp>
          <p:nvSpPr>
            <p:cNvPr id="38" name="TextBox 22">
              <a:extLst>
                <a:ext uri="{FF2B5EF4-FFF2-40B4-BE49-F238E27FC236}">
                  <a16:creationId xmlns:a16="http://schemas.microsoft.com/office/drawing/2014/main" id="{165D3D0B-CA99-4C87-8D18-6A36EBBAE97C}"/>
                </a:ext>
              </a:extLst>
            </p:cNvPr>
            <p:cNvSpPr txBox="1"/>
            <p:nvPr/>
          </p:nvSpPr>
          <p:spPr>
            <a:xfrm>
              <a:off x="6084170" y="2764838"/>
              <a:ext cx="1669538" cy="568821"/>
            </a:xfrm>
            <a:prstGeom prst="rect">
              <a:avLst/>
            </a:prstGeom>
            <a:noFill/>
          </p:spPr>
          <p:txBody>
            <a:bodyPr wrap="square" lIns="94115" tIns="47057" rIns="94115" bIns="47057" rtlCol="0">
              <a:spAutoFit/>
            </a:bodyPr>
            <a:lstStyle/>
            <a:p>
              <a:pPr>
                <a:lnSpc>
                  <a:spcPct val="130000"/>
                </a:lnSpc>
              </a:pPr>
              <a:r>
                <a:rPr lang="zh-CN" altLang="en-US" sz="1200" b="1" dirty="0">
                  <a:latin typeface="微软雅黑" pitchFamily="34" charset="-122"/>
                  <a:ea typeface="微软雅黑" pitchFamily="34" charset="-122"/>
                </a:rPr>
                <a:t>文章的方法以</a:t>
              </a:r>
              <a:r>
                <a:rPr lang="en-US" altLang="zh-CN" sz="1200" b="1" dirty="0">
                  <a:latin typeface="微软雅黑" pitchFamily="34" charset="-122"/>
                  <a:ea typeface="微软雅黑" pitchFamily="34" charset="-122"/>
                </a:rPr>
                <a:t>25HZ</a:t>
              </a:r>
              <a:r>
                <a:rPr lang="zh-CN" altLang="en-US" sz="1200" b="1" dirty="0">
                  <a:latin typeface="微软雅黑" pitchFamily="34" charset="-122"/>
                  <a:ea typeface="微软雅黑" pitchFamily="34" charset="-122"/>
                </a:rPr>
                <a:t>的采样率工作。这两个数据集的训练集都被分成多个</a:t>
              </a:r>
              <a:r>
                <a:rPr lang="en-US" altLang="zh-CN" sz="1200" b="1" dirty="0">
                  <a:latin typeface="微软雅黑" pitchFamily="34" charset="-122"/>
                  <a:ea typeface="微软雅黑" pitchFamily="34" charset="-122"/>
                </a:rPr>
                <a:t>50</a:t>
              </a:r>
              <a:r>
                <a:rPr lang="zh-CN" altLang="en-US" sz="1200" b="1" dirty="0">
                  <a:latin typeface="微软雅黑" pitchFamily="34" charset="-122"/>
                  <a:ea typeface="微软雅黑" pitchFamily="34" charset="-122"/>
                </a:rPr>
                <a:t>帧的窗口，两个连续的窗口有</a:t>
              </a:r>
              <a:r>
                <a:rPr lang="en-US" altLang="zh-CN" sz="1200" b="1" dirty="0">
                  <a:latin typeface="微软雅黑" pitchFamily="34" charset="-122"/>
                  <a:ea typeface="微软雅黑" pitchFamily="34" charset="-122"/>
                </a:rPr>
                <a:t>25</a:t>
              </a:r>
              <a:r>
                <a:rPr lang="zh-CN" altLang="en-US" sz="1200" b="1" dirty="0">
                  <a:latin typeface="微软雅黑" pitchFamily="34" charset="-122"/>
                  <a:ea typeface="微软雅黑" pitchFamily="34" charset="-122"/>
                </a:rPr>
                <a:t>个重叠的帧。</a:t>
              </a:r>
            </a:p>
          </p:txBody>
        </p:sp>
        <p:sp>
          <p:nvSpPr>
            <p:cNvPr id="39" name="TextBox 23">
              <a:extLst>
                <a:ext uri="{FF2B5EF4-FFF2-40B4-BE49-F238E27FC236}">
                  <a16:creationId xmlns:a16="http://schemas.microsoft.com/office/drawing/2014/main" id="{B8334960-E6EE-49D7-AABC-B39C87C6C547}"/>
                </a:ext>
              </a:extLst>
            </p:cNvPr>
            <p:cNvSpPr txBox="1"/>
            <p:nvPr/>
          </p:nvSpPr>
          <p:spPr>
            <a:xfrm>
              <a:off x="6109640" y="2476479"/>
              <a:ext cx="1008112" cy="293892"/>
            </a:xfrm>
            <a:prstGeom prst="rect">
              <a:avLst/>
            </a:prstGeom>
            <a:noFill/>
          </p:spPr>
          <p:txBody>
            <a:bodyPr wrap="square" lIns="94115" tIns="0" rIns="94115" bIns="0" rtlCol="0" anchor="t">
              <a:spAutoFit/>
            </a:bodyPr>
            <a:lstStyle/>
            <a:p>
              <a:pPr>
                <a:lnSpc>
                  <a:spcPct val="150000"/>
                </a:lnSpc>
              </a:pPr>
              <a:r>
                <a:rPr lang="zh-CN" altLang="en-US" sz="1400" b="1" dirty="0">
                  <a:solidFill>
                    <a:schemeClr val="bg1">
                      <a:lumMod val="50000"/>
                    </a:schemeClr>
                  </a:solidFill>
                  <a:latin typeface="微软雅黑" pitchFamily="34" charset="-122"/>
                  <a:ea typeface="微软雅黑" pitchFamily="34" charset="-122"/>
                  <a:cs typeface="华文黑体" pitchFamily="2" charset="-122"/>
                </a:rPr>
                <a:t>采样率</a:t>
              </a:r>
            </a:p>
          </p:txBody>
        </p:sp>
      </p:grpSp>
    </p:spTree>
    <p:extLst>
      <p:ext uri="{BB962C8B-B14F-4D97-AF65-F5344CB8AC3E}">
        <p14:creationId xmlns:p14="http://schemas.microsoft.com/office/powerpoint/2010/main" val="613783418"/>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1+#ppt_w/2"/>
                                          </p:val>
                                        </p:tav>
                                        <p:tav tm="100000">
                                          <p:val>
                                            <p:strVal val="#ppt_x"/>
                                          </p:val>
                                        </p:tav>
                                      </p:tavLst>
                                    </p:anim>
                                    <p:anim calcmode="lin" valueType="num">
                                      <p:cBhvr additive="base">
                                        <p:cTn id="13" dur="500" fill="hold"/>
                                        <p:tgtEl>
                                          <p:spTgt spid="2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28AA0D6-3667-41D7-96A9-8F36218E9CBF}"/>
              </a:ext>
            </a:extLst>
          </p:cNvPr>
          <p:cNvSpPr txBox="1"/>
          <p:nvPr/>
        </p:nvSpPr>
        <p:spPr>
          <a:xfrm>
            <a:off x="531876" y="267236"/>
            <a:ext cx="745217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2</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研究工作</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运动流形 </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&amp;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过渡采样</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pic>
        <p:nvPicPr>
          <p:cNvPr id="4" name="图片 3">
            <a:extLst>
              <a:ext uri="{FF2B5EF4-FFF2-40B4-BE49-F238E27FC236}">
                <a16:creationId xmlns:a16="http://schemas.microsoft.com/office/drawing/2014/main" id="{AFB373A2-E7E9-4E88-8261-097457A3699D}"/>
              </a:ext>
            </a:extLst>
          </p:cNvPr>
          <p:cNvPicPr/>
          <p:nvPr/>
        </p:nvPicPr>
        <p:blipFill>
          <a:blip r:embed="rId2"/>
          <a:stretch>
            <a:fillRect/>
          </a:stretch>
        </p:blipFill>
        <p:spPr>
          <a:xfrm>
            <a:off x="463766" y="1043543"/>
            <a:ext cx="11264467" cy="4909387"/>
          </a:xfrm>
          <a:prstGeom prst="rect">
            <a:avLst/>
          </a:prstGeom>
        </p:spPr>
      </p:pic>
    </p:spTree>
    <p:extLst>
      <p:ext uri="{BB962C8B-B14F-4D97-AF65-F5344CB8AC3E}">
        <p14:creationId xmlns:p14="http://schemas.microsoft.com/office/powerpoint/2010/main" val="3683249027"/>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128AA0D6-3667-41D7-96A9-8F36218E9CBF}"/>
              </a:ext>
            </a:extLst>
          </p:cNvPr>
          <p:cNvSpPr txBox="1"/>
          <p:nvPr/>
        </p:nvSpPr>
        <p:spPr>
          <a:xfrm>
            <a:off x="531876" y="267236"/>
            <a:ext cx="7452170" cy="523220"/>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2</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研究工作</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运动流形 </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&amp;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过渡采样</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grpSp>
        <p:nvGrpSpPr>
          <p:cNvPr id="5" name="组合 6">
            <a:extLst>
              <a:ext uri="{FF2B5EF4-FFF2-40B4-BE49-F238E27FC236}">
                <a16:creationId xmlns:a16="http://schemas.microsoft.com/office/drawing/2014/main" id="{E67E5B14-00D5-4ED5-B692-30383BB9BE70}"/>
              </a:ext>
            </a:extLst>
          </p:cNvPr>
          <p:cNvGrpSpPr/>
          <p:nvPr/>
        </p:nvGrpSpPr>
        <p:grpSpPr>
          <a:xfrm>
            <a:off x="3847813" y="2862115"/>
            <a:ext cx="4364456" cy="959082"/>
            <a:chOff x="6081032" y="1109165"/>
            <a:chExt cx="1672674" cy="1174194"/>
          </a:xfrm>
        </p:grpSpPr>
        <p:sp>
          <p:nvSpPr>
            <p:cNvPr id="6" name="TextBox 20">
              <a:extLst>
                <a:ext uri="{FF2B5EF4-FFF2-40B4-BE49-F238E27FC236}">
                  <a16:creationId xmlns:a16="http://schemas.microsoft.com/office/drawing/2014/main" id="{9C9A5468-BA28-4E1E-91BF-7450D0DFE774}"/>
                </a:ext>
              </a:extLst>
            </p:cNvPr>
            <p:cNvSpPr txBox="1"/>
            <p:nvPr/>
          </p:nvSpPr>
          <p:spPr>
            <a:xfrm>
              <a:off x="6084168" y="1514664"/>
              <a:ext cx="1669538" cy="768695"/>
            </a:xfrm>
            <a:prstGeom prst="rect">
              <a:avLst/>
            </a:prstGeom>
            <a:noFill/>
          </p:spPr>
          <p:txBody>
            <a:bodyPr wrap="square" lIns="94115" tIns="47057" rIns="94115" bIns="47057" rtlCol="0">
              <a:spAutoFit/>
            </a:bodyPr>
            <a:lstStyle/>
            <a:p>
              <a:pPr>
                <a:lnSpc>
                  <a:spcPct val="130000"/>
                </a:lnSpc>
              </a:pPr>
              <a:r>
                <a:rPr lang="zh-CN" altLang="en-US" sz="1400" b="1" dirty="0">
                  <a:solidFill>
                    <a:schemeClr val="bg1">
                      <a:lumMod val="50000"/>
                    </a:schemeClr>
                  </a:solidFill>
                  <a:latin typeface="微软雅黑" pitchFamily="34" charset="-122"/>
                  <a:ea typeface="微软雅黑" pitchFamily="34" charset="-122"/>
                </a:rPr>
                <a:t>运动流形通过多模态映射机制明确地模拟人体运动中的内在过渡随机性。</a:t>
              </a:r>
            </a:p>
          </p:txBody>
        </p:sp>
        <p:sp>
          <p:nvSpPr>
            <p:cNvPr id="7" name="TextBox 21">
              <a:extLst>
                <a:ext uri="{FF2B5EF4-FFF2-40B4-BE49-F238E27FC236}">
                  <a16:creationId xmlns:a16="http://schemas.microsoft.com/office/drawing/2014/main" id="{64E3B6E1-7C6F-45AB-AB07-4E2F9BC2361B}"/>
                </a:ext>
              </a:extLst>
            </p:cNvPr>
            <p:cNvSpPr txBox="1"/>
            <p:nvPr/>
          </p:nvSpPr>
          <p:spPr>
            <a:xfrm>
              <a:off x="6081032" y="1109165"/>
              <a:ext cx="1008112" cy="448794"/>
            </a:xfrm>
            <a:prstGeom prst="rect">
              <a:avLst/>
            </a:prstGeom>
            <a:noFill/>
          </p:spPr>
          <p:txBody>
            <a:bodyPr wrap="square" lIns="94115" tIns="0" rIns="94115" bIns="0" rtlCol="0" anchor="t">
              <a:spAutoFit/>
            </a:bodyPr>
            <a:lstStyle/>
            <a:p>
              <a:pPr>
                <a:lnSpc>
                  <a:spcPct val="150000"/>
                </a:lnSpc>
              </a:pPr>
              <a:r>
                <a:rPr lang="zh-CN" altLang="en-US" b="1" dirty="0">
                  <a:solidFill>
                    <a:schemeClr val="tx1">
                      <a:lumMod val="95000"/>
                      <a:lumOff val="5000"/>
                    </a:schemeClr>
                  </a:solidFill>
                  <a:latin typeface="微软雅黑" pitchFamily="34" charset="-122"/>
                  <a:ea typeface="微软雅黑" pitchFamily="34" charset="-122"/>
                </a:rPr>
                <a:t>运动流形</a:t>
              </a:r>
            </a:p>
          </p:txBody>
        </p:sp>
      </p:grpSp>
      <p:grpSp>
        <p:nvGrpSpPr>
          <p:cNvPr id="8" name="组合 29">
            <a:extLst>
              <a:ext uri="{FF2B5EF4-FFF2-40B4-BE49-F238E27FC236}">
                <a16:creationId xmlns:a16="http://schemas.microsoft.com/office/drawing/2014/main" id="{8BDA9EBD-AC0E-45DF-9B9C-00C3F72705DD}"/>
              </a:ext>
            </a:extLst>
          </p:cNvPr>
          <p:cNvGrpSpPr/>
          <p:nvPr/>
        </p:nvGrpSpPr>
        <p:grpSpPr>
          <a:xfrm>
            <a:off x="3847813" y="4313289"/>
            <a:ext cx="5482799" cy="1299630"/>
            <a:chOff x="6084170" y="2361051"/>
            <a:chExt cx="1669538" cy="1339806"/>
          </a:xfrm>
        </p:grpSpPr>
        <p:sp>
          <p:nvSpPr>
            <p:cNvPr id="9" name="TextBox 22">
              <a:extLst>
                <a:ext uri="{FF2B5EF4-FFF2-40B4-BE49-F238E27FC236}">
                  <a16:creationId xmlns:a16="http://schemas.microsoft.com/office/drawing/2014/main" id="{D61994CA-1414-4CB3-B4D9-EE38FAEBBFEC}"/>
                </a:ext>
              </a:extLst>
            </p:cNvPr>
            <p:cNvSpPr txBox="1"/>
            <p:nvPr/>
          </p:nvSpPr>
          <p:spPr>
            <a:xfrm>
              <a:off x="6084170" y="2764838"/>
              <a:ext cx="1669538" cy="936019"/>
            </a:xfrm>
            <a:prstGeom prst="rect">
              <a:avLst/>
            </a:prstGeom>
            <a:noFill/>
          </p:spPr>
          <p:txBody>
            <a:bodyPr wrap="square" lIns="94115" tIns="47057" rIns="94115" bIns="47057" rtlCol="0">
              <a:spAutoFit/>
            </a:bodyPr>
            <a:lstStyle/>
            <a:p>
              <a:pPr>
                <a:lnSpc>
                  <a:spcPct val="130000"/>
                </a:lnSpc>
              </a:pPr>
              <a:r>
                <a:rPr lang="zh-CN" altLang="en-US" sz="1400" b="1" dirty="0">
                  <a:solidFill>
                    <a:schemeClr val="bg1">
                      <a:lumMod val="50000"/>
                    </a:schemeClr>
                  </a:solidFill>
                  <a:latin typeface="微软雅黑" pitchFamily="34" charset="-122"/>
                  <a:ea typeface="微软雅黑" pitchFamily="34" charset="-122"/>
                </a:rPr>
                <a:t>在生成过程中，文章设计了一个过渡模型，它本质上是一种基于目标帧和目标过渡持续时间从学习的流形中采样的抽样策略。</a:t>
              </a:r>
            </a:p>
          </p:txBody>
        </p:sp>
        <p:sp>
          <p:nvSpPr>
            <p:cNvPr id="10" name="TextBox 23">
              <a:extLst>
                <a:ext uri="{FF2B5EF4-FFF2-40B4-BE49-F238E27FC236}">
                  <a16:creationId xmlns:a16="http://schemas.microsoft.com/office/drawing/2014/main" id="{460CB308-ECBD-4FFE-883B-6C51F111738F}"/>
                </a:ext>
              </a:extLst>
            </p:cNvPr>
            <p:cNvSpPr txBox="1"/>
            <p:nvPr/>
          </p:nvSpPr>
          <p:spPr>
            <a:xfrm>
              <a:off x="6086912" y="2361051"/>
              <a:ext cx="1008112" cy="377909"/>
            </a:xfrm>
            <a:prstGeom prst="rect">
              <a:avLst/>
            </a:prstGeom>
            <a:noFill/>
          </p:spPr>
          <p:txBody>
            <a:bodyPr wrap="square" lIns="94115" tIns="0" rIns="94115" bIns="0" rtlCol="0" anchor="t">
              <a:spAutoFit/>
            </a:bodyPr>
            <a:lstStyle/>
            <a:p>
              <a:pPr>
                <a:lnSpc>
                  <a:spcPct val="150000"/>
                </a:lnSpc>
              </a:pPr>
              <a:r>
                <a:rPr lang="zh-CN" altLang="en-US" b="1" dirty="0">
                  <a:solidFill>
                    <a:schemeClr val="tx1">
                      <a:lumMod val="95000"/>
                      <a:lumOff val="5000"/>
                    </a:schemeClr>
                  </a:solidFill>
                  <a:latin typeface="微软雅黑" pitchFamily="34" charset="-122"/>
                  <a:ea typeface="微软雅黑" pitchFamily="34" charset="-122"/>
                  <a:cs typeface="华文黑体" pitchFamily="2" charset="-122"/>
                </a:rPr>
                <a:t>过渡采样</a:t>
              </a:r>
            </a:p>
          </p:txBody>
        </p:sp>
      </p:grpSp>
      <p:grpSp>
        <p:nvGrpSpPr>
          <p:cNvPr id="11" name="组合 10">
            <a:extLst>
              <a:ext uri="{FF2B5EF4-FFF2-40B4-BE49-F238E27FC236}">
                <a16:creationId xmlns:a16="http://schemas.microsoft.com/office/drawing/2014/main" id="{AFF452A3-4D93-4A4F-98B0-B1D266B72E70}"/>
              </a:ext>
            </a:extLst>
          </p:cNvPr>
          <p:cNvGrpSpPr/>
          <p:nvPr/>
        </p:nvGrpSpPr>
        <p:grpSpPr>
          <a:xfrm>
            <a:off x="3050149" y="2990656"/>
            <a:ext cx="589447" cy="606748"/>
            <a:chOff x="661513" y="1619235"/>
            <a:chExt cx="589447" cy="606748"/>
          </a:xfrm>
        </p:grpSpPr>
        <p:grpSp>
          <p:nvGrpSpPr>
            <p:cNvPr id="12" name="组合 7">
              <a:extLst>
                <a:ext uri="{FF2B5EF4-FFF2-40B4-BE49-F238E27FC236}">
                  <a16:creationId xmlns:a16="http://schemas.microsoft.com/office/drawing/2014/main" id="{1727F24C-0789-442E-9439-6A71CC6937EB}"/>
                </a:ext>
              </a:extLst>
            </p:cNvPr>
            <p:cNvGrpSpPr/>
            <p:nvPr/>
          </p:nvGrpSpPr>
          <p:grpSpPr>
            <a:xfrm>
              <a:off x="661513" y="1619235"/>
              <a:ext cx="589447" cy="606748"/>
              <a:chOff x="1463339" y="1072758"/>
              <a:chExt cx="1546058" cy="1546058"/>
            </a:xfrm>
            <a:effectLst>
              <a:outerShdw blurRad="330200" dist="215900" dir="6900000" sx="81000" sy="81000" algn="t" rotWithShape="0">
                <a:prstClr val="black">
                  <a:alpha val="42000"/>
                </a:prstClr>
              </a:outerShdw>
            </a:effectLst>
          </p:grpSpPr>
          <p:sp>
            <p:nvSpPr>
              <p:cNvPr id="16" name="同心圆 8">
                <a:extLst>
                  <a:ext uri="{FF2B5EF4-FFF2-40B4-BE49-F238E27FC236}">
                    <a16:creationId xmlns:a16="http://schemas.microsoft.com/office/drawing/2014/main" id="{A80DFDFC-E29C-4770-BE2E-8B4086D5C4A6}"/>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17" name="椭圆 16">
                <a:extLst>
                  <a:ext uri="{FF2B5EF4-FFF2-40B4-BE49-F238E27FC236}">
                    <a16:creationId xmlns:a16="http://schemas.microsoft.com/office/drawing/2014/main" id="{93A904EE-2F0D-4939-8770-DD458579A025}"/>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14" name="椭圆 13">
              <a:extLst>
                <a:ext uri="{FF2B5EF4-FFF2-40B4-BE49-F238E27FC236}">
                  <a16:creationId xmlns:a16="http://schemas.microsoft.com/office/drawing/2014/main" id="{8423783A-C724-416A-B94B-E6E1C3DF6FBF}"/>
                </a:ext>
              </a:extLst>
            </p:cNvPr>
            <p:cNvSpPr/>
            <p:nvPr/>
          </p:nvSpPr>
          <p:spPr>
            <a:xfrm>
              <a:off x="727232" y="1702390"/>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15" name="TextBox 26">
              <a:extLst>
                <a:ext uri="{FF2B5EF4-FFF2-40B4-BE49-F238E27FC236}">
                  <a16:creationId xmlns:a16="http://schemas.microsoft.com/office/drawing/2014/main" id="{912CDAFB-0DB1-45F8-B6B7-5F6EDACFF39A}"/>
                </a:ext>
              </a:extLst>
            </p:cNvPr>
            <p:cNvSpPr txBox="1"/>
            <p:nvPr/>
          </p:nvSpPr>
          <p:spPr>
            <a:xfrm>
              <a:off x="749026" y="1750124"/>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grpSp>
      <p:grpSp>
        <p:nvGrpSpPr>
          <p:cNvPr id="18" name="组合 17">
            <a:extLst>
              <a:ext uri="{FF2B5EF4-FFF2-40B4-BE49-F238E27FC236}">
                <a16:creationId xmlns:a16="http://schemas.microsoft.com/office/drawing/2014/main" id="{41612C11-1CBF-4754-962D-63B1FCC0DADD}"/>
              </a:ext>
            </a:extLst>
          </p:cNvPr>
          <p:cNvGrpSpPr/>
          <p:nvPr/>
        </p:nvGrpSpPr>
        <p:grpSpPr>
          <a:xfrm>
            <a:off x="3016908" y="4380674"/>
            <a:ext cx="589447" cy="606748"/>
            <a:chOff x="1437019" y="5836423"/>
            <a:chExt cx="589447" cy="606748"/>
          </a:xfrm>
        </p:grpSpPr>
        <p:grpSp>
          <p:nvGrpSpPr>
            <p:cNvPr id="19" name="组合 11">
              <a:extLst>
                <a:ext uri="{FF2B5EF4-FFF2-40B4-BE49-F238E27FC236}">
                  <a16:creationId xmlns:a16="http://schemas.microsoft.com/office/drawing/2014/main" id="{0A3C248D-F2A2-4BF9-9F81-70E70C586DCA}"/>
                </a:ext>
              </a:extLst>
            </p:cNvPr>
            <p:cNvGrpSpPr/>
            <p:nvPr/>
          </p:nvGrpSpPr>
          <p:grpSpPr>
            <a:xfrm>
              <a:off x="1437019" y="5836423"/>
              <a:ext cx="589447" cy="606748"/>
              <a:chOff x="1463339" y="1072758"/>
              <a:chExt cx="1546058" cy="1546058"/>
            </a:xfrm>
            <a:effectLst>
              <a:outerShdw blurRad="330200" dist="215900" dir="6900000" sx="81000" sy="81000" algn="t" rotWithShape="0">
                <a:prstClr val="black">
                  <a:alpha val="49000"/>
                </a:prstClr>
              </a:outerShdw>
            </a:effectLst>
          </p:grpSpPr>
          <p:sp>
            <p:nvSpPr>
              <p:cNvPr id="22" name="同心圆 12">
                <a:extLst>
                  <a:ext uri="{FF2B5EF4-FFF2-40B4-BE49-F238E27FC236}">
                    <a16:creationId xmlns:a16="http://schemas.microsoft.com/office/drawing/2014/main" id="{E1139605-CE1A-4580-8062-319748F94212}"/>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23" name="椭圆 22">
                <a:extLst>
                  <a:ext uri="{FF2B5EF4-FFF2-40B4-BE49-F238E27FC236}">
                    <a16:creationId xmlns:a16="http://schemas.microsoft.com/office/drawing/2014/main" id="{924FEFC6-53B7-4574-95C3-1B52414C3DE2}"/>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20" name="椭圆 19">
              <a:extLst>
                <a:ext uri="{FF2B5EF4-FFF2-40B4-BE49-F238E27FC236}">
                  <a16:creationId xmlns:a16="http://schemas.microsoft.com/office/drawing/2014/main" id="{81FA3D35-0B35-4994-9327-12CA08340727}"/>
                </a:ext>
              </a:extLst>
            </p:cNvPr>
            <p:cNvSpPr/>
            <p:nvPr/>
          </p:nvSpPr>
          <p:spPr>
            <a:xfrm>
              <a:off x="1508684" y="5910191"/>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21" name="TextBox 27">
              <a:extLst>
                <a:ext uri="{FF2B5EF4-FFF2-40B4-BE49-F238E27FC236}">
                  <a16:creationId xmlns:a16="http://schemas.microsoft.com/office/drawing/2014/main" id="{2E5AFD95-14F8-49D9-91C7-C70D3669DB7B}"/>
                </a:ext>
              </a:extLst>
            </p:cNvPr>
            <p:cNvSpPr txBox="1"/>
            <p:nvPr/>
          </p:nvSpPr>
          <p:spPr>
            <a:xfrm>
              <a:off x="1503979" y="5992967"/>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grpSp>
      <p:sp>
        <p:nvSpPr>
          <p:cNvPr id="24" name="文本框 23">
            <a:extLst>
              <a:ext uri="{FF2B5EF4-FFF2-40B4-BE49-F238E27FC236}">
                <a16:creationId xmlns:a16="http://schemas.microsoft.com/office/drawing/2014/main" id="{14A85810-CBF8-45B9-B6F9-3697C04F63E1}"/>
              </a:ext>
            </a:extLst>
          </p:cNvPr>
          <p:cNvSpPr txBox="1"/>
          <p:nvPr/>
        </p:nvSpPr>
        <p:spPr>
          <a:xfrm>
            <a:off x="3566747" y="1426176"/>
            <a:ext cx="7130920" cy="830997"/>
          </a:xfrm>
          <a:prstGeom prst="rect">
            <a:avLst/>
          </a:prstGeom>
          <a:noFill/>
        </p:spPr>
        <p:txBody>
          <a:bodyPr wrap="square">
            <a:spAutoFit/>
          </a:bodyPr>
          <a:lstStyle/>
          <a:p>
            <a:r>
              <a:rPr lang="zh-CN" altLang="zh-CN" sz="1400" b="1" dirty="0">
                <a:solidFill>
                  <a:schemeClr val="tx1">
                    <a:lumMod val="95000"/>
                    <a:lumOff val="5000"/>
                  </a:schemeClr>
                </a:solidFill>
                <a:latin typeface="微软雅黑" pitchFamily="34" charset="-122"/>
                <a:ea typeface="微软雅黑" pitchFamily="34" charset="-122"/>
              </a:rPr>
              <a:t>文章提出的方法包括</a:t>
            </a:r>
            <a:r>
              <a:rPr lang="zh-CN" altLang="zh-CN" sz="1600" b="1" dirty="0">
                <a:solidFill>
                  <a:schemeClr val="accent2"/>
                </a:solidFill>
                <a:latin typeface="微软雅黑" pitchFamily="34" charset="-122"/>
                <a:ea typeface="微软雅黑" pitchFamily="34" charset="-122"/>
              </a:rPr>
              <a:t>运动流形</a:t>
            </a:r>
            <a:r>
              <a:rPr lang="zh-CN" altLang="zh-CN" sz="1400" b="1" dirty="0">
                <a:solidFill>
                  <a:schemeClr val="tx1">
                    <a:lumMod val="95000"/>
                    <a:lumOff val="5000"/>
                  </a:schemeClr>
                </a:solidFill>
                <a:latin typeface="微软雅黑" pitchFamily="34" charset="-122"/>
                <a:ea typeface="微软雅黑" pitchFamily="34" charset="-122"/>
              </a:rPr>
              <a:t>和</a:t>
            </a:r>
            <a:r>
              <a:rPr lang="zh-CN" altLang="zh-CN" sz="1600" b="1" dirty="0">
                <a:solidFill>
                  <a:schemeClr val="accent2"/>
                </a:solidFill>
                <a:latin typeface="微软雅黑" pitchFamily="34" charset="-122"/>
                <a:ea typeface="微软雅黑" pitchFamily="34" charset="-122"/>
              </a:rPr>
              <a:t>条件过渡</a:t>
            </a:r>
            <a:r>
              <a:rPr lang="zh-CN" altLang="zh-CN" sz="1400" b="1" dirty="0">
                <a:solidFill>
                  <a:schemeClr val="tx1">
                    <a:lumMod val="95000"/>
                    <a:lumOff val="5000"/>
                  </a:schemeClr>
                </a:solidFill>
                <a:latin typeface="微软雅黑" pitchFamily="34" charset="-122"/>
                <a:ea typeface="微软雅黑" pitchFamily="34" charset="-122"/>
              </a:rPr>
              <a:t>。</a:t>
            </a:r>
            <a:endParaRPr lang="en-US" altLang="zh-CN" sz="1400" b="1" dirty="0">
              <a:solidFill>
                <a:schemeClr val="tx1">
                  <a:lumMod val="95000"/>
                  <a:lumOff val="5000"/>
                </a:schemeClr>
              </a:solidFill>
              <a:latin typeface="微软雅黑" pitchFamily="34" charset="-122"/>
              <a:ea typeface="微软雅黑" pitchFamily="34" charset="-122"/>
            </a:endParaRPr>
          </a:p>
          <a:p>
            <a:r>
              <a:rPr lang="zh-CN" altLang="zh-CN" sz="1400" b="1" dirty="0">
                <a:solidFill>
                  <a:schemeClr val="tx1">
                    <a:lumMod val="95000"/>
                    <a:lumOff val="5000"/>
                  </a:schemeClr>
                </a:solidFill>
                <a:latin typeface="微软雅黑" pitchFamily="34" charset="-122"/>
                <a:ea typeface="微软雅黑" pitchFamily="34" charset="-122"/>
              </a:rPr>
              <a:t>前者学习重要的低层运动特征及其动力学</a:t>
            </a:r>
            <a:r>
              <a:rPr lang="en-US" altLang="zh-CN" sz="1400" b="1" dirty="0">
                <a:solidFill>
                  <a:schemeClr val="tx1">
                    <a:lumMod val="95000"/>
                    <a:lumOff val="5000"/>
                  </a:schemeClr>
                </a:solidFill>
                <a:latin typeface="微软雅黑" pitchFamily="34" charset="-122"/>
                <a:ea typeface="微软雅黑" pitchFamily="34" charset="-122"/>
              </a:rPr>
              <a:t>; </a:t>
            </a:r>
          </a:p>
          <a:p>
            <a:r>
              <a:rPr lang="zh-CN" altLang="zh-CN" sz="1400" b="1" dirty="0">
                <a:solidFill>
                  <a:schemeClr val="tx1">
                    <a:lumMod val="95000"/>
                    <a:lumOff val="5000"/>
                  </a:schemeClr>
                </a:solidFill>
                <a:latin typeface="微软雅黑" pitchFamily="34" charset="-122"/>
                <a:ea typeface="微软雅黑" pitchFamily="34" charset="-122"/>
              </a:rPr>
              <a:t>而后者综合过渡条件下的目标帧和所需的过渡持续时间</a:t>
            </a:r>
            <a:r>
              <a:rPr lang="zh-CN" altLang="zh-CN" sz="1800" dirty="0">
                <a:solidFill>
                  <a:schemeClr val="tx1">
                    <a:lumMod val="95000"/>
                    <a:lumOff val="5000"/>
                  </a:schemeClr>
                </a:solidFill>
                <a:effectLst/>
                <a:ea typeface="仿宋" panose="02010609060101010101" pitchFamily="49" charset="-122"/>
                <a:cs typeface="Times New Roman" panose="02020603050405020304" pitchFamily="18" charset="0"/>
              </a:rPr>
              <a:t>。</a:t>
            </a:r>
            <a:endParaRPr lang="zh-CN" altLang="en-US" dirty="0">
              <a:solidFill>
                <a:schemeClr val="tx1">
                  <a:lumMod val="95000"/>
                  <a:lumOff val="5000"/>
                </a:schemeClr>
              </a:solidFill>
            </a:endParaRPr>
          </a:p>
        </p:txBody>
      </p:sp>
    </p:spTree>
    <p:extLst>
      <p:ext uri="{BB962C8B-B14F-4D97-AF65-F5344CB8AC3E}">
        <p14:creationId xmlns:p14="http://schemas.microsoft.com/office/powerpoint/2010/main" val="291942720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D078D5A5-627E-4CFC-886A-DDE7462B544B}"/>
              </a:ext>
            </a:extLst>
          </p:cNvPr>
          <p:cNvSpPr txBox="1"/>
          <p:nvPr/>
        </p:nvSpPr>
        <p:spPr>
          <a:xfrm>
            <a:off x="124287" y="248574"/>
            <a:ext cx="225846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3</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创新点</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grpSp>
        <p:nvGrpSpPr>
          <p:cNvPr id="76" name="组合 7">
            <a:extLst>
              <a:ext uri="{FF2B5EF4-FFF2-40B4-BE49-F238E27FC236}">
                <a16:creationId xmlns:a16="http://schemas.microsoft.com/office/drawing/2014/main" id="{4FE77C7A-504B-41A2-B158-784878F30376}"/>
              </a:ext>
            </a:extLst>
          </p:cNvPr>
          <p:cNvGrpSpPr/>
          <p:nvPr/>
        </p:nvGrpSpPr>
        <p:grpSpPr>
          <a:xfrm>
            <a:off x="2194834" y="1540066"/>
            <a:ext cx="589447" cy="606748"/>
            <a:chOff x="1463339" y="1072758"/>
            <a:chExt cx="1546058" cy="1546058"/>
          </a:xfrm>
          <a:effectLst>
            <a:outerShdw blurRad="330200" dist="215900" dir="6900000" sx="81000" sy="81000" algn="t" rotWithShape="0">
              <a:prstClr val="black">
                <a:alpha val="42000"/>
              </a:prstClr>
            </a:outerShdw>
          </a:effectLst>
        </p:grpSpPr>
        <p:sp>
          <p:nvSpPr>
            <p:cNvPr id="77" name="同心圆 8">
              <a:extLst>
                <a:ext uri="{FF2B5EF4-FFF2-40B4-BE49-F238E27FC236}">
                  <a16:creationId xmlns:a16="http://schemas.microsoft.com/office/drawing/2014/main" id="{D2A19DD0-C283-4836-AC80-81744DAD03F4}"/>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8" name="椭圆 77">
              <a:extLst>
                <a:ext uri="{FF2B5EF4-FFF2-40B4-BE49-F238E27FC236}">
                  <a16:creationId xmlns:a16="http://schemas.microsoft.com/office/drawing/2014/main" id="{ED5C8319-0808-4D34-9590-DB6D3F6AB0D4}"/>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79" name="椭圆 78">
            <a:extLst>
              <a:ext uri="{FF2B5EF4-FFF2-40B4-BE49-F238E27FC236}">
                <a16:creationId xmlns:a16="http://schemas.microsoft.com/office/drawing/2014/main" id="{C5CF4148-8F67-4966-9C0D-877CC9862CAF}"/>
              </a:ext>
            </a:extLst>
          </p:cNvPr>
          <p:cNvSpPr/>
          <p:nvPr/>
        </p:nvSpPr>
        <p:spPr>
          <a:xfrm>
            <a:off x="2266499" y="1613835"/>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90" name="TextBox 21">
            <a:extLst>
              <a:ext uri="{FF2B5EF4-FFF2-40B4-BE49-F238E27FC236}">
                <a16:creationId xmlns:a16="http://schemas.microsoft.com/office/drawing/2014/main" id="{DD5720C1-5D8A-4C5D-8773-4C97545187C5}"/>
              </a:ext>
            </a:extLst>
          </p:cNvPr>
          <p:cNvSpPr txBox="1"/>
          <p:nvPr/>
        </p:nvSpPr>
        <p:spPr>
          <a:xfrm>
            <a:off x="2973771" y="1595090"/>
            <a:ext cx="7681787" cy="1610056"/>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提出了一个新的学习框架，由一个新的自然运动流形模型和一个新的过渡采样器组成，用于实时生成补间运动。</a:t>
            </a:r>
            <a:endParaRPr lang="en-US" altLang="zh-CN" b="1" dirty="0">
              <a:solidFill>
                <a:schemeClr val="bg1">
                  <a:lumMod val="50000"/>
                </a:schemeClr>
              </a:solidFill>
              <a:latin typeface="微软雅黑" pitchFamily="34" charset="-122"/>
              <a:ea typeface="微软雅黑" pitchFamily="34" charset="-122"/>
              <a:cs typeface="华文黑体" pitchFamily="2" charset="-122"/>
            </a:endParaRPr>
          </a:p>
          <a:p>
            <a:pPr>
              <a:lnSpc>
                <a:spcPct val="150000"/>
              </a:lnSpc>
            </a:pPr>
            <a:r>
              <a:rPr lang="zh-CN" altLang="zh-CN" b="1" dirty="0">
                <a:solidFill>
                  <a:schemeClr val="bg1">
                    <a:lumMod val="50000"/>
                  </a:schemeClr>
                </a:solidFill>
                <a:latin typeface="微软雅黑" pitchFamily="34" charset="-122"/>
                <a:ea typeface="微软雅黑" pitchFamily="34" charset="-122"/>
              </a:rPr>
              <a:t>运动流形模型分别处理不同的身体部位，重点关注运动的可控性和质量，而过渡采样器确保在用户控制层面上产生自然的运动</a:t>
            </a:r>
            <a:r>
              <a:rPr lang="zh-CN" altLang="en-US" b="1" dirty="0">
                <a:solidFill>
                  <a:schemeClr val="bg1">
                    <a:lumMod val="50000"/>
                  </a:schemeClr>
                </a:solidFill>
                <a:latin typeface="微软雅黑" pitchFamily="34" charset="-122"/>
                <a:ea typeface="微软雅黑" pitchFamily="34" charset="-122"/>
              </a:rPr>
              <a:t>。</a:t>
            </a:r>
          </a:p>
        </p:txBody>
      </p:sp>
      <p:sp>
        <p:nvSpPr>
          <p:cNvPr id="93" name="TextBox 23">
            <a:extLst>
              <a:ext uri="{FF2B5EF4-FFF2-40B4-BE49-F238E27FC236}">
                <a16:creationId xmlns:a16="http://schemas.microsoft.com/office/drawing/2014/main" id="{5F85D674-5419-419F-9A28-9AAD97A79EDB}"/>
              </a:ext>
            </a:extLst>
          </p:cNvPr>
          <p:cNvSpPr txBox="1"/>
          <p:nvPr/>
        </p:nvSpPr>
        <p:spPr>
          <a:xfrm>
            <a:off x="2973772" y="3560027"/>
            <a:ext cx="7532498" cy="1613070"/>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文章的模型能够生成高质量的运动以减轻滑步问题，可以用于离线动画和在线游戏。</a:t>
            </a:r>
            <a:endParaRPr lang="en-US" altLang="zh-CN" b="1" dirty="0">
              <a:solidFill>
                <a:schemeClr val="bg1">
                  <a:lumMod val="50000"/>
                </a:schemeClr>
              </a:solidFill>
              <a:latin typeface="微软雅黑" pitchFamily="34" charset="-122"/>
              <a:ea typeface="微软雅黑" pitchFamily="34" charset="-122"/>
              <a:cs typeface="华文黑体" pitchFamily="2" charset="-122"/>
            </a:endParaRPr>
          </a:p>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文章介绍的方法在不可见的控制信号下也是通用的。它优于其他解决方案和最先进的方法。</a:t>
            </a:r>
          </a:p>
        </p:txBody>
      </p:sp>
      <p:sp>
        <p:nvSpPr>
          <p:cNvPr id="97" name="TextBox 26">
            <a:extLst>
              <a:ext uri="{FF2B5EF4-FFF2-40B4-BE49-F238E27FC236}">
                <a16:creationId xmlns:a16="http://schemas.microsoft.com/office/drawing/2014/main" id="{16909648-6993-4200-93C3-4BD4096DCBC9}"/>
              </a:ext>
            </a:extLst>
          </p:cNvPr>
          <p:cNvSpPr txBox="1"/>
          <p:nvPr/>
        </p:nvSpPr>
        <p:spPr>
          <a:xfrm>
            <a:off x="2266500" y="1650946"/>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grpSp>
        <p:nvGrpSpPr>
          <p:cNvPr id="2" name="组合 1">
            <a:extLst>
              <a:ext uri="{FF2B5EF4-FFF2-40B4-BE49-F238E27FC236}">
                <a16:creationId xmlns:a16="http://schemas.microsoft.com/office/drawing/2014/main" id="{90E4A04D-E357-4841-B35A-506E59E36FB5}"/>
              </a:ext>
            </a:extLst>
          </p:cNvPr>
          <p:cNvGrpSpPr/>
          <p:nvPr/>
        </p:nvGrpSpPr>
        <p:grpSpPr>
          <a:xfrm>
            <a:off x="2186870" y="3551828"/>
            <a:ext cx="589447" cy="606748"/>
            <a:chOff x="2152644" y="2544122"/>
            <a:chExt cx="589447" cy="606748"/>
          </a:xfrm>
        </p:grpSpPr>
        <p:grpSp>
          <p:nvGrpSpPr>
            <p:cNvPr id="80" name="组合 11">
              <a:extLst>
                <a:ext uri="{FF2B5EF4-FFF2-40B4-BE49-F238E27FC236}">
                  <a16:creationId xmlns:a16="http://schemas.microsoft.com/office/drawing/2014/main" id="{3BB19D28-B1D9-4B99-87EE-4A5EAD78D614}"/>
                </a:ext>
              </a:extLst>
            </p:cNvPr>
            <p:cNvGrpSpPr/>
            <p:nvPr/>
          </p:nvGrpSpPr>
          <p:grpSpPr>
            <a:xfrm>
              <a:off x="2152644" y="2544122"/>
              <a:ext cx="589447" cy="606748"/>
              <a:chOff x="1463339" y="1072758"/>
              <a:chExt cx="1546058" cy="1546058"/>
            </a:xfrm>
            <a:effectLst>
              <a:outerShdw blurRad="330200" dist="215900" dir="6900000" sx="81000" sy="81000" algn="t" rotWithShape="0">
                <a:prstClr val="black">
                  <a:alpha val="49000"/>
                </a:prstClr>
              </a:outerShdw>
            </a:effectLst>
          </p:grpSpPr>
          <p:sp>
            <p:nvSpPr>
              <p:cNvPr id="81" name="同心圆 12">
                <a:extLst>
                  <a:ext uri="{FF2B5EF4-FFF2-40B4-BE49-F238E27FC236}">
                    <a16:creationId xmlns:a16="http://schemas.microsoft.com/office/drawing/2014/main" id="{F15B9283-89C8-4ADB-BD97-E7713148523A}"/>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82" name="椭圆 81">
                <a:extLst>
                  <a:ext uri="{FF2B5EF4-FFF2-40B4-BE49-F238E27FC236}">
                    <a16:creationId xmlns:a16="http://schemas.microsoft.com/office/drawing/2014/main" id="{D4CA00CA-9531-4798-BB3A-654C11BC53BE}"/>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83" name="椭圆 82">
              <a:extLst>
                <a:ext uri="{FF2B5EF4-FFF2-40B4-BE49-F238E27FC236}">
                  <a16:creationId xmlns:a16="http://schemas.microsoft.com/office/drawing/2014/main" id="{0CE49517-5758-41CB-8406-27036E098DC6}"/>
                </a:ext>
              </a:extLst>
            </p:cNvPr>
            <p:cNvSpPr/>
            <p:nvPr/>
          </p:nvSpPr>
          <p:spPr>
            <a:xfrm>
              <a:off x="2224309" y="2617890"/>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98" name="TextBox 27">
              <a:extLst>
                <a:ext uri="{FF2B5EF4-FFF2-40B4-BE49-F238E27FC236}">
                  <a16:creationId xmlns:a16="http://schemas.microsoft.com/office/drawing/2014/main" id="{BD5A5D86-C17B-4D20-9537-4E301BF9E489}"/>
                </a:ext>
              </a:extLst>
            </p:cNvPr>
            <p:cNvSpPr txBox="1"/>
            <p:nvPr/>
          </p:nvSpPr>
          <p:spPr>
            <a:xfrm>
              <a:off x="2219604" y="2700666"/>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grpSp>
    </p:spTree>
    <p:extLst>
      <p:ext uri="{BB962C8B-B14F-4D97-AF65-F5344CB8AC3E}">
        <p14:creationId xmlns:p14="http://schemas.microsoft.com/office/powerpoint/2010/main" val="380357690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strVal val="2/3*#ppt_w"/>
                                          </p:val>
                                        </p:tav>
                                        <p:tav tm="100000">
                                          <p:val>
                                            <p:strVal val="#ppt_w"/>
                                          </p:val>
                                        </p:tav>
                                      </p:tavLst>
                                    </p:anim>
                                    <p:anim calcmode="lin" valueType="num">
                                      <p:cBhvr>
                                        <p:cTn id="8" dur="500" fill="hold"/>
                                        <p:tgtEl>
                                          <p:spTgt spid="76"/>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strVal val="4/3*#ppt_w"/>
                                          </p:val>
                                        </p:tav>
                                        <p:tav tm="100000">
                                          <p:val>
                                            <p:strVal val="#ppt_w"/>
                                          </p:val>
                                        </p:tav>
                                      </p:tavLst>
                                    </p:anim>
                                    <p:anim calcmode="lin" valueType="num">
                                      <p:cBhvr>
                                        <p:cTn id="12" dur="500" fill="hold"/>
                                        <p:tgtEl>
                                          <p:spTgt spid="7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strVal val="4/3*#ppt_w"/>
                                          </p:val>
                                        </p:tav>
                                        <p:tav tm="100000">
                                          <p:val>
                                            <p:strVal val="#ppt_w"/>
                                          </p:val>
                                        </p:tav>
                                      </p:tavLst>
                                    </p:anim>
                                    <p:anim calcmode="lin" valueType="num">
                                      <p:cBhvr>
                                        <p:cTn id="16" dur="500" fill="hold"/>
                                        <p:tgtEl>
                                          <p:spTgt spid="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a:extLst>
              <a:ext uri="{FF2B5EF4-FFF2-40B4-BE49-F238E27FC236}">
                <a16:creationId xmlns:a16="http://schemas.microsoft.com/office/drawing/2014/main" id="{D078D5A5-627E-4CFC-886A-DDE7462B544B}"/>
              </a:ext>
            </a:extLst>
          </p:cNvPr>
          <p:cNvSpPr txBox="1"/>
          <p:nvPr/>
        </p:nvSpPr>
        <p:spPr>
          <a:xfrm>
            <a:off x="124287" y="248574"/>
            <a:ext cx="225846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white">
                    <a:lumMod val="50000"/>
                  </a:prstClr>
                </a:solidFill>
                <a:effectLst/>
                <a:uLnTx/>
                <a:uFillTx/>
                <a:latin typeface="宋体" panose="02010600030101010101" pitchFamily="2" charset="-122"/>
                <a:ea typeface="宋体" panose="02010600030101010101" pitchFamily="2" charset="-122"/>
                <a:cs typeface="+mn-cs"/>
              </a:rPr>
              <a:t>4</a:t>
            </a:r>
            <a:r>
              <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 </a:t>
            </a:r>
            <a:r>
              <a:rPr kumimoji="0" lang="zh-CN" altLang="en-US"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rPr>
              <a:t>局限性</a:t>
            </a:r>
            <a:endParaRPr kumimoji="0" lang="en-US" altLang="zh-CN" sz="2800" b="1" i="0" u="none" strike="noStrike" kern="1200" cap="none" spc="0" normalizeH="0" baseline="0" noProof="0" dirty="0">
              <a:ln>
                <a:noFill/>
              </a:ln>
              <a:solidFill>
                <a:prstClr val="white">
                  <a:lumMod val="50000"/>
                </a:prstClr>
              </a:solidFill>
              <a:effectLst/>
              <a:uLnTx/>
              <a:uFillTx/>
              <a:latin typeface="Agency FB" panose="020B0503020202020204" pitchFamily="34" charset="0"/>
              <a:ea typeface="微软雅黑" panose="020B0503020204020204" pitchFamily="34" charset="-122"/>
              <a:cs typeface="+mn-cs"/>
            </a:endParaRPr>
          </a:p>
        </p:txBody>
      </p:sp>
      <p:grpSp>
        <p:nvGrpSpPr>
          <p:cNvPr id="76" name="组合 7">
            <a:extLst>
              <a:ext uri="{FF2B5EF4-FFF2-40B4-BE49-F238E27FC236}">
                <a16:creationId xmlns:a16="http://schemas.microsoft.com/office/drawing/2014/main" id="{4FE77C7A-504B-41A2-B158-784878F30376}"/>
              </a:ext>
            </a:extLst>
          </p:cNvPr>
          <p:cNvGrpSpPr/>
          <p:nvPr/>
        </p:nvGrpSpPr>
        <p:grpSpPr>
          <a:xfrm>
            <a:off x="2194834" y="1540066"/>
            <a:ext cx="589447" cy="606748"/>
            <a:chOff x="1463339" y="1072758"/>
            <a:chExt cx="1546058" cy="1546058"/>
          </a:xfrm>
          <a:effectLst>
            <a:outerShdw blurRad="330200" dist="215900" dir="6900000" sx="81000" sy="81000" algn="t" rotWithShape="0">
              <a:prstClr val="black">
                <a:alpha val="42000"/>
              </a:prstClr>
            </a:outerShdw>
          </a:effectLst>
        </p:grpSpPr>
        <p:sp>
          <p:nvSpPr>
            <p:cNvPr id="77" name="同心圆 8">
              <a:extLst>
                <a:ext uri="{FF2B5EF4-FFF2-40B4-BE49-F238E27FC236}">
                  <a16:creationId xmlns:a16="http://schemas.microsoft.com/office/drawing/2014/main" id="{D2A19DD0-C283-4836-AC80-81744DAD03F4}"/>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78" name="椭圆 77">
              <a:extLst>
                <a:ext uri="{FF2B5EF4-FFF2-40B4-BE49-F238E27FC236}">
                  <a16:creationId xmlns:a16="http://schemas.microsoft.com/office/drawing/2014/main" id="{ED5C8319-0808-4D34-9590-DB6D3F6AB0D4}"/>
                </a:ext>
              </a:extLst>
            </p:cNvPr>
            <p:cNvSpPr/>
            <p:nvPr/>
          </p:nvSpPr>
          <p:spPr>
            <a:xfrm>
              <a:off x="1484232" y="1093651"/>
              <a:ext cx="1504274"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79" name="椭圆 78">
            <a:extLst>
              <a:ext uri="{FF2B5EF4-FFF2-40B4-BE49-F238E27FC236}">
                <a16:creationId xmlns:a16="http://schemas.microsoft.com/office/drawing/2014/main" id="{C5CF4148-8F67-4966-9C0D-877CC9862CAF}"/>
              </a:ext>
            </a:extLst>
          </p:cNvPr>
          <p:cNvSpPr/>
          <p:nvPr/>
        </p:nvSpPr>
        <p:spPr>
          <a:xfrm>
            <a:off x="2266499" y="1613835"/>
            <a:ext cx="446118" cy="459210"/>
          </a:xfrm>
          <a:prstGeom prst="ellipse">
            <a:avLst/>
          </a:prstGeom>
          <a:solidFill>
            <a:schemeClr val="accent1"/>
          </a:solidFill>
          <a:ln>
            <a:noFill/>
          </a:ln>
          <a:effectLst>
            <a:innerShdw blurRad="114300">
              <a:srgbClr val="D3133C">
                <a:alpha val="14000"/>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90" name="TextBox 21">
            <a:extLst>
              <a:ext uri="{FF2B5EF4-FFF2-40B4-BE49-F238E27FC236}">
                <a16:creationId xmlns:a16="http://schemas.microsoft.com/office/drawing/2014/main" id="{DD5720C1-5D8A-4C5D-8773-4C97545187C5}"/>
              </a:ext>
            </a:extLst>
          </p:cNvPr>
          <p:cNvSpPr txBox="1"/>
          <p:nvPr/>
        </p:nvSpPr>
        <p:spPr>
          <a:xfrm>
            <a:off x="2973771" y="1595090"/>
            <a:ext cx="7681787" cy="1610056"/>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生成结果受到训练数据的限制。它不能生成与训练数据差异太大的运动。如果目标帧与数据、空间、时间或两者差异太大，该方法就不能保证</a:t>
            </a:r>
            <a:r>
              <a:rPr lang="en-US" altLang="zh-CN" b="1" dirty="0">
                <a:solidFill>
                  <a:schemeClr val="bg1">
                    <a:lumMod val="50000"/>
                  </a:schemeClr>
                </a:solidFill>
                <a:latin typeface="微软雅黑" pitchFamily="34" charset="-122"/>
                <a:ea typeface="微软雅黑" pitchFamily="34" charset="-122"/>
                <a:cs typeface="华文黑体" pitchFamily="2" charset="-122"/>
              </a:rPr>
              <a:t>100%</a:t>
            </a:r>
            <a:r>
              <a:rPr lang="zh-CN" altLang="en-US" b="1" dirty="0">
                <a:solidFill>
                  <a:schemeClr val="bg1">
                    <a:lumMod val="50000"/>
                  </a:schemeClr>
                </a:solidFill>
                <a:latin typeface="微软雅黑" pitchFamily="34" charset="-122"/>
                <a:ea typeface="微软雅黑" pitchFamily="34" charset="-122"/>
                <a:cs typeface="华文黑体" pitchFamily="2" charset="-122"/>
              </a:rPr>
              <a:t>实现目标帧。然而，框架本身仍然是有效的，当引入更多样化的数据时，上述问题可以很容易地克服</a:t>
            </a:r>
            <a:r>
              <a:rPr lang="zh-CN" altLang="en-US" b="1" dirty="0">
                <a:solidFill>
                  <a:schemeClr val="bg1">
                    <a:lumMod val="50000"/>
                  </a:schemeClr>
                </a:solidFill>
                <a:latin typeface="微软雅黑" pitchFamily="34" charset="-122"/>
                <a:ea typeface="微软雅黑" pitchFamily="34" charset="-122"/>
              </a:rPr>
              <a:t>。</a:t>
            </a:r>
          </a:p>
        </p:txBody>
      </p:sp>
      <p:sp>
        <p:nvSpPr>
          <p:cNvPr id="93" name="TextBox 23">
            <a:extLst>
              <a:ext uri="{FF2B5EF4-FFF2-40B4-BE49-F238E27FC236}">
                <a16:creationId xmlns:a16="http://schemas.microsoft.com/office/drawing/2014/main" id="{5F85D674-5419-419F-9A28-9AAD97A79EDB}"/>
              </a:ext>
            </a:extLst>
          </p:cNvPr>
          <p:cNvSpPr txBox="1"/>
          <p:nvPr/>
        </p:nvSpPr>
        <p:spPr>
          <a:xfrm>
            <a:off x="2973772" y="3560027"/>
            <a:ext cx="7532498" cy="1197572"/>
          </a:xfrm>
          <a:prstGeom prst="rect">
            <a:avLst/>
          </a:prstGeom>
          <a:noFill/>
        </p:spPr>
        <p:txBody>
          <a:bodyPr wrap="square" lIns="94115" tIns="0" rIns="94115" bIns="0" rtlCol="0" anchor="t">
            <a:spAutoFit/>
          </a:bodyPr>
          <a:lstStyle/>
          <a:p>
            <a:pPr>
              <a:lnSpc>
                <a:spcPct val="150000"/>
              </a:lnSpc>
            </a:pPr>
            <a:r>
              <a:rPr lang="zh-CN" altLang="en-US" b="1" dirty="0">
                <a:solidFill>
                  <a:schemeClr val="bg1">
                    <a:lumMod val="50000"/>
                  </a:schemeClr>
                </a:solidFill>
                <a:latin typeface="微软雅黑" pitchFamily="34" charset="-122"/>
                <a:ea typeface="微软雅黑" pitchFamily="34" charset="-122"/>
                <a:cs typeface="华文黑体" pitchFamily="2" charset="-122"/>
              </a:rPr>
              <a:t>缺乏运动多样性是文章提出的方法的另一个局限性。作为基于</a:t>
            </a:r>
            <a:r>
              <a:rPr lang="en-US" altLang="zh-CN" b="1" dirty="0">
                <a:solidFill>
                  <a:schemeClr val="bg1">
                    <a:lumMod val="50000"/>
                  </a:schemeClr>
                </a:solidFill>
                <a:latin typeface="微软雅黑" pitchFamily="34" charset="-122"/>
                <a:ea typeface="微软雅黑" pitchFamily="34" charset="-122"/>
                <a:cs typeface="华文黑体" pitchFamily="2" charset="-122"/>
              </a:rPr>
              <a:t>CVAE</a:t>
            </a:r>
            <a:r>
              <a:rPr lang="zh-CN" altLang="en-US" b="1" dirty="0">
                <a:solidFill>
                  <a:schemeClr val="bg1">
                    <a:lumMod val="50000"/>
                  </a:schemeClr>
                </a:solidFill>
                <a:latin typeface="微软雅黑" pitchFamily="34" charset="-122"/>
                <a:ea typeface="微软雅黑" pitchFamily="34" charset="-122"/>
                <a:cs typeface="华文黑体" pitchFamily="2" charset="-122"/>
              </a:rPr>
              <a:t>的网络，该方法的模型可以对同一控制产生不同的运动，但是所产生的运动之间差异很小，尤其是下半身。</a:t>
            </a:r>
          </a:p>
        </p:txBody>
      </p:sp>
      <p:sp>
        <p:nvSpPr>
          <p:cNvPr id="97" name="TextBox 26">
            <a:extLst>
              <a:ext uri="{FF2B5EF4-FFF2-40B4-BE49-F238E27FC236}">
                <a16:creationId xmlns:a16="http://schemas.microsoft.com/office/drawing/2014/main" id="{16909648-6993-4200-93C3-4BD4096DCBC9}"/>
              </a:ext>
            </a:extLst>
          </p:cNvPr>
          <p:cNvSpPr txBox="1"/>
          <p:nvPr/>
        </p:nvSpPr>
        <p:spPr>
          <a:xfrm>
            <a:off x="2266500" y="1650946"/>
            <a:ext cx="493970"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01</a:t>
            </a:r>
            <a:endParaRPr lang="zh-CN" altLang="en-US" dirty="0">
              <a:solidFill>
                <a:schemeClr val="bg1"/>
              </a:solidFill>
              <a:latin typeface="DFGothic-EB" panose="02010609010101010101" pitchFamily="1" charset="-128"/>
              <a:ea typeface="DFGothic-EB" panose="02010609010101010101" pitchFamily="1" charset="-128"/>
            </a:endParaRPr>
          </a:p>
        </p:txBody>
      </p:sp>
      <p:grpSp>
        <p:nvGrpSpPr>
          <p:cNvPr id="2" name="组合 1">
            <a:extLst>
              <a:ext uri="{FF2B5EF4-FFF2-40B4-BE49-F238E27FC236}">
                <a16:creationId xmlns:a16="http://schemas.microsoft.com/office/drawing/2014/main" id="{90E4A04D-E357-4841-B35A-506E59E36FB5}"/>
              </a:ext>
            </a:extLst>
          </p:cNvPr>
          <p:cNvGrpSpPr/>
          <p:nvPr/>
        </p:nvGrpSpPr>
        <p:grpSpPr>
          <a:xfrm>
            <a:off x="2186870" y="3551828"/>
            <a:ext cx="589447" cy="606748"/>
            <a:chOff x="2152644" y="2544122"/>
            <a:chExt cx="589447" cy="606748"/>
          </a:xfrm>
        </p:grpSpPr>
        <p:grpSp>
          <p:nvGrpSpPr>
            <p:cNvPr id="80" name="组合 11">
              <a:extLst>
                <a:ext uri="{FF2B5EF4-FFF2-40B4-BE49-F238E27FC236}">
                  <a16:creationId xmlns:a16="http://schemas.microsoft.com/office/drawing/2014/main" id="{3BB19D28-B1D9-4B99-87EE-4A5EAD78D614}"/>
                </a:ext>
              </a:extLst>
            </p:cNvPr>
            <p:cNvGrpSpPr/>
            <p:nvPr/>
          </p:nvGrpSpPr>
          <p:grpSpPr>
            <a:xfrm>
              <a:off x="2152644" y="2544122"/>
              <a:ext cx="589447" cy="606748"/>
              <a:chOff x="1463339" y="1072758"/>
              <a:chExt cx="1546058" cy="1546058"/>
            </a:xfrm>
            <a:effectLst>
              <a:outerShdw blurRad="330200" dist="215900" dir="6900000" sx="81000" sy="81000" algn="t" rotWithShape="0">
                <a:prstClr val="black">
                  <a:alpha val="49000"/>
                </a:prstClr>
              </a:outerShdw>
            </a:effectLst>
          </p:grpSpPr>
          <p:sp>
            <p:nvSpPr>
              <p:cNvPr id="81" name="同心圆 12">
                <a:extLst>
                  <a:ext uri="{FF2B5EF4-FFF2-40B4-BE49-F238E27FC236}">
                    <a16:creationId xmlns:a16="http://schemas.microsoft.com/office/drawing/2014/main" id="{F15B9283-89C8-4ADB-BD97-E7713148523A}"/>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tx1"/>
                  </a:solidFill>
                </a:endParaRPr>
              </a:p>
            </p:txBody>
          </p:sp>
          <p:sp>
            <p:nvSpPr>
              <p:cNvPr id="82" name="椭圆 81">
                <a:extLst>
                  <a:ext uri="{FF2B5EF4-FFF2-40B4-BE49-F238E27FC236}">
                    <a16:creationId xmlns:a16="http://schemas.microsoft.com/office/drawing/2014/main" id="{D4CA00CA-9531-4798-BB3A-654C11BC53BE}"/>
                  </a:ext>
                </a:extLst>
              </p:cNvPr>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sp>
          <p:nvSpPr>
            <p:cNvPr id="83" name="椭圆 82">
              <a:extLst>
                <a:ext uri="{FF2B5EF4-FFF2-40B4-BE49-F238E27FC236}">
                  <a16:creationId xmlns:a16="http://schemas.microsoft.com/office/drawing/2014/main" id="{0CE49517-5758-41CB-8406-27036E098DC6}"/>
                </a:ext>
              </a:extLst>
            </p:cNvPr>
            <p:cNvSpPr/>
            <p:nvPr/>
          </p:nvSpPr>
          <p:spPr>
            <a:xfrm>
              <a:off x="2224309" y="2617890"/>
              <a:ext cx="446118" cy="45921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2349" tIns="46174" rIns="92349" bIns="46174" rtlCol="0" anchor="ctr"/>
            <a:lstStyle/>
            <a:p>
              <a:pPr algn="ctr"/>
              <a:endParaRPr lang="zh-CN" altLang="en-US" sz="1600" dirty="0"/>
            </a:p>
          </p:txBody>
        </p:sp>
        <p:sp>
          <p:nvSpPr>
            <p:cNvPr id="98" name="TextBox 27">
              <a:extLst>
                <a:ext uri="{FF2B5EF4-FFF2-40B4-BE49-F238E27FC236}">
                  <a16:creationId xmlns:a16="http://schemas.microsoft.com/office/drawing/2014/main" id="{BD5A5D86-C17B-4D20-9537-4E301BF9E489}"/>
                </a:ext>
              </a:extLst>
            </p:cNvPr>
            <p:cNvSpPr txBox="1"/>
            <p:nvPr/>
          </p:nvSpPr>
          <p:spPr>
            <a:xfrm>
              <a:off x="2219604" y="2700666"/>
              <a:ext cx="517781" cy="370163"/>
            </a:xfrm>
            <a:prstGeom prst="rect">
              <a:avLst/>
            </a:prstGeom>
            <a:noFill/>
          </p:spPr>
          <p:txBody>
            <a:bodyPr wrap="square" lIns="92349" tIns="46174" rIns="92349" bIns="46174" rtlCol="0">
              <a:spAutoFit/>
            </a:bodyPr>
            <a:lstStyle/>
            <a:p>
              <a:r>
                <a:rPr lang="en-US" altLang="zh-CN" dirty="0">
                  <a:solidFill>
                    <a:schemeClr val="bg1"/>
                  </a:solidFill>
                  <a:latin typeface="DFGothic-EB" panose="02010609010101010101" pitchFamily="1" charset="-128"/>
                  <a:ea typeface="DFGothic-EB" panose="02010609010101010101" pitchFamily="1" charset="-128"/>
                </a:rPr>
                <a:t>02</a:t>
              </a:r>
              <a:endParaRPr lang="zh-CN" altLang="en-US" dirty="0">
                <a:solidFill>
                  <a:schemeClr val="bg1"/>
                </a:solidFill>
                <a:latin typeface="DFGothic-EB" panose="02010609010101010101" pitchFamily="1" charset="-128"/>
                <a:ea typeface="DFGothic-EB" panose="02010609010101010101" pitchFamily="1" charset="-128"/>
              </a:endParaRPr>
            </a:p>
          </p:txBody>
        </p:sp>
      </p:grpSp>
    </p:spTree>
    <p:extLst>
      <p:ext uri="{BB962C8B-B14F-4D97-AF65-F5344CB8AC3E}">
        <p14:creationId xmlns:p14="http://schemas.microsoft.com/office/powerpoint/2010/main" val="127394461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p:cTn id="7" dur="500" fill="hold"/>
                                        <p:tgtEl>
                                          <p:spTgt spid="76"/>
                                        </p:tgtEl>
                                        <p:attrNameLst>
                                          <p:attrName>ppt_w</p:attrName>
                                        </p:attrNameLst>
                                      </p:cBhvr>
                                      <p:tavLst>
                                        <p:tav tm="0">
                                          <p:val>
                                            <p:strVal val="2/3*#ppt_w"/>
                                          </p:val>
                                        </p:tav>
                                        <p:tav tm="100000">
                                          <p:val>
                                            <p:strVal val="#ppt_w"/>
                                          </p:val>
                                        </p:tav>
                                      </p:tavLst>
                                    </p:anim>
                                    <p:anim calcmode="lin" valueType="num">
                                      <p:cBhvr>
                                        <p:cTn id="8" dur="500" fill="hold"/>
                                        <p:tgtEl>
                                          <p:spTgt spid="76"/>
                                        </p:tgtEl>
                                        <p:attrNameLst>
                                          <p:attrName>ppt_h</p:attrName>
                                        </p:attrNameLst>
                                      </p:cBhvr>
                                      <p:tavLst>
                                        <p:tav tm="0">
                                          <p:val>
                                            <p:strVal val="2/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79"/>
                                        </p:tgtEl>
                                        <p:attrNameLst>
                                          <p:attrName>style.visibility</p:attrName>
                                        </p:attrNameLst>
                                      </p:cBhvr>
                                      <p:to>
                                        <p:strVal val="visible"/>
                                      </p:to>
                                    </p:set>
                                    <p:anim calcmode="lin" valueType="num">
                                      <p:cBhvr>
                                        <p:cTn id="11" dur="500" fill="hold"/>
                                        <p:tgtEl>
                                          <p:spTgt spid="79"/>
                                        </p:tgtEl>
                                        <p:attrNameLst>
                                          <p:attrName>ppt_w</p:attrName>
                                        </p:attrNameLst>
                                      </p:cBhvr>
                                      <p:tavLst>
                                        <p:tav tm="0">
                                          <p:val>
                                            <p:strVal val="4/3*#ppt_w"/>
                                          </p:val>
                                        </p:tav>
                                        <p:tav tm="100000">
                                          <p:val>
                                            <p:strVal val="#ppt_w"/>
                                          </p:val>
                                        </p:tav>
                                      </p:tavLst>
                                    </p:anim>
                                    <p:anim calcmode="lin" valueType="num">
                                      <p:cBhvr>
                                        <p:cTn id="12" dur="500" fill="hold"/>
                                        <p:tgtEl>
                                          <p:spTgt spid="79"/>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97"/>
                                        </p:tgtEl>
                                        <p:attrNameLst>
                                          <p:attrName>style.visibility</p:attrName>
                                        </p:attrNameLst>
                                      </p:cBhvr>
                                      <p:to>
                                        <p:strVal val="visible"/>
                                      </p:to>
                                    </p:set>
                                    <p:anim calcmode="lin" valueType="num">
                                      <p:cBhvr>
                                        <p:cTn id="15" dur="500" fill="hold"/>
                                        <p:tgtEl>
                                          <p:spTgt spid="97"/>
                                        </p:tgtEl>
                                        <p:attrNameLst>
                                          <p:attrName>ppt_w</p:attrName>
                                        </p:attrNameLst>
                                      </p:cBhvr>
                                      <p:tavLst>
                                        <p:tav tm="0">
                                          <p:val>
                                            <p:strVal val="4/3*#ppt_w"/>
                                          </p:val>
                                        </p:tav>
                                        <p:tav tm="100000">
                                          <p:val>
                                            <p:strVal val="#ppt_w"/>
                                          </p:val>
                                        </p:tav>
                                      </p:tavLst>
                                    </p:anim>
                                    <p:anim calcmode="lin" valueType="num">
                                      <p:cBhvr>
                                        <p:cTn id="16" dur="500" fill="hold"/>
                                        <p:tgtEl>
                                          <p:spTgt spid="9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alpha val="38000"/>
          </a:schemeClr>
        </a:solidFill>
        <a:effectLst/>
      </p:bgPr>
    </p:bg>
    <p:spTree>
      <p:nvGrpSpPr>
        <p:cNvPr id="1" name=""/>
        <p:cNvGrpSpPr/>
        <p:nvPr/>
      </p:nvGrpSpPr>
      <p:grpSpPr>
        <a:xfrm>
          <a:off x="0" y="0"/>
          <a:ext cx="0" cy="0"/>
          <a:chOff x="0" y="0"/>
          <a:chExt cx="0" cy="0"/>
        </a:xfrm>
      </p:grpSpPr>
      <p:pic>
        <p:nvPicPr>
          <p:cNvPr id="2" name="Picture 2" descr="C:\Users\Administrator\Desktop\ca9507f98750f994ca16ba765fe38613副本.png"/>
          <p:cNvPicPr>
            <a:picLocks noChangeAspect="1" noChangeArrowheads="1"/>
          </p:cNvPicPr>
          <p:nvPr/>
        </p:nvPicPr>
        <p:blipFill>
          <a:blip r:embed="rId3" cstate="print"/>
          <a:srcRect/>
          <a:stretch>
            <a:fillRect/>
          </a:stretch>
        </p:blipFill>
        <p:spPr bwMode="auto">
          <a:xfrm>
            <a:off x="-2256928" y="-1172501"/>
            <a:ext cx="8255000" cy="7289800"/>
          </a:xfrm>
          <a:prstGeom prst="rect">
            <a:avLst/>
          </a:prstGeom>
          <a:noFill/>
        </p:spPr>
      </p:pic>
      <p:sp>
        <p:nvSpPr>
          <p:cNvPr id="13" name="矩形 259"/>
          <p:cNvSpPr>
            <a:spLocks noChangeArrowheads="1"/>
          </p:cNvSpPr>
          <p:nvPr/>
        </p:nvSpPr>
        <p:spPr bwMode="auto">
          <a:xfrm>
            <a:off x="5376597" y="1684251"/>
            <a:ext cx="3311691"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a:solidFill>
                  <a:schemeClr val="tx1">
                    <a:lumMod val="65000"/>
                    <a:lumOff val="35000"/>
                  </a:schemeClr>
                </a:solidFill>
                <a:latin typeface="Impact" panose="020B0806030902050204" pitchFamily="34" charset="0"/>
                <a:cs typeface="Arial" panose="020B0604020202020204" pitchFamily="34" charset="0"/>
              </a:rPr>
              <a:t>Thanks</a:t>
            </a:r>
            <a:r>
              <a:rPr lang="zh-CN" altLang="en-US" sz="8000" cap="all" dirty="0">
                <a:solidFill>
                  <a:schemeClr val="tx1">
                    <a:lumMod val="65000"/>
                    <a:lumOff val="35000"/>
                  </a:schemeClr>
                </a:solidFill>
                <a:latin typeface="Impact" panose="020B0806030902050204" pitchFamily="34" charset="0"/>
                <a:cs typeface="Arial" panose="020B0604020202020204" pitchFamily="34" charset="0"/>
              </a:rPr>
              <a:t>！</a:t>
            </a:r>
          </a:p>
        </p:txBody>
      </p:sp>
      <p:sp>
        <p:nvSpPr>
          <p:cNvPr id="7" name="矩形 259">
            <a:extLst>
              <a:ext uri="{FF2B5EF4-FFF2-40B4-BE49-F238E27FC236}">
                <a16:creationId xmlns:a16="http://schemas.microsoft.com/office/drawing/2014/main" id="{A60FC510-F750-4560-8457-092D29B54F27}"/>
              </a:ext>
            </a:extLst>
          </p:cNvPr>
          <p:cNvSpPr>
            <a:spLocks noChangeArrowheads="1"/>
          </p:cNvSpPr>
          <p:nvPr/>
        </p:nvSpPr>
        <p:spPr bwMode="auto">
          <a:xfrm>
            <a:off x="5586910" y="4117679"/>
            <a:ext cx="4512501" cy="2769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800" dirty="0">
                <a:solidFill>
                  <a:schemeClr val="tx1">
                    <a:lumMod val="65000"/>
                    <a:lumOff val="35000"/>
                  </a:schemeClr>
                </a:solidFill>
                <a:cs typeface="Arial" panose="020B0604020202020204" pitchFamily="34" charset="0"/>
              </a:rPr>
              <a:t>Report Person: </a:t>
            </a:r>
            <a:r>
              <a:rPr lang="zh-CN" altLang="en-US" sz="1800" dirty="0">
                <a:solidFill>
                  <a:schemeClr val="tx1">
                    <a:lumMod val="65000"/>
                    <a:lumOff val="35000"/>
                  </a:schemeClr>
                </a:solidFill>
                <a:cs typeface="Arial" panose="020B0604020202020204" pitchFamily="34" charset="0"/>
              </a:rPr>
              <a:t>李蕊伶</a:t>
            </a:r>
          </a:p>
        </p:txBody>
      </p:sp>
    </p:spTree>
    <p:extLst>
      <p:ext uri="{BB962C8B-B14F-4D97-AF65-F5344CB8AC3E}">
        <p14:creationId xmlns:p14="http://schemas.microsoft.com/office/powerpoint/2010/main" val="1683310241"/>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3"/>
                                        </p:tgtEl>
                                        <p:attrNameLst>
                                          <p:attrName>ppt_y</p:attrName>
                                        </p:attrNameLst>
                                      </p:cBhvr>
                                      <p:tavLst>
                                        <p:tav tm="0">
                                          <p:val>
                                            <p:strVal val="#ppt_y"/>
                                          </p:val>
                                        </p:tav>
                                        <p:tav tm="100000">
                                          <p:val>
                                            <p:strVal val="#ppt_y"/>
                                          </p:val>
                                        </p:tav>
                                      </p:tavLst>
                                    </p:anim>
                                    <p:anim calcmode="lin" valueType="num">
                                      <p:cBhvr>
                                        <p:cTn id="1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3"/>
                                        </p:tgtEl>
                                      </p:cBhvr>
                                    </p:animEffect>
                                  </p:childTnLst>
                                </p:cTn>
                              </p:par>
                            </p:childTnLst>
                          </p:cTn>
                        </p:par>
                        <p:par>
                          <p:cTn id="17" fill="hold">
                            <p:stCondLst>
                              <p:cond delay="1300"/>
                            </p:stCondLst>
                            <p:childTnLst>
                              <p:par>
                                <p:cTn id="18" presetID="26" presetClass="emph" presetSubtype="0" fill="hold" grpId="1" nodeType="afterEffect">
                                  <p:stCondLst>
                                    <p:cond delay="0"/>
                                  </p:stCondLst>
                                  <p:iterate type="lt">
                                    <p:tmPct val="0"/>
                                  </p:iterate>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684</Words>
  <Application>Microsoft Office PowerPoint</Application>
  <PresentationFormat>宽屏</PresentationFormat>
  <Paragraphs>54</Paragraphs>
  <Slides>9</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DFGothic-EB</vt:lpstr>
      <vt:lpstr>等线</vt:lpstr>
      <vt:lpstr>宋体</vt:lpstr>
      <vt:lpstr>微软雅黑</vt:lpstr>
      <vt:lpstr>Agency FB</vt:lpstr>
      <vt:lpstr>Arial</vt:lpstr>
      <vt:lpstr>Calibri</vt:lpstr>
      <vt:lpstr>Calibri Light</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liqiuhui</dc:creator>
  <cp:lastModifiedBy>RuiLing Li</cp:lastModifiedBy>
  <cp:revision>95</cp:revision>
  <dcterms:created xsi:type="dcterms:W3CDTF">2021-11-23T12:37:07Z</dcterms:created>
  <dcterms:modified xsi:type="dcterms:W3CDTF">2022-12-28T15:02:56Z</dcterms:modified>
</cp:coreProperties>
</file>