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60" r:id="rId3"/>
    <p:sldId id="261" r:id="rId4"/>
    <p:sldId id="262" r:id="rId5"/>
    <p:sldId id="266" r:id="rId6"/>
    <p:sldId id="267" r:id="rId7"/>
    <p:sldId id="284" r:id="rId8"/>
    <p:sldId id="285" r:id="rId9"/>
    <p:sldId id="286" r:id="rId10"/>
    <p:sldId id="287" r:id="rId11"/>
    <p:sldId id="288" r:id="rId12"/>
    <p:sldId id="273" r:id="rId13"/>
    <p:sldId id="274" r:id="rId14"/>
    <p:sldId id="281" r:id="rId15"/>
    <p:sldId id="282" r:id="rId16"/>
    <p:sldId id="283" r:id="rId17"/>
  </p:sldIdLst>
  <p:sldSz cx="10693400" cy="7562850"/>
  <p:notesSz cx="10693400" cy="756285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5" d="100"/>
          <a:sy n="75" d="100"/>
        </p:scale>
        <p:origin x="1301"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802005" y="2344483"/>
            <a:ext cx="9089390" cy="1588198"/>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604010" y="4235196"/>
            <a:ext cx="7485380" cy="1890712"/>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12/25/2022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3317747" y="2627376"/>
            <a:ext cx="582167" cy="486156"/>
          </a:xfrm>
          <a:prstGeom prst="rect">
            <a:avLst/>
          </a:prstGeom>
        </p:spPr>
      </p:pic>
      <p:pic>
        <p:nvPicPr>
          <p:cNvPr id="17" name="bg object 17"/>
          <p:cNvPicPr/>
          <p:nvPr/>
        </p:nvPicPr>
        <p:blipFill>
          <a:blip r:embed="rId3" cstate="print"/>
          <a:stretch>
            <a:fillRect/>
          </a:stretch>
        </p:blipFill>
        <p:spPr>
          <a:xfrm>
            <a:off x="3276600" y="4805172"/>
            <a:ext cx="564054" cy="486156"/>
          </a:xfrm>
          <a:prstGeom prst="rect">
            <a:avLst/>
          </a:prstGeom>
        </p:spPr>
      </p:pic>
      <p:sp>
        <p:nvSpPr>
          <p:cNvPr id="18" name="bg object 18"/>
          <p:cNvSpPr/>
          <p:nvPr/>
        </p:nvSpPr>
        <p:spPr>
          <a:xfrm>
            <a:off x="0" y="2455164"/>
            <a:ext cx="10692765" cy="2875915"/>
          </a:xfrm>
          <a:custGeom>
            <a:avLst/>
            <a:gdLst/>
            <a:ahLst/>
            <a:cxnLst/>
            <a:rect l="l" t="t" r="r" b="b"/>
            <a:pathLst>
              <a:path w="10692765" h="2875915">
                <a:moveTo>
                  <a:pt x="10692384" y="2875787"/>
                </a:moveTo>
                <a:lnTo>
                  <a:pt x="0" y="2875787"/>
                </a:lnTo>
                <a:lnTo>
                  <a:pt x="0" y="0"/>
                </a:lnTo>
                <a:lnTo>
                  <a:pt x="10692384" y="0"/>
                </a:lnTo>
                <a:lnTo>
                  <a:pt x="10692384" y="2875787"/>
                </a:lnTo>
                <a:close/>
              </a:path>
            </a:pathLst>
          </a:custGeom>
          <a:solidFill>
            <a:srgbClr val="003F87"/>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3850" b="0" i="0">
                <a:solidFill>
                  <a:srgbClr val="003F87"/>
                </a:solidFill>
                <a:latin typeface="微软雅黑"/>
                <a:cs typeface="微软雅黑"/>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12/25/2022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850" b="0" i="0">
                <a:solidFill>
                  <a:srgbClr val="003F87"/>
                </a:solidFill>
                <a:latin typeface="微软雅黑"/>
                <a:cs typeface="微软雅黑"/>
              </a:defRPr>
            </a:lvl1pPr>
          </a:lstStyle>
          <a:p>
            <a:endParaRPr/>
          </a:p>
        </p:txBody>
      </p:sp>
      <p:sp>
        <p:nvSpPr>
          <p:cNvPr id="3" name="Holder 3"/>
          <p:cNvSpPr>
            <a:spLocks noGrp="1"/>
          </p:cNvSpPr>
          <p:nvPr>
            <p:ph sz="half" idx="2"/>
          </p:nvPr>
        </p:nvSpPr>
        <p:spPr>
          <a:xfrm>
            <a:off x="534670" y="1739455"/>
            <a:ext cx="4651629" cy="4991481"/>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507101" y="1739455"/>
            <a:ext cx="4651629" cy="4991481"/>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12/25/2022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1188720"/>
            <a:ext cx="10692384" cy="74675"/>
          </a:xfrm>
          <a:prstGeom prst="rect">
            <a:avLst/>
          </a:prstGeom>
        </p:spPr>
      </p:pic>
      <p:pic>
        <p:nvPicPr>
          <p:cNvPr id="17" name="bg object 17"/>
          <p:cNvPicPr/>
          <p:nvPr/>
        </p:nvPicPr>
        <p:blipFill>
          <a:blip r:embed="rId3" cstate="print"/>
          <a:stretch>
            <a:fillRect/>
          </a:stretch>
        </p:blipFill>
        <p:spPr>
          <a:xfrm>
            <a:off x="411480" y="856488"/>
            <a:ext cx="1106424" cy="312419"/>
          </a:xfrm>
          <a:prstGeom prst="rect">
            <a:avLst/>
          </a:prstGeom>
        </p:spPr>
      </p:pic>
      <p:sp>
        <p:nvSpPr>
          <p:cNvPr id="18" name="bg object 18"/>
          <p:cNvSpPr/>
          <p:nvPr/>
        </p:nvSpPr>
        <p:spPr>
          <a:xfrm>
            <a:off x="2229611" y="3415284"/>
            <a:ext cx="978535" cy="906780"/>
          </a:xfrm>
          <a:custGeom>
            <a:avLst/>
            <a:gdLst/>
            <a:ahLst/>
            <a:cxnLst/>
            <a:rect l="l" t="t" r="r" b="b"/>
            <a:pathLst>
              <a:path w="978535" h="906779">
                <a:moveTo>
                  <a:pt x="0" y="454151"/>
                </a:moveTo>
                <a:lnTo>
                  <a:pt x="227076" y="0"/>
                </a:lnTo>
                <a:lnTo>
                  <a:pt x="751331" y="0"/>
                </a:lnTo>
                <a:lnTo>
                  <a:pt x="978407" y="454151"/>
                </a:lnTo>
                <a:lnTo>
                  <a:pt x="751331" y="906780"/>
                </a:lnTo>
                <a:lnTo>
                  <a:pt x="227076" y="906780"/>
                </a:lnTo>
                <a:lnTo>
                  <a:pt x="0" y="454151"/>
                </a:lnTo>
                <a:close/>
              </a:path>
            </a:pathLst>
          </a:custGeom>
          <a:ln w="16764">
            <a:solidFill>
              <a:srgbClr val="2F5497"/>
            </a:solidFill>
          </a:ln>
        </p:spPr>
        <p:txBody>
          <a:bodyPr wrap="square" lIns="0" tIns="0" rIns="0" bIns="0" rtlCol="0"/>
          <a:lstStyle/>
          <a:p>
            <a:endParaRPr/>
          </a:p>
        </p:txBody>
      </p:sp>
      <p:sp>
        <p:nvSpPr>
          <p:cNvPr id="19" name="bg object 19"/>
          <p:cNvSpPr/>
          <p:nvPr/>
        </p:nvSpPr>
        <p:spPr>
          <a:xfrm>
            <a:off x="2452116" y="3509784"/>
            <a:ext cx="969644" cy="678180"/>
          </a:xfrm>
          <a:custGeom>
            <a:avLst/>
            <a:gdLst/>
            <a:ahLst/>
            <a:cxnLst/>
            <a:rect l="l" t="t" r="r" b="b"/>
            <a:pathLst>
              <a:path w="969645" h="678179">
                <a:moveTo>
                  <a:pt x="533400" y="359651"/>
                </a:moveTo>
                <a:lnTo>
                  <a:pt x="409956" y="111239"/>
                </a:lnTo>
                <a:lnTo>
                  <a:pt x="123431" y="111239"/>
                </a:lnTo>
                <a:lnTo>
                  <a:pt x="0" y="359651"/>
                </a:lnTo>
                <a:lnTo>
                  <a:pt x="123431" y="606539"/>
                </a:lnTo>
                <a:lnTo>
                  <a:pt x="409956" y="606539"/>
                </a:lnTo>
                <a:lnTo>
                  <a:pt x="533400" y="359651"/>
                </a:lnTo>
                <a:close/>
              </a:path>
              <a:path w="969645" h="678179">
                <a:moveTo>
                  <a:pt x="969264" y="339839"/>
                </a:moveTo>
                <a:lnTo>
                  <a:pt x="801624" y="0"/>
                </a:lnTo>
                <a:lnTo>
                  <a:pt x="684263" y="0"/>
                </a:lnTo>
                <a:lnTo>
                  <a:pt x="850392" y="339839"/>
                </a:lnTo>
                <a:lnTo>
                  <a:pt x="684263" y="678167"/>
                </a:lnTo>
                <a:lnTo>
                  <a:pt x="801624" y="678167"/>
                </a:lnTo>
                <a:lnTo>
                  <a:pt x="969264" y="339839"/>
                </a:lnTo>
                <a:close/>
              </a:path>
            </a:pathLst>
          </a:custGeom>
          <a:solidFill>
            <a:srgbClr val="2F5497"/>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3850" b="0" i="0">
                <a:solidFill>
                  <a:srgbClr val="003F87"/>
                </a:solidFill>
                <a:latin typeface="微软雅黑"/>
                <a:cs typeface="微软雅黑"/>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12/25/2022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12/25/2022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1188720"/>
            <a:ext cx="10692384" cy="74675"/>
          </a:xfrm>
          <a:prstGeom prst="rect">
            <a:avLst/>
          </a:prstGeom>
        </p:spPr>
      </p:pic>
      <p:pic>
        <p:nvPicPr>
          <p:cNvPr id="17" name="bg object 17"/>
          <p:cNvPicPr/>
          <p:nvPr/>
        </p:nvPicPr>
        <p:blipFill>
          <a:blip r:embed="rId8" cstate="print"/>
          <a:stretch>
            <a:fillRect/>
          </a:stretch>
        </p:blipFill>
        <p:spPr>
          <a:xfrm>
            <a:off x="411480" y="856488"/>
            <a:ext cx="1106424" cy="312419"/>
          </a:xfrm>
          <a:prstGeom prst="rect">
            <a:avLst/>
          </a:prstGeom>
        </p:spPr>
      </p:pic>
      <p:sp>
        <p:nvSpPr>
          <p:cNvPr id="2" name="Holder 2"/>
          <p:cNvSpPr>
            <a:spLocks noGrp="1"/>
          </p:cNvSpPr>
          <p:nvPr>
            <p:ph type="title"/>
          </p:nvPr>
        </p:nvSpPr>
        <p:spPr>
          <a:xfrm>
            <a:off x="4169799" y="3655550"/>
            <a:ext cx="2353801" cy="614679"/>
          </a:xfrm>
          <a:prstGeom prst="rect">
            <a:avLst/>
          </a:prstGeom>
        </p:spPr>
        <p:txBody>
          <a:bodyPr wrap="square" lIns="0" tIns="0" rIns="0" bIns="0">
            <a:spAutoFit/>
          </a:bodyPr>
          <a:lstStyle>
            <a:lvl1pPr>
              <a:defRPr sz="3850" b="0" i="0">
                <a:solidFill>
                  <a:srgbClr val="003F87"/>
                </a:solidFill>
                <a:latin typeface="微软雅黑"/>
                <a:cs typeface="微软雅黑"/>
              </a:defRPr>
            </a:lvl1pPr>
          </a:lstStyle>
          <a:p>
            <a:endParaRPr/>
          </a:p>
        </p:txBody>
      </p:sp>
      <p:sp>
        <p:nvSpPr>
          <p:cNvPr id="3" name="Holder 3"/>
          <p:cNvSpPr>
            <a:spLocks noGrp="1"/>
          </p:cNvSpPr>
          <p:nvPr>
            <p:ph type="body" idx="1"/>
          </p:nvPr>
        </p:nvSpPr>
        <p:spPr>
          <a:xfrm>
            <a:off x="534670" y="1739455"/>
            <a:ext cx="9624060" cy="4991481"/>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3635756" y="7033450"/>
            <a:ext cx="3421888" cy="378142"/>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534670" y="7033450"/>
            <a:ext cx="2459482" cy="378142"/>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12/25/2022</a:t>
            </a:fld>
            <a:endParaRPr lang="en-US"/>
          </a:p>
        </p:txBody>
      </p:sp>
      <p:sp>
        <p:nvSpPr>
          <p:cNvPr id="6" name="Holder 6"/>
          <p:cNvSpPr>
            <a:spLocks noGrp="1"/>
          </p:cNvSpPr>
          <p:nvPr>
            <p:ph type="sldNum" sz="quarter" idx="7"/>
          </p:nvPr>
        </p:nvSpPr>
        <p:spPr>
          <a:xfrm>
            <a:off x="7699248" y="7033450"/>
            <a:ext cx="2459482" cy="378142"/>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1.jpg"/><Relationship Id="rId3" Type="http://schemas.openxmlformats.org/officeDocument/2006/relationships/image" Target="../media/image6.jpg"/><Relationship Id="rId7" Type="http://schemas.openxmlformats.org/officeDocument/2006/relationships/image" Target="../media/image10.jpg"/><Relationship Id="rId2" Type="http://schemas.openxmlformats.org/officeDocument/2006/relationships/image" Target="../media/image5.jpg"/><Relationship Id="rId1" Type="http://schemas.openxmlformats.org/officeDocument/2006/relationships/slideLayout" Target="../slideLayouts/slideLayout2.xml"/><Relationship Id="rId6" Type="http://schemas.openxmlformats.org/officeDocument/2006/relationships/image" Target="../media/image9.jpg"/><Relationship Id="rId5" Type="http://schemas.openxmlformats.org/officeDocument/2006/relationships/image" Target="../media/image8.jpg"/><Relationship Id="rId4" Type="http://schemas.openxmlformats.org/officeDocument/2006/relationships/image" Target="../media/image7.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24088" y="2751909"/>
            <a:ext cx="8400415" cy="343492"/>
          </a:xfrm>
          <a:prstGeom prst="rect">
            <a:avLst/>
          </a:prstGeom>
        </p:spPr>
        <p:txBody>
          <a:bodyPr vert="horz" wrap="square" lIns="0" tIns="12700" rIns="0" bIns="0" rtlCol="0">
            <a:spAutoFit/>
          </a:bodyPr>
          <a:lstStyle/>
          <a:p>
            <a:pPr marL="12700" marR="5080">
              <a:lnSpc>
                <a:spcPct val="110000"/>
              </a:lnSpc>
              <a:spcBef>
                <a:spcPts val="100"/>
              </a:spcBef>
            </a:pPr>
            <a:r>
              <a:rPr lang="en-US" sz="2100">
                <a:solidFill>
                  <a:schemeClr val="bg1"/>
                </a:solidFill>
              </a:rPr>
              <a:t>Capturing Detailed Deformations of Moving Human Bodies</a:t>
            </a:r>
            <a:endParaRPr sz="2100">
              <a:solidFill>
                <a:schemeClr val="bg1"/>
              </a:solidFill>
            </a:endParaRPr>
          </a:p>
        </p:txBody>
      </p:sp>
      <p:pic>
        <p:nvPicPr>
          <p:cNvPr id="3" name="object 3"/>
          <p:cNvPicPr/>
          <p:nvPr/>
        </p:nvPicPr>
        <p:blipFill>
          <a:blip r:embed="rId2" cstate="print"/>
          <a:stretch>
            <a:fillRect/>
          </a:stretch>
        </p:blipFill>
        <p:spPr>
          <a:xfrm>
            <a:off x="8929116" y="1027175"/>
            <a:ext cx="1333499" cy="473963"/>
          </a:xfrm>
          <a:prstGeom prst="rect">
            <a:avLst/>
          </a:prstGeom>
        </p:spPr>
      </p:pic>
      <p:pic>
        <p:nvPicPr>
          <p:cNvPr id="4" name="object 4"/>
          <p:cNvPicPr/>
          <p:nvPr/>
        </p:nvPicPr>
        <p:blipFill>
          <a:blip r:embed="rId3" cstate="print"/>
          <a:stretch>
            <a:fillRect/>
          </a:stretch>
        </p:blipFill>
        <p:spPr>
          <a:xfrm>
            <a:off x="1592580" y="4651248"/>
            <a:ext cx="4035551" cy="445007"/>
          </a:xfrm>
          <a:prstGeom prst="rect">
            <a:avLst/>
          </a:prstGeom>
        </p:spPr>
      </p:pic>
      <p:sp>
        <p:nvSpPr>
          <p:cNvPr id="5" name="object 5"/>
          <p:cNvSpPr txBox="1"/>
          <p:nvPr/>
        </p:nvSpPr>
        <p:spPr>
          <a:xfrm>
            <a:off x="1752133" y="4743715"/>
            <a:ext cx="1433830" cy="255198"/>
          </a:xfrm>
          <a:prstGeom prst="rect">
            <a:avLst/>
          </a:prstGeom>
        </p:spPr>
        <p:txBody>
          <a:bodyPr vert="horz" wrap="square" lIns="0" tIns="16510" rIns="0" bIns="0" rtlCol="0">
            <a:spAutoFit/>
          </a:bodyPr>
          <a:lstStyle/>
          <a:p>
            <a:pPr marL="12700">
              <a:lnSpc>
                <a:spcPct val="100000"/>
              </a:lnSpc>
              <a:spcBef>
                <a:spcPts val="130"/>
              </a:spcBef>
            </a:pPr>
            <a:r>
              <a:rPr sz="1550" b="0">
                <a:solidFill>
                  <a:srgbClr val="FFFFFF"/>
                </a:solidFill>
                <a:latin typeface="Microsoft JhengHei Light"/>
                <a:cs typeface="Microsoft JhengHei Light"/>
              </a:rPr>
              <a:t>汇报人</a:t>
            </a:r>
            <a:r>
              <a:rPr sz="1550" b="0" smtClean="0">
                <a:solidFill>
                  <a:srgbClr val="FFFFFF"/>
                </a:solidFill>
                <a:latin typeface="Microsoft JhengHei Light"/>
                <a:cs typeface="Microsoft JhengHei Light"/>
              </a:rPr>
              <a:t>：</a:t>
            </a:r>
            <a:r>
              <a:rPr lang="zh-CN" altLang="en-US" sz="1550">
                <a:solidFill>
                  <a:srgbClr val="FFFFFF"/>
                </a:solidFill>
                <a:latin typeface="Microsoft JhengHei Light"/>
                <a:cs typeface="Microsoft JhengHei Light"/>
              </a:rPr>
              <a:t>陈克纯</a:t>
            </a:r>
            <a:endParaRPr sz="1550">
              <a:latin typeface="Microsoft JhengHei Light"/>
              <a:cs typeface="Microsoft JhengHei Light"/>
            </a:endParaRPr>
          </a:p>
        </p:txBody>
      </p:sp>
      <p:sp>
        <p:nvSpPr>
          <p:cNvPr id="6" name="object 6"/>
          <p:cNvSpPr txBox="1"/>
          <p:nvPr/>
        </p:nvSpPr>
        <p:spPr>
          <a:xfrm>
            <a:off x="3333310" y="4743715"/>
            <a:ext cx="948055" cy="255198"/>
          </a:xfrm>
          <a:prstGeom prst="rect">
            <a:avLst/>
          </a:prstGeom>
        </p:spPr>
        <p:txBody>
          <a:bodyPr vert="horz" wrap="square" lIns="0" tIns="16510" rIns="0" bIns="0" rtlCol="0">
            <a:spAutoFit/>
          </a:bodyPr>
          <a:lstStyle/>
          <a:p>
            <a:pPr marL="12700">
              <a:lnSpc>
                <a:spcPct val="100000"/>
              </a:lnSpc>
              <a:spcBef>
                <a:spcPts val="130"/>
              </a:spcBef>
            </a:pPr>
            <a:r>
              <a:rPr sz="1550" b="0" spc="-10" smtClean="0">
                <a:solidFill>
                  <a:srgbClr val="FFFFFF"/>
                </a:solidFill>
                <a:latin typeface="Microsoft JhengHei Light"/>
                <a:cs typeface="Microsoft JhengHei Light"/>
              </a:rPr>
              <a:t>2022.</a:t>
            </a:r>
            <a:r>
              <a:rPr lang="en-US" sz="1550" b="0" spc="-10" smtClean="0">
                <a:solidFill>
                  <a:srgbClr val="FFFFFF"/>
                </a:solidFill>
                <a:latin typeface="Microsoft JhengHei Light"/>
                <a:cs typeface="Microsoft JhengHei Light"/>
              </a:rPr>
              <a:t>12</a:t>
            </a:r>
            <a:endParaRPr sz="1550">
              <a:latin typeface="Microsoft JhengHei Light"/>
              <a:cs typeface="Microsoft JhengHei Light"/>
            </a:endParaRPr>
          </a:p>
        </p:txBody>
      </p:sp>
      <p:pic>
        <p:nvPicPr>
          <p:cNvPr id="7" name="object 7"/>
          <p:cNvPicPr/>
          <p:nvPr/>
        </p:nvPicPr>
        <p:blipFill>
          <a:blip r:embed="rId4" cstate="print"/>
          <a:stretch>
            <a:fillRect/>
          </a:stretch>
        </p:blipFill>
        <p:spPr>
          <a:xfrm>
            <a:off x="728472" y="1679448"/>
            <a:ext cx="573440" cy="486155"/>
          </a:xfrm>
          <a:prstGeom prst="rect">
            <a:avLst/>
          </a:prstGeom>
        </p:spPr>
      </p:pic>
      <p:pic>
        <p:nvPicPr>
          <p:cNvPr id="8" name="object 8"/>
          <p:cNvPicPr/>
          <p:nvPr/>
        </p:nvPicPr>
        <p:blipFill>
          <a:blip r:embed="rId5" cstate="print"/>
          <a:stretch>
            <a:fillRect/>
          </a:stretch>
        </p:blipFill>
        <p:spPr>
          <a:xfrm>
            <a:off x="1173480" y="5635752"/>
            <a:ext cx="577595" cy="486155"/>
          </a:xfrm>
          <a:prstGeom prst="rect">
            <a:avLst/>
          </a:prstGeom>
        </p:spPr>
      </p:pic>
      <p:pic>
        <p:nvPicPr>
          <p:cNvPr id="9" name="object 9"/>
          <p:cNvPicPr/>
          <p:nvPr/>
        </p:nvPicPr>
        <p:blipFill>
          <a:blip r:embed="rId6" cstate="print"/>
          <a:stretch>
            <a:fillRect/>
          </a:stretch>
        </p:blipFill>
        <p:spPr>
          <a:xfrm>
            <a:off x="3300984" y="1746504"/>
            <a:ext cx="565129" cy="486155"/>
          </a:xfrm>
          <a:prstGeom prst="rect">
            <a:avLst/>
          </a:prstGeom>
        </p:spPr>
      </p:pic>
      <p:pic>
        <p:nvPicPr>
          <p:cNvPr id="10" name="object 10"/>
          <p:cNvPicPr/>
          <p:nvPr/>
        </p:nvPicPr>
        <p:blipFill>
          <a:blip r:embed="rId7" cstate="print"/>
          <a:stretch>
            <a:fillRect/>
          </a:stretch>
        </p:blipFill>
        <p:spPr>
          <a:xfrm>
            <a:off x="3276600" y="5686044"/>
            <a:ext cx="564054" cy="486155"/>
          </a:xfrm>
          <a:prstGeom prst="rect">
            <a:avLst/>
          </a:prstGeom>
        </p:spPr>
      </p:pic>
      <p:pic>
        <p:nvPicPr>
          <p:cNvPr id="11" name="object 11"/>
          <p:cNvPicPr/>
          <p:nvPr/>
        </p:nvPicPr>
        <p:blipFill>
          <a:blip r:embed="rId8" cstate="print"/>
          <a:stretch>
            <a:fillRect/>
          </a:stretch>
        </p:blipFill>
        <p:spPr>
          <a:xfrm>
            <a:off x="249936" y="3470148"/>
            <a:ext cx="1056131" cy="882395"/>
          </a:xfrm>
          <a:prstGeom prst="rect">
            <a:avLst/>
          </a:prstGeom>
        </p:spPr>
      </p:pic>
      <p:sp>
        <p:nvSpPr>
          <p:cNvPr id="12" name="object 12"/>
          <p:cNvSpPr txBox="1"/>
          <p:nvPr/>
        </p:nvSpPr>
        <p:spPr>
          <a:xfrm>
            <a:off x="1663728" y="3696687"/>
            <a:ext cx="6797040" cy="444352"/>
          </a:xfrm>
          <a:prstGeom prst="rect">
            <a:avLst/>
          </a:prstGeom>
        </p:spPr>
        <p:txBody>
          <a:bodyPr vert="horz" wrap="square" lIns="0" tIns="13335" rIns="0" bIns="0" rtlCol="0">
            <a:spAutoFit/>
          </a:bodyPr>
          <a:lstStyle/>
          <a:p>
            <a:pPr marL="12700">
              <a:lnSpc>
                <a:spcPct val="100000"/>
              </a:lnSpc>
              <a:spcBef>
                <a:spcPts val="105"/>
              </a:spcBef>
            </a:pPr>
            <a:r>
              <a:rPr lang="en-US" sz="1400" smtClean="0">
                <a:solidFill>
                  <a:srgbClr val="FFFFFF"/>
                </a:solidFill>
                <a:latin typeface="微软雅黑"/>
                <a:cs typeface="微软雅黑"/>
              </a:rPr>
              <a:t>HE CHEN, HYOJOON PARK, KUTAY MACIT, and LADISLAV KAVAN, University of Utah, USA</a:t>
            </a:r>
            <a:endParaRPr sz="1400">
              <a:latin typeface="微软雅黑"/>
              <a:cs typeface="微软雅黑"/>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994359" y="843833"/>
            <a:ext cx="1123950" cy="255198"/>
          </a:xfrm>
          <a:prstGeom prst="rect">
            <a:avLst/>
          </a:prstGeom>
        </p:spPr>
        <p:txBody>
          <a:bodyPr vert="horz" wrap="square" lIns="0" tIns="16510" rIns="0" bIns="0" rtlCol="0">
            <a:spAutoFit/>
          </a:bodyPr>
          <a:lstStyle/>
          <a:p>
            <a:pPr marL="12700">
              <a:lnSpc>
                <a:spcPct val="100000"/>
              </a:lnSpc>
              <a:spcBef>
                <a:spcPts val="130"/>
              </a:spcBef>
            </a:pPr>
            <a:r>
              <a:rPr lang="zh-CN" altLang="en-US" sz="1550" b="0" spc="-10" smtClean="0">
                <a:solidFill>
                  <a:srgbClr val="003F87"/>
                </a:solidFill>
                <a:latin typeface="Microsoft JhengHei Light"/>
                <a:cs typeface="Microsoft JhengHei Light"/>
              </a:rPr>
              <a:t>研究背景</a:t>
            </a:r>
            <a:endParaRPr sz="1550">
              <a:latin typeface="Microsoft JhengHei Light"/>
              <a:cs typeface="Microsoft JhengHei Light"/>
            </a:endParaRPr>
          </a:p>
        </p:txBody>
      </p:sp>
      <p:sp>
        <p:nvSpPr>
          <p:cNvPr id="3" name="object 3"/>
          <p:cNvSpPr txBox="1"/>
          <p:nvPr/>
        </p:nvSpPr>
        <p:spPr>
          <a:xfrm>
            <a:off x="4017264" y="865631"/>
            <a:ext cx="1932939" cy="247504"/>
          </a:xfrm>
          <a:prstGeom prst="rect">
            <a:avLst/>
          </a:prstGeom>
          <a:solidFill>
            <a:srgbClr val="003F87"/>
          </a:solidFill>
        </p:spPr>
        <p:txBody>
          <a:bodyPr vert="horz" wrap="square" lIns="0" tIns="8890" rIns="0" bIns="0" rtlCol="0">
            <a:spAutoFit/>
          </a:bodyPr>
          <a:lstStyle/>
          <a:p>
            <a:pPr marL="494665">
              <a:lnSpc>
                <a:spcPct val="100000"/>
              </a:lnSpc>
              <a:spcBef>
                <a:spcPts val="70"/>
              </a:spcBef>
            </a:pPr>
            <a:r>
              <a:rPr lang="zh-CN" altLang="en-US" sz="1550" b="0" spc="-10" smtClean="0">
                <a:solidFill>
                  <a:srgbClr val="FFFFFF"/>
                </a:solidFill>
                <a:latin typeface="Microsoft JhengHei Light"/>
                <a:cs typeface="Microsoft JhengHei Light"/>
              </a:rPr>
              <a:t>内容介绍</a:t>
            </a:r>
            <a:endParaRPr sz="1550">
              <a:latin typeface="Microsoft JhengHei Light"/>
              <a:cs typeface="Microsoft JhengHei Light"/>
            </a:endParaRPr>
          </a:p>
        </p:txBody>
      </p:sp>
      <p:sp>
        <p:nvSpPr>
          <p:cNvPr id="4" name="object 4"/>
          <p:cNvSpPr txBox="1"/>
          <p:nvPr/>
        </p:nvSpPr>
        <p:spPr>
          <a:xfrm>
            <a:off x="6840738" y="857487"/>
            <a:ext cx="1042035" cy="255198"/>
          </a:xfrm>
          <a:prstGeom prst="rect">
            <a:avLst/>
          </a:prstGeom>
        </p:spPr>
        <p:txBody>
          <a:bodyPr vert="horz" wrap="square" lIns="0" tIns="16510" rIns="0" bIns="0" rtlCol="0">
            <a:spAutoFit/>
          </a:bodyPr>
          <a:lstStyle/>
          <a:p>
            <a:pPr marL="12700">
              <a:lnSpc>
                <a:spcPct val="100000"/>
              </a:lnSpc>
              <a:spcBef>
                <a:spcPts val="130"/>
              </a:spcBef>
            </a:pPr>
            <a:r>
              <a:rPr lang="zh-CN" altLang="en-US" sz="1550" b="0" spc="-10" smtClean="0">
                <a:solidFill>
                  <a:srgbClr val="003F87"/>
                </a:solidFill>
                <a:latin typeface="Microsoft JhengHei Light"/>
                <a:cs typeface="Microsoft JhengHei Light"/>
              </a:rPr>
              <a:t>创新点</a:t>
            </a:r>
            <a:endParaRPr sz="1550">
              <a:latin typeface="Microsoft JhengHei Light"/>
              <a:cs typeface="Microsoft JhengHei Light"/>
            </a:endParaRPr>
          </a:p>
        </p:txBody>
      </p:sp>
      <p:sp>
        <p:nvSpPr>
          <p:cNvPr id="5" name="object 5"/>
          <p:cNvSpPr txBox="1"/>
          <p:nvPr/>
        </p:nvSpPr>
        <p:spPr>
          <a:xfrm>
            <a:off x="9315099" y="857487"/>
            <a:ext cx="896619" cy="255198"/>
          </a:xfrm>
          <a:prstGeom prst="rect">
            <a:avLst/>
          </a:prstGeom>
        </p:spPr>
        <p:txBody>
          <a:bodyPr vert="horz" wrap="square" lIns="0" tIns="16510" rIns="0" bIns="0" rtlCol="0">
            <a:spAutoFit/>
          </a:bodyPr>
          <a:lstStyle/>
          <a:p>
            <a:pPr marL="12700">
              <a:lnSpc>
                <a:spcPct val="100000"/>
              </a:lnSpc>
              <a:spcBef>
                <a:spcPts val="130"/>
              </a:spcBef>
            </a:pPr>
            <a:r>
              <a:rPr lang="zh-CN" altLang="en-US" sz="1550" b="0" spc="-10" smtClean="0">
                <a:solidFill>
                  <a:srgbClr val="003F87"/>
                </a:solidFill>
                <a:latin typeface="Microsoft JhengHei Light"/>
                <a:cs typeface="Microsoft JhengHei Light"/>
              </a:rPr>
              <a:t>局限性</a:t>
            </a:r>
            <a:endParaRPr sz="1550">
              <a:latin typeface="Microsoft JhengHei Light"/>
              <a:cs typeface="Microsoft JhengHei Light"/>
            </a:endParaRPr>
          </a:p>
        </p:txBody>
      </p:sp>
      <p:sp>
        <p:nvSpPr>
          <p:cNvPr id="6" name="object 6"/>
          <p:cNvSpPr/>
          <p:nvPr/>
        </p:nvSpPr>
        <p:spPr>
          <a:xfrm>
            <a:off x="3747515" y="905255"/>
            <a:ext cx="0" cy="184785"/>
          </a:xfrm>
          <a:custGeom>
            <a:avLst/>
            <a:gdLst/>
            <a:ahLst/>
            <a:cxnLst/>
            <a:rect l="l" t="t" r="r" b="b"/>
            <a:pathLst>
              <a:path h="184784">
                <a:moveTo>
                  <a:pt x="0" y="0"/>
                </a:moveTo>
                <a:lnTo>
                  <a:pt x="0" y="184404"/>
                </a:lnTo>
              </a:path>
            </a:pathLst>
          </a:custGeom>
          <a:ln w="10668">
            <a:solidFill>
              <a:srgbClr val="D8D8D8"/>
            </a:solidFill>
          </a:ln>
        </p:spPr>
        <p:txBody>
          <a:bodyPr wrap="square" lIns="0" tIns="0" rIns="0" bIns="0" rtlCol="0"/>
          <a:lstStyle/>
          <a:p>
            <a:endParaRPr/>
          </a:p>
        </p:txBody>
      </p:sp>
      <p:sp>
        <p:nvSpPr>
          <p:cNvPr id="7" name="object 7"/>
          <p:cNvSpPr/>
          <p:nvPr/>
        </p:nvSpPr>
        <p:spPr>
          <a:xfrm>
            <a:off x="6176771" y="905255"/>
            <a:ext cx="0" cy="184785"/>
          </a:xfrm>
          <a:custGeom>
            <a:avLst/>
            <a:gdLst/>
            <a:ahLst/>
            <a:cxnLst/>
            <a:rect l="l" t="t" r="r" b="b"/>
            <a:pathLst>
              <a:path h="184784">
                <a:moveTo>
                  <a:pt x="0" y="0"/>
                </a:moveTo>
                <a:lnTo>
                  <a:pt x="0" y="184404"/>
                </a:lnTo>
              </a:path>
            </a:pathLst>
          </a:custGeom>
          <a:ln w="10668">
            <a:solidFill>
              <a:srgbClr val="D8D8D8"/>
            </a:solidFill>
          </a:ln>
        </p:spPr>
        <p:txBody>
          <a:bodyPr wrap="square" lIns="0" tIns="0" rIns="0" bIns="0" rtlCol="0"/>
          <a:lstStyle/>
          <a:p>
            <a:endParaRPr/>
          </a:p>
        </p:txBody>
      </p:sp>
      <p:sp>
        <p:nvSpPr>
          <p:cNvPr id="8" name="object 8"/>
          <p:cNvSpPr/>
          <p:nvPr/>
        </p:nvSpPr>
        <p:spPr>
          <a:xfrm>
            <a:off x="8606028" y="905255"/>
            <a:ext cx="0" cy="184785"/>
          </a:xfrm>
          <a:custGeom>
            <a:avLst/>
            <a:gdLst/>
            <a:ahLst/>
            <a:cxnLst/>
            <a:rect l="l" t="t" r="r" b="b"/>
            <a:pathLst>
              <a:path h="184784">
                <a:moveTo>
                  <a:pt x="0" y="0"/>
                </a:moveTo>
                <a:lnTo>
                  <a:pt x="0" y="184404"/>
                </a:lnTo>
              </a:path>
            </a:pathLst>
          </a:custGeom>
          <a:ln w="10668">
            <a:solidFill>
              <a:srgbClr val="D8D8D8"/>
            </a:solidFill>
          </a:ln>
        </p:spPr>
        <p:txBody>
          <a:bodyPr wrap="square" lIns="0" tIns="0" rIns="0" bIns="0" rtlCol="0"/>
          <a:lstStyle/>
          <a:p>
            <a:endParaRPr/>
          </a:p>
        </p:txBody>
      </p:sp>
      <p:sp>
        <p:nvSpPr>
          <p:cNvPr id="9" name="object 9"/>
          <p:cNvSpPr txBox="1"/>
          <p:nvPr/>
        </p:nvSpPr>
        <p:spPr>
          <a:xfrm>
            <a:off x="400256" y="1511255"/>
            <a:ext cx="9811461" cy="5193729"/>
          </a:xfrm>
          <a:prstGeom prst="rect">
            <a:avLst/>
          </a:prstGeom>
        </p:spPr>
        <p:txBody>
          <a:bodyPr vert="horz" wrap="square" lIns="0" tIns="12700" rIns="0" bIns="0" rtlCol="0">
            <a:spAutoFit/>
          </a:bodyPr>
          <a:lstStyle/>
          <a:p>
            <a:pPr marL="354964" lvl="1" indent="-342900">
              <a:lnSpc>
                <a:spcPct val="150000"/>
              </a:lnSpc>
              <a:spcBef>
                <a:spcPts val="100"/>
              </a:spcBef>
              <a:buFont typeface="Wingdings" panose="05000000000000000000" pitchFamily="2" charset="2"/>
              <a:buChar char="l"/>
              <a:tabLst>
                <a:tab pos="420370" algn="l"/>
              </a:tabLst>
            </a:pPr>
            <a:r>
              <a:rPr lang="zh-CN" altLang="en-US" sz="2000" smtClean="0">
                <a:latin typeface="微软雅黑"/>
                <a:cs typeface="微软雅黑"/>
              </a:rPr>
              <a:t>对每个角落进行唯一标记</a:t>
            </a:r>
            <a:endParaRPr lang="en-US" altLang="zh-CN" sz="2000" smtClean="0">
              <a:latin typeface="微软雅黑"/>
              <a:cs typeface="微软雅黑"/>
            </a:endParaRPr>
          </a:p>
          <a:p>
            <a:pPr marL="354964" lvl="1" indent="-342900">
              <a:lnSpc>
                <a:spcPct val="150000"/>
              </a:lnSpc>
              <a:spcBef>
                <a:spcPts val="100"/>
              </a:spcBef>
              <a:buFont typeface="Arial" panose="020B0604020202020204" pitchFamily="34" charset="0"/>
              <a:buChar char="•"/>
              <a:tabLst>
                <a:tab pos="420370" algn="l"/>
              </a:tabLst>
            </a:pPr>
            <a:r>
              <a:rPr lang="zh-CN" altLang="en-US" sz="2000" smtClean="0">
                <a:latin typeface="微软雅黑"/>
                <a:cs typeface="微软雅黑"/>
              </a:rPr>
              <a:t>此时，有效四边形的两个字母代码已被识别，包括其直立方向。下一步是对每个角落进行唯一标记</a:t>
            </a:r>
            <a:endParaRPr lang="en-US" altLang="zh-CN" sz="2000" smtClean="0">
              <a:latin typeface="微软雅黑"/>
              <a:cs typeface="微软雅黑"/>
            </a:endParaRPr>
          </a:p>
          <a:p>
            <a:pPr marL="354964" lvl="1" indent="-342900">
              <a:lnSpc>
                <a:spcPct val="150000"/>
              </a:lnSpc>
              <a:spcBef>
                <a:spcPts val="100"/>
              </a:spcBef>
              <a:buFont typeface="Arial" panose="020B0604020202020204" pitchFamily="34" charset="0"/>
              <a:buChar char="•"/>
              <a:tabLst>
                <a:tab pos="420370" algn="l"/>
              </a:tabLst>
            </a:pPr>
            <a:endParaRPr lang="en-US" altLang="zh-CN" sz="2000" smtClean="0">
              <a:latin typeface="微软雅黑"/>
              <a:cs typeface="微软雅黑"/>
            </a:endParaRPr>
          </a:p>
          <a:p>
            <a:pPr marL="354964" lvl="1" indent="-342900">
              <a:lnSpc>
                <a:spcPct val="150000"/>
              </a:lnSpc>
              <a:spcBef>
                <a:spcPts val="100"/>
              </a:spcBef>
              <a:buFont typeface="Arial" panose="020B0604020202020204" pitchFamily="34" charset="0"/>
              <a:buChar char="•"/>
              <a:tabLst>
                <a:tab pos="420370" algn="l"/>
              </a:tabLst>
            </a:pPr>
            <a:r>
              <a:rPr lang="zh-CN" altLang="en-US" sz="2000" smtClean="0">
                <a:latin typeface="微软雅黑"/>
                <a:cs typeface="微软雅黑"/>
              </a:rPr>
              <a:t>标签一致性检查仅在西装中存在两个相邻的双字母代码且在图像中可见时有效。</a:t>
            </a:r>
            <a:endParaRPr lang="en-US" altLang="zh-CN" sz="2000" smtClean="0">
              <a:latin typeface="微软雅黑"/>
              <a:cs typeface="微软雅黑"/>
            </a:endParaRPr>
          </a:p>
          <a:p>
            <a:pPr marL="354964" lvl="1" indent="-342900">
              <a:lnSpc>
                <a:spcPct val="150000"/>
              </a:lnSpc>
              <a:spcBef>
                <a:spcPts val="100"/>
              </a:spcBef>
              <a:buFont typeface="Arial" panose="020B0604020202020204" pitchFamily="34" charset="0"/>
              <a:buChar char="•"/>
              <a:tabLst>
                <a:tab pos="420370" algn="l"/>
              </a:tabLst>
            </a:pPr>
            <a:endParaRPr lang="en-US" altLang="zh-CN" sz="2000" smtClean="0">
              <a:latin typeface="微软雅黑"/>
              <a:cs typeface="微软雅黑"/>
            </a:endParaRPr>
          </a:p>
          <a:p>
            <a:pPr marL="354964" lvl="1" indent="-342900">
              <a:lnSpc>
                <a:spcPct val="150000"/>
              </a:lnSpc>
              <a:spcBef>
                <a:spcPts val="100"/>
              </a:spcBef>
              <a:buFont typeface="Arial" panose="020B0604020202020204" pitchFamily="34" charset="0"/>
              <a:buChar char="•"/>
              <a:tabLst>
                <a:tab pos="420370" algn="l"/>
              </a:tabLst>
            </a:pPr>
            <a:r>
              <a:rPr lang="zh-CN" altLang="en-US" sz="2000" smtClean="0">
                <a:latin typeface="微软雅黑"/>
                <a:cs typeface="微软雅黑"/>
              </a:rPr>
              <a:t>所有网络都只在小图像块上训练，使得训练模型具有泛化推广能力。</a:t>
            </a:r>
            <a:endParaRPr lang="en-US" altLang="zh-CN" sz="2000" smtClean="0">
              <a:latin typeface="微软雅黑"/>
              <a:cs typeface="微软雅黑"/>
            </a:endParaRPr>
          </a:p>
          <a:p>
            <a:pPr marL="354964" lvl="1" indent="-342900">
              <a:lnSpc>
                <a:spcPct val="150000"/>
              </a:lnSpc>
              <a:spcBef>
                <a:spcPts val="100"/>
              </a:spcBef>
              <a:buFont typeface="Arial" panose="020B0604020202020204" pitchFamily="34" charset="0"/>
              <a:buChar char="•"/>
              <a:tabLst>
                <a:tab pos="420370" algn="l"/>
              </a:tabLst>
            </a:pPr>
            <a:endParaRPr lang="en-US" altLang="zh-CN" sz="2000">
              <a:latin typeface="微软雅黑"/>
              <a:cs typeface="微软雅黑"/>
            </a:endParaRPr>
          </a:p>
          <a:p>
            <a:pPr marL="354964" lvl="1" indent="-342900">
              <a:lnSpc>
                <a:spcPct val="150000"/>
              </a:lnSpc>
              <a:spcBef>
                <a:spcPts val="100"/>
              </a:spcBef>
              <a:buFont typeface="Arial" panose="020B0604020202020204" pitchFamily="34" charset="0"/>
              <a:buChar char="•"/>
              <a:tabLst>
                <a:tab pos="420370" algn="l"/>
              </a:tabLst>
            </a:pPr>
            <a:r>
              <a:rPr lang="zh-CN" altLang="en-US" sz="2000" smtClean="0">
                <a:latin typeface="微软雅黑"/>
                <a:cs typeface="微软雅黑"/>
              </a:rPr>
              <a:t>最后通过一种插值（修复）缺失角的方法，不依赖以前的统计体型模型，而是使用该方法捕捉给演员的示例动作，使用这些数据创建更精确的精细化身体模型。</a:t>
            </a:r>
            <a:endParaRPr lang="en-US" altLang="zh-CN" sz="2000" smtClean="0">
              <a:latin typeface="微软雅黑"/>
              <a:cs typeface="微软雅黑"/>
            </a:endParaRPr>
          </a:p>
          <a:p>
            <a:pPr marL="354964" lvl="1" indent="-342900">
              <a:lnSpc>
                <a:spcPct val="150000"/>
              </a:lnSpc>
              <a:spcBef>
                <a:spcPts val="100"/>
              </a:spcBef>
              <a:buFont typeface="Arial" panose="020B0604020202020204" pitchFamily="34" charset="0"/>
              <a:buChar char="•"/>
              <a:tabLst>
                <a:tab pos="420370" algn="l"/>
              </a:tabLst>
            </a:pPr>
            <a:endParaRPr lang="en-US" altLang="zh-CN" sz="2000">
              <a:latin typeface="微软雅黑"/>
              <a:cs typeface="微软雅黑"/>
            </a:endParaRPr>
          </a:p>
        </p:txBody>
      </p:sp>
    </p:spTree>
    <p:extLst>
      <p:ext uri="{BB962C8B-B14F-4D97-AF65-F5344CB8AC3E}">
        <p14:creationId xmlns:p14="http://schemas.microsoft.com/office/powerpoint/2010/main" val="1239817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994359" y="843833"/>
            <a:ext cx="1123950" cy="255198"/>
          </a:xfrm>
          <a:prstGeom prst="rect">
            <a:avLst/>
          </a:prstGeom>
        </p:spPr>
        <p:txBody>
          <a:bodyPr vert="horz" wrap="square" lIns="0" tIns="16510" rIns="0" bIns="0" rtlCol="0">
            <a:spAutoFit/>
          </a:bodyPr>
          <a:lstStyle/>
          <a:p>
            <a:pPr marL="12700">
              <a:lnSpc>
                <a:spcPct val="100000"/>
              </a:lnSpc>
              <a:spcBef>
                <a:spcPts val="130"/>
              </a:spcBef>
            </a:pPr>
            <a:r>
              <a:rPr lang="zh-CN" altLang="en-US" sz="1550" b="0" spc="-10" smtClean="0">
                <a:solidFill>
                  <a:srgbClr val="003F87"/>
                </a:solidFill>
                <a:latin typeface="Microsoft JhengHei Light"/>
                <a:cs typeface="Microsoft JhengHei Light"/>
              </a:rPr>
              <a:t>研究背景</a:t>
            </a:r>
            <a:endParaRPr sz="1550">
              <a:latin typeface="Microsoft JhengHei Light"/>
              <a:cs typeface="Microsoft JhengHei Light"/>
            </a:endParaRPr>
          </a:p>
        </p:txBody>
      </p:sp>
      <p:sp>
        <p:nvSpPr>
          <p:cNvPr id="3" name="object 3"/>
          <p:cNvSpPr txBox="1"/>
          <p:nvPr/>
        </p:nvSpPr>
        <p:spPr>
          <a:xfrm>
            <a:off x="4017264" y="865631"/>
            <a:ext cx="1932939" cy="247504"/>
          </a:xfrm>
          <a:prstGeom prst="rect">
            <a:avLst/>
          </a:prstGeom>
          <a:solidFill>
            <a:srgbClr val="003F87"/>
          </a:solidFill>
        </p:spPr>
        <p:txBody>
          <a:bodyPr vert="horz" wrap="square" lIns="0" tIns="8890" rIns="0" bIns="0" rtlCol="0">
            <a:spAutoFit/>
          </a:bodyPr>
          <a:lstStyle/>
          <a:p>
            <a:pPr marL="494665">
              <a:lnSpc>
                <a:spcPct val="100000"/>
              </a:lnSpc>
              <a:spcBef>
                <a:spcPts val="70"/>
              </a:spcBef>
            </a:pPr>
            <a:r>
              <a:rPr lang="zh-CN" altLang="en-US" sz="1550" b="0" spc="-10" smtClean="0">
                <a:solidFill>
                  <a:srgbClr val="FFFFFF"/>
                </a:solidFill>
                <a:latin typeface="Microsoft JhengHei Light"/>
                <a:cs typeface="Microsoft JhengHei Light"/>
              </a:rPr>
              <a:t>内容介绍</a:t>
            </a:r>
            <a:endParaRPr sz="1550">
              <a:latin typeface="Microsoft JhengHei Light"/>
              <a:cs typeface="Microsoft JhengHei Light"/>
            </a:endParaRPr>
          </a:p>
        </p:txBody>
      </p:sp>
      <p:sp>
        <p:nvSpPr>
          <p:cNvPr id="4" name="object 4"/>
          <p:cNvSpPr txBox="1"/>
          <p:nvPr/>
        </p:nvSpPr>
        <p:spPr>
          <a:xfrm>
            <a:off x="6840738" y="857487"/>
            <a:ext cx="1042035" cy="255198"/>
          </a:xfrm>
          <a:prstGeom prst="rect">
            <a:avLst/>
          </a:prstGeom>
        </p:spPr>
        <p:txBody>
          <a:bodyPr vert="horz" wrap="square" lIns="0" tIns="16510" rIns="0" bIns="0" rtlCol="0">
            <a:spAutoFit/>
          </a:bodyPr>
          <a:lstStyle/>
          <a:p>
            <a:pPr marL="12700">
              <a:lnSpc>
                <a:spcPct val="100000"/>
              </a:lnSpc>
              <a:spcBef>
                <a:spcPts val="130"/>
              </a:spcBef>
            </a:pPr>
            <a:r>
              <a:rPr lang="zh-CN" altLang="en-US" sz="1550" b="0" spc="-10" smtClean="0">
                <a:solidFill>
                  <a:srgbClr val="003F87"/>
                </a:solidFill>
                <a:latin typeface="Microsoft JhengHei Light"/>
                <a:cs typeface="Microsoft JhengHei Light"/>
              </a:rPr>
              <a:t>创新点</a:t>
            </a:r>
            <a:endParaRPr sz="1550">
              <a:latin typeface="Microsoft JhengHei Light"/>
              <a:cs typeface="Microsoft JhengHei Light"/>
            </a:endParaRPr>
          </a:p>
        </p:txBody>
      </p:sp>
      <p:sp>
        <p:nvSpPr>
          <p:cNvPr id="5" name="object 5"/>
          <p:cNvSpPr txBox="1"/>
          <p:nvPr/>
        </p:nvSpPr>
        <p:spPr>
          <a:xfrm>
            <a:off x="9315099" y="857487"/>
            <a:ext cx="896619" cy="255198"/>
          </a:xfrm>
          <a:prstGeom prst="rect">
            <a:avLst/>
          </a:prstGeom>
        </p:spPr>
        <p:txBody>
          <a:bodyPr vert="horz" wrap="square" lIns="0" tIns="16510" rIns="0" bIns="0" rtlCol="0">
            <a:spAutoFit/>
          </a:bodyPr>
          <a:lstStyle/>
          <a:p>
            <a:pPr marL="12700">
              <a:lnSpc>
                <a:spcPct val="100000"/>
              </a:lnSpc>
              <a:spcBef>
                <a:spcPts val="130"/>
              </a:spcBef>
            </a:pPr>
            <a:r>
              <a:rPr lang="zh-CN" altLang="en-US" sz="1550" b="0" spc="-10" smtClean="0">
                <a:solidFill>
                  <a:srgbClr val="003F87"/>
                </a:solidFill>
                <a:latin typeface="Microsoft JhengHei Light"/>
                <a:cs typeface="Microsoft JhengHei Light"/>
              </a:rPr>
              <a:t>局限性</a:t>
            </a:r>
            <a:endParaRPr sz="1550">
              <a:latin typeface="Microsoft JhengHei Light"/>
              <a:cs typeface="Microsoft JhengHei Light"/>
            </a:endParaRPr>
          </a:p>
        </p:txBody>
      </p:sp>
      <p:sp>
        <p:nvSpPr>
          <p:cNvPr id="6" name="object 6"/>
          <p:cNvSpPr/>
          <p:nvPr/>
        </p:nvSpPr>
        <p:spPr>
          <a:xfrm>
            <a:off x="3747515" y="905255"/>
            <a:ext cx="0" cy="184785"/>
          </a:xfrm>
          <a:custGeom>
            <a:avLst/>
            <a:gdLst/>
            <a:ahLst/>
            <a:cxnLst/>
            <a:rect l="l" t="t" r="r" b="b"/>
            <a:pathLst>
              <a:path h="184784">
                <a:moveTo>
                  <a:pt x="0" y="0"/>
                </a:moveTo>
                <a:lnTo>
                  <a:pt x="0" y="184404"/>
                </a:lnTo>
              </a:path>
            </a:pathLst>
          </a:custGeom>
          <a:ln w="10668">
            <a:solidFill>
              <a:srgbClr val="D8D8D8"/>
            </a:solidFill>
          </a:ln>
        </p:spPr>
        <p:txBody>
          <a:bodyPr wrap="square" lIns="0" tIns="0" rIns="0" bIns="0" rtlCol="0"/>
          <a:lstStyle/>
          <a:p>
            <a:endParaRPr/>
          </a:p>
        </p:txBody>
      </p:sp>
      <p:sp>
        <p:nvSpPr>
          <p:cNvPr id="7" name="object 7"/>
          <p:cNvSpPr/>
          <p:nvPr/>
        </p:nvSpPr>
        <p:spPr>
          <a:xfrm>
            <a:off x="6176771" y="905255"/>
            <a:ext cx="0" cy="184785"/>
          </a:xfrm>
          <a:custGeom>
            <a:avLst/>
            <a:gdLst/>
            <a:ahLst/>
            <a:cxnLst/>
            <a:rect l="l" t="t" r="r" b="b"/>
            <a:pathLst>
              <a:path h="184784">
                <a:moveTo>
                  <a:pt x="0" y="0"/>
                </a:moveTo>
                <a:lnTo>
                  <a:pt x="0" y="184404"/>
                </a:lnTo>
              </a:path>
            </a:pathLst>
          </a:custGeom>
          <a:ln w="10668">
            <a:solidFill>
              <a:srgbClr val="D8D8D8"/>
            </a:solidFill>
          </a:ln>
        </p:spPr>
        <p:txBody>
          <a:bodyPr wrap="square" lIns="0" tIns="0" rIns="0" bIns="0" rtlCol="0"/>
          <a:lstStyle/>
          <a:p>
            <a:endParaRPr/>
          </a:p>
        </p:txBody>
      </p:sp>
      <p:sp>
        <p:nvSpPr>
          <p:cNvPr id="8" name="object 8"/>
          <p:cNvSpPr/>
          <p:nvPr/>
        </p:nvSpPr>
        <p:spPr>
          <a:xfrm>
            <a:off x="8606028" y="905255"/>
            <a:ext cx="0" cy="184785"/>
          </a:xfrm>
          <a:custGeom>
            <a:avLst/>
            <a:gdLst/>
            <a:ahLst/>
            <a:cxnLst/>
            <a:rect l="l" t="t" r="r" b="b"/>
            <a:pathLst>
              <a:path h="184784">
                <a:moveTo>
                  <a:pt x="0" y="0"/>
                </a:moveTo>
                <a:lnTo>
                  <a:pt x="0" y="184404"/>
                </a:lnTo>
              </a:path>
            </a:pathLst>
          </a:custGeom>
          <a:ln w="10668">
            <a:solidFill>
              <a:srgbClr val="D8D8D8"/>
            </a:solidFill>
          </a:ln>
        </p:spPr>
        <p:txBody>
          <a:bodyPr wrap="square" lIns="0" tIns="0" rIns="0" bIns="0" rtlCol="0"/>
          <a:lstStyle/>
          <a:p>
            <a:endParaRPr/>
          </a:p>
        </p:txBody>
      </p:sp>
      <p:sp>
        <p:nvSpPr>
          <p:cNvPr id="9" name="object 9"/>
          <p:cNvSpPr txBox="1"/>
          <p:nvPr/>
        </p:nvSpPr>
        <p:spPr>
          <a:xfrm>
            <a:off x="400256" y="1511255"/>
            <a:ext cx="9811461" cy="3257302"/>
          </a:xfrm>
          <a:prstGeom prst="rect">
            <a:avLst/>
          </a:prstGeom>
        </p:spPr>
        <p:txBody>
          <a:bodyPr vert="horz" wrap="square" lIns="0" tIns="12700" rIns="0" bIns="0" rtlCol="0">
            <a:spAutoFit/>
          </a:bodyPr>
          <a:lstStyle/>
          <a:p>
            <a:pPr marL="354964" lvl="1" indent="-342900">
              <a:lnSpc>
                <a:spcPct val="150000"/>
              </a:lnSpc>
              <a:spcBef>
                <a:spcPts val="100"/>
              </a:spcBef>
              <a:buFont typeface="Wingdings" panose="05000000000000000000" pitchFamily="2" charset="2"/>
              <a:buChar char="l"/>
              <a:tabLst>
                <a:tab pos="420370" algn="l"/>
              </a:tabLst>
            </a:pPr>
            <a:r>
              <a:rPr lang="zh-CN" altLang="en-US" sz="2000" smtClean="0">
                <a:latin typeface="微软雅黑"/>
                <a:cs typeface="微软雅黑"/>
              </a:rPr>
              <a:t>总结</a:t>
            </a:r>
            <a:endParaRPr lang="en-US" altLang="zh-CN" sz="2000" smtClean="0">
              <a:latin typeface="微软雅黑"/>
              <a:cs typeface="微软雅黑"/>
            </a:endParaRPr>
          </a:p>
          <a:p>
            <a:pPr marL="12064" lvl="1">
              <a:lnSpc>
                <a:spcPct val="150000"/>
              </a:lnSpc>
              <a:spcBef>
                <a:spcPts val="100"/>
              </a:spcBef>
              <a:tabLst>
                <a:tab pos="420370" algn="l"/>
              </a:tabLst>
            </a:pPr>
            <a:r>
              <a:rPr lang="en-US" altLang="zh-CN" sz="2000" smtClean="0">
                <a:latin typeface="微软雅黑"/>
                <a:cs typeface="微软雅黑"/>
              </a:rPr>
              <a:t>	</a:t>
            </a:r>
            <a:r>
              <a:rPr lang="zh-CN" altLang="en-US" sz="2000" smtClean="0">
                <a:latin typeface="微软雅黑"/>
                <a:cs typeface="微软雅黑"/>
              </a:rPr>
              <a:t>这篇论文提出了一种在移动人体表面捕获</a:t>
            </a:r>
            <a:r>
              <a:rPr lang="en-US" altLang="zh-CN" sz="2000" smtClean="0">
                <a:latin typeface="微软雅黑"/>
                <a:cs typeface="微软雅黑"/>
              </a:rPr>
              <a:t>1000</a:t>
            </a:r>
            <a:r>
              <a:rPr lang="zh-CN" altLang="en-US" sz="2000" smtClean="0">
                <a:latin typeface="微软雅黑"/>
                <a:cs typeface="微软雅黑"/>
              </a:rPr>
              <a:t>多个唯一标记点的方法。这项技术是通过新型运动捕捉套装实现的，该套装带有棋盘式的角和两个字母代码，能够对每个角进行独特的标记。结果是使用现成组件构建的多摄像头系统获得的，其成本仅为全身</a:t>
            </a:r>
            <a:r>
              <a:rPr lang="en-US" altLang="zh-CN" sz="2000" smtClean="0">
                <a:latin typeface="微软雅黑"/>
                <a:cs typeface="微软雅黑"/>
              </a:rPr>
              <a:t>3DMD</a:t>
            </a:r>
            <a:r>
              <a:rPr lang="zh-CN" altLang="en-US" sz="2000" smtClean="0">
                <a:latin typeface="微软雅黑"/>
                <a:cs typeface="微软雅黑"/>
              </a:rPr>
              <a:t>设置的一小部分，同时展示了比</a:t>
            </a:r>
            <a:r>
              <a:rPr lang="en-US" altLang="zh-CN" sz="2000" smtClean="0">
                <a:latin typeface="微软雅黑"/>
                <a:cs typeface="微软雅黑"/>
              </a:rPr>
              <a:t>DFAUST</a:t>
            </a:r>
            <a:r>
              <a:rPr lang="zh-CN" altLang="en-US" sz="2000" smtClean="0">
                <a:latin typeface="微软雅黑"/>
                <a:cs typeface="微软雅黑"/>
              </a:rPr>
              <a:t>数据集更广泛的运动种类，包括体操、瑜伽姿势和在地上滚动。用于重建标记的</a:t>
            </a:r>
            <a:r>
              <a:rPr lang="en-US" altLang="zh-CN" sz="2000" smtClean="0">
                <a:latin typeface="微软雅黑"/>
                <a:cs typeface="微软雅黑"/>
              </a:rPr>
              <a:t>3D</a:t>
            </a:r>
            <a:r>
              <a:rPr lang="zh-CN" altLang="en-US" sz="2000" smtClean="0">
                <a:latin typeface="微软雅黑"/>
                <a:cs typeface="微软雅黑"/>
              </a:rPr>
              <a:t>点的方法不依赖于时间相关性，这使得它对去遮挡非常鲁棒，并且还需要并行处理。</a:t>
            </a:r>
            <a:endParaRPr lang="en-US" altLang="zh-CN" sz="2000">
              <a:latin typeface="微软雅黑"/>
              <a:cs typeface="微软雅黑"/>
            </a:endParaRPr>
          </a:p>
        </p:txBody>
      </p:sp>
    </p:spTree>
    <p:extLst>
      <p:ext uri="{BB962C8B-B14F-4D97-AF65-F5344CB8AC3E}">
        <p14:creationId xmlns:p14="http://schemas.microsoft.com/office/powerpoint/2010/main" val="6197612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614657" y="3657179"/>
            <a:ext cx="208915" cy="400685"/>
          </a:xfrm>
          <a:prstGeom prst="rect">
            <a:avLst/>
          </a:prstGeom>
        </p:spPr>
        <p:txBody>
          <a:bodyPr vert="horz" wrap="square" lIns="0" tIns="13970" rIns="0" bIns="0" rtlCol="0">
            <a:spAutoFit/>
          </a:bodyPr>
          <a:lstStyle/>
          <a:p>
            <a:pPr marL="12700">
              <a:lnSpc>
                <a:spcPct val="100000"/>
              </a:lnSpc>
              <a:spcBef>
                <a:spcPts val="110"/>
              </a:spcBef>
            </a:pPr>
            <a:r>
              <a:rPr sz="2450" spc="5" dirty="0">
                <a:solidFill>
                  <a:srgbClr val="FFFFFF"/>
                </a:solidFill>
                <a:latin typeface="微软雅黑"/>
                <a:cs typeface="微软雅黑"/>
              </a:rPr>
              <a:t>3</a:t>
            </a:r>
            <a:endParaRPr sz="2450">
              <a:latin typeface="微软雅黑"/>
              <a:cs typeface="微软雅黑"/>
            </a:endParaRPr>
          </a:p>
        </p:txBody>
      </p:sp>
      <p:sp>
        <p:nvSpPr>
          <p:cNvPr id="3" name="object 3"/>
          <p:cNvSpPr txBox="1">
            <a:spLocks noGrp="1"/>
          </p:cNvSpPr>
          <p:nvPr>
            <p:ph type="title"/>
          </p:nvPr>
        </p:nvSpPr>
        <p:spPr>
          <a:xfrm>
            <a:off x="4918971" y="3562512"/>
            <a:ext cx="2191385" cy="506730"/>
          </a:xfrm>
          <a:prstGeom prst="rect">
            <a:avLst/>
          </a:prstGeom>
        </p:spPr>
        <p:txBody>
          <a:bodyPr vert="horz" wrap="square" lIns="0" tIns="13335" rIns="0" bIns="0" rtlCol="0">
            <a:spAutoFit/>
          </a:bodyPr>
          <a:lstStyle/>
          <a:p>
            <a:pPr marL="12700">
              <a:lnSpc>
                <a:spcPct val="100000"/>
              </a:lnSpc>
              <a:spcBef>
                <a:spcPts val="105"/>
              </a:spcBef>
            </a:pPr>
            <a:r>
              <a:rPr lang="zh-CN" altLang="en-US" sz="3150" spc="-10" smtClean="0"/>
              <a:t>创新点</a:t>
            </a:r>
            <a:endParaRPr sz="315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994359" y="843833"/>
            <a:ext cx="1123950" cy="255198"/>
          </a:xfrm>
          <a:prstGeom prst="rect">
            <a:avLst/>
          </a:prstGeom>
        </p:spPr>
        <p:txBody>
          <a:bodyPr vert="horz" wrap="square" lIns="0" tIns="16510" rIns="0" bIns="0" rtlCol="0">
            <a:spAutoFit/>
          </a:bodyPr>
          <a:lstStyle/>
          <a:p>
            <a:pPr marL="12700">
              <a:lnSpc>
                <a:spcPct val="100000"/>
              </a:lnSpc>
              <a:spcBef>
                <a:spcPts val="130"/>
              </a:spcBef>
            </a:pPr>
            <a:r>
              <a:rPr lang="zh-CN" altLang="en-US" sz="1550" b="0" spc="-10" smtClean="0">
                <a:solidFill>
                  <a:srgbClr val="003F87"/>
                </a:solidFill>
                <a:latin typeface="Microsoft JhengHei Light"/>
                <a:cs typeface="Microsoft JhengHei Light"/>
              </a:rPr>
              <a:t>研究背景</a:t>
            </a:r>
            <a:endParaRPr sz="1550">
              <a:latin typeface="Microsoft JhengHei Light"/>
              <a:cs typeface="Microsoft JhengHei Light"/>
            </a:endParaRPr>
          </a:p>
        </p:txBody>
      </p:sp>
      <p:sp>
        <p:nvSpPr>
          <p:cNvPr id="3" name="object 3"/>
          <p:cNvSpPr txBox="1"/>
          <p:nvPr/>
        </p:nvSpPr>
        <p:spPr>
          <a:xfrm>
            <a:off x="4499819" y="857487"/>
            <a:ext cx="914400" cy="255198"/>
          </a:xfrm>
          <a:prstGeom prst="rect">
            <a:avLst/>
          </a:prstGeom>
        </p:spPr>
        <p:txBody>
          <a:bodyPr vert="horz" wrap="square" lIns="0" tIns="16510" rIns="0" bIns="0" rtlCol="0">
            <a:spAutoFit/>
          </a:bodyPr>
          <a:lstStyle/>
          <a:p>
            <a:pPr marL="12700">
              <a:lnSpc>
                <a:spcPct val="100000"/>
              </a:lnSpc>
              <a:spcBef>
                <a:spcPts val="130"/>
              </a:spcBef>
            </a:pPr>
            <a:r>
              <a:rPr lang="zh-CN" altLang="en-US" sz="1550" b="0" spc="-10" smtClean="0">
                <a:solidFill>
                  <a:srgbClr val="003F87"/>
                </a:solidFill>
                <a:latin typeface="Microsoft JhengHei Light"/>
                <a:cs typeface="Microsoft JhengHei Light"/>
              </a:rPr>
              <a:t>内容介绍</a:t>
            </a:r>
            <a:endParaRPr sz="1550">
              <a:latin typeface="Microsoft JhengHei Light"/>
              <a:cs typeface="Microsoft JhengHei Light"/>
            </a:endParaRPr>
          </a:p>
        </p:txBody>
      </p:sp>
      <p:sp>
        <p:nvSpPr>
          <p:cNvPr id="4" name="object 4"/>
          <p:cNvSpPr txBox="1"/>
          <p:nvPr/>
        </p:nvSpPr>
        <p:spPr>
          <a:xfrm>
            <a:off x="6393179" y="862583"/>
            <a:ext cx="1934210" cy="250068"/>
          </a:xfrm>
          <a:prstGeom prst="rect">
            <a:avLst/>
          </a:prstGeom>
          <a:solidFill>
            <a:srgbClr val="003F87"/>
          </a:solidFill>
        </p:spPr>
        <p:txBody>
          <a:bodyPr vert="horz" wrap="square" lIns="0" tIns="11430" rIns="0" bIns="0" rtlCol="0">
            <a:spAutoFit/>
          </a:bodyPr>
          <a:lstStyle/>
          <a:p>
            <a:pPr marL="459740">
              <a:lnSpc>
                <a:spcPct val="100000"/>
              </a:lnSpc>
              <a:spcBef>
                <a:spcPts val="90"/>
              </a:spcBef>
            </a:pPr>
            <a:r>
              <a:rPr lang="zh-CN" altLang="en-US" sz="1550" b="0" spc="-10" smtClean="0">
                <a:solidFill>
                  <a:srgbClr val="FFFFFF"/>
                </a:solidFill>
                <a:latin typeface="Microsoft JhengHei Light"/>
                <a:cs typeface="Microsoft JhengHei Light"/>
              </a:rPr>
              <a:t>创新点</a:t>
            </a:r>
            <a:endParaRPr sz="1550">
              <a:latin typeface="Microsoft JhengHei Light"/>
              <a:cs typeface="Microsoft JhengHei Light"/>
            </a:endParaRPr>
          </a:p>
        </p:txBody>
      </p:sp>
      <p:sp>
        <p:nvSpPr>
          <p:cNvPr id="5" name="object 5"/>
          <p:cNvSpPr txBox="1"/>
          <p:nvPr/>
        </p:nvSpPr>
        <p:spPr>
          <a:xfrm>
            <a:off x="9314201" y="857487"/>
            <a:ext cx="896619" cy="255198"/>
          </a:xfrm>
          <a:prstGeom prst="rect">
            <a:avLst/>
          </a:prstGeom>
        </p:spPr>
        <p:txBody>
          <a:bodyPr vert="horz" wrap="square" lIns="0" tIns="16510" rIns="0" bIns="0" rtlCol="0">
            <a:spAutoFit/>
          </a:bodyPr>
          <a:lstStyle/>
          <a:p>
            <a:pPr marL="12700">
              <a:lnSpc>
                <a:spcPct val="100000"/>
              </a:lnSpc>
              <a:spcBef>
                <a:spcPts val="130"/>
              </a:spcBef>
            </a:pPr>
            <a:r>
              <a:rPr lang="zh-CN" altLang="en-US" sz="1550" b="0" spc="-10" smtClean="0">
                <a:solidFill>
                  <a:srgbClr val="003F87"/>
                </a:solidFill>
                <a:latin typeface="Microsoft JhengHei Light"/>
                <a:cs typeface="Microsoft JhengHei Light"/>
              </a:rPr>
              <a:t>局限性</a:t>
            </a:r>
            <a:endParaRPr sz="1550">
              <a:latin typeface="Microsoft JhengHei Light"/>
              <a:cs typeface="Microsoft JhengHei Light"/>
            </a:endParaRPr>
          </a:p>
        </p:txBody>
      </p:sp>
      <p:sp>
        <p:nvSpPr>
          <p:cNvPr id="6" name="object 6"/>
          <p:cNvSpPr/>
          <p:nvPr/>
        </p:nvSpPr>
        <p:spPr>
          <a:xfrm>
            <a:off x="3747515" y="905255"/>
            <a:ext cx="0" cy="184785"/>
          </a:xfrm>
          <a:custGeom>
            <a:avLst/>
            <a:gdLst/>
            <a:ahLst/>
            <a:cxnLst/>
            <a:rect l="l" t="t" r="r" b="b"/>
            <a:pathLst>
              <a:path h="184784">
                <a:moveTo>
                  <a:pt x="0" y="0"/>
                </a:moveTo>
                <a:lnTo>
                  <a:pt x="0" y="184404"/>
                </a:lnTo>
              </a:path>
            </a:pathLst>
          </a:custGeom>
          <a:ln w="10668">
            <a:solidFill>
              <a:srgbClr val="D8D8D8"/>
            </a:solidFill>
          </a:ln>
        </p:spPr>
        <p:txBody>
          <a:bodyPr wrap="square" lIns="0" tIns="0" rIns="0" bIns="0" rtlCol="0"/>
          <a:lstStyle/>
          <a:p>
            <a:endParaRPr/>
          </a:p>
        </p:txBody>
      </p:sp>
      <p:sp>
        <p:nvSpPr>
          <p:cNvPr id="7" name="object 7"/>
          <p:cNvSpPr/>
          <p:nvPr/>
        </p:nvSpPr>
        <p:spPr>
          <a:xfrm>
            <a:off x="6176771" y="905255"/>
            <a:ext cx="0" cy="184785"/>
          </a:xfrm>
          <a:custGeom>
            <a:avLst/>
            <a:gdLst/>
            <a:ahLst/>
            <a:cxnLst/>
            <a:rect l="l" t="t" r="r" b="b"/>
            <a:pathLst>
              <a:path h="184784">
                <a:moveTo>
                  <a:pt x="0" y="0"/>
                </a:moveTo>
                <a:lnTo>
                  <a:pt x="0" y="184404"/>
                </a:lnTo>
              </a:path>
            </a:pathLst>
          </a:custGeom>
          <a:ln w="10668">
            <a:solidFill>
              <a:srgbClr val="D8D8D8"/>
            </a:solidFill>
          </a:ln>
        </p:spPr>
        <p:txBody>
          <a:bodyPr wrap="square" lIns="0" tIns="0" rIns="0" bIns="0" rtlCol="0"/>
          <a:lstStyle/>
          <a:p>
            <a:endParaRPr/>
          </a:p>
        </p:txBody>
      </p:sp>
      <p:sp>
        <p:nvSpPr>
          <p:cNvPr id="8" name="object 8"/>
          <p:cNvSpPr/>
          <p:nvPr/>
        </p:nvSpPr>
        <p:spPr>
          <a:xfrm>
            <a:off x="8606028" y="905255"/>
            <a:ext cx="0" cy="184785"/>
          </a:xfrm>
          <a:custGeom>
            <a:avLst/>
            <a:gdLst/>
            <a:ahLst/>
            <a:cxnLst/>
            <a:rect l="l" t="t" r="r" b="b"/>
            <a:pathLst>
              <a:path h="184784">
                <a:moveTo>
                  <a:pt x="0" y="0"/>
                </a:moveTo>
                <a:lnTo>
                  <a:pt x="0" y="184404"/>
                </a:lnTo>
              </a:path>
            </a:pathLst>
          </a:custGeom>
          <a:ln w="10668">
            <a:solidFill>
              <a:srgbClr val="D8D8D8"/>
            </a:solidFill>
          </a:ln>
        </p:spPr>
        <p:txBody>
          <a:bodyPr wrap="square" lIns="0" tIns="0" rIns="0" bIns="0" rtlCol="0"/>
          <a:lstStyle/>
          <a:p>
            <a:endParaRPr/>
          </a:p>
        </p:txBody>
      </p:sp>
      <p:sp>
        <p:nvSpPr>
          <p:cNvPr id="12" name="object 9"/>
          <p:cNvSpPr txBox="1"/>
          <p:nvPr/>
        </p:nvSpPr>
        <p:spPr>
          <a:xfrm>
            <a:off x="400256" y="1511255"/>
            <a:ext cx="9811461" cy="5193729"/>
          </a:xfrm>
          <a:prstGeom prst="rect">
            <a:avLst/>
          </a:prstGeom>
        </p:spPr>
        <p:txBody>
          <a:bodyPr vert="horz" wrap="square" lIns="0" tIns="12700" rIns="0" bIns="0" rtlCol="0">
            <a:spAutoFit/>
          </a:bodyPr>
          <a:lstStyle/>
          <a:p>
            <a:pPr marL="354964" lvl="1" indent="-342900">
              <a:lnSpc>
                <a:spcPct val="150000"/>
              </a:lnSpc>
              <a:spcBef>
                <a:spcPts val="100"/>
              </a:spcBef>
              <a:buFont typeface="Wingdings" panose="05000000000000000000" pitchFamily="2" charset="2"/>
              <a:buChar char="l"/>
              <a:tabLst>
                <a:tab pos="420370" algn="l"/>
              </a:tabLst>
            </a:pPr>
            <a:r>
              <a:rPr lang="zh-CN" altLang="en-US" sz="2000" smtClean="0">
                <a:latin typeface="微软雅黑"/>
                <a:cs typeface="微软雅黑"/>
              </a:rPr>
              <a:t>能够精确地识别人体的各种姿势并进行捕捉，包括各种具有挑战性的动作，如翻滚、体操和瑜伽。</a:t>
            </a:r>
            <a:endParaRPr lang="en-US" altLang="zh-CN" sz="2000" smtClean="0">
              <a:latin typeface="微软雅黑"/>
              <a:cs typeface="微软雅黑"/>
            </a:endParaRPr>
          </a:p>
          <a:p>
            <a:pPr marL="354964" lvl="1" indent="-342900">
              <a:lnSpc>
                <a:spcPct val="150000"/>
              </a:lnSpc>
              <a:spcBef>
                <a:spcPts val="100"/>
              </a:spcBef>
              <a:buFont typeface="Wingdings" panose="05000000000000000000" pitchFamily="2" charset="2"/>
              <a:buChar char="l"/>
              <a:tabLst>
                <a:tab pos="420370" algn="l"/>
              </a:tabLst>
            </a:pPr>
            <a:endParaRPr lang="zh-CN" altLang="en-US" sz="2000" smtClean="0">
              <a:latin typeface="微软雅黑"/>
              <a:cs typeface="微软雅黑"/>
            </a:endParaRPr>
          </a:p>
          <a:p>
            <a:pPr marL="354964" lvl="1" indent="-342900">
              <a:lnSpc>
                <a:spcPct val="150000"/>
              </a:lnSpc>
              <a:spcBef>
                <a:spcPts val="100"/>
              </a:spcBef>
              <a:buFont typeface="Wingdings" panose="05000000000000000000" pitchFamily="2" charset="2"/>
              <a:buChar char="l"/>
              <a:tabLst>
                <a:tab pos="420370" algn="l"/>
              </a:tabLst>
            </a:pPr>
            <a:r>
              <a:rPr lang="zh-CN" altLang="en-US" sz="2000" smtClean="0">
                <a:latin typeface="微软雅黑"/>
                <a:cs typeface="微软雅黑"/>
              </a:rPr>
              <a:t>能够独立且并行地处理每一个</a:t>
            </a:r>
            <a:r>
              <a:rPr lang="en-US" altLang="zh-CN" sz="2000" smtClean="0">
                <a:latin typeface="微软雅黑"/>
                <a:cs typeface="微软雅黑"/>
              </a:rPr>
              <a:t>2D</a:t>
            </a:r>
            <a:r>
              <a:rPr lang="zh-CN" altLang="en-US" sz="2000" smtClean="0">
                <a:latin typeface="微软雅黑"/>
                <a:cs typeface="微软雅黑"/>
              </a:rPr>
              <a:t>图像，仅使用局部图像块实现标记定位和唯一标记，不使用时间跟踪，因此对遮挡具有鲁棒性。</a:t>
            </a:r>
            <a:endParaRPr lang="en-US" altLang="zh-CN" sz="2000" smtClean="0">
              <a:latin typeface="微软雅黑"/>
              <a:cs typeface="微软雅黑"/>
            </a:endParaRPr>
          </a:p>
          <a:p>
            <a:pPr marL="354964" lvl="1" indent="-342900">
              <a:lnSpc>
                <a:spcPct val="150000"/>
              </a:lnSpc>
              <a:spcBef>
                <a:spcPts val="100"/>
              </a:spcBef>
              <a:buFont typeface="Wingdings" panose="05000000000000000000" pitchFamily="2" charset="2"/>
              <a:buChar char="l"/>
              <a:tabLst>
                <a:tab pos="420370" algn="l"/>
              </a:tabLst>
            </a:pPr>
            <a:endParaRPr lang="zh-CN" altLang="en-US" sz="2000" smtClean="0">
              <a:latin typeface="微软雅黑"/>
              <a:cs typeface="微软雅黑"/>
            </a:endParaRPr>
          </a:p>
          <a:p>
            <a:pPr marL="354964" lvl="1" indent="-342900">
              <a:lnSpc>
                <a:spcPct val="150000"/>
              </a:lnSpc>
              <a:spcBef>
                <a:spcPts val="100"/>
              </a:spcBef>
              <a:buFont typeface="Wingdings" panose="05000000000000000000" pitchFamily="2" charset="2"/>
              <a:buChar char="l"/>
              <a:tabLst>
                <a:tab pos="420370" algn="l"/>
              </a:tabLst>
            </a:pPr>
            <a:r>
              <a:rPr lang="zh-CN" altLang="en-US" sz="2000" smtClean="0">
                <a:latin typeface="微软雅黑"/>
                <a:cs typeface="微软雅黑"/>
              </a:rPr>
              <a:t>能自动推断相应的标记标签，不受任何类型的建模或归纳偏见的影响。</a:t>
            </a:r>
            <a:endParaRPr lang="en-US" altLang="zh-CN" sz="2000" smtClean="0">
              <a:latin typeface="微软雅黑"/>
              <a:cs typeface="微软雅黑"/>
            </a:endParaRPr>
          </a:p>
          <a:p>
            <a:pPr marL="354964" lvl="1" indent="-342900">
              <a:lnSpc>
                <a:spcPct val="150000"/>
              </a:lnSpc>
              <a:spcBef>
                <a:spcPts val="100"/>
              </a:spcBef>
              <a:buFont typeface="Wingdings" panose="05000000000000000000" pitchFamily="2" charset="2"/>
              <a:buChar char="l"/>
              <a:tabLst>
                <a:tab pos="420370" algn="l"/>
              </a:tabLst>
            </a:pPr>
            <a:endParaRPr lang="zh-CN" altLang="en-US" sz="2000" smtClean="0">
              <a:latin typeface="微软雅黑"/>
              <a:cs typeface="微软雅黑"/>
            </a:endParaRPr>
          </a:p>
          <a:p>
            <a:pPr marL="354964" lvl="1" indent="-342900">
              <a:lnSpc>
                <a:spcPct val="150000"/>
              </a:lnSpc>
              <a:spcBef>
                <a:spcPts val="100"/>
              </a:spcBef>
              <a:buFont typeface="Wingdings" panose="05000000000000000000" pitchFamily="2" charset="2"/>
              <a:buChar char="l"/>
              <a:tabLst>
                <a:tab pos="420370" algn="l"/>
              </a:tabLst>
            </a:pPr>
            <a:r>
              <a:rPr lang="zh-CN" altLang="en-US" sz="2000" smtClean="0">
                <a:latin typeface="微软雅黑"/>
                <a:cs typeface="微软雅黑"/>
              </a:rPr>
              <a:t>易于复制、部署和使用。</a:t>
            </a:r>
          </a:p>
          <a:p>
            <a:pPr marL="354964" lvl="1" indent="-342900">
              <a:lnSpc>
                <a:spcPct val="150000"/>
              </a:lnSpc>
              <a:spcBef>
                <a:spcPts val="100"/>
              </a:spcBef>
              <a:buFont typeface="Wingdings" panose="05000000000000000000" pitchFamily="2" charset="2"/>
              <a:buChar char="l"/>
              <a:tabLst>
                <a:tab pos="420370" algn="l"/>
              </a:tabLst>
            </a:pPr>
            <a:endParaRPr lang="en-US" altLang="zh-CN" sz="2000" smtClean="0">
              <a:latin typeface="微软雅黑"/>
              <a:cs typeface="微软雅黑"/>
            </a:endParaRPr>
          </a:p>
          <a:p>
            <a:pPr marL="12064" lvl="1">
              <a:lnSpc>
                <a:spcPct val="150000"/>
              </a:lnSpc>
              <a:spcBef>
                <a:spcPts val="100"/>
              </a:spcBef>
              <a:tabLst>
                <a:tab pos="420370" algn="l"/>
              </a:tabLst>
            </a:pPr>
            <a:r>
              <a:rPr lang="en-US" altLang="zh-CN" sz="2000" smtClean="0">
                <a:latin typeface="微软雅黑"/>
                <a:cs typeface="微软雅黑"/>
              </a:rPr>
              <a:t>	</a:t>
            </a:r>
            <a:endParaRPr lang="en-US" altLang="zh-CN" sz="2000">
              <a:latin typeface="微软雅黑"/>
              <a:cs typeface="微软雅黑"/>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614657" y="3657179"/>
            <a:ext cx="208915" cy="400685"/>
          </a:xfrm>
          <a:prstGeom prst="rect">
            <a:avLst/>
          </a:prstGeom>
        </p:spPr>
        <p:txBody>
          <a:bodyPr vert="horz" wrap="square" lIns="0" tIns="13970" rIns="0" bIns="0" rtlCol="0">
            <a:spAutoFit/>
          </a:bodyPr>
          <a:lstStyle/>
          <a:p>
            <a:pPr marL="12700">
              <a:lnSpc>
                <a:spcPct val="100000"/>
              </a:lnSpc>
              <a:spcBef>
                <a:spcPts val="110"/>
              </a:spcBef>
            </a:pPr>
            <a:r>
              <a:rPr sz="2450" spc="5" dirty="0">
                <a:solidFill>
                  <a:srgbClr val="FFFFFF"/>
                </a:solidFill>
                <a:latin typeface="微软雅黑"/>
                <a:cs typeface="微软雅黑"/>
              </a:rPr>
              <a:t>4</a:t>
            </a:r>
            <a:endParaRPr sz="2450">
              <a:latin typeface="微软雅黑"/>
              <a:cs typeface="微软雅黑"/>
            </a:endParaRPr>
          </a:p>
        </p:txBody>
      </p:sp>
      <p:sp>
        <p:nvSpPr>
          <p:cNvPr id="3" name="object 3"/>
          <p:cNvSpPr txBox="1">
            <a:spLocks noGrp="1"/>
          </p:cNvSpPr>
          <p:nvPr>
            <p:ph type="title"/>
          </p:nvPr>
        </p:nvSpPr>
        <p:spPr>
          <a:xfrm>
            <a:off x="5133860" y="3561142"/>
            <a:ext cx="1760855" cy="506730"/>
          </a:xfrm>
          <a:prstGeom prst="rect">
            <a:avLst/>
          </a:prstGeom>
        </p:spPr>
        <p:txBody>
          <a:bodyPr vert="horz" wrap="square" lIns="0" tIns="13335" rIns="0" bIns="0" rtlCol="0">
            <a:spAutoFit/>
          </a:bodyPr>
          <a:lstStyle/>
          <a:p>
            <a:pPr marL="12700">
              <a:lnSpc>
                <a:spcPct val="100000"/>
              </a:lnSpc>
              <a:spcBef>
                <a:spcPts val="105"/>
              </a:spcBef>
            </a:pPr>
            <a:r>
              <a:rPr lang="zh-CN" altLang="en-US" sz="3150" b="0" spc="-10" smtClean="0">
                <a:latin typeface="Microsoft JhengHei Light"/>
                <a:cs typeface="Microsoft JhengHei Light"/>
              </a:rPr>
              <a:t>局限性</a:t>
            </a:r>
            <a:endParaRPr sz="3150">
              <a:latin typeface="Microsoft JhengHei Light"/>
              <a:cs typeface="Microsoft JhengHei 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188720"/>
            <a:ext cx="10692384" cy="74675"/>
          </a:xfrm>
          <a:prstGeom prst="rect">
            <a:avLst/>
          </a:prstGeom>
        </p:spPr>
      </p:pic>
      <p:sp>
        <p:nvSpPr>
          <p:cNvPr id="3" name="object 3"/>
          <p:cNvSpPr/>
          <p:nvPr/>
        </p:nvSpPr>
        <p:spPr>
          <a:xfrm>
            <a:off x="8759952" y="862583"/>
            <a:ext cx="1932939" cy="271780"/>
          </a:xfrm>
          <a:custGeom>
            <a:avLst/>
            <a:gdLst/>
            <a:ahLst/>
            <a:cxnLst/>
            <a:rect l="l" t="t" r="r" b="b"/>
            <a:pathLst>
              <a:path w="1932940" h="271780">
                <a:moveTo>
                  <a:pt x="1932432" y="271272"/>
                </a:moveTo>
                <a:lnTo>
                  <a:pt x="0" y="271272"/>
                </a:lnTo>
                <a:lnTo>
                  <a:pt x="0" y="0"/>
                </a:lnTo>
                <a:lnTo>
                  <a:pt x="1932432" y="0"/>
                </a:lnTo>
                <a:lnTo>
                  <a:pt x="1932432" y="271272"/>
                </a:lnTo>
                <a:close/>
              </a:path>
            </a:pathLst>
          </a:custGeom>
          <a:solidFill>
            <a:srgbClr val="003F87"/>
          </a:solidFill>
        </p:spPr>
        <p:txBody>
          <a:bodyPr wrap="square" lIns="0" tIns="0" rIns="0" bIns="0" rtlCol="0"/>
          <a:lstStyle/>
          <a:p>
            <a:endParaRPr/>
          </a:p>
        </p:txBody>
      </p:sp>
      <p:sp>
        <p:nvSpPr>
          <p:cNvPr id="4" name="object 4"/>
          <p:cNvSpPr txBox="1"/>
          <p:nvPr/>
        </p:nvSpPr>
        <p:spPr>
          <a:xfrm>
            <a:off x="1994359" y="843833"/>
            <a:ext cx="1123950" cy="255198"/>
          </a:xfrm>
          <a:prstGeom prst="rect">
            <a:avLst/>
          </a:prstGeom>
        </p:spPr>
        <p:txBody>
          <a:bodyPr vert="horz" wrap="square" lIns="0" tIns="16510" rIns="0" bIns="0" rtlCol="0">
            <a:spAutoFit/>
          </a:bodyPr>
          <a:lstStyle/>
          <a:p>
            <a:pPr marL="12700">
              <a:lnSpc>
                <a:spcPct val="100000"/>
              </a:lnSpc>
              <a:spcBef>
                <a:spcPts val="130"/>
              </a:spcBef>
            </a:pPr>
            <a:r>
              <a:rPr lang="zh-CN" altLang="en-US" sz="1550" b="0" spc="-10" smtClean="0">
                <a:solidFill>
                  <a:srgbClr val="003F87"/>
                </a:solidFill>
                <a:latin typeface="Microsoft JhengHei Light"/>
                <a:cs typeface="Microsoft JhengHei Light"/>
              </a:rPr>
              <a:t>研究背景</a:t>
            </a:r>
            <a:endParaRPr sz="1550">
              <a:latin typeface="Microsoft JhengHei Light"/>
              <a:cs typeface="Microsoft JhengHei Light"/>
            </a:endParaRPr>
          </a:p>
        </p:txBody>
      </p:sp>
      <p:sp>
        <p:nvSpPr>
          <p:cNvPr id="5" name="object 5"/>
          <p:cNvSpPr txBox="1"/>
          <p:nvPr/>
        </p:nvSpPr>
        <p:spPr>
          <a:xfrm>
            <a:off x="4499819" y="857487"/>
            <a:ext cx="3381375" cy="255198"/>
          </a:xfrm>
          <a:prstGeom prst="rect">
            <a:avLst/>
          </a:prstGeom>
        </p:spPr>
        <p:txBody>
          <a:bodyPr vert="horz" wrap="square" lIns="0" tIns="16510" rIns="0" bIns="0" rtlCol="0">
            <a:spAutoFit/>
          </a:bodyPr>
          <a:lstStyle/>
          <a:p>
            <a:pPr marL="12700">
              <a:lnSpc>
                <a:spcPct val="100000"/>
              </a:lnSpc>
              <a:spcBef>
                <a:spcPts val="130"/>
              </a:spcBef>
              <a:tabLst>
                <a:tab pos="2353945" algn="l"/>
              </a:tabLst>
            </a:pPr>
            <a:r>
              <a:rPr lang="zh-CN" altLang="en-US" sz="1550" b="0" spc="-10" smtClean="0">
                <a:solidFill>
                  <a:srgbClr val="003F87"/>
                </a:solidFill>
                <a:latin typeface="Microsoft JhengHei Light"/>
                <a:cs typeface="Microsoft JhengHei Light"/>
              </a:rPr>
              <a:t>内容介绍</a:t>
            </a:r>
            <a:r>
              <a:rPr sz="1550" b="0">
                <a:solidFill>
                  <a:srgbClr val="003F87"/>
                </a:solidFill>
                <a:latin typeface="Microsoft JhengHei Light"/>
                <a:cs typeface="Microsoft JhengHei Light"/>
              </a:rPr>
              <a:t>	</a:t>
            </a:r>
            <a:r>
              <a:rPr lang="zh-CN" altLang="en-US" sz="1550" b="0" spc="-10" smtClean="0">
                <a:solidFill>
                  <a:srgbClr val="003F87"/>
                </a:solidFill>
                <a:latin typeface="Microsoft JhengHei Light"/>
                <a:cs typeface="Microsoft JhengHei Light"/>
              </a:rPr>
              <a:t>创新点</a:t>
            </a:r>
            <a:endParaRPr sz="1550">
              <a:latin typeface="Microsoft JhengHei Light"/>
              <a:cs typeface="Microsoft JhengHei Light"/>
            </a:endParaRPr>
          </a:p>
        </p:txBody>
      </p:sp>
      <p:sp>
        <p:nvSpPr>
          <p:cNvPr id="6" name="object 6"/>
          <p:cNvSpPr txBox="1"/>
          <p:nvPr/>
        </p:nvSpPr>
        <p:spPr>
          <a:xfrm>
            <a:off x="9314201" y="857487"/>
            <a:ext cx="896619" cy="255198"/>
          </a:xfrm>
          <a:prstGeom prst="rect">
            <a:avLst/>
          </a:prstGeom>
        </p:spPr>
        <p:txBody>
          <a:bodyPr vert="horz" wrap="square" lIns="0" tIns="16510" rIns="0" bIns="0" rtlCol="0">
            <a:spAutoFit/>
          </a:bodyPr>
          <a:lstStyle/>
          <a:p>
            <a:pPr marL="12700">
              <a:lnSpc>
                <a:spcPct val="100000"/>
              </a:lnSpc>
              <a:spcBef>
                <a:spcPts val="130"/>
              </a:spcBef>
            </a:pPr>
            <a:r>
              <a:rPr lang="zh-CN" altLang="en-US" sz="1550" b="0" spc="-10" smtClean="0">
                <a:solidFill>
                  <a:srgbClr val="FFFFFF"/>
                </a:solidFill>
                <a:latin typeface="Microsoft JhengHei Light"/>
                <a:cs typeface="Microsoft JhengHei Light"/>
              </a:rPr>
              <a:t>局限性</a:t>
            </a:r>
            <a:endParaRPr sz="1550">
              <a:latin typeface="Microsoft JhengHei Light"/>
              <a:cs typeface="Microsoft JhengHei Light"/>
            </a:endParaRPr>
          </a:p>
        </p:txBody>
      </p:sp>
      <p:sp>
        <p:nvSpPr>
          <p:cNvPr id="7" name="object 7"/>
          <p:cNvSpPr/>
          <p:nvPr/>
        </p:nvSpPr>
        <p:spPr>
          <a:xfrm>
            <a:off x="3747515" y="905255"/>
            <a:ext cx="0" cy="184785"/>
          </a:xfrm>
          <a:custGeom>
            <a:avLst/>
            <a:gdLst/>
            <a:ahLst/>
            <a:cxnLst/>
            <a:rect l="l" t="t" r="r" b="b"/>
            <a:pathLst>
              <a:path h="184784">
                <a:moveTo>
                  <a:pt x="0" y="0"/>
                </a:moveTo>
                <a:lnTo>
                  <a:pt x="0" y="184404"/>
                </a:lnTo>
              </a:path>
            </a:pathLst>
          </a:custGeom>
          <a:ln w="10668">
            <a:solidFill>
              <a:srgbClr val="D8D8D8"/>
            </a:solidFill>
          </a:ln>
        </p:spPr>
        <p:txBody>
          <a:bodyPr wrap="square" lIns="0" tIns="0" rIns="0" bIns="0" rtlCol="0"/>
          <a:lstStyle/>
          <a:p>
            <a:endParaRPr/>
          </a:p>
        </p:txBody>
      </p:sp>
      <p:sp>
        <p:nvSpPr>
          <p:cNvPr id="8" name="object 8"/>
          <p:cNvSpPr/>
          <p:nvPr/>
        </p:nvSpPr>
        <p:spPr>
          <a:xfrm>
            <a:off x="6176771" y="905255"/>
            <a:ext cx="0" cy="184785"/>
          </a:xfrm>
          <a:custGeom>
            <a:avLst/>
            <a:gdLst/>
            <a:ahLst/>
            <a:cxnLst/>
            <a:rect l="l" t="t" r="r" b="b"/>
            <a:pathLst>
              <a:path h="184784">
                <a:moveTo>
                  <a:pt x="0" y="0"/>
                </a:moveTo>
                <a:lnTo>
                  <a:pt x="0" y="184404"/>
                </a:lnTo>
              </a:path>
            </a:pathLst>
          </a:custGeom>
          <a:ln w="10668">
            <a:solidFill>
              <a:srgbClr val="D8D8D8"/>
            </a:solidFill>
          </a:ln>
        </p:spPr>
        <p:txBody>
          <a:bodyPr wrap="square" lIns="0" tIns="0" rIns="0" bIns="0" rtlCol="0"/>
          <a:lstStyle/>
          <a:p>
            <a:endParaRPr/>
          </a:p>
        </p:txBody>
      </p:sp>
      <p:sp>
        <p:nvSpPr>
          <p:cNvPr id="9" name="object 9"/>
          <p:cNvSpPr/>
          <p:nvPr/>
        </p:nvSpPr>
        <p:spPr>
          <a:xfrm>
            <a:off x="8606028" y="905255"/>
            <a:ext cx="0" cy="184785"/>
          </a:xfrm>
          <a:custGeom>
            <a:avLst/>
            <a:gdLst/>
            <a:ahLst/>
            <a:cxnLst/>
            <a:rect l="l" t="t" r="r" b="b"/>
            <a:pathLst>
              <a:path h="184784">
                <a:moveTo>
                  <a:pt x="0" y="0"/>
                </a:moveTo>
                <a:lnTo>
                  <a:pt x="0" y="184404"/>
                </a:lnTo>
              </a:path>
            </a:pathLst>
          </a:custGeom>
          <a:ln w="10668">
            <a:solidFill>
              <a:srgbClr val="D8D8D8"/>
            </a:solidFill>
          </a:ln>
        </p:spPr>
        <p:txBody>
          <a:bodyPr wrap="square" lIns="0" tIns="0" rIns="0" bIns="0" rtlCol="0"/>
          <a:lstStyle/>
          <a:p>
            <a:endParaRPr/>
          </a:p>
        </p:txBody>
      </p:sp>
      <p:pic>
        <p:nvPicPr>
          <p:cNvPr id="10" name="object 10"/>
          <p:cNvPicPr/>
          <p:nvPr/>
        </p:nvPicPr>
        <p:blipFill>
          <a:blip r:embed="rId3" cstate="print"/>
          <a:stretch>
            <a:fillRect/>
          </a:stretch>
        </p:blipFill>
        <p:spPr>
          <a:xfrm>
            <a:off x="411480" y="856488"/>
            <a:ext cx="1106424" cy="312419"/>
          </a:xfrm>
          <a:prstGeom prst="rect">
            <a:avLst/>
          </a:prstGeom>
        </p:spPr>
      </p:pic>
      <p:sp>
        <p:nvSpPr>
          <p:cNvPr id="20" name="object 9"/>
          <p:cNvSpPr txBox="1"/>
          <p:nvPr/>
        </p:nvSpPr>
        <p:spPr>
          <a:xfrm>
            <a:off x="400256" y="1511255"/>
            <a:ext cx="9811461" cy="4270400"/>
          </a:xfrm>
          <a:prstGeom prst="rect">
            <a:avLst/>
          </a:prstGeom>
        </p:spPr>
        <p:txBody>
          <a:bodyPr vert="horz" wrap="square" lIns="0" tIns="12700" rIns="0" bIns="0" rtlCol="0">
            <a:spAutoFit/>
          </a:bodyPr>
          <a:lstStyle/>
          <a:p>
            <a:pPr marL="354964" lvl="1" indent="-342900">
              <a:lnSpc>
                <a:spcPct val="150000"/>
              </a:lnSpc>
              <a:spcBef>
                <a:spcPts val="100"/>
              </a:spcBef>
              <a:buFont typeface="Wingdings" panose="05000000000000000000" pitchFamily="2" charset="2"/>
              <a:buChar char="l"/>
              <a:tabLst>
                <a:tab pos="420370" algn="l"/>
              </a:tabLst>
            </a:pPr>
            <a:r>
              <a:rPr lang="zh-CN" altLang="en-US" sz="2000" smtClean="0">
                <a:latin typeface="微软雅黑"/>
                <a:cs typeface="微软雅黑"/>
              </a:rPr>
              <a:t>特殊的动作捕捉服是必须的。</a:t>
            </a:r>
            <a:endParaRPr lang="en-US" altLang="zh-CN" sz="2000" smtClean="0">
              <a:latin typeface="微软雅黑"/>
              <a:cs typeface="微软雅黑"/>
            </a:endParaRPr>
          </a:p>
          <a:p>
            <a:pPr marL="354964" lvl="1" indent="-342900">
              <a:lnSpc>
                <a:spcPct val="150000"/>
              </a:lnSpc>
              <a:spcBef>
                <a:spcPts val="100"/>
              </a:spcBef>
              <a:buFont typeface="Wingdings" panose="05000000000000000000" pitchFamily="2" charset="2"/>
              <a:buChar char="l"/>
              <a:tabLst>
                <a:tab pos="420370" algn="l"/>
              </a:tabLst>
            </a:pPr>
            <a:endParaRPr lang="zh-CN" altLang="en-US" sz="2000" smtClean="0">
              <a:latin typeface="微软雅黑"/>
              <a:cs typeface="微软雅黑"/>
            </a:endParaRPr>
          </a:p>
          <a:p>
            <a:pPr marL="354964" lvl="1" indent="-342900">
              <a:lnSpc>
                <a:spcPct val="150000"/>
              </a:lnSpc>
              <a:spcBef>
                <a:spcPts val="100"/>
              </a:spcBef>
              <a:buFont typeface="Wingdings" panose="05000000000000000000" pitchFamily="2" charset="2"/>
              <a:buChar char="l"/>
              <a:tabLst>
                <a:tab pos="420370" algn="l"/>
              </a:tabLst>
            </a:pPr>
            <a:r>
              <a:rPr lang="zh-CN" altLang="en-US" sz="2000" smtClean="0">
                <a:latin typeface="微软雅黑"/>
                <a:cs typeface="微软雅黑"/>
              </a:rPr>
              <a:t>当前的相机分辨率（</a:t>
            </a:r>
            <a:r>
              <a:rPr lang="en-US" altLang="zh-CN" sz="2000" smtClean="0">
                <a:latin typeface="微软雅黑"/>
                <a:cs typeface="微软雅黑"/>
              </a:rPr>
              <a:t>4000×2160</a:t>
            </a:r>
            <a:r>
              <a:rPr lang="zh-CN" altLang="en-US" sz="2000" smtClean="0">
                <a:latin typeface="微软雅黑"/>
                <a:cs typeface="微软雅黑"/>
              </a:rPr>
              <a:t>）无法从皮肤获得足够的细节。</a:t>
            </a:r>
            <a:endParaRPr lang="en-US" altLang="zh-CN" sz="2000" smtClean="0">
              <a:latin typeface="微软雅黑"/>
              <a:cs typeface="微软雅黑"/>
            </a:endParaRPr>
          </a:p>
          <a:p>
            <a:pPr marL="354964" lvl="1" indent="-342900">
              <a:lnSpc>
                <a:spcPct val="150000"/>
              </a:lnSpc>
              <a:spcBef>
                <a:spcPts val="100"/>
              </a:spcBef>
              <a:buFont typeface="Wingdings" panose="05000000000000000000" pitchFamily="2" charset="2"/>
              <a:buChar char="l"/>
              <a:tabLst>
                <a:tab pos="420370" algn="l"/>
              </a:tabLst>
            </a:pPr>
            <a:endParaRPr lang="zh-CN" altLang="en-US" sz="2000" smtClean="0">
              <a:latin typeface="微软雅黑"/>
              <a:cs typeface="微软雅黑"/>
            </a:endParaRPr>
          </a:p>
          <a:p>
            <a:pPr marL="354964" lvl="1" indent="-342900">
              <a:lnSpc>
                <a:spcPct val="150000"/>
              </a:lnSpc>
              <a:spcBef>
                <a:spcPts val="100"/>
              </a:spcBef>
              <a:buFont typeface="Wingdings" panose="05000000000000000000" pitchFamily="2" charset="2"/>
              <a:buChar char="l"/>
              <a:tabLst>
                <a:tab pos="420370" algn="l"/>
              </a:tabLst>
            </a:pPr>
            <a:r>
              <a:rPr lang="zh-CN" altLang="en-US" sz="2000" smtClean="0">
                <a:latin typeface="微软雅黑"/>
                <a:cs typeface="微软雅黑"/>
              </a:rPr>
              <a:t>忽略了脸部和手部的运动捕捉。</a:t>
            </a:r>
            <a:endParaRPr lang="en-US" altLang="zh-CN" sz="2000" smtClean="0">
              <a:latin typeface="微软雅黑"/>
              <a:cs typeface="微软雅黑"/>
            </a:endParaRPr>
          </a:p>
          <a:p>
            <a:pPr marL="354964" lvl="1" indent="-342900">
              <a:lnSpc>
                <a:spcPct val="150000"/>
              </a:lnSpc>
              <a:spcBef>
                <a:spcPts val="100"/>
              </a:spcBef>
              <a:buFont typeface="Wingdings" panose="05000000000000000000" pitchFamily="2" charset="2"/>
              <a:buChar char="l"/>
              <a:tabLst>
                <a:tab pos="420370" algn="l"/>
              </a:tabLst>
            </a:pPr>
            <a:endParaRPr lang="zh-CN" altLang="en-US" sz="2000" smtClean="0">
              <a:latin typeface="微软雅黑"/>
              <a:cs typeface="微软雅黑"/>
            </a:endParaRPr>
          </a:p>
          <a:p>
            <a:pPr marL="354964" lvl="1" indent="-342900">
              <a:lnSpc>
                <a:spcPct val="150000"/>
              </a:lnSpc>
              <a:spcBef>
                <a:spcPts val="100"/>
              </a:spcBef>
              <a:buFont typeface="Wingdings" panose="05000000000000000000" pitchFamily="2" charset="2"/>
              <a:buChar char="l"/>
              <a:tabLst>
                <a:tab pos="420370" algn="l"/>
              </a:tabLst>
            </a:pPr>
            <a:r>
              <a:rPr lang="zh-CN" altLang="en-US" sz="2000" smtClean="0">
                <a:latin typeface="微软雅黑"/>
                <a:cs typeface="微软雅黑"/>
              </a:rPr>
              <a:t>无法进行实时的数据处理。</a:t>
            </a:r>
          </a:p>
          <a:p>
            <a:pPr marL="354964" lvl="1" indent="-342900">
              <a:lnSpc>
                <a:spcPct val="150000"/>
              </a:lnSpc>
              <a:spcBef>
                <a:spcPts val="100"/>
              </a:spcBef>
              <a:buFont typeface="Wingdings" panose="05000000000000000000" pitchFamily="2" charset="2"/>
              <a:buChar char="l"/>
              <a:tabLst>
                <a:tab pos="420370" algn="l"/>
              </a:tabLst>
            </a:pPr>
            <a:endParaRPr lang="en-US" altLang="zh-CN" sz="2000" smtClean="0">
              <a:latin typeface="微软雅黑"/>
              <a:cs typeface="微软雅黑"/>
            </a:endParaRPr>
          </a:p>
          <a:p>
            <a:pPr marL="12064" lvl="1">
              <a:lnSpc>
                <a:spcPct val="150000"/>
              </a:lnSpc>
              <a:spcBef>
                <a:spcPts val="100"/>
              </a:spcBef>
              <a:tabLst>
                <a:tab pos="420370" algn="l"/>
              </a:tabLst>
            </a:pPr>
            <a:r>
              <a:rPr lang="en-US" altLang="zh-CN" sz="2000" smtClean="0">
                <a:latin typeface="微软雅黑"/>
                <a:cs typeface="微软雅黑"/>
              </a:rPr>
              <a:t>	</a:t>
            </a:r>
            <a:endParaRPr lang="en-US" altLang="zh-CN" sz="2000">
              <a:latin typeface="微软雅黑"/>
              <a:cs typeface="微软雅黑"/>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856488"/>
            <a:ext cx="10692765" cy="407034"/>
            <a:chOff x="0" y="856488"/>
            <a:chExt cx="10692765" cy="407034"/>
          </a:xfrm>
        </p:grpSpPr>
        <p:pic>
          <p:nvPicPr>
            <p:cNvPr id="3" name="object 3"/>
            <p:cNvPicPr/>
            <p:nvPr/>
          </p:nvPicPr>
          <p:blipFill>
            <a:blip r:embed="rId2" cstate="print"/>
            <a:stretch>
              <a:fillRect/>
            </a:stretch>
          </p:blipFill>
          <p:spPr>
            <a:xfrm>
              <a:off x="0" y="1188720"/>
              <a:ext cx="10692384" cy="74675"/>
            </a:xfrm>
            <a:prstGeom prst="rect">
              <a:avLst/>
            </a:prstGeom>
          </p:spPr>
        </p:pic>
        <p:pic>
          <p:nvPicPr>
            <p:cNvPr id="4" name="object 4"/>
            <p:cNvPicPr/>
            <p:nvPr/>
          </p:nvPicPr>
          <p:blipFill>
            <a:blip r:embed="rId3" cstate="print"/>
            <a:stretch>
              <a:fillRect/>
            </a:stretch>
          </p:blipFill>
          <p:spPr>
            <a:xfrm>
              <a:off x="411480" y="856488"/>
              <a:ext cx="1106424" cy="312419"/>
            </a:xfrm>
            <a:prstGeom prst="rect">
              <a:avLst/>
            </a:prstGeom>
          </p:spPr>
        </p:pic>
      </p:grpSp>
      <p:sp>
        <p:nvSpPr>
          <p:cNvPr id="5" name="object 5"/>
          <p:cNvSpPr txBox="1">
            <a:spLocks noGrp="1"/>
          </p:cNvSpPr>
          <p:nvPr>
            <p:ph type="title"/>
          </p:nvPr>
        </p:nvSpPr>
        <p:spPr>
          <a:prstGeom prst="rect">
            <a:avLst/>
          </a:prstGeom>
        </p:spPr>
        <p:txBody>
          <a:bodyPr vert="horz" wrap="square" lIns="0" tIns="14605" rIns="0" bIns="0" rtlCol="0">
            <a:spAutoFit/>
          </a:bodyPr>
          <a:lstStyle/>
          <a:p>
            <a:pPr marL="288925">
              <a:lnSpc>
                <a:spcPct val="100000"/>
              </a:lnSpc>
              <a:spcBef>
                <a:spcPts val="115"/>
              </a:spcBef>
            </a:pPr>
            <a:r>
              <a:rPr spc="-10" dirty="0"/>
              <a:t>Thanks</a:t>
            </a:r>
            <a:r>
              <a:rPr sz="3150" spc="-10" dirty="0"/>
              <a:t>！</a:t>
            </a:r>
            <a:endParaRPr sz="315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77763" y="1366432"/>
            <a:ext cx="2159000" cy="559435"/>
          </a:xfrm>
          <a:prstGeom prst="rect">
            <a:avLst/>
          </a:prstGeom>
        </p:spPr>
        <p:txBody>
          <a:bodyPr vert="horz" wrap="square" lIns="0" tIns="12700" rIns="0" bIns="0" rtlCol="0">
            <a:spAutoFit/>
          </a:bodyPr>
          <a:lstStyle/>
          <a:p>
            <a:pPr marL="12700">
              <a:lnSpc>
                <a:spcPct val="100000"/>
              </a:lnSpc>
              <a:spcBef>
                <a:spcPts val="100"/>
              </a:spcBef>
            </a:pPr>
            <a:r>
              <a:rPr sz="3500" spc="-10" smtClean="0"/>
              <a:t>CONTENT</a:t>
            </a:r>
            <a:endParaRPr sz="3500"/>
          </a:p>
        </p:txBody>
      </p:sp>
      <p:sp>
        <p:nvSpPr>
          <p:cNvPr id="3" name="object 3"/>
          <p:cNvSpPr/>
          <p:nvPr/>
        </p:nvSpPr>
        <p:spPr>
          <a:xfrm>
            <a:off x="2397251" y="2048255"/>
            <a:ext cx="6036945" cy="0"/>
          </a:xfrm>
          <a:custGeom>
            <a:avLst/>
            <a:gdLst/>
            <a:ahLst/>
            <a:cxnLst/>
            <a:rect l="l" t="t" r="r" b="b"/>
            <a:pathLst>
              <a:path w="6036945">
                <a:moveTo>
                  <a:pt x="6036564" y="0"/>
                </a:moveTo>
                <a:lnTo>
                  <a:pt x="0" y="0"/>
                </a:lnTo>
              </a:path>
            </a:pathLst>
          </a:custGeom>
          <a:ln w="16764">
            <a:solidFill>
              <a:srgbClr val="BFBFBF"/>
            </a:solidFill>
          </a:ln>
        </p:spPr>
        <p:txBody>
          <a:bodyPr wrap="square" lIns="0" tIns="0" rIns="0" bIns="0" rtlCol="0"/>
          <a:lstStyle/>
          <a:p>
            <a:endParaRPr/>
          </a:p>
        </p:txBody>
      </p:sp>
      <p:pic>
        <p:nvPicPr>
          <p:cNvPr id="4" name="object 4"/>
          <p:cNvPicPr/>
          <p:nvPr/>
        </p:nvPicPr>
        <p:blipFill>
          <a:blip r:embed="rId2" cstate="print"/>
          <a:stretch>
            <a:fillRect/>
          </a:stretch>
        </p:blipFill>
        <p:spPr>
          <a:xfrm>
            <a:off x="0" y="856488"/>
            <a:ext cx="10692384" cy="769620"/>
          </a:xfrm>
          <a:prstGeom prst="rect">
            <a:avLst/>
          </a:prstGeom>
        </p:spPr>
      </p:pic>
      <p:grpSp>
        <p:nvGrpSpPr>
          <p:cNvPr id="15" name="Group 40"/>
          <p:cNvGrpSpPr/>
          <p:nvPr/>
        </p:nvGrpSpPr>
        <p:grpSpPr>
          <a:xfrm>
            <a:off x="7958213" y="3400425"/>
            <a:ext cx="2747887" cy="2538776"/>
            <a:chOff x="6572264" y="1643056"/>
            <a:chExt cx="2061184" cy="1903642"/>
          </a:xfrm>
        </p:grpSpPr>
        <p:sp>
          <p:nvSpPr>
            <p:cNvPr id="16" name="Arc 10"/>
            <p:cNvSpPr/>
            <p:nvPr/>
          </p:nvSpPr>
          <p:spPr>
            <a:xfrm>
              <a:off x="6572264" y="1643056"/>
              <a:ext cx="1903642" cy="1903642"/>
            </a:xfrm>
            <a:prstGeom prst="arc">
              <a:avLst>
                <a:gd name="adj1" fmla="val 21571566"/>
                <a:gd name="adj2" fmla="val 10822907"/>
              </a:avLst>
            </a:prstGeom>
            <a:solidFill>
              <a:schemeClr val="accent4"/>
            </a:solidFill>
            <a:ln w="38100">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3733" spc="284" dirty="0">
                  <a:solidFill>
                    <a:schemeClr val="bg1"/>
                  </a:solidFill>
                  <a:latin typeface="微软雅黑" panose="020B0503020204020204" pitchFamily="34" charset="-122"/>
                  <a:ea typeface="微软雅黑" panose="020B0503020204020204" pitchFamily="34" charset="-122"/>
                </a:rPr>
                <a:t>04</a:t>
              </a:r>
            </a:p>
          </p:txBody>
        </p:sp>
        <p:sp>
          <p:nvSpPr>
            <p:cNvPr id="17" name="Rectangle 15"/>
            <p:cNvSpPr/>
            <p:nvPr/>
          </p:nvSpPr>
          <p:spPr>
            <a:xfrm>
              <a:off x="6715141" y="1714494"/>
              <a:ext cx="1918307" cy="376987"/>
            </a:xfrm>
            <a:prstGeom prst="rect">
              <a:avLst/>
            </a:prstGeom>
          </p:spPr>
          <p:txBody>
            <a:bodyPr wrap="square">
              <a:spAutoFit/>
            </a:bodyPr>
            <a:lstStyle/>
            <a:p>
              <a:pPr lvl="0" algn="ctr"/>
              <a:r>
                <a:rPr lang="zh-CN" altLang="en-US" sz="2667"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局限性</a:t>
              </a:r>
              <a:endParaRPr lang="zh-CN" altLang="en-US" sz="12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8" name="Group 39"/>
          <p:cNvGrpSpPr/>
          <p:nvPr/>
        </p:nvGrpSpPr>
        <p:grpSpPr>
          <a:xfrm>
            <a:off x="5386781" y="3400425"/>
            <a:ext cx="2631020" cy="2538776"/>
            <a:chOff x="4643438" y="1643056"/>
            <a:chExt cx="1973522" cy="1903642"/>
          </a:xfrm>
        </p:grpSpPr>
        <p:sp>
          <p:nvSpPr>
            <p:cNvPr id="19" name="Arc 9"/>
            <p:cNvSpPr/>
            <p:nvPr/>
          </p:nvSpPr>
          <p:spPr>
            <a:xfrm>
              <a:off x="4643438" y="1643056"/>
              <a:ext cx="1903642" cy="1903642"/>
            </a:xfrm>
            <a:prstGeom prst="arc">
              <a:avLst>
                <a:gd name="adj1" fmla="val 10782369"/>
                <a:gd name="adj2" fmla="val 0"/>
              </a:avLst>
            </a:prstGeom>
            <a:solidFill>
              <a:schemeClr val="accent3"/>
            </a:solidFill>
            <a:ln w="38100">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3733" spc="284" dirty="0">
                  <a:solidFill>
                    <a:schemeClr val="bg1"/>
                  </a:solidFill>
                  <a:latin typeface="微软雅黑" panose="020B0503020204020204" pitchFamily="34" charset="-122"/>
                  <a:ea typeface="微软雅黑" panose="020B0503020204020204" pitchFamily="34" charset="-122"/>
                </a:rPr>
                <a:t>03</a:t>
              </a:r>
            </a:p>
          </p:txBody>
        </p:sp>
        <p:sp>
          <p:nvSpPr>
            <p:cNvPr id="20" name="Rectangle 12"/>
            <p:cNvSpPr/>
            <p:nvPr/>
          </p:nvSpPr>
          <p:spPr>
            <a:xfrm>
              <a:off x="4786313" y="2786064"/>
              <a:ext cx="1830647" cy="376987"/>
            </a:xfrm>
            <a:prstGeom prst="rect">
              <a:avLst/>
            </a:prstGeom>
          </p:spPr>
          <p:txBody>
            <a:bodyPr wrap="square">
              <a:spAutoFit/>
            </a:bodyPr>
            <a:lstStyle/>
            <a:p>
              <a:pPr lvl="0" algn="ctr"/>
              <a:r>
                <a:rPr lang="zh-CN" altLang="en-US" sz="2667"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创新点</a:t>
              </a:r>
              <a:endParaRPr lang="zh-CN" altLang="en-US" sz="12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21" name="Group 37"/>
          <p:cNvGrpSpPr/>
          <p:nvPr/>
        </p:nvGrpSpPr>
        <p:grpSpPr>
          <a:xfrm>
            <a:off x="243916" y="3400425"/>
            <a:ext cx="2589311" cy="2538776"/>
            <a:chOff x="785786" y="1643056"/>
            <a:chExt cx="1942236" cy="1903642"/>
          </a:xfrm>
        </p:grpSpPr>
        <p:sp>
          <p:nvSpPr>
            <p:cNvPr id="22" name="Arc 7"/>
            <p:cNvSpPr/>
            <p:nvPr/>
          </p:nvSpPr>
          <p:spPr>
            <a:xfrm>
              <a:off x="785786" y="1643056"/>
              <a:ext cx="1903642" cy="1903642"/>
            </a:xfrm>
            <a:prstGeom prst="arc">
              <a:avLst>
                <a:gd name="adj1" fmla="val 10782369"/>
                <a:gd name="adj2" fmla="val 0"/>
              </a:avLst>
            </a:prstGeom>
            <a:solidFill>
              <a:schemeClr val="accent1"/>
            </a:solidFill>
            <a:ln w="38100">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3733" spc="284" dirty="0">
                  <a:solidFill>
                    <a:schemeClr val="bg1"/>
                  </a:solidFill>
                  <a:latin typeface="微软雅黑" panose="020B0503020204020204" pitchFamily="34" charset="-122"/>
                  <a:ea typeface="微软雅黑" panose="020B0503020204020204" pitchFamily="34" charset="-122"/>
                </a:rPr>
                <a:t>01</a:t>
              </a:r>
            </a:p>
          </p:txBody>
        </p:sp>
        <p:sp>
          <p:nvSpPr>
            <p:cNvPr id="23" name="Rectangle 13"/>
            <p:cNvSpPr/>
            <p:nvPr/>
          </p:nvSpPr>
          <p:spPr>
            <a:xfrm>
              <a:off x="928662" y="2786064"/>
              <a:ext cx="1799360" cy="392324"/>
            </a:xfrm>
            <a:prstGeom prst="rect">
              <a:avLst/>
            </a:prstGeom>
          </p:spPr>
          <p:txBody>
            <a:bodyPr wrap="square">
              <a:spAutoFit/>
            </a:bodyPr>
            <a:lstStyle/>
            <a:p>
              <a:pPr algn="ctr"/>
              <a:r>
                <a:rPr lang="zh-CN" altLang="en-US" sz="267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研究背景</a:t>
              </a:r>
              <a:endParaRPr lang="zh-CN" altLang="en-US" sz="267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24" name="Group 38"/>
          <p:cNvGrpSpPr/>
          <p:nvPr/>
        </p:nvGrpSpPr>
        <p:grpSpPr>
          <a:xfrm>
            <a:off x="2815349" y="3400425"/>
            <a:ext cx="2537859" cy="2538776"/>
            <a:chOff x="2714612" y="1643056"/>
            <a:chExt cx="1903642" cy="1903642"/>
          </a:xfrm>
        </p:grpSpPr>
        <p:sp>
          <p:nvSpPr>
            <p:cNvPr id="25" name="Arc 8"/>
            <p:cNvSpPr/>
            <p:nvPr/>
          </p:nvSpPr>
          <p:spPr>
            <a:xfrm>
              <a:off x="2714612" y="1643056"/>
              <a:ext cx="1903642" cy="1903642"/>
            </a:xfrm>
            <a:prstGeom prst="arc">
              <a:avLst>
                <a:gd name="adj1" fmla="val 21571566"/>
                <a:gd name="adj2" fmla="val 10822907"/>
              </a:avLst>
            </a:prstGeom>
            <a:solidFill>
              <a:schemeClr val="accent2"/>
            </a:solidFill>
            <a:ln w="38100">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3733" spc="284" dirty="0">
                  <a:solidFill>
                    <a:schemeClr val="bg1"/>
                  </a:solidFill>
                  <a:latin typeface="微软雅黑" panose="020B0503020204020204" pitchFamily="34" charset="-122"/>
                  <a:ea typeface="微软雅黑" panose="020B0503020204020204" pitchFamily="34" charset="-122"/>
                </a:rPr>
                <a:t>02</a:t>
              </a:r>
            </a:p>
          </p:txBody>
        </p:sp>
        <p:sp>
          <p:nvSpPr>
            <p:cNvPr id="26" name="Rectangle 14"/>
            <p:cNvSpPr/>
            <p:nvPr/>
          </p:nvSpPr>
          <p:spPr>
            <a:xfrm>
              <a:off x="2758931" y="1902988"/>
              <a:ext cx="1815003" cy="392324"/>
            </a:xfrm>
            <a:prstGeom prst="rect">
              <a:avLst/>
            </a:prstGeom>
          </p:spPr>
          <p:txBody>
            <a:bodyPr wrap="square">
              <a:spAutoFit/>
            </a:bodyPr>
            <a:lstStyle/>
            <a:p>
              <a:pPr lvl="0" algn="ctr"/>
              <a:r>
                <a:rPr lang="zh-CN" altLang="en-US" sz="267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内容介绍</a:t>
              </a:r>
              <a:endParaRPr lang="zh-CN" altLang="en-US" sz="267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614657" y="3657179"/>
            <a:ext cx="208915" cy="400685"/>
          </a:xfrm>
          <a:prstGeom prst="rect">
            <a:avLst/>
          </a:prstGeom>
        </p:spPr>
        <p:txBody>
          <a:bodyPr vert="horz" wrap="square" lIns="0" tIns="13970" rIns="0" bIns="0" rtlCol="0">
            <a:spAutoFit/>
          </a:bodyPr>
          <a:lstStyle/>
          <a:p>
            <a:pPr marL="12700">
              <a:lnSpc>
                <a:spcPct val="100000"/>
              </a:lnSpc>
              <a:spcBef>
                <a:spcPts val="110"/>
              </a:spcBef>
            </a:pPr>
            <a:r>
              <a:rPr sz="2450" spc="5" dirty="0">
                <a:solidFill>
                  <a:srgbClr val="FFFFFF"/>
                </a:solidFill>
                <a:latin typeface="微软雅黑"/>
                <a:cs typeface="微软雅黑"/>
              </a:rPr>
              <a:t>1</a:t>
            </a:r>
            <a:endParaRPr sz="2450">
              <a:latin typeface="微软雅黑"/>
              <a:cs typeface="微软雅黑"/>
            </a:endParaRPr>
          </a:p>
        </p:txBody>
      </p:sp>
      <p:sp>
        <p:nvSpPr>
          <p:cNvPr id="3" name="object 3"/>
          <p:cNvSpPr txBox="1">
            <a:spLocks noGrp="1"/>
          </p:cNvSpPr>
          <p:nvPr>
            <p:ph type="title"/>
          </p:nvPr>
        </p:nvSpPr>
        <p:spPr>
          <a:xfrm>
            <a:off x="4813875" y="3562512"/>
            <a:ext cx="2400935" cy="506730"/>
          </a:xfrm>
          <a:prstGeom prst="rect">
            <a:avLst/>
          </a:prstGeom>
        </p:spPr>
        <p:txBody>
          <a:bodyPr vert="horz" wrap="square" lIns="0" tIns="13335" rIns="0" bIns="0" rtlCol="0">
            <a:spAutoFit/>
          </a:bodyPr>
          <a:lstStyle/>
          <a:p>
            <a:pPr marL="12700">
              <a:lnSpc>
                <a:spcPct val="100000"/>
              </a:lnSpc>
              <a:spcBef>
                <a:spcPts val="105"/>
              </a:spcBef>
            </a:pPr>
            <a:r>
              <a:rPr lang="zh-CN" altLang="en-US" sz="3150" spc="-10" smtClean="0"/>
              <a:t>研究背景</a:t>
            </a:r>
            <a:endParaRPr sz="315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653539" y="862583"/>
            <a:ext cx="1932939" cy="230832"/>
          </a:xfrm>
          <a:prstGeom prst="rect">
            <a:avLst/>
          </a:prstGeom>
          <a:solidFill>
            <a:srgbClr val="003F87"/>
          </a:solidFill>
        </p:spPr>
        <p:txBody>
          <a:bodyPr vert="horz" wrap="square" lIns="0" tIns="0" rIns="0" bIns="0" rtlCol="0">
            <a:spAutoFit/>
          </a:bodyPr>
          <a:lstStyle/>
          <a:p>
            <a:pPr marL="353060">
              <a:lnSpc>
                <a:spcPts val="1845"/>
              </a:lnSpc>
            </a:pPr>
            <a:r>
              <a:rPr lang="zh-CN" altLang="en-US" sz="1550" spc="-10" smtClean="0">
                <a:solidFill>
                  <a:srgbClr val="FFFFFF"/>
                </a:solidFill>
                <a:latin typeface="Microsoft JhengHei Light"/>
                <a:cs typeface="Microsoft JhengHei Light"/>
              </a:rPr>
              <a:t>研究背景</a:t>
            </a:r>
            <a:endParaRPr sz="1550">
              <a:latin typeface="Microsoft JhengHei Light"/>
              <a:cs typeface="Microsoft JhengHei Light"/>
            </a:endParaRPr>
          </a:p>
        </p:txBody>
      </p:sp>
      <p:sp>
        <p:nvSpPr>
          <p:cNvPr id="3" name="object 3"/>
          <p:cNvSpPr txBox="1"/>
          <p:nvPr/>
        </p:nvSpPr>
        <p:spPr>
          <a:xfrm>
            <a:off x="4499819" y="857487"/>
            <a:ext cx="914400" cy="255198"/>
          </a:xfrm>
          <a:prstGeom prst="rect">
            <a:avLst/>
          </a:prstGeom>
        </p:spPr>
        <p:txBody>
          <a:bodyPr vert="horz" wrap="square" lIns="0" tIns="16510" rIns="0" bIns="0" rtlCol="0">
            <a:spAutoFit/>
          </a:bodyPr>
          <a:lstStyle/>
          <a:p>
            <a:pPr marL="12700">
              <a:lnSpc>
                <a:spcPct val="100000"/>
              </a:lnSpc>
              <a:spcBef>
                <a:spcPts val="130"/>
              </a:spcBef>
            </a:pPr>
            <a:r>
              <a:rPr lang="zh-CN" altLang="en-US" sz="1550" b="0" spc="-10" smtClean="0">
                <a:solidFill>
                  <a:srgbClr val="2F5497"/>
                </a:solidFill>
                <a:latin typeface="Microsoft JhengHei Light"/>
                <a:cs typeface="Microsoft JhengHei Light"/>
              </a:rPr>
              <a:t>内容介绍</a:t>
            </a:r>
            <a:endParaRPr sz="1550">
              <a:latin typeface="Microsoft JhengHei Light"/>
              <a:cs typeface="Microsoft JhengHei Light"/>
            </a:endParaRPr>
          </a:p>
        </p:txBody>
      </p:sp>
      <p:sp>
        <p:nvSpPr>
          <p:cNvPr id="4" name="object 4"/>
          <p:cNvSpPr txBox="1"/>
          <p:nvPr/>
        </p:nvSpPr>
        <p:spPr>
          <a:xfrm>
            <a:off x="6840738" y="857487"/>
            <a:ext cx="1042035" cy="255198"/>
          </a:xfrm>
          <a:prstGeom prst="rect">
            <a:avLst/>
          </a:prstGeom>
        </p:spPr>
        <p:txBody>
          <a:bodyPr vert="horz" wrap="square" lIns="0" tIns="16510" rIns="0" bIns="0" rtlCol="0">
            <a:spAutoFit/>
          </a:bodyPr>
          <a:lstStyle/>
          <a:p>
            <a:pPr marL="12700">
              <a:lnSpc>
                <a:spcPct val="100000"/>
              </a:lnSpc>
              <a:spcBef>
                <a:spcPts val="130"/>
              </a:spcBef>
            </a:pPr>
            <a:r>
              <a:rPr lang="zh-CN" altLang="en-US" sz="1550" b="0" spc="-10" smtClean="0">
                <a:solidFill>
                  <a:srgbClr val="003F87"/>
                </a:solidFill>
                <a:latin typeface="Microsoft JhengHei Light"/>
                <a:cs typeface="Microsoft JhengHei Light"/>
              </a:rPr>
              <a:t>创新点</a:t>
            </a:r>
            <a:endParaRPr sz="1550">
              <a:latin typeface="Microsoft JhengHei Light"/>
              <a:cs typeface="Microsoft JhengHei Light"/>
            </a:endParaRPr>
          </a:p>
        </p:txBody>
      </p:sp>
      <p:sp>
        <p:nvSpPr>
          <p:cNvPr id="5" name="object 5"/>
          <p:cNvSpPr txBox="1"/>
          <p:nvPr/>
        </p:nvSpPr>
        <p:spPr>
          <a:xfrm>
            <a:off x="9315099" y="857487"/>
            <a:ext cx="896619" cy="255198"/>
          </a:xfrm>
          <a:prstGeom prst="rect">
            <a:avLst/>
          </a:prstGeom>
        </p:spPr>
        <p:txBody>
          <a:bodyPr vert="horz" wrap="square" lIns="0" tIns="16510" rIns="0" bIns="0" rtlCol="0">
            <a:spAutoFit/>
          </a:bodyPr>
          <a:lstStyle/>
          <a:p>
            <a:pPr marL="12700">
              <a:lnSpc>
                <a:spcPct val="100000"/>
              </a:lnSpc>
              <a:spcBef>
                <a:spcPts val="130"/>
              </a:spcBef>
            </a:pPr>
            <a:r>
              <a:rPr lang="zh-CN" altLang="en-US" sz="1550" b="0" spc="-10" smtClean="0">
                <a:solidFill>
                  <a:srgbClr val="003F87"/>
                </a:solidFill>
                <a:latin typeface="Microsoft JhengHei Light"/>
                <a:cs typeface="Microsoft JhengHei Light"/>
              </a:rPr>
              <a:t>局限性</a:t>
            </a:r>
            <a:endParaRPr sz="1550">
              <a:latin typeface="Microsoft JhengHei Light"/>
              <a:cs typeface="Microsoft JhengHei Light"/>
            </a:endParaRPr>
          </a:p>
        </p:txBody>
      </p:sp>
      <p:sp>
        <p:nvSpPr>
          <p:cNvPr id="6" name="object 6"/>
          <p:cNvSpPr/>
          <p:nvPr/>
        </p:nvSpPr>
        <p:spPr>
          <a:xfrm>
            <a:off x="3747515" y="905255"/>
            <a:ext cx="0" cy="184785"/>
          </a:xfrm>
          <a:custGeom>
            <a:avLst/>
            <a:gdLst/>
            <a:ahLst/>
            <a:cxnLst/>
            <a:rect l="l" t="t" r="r" b="b"/>
            <a:pathLst>
              <a:path h="184784">
                <a:moveTo>
                  <a:pt x="0" y="0"/>
                </a:moveTo>
                <a:lnTo>
                  <a:pt x="0" y="184404"/>
                </a:lnTo>
              </a:path>
            </a:pathLst>
          </a:custGeom>
          <a:ln w="10668">
            <a:solidFill>
              <a:srgbClr val="D8D8D8"/>
            </a:solidFill>
          </a:ln>
        </p:spPr>
        <p:txBody>
          <a:bodyPr wrap="square" lIns="0" tIns="0" rIns="0" bIns="0" rtlCol="0"/>
          <a:lstStyle/>
          <a:p>
            <a:endParaRPr/>
          </a:p>
        </p:txBody>
      </p:sp>
      <p:sp>
        <p:nvSpPr>
          <p:cNvPr id="7" name="object 7"/>
          <p:cNvSpPr/>
          <p:nvPr/>
        </p:nvSpPr>
        <p:spPr>
          <a:xfrm>
            <a:off x="6176771" y="905255"/>
            <a:ext cx="0" cy="184785"/>
          </a:xfrm>
          <a:custGeom>
            <a:avLst/>
            <a:gdLst/>
            <a:ahLst/>
            <a:cxnLst/>
            <a:rect l="l" t="t" r="r" b="b"/>
            <a:pathLst>
              <a:path h="184784">
                <a:moveTo>
                  <a:pt x="0" y="0"/>
                </a:moveTo>
                <a:lnTo>
                  <a:pt x="0" y="184404"/>
                </a:lnTo>
              </a:path>
            </a:pathLst>
          </a:custGeom>
          <a:ln w="10668">
            <a:solidFill>
              <a:srgbClr val="D8D8D8"/>
            </a:solidFill>
          </a:ln>
        </p:spPr>
        <p:txBody>
          <a:bodyPr wrap="square" lIns="0" tIns="0" rIns="0" bIns="0" rtlCol="0"/>
          <a:lstStyle/>
          <a:p>
            <a:endParaRPr/>
          </a:p>
        </p:txBody>
      </p:sp>
      <p:sp>
        <p:nvSpPr>
          <p:cNvPr id="8" name="object 8"/>
          <p:cNvSpPr/>
          <p:nvPr/>
        </p:nvSpPr>
        <p:spPr>
          <a:xfrm>
            <a:off x="8606028" y="905255"/>
            <a:ext cx="0" cy="184785"/>
          </a:xfrm>
          <a:custGeom>
            <a:avLst/>
            <a:gdLst/>
            <a:ahLst/>
            <a:cxnLst/>
            <a:rect l="l" t="t" r="r" b="b"/>
            <a:pathLst>
              <a:path h="184784">
                <a:moveTo>
                  <a:pt x="0" y="0"/>
                </a:moveTo>
                <a:lnTo>
                  <a:pt x="0" y="184404"/>
                </a:lnTo>
              </a:path>
            </a:pathLst>
          </a:custGeom>
          <a:ln w="10668">
            <a:solidFill>
              <a:srgbClr val="D8D8D8"/>
            </a:solidFill>
          </a:ln>
        </p:spPr>
        <p:txBody>
          <a:bodyPr wrap="square" lIns="0" tIns="0" rIns="0" bIns="0" rtlCol="0"/>
          <a:lstStyle/>
          <a:p>
            <a:endParaRPr/>
          </a:p>
        </p:txBody>
      </p:sp>
      <p:sp>
        <p:nvSpPr>
          <p:cNvPr id="9" name="object 9"/>
          <p:cNvSpPr txBox="1"/>
          <p:nvPr/>
        </p:nvSpPr>
        <p:spPr>
          <a:xfrm>
            <a:off x="400257" y="1511255"/>
            <a:ext cx="9565640" cy="4244752"/>
          </a:xfrm>
          <a:prstGeom prst="rect">
            <a:avLst/>
          </a:prstGeom>
        </p:spPr>
        <p:txBody>
          <a:bodyPr vert="horz" wrap="square" lIns="0" tIns="12700" rIns="0" bIns="0" rtlCol="0">
            <a:spAutoFit/>
          </a:bodyPr>
          <a:lstStyle/>
          <a:p>
            <a:pPr marL="297814" lvl="1" indent="-285750">
              <a:lnSpc>
                <a:spcPct val="150000"/>
              </a:lnSpc>
              <a:spcBef>
                <a:spcPts val="100"/>
              </a:spcBef>
              <a:buFont typeface="Wingdings" panose="05000000000000000000" pitchFamily="2" charset="2"/>
              <a:buChar char="l"/>
              <a:tabLst>
                <a:tab pos="420370" algn="l"/>
              </a:tabLst>
            </a:pPr>
            <a:r>
              <a:rPr lang="zh-CN" altLang="en-US" sz="2000" smtClean="0">
                <a:latin typeface="微软雅黑"/>
                <a:cs typeface="微软雅黑"/>
              </a:rPr>
              <a:t>人体被衣服</a:t>
            </a:r>
            <a:r>
              <a:rPr lang="zh-CN" altLang="en-US" sz="2000" smtClean="0">
                <a:solidFill>
                  <a:srgbClr val="FF0000"/>
                </a:solidFill>
                <a:latin typeface="微软雅黑"/>
                <a:cs typeface="微软雅黑"/>
              </a:rPr>
              <a:t>遮挡</a:t>
            </a:r>
            <a:r>
              <a:rPr lang="zh-CN" altLang="en-US" sz="2000" smtClean="0">
                <a:latin typeface="微软雅黑"/>
                <a:cs typeface="微软雅黑"/>
              </a:rPr>
              <a:t>，使得精确的身体测量变得困难</a:t>
            </a:r>
            <a:endParaRPr lang="en-US" altLang="zh-CN" sz="2000" smtClean="0">
              <a:latin typeface="微软雅黑"/>
              <a:cs typeface="微软雅黑"/>
            </a:endParaRPr>
          </a:p>
          <a:p>
            <a:pPr marL="297814" lvl="1" indent="-285750">
              <a:lnSpc>
                <a:spcPct val="150000"/>
              </a:lnSpc>
              <a:spcBef>
                <a:spcPts val="100"/>
              </a:spcBef>
              <a:buFont typeface="Wingdings" panose="05000000000000000000" pitchFamily="2" charset="2"/>
              <a:buChar char="l"/>
              <a:tabLst>
                <a:tab pos="420370" algn="l"/>
              </a:tabLst>
            </a:pPr>
            <a:endParaRPr lang="en-US" sz="2000">
              <a:latin typeface="微软雅黑"/>
              <a:cs typeface="微软雅黑"/>
            </a:endParaRPr>
          </a:p>
          <a:p>
            <a:pPr marL="297814" lvl="1" indent="-285750">
              <a:lnSpc>
                <a:spcPct val="150000"/>
              </a:lnSpc>
              <a:spcBef>
                <a:spcPts val="100"/>
              </a:spcBef>
              <a:buFont typeface="Wingdings" panose="05000000000000000000" pitchFamily="2" charset="2"/>
              <a:buChar char="l"/>
              <a:tabLst>
                <a:tab pos="420370" algn="l"/>
              </a:tabLst>
            </a:pPr>
            <a:r>
              <a:rPr lang="zh-CN" altLang="en-US" sz="2000" smtClean="0">
                <a:latin typeface="微软雅黑"/>
                <a:cs typeface="微软雅黑"/>
              </a:rPr>
              <a:t>在传统的方法中，标记强烈依赖于时间跟踪和高帧率相机，因此</a:t>
            </a:r>
            <a:r>
              <a:rPr lang="zh-CN" altLang="en-US" sz="2000" smtClean="0">
                <a:solidFill>
                  <a:srgbClr val="FF0000"/>
                </a:solidFill>
                <a:latin typeface="微软雅黑"/>
                <a:cs typeface="微软雅黑"/>
              </a:rPr>
              <a:t>稳健的标记是一个难题</a:t>
            </a:r>
            <a:r>
              <a:rPr lang="zh-CN" altLang="en-US" sz="2000" smtClean="0">
                <a:latin typeface="微软雅黑"/>
                <a:cs typeface="微软雅黑"/>
              </a:rPr>
              <a:t>。随着标记的数量的增加，捕捉标记的难度也会越大。</a:t>
            </a:r>
            <a:endParaRPr lang="en-US" altLang="zh-CN" sz="2000" smtClean="0">
              <a:latin typeface="微软雅黑"/>
              <a:cs typeface="微软雅黑"/>
            </a:endParaRPr>
          </a:p>
          <a:p>
            <a:pPr marL="297814" lvl="1" indent="-285750">
              <a:lnSpc>
                <a:spcPct val="150000"/>
              </a:lnSpc>
              <a:spcBef>
                <a:spcPts val="100"/>
              </a:spcBef>
              <a:buFont typeface="Wingdings" panose="05000000000000000000" pitchFamily="2" charset="2"/>
              <a:buChar char="l"/>
              <a:tabLst>
                <a:tab pos="420370" algn="l"/>
              </a:tabLst>
            </a:pPr>
            <a:endParaRPr lang="en-US" sz="2000">
              <a:latin typeface="微软雅黑"/>
              <a:cs typeface="微软雅黑"/>
            </a:endParaRPr>
          </a:p>
          <a:p>
            <a:pPr marL="297814" lvl="1" indent="-285750">
              <a:lnSpc>
                <a:spcPct val="150000"/>
              </a:lnSpc>
              <a:spcBef>
                <a:spcPts val="100"/>
              </a:spcBef>
              <a:buFont typeface="Wingdings" panose="05000000000000000000" pitchFamily="2" charset="2"/>
              <a:buChar char="l"/>
              <a:tabLst>
                <a:tab pos="420370" algn="l"/>
              </a:tabLst>
            </a:pPr>
            <a:r>
              <a:rPr lang="zh-CN" altLang="en-US" sz="2000" smtClean="0">
                <a:latin typeface="微软雅黑"/>
                <a:cs typeface="微软雅黑"/>
              </a:rPr>
              <a:t>稀疏标记虽然足以拟合低维骨骼体模型，但</a:t>
            </a:r>
            <a:r>
              <a:rPr lang="zh-CN" altLang="en-US" sz="2000" smtClean="0">
                <a:solidFill>
                  <a:srgbClr val="FF0000"/>
                </a:solidFill>
                <a:latin typeface="微软雅黑"/>
                <a:cs typeface="微软雅黑"/>
              </a:rPr>
              <a:t>不能捕捉</a:t>
            </a:r>
            <a:r>
              <a:rPr lang="zh-CN" altLang="en-US" sz="2000" smtClean="0">
                <a:latin typeface="微软雅黑"/>
                <a:cs typeface="微软雅黑"/>
              </a:rPr>
              <a:t>由于呼吸引起的肌肉变形和人体</a:t>
            </a:r>
            <a:r>
              <a:rPr lang="zh-CN" altLang="en-US" sz="2000" smtClean="0">
                <a:solidFill>
                  <a:srgbClr val="FF0000"/>
                </a:solidFill>
                <a:latin typeface="微软雅黑"/>
                <a:cs typeface="微软雅黑"/>
              </a:rPr>
              <a:t>运动细节</a:t>
            </a:r>
            <a:endParaRPr lang="en-US" altLang="zh-CN" sz="2000" smtClean="0">
              <a:solidFill>
                <a:srgbClr val="FF0000"/>
              </a:solidFill>
              <a:latin typeface="微软雅黑"/>
              <a:cs typeface="微软雅黑"/>
            </a:endParaRPr>
          </a:p>
          <a:p>
            <a:pPr marL="297814" lvl="1" indent="-285750">
              <a:lnSpc>
                <a:spcPct val="150000"/>
              </a:lnSpc>
              <a:spcBef>
                <a:spcPts val="100"/>
              </a:spcBef>
              <a:buFont typeface="Wingdings" panose="05000000000000000000" pitchFamily="2" charset="2"/>
              <a:buChar char="l"/>
              <a:tabLst>
                <a:tab pos="420370" algn="l"/>
              </a:tabLst>
            </a:pPr>
            <a:endParaRPr lang="en-US" sz="2000">
              <a:latin typeface="微软雅黑"/>
              <a:cs typeface="微软雅黑"/>
            </a:endParaRPr>
          </a:p>
          <a:p>
            <a:pPr marL="297814" lvl="1" indent="-285750">
              <a:lnSpc>
                <a:spcPct val="150000"/>
              </a:lnSpc>
              <a:spcBef>
                <a:spcPts val="100"/>
              </a:spcBef>
              <a:buFont typeface="Wingdings" panose="05000000000000000000" pitchFamily="2" charset="2"/>
              <a:buChar char="l"/>
              <a:tabLst>
                <a:tab pos="420370" algn="l"/>
              </a:tabLst>
            </a:pPr>
            <a:endParaRPr sz="2000">
              <a:latin typeface="微软雅黑"/>
              <a:cs typeface="微软雅黑"/>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614657" y="3657179"/>
            <a:ext cx="208915" cy="400685"/>
          </a:xfrm>
          <a:prstGeom prst="rect">
            <a:avLst/>
          </a:prstGeom>
        </p:spPr>
        <p:txBody>
          <a:bodyPr vert="horz" wrap="square" lIns="0" tIns="13970" rIns="0" bIns="0" rtlCol="0">
            <a:spAutoFit/>
          </a:bodyPr>
          <a:lstStyle/>
          <a:p>
            <a:pPr marL="12700">
              <a:lnSpc>
                <a:spcPct val="100000"/>
              </a:lnSpc>
              <a:spcBef>
                <a:spcPts val="110"/>
              </a:spcBef>
            </a:pPr>
            <a:r>
              <a:rPr sz="2450" spc="5" dirty="0">
                <a:solidFill>
                  <a:srgbClr val="FFFFFF"/>
                </a:solidFill>
                <a:latin typeface="微软雅黑"/>
                <a:cs typeface="微软雅黑"/>
              </a:rPr>
              <a:t>2</a:t>
            </a:r>
            <a:endParaRPr sz="2450">
              <a:latin typeface="微软雅黑"/>
              <a:cs typeface="微软雅黑"/>
            </a:endParaRPr>
          </a:p>
        </p:txBody>
      </p:sp>
      <p:sp>
        <p:nvSpPr>
          <p:cNvPr id="3" name="object 3"/>
          <p:cNvSpPr txBox="1">
            <a:spLocks noGrp="1"/>
          </p:cNvSpPr>
          <p:nvPr>
            <p:ph type="title"/>
          </p:nvPr>
        </p:nvSpPr>
        <p:spPr>
          <a:xfrm>
            <a:off x="5072799" y="3562512"/>
            <a:ext cx="1884045" cy="506730"/>
          </a:xfrm>
          <a:prstGeom prst="rect">
            <a:avLst/>
          </a:prstGeom>
        </p:spPr>
        <p:txBody>
          <a:bodyPr vert="horz" wrap="square" lIns="0" tIns="13335" rIns="0" bIns="0" rtlCol="0">
            <a:spAutoFit/>
          </a:bodyPr>
          <a:lstStyle/>
          <a:p>
            <a:pPr marL="12700">
              <a:lnSpc>
                <a:spcPct val="100000"/>
              </a:lnSpc>
              <a:spcBef>
                <a:spcPts val="105"/>
              </a:spcBef>
            </a:pPr>
            <a:r>
              <a:rPr lang="zh-CN" altLang="en-US" sz="3150" spc="-10" smtClean="0"/>
              <a:t>内容介绍</a:t>
            </a:r>
            <a:endParaRPr sz="315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994359" y="843833"/>
            <a:ext cx="1123950" cy="255198"/>
          </a:xfrm>
          <a:prstGeom prst="rect">
            <a:avLst/>
          </a:prstGeom>
        </p:spPr>
        <p:txBody>
          <a:bodyPr vert="horz" wrap="square" lIns="0" tIns="16510" rIns="0" bIns="0" rtlCol="0">
            <a:spAutoFit/>
          </a:bodyPr>
          <a:lstStyle/>
          <a:p>
            <a:pPr marL="12700">
              <a:lnSpc>
                <a:spcPct val="100000"/>
              </a:lnSpc>
              <a:spcBef>
                <a:spcPts val="130"/>
              </a:spcBef>
            </a:pPr>
            <a:r>
              <a:rPr lang="zh-CN" altLang="en-US" sz="1550" b="0" spc="-10" smtClean="0">
                <a:solidFill>
                  <a:srgbClr val="003F87"/>
                </a:solidFill>
                <a:latin typeface="Microsoft JhengHei Light"/>
                <a:cs typeface="Microsoft JhengHei Light"/>
              </a:rPr>
              <a:t>研究背景</a:t>
            </a:r>
            <a:endParaRPr sz="1550">
              <a:latin typeface="Microsoft JhengHei Light"/>
              <a:cs typeface="Microsoft JhengHei Light"/>
            </a:endParaRPr>
          </a:p>
        </p:txBody>
      </p:sp>
      <p:sp>
        <p:nvSpPr>
          <p:cNvPr id="3" name="object 3"/>
          <p:cNvSpPr txBox="1"/>
          <p:nvPr/>
        </p:nvSpPr>
        <p:spPr>
          <a:xfrm>
            <a:off x="4017264" y="865631"/>
            <a:ext cx="1932939" cy="247504"/>
          </a:xfrm>
          <a:prstGeom prst="rect">
            <a:avLst/>
          </a:prstGeom>
          <a:solidFill>
            <a:srgbClr val="003F87"/>
          </a:solidFill>
        </p:spPr>
        <p:txBody>
          <a:bodyPr vert="horz" wrap="square" lIns="0" tIns="8890" rIns="0" bIns="0" rtlCol="0">
            <a:spAutoFit/>
          </a:bodyPr>
          <a:lstStyle/>
          <a:p>
            <a:pPr marL="494665">
              <a:lnSpc>
                <a:spcPct val="100000"/>
              </a:lnSpc>
              <a:spcBef>
                <a:spcPts val="70"/>
              </a:spcBef>
            </a:pPr>
            <a:r>
              <a:rPr lang="zh-CN" altLang="en-US" sz="1550" b="0" spc="-10" smtClean="0">
                <a:solidFill>
                  <a:srgbClr val="FFFFFF"/>
                </a:solidFill>
                <a:latin typeface="Microsoft JhengHei Light"/>
                <a:cs typeface="Microsoft JhengHei Light"/>
              </a:rPr>
              <a:t>内容介绍</a:t>
            </a:r>
            <a:endParaRPr sz="1550">
              <a:latin typeface="Microsoft JhengHei Light"/>
              <a:cs typeface="Microsoft JhengHei Light"/>
            </a:endParaRPr>
          </a:p>
        </p:txBody>
      </p:sp>
      <p:sp>
        <p:nvSpPr>
          <p:cNvPr id="4" name="object 4"/>
          <p:cNvSpPr txBox="1"/>
          <p:nvPr/>
        </p:nvSpPr>
        <p:spPr>
          <a:xfrm>
            <a:off x="6840738" y="857487"/>
            <a:ext cx="1042035" cy="255198"/>
          </a:xfrm>
          <a:prstGeom prst="rect">
            <a:avLst/>
          </a:prstGeom>
        </p:spPr>
        <p:txBody>
          <a:bodyPr vert="horz" wrap="square" lIns="0" tIns="16510" rIns="0" bIns="0" rtlCol="0">
            <a:spAutoFit/>
          </a:bodyPr>
          <a:lstStyle/>
          <a:p>
            <a:pPr marL="12700">
              <a:lnSpc>
                <a:spcPct val="100000"/>
              </a:lnSpc>
              <a:spcBef>
                <a:spcPts val="130"/>
              </a:spcBef>
            </a:pPr>
            <a:r>
              <a:rPr lang="zh-CN" altLang="en-US" sz="1550" b="0" spc="-10" smtClean="0">
                <a:solidFill>
                  <a:srgbClr val="003F87"/>
                </a:solidFill>
                <a:latin typeface="Microsoft JhengHei Light"/>
                <a:cs typeface="Microsoft JhengHei Light"/>
              </a:rPr>
              <a:t>创新点</a:t>
            </a:r>
            <a:endParaRPr sz="1550">
              <a:latin typeface="Microsoft JhengHei Light"/>
              <a:cs typeface="Microsoft JhengHei Light"/>
            </a:endParaRPr>
          </a:p>
        </p:txBody>
      </p:sp>
      <p:sp>
        <p:nvSpPr>
          <p:cNvPr id="5" name="object 5"/>
          <p:cNvSpPr txBox="1"/>
          <p:nvPr/>
        </p:nvSpPr>
        <p:spPr>
          <a:xfrm>
            <a:off x="9315099" y="857487"/>
            <a:ext cx="896619" cy="255198"/>
          </a:xfrm>
          <a:prstGeom prst="rect">
            <a:avLst/>
          </a:prstGeom>
        </p:spPr>
        <p:txBody>
          <a:bodyPr vert="horz" wrap="square" lIns="0" tIns="16510" rIns="0" bIns="0" rtlCol="0">
            <a:spAutoFit/>
          </a:bodyPr>
          <a:lstStyle/>
          <a:p>
            <a:pPr marL="12700">
              <a:lnSpc>
                <a:spcPct val="100000"/>
              </a:lnSpc>
              <a:spcBef>
                <a:spcPts val="130"/>
              </a:spcBef>
            </a:pPr>
            <a:r>
              <a:rPr lang="zh-CN" altLang="en-US" sz="1550" b="0" spc="-10" smtClean="0">
                <a:solidFill>
                  <a:srgbClr val="003F87"/>
                </a:solidFill>
                <a:latin typeface="Microsoft JhengHei Light"/>
                <a:cs typeface="Microsoft JhengHei Light"/>
              </a:rPr>
              <a:t>局限性</a:t>
            </a:r>
            <a:endParaRPr sz="1550">
              <a:latin typeface="Microsoft JhengHei Light"/>
              <a:cs typeface="Microsoft JhengHei Light"/>
            </a:endParaRPr>
          </a:p>
        </p:txBody>
      </p:sp>
      <p:sp>
        <p:nvSpPr>
          <p:cNvPr id="6" name="object 6"/>
          <p:cNvSpPr/>
          <p:nvPr/>
        </p:nvSpPr>
        <p:spPr>
          <a:xfrm>
            <a:off x="3747515" y="905255"/>
            <a:ext cx="0" cy="184785"/>
          </a:xfrm>
          <a:custGeom>
            <a:avLst/>
            <a:gdLst/>
            <a:ahLst/>
            <a:cxnLst/>
            <a:rect l="l" t="t" r="r" b="b"/>
            <a:pathLst>
              <a:path h="184784">
                <a:moveTo>
                  <a:pt x="0" y="0"/>
                </a:moveTo>
                <a:lnTo>
                  <a:pt x="0" y="184404"/>
                </a:lnTo>
              </a:path>
            </a:pathLst>
          </a:custGeom>
          <a:ln w="10668">
            <a:solidFill>
              <a:srgbClr val="D8D8D8"/>
            </a:solidFill>
          </a:ln>
        </p:spPr>
        <p:txBody>
          <a:bodyPr wrap="square" lIns="0" tIns="0" rIns="0" bIns="0" rtlCol="0"/>
          <a:lstStyle/>
          <a:p>
            <a:endParaRPr/>
          </a:p>
        </p:txBody>
      </p:sp>
      <p:sp>
        <p:nvSpPr>
          <p:cNvPr id="7" name="object 7"/>
          <p:cNvSpPr/>
          <p:nvPr/>
        </p:nvSpPr>
        <p:spPr>
          <a:xfrm>
            <a:off x="6176771" y="905255"/>
            <a:ext cx="0" cy="184785"/>
          </a:xfrm>
          <a:custGeom>
            <a:avLst/>
            <a:gdLst/>
            <a:ahLst/>
            <a:cxnLst/>
            <a:rect l="l" t="t" r="r" b="b"/>
            <a:pathLst>
              <a:path h="184784">
                <a:moveTo>
                  <a:pt x="0" y="0"/>
                </a:moveTo>
                <a:lnTo>
                  <a:pt x="0" y="184404"/>
                </a:lnTo>
              </a:path>
            </a:pathLst>
          </a:custGeom>
          <a:ln w="10668">
            <a:solidFill>
              <a:srgbClr val="D8D8D8"/>
            </a:solidFill>
          </a:ln>
        </p:spPr>
        <p:txBody>
          <a:bodyPr wrap="square" lIns="0" tIns="0" rIns="0" bIns="0" rtlCol="0"/>
          <a:lstStyle/>
          <a:p>
            <a:endParaRPr/>
          </a:p>
        </p:txBody>
      </p:sp>
      <p:sp>
        <p:nvSpPr>
          <p:cNvPr id="8" name="object 8"/>
          <p:cNvSpPr/>
          <p:nvPr/>
        </p:nvSpPr>
        <p:spPr>
          <a:xfrm>
            <a:off x="8606028" y="905255"/>
            <a:ext cx="0" cy="184785"/>
          </a:xfrm>
          <a:custGeom>
            <a:avLst/>
            <a:gdLst/>
            <a:ahLst/>
            <a:cxnLst/>
            <a:rect l="l" t="t" r="r" b="b"/>
            <a:pathLst>
              <a:path h="184784">
                <a:moveTo>
                  <a:pt x="0" y="0"/>
                </a:moveTo>
                <a:lnTo>
                  <a:pt x="0" y="184404"/>
                </a:lnTo>
              </a:path>
            </a:pathLst>
          </a:custGeom>
          <a:ln w="10668">
            <a:solidFill>
              <a:srgbClr val="D8D8D8"/>
            </a:solidFill>
          </a:ln>
        </p:spPr>
        <p:txBody>
          <a:bodyPr wrap="square" lIns="0" tIns="0" rIns="0" bIns="0" rtlCol="0"/>
          <a:lstStyle/>
          <a:p>
            <a:endParaRPr/>
          </a:p>
        </p:txBody>
      </p:sp>
      <p:sp>
        <p:nvSpPr>
          <p:cNvPr id="9" name="object 9"/>
          <p:cNvSpPr txBox="1"/>
          <p:nvPr/>
        </p:nvSpPr>
        <p:spPr>
          <a:xfrm>
            <a:off x="400256" y="1511255"/>
            <a:ext cx="9811461" cy="948978"/>
          </a:xfrm>
          <a:prstGeom prst="rect">
            <a:avLst/>
          </a:prstGeom>
        </p:spPr>
        <p:txBody>
          <a:bodyPr vert="horz" wrap="square" lIns="0" tIns="12700" rIns="0" bIns="0" rtlCol="0">
            <a:spAutoFit/>
          </a:bodyPr>
          <a:lstStyle/>
          <a:p>
            <a:pPr marL="354964" lvl="1" indent="-342900">
              <a:lnSpc>
                <a:spcPct val="150000"/>
              </a:lnSpc>
              <a:spcBef>
                <a:spcPts val="100"/>
              </a:spcBef>
              <a:buFont typeface="Wingdings" panose="05000000000000000000" pitchFamily="2" charset="2"/>
              <a:buChar char="l"/>
              <a:tabLst>
                <a:tab pos="420370" algn="l"/>
              </a:tabLst>
            </a:pPr>
            <a:r>
              <a:rPr lang="zh-CN" altLang="en-US" sz="2000" smtClean="0">
                <a:latin typeface="微软雅黑"/>
                <a:cs typeface="微软雅黑"/>
              </a:rPr>
              <a:t>运动捕捉套装</a:t>
            </a:r>
            <a:endParaRPr lang="en-US" altLang="zh-CN" sz="2000">
              <a:latin typeface="微软雅黑"/>
              <a:cs typeface="微软雅黑"/>
            </a:endParaRPr>
          </a:p>
          <a:p>
            <a:pPr marL="12064" lvl="1">
              <a:lnSpc>
                <a:spcPct val="150000"/>
              </a:lnSpc>
              <a:spcBef>
                <a:spcPts val="100"/>
              </a:spcBef>
              <a:tabLst>
                <a:tab pos="420370" algn="l"/>
              </a:tabLst>
            </a:pPr>
            <a:r>
              <a:rPr lang="en-US" altLang="zh-CN" sz="2000" smtClean="0">
                <a:latin typeface="微软雅黑"/>
                <a:cs typeface="微软雅黑"/>
              </a:rPr>
              <a:t>	</a:t>
            </a:r>
            <a:r>
              <a:rPr lang="zh-CN" altLang="en-US" sz="2000" smtClean="0">
                <a:latin typeface="微软雅黑"/>
                <a:cs typeface="微软雅黑"/>
              </a:rPr>
              <a:t>紧身连体衣（自带黑白棋盘纹理），用记号笔在白色的方格里写代码</a:t>
            </a:r>
            <a:endParaRPr lang="en-US" altLang="zh-CN" sz="2000">
              <a:latin typeface="微软雅黑"/>
              <a:cs typeface="微软雅黑"/>
            </a:endParaRPr>
          </a:p>
        </p:txBody>
      </p:sp>
      <p:sp>
        <p:nvSpPr>
          <p:cNvPr id="15" name="object 9"/>
          <p:cNvSpPr txBox="1"/>
          <p:nvPr/>
        </p:nvSpPr>
        <p:spPr>
          <a:xfrm>
            <a:off x="400256" y="5704597"/>
            <a:ext cx="9811461" cy="948978"/>
          </a:xfrm>
          <a:prstGeom prst="rect">
            <a:avLst/>
          </a:prstGeom>
        </p:spPr>
        <p:txBody>
          <a:bodyPr vert="horz" wrap="square" lIns="0" tIns="12700" rIns="0" bIns="0" rtlCol="0">
            <a:spAutoFit/>
          </a:bodyPr>
          <a:lstStyle/>
          <a:p>
            <a:pPr marL="354964" lvl="1" indent="-342900">
              <a:lnSpc>
                <a:spcPct val="150000"/>
              </a:lnSpc>
              <a:spcBef>
                <a:spcPts val="100"/>
              </a:spcBef>
              <a:buFont typeface="Wingdings" panose="05000000000000000000" pitchFamily="2" charset="2"/>
              <a:buChar char="l"/>
              <a:tabLst>
                <a:tab pos="420370" algn="l"/>
              </a:tabLst>
            </a:pPr>
            <a:r>
              <a:rPr lang="zh-CN" altLang="en-US" sz="2000" smtClean="0">
                <a:latin typeface="微软雅黑"/>
                <a:cs typeface="微软雅黑"/>
              </a:rPr>
              <a:t>多相机设置</a:t>
            </a:r>
            <a:endParaRPr lang="en-US" altLang="zh-CN" sz="2000">
              <a:latin typeface="微软雅黑"/>
              <a:cs typeface="微软雅黑"/>
            </a:endParaRPr>
          </a:p>
          <a:p>
            <a:pPr marL="12064" lvl="1">
              <a:lnSpc>
                <a:spcPct val="150000"/>
              </a:lnSpc>
              <a:spcBef>
                <a:spcPts val="100"/>
              </a:spcBef>
              <a:tabLst>
                <a:tab pos="420370" algn="l"/>
              </a:tabLst>
            </a:pPr>
            <a:r>
              <a:rPr lang="en-US" altLang="zh-CN" sz="2000" smtClean="0">
                <a:latin typeface="微软雅黑"/>
                <a:cs typeface="微软雅黑"/>
              </a:rPr>
              <a:t>	</a:t>
            </a:r>
            <a:r>
              <a:rPr lang="zh-CN" altLang="en-US" sz="2000" smtClean="0">
                <a:latin typeface="微软雅黑"/>
                <a:cs typeface="微软雅黑"/>
              </a:rPr>
              <a:t>包含</a:t>
            </a:r>
            <a:r>
              <a:rPr lang="en-US" altLang="zh-CN" sz="2000" smtClean="0">
                <a:latin typeface="微软雅黑"/>
                <a:cs typeface="微软雅黑"/>
              </a:rPr>
              <a:t>16</a:t>
            </a:r>
            <a:r>
              <a:rPr lang="zh-CN" altLang="en-US" sz="2000" smtClean="0">
                <a:latin typeface="微软雅黑"/>
                <a:cs typeface="微软雅黑"/>
              </a:rPr>
              <a:t>个标准（</a:t>
            </a:r>
            <a:r>
              <a:rPr lang="en-US" altLang="zh-CN" sz="2000" smtClean="0">
                <a:latin typeface="微软雅黑"/>
                <a:cs typeface="微软雅黑"/>
              </a:rPr>
              <a:t>RGB</a:t>
            </a:r>
            <a:r>
              <a:rPr lang="zh-CN" altLang="en-US" sz="2000" smtClean="0">
                <a:latin typeface="微软雅黑"/>
                <a:cs typeface="微软雅黑"/>
              </a:rPr>
              <a:t>）相机，它们排列成围绕捕获物体的圆圈，通过同步锁同步</a:t>
            </a:r>
            <a:endParaRPr lang="en-US" altLang="zh-CN" sz="2000">
              <a:latin typeface="微软雅黑"/>
              <a:cs typeface="微软雅黑"/>
            </a:endParaRPr>
          </a:p>
        </p:txBody>
      </p:sp>
      <p:pic>
        <p:nvPicPr>
          <p:cNvPr id="16" name="图片 15"/>
          <p:cNvPicPr/>
          <p:nvPr/>
        </p:nvPicPr>
        <p:blipFill>
          <a:blip r:embed="rId2"/>
          <a:stretch>
            <a:fillRect/>
          </a:stretch>
        </p:blipFill>
        <p:spPr>
          <a:xfrm>
            <a:off x="5727700" y="3400425"/>
            <a:ext cx="4830562" cy="1591945"/>
          </a:xfrm>
          <a:prstGeom prst="rect">
            <a:avLst/>
          </a:prstGeom>
        </p:spPr>
      </p:pic>
      <p:pic>
        <p:nvPicPr>
          <p:cNvPr id="17" name="图片 16"/>
          <p:cNvPicPr>
            <a:picLocks noChangeAspect="1"/>
          </p:cNvPicPr>
          <p:nvPr/>
        </p:nvPicPr>
        <p:blipFill>
          <a:blip r:embed="rId3"/>
          <a:stretch>
            <a:fillRect/>
          </a:stretch>
        </p:blipFill>
        <p:spPr>
          <a:xfrm>
            <a:off x="412956" y="2640900"/>
            <a:ext cx="5218313" cy="28360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994359" y="843833"/>
            <a:ext cx="1123950" cy="255198"/>
          </a:xfrm>
          <a:prstGeom prst="rect">
            <a:avLst/>
          </a:prstGeom>
        </p:spPr>
        <p:txBody>
          <a:bodyPr vert="horz" wrap="square" lIns="0" tIns="16510" rIns="0" bIns="0" rtlCol="0">
            <a:spAutoFit/>
          </a:bodyPr>
          <a:lstStyle/>
          <a:p>
            <a:pPr marL="12700">
              <a:lnSpc>
                <a:spcPct val="100000"/>
              </a:lnSpc>
              <a:spcBef>
                <a:spcPts val="130"/>
              </a:spcBef>
            </a:pPr>
            <a:r>
              <a:rPr lang="zh-CN" altLang="en-US" sz="1550" b="0" spc="-10" smtClean="0">
                <a:solidFill>
                  <a:srgbClr val="003F87"/>
                </a:solidFill>
                <a:latin typeface="Microsoft JhengHei Light"/>
                <a:cs typeface="Microsoft JhengHei Light"/>
              </a:rPr>
              <a:t>研究背景</a:t>
            </a:r>
            <a:endParaRPr sz="1550">
              <a:latin typeface="Microsoft JhengHei Light"/>
              <a:cs typeface="Microsoft JhengHei Light"/>
            </a:endParaRPr>
          </a:p>
        </p:txBody>
      </p:sp>
      <p:sp>
        <p:nvSpPr>
          <p:cNvPr id="3" name="object 3"/>
          <p:cNvSpPr txBox="1"/>
          <p:nvPr/>
        </p:nvSpPr>
        <p:spPr>
          <a:xfrm>
            <a:off x="4017264" y="865631"/>
            <a:ext cx="1932939" cy="247504"/>
          </a:xfrm>
          <a:prstGeom prst="rect">
            <a:avLst/>
          </a:prstGeom>
          <a:solidFill>
            <a:srgbClr val="003F87"/>
          </a:solidFill>
        </p:spPr>
        <p:txBody>
          <a:bodyPr vert="horz" wrap="square" lIns="0" tIns="8890" rIns="0" bIns="0" rtlCol="0">
            <a:spAutoFit/>
          </a:bodyPr>
          <a:lstStyle/>
          <a:p>
            <a:pPr marL="494665">
              <a:lnSpc>
                <a:spcPct val="100000"/>
              </a:lnSpc>
              <a:spcBef>
                <a:spcPts val="70"/>
              </a:spcBef>
            </a:pPr>
            <a:r>
              <a:rPr lang="zh-CN" altLang="en-US" sz="1550" b="0" spc="-10" smtClean="0">
                <a:solidFill>
                  <a:srgbClr val="FFFFFF"/>
                </a:solidFill>
                <a:latin typeface="Microsoft JhengHei Light"/>
                <a:cs typeface="Microsoft JhengHei Light"/>
              </a:rPr>
              <a:t>内容介绍</a:t>
            </a:r>
            <a:endParaRPr sz="1550">
              <a:latin typeface="Microsoft JhengHei Light"/>
              <a:cs typeface="Microsoft JhengHei Light"/>
            </a:endParaRPr>
          </a:p>
        </p:txBody>
      </p:sp>
      <p:sp>
        <p:nvSpPr>
          <p:cNvPr id="4" name="object 4"/>
          <p:cNvSpPr txBox="1"/>
          <p:nvPr/>
        </p:nvSpPr>
        <p:spPr>
          <a:xfrm>
            <a:off x="6840738" y="857487"/>
            <a:ext cx="1042035" cy="255198"/>
          </a:xfrm>
          <a:prstGeom prst="rect">
            <a:avLst/>
          </a:prstGeom>
        </p:spPr>
        <p:txBody>
          <a:bodyPr vert="horz" wrap="square" lIns="0" tIns="16510" rIns="0" bIns="0" rtlCol="0">
            <a:spAutoFit/>
          </a:bodyPr>
          <a:lstStyle/>
          <a:p>
            <a:pPr marL="12700">
              <a:lnSpc>
                <a:spcPct val="100000"/>
              </a:lnSpc>
              <a:spcBef>
                <a:spcPts val="130"/>
              </a:spcBef>
            </a:pPr>
            <a:r>
              <a:rPr lang="zh-CN" altLang="en-US" sz="1550" b="0" spc="-10" smtClean="0">
                <a:solidFill>
                  <a:srgbClr val="003F87"/>
                </a:solidFill>
                <a:latin typeface="Microsoft JhengHei Light"/>
                <a:cs typeface="Microsoft JhengHei Light"/>
              </a:rPr>
              <a:t>创新点</a:t>
            </a:r>
            <a:endParaRPr sz="1550">
              <a:latin typeface="Microsoft JhengHei Light"/>
              <a:cs typeface="Microsoft JhengHei Light"/>
            </a:endParaRPr>
          </a:p>
        </p:txBody>
      </p:sp>
      <p:sp>
        <p:nvSpPr>
          <p:cNvPr id="5" name="object 5"/>
          <p:cNvSpPr txBox="1"/>
          <p:nvPr/>
        </p:nvSpPr>
        <p:spPr>
          <a:xfrm>
            <a:off x="9315099" y="857487"/>
            <a:ext cx="896619" cy="255198"/>
          </a:xfrm>
          <a:prstGeom prst="rect">
            <a:avLst/>
          </a:prstGeom>
        </p:spPr>
        <p:txBody>
          <a:bodyPr vert="horz" wrap="square" lIns="0" tIns="16510" rIns="0" bIns="0" rtlCol="0">
            <a:spAutoFit/>
          </a:bodyPr>
          <a:lstStyle/>
          <a:p>
            <a:pPr marL="12700">
              <a:lnSpc>
                <a:spcPct val="100000"/>
              </a:lnSpc>
              <a:spcBef>
                <a:spcPts val="130"/>
              </a:spcBef>
            </a:pPr>
            <a:r>
              <a:rPr lang="zh-CN" altLang="en-US" sz="1550" b="0" spc="-10" smtClean="0">
                <a:solidFill>
                  <a:srgbClr val="003F87"/>
                </a:solidFill>
                <a:latin typeface="Microsoft JhengHei Light"/>
                <a:cs typeface="Microsoft JhengHei Light"/>
              </a:rPr>
              <a:t>局限性</a:t>
            </a:r>
            <a:endParaRPr sz="1550">
              <a:latin typeface="Microsoft JhengHei Light"/>
              <a:cs typeface="Microsoft JhengHei Light"/>
            </a:endParaRPr>
          </a:p>
        </p:txBody>
      </p:sp>
      <p:sp>
        <p:nvSpPr>
          <p:cNvPr id="6" name="object 6"/>
          <p:cNvSpPr/>
          <p:nvPr/>
        </p:nvSpPr>
        <p:spPr>
          <a:xfrm>
            <a:off x="3747515" y="905255"/>
            <a:ext cx="0" cy="184785"/>
          </a:xfrm>
          <a:custGeom>
            <a:avLst/>
            <a:gdLst/>
            <a:ahLst/>
            <a:cxnLst/>
            <a:rect l="l" t="t" r="r" b="b"/>
            <a:pathLst>
              <a:path h="184784">
                <a:moveTo>
                  <a:pt x="0" y="0"/>
                </a:moveTo>
                <a:lnTo>
                  <a:pt x="0" y="184404"/>
                </a:lnTo>
              </a:path>
            </a:pathLst>
          </a:custGeom>
          <a:ln w="10668">
            <a:solidFill>
              <a:srgbClr val="D8D8D8"/>
            </a:solidFill>
          </a:ln>
        </p:spPr>
        <p:txBody>
          <a:bodyPr wrap="square" lIns="0" tIns="0" rIns="0" bIns="0" rtlCol="0"/>
          <a:lstStyle/>
          <a:p>
            <a:endParaRPr/>
          </a:p>
        </p:txBody>
      </p:sp>
      <p:sp>
        <p:nvSpPr>
          <p:cNvPr id="7" name="object 7"/>
          <p:cNvSpPr/>
          <p:nvPr/>
        </p:nvSpPr>
        <p:spPr>
          <a:xfrm>
            <a:off x="6176771" y="905255"/>
            <a:ext cx="0" cy="184785"/>
          </a:xfrm>
          <a:custGeom>
            <a:avLst/>
            <a:gdLst/>
            <a:ahLst/>
            <a:cxnLst/>
            <a:rect l="l" t="t" r="r" b="b"/>
            <a:pathLst>
              <a:path h="184784">
                <a:moveTo>
                  <a:pt x="0" y="0"/>
                </a:moveTo>
                <a:lnTo>
                  <a:pt x="0" y="184404"/>
                </a:lnTo>
              </a:path>
            </a:pathLst>
          </a:custGeom>
          <a:ln w="10668">
            <a:solidFill>
              <a:srgbClr val="D8D8D8"/>
            </a:solidFill>
          </a:ln>
        </p:spPr>
        <p:txBody>
          <a:bodyPr wrap="square" lIns="0" tIns="0" rIns="0" bIns="0" rtlCol="0"/>
          <a:lstStyle/>
          <a:p>
            <a:endParaRPr/>
          </a:p>
        </p:txBody>
      </p:sp>
      <p:sp>
        <p:nvSpPr>
          <p:cNvPr id="8" name="object 8"/>
          <p:cNvSpPr/>
          <p:nvPr/>
        </p:nvSpPr>
        <p:spPr>
          <a:xfrm>
            <a:off x="8606028" y="905255"/>
            <a:ext cx="0" cy="184785"/>
          </a:xfrm>
          <a:custGeom>
            <a:avLst/>
            <a:gdLst/>
            <a:ahLst/>
            <a:cxnLst/>
            <a:rect l="l" t="t" r="r" b="b"/>
            <a:pathLst>
              <a:path h="184784">
                <a:moveTo>
                  <a:pt x="0" y="0"/>
                </a:moveTo>
                <a:lnTo>
                  <a:pt x="0" y="184404"/>
                </a:lnTo>
              </a:path>
            </a:pathLst>
          </a:custGeom>
          <a:ln w="10668">
            <a:solidFill>
              <a:srgbClr val="D8D8D8"/>
            </a:solidFill>
          </a:ln>
        </p:spPr>
        <p:txBody>
          <a:bodyPr wrap="square" lIns="0" tIns="0" rIns="0" bIns="0" rtlCol="0"/>
          <a:lstStyle/>
          <a:p>
            <a:endParaRPr/>
          </a:p>
        </p:txBody>
      </p:sp>
      <p:sp>
        <p:nvSpPr>
          <p:cNvPr id="9" name="object 9"/>
          <p:cNvSpPr txBox="1"/>
          <p:nvPr/>
        </p:nvSpPr>
        <p:spPr>
          <a:xfrm>
            <a:off x="400256" y="1511255"/>
            <a:ext cx="9811461" cy="4219104"/>
          </a:xfrm>
          <a:prstGeom prst="rect">
            <a:avLst/>
          </a:prstGeom>
        </p:spPr>
        <p:txBody>
          <a:bodyPr vert="horz" wrap="square" lIns="0" tIns="12700" rIns="0" bIns="0" rtlCol="0">
            <a:spAutoFit/>
          </a:bodyPr>
          <a:lstStyle/>
          <a:p>
            <a:pPr marL="354964" lvl="1" indent="-342900">
              <a:lnSpc>
                <a:spcPct val="150000"/>
              </a:lnSpc>
              <a:spcBef>
                <a:spcPts val="100"/>
              </a:spcBef>
              <a:buFont typeface="Wingdings" panose="05000000000000000000" pitchFamily="2" charset="2"/>
              <a:buChar char="l"/>
              <a:tabLst>
                <a:tab pos="420370" algn="l"/>
              </a:tabLst>
            </a:pPr>
            <a:r>
              <a:rPr lang="zh-CN" altLang="en-US" sz="2000" smtClean="0">
                <a:latin typeface="微软雅黑"/>
                <a:cs typeface="微软雅黑"/>
              </a:rPr>
              <a:t>处理图像序列</a:t>
            </a:r>
            <a:endParaRPr lang="en-US" altLang="zh-CN" sz="2000">
              <a:latin typeface="微软雅黑"/>
              <a:cs typeface="微软雅黑"/>
            </a:endParaRPr>
          </a:p>
          <a:p>
            <a:pPr marL="12064" lvl="1">
              <a:lnSpc>
                <a:spcPct val="150000"/>
              </a:lnSpc>
              <a:spcBef>
                <a:spcPts val="100"/>
              </a:spcBef>
              <a:tabLst>
                <a:tab pos="420370" algn="l"/>
              </a:tabLst>
            </a:pPr>
            <a:r>
              <a:rPr lang="en-US" altLang="zh-CN" sz="2000" smtClean="0">
                <a:latin typeface="微软雅黑"/>
                <a:cs typeface="微软雅黑"/>
              </a:rPr>
              <a:t>	</a:t>
            </a:r>
            <a:r>
              <a:rPr lang="zh-CN" altLang="en-US" sz="2000" smtClean="0">
                <a:latin typeface="微软雅黑"/>
                <a:cs typeface="微软雅黑"/>
              </a:rPr>
              <a:t>首先以亚像素精度检测输入图像中的棋盘状角。接下来，我们需要通过识别相邻的两个字母代码来唯一地标记检测到的角。该方法有如下优点：</a:t>
            </a:r>
            <a:endParaRPr lang="en-US" altLang="zh-CN" sz="2000" smtClean="0">
              <a:latin typeface="微软雅黑"/>
              <a:cs typeface="微软雅黑"/>
            </a:endParaRPr>
          </a:p>
          <a:p>
            <a:pPr marL="469264" indent="-457200">
              <a:lnSpc>
                <a:spcPct val="150000"/>
              </a:lnSpc>
              <a:spcBef>
                <a:spcPts val="100"/>
              </a:spcBef>
              <a:buFont typeface="+mj-lt"/>
              <a:buAutoNum type="alphaLcParenR"/>
              <a:tabLst>
                <a:tab pos="420370" algn="l"/>
              </a:tabLst>
            </a:pPr>
            <a:r>
              <a:rPr lang="zh-CN" altLang="en-US" sz="2000" smtClean="0">
                <a:latin typeface="微软雅黑"/>
                <a:cs typeface="微软雅黑"/>
              </a:rPr>
              <a:t>能够提取人体的可靠几何信息，甚至可以从一小块衣服中提取关键的对应关系。这使得</a:t>
            </a:r>
            <a:r>
              <a:rPr lang="zh-CN" altLang="en-US" sz="2000" smtClean="0">
                <a:solidFill>
                  <a:srgbClr val="FF0000"/>
                </a:solidFill>
                <a:latin typeface="微软雅黑"/>
                <a:cs typeface="微软雅黑"/>
              </a:rPr>
              <a:t>对人体的遮挡或局部视图非常鲁棒</a:t>
            </a:r>
            <a:r>
              <a:rPr lang="zh-CN" altLang="en-US" sz="2000" smtClean="0">
                <a:latin typeface="微软雅黑"/>
                <a:cs typeface="微软雅黑"/>
              </a:rPr>
              <a:t>，例如由于放大的相机。</a:t>
            </a:r>
            <a:endParaRPr lang="en-US" altLang="zh-CN" sz="2000" smtClean="0">
              <a:latin typeface="微软雅黑"/>
              <a:cs typeface="微软雅黑"/>
            </a:endParaRPr>
          </a:p>
          <a:p>
            <a:pPr marL="469264" indent="-457200">
              <a:lnSpc>
                <a:spcPct val="150000"/>
              </a:lnSpc>
              <a:spcBef>
                <a:spcPts val="100"/>
              </a:spcBef>
              <a:buFont typeface="+mj-lt"/>
              <a:buAutoNum type="alphaLcParenR"/>
              <a:tabLst>
                <a:tab pos="420370" algn="l"/>
              </a:tabLst>
            </a:pPr>
            <a:r>
              <a:rPr lang="zh-CN" altLang="en-US" sz="2000" smtClean="0">
                <a:latin typeface="微软雅黑"/>
                <a:cs typeface="微软雅黑"/>
              </a:rPr>
              <a:t>通过将套装分解为小四边形并使用单应性消除它们，可以抵消大部分投影变形和套装拉伸，从而简化学习任务。</a:t>
            </a:r>
            <a:endParaRPr lang="en-US" altLang="zh-CN" sz="2000" smtClean="0">
              <a:latin typeface="微软雅黑"/>
              <a:cs typeface="微软雅黑"/>
            </a:endParaRPr>
          </a:p>
          <a:p>
            <a:pPr marL="469264" indent="-457200">
              <a:lnSpc>
                <a:spcPct val="150000"/>
              </a:lnSpc>
              <a:spcBef>
                <a:spcPts val="100"/>
              </a:spcBef>
              <a:buFont typeface="+mj-lt"/>
              <a:buAutoNum type="alphaLcParenR"/>
              <a:tabLst>
                <a:tab pos="420370" algn="l"/>
              </a:tabLst>
            </a:pPr>
            <a:r>
              <a:rPr lang="en-US" altLang="zh-CN" sz="2000" smtClean="0">
                <a:latin typeface="微软雅黑"/>
                <a:cs typeface="微软雅黑"/>
              </a:rPr>
              <a:t>CNN</a:t>
            </a:r>
            <a:r>
              <a:rPr lang="zh-CN" altLang="en-US" sz="2000" smtClean="0">
                <a:latin typeface="微软雅黑"/>
                <a:cs typeface="微软雅黑"/>
              </a:rPr>
              <a:t>四元分类器包括一个质量控制机制，拒绝质量可疑的白色方块，并进一步提高了我们方法的鲁棒性。</a:t>
            </a:r>
            <a:endParaRPr lang="en-US" altLang="zh-CN" sz="2000">
              <a:latin typeface="微软雅黑"/>
              <a:cs typeface="微软雅黑"/>
            </a:endParaRPr>
          </a:p>
        </p:txBody>
      </p:sp>
    </p:spTree>
    <p:extLst>
      <p:ext uri="{BB962C8B-B14F-4D97-AF65-F5344CB8AC3E}">
        <p14:creationId xmlns:p14="http://schemas.microsoft.com/office/powerpoint/2010/main" val="33905825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994359" y="843833"/>
            <a:ext cx="1123950" cy="255198"/>
          </a:xfrm>
          <a:prstGeom prst="rect">
            <a:avLst/>
          </a:prstGeom>
        </p:spPr>
        <p:txBody>
          <a:bodyPr vert="horz" wrap="square" lIns="0" tIns="16510" rIns="0" bIns="0" rtlCol="0">
            <a:spAutoFit/>
          </a:bodyPr>
          <a:lstStyle/>
          <a:p>
            <a:pPr marL="12700">
              <a:lnSpc>
                <a:spcPct val="100000"/>
              </a:lnSpc>
              <a:spcBef>
                <a:spcPts val="130"/>
              </a:spcBef>
            </a:pPr>
            <a:r>
              <a:rPr lang="zh-CN" altLang="en-US" sz="1550" b="0" spc="-10" smtClean="0">
                <a:solidFill>
                  <a:srgbClr val="003F87"/>
                </a:solidFill>
                <a:latin typeface="Microsoft JhengHei Light"/>
                <a:cs typeface="Microsoft JhengHei Light"/>
              </a:rPr>
              <a:t>研究背景</a:t>
            </a:r>
            <a:endParaRPr sz="1550">
              <a:latin typeface="Microsoft JhengHei Light"/>
              <a:cs typeface="Microsoft JhengHei Light"/>
            </a:endParaRPr>
          </a:p>
        </p:txBody>
      </p:sp>
      <p:sp>
        <p:nvSpPr>
          <p:cNvPr id="3" name="object 3"/>
          <p:cNvSpPr txBox="1"/>
          <p:nvPr/>
        </p:nvSpPr>
        <p:spPr>
          <a:xfrm>
            <a:off x="4017264" y="865631"/>
            <a:ext cx="1932939" cy="247504"/>
          </a:xfrm>
          <a:prstGeom prst="rect">
            <a:avLst/>
          </a:prstGeom>
          <a:solidFill>
            <a:srgbClr val="003F87"/>
          </a:solidFill>
        </p:spPr>
        <p:txBody>
          <a:bodyPr vert="horz" wrap="square" lIns="0" tIns="8890" rIns="0" bIns="0" rtlCol="0">
            <a:spAutoFit/>
          </a:bodyPr>
          <a:lstStyle/>
          <a:p>
            <a:pPr marL="494665">
              <a:lnSpc>
                <a:spcPct val="100000"/>
              </a:lnSpc>
              <a:spcBef>
                <a:spcPts val="70"/>
              </a:spcBef>
            </a:pPr>
            <a:r>
              <a:rPr lang="zh-CN" altLang="en-US" sz="1550" b="0" spc="-10" smtClean="0">
                <a:solidFill>
                  <a:srgbClr val="FFFFFF"/>
                </a:solidFill>
                <a:latin typeface="Microsoft JhengHei Light"/>
                <a:cs typeface="Microsoft JhengHei Light"/>
              </a:rPr>
              <a:t>内容介绍</a:t>
            </a:r>
            <a:endParaRPr sz="1550">
              <a:latin typeface="Microsoft JhengHei Light"/>
              <a:cs typeface="Microsoft JhengHei Light"/>
            </a:endParaRPr>
          </a:p>
        </p:txBody>
      </p:sp>
      <p:sp>
        <p:nvSpPr>
          <p:cNvPr id="4" name="object 4"/>
          <p:cNvSpPr txBox="1"/>
          <p:nvPr/>
        </p:nvSpPr>
        <p:spPr>
          <a:xfrm>
            <a:off x="6840738" y="857487"/>
            <a:ext cx="1042035" cy="255198"/>
          </a:xfrm>
          <a:prstGeom prst="rect">
            <a:avLst/>
          </a:prstGeom>
        </p:spPr>
        <p:txBody>
          <a:bodyPr vert="horz" wrap="square" lIns="0" tIns="16510" rIns="0" bIns="0" rtlCol="0">
            <a:spAutoFit/>
          </a:bodyPr>
          <a:lstStyle/>
          <a:p>
            <a:pPr marL="12700">
              <a:lnSpc>
                <a:spcPct val="100000"/>
              </a:lnSpc>
              <a:spcBef>
                <a:spcPts val="130"/>
              </a:spcBef>
            </a:pPr>
            <a:r>
              <a:rPr lang="zh-CN" altLang="en-US" sz="1550" b="0" spc="-10" smtClean="0">
                <a:solidFill>
                  <a:srgbClr val="003F87"/>
                </a:solidFill>
                <a:latin typeface="Microsoft JhengHei Light"/>
                <a:cs typeface="Microsoft JhengHei Light"/>
              </a:rPr>
              <a:t>创新点</a:t>
            </a:r>
            <a:endParaRPr sz="1550">
              <a:latin typeface="Microsoft JhengHei Light"/>
              <a:cs typeface="Microsoft JhengHei Light"/>
            </a:endParaRPr>
          </a:p>
        </p:txBody>
      </p:sp>
      <p:sp>
        <p:nvSpPr>
          <p:cNvPr id="5" name="object 5"/>
          <p:cNvSpPr txBox="1"/>
          <p:nvPr/>
        </p:nvSpPr>
        <p:spPr>
          <a:xfrm>
            <a:off x="9315099" y="857487"/>
            <a:ext cx="896619" cy="255198"/>
          </a:xfrm>
          <a:prstGeom prst="rect">
            <a:avLst/>
          </a:prstGeom>
        </p:spPr>
        <p:txBody>
          <a:bodyPr vert="horz" wrap="square" lIns="0" tIns="16510" rIns="0" bIns="0" rtlCol="0">
            <a:spAutoFit/>
          </a:bodyPr>
          <a:lstStyle/>
          <a:p>
            <a:pPr marL="12700">
              <a:lnSpc>
                <a:spcPct val="100000"/>
              </a:lnSpc>
              <a:spcBef>
                <a:spcPts val="130"/>
              </a:spcBef>
            </a:pPr>
            <a:r>
              <a:rPr lang="zh-CN" altLang="en-US" sz="1550" b="0" spc="-10" smtClean="0">
                <a:solidFill>
                  <a:srgbClr val="003F87"/>
                </a:solidFill>
                <a:latin typeface="Microsoft JhengHei Light"/>
                <a:cs typeface="Microsoft JhengHei Light"/>
              </a:rPr>
              <a:t>局限性</a:t>
            </a:r>
            <a:endParaRPr sz="1550">
              <a:latin typeface="Microsoft JhengHei Light"/>
              <a:cs typeface="Microsoft JhengHei Light"/>
            </a:endParaRPr>
          </a:p>
        </p:txBody>
      </p:sp>
      <p:sp>
        <p:nvSpPr>
          <p:cNvPr id="6" name="object 6"/>
          <p:cNvSpPr/>
          <p:nvPr/>
        </p:nvSpPr>
        <p:spPr>
          <a:xfrm>
            <a:off x="3747515" y="905255"/>
            <a:ext cx="0" cy="184785"/>
          </a:xfrm>
          <a:custGeom>
            <a:avLst/>
            <a:gdLst/>
            <a:ahLst/>
            <a:cxnLst/>
            <a:rect l="l" t="t" r="r" b="b"/>
            <a:pathLst>
              <a:path h="184784">
                <a:moveTo>
                  <a:pt x="0" y="0"/>
                </a:moveTo>
                <a:lnTo>
                  <a:pt x="0" y="184404"/>
                </a:lnTo>
              </a:path>
            </a:pathLst>
          </a:custGeom>
          <a:ln w="10668">
            <a:solidFill>
              <a:srgbClr val="D8D8D8"/>
            </a:solidFill>
          </a:ln>
        </p:spPr>
        <p:txBody>
          <a:bodyPr wrap="square" lIns="0" tIns="0" rIns="0" bIns="0" rtlCol="0"/>
          <a:lstStyle/>
          <a:p>
            <a:endParaRPr/>
          </a:p>
        </p:txBody>
      </p:sp>
      <p:sp>
        <p:nvSpPr>
          <p:cNvPr id="7" name="object 7"/>
          <p:cNvSpPr/>
          <p:nvPr/>
        </p:nvSpPr>
        <p:spPr>
          <a:xfrm>
            <a:off x="6176771" y="905255"/>
            <a:ext cx="0" cy="184785"/>
          </a:xfrm>
          <a:custGeom>
            <a:avLst/>
            <a:gdLst/>
            <a:ahLst/>
            <a:cxnLst/>
            <a:rect l="l" t="t" r="r" b="b"/>
            <a:pathLst>
              <a:path h="184784">
                <a:moveTo>
                  <a:pt x="0" y="0"/>
                </a:moveTo>
                <a:lnTo>
                  <a:pt x="0" y="184404"/>
                </a:lnTo>
              </a:path>
            </a:pathLst>
          </a:custGeom>
          <a:ln w="10668">
            <a:solidFill>
              <a:srgbClr val="D8D8D8"/>
            </a:solidFill>
          </a:ln>
        </p:spPr>
        <p:txBody>
          <a:bodyPr wrap="square" lIns="0" tIns="0" rIns="0" bIns="0" rtlCol="0"/>
          <a:lstStyle/>
          <a:p>
            <a:endParaRPr/>
          </a:p>
        </p:txBody>
      </p:sp>
      <p:sp>
        <p:nvSpPr>
          <p:cNvPr id="8" name="object 8"/>
          <p:cNvSpPr/>
          <p:nvPr/>
        </p:nvSpPr>
        <p:spPr>
          <a:xfrm>
            <a:off x="8606028" y="905255"/>
            <a:ext cx="0" cy="184785"/>
          </a:xfrm>
          <a:custGeom>
            <a:avLst/>
            <a:gdLst/>
            <a:ahLst/>
            <a:cxnLst/>
            <a:rect l="l" t="t" r="r" b="b"/>
            <a:pathLst>
              <a:path h="184784">
                <a:moveTo>
                  <a:pt x="0" y="0"/>
                </a:moveTo>
                <a:lnTo>
                  <a:pt x="0" y="184404"/>
                </a:lnTo>
              </a:path>
            </a:pathLst>
          </a:custGeom>
          <a:ln w="10668">
            <a:solidFill>
              <a:srgbClr val="D8D8D8"/>
            </a:solidFill>
          </a:ln>
        </p:spPr>
        <p:txBody>
          <a:bodyPr wrap="square" lIns="0" tIns="0" rIns="0" bIns="0" rtlCol="0"/>
          <a:lstStyle/>
          <a:p>
            <a:endParaRPr/>
          </a:p>
        </p:txBody>
      </p:sp>
      <p:sp>
        <p:nvSpPr>
          <p:cNvPr id="9" name="object 9"/>
          <p:cNvSpPr txBox="1"/>
          <p:nvPr/>
        </p:nvSpPr>
        <p:spPr>
          <a:xfrm>
            <a:off x="400256" y="1511255"/>
            <a:ext cx="9811461" cy="4231928"/>
          </a:xfrm>
          <a:prstGeom prst="rect">
            <a:avLst/>
          </a:prstGeom>
        </p:spPr>
        <p:txBody>
          <a:bodyPr vert="horz" wrap="square" lIns="0" tIns="12700" rIns="0" bIns="0" rtlCol="0">
            <a:spAutoFit/>
          </a:bodyPr>
          <a:lstStyle/>
          <a:p>
            <a:pPr marL="354964" lvl="1" indent="-342900">
              <a:lnSpc>
                <a:spcPct val="150000"/>
              </a:lnSpc>
              <a:spcBef>
                <a:spcPts val="100"/>
              </a:spcBef>
              <a:buFont typeface="Wingdings" panose="05000000000000000000" pitchFamily="2" charset="2"/>
              <a:buChar char="l"/>
              <a:tabLst>
                <a:tab pos="420370" algn="l"/>
              </a:tabLst>
            </a:pPr>
            <a:r>
              <a:rPr lang="zh-CN" altLang="en-US" sz="2000" smtClean="0">
                <a:latin typeface="微软雅黑"/>
                <a:cs typeface="微软雅黑"/>
              </a:rPr>
              <a:t>角检测</a:t>
            </a:r>
            <a:endParaRPr lang="en-US" altLang="zh-CN" sz="2000">
              <a:latin typeface="微软雅黑"/>
              <a:cs typeface="微软雅黑"/>
            </a:endParaRPr>
          </a:p>
          <a:p>
            <a:pPr marL="354964" lvl="1" indent="-342900">
              <a:lnSpc>
                <a:spcPct val="150000"/>
              </a:lnSpc>
              <a:spcBef>
                <a:spcPts val="100"/>
              </a:spcBef>
              <a:buFont typeface="Arial" panose="020B0604020202020204" pitchFamily="34" charset="0"/>
              <a:buChar char="•"/>
              <a:tabLst>
                <a:tab pos="420370" algn="l"/>
              </a:tabLst>
            </a:pPr>
            <a:r>
              <a:rPr lang="en-US" altLang="zh-CN" sz="2000" smtClean="0">
                <a:latin typeface="微软雅黑"/>
                <a:cs typeface="微软雅黑"/>
              </a:rPr>
              <a:t>	</a:t>
            </a:r>
            <a:r>
              <a:rPr lang="zh-CN" altLang="en-US" sz="2000" smtClean="0">
                <a:latin typeface="微软雅黑"/>
                <a:cs typeface="微软雅黑"/>
              </a:rPr>
              <a:t>角检测器的任务是检测并定位输入图像中的所有棋盘状角。</a:t>
            </a:r>
            <a:endParaRPr lang="en-US" altLang="zh-CN" sz="2000" smtClean="0">
              <a:latin typeface="微软雅黑"/>
              <a:cs typeface="微软雅黑"/>
            </a:endParaRPr>
          </a:p>
          <a:p>
            <a:pPr marL="354964" lvl="1" indent="-342900">
              <a:lnSpc>
                <a:spcPct val="150000"/>
              </a:lnSpc>
              <a:spcBef>
                <a:spcPts val="100"/>
              </a:spcBef>
              <a:buFont typeface="Arial" panose="020B0604020202020204" pitchFamily="34" charset="0"/>
              <a:buChar char="•"/>
              <a:tabLst>
                <a:tab pos="420370" algn="l"/>
              </a:tabLst>
            </a:pPr>
            <a:endParaRPr lang="en-US" altLang="zh-CN" sz="2000" smtClean="0">
              <a:latin typeface="微软雅黑"/>
              <a:cs typeface="微软雅黑"/>
            </a:endParaRPr>
          </a:p>
          <a:p>
            <a:pPr marL="354964" lvl="1" indent="-342900">
              <a:lnSpc>
                <a:spcPct val="150000"/>
              </a:lnSpc>
              <a:spcBef>
                <a:spcPts val="100"/>
              </a:spcBef>
              <a:buFont typeface="Arial" panose="020B0604020202020204" pitchFamily="34" charset="0"/>
              <a:buChar char="•"/>
              <a:tabLst>
                <a:tab pos="420370" algn="l"/>
              </a:tabLst>
            </a:pPr>
            <a:r>
              <a:rPr lang="zh-CN" altLang="en-US" sz="2000" smtClean="0">
                <a:latin typeface="微软雅黑"/>
                <a:cs typeface="微软雅黑"/>
              </a:rPr>
              <a:t>通常在每个输入图像中检测到数百个角。下一步是读取代码并将它们链接到角落，这将为每个角落提供一个独特的标签。</a:t>
            </a:r>
            <a:endParaRPr lang="en-US" altLang="zh-CN" sz="2000" smtClean="0">
              <a:latin typeface="微软雅黑"/>
              <a:cs typeface="微软雅黑"/>
            </a:endParaRPr>
          </a:p>
          <a:p>
            <a:pPr marL="354964" lvl="1" indent="-342900">
              <a:lnSpc>
                <a:spcPct val="150000"/>
              </a:lnSpc>
              <a:spcBef>
                <a:spcPts val="100"/>
              </a:spcBef>
              <a:buFont typeface="Arial" panose="020B0604020202020204" pitchFamily="34" charset="0"/>
              <a:buChar char="•"/>
              <a:tabLst>
                <a:tab pos="420370" algn="l"/>
              </a:tabLst>
            </a:pPr>
            <a:endParaRPr lang="en-US" altLang="zh-CN" sz="2000" smtClean="0">
              <a:latin typeface="微软雅黑"/>
              <a:cs typeface="微软雅黑"/>
            </a:endParaRPr>
          </a:p>
          <a:p>
            <a:pPr marL="354964" lvl="1" indent="-342900">
              <a:lnSpc>
                <a:spcPct val="150000"/>
              </a:lnSpc>
              <a:spcBef>
                <a:spcPts val="100"/>
              </a:spcBef>
              <a:buFont typeface="Arial" panose="020B0604020202020204" pitchFamily="34" charset="0"/>
              <a:buChar char="•"/>
              <a:tabLst>
                <a:tab pos="420370" algn="l"/>
              </a:tabLst>
            </a:pPr>
            <a:r>
              <a:rPr lang="zh-CN" altLang="en-US" sz="2000" smtClean="0">
                <a:latin typeface="微软雅黑"/>
                <a:cs typeface="微软雅黑"/>
              </a:rPr>
              <a:t>此时生成的四边形是“候选四边形”，因为它们可能（但不保证）包含正确的两个字母代码。使用单应变换将每个候选四边形的四个角变换为标准化的正方形，以简化后续处理</a:t>
            </a:r>
            <a:endParaRPr lang="en-US" altLang="zh-CN" sz="2000">
              <a:latin typeface="微软雅黑"/>
              <a:cs typeface="微软雅黑"/>
            </a:endParaRPr>
          </a:p>
        </p:txBody>
      </p:sp>
    </p:spTree>
    <p:extLst>
      <p:ext uri="{BB962C8B-B14F-4D97-AF65-F5344CB8AC3E}">
        <p14:creationId xmlns:p14="http://schemas.microsoft.com/office/powerpoint/2010/main" val="40018216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994359" y="843833"/>
            <a:ext cx="1123950" cy="255198"/>
          </a:xfrm>
          <a:prstGeom prst="rect">
            <a:avLst/>
          </a:prstGeom>
        </p:spPr>
        <p:txBody>
          <a:bodyPr vert="horz" wrap="square" lIns="0" tIns="16510" rIns="0" bIns="0" rtlCol="0">
            <a:spAutoFit/>
          </a:bodyPr>
          <a:lstStyle/>
          <a:p>
            <a:pPr marL="12700">
              <a:lnSpc>
                <a:spcPct val="100000"/>
              </a:lnSpc>
              <a:spcBef>
                <a:spcPts val="130"/>
              </a:spcBef>
            </a:pPr>
            <a:r>
              <a:rPr lang="zh-CN" altLang="en-US" sz="1550" b="0" spc="-10" smtClean="0">
                <a:solidFill>
                  <a:srgbClr val="003F87"/>
                </a:solidFill>
                <a:latin typeface="Microsoft JhengHei Light"/>
                <a:cs typeface="Microsoft JhengHei Light"/>
              </a:rPr>
              <a:t>研究背景</a:t>
            </a:r>
            <a:endParaRPr sz="1550">
              <a:latin typeface="Microsoft JhengHei Light"/>
              <a:cs typeface="Microsoft JhengHei Light"/>
            </a:endParaRPr>
          </a:p>
        </p:txBody>
      </p:sp>
      <p:sp>
        <p:nvSpPr>
          <p:cNvPr id="3" name="object 3"/>
          <p:cNvSpPr txBox="1"/>
          <p:nvPr/>
        </p:nvSpPr>
        <p:spPr>
          <a:xfrm>
            <a:off x="4017264" y="865631"/>
            <a:ext cx="1932939" cy="247504"/>
          </a:xfrm>
          <a:prstGeom prst="rect">
            <a:avLst/>
          </a:prstGeom>
          <a:solidFill>
            <a:srgbClr val="003F87"/>
          </a:solidFill>
        </p:spPr>
        <p:txBody>
          <a:bodyPr vert="horz" wrap="square" lIns="0" tIns="8890" rIns="0" bIns="0" rtlCol="0">
            <a:spAutoFit/>
          </a:bodyPr>
          <a:lstStyle/>
          <a:p>
            <a:pPr marL="494665">
              <a:lnSpc>
                <a:spcPct val="100000"/>
              </a:lnSpc>
              <a:spcBef>
                <a:spcPts val="70"/>
              </a:spcBef>
            </a:pPr>
            <a:r>
              <a:rPr lang="zh-CN" altLang="en-US" sz="1550" b="0" spc="-10" smtClean="0">
                <a:solidFill>
                  <a:srgbClr val="FFFFFF"/>
                </a:solidFill>
                <a:latin typeface="Microsoft JhengHei Light"/>
                <a:cs typeface="Microsoft JhengHei Light"/>
              </a:rPr>
              <a:t>内容介绍</a:t>
            </a:r>
            <a:endParaRPr sz="1550">
              <a:latin typeface="Microsoft JhengHei Light"/>
              <a:cs typeface="Microsoft JhengHei Light"/>
            </a:endParaRPr>
          </a:p>
        </p:txBody>
      </p:sp>
      <p:sp>
        <p:nvSpPr>
          <p:cNvPr id="4" name="object 4"/>
          <p:cNvSpPr txBox="1"/>
          <p:nvPr/>
        </p:nvSpPr>
        <p:spPr>
          <a:xfrm>
            <a:off x="6840738" y="857487"/>
            <a:ext cx="1042035" cy="255198"/>
          </a:xfrm>
          <a:prstGeom prst="rect">
            <a:avLst/>
          </a:prstGeom>
        </p:spPr>
        <p:txBody>
          <a:bodyPr vert="horz" wrap="square" lIns="0" tIns="16510" rIns="0" bIns="0" rtlCol="0">
            <a:spAutoFit/>
          </a:bodyPr>
          <a:lstStyle/>
          <a:p>
            <a:pPr marL="12700">
              <a:lnSpc>
                <a:spcPct val="100000"/>
              </a:lnSpc>
              <a:spcBef>
                <a:spcPts val="130"/>
              </a:spcBef>
            </a:pPr>
            <a:r>
              <a:rPr lang="zh-CN" altLang="en-US" sz="1550" b="0" spc="-10" smtClean="0">
                <a:solidFill>
                  <a:srgbClr val="003F87"/>
                </a:solidFill>
                <a:latin typeface="Microsoft JhengHei Light"/>
                <a:cs typeface="Microsoft JhengHei Light"/>
              </a:rPr>
              <a:t>创新点</a:t>
            </a:r>
            <a:endParaRPr sz="1550">
              <a:latin typeface="Microsoft JhengHei Light"/>
              <a:cs typeface="Microsoft JhengHei Light"/>
            </a:endParaRPr>
          </a:p>
        </p:txBody>
      </p:sp>
      <p:sp>
        <p:nvSpPr>
          <p:cNvPr id="5" name="object 5"/>
          <p:cNvSpPr txBox="1"/>
          <p:nvPr/>
        </p:nvSpPr>
        <p:spPr>
          <a:xfrm>
            <a:off x="9315099" y="857487"/>
            <a:ext cx="896619" cy="255198"/>
          </a:xfrm>
          <a:prstGeom prst="rect">
            <a:avLst/>
          </a:prstGeom>
        </p:spPr>
        <p:txBody>
          <a:bodyPr vert="horz" wrap="square" lIns="0" tIns="16510" rIns="0" bIns="0" rtlCol="0">
            <a:spAutoFit/>
          </a:bodyPr>
          <a:lstStyle/>
          <a:p>
            <a:pPr marL="12700">
              <a:lnSpc>
                <a:spcPct val="100000"/>
              </a:lnSpc>
              <a:spcBef>
                <a:spcPts val="130"/>
              </a:spcBef>
            </a:pPr>
            <a:r>
              <a:rPr lang="zh-CN" altLang="en-US" sz="1550" b="0" spc="-10" smtClean="0">
                <a:solidFill>
                  <a:srgbClr val="003F87"/>
                </a:solidFill>
                <a:latin typeface="Microsoft JhengHei Light"/>
                <a:cs typeface="Microsoft JhengHei Light"/>
              </a:rPr>
              <a:t>局限性</a:t>
            </a:r>
            <a:endParaRPr sz="1550">
              <a:latin typeface="Microsoft JhengHei Light"/>
              <a:cs typeface="Microsoft JhengHei Light"/>
            </a:endParaRPr>
          </a:p>
        </p:txBody>
      </p:sp>
      <p:sp>
        <p:nvSpPr>
          <p:cNvPr id="6" name="object 6"/>
          <p:cNvSpPr/>
          <p:nvPr/>
        </p:nvSpPr>
        <p:spPr>
          <a:xfrm>
            <a:off x="3747515" y="905255"/>
            <a:ext cx="0" cy="184785"/>
          </a:xfrm>
          <a:custGeom>
            <a:avLst/>
            <a:gdLst/>
            <a:ahLst/>
            <a:cxnLst/>
            <a:rect l="l" t="t" r="r" b="b"/>
            <a:pathLst>
              <a:path h="184784">
                <a:moveTo>
                  <a:pt x="0" y="0"/>
                </a:moveTo>
                <a:lnTo>
                  <a:pt x="0" y="184404"/>
                </a:lnTo>
              </a:path>
            </a:pathLst>
          </a:custGeom>
          <a:ln w="10668">
            <a:solidFill>
              <a:srgbClr val="D8D8D8"/>
            </a:solidFill>
          </a:ln>
        </p:spPr>
        <p:txBody>
          <a:bodyPr wrap="square" lIns="0" tIns="0" rIns="0" bIns="0" rtlCol="0"/>
          <a:lstStyle/>
          <a:p>
            <a:endParaRPr/>
          </a:p>
        </p:txBody>
      </p:sp>
      <p:sp>
        <p:nvSpPr>
          <p:cNvPr id="7" name="object 7"/>
          <p:cNvSpPr/>
          <p:nvPr/>
        </p:nvSpPr>
        <p:spPr>
          <a:xfrm>
            <a:off x="6176771" y="905255"/>
            <a:ext cx="0" cy="184785"/>
          </a:xfrm>
          <a:custGeom>
            <a:avLst/>
            <a:gdLst/>
            <a:ahLst/>
            <a:cxnLst/>
            <a:rect l="l" t="t" r="r" b="b"/>
            <a:pathLst>
              <a:path h="184784">
                <a:moveTo>
                  <a:pt x="0" y="0"/>
                </a:moveTo>
                <a:lnTo>
                  <a:pt x="0" y="184404"/>
                </a:lnTo>
              </a:path>
            </a:pathLst>
          </a:custGeom>
          <a:ln w="10668">
            <a:solidFill>
              <a:srgbClr val="D8D8D8"/>
            </a:solidFill>
          </a:ln>
        </p:spPr>
        <p:txBody>
          <a:bodyPr wrap="square" lIns="0" tIns="0" rIns="0" bIns="0" rtlCol="0"/>
          <a:lstStyle/>
          <a:p>
            <a:endParaRPr/>
          </a:p>
        </p:txBody>
      </p:sp>
      <p:sp>
        <p:nvSpPr>
          <p:cNvPr id="8" name="object 8"/>
          <p:cNvSpPr/>
          <p:nvPr/>
        </p:nvSpPr>
        <p:spPr>
          <a:xfrm>
            <a:off x="8606028" y="905255"/>
            <a:ext cx="0" cy="184785"/>
          </a:xfrm>
          <a:custGeom>
            <a:avLst/>
            <a:gdLst/>
            <a:ahLst/>
            <a:cxnLst/>
            <a:rect l="l" t="t" r="r" b="b"/>
            <a:pathLst>
              <a:path h="184784">
                <a:moveTo>
                  <a:pt x="0" y="0"/>
                </a:moveTo>
                <a:lnTo>
                  <a:pt x="0" y="184404"/>
                </a:lnTo>
              </a:path>
            </a:pathLst>
          </a:custGeom>
          <a:ln w="10668">
            <a:solidFill>
              <a:srgbClr val="D8D8D8"/>
            </a:solidFill>
          </a:ln>
        </p:spPr>
        <p:txBody>
          <a:bodyPr wrap="square" lIns="0" tIns="0" rIns="0" bIns="0" rtlCol="0"/>
          <a:lstStyle/>
          <a:p>
            <a:endParaRPr/>
          </a:p>
        </p:txBody>
      </p:sp>
      <p:sp>
        <p:nvSpPr>
          <p:cNvPr id="9" name="object 9"/>
          <p:cNvSpPr txBox="1"/>
          <p:nvPr/>
        </p:nvSpPr>
        <p:spPr>
          <a:xfrm>
            <a:off x="400256" y="1511255"/>
            <a:ext cx="9811461" cy="3770263"/>
          </a:xfrm>
          <a:prstGeom prst="rect">
            <a:avLst/>
          </a:prstGeom>
        </p:spPr>
        <p:txBody>
          <a:bodyPr vert="horz" wrap="square" lIns="0" tIns="12700" rIns="0" bIns="0" rtlCol="0">
            <a:spAutoFit/>
          </a:bodyPr>
          <a:lstStyle/>
          <a:p>
            <a:pPr marL="354964" lvl="1" indent="-342900">
              <a:lnSpc>
                <a:spcPct val="150000"/>
              </a:lnSpc>
              <a:spcBef>
                <a:spcPts val="100"/>
              </a:spcBef>
              <a:buFont typeface="Wingdings" panose="05000000000000000000" pitchFamily="2" charset="2"/>
              <a:buChar char="l"/>
              <a:tabLst>
                <a:tab pos="420370" algn="l"/>
              </a:tabLst>
            </a:pPr>
            <a:r>
              <a:rPr lang="en-US" altLang="zh-CN" sz="2000" smtClean="0">
                <a:latin typeface="微软雅黑"/>
                <a:cs typeface="微软雅黑"/>
              </a:rPr>
              <a:t>RejectorNet</a:t>
            </a:r>
          </a:p>
          <a:p>
            <a:pPr marL="12064" lvl="1">
              <a:lnSpc>
                <a:spcPct val="150000"/>
              </a:lnSpc>
              <a:spcBef>
                <a:spcPts val="100"/>
              </a:spcBef>
              <a:tabLst>
                <a:tab pos="420370" algn="l"/>
              </a:tabLst>
            </a:pPr>
            <a:r>
              <a:rPr lang="en-US" altLang="zh-CN" sz="2000">
                <a:latin typeface="微软雅黑"/>
                <a:cs typeface="微软雅黑"/>
              </a:rPr>
              <a:t>	</a:t>
            </a:r>
            <a:r>
              <a:rPr lang="en-US" altLang="zh-CN" sz="2000" smtClean="0">
                <a:latin typeface="微软雅黑"/>
                <a:cs typeface="微软雅黑"/>
              </a:rPr>
              <a:t>RejectorNet</a:t>
            </a:r>
            <a:r>
              <a:rPr lang="zh-CN" altLang="en-US" sz="2000" smtClean="0">
                <a:latin typeface="微软雅黑"/>
                <a:cs typeface="微软雅黑"/>
              </a:rPr>
              <a:t>是一个二元分类器，用于预测候选四边形是否有效，即四个角是否位于正确的位置，以及它们相对于直立代码方向的顺序是否正确</a:t>
            </a:r>
            <a:endParaRPr lang="en-US" altLang="zh-CN" sz="2000" smtClean="0">
              <a:latin typeface="微软雅黑"/>
              <a:cs typeface="微软雅黑"/>
            </a:endParaRPr>
          </a:p>
          <a:p>
            <a:pPr marL="12064" lvl="1">
              <a:lnSpc>
                <a:spcPct val="150000"/>
              </a:lnSpc>
              <a:spcBef>
                <a:spcPts val="100"/>
              </a:spcBef>
              <a:tabLst>
                <a:tab pos="420370" algn="l"/>
              </a:tabLst>
            </a:pPr>
            <a:endParaRPr lang="en-US" altLang="zh-CN" sz="2000">
              <a:latin typeface="微软雅黑"/>
              <a:cs typeface="微软雅黑"/>
            </a:endParaRPr>
          </a:p>
          <a:p>
            <a:pPr marL="354964" lvl="1" indent="-342900">
              <a:lnSpc>
                <a:spcPct val="150000"/>
              </a:lnSpc>
              <a:spcBef>
                <a:spcPts val="100"/>
              </a:spcBef>
              <a:buFont typeface="Wingdings" panose="05000000000000000000" pitchFamily="2" charset="2"/>
              <a:buChar char="l"/>
              <a:tabLst>
                <a:tab pos="420370" algn="l"/>
              </a:tabLst>
            </a:pPr>
            <a:r>
              <a:rPr lang="en-US" altLang="zh-CN" sz="2000" smtClean="0">
                <a:latin typeface="微软雅黑"/>
                <a:cs typeface="微软雅黑"/>
              </a:rPr>
              <a:t>RecogNet</a:t>
            </a:r>
          </a:p>
          <a:p>
            <a:pPr marL="12064" lvl="1">
              <a:lnSpc>
                <a:spcPct val="150000"/>
              </a:lnSpc>
              <a:spcBef>
                <a:spcPts val="100"/>
              </a:spcBef>
              <a:tabLst>
                <a:tab pos="420370" algn="l"/>
              </a:tabLst>
            </a:pPr>
            <a:r>
              <a:rPr lang="en-US" altLang="zh-CN" sz="2000" smtClean="0">
                <a:latin typeface="微软雅黑"/>
                <a:cs typeface="微软雅黑"/>
              </a:rPr>
              <a:t>	</a:t>
            </a:r>
            <a:r>
              <a:rPr lang="zh-CN" altLang="en-US" sz="2000" smtClean="0">
                <a:latin typeface="微软雅黑"/>
                <a:cs typeface="微软雅黑"/>
              </a:rPr>
              <a:t>有效的四边形被传递给</a:t>
            </a:r>
            <a:r>
              <a:rPr lang="en-US" altLang="zh-CN" sz="2000" smtClean="0">
                <a:latin typeface="微软雅黑"/>
                <a:cs typeface="微软雅黑"/>
              </a:rPr>
              <a:t>RecogNet</a:t>
            </a:r>
            <a:r>
              <a:rPr lang="zh-CN" altLang="en-US" sz="2000" smtClean="0">
                <a:latin typeface="微软雅黑"/>
                <a:cs typeface="微软雅黑"/>
              </a:rPr>
              <a:t>读取代码。 </a:t>
            </a:r>
            <a:r>
              <a:rPr lang="en-US" altLang="zh-CN" sz="2000" smtClean="0">
                <a:latin typeface="微软雅黑"/>
                <a:cs typeface="微软雅黑"/>
              </a:rPr>
              <a:t>RecogNet</a:t>
            </a:r>
            <a:r>
              <a:rPr lang="zh-CN" altLang="en-US" sz="2000" smtClean="0">
                <a:latin typeface="微软雅黑"/>
                <a:cs typeface="微软雅黑"/>
              </a:rPr>
              <a:t>是一个具有两个头部的多类分类器，每个头部对应两个字母代码的每个字符。</a:t>
            </a:r>
            <a:endParaRPr lang="en-US" altLang="zh-CN" sz="2000" smtClean="0">
              <a:latin typeface="微软雅黑"/>
              <a:cs typeface="微软雅黑"/>
            </a:endParaRPr>
          </a:p>
          <a:p>
            <a:pPr marL="12064" lvl="1">
              <a:lnSpc>
                <a:spcPct val="150000"/>
              </a:lnSpc>
              <a:spcBef>
                <a:spcPts val="100"/>
              </a:spcBef>
              <a:tabLst>
                <a:tab pos="420370" algn="l"/>
              </a:tabLst>
            </a:pPr>
            <a:endParaRPr lang="en-US" altLang="zh-CN" sz="2000">
              <a:latin typeface="微软雅黑"/>
              <a:cs typeface="微软雅黑"/>
            </a:endParaRPr>
          </a:p>
        </p:txBody>
      </p:sp>
    </p:spTree>
    <p:extLst>
      <p:ext uri="{BB962C8B-B14F-4D97-AF65-F5344CB8AC3E}">
        <p14:creationId xmlns:p14="http://schemas.microsoft.com/office/powerpoint/2010/main" val="1898481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42</TotalTime>
  <Words>454</Words>
  <Application>Microsoft Office PowerPoint</Application>
  <PresentationFormat>自定义</PresentationFormat>
  <Paragraphs>110</Paragraphs>
  <Slides>16</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16</vt:i4>
      </vt:variant>
    </vt:vector>
  </HeadingPairs>
  <TitlesOfParts>
    <vt:vector size="23" baseType="lpstr">
      <vt:lpstr>Microsoft JhengHei Light</vt:lpstr>
      <vt:lpstr>宋体</vt:lpstr>
      <vt:lpstr>微软雅黑</vt:lpstr>
      <vt:lpstr>Arial</vt:lpstr>
      <vt:lpstr>Calibri</vt:lpstr>
      <vt:lpstr>Wingdings</vt:lpstr>
      <vt:lpstr>Office Theme</vt:lpstr>
      <vt:lpstr>Capturing Detailed Deformations of Moving Human Bodies</vt:lpstr>
      <vt:lpstr>CONTENT</vt:lpstr>
      <vt:lpstr>研究背景</vt:lpstr>
      <vt:lpstr>PowerPoint 演示文稿</vt:lpstr>
      <vt:lpstr>内容介绍</vt:lpstr>
      <vt:lpstr>PowerPoint 演示文稿</vt:lpstr>
      <vt:lpstr>PowerPoint 演示文稿</vt:lpstr>
      <vt:lpstr>PowerPoint 演示文稿</vt:lpstr>
      <vt:lpstr>PowerPoint 演示文稿</vt:lpstr>
      <vt:lpstr>PowerPoint 演示文稿</vt:lpstr>
      <vt:lpstr>PowerPoint 演示文稿</vt:lpstr>
      <vt:lpstr>创新点</vt:lpstr>
      <vt:lpstr>PowerPoint 演示文稿</vt:lpstr>
      <vt:lpstr>局限性</vt:lpstr>
      <vt:lpstr>PowerPoint 演示文稿</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PowerPoint - 11.22 FIRA Fine-Grained Graph-Based Code Change Representation</dc:title>
  <dc:creator>27803</dc:creator>
  <cp:lastModifiedBy>Chen Kechun</cp:lastModifiedBy>
  <cp:revision>6</cp:revision>
  <dcterms:created xsi:type="dcterms:W3CDTF">2022-11-24T09:22:13Z</dcterms:created>
  <dcterms:modified xsi:type="dcterms:W3CDTF">2022-12-25T10:05:53Z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2022-11-21T00:00:00Z</vt:filetime>
  </property>
  <property fmtid="{D5CDD505-2E9C-101B-9397-08002B2CF9AE}" pid="3" name="LastSaved">
    <vt:filetime>2022-11-24T00:00:00Z</vt:filetime>
  </property>
</Properties>
</file>