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6" r:id="rId3"/>
    <p:sldId id="257" r:id="rId4"/>
    <p:sldId id="258" r:id="rId5"/>
    <p:sldId id="267" r:id="rId6"/>
    <p:sldId id="270" r:id="rId7"/>
    <p:sldId id="268" r:id="rId8"/>
    <p:sldId id="269" r:id="rId9"/>
    <p:sldId id="271"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E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48"/>
    <p:restoredTop sz="95878"/>
  </p:normalViewPr>
  <p:slideViewPr>
    <p:cSldViewPr snapToGrid="0" snapToObjects="1">
      <p:cViewPr varScale="1">
        <p:scale>
          <a:sx n="150" d="100"/>
          <a:sy n="150" d="100"/>
        </p:scale>
        <p:origin x="27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AD403728-1C15-9E45-A728-235C3CEEEB36}"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721D5-8263-4E4E-B227-FDE37DCBBEB7}" type="slidenum">
              <a:rPr lang="en-US" smtClean="0"/>
              <a:t>‹#›</a:t>
            </a:fld>
            <a:endParaRPr lang="en-US"/>
          </a:p>
        </p:txBody>
      </p:sp>
    </p:spTree>
    <p:extLst>
      <p:ext uri="{BB962C8B-B14F-4D97-AF65-F5344CB8AC3E}">
        <p14:creationId xmlns:p14="http://schemas.microsoft.com/office/powerpoint/2010/main" val="624411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D403728-1C15-9E45-A728-235C3CEEEB36}"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721D5-8263-4E4E-B227-FDE37DCBBEB7}" type="slidenum">
              <a:rPr lang="en-US" smtClean="0"/>
              <a:t>‹#›</a:t>
            </a:fld>
            <a:endParaRPr lang="en-US"/>
          </a:p>
        </p:txBody>
      </p:sp>
    </p:spTree>
    <p:extLst>
      <p:ext uri="{BB962C8B-B14F-4D97-AF65-F5344CB8AC3E}">
        <p14:creationId xmlns:p14="http://schemas.microsoft.com/office/powerpoint/2010/main" val="2991534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D403728-1C15-9E45-A728-235C3CEEEB36}"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721D5-8263-4E4E-B227-FDE37DCBBEB7}" type="slidenum">
              <a:rPr lang="en-US" smtClean="0"/>
              <a:t>‹#›</a:t>
            </a:fld>
            <a:endParaRPr lang="en-US"/>
          </a:p>
        </p:txBody>
      </p:sp>
    </p:spTree>
    <p:extLst>
      <p:ext uri="{BB962C8B-B14F-4D97-AF65-F5344CB8AC3E}">
        <p14:creationId xmlns:p14="http://schemas.microsoft.com/office/powerpoint/2010/main" val="616627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D403728-1C15-9E45-A728-235C3CEEEB36}"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721D5-8263-4E4E-B227-FDE37DCBBEB7}" type="slidenum">
              <a:rPr lang="en-US" smtClean="0"/>
              <a:t>‹#›</a:t>
            </a:fld>
            <a:endParaRPr lang="en-US"/>
          </a:p>
        </p:txBody>
      </p:sp>
    </p:spTree>
    <p:extLst>
      <p:ext uri="{BB962C8B-B14F-4D97-AF65-F5344CB8AC3E}">
        <p14:creationId xmlns:p14="http://schemas.microsoft.com/office/powerpoint/2010/main" val="831823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GB"/>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D403728-1C15-9E45-A728-235C3CEEEB36}"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721D5-8263-4E4E-B227-FDE37DCBBEB7}" type="slidenum">
              <a:rPr lang="en-US" smtClean="0"/>
              <a:t>‹#›</a:t>
            </a:fld>
            <a:endParaRPr lang="en-US"/>
          </a:p>
        </p:txBody>
      </p:sp>
    </p:spTree>
    <p:extLst>
      <p:ext uri="{BB962C8B-B14F-4D97-AF65-F5344CB8AC3E}">
        <p14:creationId xmlns:p14="http://schemas.microsoft.com/office/powerpoint/2010/main" val="2961314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D403728-1C15-9E45-A728-235C3CEEEB36}" type="datetimeFigureOut">
              <a:rPr lang="en-US" smtClean="0"/>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1721D5-8263-4E4E-B227-FDE37DCBBEB7}" type="slidenum">
              <a:rPr lang="en-US" smtClean="0"/>
              <a:t>‹#›</a:t>
            </a:fld>
            <a:endParaRPr lang="en-US"/>
          </a:p>
        </p:txBody>
      </p:sp>
    </p:spTree>
    <p:extLst>
      <p:ext uri="{BB962C8B-B14F-4D97-AF65-F5344CB8AC3E}">
        <p14:creationId xmlns:p14="http://schemas.microsoft.com/office/powerpoint/2010/main" val="3847421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D403728-1C15-9E45-A728-235C3CEEEB36}" type="datetimeFigureOut">
              <a:rPr lang="en-US" smtClean="0"/>
              <a:t>3/23/2024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1721D5-8263-4E4E-B227-FDE37DCBBEB7}" type="slidenum">
              <a:rPr lang="en-US" smtClean="0"/>
              <a:t>‹#›</a:t>
            </a:fld>
            <a:endParaRPr lang="en-US"/>
          </a:p>
        </p:txBody>
      </p:sp>
    </p:spTree>
    <p:extLst>
      <p:ext uri="{BB962C8B-B14F-4D97-AF65-F5344CB8AC3E}">
        <p14:creationId xmlns:p14="http://schemas.microsoft.com/office/powerpoint/2010/main" val="3794692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D403728-1C15-9E45-A728-235C3CEEEB36}" type="datetimeFigureOut">
              <a:rPr lang="en-US" smtClean="0"/>
              <a:t>3/23/2024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1721D5-8263-4E4E-B227-FDE37DCBBEB7}" type="slidenum">
              <a:rPr lang="en-US" smtClean="0"/>
              <a:t>‹#›</a:t>
            </a:fld>
            <a:endParaRPr lang="en-US"/>
          </a:p>
        </p:txBody>
      </p:sp>
    </p:spTree>
    <p:extLst>
      <p:ext uri="{BB962C8B-B14F-4D97-AF65-F5344CB8AC3E}">
        <p14:creationId xmlns:p14="http://schemas.microsoft.com/office/powerpoint/2010/main" val="3626204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03728-1C15-9E45-A728-235C3CEEEB36}" type="datetimeFigureOut">
              <a:rPr lang="en-US" smtClean="0"/>
              <a:t>3/23/2024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1721D5-8263-4E4E-B227-FDE37DCBBEB7}" type="slidenum">
              <a:rPr lang="en-US" smtClean="0"/>
              <a:t>‹#›</a:t>
            </a:fld>
            <a:endParaRPr lang="en-US"/>
          </a:p>
        </p:txBody>
      </p:sp>
    </p:spTree>
    <p:extLst>
      <p:ext uri="{BB962C8B-B14F-4D97-AF65-F5344CB8AC3E}">
        <p14:creationId xmlns:p14="http://schemas.microsoft.com/office/powerpoint/2010/main" val="1708406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AD403728-1C15-9E45-A728-235C3CEEEB36}" type="datetimeFigureOut">
              <a:rPr lang="en-US" smtClean="0"/>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1721D5-8263-4E4E-B227-FDE37DCBBEB7}" type="slidenum">
              <a:rPr lang="en-US" smtClean="0"/>
              <a:t>‹#›</a:t>
            </a:fld>
            <a:endParaRPr lang="en-US"/>
          </a:p>
        </p:txBody>
      </p:sp>
    </p:spTree>
    <p:extLst>
      <p:ext uri="{BB962C8B-B14F-4D97-AF65-F5344CB8AC3E}">
        <p14:creationId xmlns:p14="http://schemas.microsoft.com/office/powerpoint/2010/main" val="210178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AD403728-1C15-9E45-A728-235C3CEEEB36}" type="datetimeFigureOut">
              <a:rPr lang="en-US" smtClean="0"/>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1721D5-8263-4E4E-B227-FDE37DCBBEB7}" type="slidenum">
              <a:rPr lang="en-US" smtClean="0"/>
              <a:t>‹#›</a:t>
            </a:fld>
            <a:endParaRPr lang="en-US"/>
          </a:p>
        </p:txBody>
      </p:sp>
    </p:spTree>
    <p:extLst>
      <p:ext uri="{BB962C8B-B14F-4D97-AF65-F5344CB8AC3E}">
        <p14:creationId xmlns:p14="http://schemas.microsoft.com/office/powerpoint/2010/main" val="93076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D403728-1C15-9E45-A728-235C3CEEEB36}" type="datetimeFigureOut">
              <a:rPr lang="en-US" smtClean="0"/>
              <a:t>3/23/2024</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251721D5-8263-4E4E-B227-FDE37DCBBEB7}" type="slidenum">
              <a:rPr lang="en-US" smtClean="0"/>
              <a:t>‹#›</a:t>
            </a:fld>
            <a:endParaRPr lang="en-US"/>
          </a:p>
        </p:txBody>
      </p:sp>
      <p:pic>
        <p:nvPicPr>
          <p:cNvPr id="7" name="Picture 6" descr="Shape&#10;&#10;Description automatically generated with low confidence">
            <a:extLst>
              <a:ext uri="{FF2B5EF4-FFF2-40B4-BE49-F238E27FC236}">
                <a16:creationId xmlns:a16="http://schemas.microsoft.com/office/drawing/2014/main" id="{9BB5C7C7-9736-86A3-298F-24C6F08CC642}"/>
              </a:ext>
            </a:extLst>
          </p:cNvPr>
          <p:cNvPicPr>
            <a:picLocks noChangeAspect="1"/>
          </p:cNvPicPr>
          <p:nvPr userDrawn="1"/>
        </p:nvPicPr>
        <p:blipFill>
          <a:blip r:embed="rId13"/>
          <a:stretch>
            <a:fillRect/>
          </a:stretch>
        </p:blipFill>
        <p:spPr>
          <a:xfrm>
            <a:off x="0" y="0"/>
            <a:ext cx="9144000" cy="5143500"/>
          </a:xfrm>
          <a:prstGeom prst="rect">
            <a:avLst/>
          </a:prstGeom>
        </p:spPr>
      </p:pic>
    </p:spTree>
    <p:extLst>
      <p:ext uri="{BB962C8B-B14F-4D97-AF65-F5344CB8AC3E}">
        <p14:creationId xmlns:p14="http://schemas.microsoft.com/office/powerpoint/2010/main" val="38462669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UPvW8kYqxZ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hape&#10;&#10;Description automatically generated">
            <a:extLst>
              <a:ext uri="{FF2B5EF4-FFF2-40B4-BE49-F238E27FC236}">
                <a16:creationId xmlns:a16="http://schemas.microsoft.com/office/drawing/2014/main" id="{284694B5-996F-D728-39B1-85D1377E0FD1}"/>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C23B1B84-E21D-BE55-5A7D-8CDFF60A7C95}"/>
              </a:ext>
            </a:extLst>
          </p:cNvPr>
          <p:cNvSpPr>
            <a:spLocks noGrp="1"/>
          </p:cNvSpPr>
          <p:nvPr>
            <p:ph type="ctrTitle"/>
          </p:nvPr>
        </p:nvSpPr>
        <p:spPr>
          <a:xfrm>
            <a:off x="270932" y="287866"/>
            <a:ext cx="8559801" cy="752873"/>
          </a:xfrm>
        </p:spPr>
        <p:txBody>
          <a:bodyPr/>
          <a:lstStyle/>
          <a:p>
            <a:r>
              <a:rPr lang="en-US" b="1" dirty="0">
                <a:latin typeface="GT America Bl" pitchFamily="2" charset="77"/>
              </a:rPr>
              <a:t>CMP304 Unit 1 Assessment</a:t>
            </a:r>
            <a:endParaRPr lang="en-US" dirty="0"/>
          </a:p>
        </p:txBody>
      </p:sp>
      <p:sp>
        <p:nvSpPr>
          <p:cNvPr id="3" name="TextBox 2">
            <a:extLst>
              <a:ext uri="{FF2B5EF4-FFF2-40B4-BE49-F238E27FC236}">
                <a16:creationId xmlns:a16="http://schemas.microsoft.com/office/drawing/2014/main" id="{E6308FCF-0A0E-CDEF-DAEB-EFD2E25F10AB}"/>
              </a:ext>
            </a:extLst>
          </p:cNvPr>
          <p:cNvSpPr txBox="1"/>
          <p:nvPr/>
        </p:nvSpPr>
        <p:spPr>
          <a:xfrm>
            <a:off x="697653" y="1971585"/>
            <a:ext cx="6786880" cy="1200329"/>
          </a:xfrm>
          <a:prstGeom prst="rect">
            <a:avLst/>
          </a:prstGeom>
          <a:noFill/>
        </p:spPr>
        <p:txBody>
          <a:bodyPr wrap="square" rtlCol="0">
            <a:spAutoFit/>
          </a:bodyPr>
          <a:lstStyle/>
          <a:p>
            <a:r>
              <a:rPr lang="en-GB" sz="2400" b="1" dirty="0"/>
              <a:t>Student Name: Liam</a:t>
            </a:r>
          </a:p>
          <a:p>
            <a:r>
              <a:rPr lang="en-GB" sz="2400" b="1" dirty="0"/>
              <a:t>Student Number: 2000265</a:t>
            </a:r>
          </a:p>
          <a:p>
            <a:r>
              <a:rPr lang="en-GB" sz="2400" b="1" dirty="0"/>
              <a:t>Date: 23/04/2024</a:t>
            </a:r>
          </a:p>
        </p:txBody>
      </p:sp>
    </p:spTree>
    <p:extLst>
      <p:ext uri="{BB962C8B-B14F-4D97-AF65-F5344CB8AC3E}">
        <p14:creationId xmlns:p14="http://schemas.microsoft.com/office/powerpoint/2010/main" val="2259971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BCBF7-EB59-A077-9BF9-3F475BA15FA6}"/>
              </a:ext>
            </a:extLst>
          </p:cNvPr>
          <p:cNvSpPr>
            <a:spLocks noGrp="1"/>
          </p:cNvSpPr>
          <p:nvPr>
            <p:ph type="title"/>
          </p:nvPr>
        </p:nvSpPr>
        <p:spPr/>
        <p:txBody>
          <a:bodyPr/>
          <a:lstStyle/>
          <a:p>
            <a:r>
              <a:rPr lang="en-GB" dirty="0">
                <a:solidFill>
                  <a:srgbClr val="FF0000"/>
                </a:solidFill>
              </a:rPr>
              <a:t>Note to students!</a:t>
            </a:r>
          </a:p>
        </p:txBody>
      </p:sp>
      <p:sp>
        <p:nvSpPr>
          <p:cNvPr id="3" name="Content Placeholder 2">
            <a:extLst>
              <a:ext uri="{FF2B5EF4-FFF2-40B4-BE49-F238E27FC236}">
                <a16:creationId xmlns:a16="http://schemas.microsoft.com/office/drawing/2014/main" id="{67D27149-5E04-1665-2F68-D7ADE5AC5BEB}"/>
              </a:ext>
            </a:extLst>
          </p:cNvPr>
          <p:cNvSpPr>
            <a:spLocks noGrp="1"/>
          </p:cNvSpPr>
          <p:nvPr>
            <p:ph idx="1"/>
          </p:nvPr>
        </p:nvSpPr>
        <p:spPr/>
        <p:txBody>
          <a:bodyPr>
            <a:normAutofit lnSpcReduction="10000"/>
          </a:bodyPr>
          <a:lstStyle/>
          <a:p>
            <a:r>
              <a:rPr lang="en-GB" dirty="0">
                <a:solidFill>
                  <a:srgbClr val="FF0000"/>
                </a:solidFill>
              </a:rPr>
              <a:t>Use this slide template as a guide and rough outline.</a:t>
            </a:r>
          </a:p>
          <a:p>
            <a:r>
              <a:rPr lang="en-GB" dirty="0">
                <a:solidFill>
                  <a:srgbClr val="FF0000"/>
                </a:solidFill>
              </a:rPr>
              <a:t>You do not have to follow the structure or number of slides precisely as shown here. Adapt the template according to what makes the most sense for your coursework. Add slides as appropriate.</a:t>
            </a:r>
          </a:p>
          <a:p>
            <a:r>
              <a:rPr lang="en-GB" dirty="0">
                <a:solidFill>
                  <a:srgbClr val="FF0000"/>
                </a:solidFill>
              </a:rPr>
              <a:t>However, make sure you do include commentary on all the major points, following the marking rubric.</a:t>
            </a:r>
          </a:p>
          <a:p>
            <a:r>
              <a:rPr lang="en-GB" dirty="0">
                <a:solidFill>
                  <a:srgbClr val="FF0000"/>
                </a:solidFill>
              </a:rPr>
              <a:t>Remove all text in red before presenting.</a:t>
            </a:r>
          </a:p>
          <a:p>
            <a:r>
              <a:rPr lang="en-GB" dirty="0">
                <a:solidFill>
                  <a:srgbClr val="FF0000"/>
                </a:solidFill>
              </a:rPr>
              <a:t>Use the record option to embed your audio commentary. You can then export the presentation as a video file to submit.</a:t>
            </a:r>
          </a:p>
          <a:p>
            <a:r>
              <a:rPr lang="en-GB" dirty="0">
                <a:solidFill>
                  <a:srgbClr val="FF0000"/>
                </a:solidFill>
              </a:rPr>
              <a:t>Your presentation should be no more than 15 minutes long in total.</a:t>
            </a:r>
          </a:p>
        </p:txBody>
      </p:sp>
    </p:spTree>
    <p:extLst>
      <p:ext uri="{BB962C8B-B14F-4D97-AF65-F5344CB8AC3E}">
        <p14:creationId xmlns:p14="http://schemas.microsoft.com/office/powerpoint/2010/main" val="1391772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F2287-A509-A16C-BAD1-FAF9B26C9492}"/>
              </a:ext>
            </a:extLst>
          </p:cNvPr>
          <p:cNvSpPr>
            <a:spLocks noGrp="1"/>
          </p:cNvSpPr>
          <p:nvPr>
            <p:ph type="ctrTitle"/>
          </p:nvPr>
        </p:nvSpPr>
        <p:spPr>
          <a:xfrm>
            <a:off x="146491" y="219559"/>
            <a:ext cx="8242127" cy="689225"/>
          </a:xfrm>
        </p:spPr>
        <p:txBody>
          <a:bodyPr>
            <a:normAutofit/>
          </a:bodyPr>
          <a:lstStyle/>
          <a:p>
            <a:pPr algn="l"/>
            <a:r>
              <a:rPr lang="en-US" sz="3600" b="1" dirty="0">
                <a:solidFill>
                  <a:srgbClr val="00CE9E"/>
                </a:solidFill>
                <a:latin typeface="GT America Bl" pitchFamily="2" charset="77"/>
                <a:ea typeface="GT America Bl" pitchFamily="2" charset="77"/>
              </a:rPr>
              <a:t>Introduction</a:t>
            </a:r>
          </a:p>
        </p:txBody>
      </p:sp>
      <p:sp>
        <p:nvSpPr>
          <p:cNvPr id="3" name="Subtitle 2">
            <a:extLst>
              <a:ext uri="{FF2B5EF4-FFF2-40B4-BE49-F238E27FC236}">
                <a16:creationId xmlns:a16="http://schemas.microsoft.com/office/drawing/2014/main" id="{38222E5E-69A1-94A5-07D5-E10E0CD090EA}"/>
              </a:ext>
            </a:extLst>
          </p:cNvPr>
          <p:cNvSpPr>
            <a:spLocks noGrp="1"/>
          </p:cNvSpPr>
          <p:nvPr>
            <p:ph type="subTitle" idx="1"/>
          </p:nvPr>
        </p:nvSpPr>
        <p:spPr>
          <a:xfrm>
            <a:off x="146491" y="1078613"/>
            <a:ext cx="8400823" cy="3351943"/>
          </a:xfrm>
        </p:spPr>
        <p:txBody>
          <a:bodyPr/>
          <a:lstStyle/>
          <a:p>
            <a:pPr algn="l"/>
            <a:r>
              <a:rPr lang="en-US" dirty="0">
                <a:solidFill>
                  <a:srgbClr val="FF0000"/>
                </a:solidFill>
                <a:latin typeface="GT America Rg" pitchFamily="2" charset="77"/>
                <a:ea typeface="GT America Rg" pitchFamily="2" charset="77"/>
              </a:rPr>
              <a:t>Describe the context and goals of your application.</a:t>
            </a:r>
          </a:p>
          <a:p>
            <a:pPr algn="l"/>
            <a:r>
              <a:rPr lang="en-US" dirty="0">
                <a:latin typeface="GT America Rg" pitchFamily="2" charset="77"/>
                <a:ea typeface="GT America Rg" pitchFamily="2" charset="77"/>
              </a:rPr>
              <a:t>2D side scrolling game with a </a:t>
            </a:r>
            <a:r>
              <a:rPr lang="en-US" dirty="0" err="1">
                <a:latin typeface="GT America Rg" pitchFamily="2" charset="77"/>
                <a:ea typeface="GT America Rg" pitchFamily="2" charset="77"/>
              </a:rPr>
              <a:t>UnityML</a:t>
            </a:r>
            <a:r>
              <a:rPr lang="en-US" dirty="0">
                <a:latin typeface="GT America Rg" pitchFamily="2" charset="77"/>
                <a:ea typeface="GT America Rg" pitchFamily="2" charset="77"/>
              </a:rPr>
              <a:t> agent controlling the character</a:t>
            </a:r>
          </a:p>
          <a:p>
            <a:pPr algn="l"/>
            <a:r>
              <a:rPr lang="en-US" dirty="0">
                <a:latin typeface="GT America Rg" pitchFamily="2" charset="77"/>
                <a:ea typeface="GT America Rg" pitchFamily="2" charset="77"/>
              </a:rPr>
              <a:t>Investigate how </a:t>
            </a:r>
            <a:r>
              <a:rPr lang="en-US" dirty="0" err="1">
                <a:latin typeface="GT America Rg" pitchFamily="2" charset="77"/>
                <a:ea typeface="GT America Rg" pitchFamily="2" charset="77"/>
              </a:rPr>
              <a:t>UnityML</a:t>
            </a:r>
            <a:r>
              <a:rPr lang="en-US" dirty="0">
                <a:latin typeface="GT America Rg" pitchFamily="2" charset="77"/>
                <a:ea typeface="GT America Rg" pitchFamily="2" charset="77"/>
              </a:rPr>
              <a:t> agents can adapt and learn in a 2D game</a:t>
            </a:r>
          </a:p>
          <a:p>
            <a:pPr algn="l"/>
            <a:r>
              <a:rPr lang="en-US" dirty="0">
                <a:solidFill>
                  <a:srgbClr val="FF0000"/>
                </a:solidFill>
                <a:latin typeface="GT America Rg" pitchFamily="2" charset="77"/>
                <a:ea typeface="GT America Rg" pitchFamily="2" charset="77"/>
              </a:rPr>
              <a:t>Note which AI technique you have implemented as a solution.</a:t>
            </a:r>
          </a:p>
          <a:p>
            <a:pPr algn="l"/>
            <a:r>
              <a:rPr lang="en-US" dirty="0">
                <a:latin typeface="GT America Rg" pitchFamily="2" charset="77"/>
                <a:ea typeface="GT America Rg" pitchFamily="2" charset="77"/>
              </a:rPr>
              <a:t>Chose to expand on Reinforcement learning to explore how it could be used in the unity engine and in the context of a 2D game</a:t>
            </a:r>
          </a:p>
          <a:p>
            <a:pPr algn="l"/>
            <a:endParaRPr lang="en-US" dirty="0">
              <a:latin typeface="GT America Rg" pitchFamily="2" charset="77"/>
              <a:ea typeface="GT America Rg" pitchFamily="2" charset="77"/>
            </a:endParaRPr>
          </a:p>
          <a:p>
            <a:pPr algn="l"/>
            <a:r>
              <a:rPr lang="en-US" dirty="0">
                <a:latin typeface="GT America Rg" pitchFamily="2" charset="77"/>
                <a:ea typeface="GT America Rg" pitchFamily="2" charset="77"/>
              </a:rPr>
              <a:t>I Chose this technique as I was interested in how AI could be implemented in unity as I am creating a 2D game in unity for D</a:t>
            </a:r>
          </a:p>
          <a:p>
            <a:pPr algn="l"/>
            <a:endParaRPr lang="en-US" dirty="0">
              <a:latin typeface="GT America Rg" pitchFamily="2" charset="77"/>
              <a:ea typeface="GT America Rg" pitchFamily="2" charset="77"/>
            </a:endParaRPr>
          </a:p>
        </p:txBody>
      </p:sp>
    </p:spTree>
    <p:extLst>
      <p:ext uri="{BB962C8B-B14F-4D97-AF65-F5344CB8AC3E}">
        <p14:creationId xmlns:p14="http://schemas.microsoft.com/office/powerpoint/2010/main" val="3557862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CBB48-B584-A5FF-3AFA-FB9120EF8B74}"/>
              </a:ext>
            </a:extLst>
          </p:cNvPr>
          <p:cNvSpPr>
            <a:spLocks noGrp="1"/>
          </p:cNvSpPr>
          <p:nvPr>
            <p:ph type="title"/>
          </p:nvPr>
        </p:nvSpPr>
        <p:spPr>
          <a:xfrm>
            <a:off x="178497" y="353698"/>
            <a:ext cx="8336854" cy="538782"/>
          </a:xfrm>
        </p:spPr>
        <p:txBody>
          <a:bodyPr>
            <a:noAutofit/>
          </a:bodyPr>
          <a:lstStyle/>
          <a:p>
            <a:r>
              <a:rPr lang="en-US" sz="3600" b="1" dirty="0">
                <a:solidFill>
                  <a:srgbClr val="00CE9E"/>
                </a:solidFill>
                <a:latin typeface="GT America Bl" pitchFamily="2" charset="77"/>
                <a:ea typeface="GT America Bl" pitchFamily="2" charset="77"/>
              </a:rPr>
              <a:t>Method</a:t>
            </a:r>
            <a:endParaRPr lang="en-US" sz="3600" dirty="0"/>
          </a:p>
        </p:txBody>
      </p:sp>
      <p:sp>
        <p:nvSpPr>
          <p:cNvPr id="7" name="Content Placeholder 6">
            <a:extLst>
              <a:ext uri="{FF2B5EF4-FFF2-40B4-BE49-F238E27FC236}">
                <a16:creationId xmlns:a16="http://schemas.microsoft.com/office/drawing/2014/main" id="{6FB13412-FFC5-2241-809B-CFA2E0544621}"/>
              </a:ext>
            </a:extLst>
          </p:cNvPr>
          <p:cNvSpPr>
            <a:spLocks noGrp="1"/>
          </p:cNvSpPr>
          <p:nvPr>
            <p:ph idx="1"/>
          </p:nvPr>
        </p:nvSpPr>
        <p:spPr>
          <a:xfrm>
            <a:off x="178497" y="1055213"/>
            <a:ext cx="8336854" cy="3478042"/>
          </a:xfrm>
        </p:spPr>
        <p:txBody>
          <a:bodyPr>
            <a:normAutofit lnSpcReduction="10000"/>
          </a:bodyPr>
          <a:lstStyle/>
          <a:p>
            <a:pPr marL="0" indent="0">
              <a:buNone/>
            </a:pPr>
            <a:r>
              <a:rPr lang="en-US" dirty="0">
                <a:solidFill>
                  <a:srgbClr val="FF0000"/>
                </a:solidFill>
                <a:latin typeface="GT America Rg" pitchFamily="2" charset="77"/>
                <a:ea typeface="GT America Rg" pitchFamily="2" charset="77"/>
              </a:rPr>
              <a:t>Provide a conceptual background on how your chosen AI technique works in general.</a:t>
            </a:r>
          </a:p>
          <a:p>
            <a:pPr marL="0" indent="0">
              <a:buNone/>
            </a:pPr>
            <a:endParaRPr lang="en-US" dirty="0">
              <a:latin typeface="GT America Rg" pitchFamily="2" charset="77"/>
              <a:ea typeface="GT America Rg" pitchFamily="2" charset="77"/>
            </a:endParaRPr>
          </a:p>
          <a:p>
            <a:pPr marL="0" indent="0">
              <a:buNone/>
            </a:pPr>
            <a:r>
              <a:rPr lang="en-US" dirty="0">
                <a:solidFill>
                  <a:srgbClr val="FF0000"/>
                </a:solidFill>
                <a:latin typeface="GT America Rg" pitchFamily="2" charset="77"/>
                <a:ea typeface="GT America Rg" pitchFamily="2" charset="77"/>
              </a:rPr>
              <a:t>What are the main features of your implementation?</a:t>
            </a:r>
          </a:p>
          <a:p>
            <a:pPr marL="0" indent="0">
              <a:buNone/>
            </a:pPr>
            <a:r>
              <a:rPr lang="en-US" dirty="0">
                <a:solidFill>
                  <a:srgbClr val="FF0000"/>
                </a:solidFill>
                <a:latin typeface="GT America Rg" pitchFamily="2" charset="77"/>
                <a:ea typeface="GT America Rg" pitchFamily="2" charset="77"/>
              </a:rPr>
              <a:t>	- How are they implemented?</a:t>
            </a:r>
          </a:p>
          <a:p>
            <a:pPr marL="0" indent="0">
              <a:buNone/>
            </a:pPr>
            <a:r>
              <a:rPr lang="en-US" dirty="0">
                <a:latin typeface="GT America Rg" pitchFamily="2" charset="77"/>
                <a:ea typeface="GT America Rg" pitchFamily="2" charset="77"/>
              </a:rPr>
              <a:t>Unity </a:t>
            </a:r>
            <a:r>
              <a:rPr lang="en-US" dirty="0" err="1">
                <a:latin typeface="GT America Rg" pitchFamily="2" charset="77"/>
                <a:ea typeface="GT America Rg" pitchFamily="2" charset="77"/>
              </a:rPr>
              <a:t>Ml</a:t>
            </a:r>
            <a:r>
              <a:rPr lang="en-US" dirty="0">
                <a:latin typeface="GT America Rg" pitchFamily="2" charset="77"/>
                <a:ea typeface="GT America Rg" pitchFamily="2" charset="77"/>
              </a:rPr>
              <a:t> agents on the Dino</a:t>
            </a:r>
          </a:p>
          <a:p>
            <a:pPr marL="0" indent="0">
              <a:buNone/>
            </a:pPr>
            <a:r>
              <a:rPr lang="en-US" dirty="0">
                <a:solidFill>
                  <a:srgbClr val="FF0000"/>
                </a:solidFill>
                <a:latin typeface="GT America Rg" pitchFamily="2" charset="77"/>
                <a:ea typeface="GT America Rg" pitchFamily="2" charset="77"/>
              </a:rPr>
              <a:t>	- Did you use any libraries or specific sources of inspiration?</a:t>
            </a:r>
          </a:p>
          <a:p>
            <a:pPr marL="0" indent="0">
              <a:buNone/>
            </a:pPr>
            <a:r>
              <a:rPr lang="en-US" dirty="0">
                <a:latin typeface="GT America Rg" pitchFamily="2" charset="77"/>
                <a:ea typeface="GT America Rg" pitchFamily="2" charset="77"/>
              </a:rPr>
              <a:t>Unity ML agents. </a:t>
            </a:r>
          </a:p>
          <a:p>
            <a:pPr marL="0" indent="0">
              <a:buNone/>
            </a:pPr>
            <a:r>
              <a:rPr lang="en-US" dirty="0">
                <a:solidFill>
                  <a:srgbClr val="FF0000"/>
                </a:solidFill>
                <a:latin typeface="GT America Rg" pitchFamily="2" charset="77"/>
                <a:ea typeface="GT America Rg" pitchFamily="2" charset="77"/>
              </a:rPr>
              <a:t>	- You may find it helpful to provide screenshots or diagrams here to aid you.</a:t>
            </a:r>
          </a:p>
          <a:p>
            <a:pPr marL="0" indent="0">
              <a:buNone/>
            </a:pPr>
            <a:endParaRPr lang="en-US" dirty="0">
              <a:latin typeface="GT America Rg" pitchFamily="2" charset="77"/>
              <a:ea typeface="GT America Rg" pitchFamily="2" charset="77"/>
            </a:endParaRPr>
          </a:p>
          <a:p>
            <a:pPr marL="0" indent="0">
              <a:buNone/>
            </a:pPr>
            <a:endParaRPr lang="en-US" dirty="0">
              <a:latin typeface="GT America Rg" pitchFamily="2" charset="77"/>
              <a:ea typeface="GT America Rg" pitchFamily="2" charset="77"/>
            </a:endParaRPr>
          </a:p>
        </p:txBody>
      </p:sp>
    </p:spTree>
    <p:extLst>
      <p:ext uri="{BB962C8B-B14F-4D97-AF65-F5344CB8AC3E}">
        <p14:creationId xmlns:p14="http://schemas.microsoft.com/office/powerpoint/2010/main" val="3462001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CBB48-B584-A5FF-3AFA-FB9120EF8B74}"/>
              </a:ext>
            </a:extLst>
          </p:cNvPr>
          <p:cNvSpPr>
            <a:spLocks noGrp="1"/>
          </p:cNvSpPr>
          <p:nvPr>
            <p:ph type="title"/>
          </p:nvPr>
        </p:nvSpPr>
        <p:spPr>
          <a:xfrm>
            <a:off x="178497" y="353698"/>
            <a:ext cx="8336854" cy="538782"/>
          </a:xfrm>
        </p:spPr>
        <p:txBody>
          <a:bodyPr>
            <a:noAutofit/>
          </a:bodyPr>
          <a:lstStyle/>
          <a:p>
            <a:r>
              <a:rPr lang="en-US" sz="3600" b="1" dirty="0">
                <a:solidFill>
                  <a:srgbClr val="00CE9E"/>
                </a:solidFill>
                <a:latin typeface="GT America Bl" pitchFamily="2" charset="77"/>
                <a:ea typeface="GT America Bl" pitchFamily="2" charset="77"/>
              </a:rPr>
              <a:t>Application Demo</a:t>
            </a:r>
            <a:endParaRPr lang="en-US" sz="3600" dirty="0"/>
          </a:p>
        </p:txBody>
      </p:sp>
      <p:sp>
        <p:nvSpPr>
          <p:cNvPr id="7" name="Content Placeholder 6">
            <a:extLst>
              <a:ext uri="{FF2B5EF4-FFF2-40B4-BE49-F238E27FC236}">
                <a16:creationId xmlns:a16="http://schemas.microsoft.com/office/drawing/2014/main" id="{6FB13412-FFC5-2241-809B-CFA2E0544621}"/>
              </a:ext>
            </a:extLst>
          </p:cNvPr>
          <p:cNvSpPr>
            <a:spLocks noGrp="1"/>
          </p:cNvSpPr>
          <p:nvPr>
            <p:ph idx="1"/>
          </p:nvPr>
        </p:nvSpPr>
        <p:spPr>
          <a:xfrm>
            <a:off x="178497" y="1055213"/>
            <a:ext cx="8336854" cy="3478042"/>
          </a:xfrm>
        </p:spPr>
        <p:txBody>
          <a:bodyPr/>
          <a:lstStyle/>
          <a:p>
            <a:pPr marL="0" indent="0">
              <a:buNone/>
            </a:pPr>
            <a:r>
              <a:rPr lang="en-US" dirty="0">
                <a:solidFill>
                  <a:srgbClr val="FF0000"/>
                </a:solidFill>
                <a:latin typeface="GT America Rg" pitchFamily="2" charset="77"/>
                <a:ea typeface="GT America Rg" pitchFamily="2" charset="77"/>
              </a:rPr>
              <a:t>You should show your program running here by embedding a video demo into the slide. Alternatively, you can narrate over screenshots or animated GIFs, but make sure your code submission has a runnable .exe file!</a:t>
            </a:r>
          </a:p>
          <a:p>
            <a:pPr marL="0" indent="0">
              <a:buNone/>
            </a:pPr>
            <a:endParaRPr lang="en-US" dirty="0">
              <a:latin typeface="GT America Rg" pitchFamily="2" charset="77"/>
              <a:ea typeface="GT America Rg" pitchFamily="2" charset="77"/>
            </a:endParaRPr>
          </a:p>
          <a:p>
            <a:pPr marL="0" indent="0">
              <a:buNone/>
            </a:pPr>
            <a:endParaRPr lang="en-US" dirty="0">
              <a:latin typeface="GT America Rg" pitchFamily="2" charset="77"/>
              <a:ea typeface="GT America Rg" pitchFamily="2" charset="77"/>
            </a:endParaRPr>
          </a:p>
        </p:txBody>
      </p:sp>
    </p:spTree>
    <p:extLst>
      <p:ext uri="{BB962C8B-B14F-4D97-AF65-F5344CB8AC3E}">
        <p14:creationId xmlns:p14="http://schemas.microsoft.com/office/powerpoint/2010/main" val="4156649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CBB48-B584-A5FF-3AFA-FB9120EF8B74}"/>
              </a:ext>
            </a:extLst>
          </p:cNvPr>
          <p:cNvSpPr>
            <a:spLocks noGrp="1"/>
          </p:cNvSpPr>
          <p:nvPr>
            <p:ph type="title"/>
          </p:nvPr>
        </p:nvSpPr>
        <p:spPr>
          <a:xfrm>
            <a:off x="178497" y="353698"/>
            <a:ext cx="8336854" cy="538782"/>
          </a:xfrm>
        </p:spPr>
        <p:txBody>
          <a:bodyPr>
            <a:noAutofit/>
          </a:bodyPr>
          <a:lstStyle/>
          <a:p>
            <a:r>
              <a:rPr lang="en-US" sz="3600" b="1" dirty="0">
                <a:solidFill>
                  <a:srgbClr val="00CE9E"/>
                </a:solidFill>
                <a:latin typeface="GT America Bl" pitchFamily="2" charset="77"/>
                <a:ea typeface="GT America Bl" pitchFamily="2" charset="77"/>
              </a:rPr>
              <a:t>Code Demo</a:t>
            </a:r>
            <a:endParaRPr lang="en-US" sz="3600" dirty="0"/>
          </a:p>
        </p:txBody>
      </p:sp>
      <p:sp>
        <p:nvSpPr>
          <p:cNvPr id="7" name="Content Placeholder 6">
            <a:extLst>
              <a:ext uri="{FF2B5EF4-FFF2-40B4-BE49-F238E27FC236}">
                <a16:creationId xmlns:a16="http://schemas.microsoft.com/office/drawing/2014/main" id="{6FB13412-FFC5-2241-809B-CFA2E0544621}"/>
              </a:ext>
            </a:extLst>
          </p:cNvPr>
          <p:cNvSpPr>
            <a:spLocks noGrp="1"/>
          </p:cNvSpPr>
          <p:nvPr>
            <p:ph idx="1"/>
          </p:nvPr>
        </p:nvSpPr>
        <p:spPr>
          <a:xfrm>
            <a:off x="178497" y="1055213"/>
            <a:ext cx="8336854" cy="3478042"/>
          </a:xfrm>
        </p:spPr>
        <p:txBody>
          <a:bodyPr/>
          <a:lstStyle/>
          <a:p>
            <a:pPr marL="0" indent="0">
              <a:buNone/>
            </a:pPr>
            <a:r>
              <a:rPr lang="en-US" dirty="0">
                <a:solidFill>
                  <a:srgbClr val="FF0000"/>
                </a:solidFill>
                <a:latin typeface="GT America Rg" pitchFamily="2" charset="77"/>
                <a:ea typeface="GT America Rg" pitchFamily="2" charset="77"/>
              </a:rPr>
              <a:t>You can use screenshots or another video of your development environment to show important features of your code.</a:t>
            </a:r>
          </a:p>
          <a:p>
            <a:pPr marL="0" indent="0">
              <a:buNone/>
            </a:pPr>
            <a:r>
              <a:rPr lang="en-US" dirty="0">
                <a:solidFill>
                  <a:srgbClr val="FF0000"/>
                </a:solidFill>
                <a:latin typeface="GT America Rg" pitchFamily="2" charset="77"/>
                <a:ea typeface="GT America Rg" pitchFamily="2" charset="77"/>
              </a:rPr>
              <a:t>You MUST demonstrate your understanding of the code by providing sufficient commentary and critical analysis of the implementation.</a:t>
            </a:r>
          </a:p>
          <a:p>
            <a:pPr marL="0" indent="0">
              <a:buNone/>
            </a:pPr>
            <a:r>
              <a:rPr lang="en-US" dirty="0">
                <a:solidFill>
                  <a:srgbClr val="FF0000"/>
                </a:solidFill>
                <a:latin typeface="GT America Rg" pitchFamily="2" charset="77"/>
                <a:ea typeface="GT America Rg" pitchFamily="2" charset="77"/>
              </a:rPr>
              <a:t>You MUST explain how you chose to build your AI and the steps taken.</a:t>
            </a:r>
          </a:p>
          <a:p>
            <a:pPr marL="0" indent="0">
              <a:buNone/>
            </a:pPr>
            <a:r>
              <a:rPr lang="en-US" dirty="0">
                <a:solidFill>
                  <a:srgbClr val="FF0000"/>
                </a:solidFill>
                <a:latin typeface="GT America Rg" pitchFamily="2" charset="77"/>
                <a:ea typeface="GT America Rg" pitchFamily="2" charset="77"/>
              </a:rPr>
              <a:t>You might find it useful to use diagrams or pseudocode to explain more sophisticated ideas.</a:t>
            </a:r>
          </a:p>
          <a:p>
            <a:pPr marL="0" indent="0">
              <a:buNone/>
            </a:pPr>
            <a:endParaRPr lang="en-US" dirty="0">
              <a:latin typeface="GT America Rg" pitchFamily="2" charset="77"/>
              <a:ea typeface="GT America Rg" pitchFamily="2" charset="77"/>
            </a:endParaRPr>
          </a:p>
          <a:p>
            <a:pPr marL="0" indent="0">
              <a:buNone/>
            </a:pPr>
            <a:endParaRPr lang="en-US" dirty="0">
              <a:latin typeface="GT America Rg" pitchFamily="2" charset="77"/>
              <a:ea typeface="GT America Rg" pitchFamily="2" charset="77"/>
            </a:endParaRPr>
          </a:p>
        </p:txBody>
      </p:sp>
    </p:spTree>
    <p:extLst>
      <p:ext uri="{BB962C8B-B14F-4D97-AF65-F5344CB8AC3E}">
        <p14:creationId xmlns:p14="http://schemas.microsoft.com/office/powerpoint/2010/main" val="133507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CBB48-B584-A5FF-3AFA-FB9120EF8B74}"/>
              </a:ext>
            </a:extLst>
          </p:cNvPr>
          <p:cNvSpPr>
            <a:spLocks noGrp="1"/>
          </p:cNvSpPr>
          <p:nvPr>
            <p:ph type="title"/>
          </p:nvPr>
        </p:nvSpPr>
        <p:spPr>
          <a:xfrm>
            <a:off x="178497" y="353698"/>
            <a:ext cx="8336854" cy="538782"/>
          </a:xfrm>
        </p:spPr>
        <p:txBody>
          <a:bodyPr>
            <a:noAutofit/>
          </a:bodyPr>
          <a:lstStyle/>
          <a:p>
            <a:r>
              <a:rPr lang="en-US" sz="3600" b="1" dirty="0">
                <a:solidFill>
                  <a:srgbClr val="00CE9E"/>
                </a:solidFill>
                <a:latin typeface="GT America Bl" pitchFamily="2" charset="77"/>
                <a:ea typeface="GT America Bl" pitchFamily="2" charset="77"/>
              </a:rPr>
              <a:t>Results</a:t>
            </a:r>
            <a:endParaRPr lang="en-US" sz="3600" dirty="0"/>
          </a:p>
        </p:txBody>
      </p:sp>
      <p:sp>
        <p:nvSpPr>
          <p:cNvPr id="7" name="Content Placeholder 6">
            <a:extLst>
              <a:ext uri="{FF2B5EF4-FFF2-40B4-BE49-F238E27FC236}">
                <a16:creationId xmlns:a16="http://schemas.microsoft.com/office/drawing/2014/main" id="{6FB13412-FFC5-2241-809B-CFA2E0544621}"/>
              </a:ext>
            </a:extLst>
          </p:cNvPr>
          <p:cNvSpPr>
            <a:spLocks noGrp="1"/>
          </p:cNvSpPr>
          <p:nvPr>
            <p:ph idx="1"/>
          </p:nvPr>
        </p:nvSpPr>
        <p:spPr>
          <a:xfrm>
            <a:off x="178497" y="1055213"/>
            <a:ext cx="8336854" cy="3478042"/>
          </a:xfrm>
        </p:spPr>
        <p:txBody>
          <a:bodyPr/>
          <a:lstStyle/>
          <a:p>
            <a:pPr marL="0" indent="0">
              <a:buNone/>
            </a:pPr>
            <a:r>
              <a:rPr lang="en-US" dirty="0">
                <a:solidFill>
                  <a:srgbClr val="FF0000"/>
                </a:solidFill>
                <a:latin typeface="GT America Rg" pitchFamily="2" charset="77"/>
                <a:ea typeface="GT America Rg" pitchFamily="2" charset="77"/>
              </a:rPr>
              <a:t>You MUST evaluate the effectiveness of your AI.</a:t>
            </a:r>
          </a:p>
          <a:p>
            <a:pPr marL="0" indent="0">
              <a:buNone/>
            </a:pPr>
            <a:r>
              <a:rPr lang="en-US" dirty="0">
                <a:solidFill>
                  <a:srgbClr val="FF0000"/>
                </a:solidFill>
                <a:latin typeface="GT America Rg" pitchFamily="2" charset="77"/>
                <a:ea typeface="GT America Rg" pitchFamily="2" charset="77"/>
              </a:rPr>
              <a:t>You should gather DATA for this. This might include:</a:t>
            </a:r>
          </a:p>
          <a:p>
            <a:pPr>
              <a:buFontTx/>
              <a:buChar char="-"/>
            </a:pPr>
            <a:r>
              <a:rPr lang="en-US" dirty="0">
                <a:solidFill>
                  <a:srgbClr val="FF0000"/>
                </a:solidFill>
                <a:latin typeface="GT America Rg" pitchFamily="2" charset="77"/>
                <a:ea typeface="GT America Rg" pitchFamily="2" charset="77"/>
              </a:rPr>
              <a:t>Results from formal unit testing or experimental conditions.</a:t>
            </a:r>
          </a:p>
          <a:p>
            <a:pPr>
              <a:buFontTx/>
              <a:buChar char="-"/>
            </a:pPr>
            <a:r>
              <a:rPr lang="en-US" dirty="0">
                <a:solidFill>
                  <a:srgbClr val="FF0000"/>
                </a:solidFill>
                <a:latin typeface="GT America Rg" pitchFamily="2" charset="77"/>
                <a:ea typeface="GT America Rg" pitchFamily="2" charset="77"/>
              </a:rPr>
              <a:t>Accuracy or other effectiveness metrics </a:t>
            </a:r>
            <a:r>
              <a:rPr lang="en-US" u="sng" dirty="0">
                <a:solidFill>
                  <a:srgbClr val="FF0000"/>
                </a:solidFill>
                <a:latin typeface="GT America Rg" pitchFamily="2" charset="77"/>
                <a:ea typeface="GT America Rg" pitchFamily="2" charset="77"/>
              </a:rPr>
              <a:t>under different configurations or conditions</a:t>
            </a:r>
            <a:r>
              <a:rPr lang="en-US" dirty="0">
                <a:solidFill>
                  <a:srgbClr val="FF0000"/>
                </a:solidFill>
                <a:latin typeface="GT America Rg" pitchFamily="2" charset="77"/>
                <a:ea typeface="GT America Rg" pitchFamily="2" charset="77"/>
              </a:rPr>
              <a:t>.</a:t>
            </a:r>
          </a:p>
          <a:p>
            <a:pPr marL="0" indent="0">
              <a:buNone/>
            </a:pPr>
            <a:r>
              <a:rPr lang="en-US" dirty="0">
                <a:solidFill>
                  <a:srgbClr val="FF0000"/>
                </a:solidFill>
                <a:latin typeface="GT America Rg" pitchFamily="2" charset="77"/>
                <a:ea typeface="GT America Rg" pitchFamily="2" charset="77"/>
              </a:rPr>
              <a:t>You MUST explain how the data was collected. What kind of experiments did you conduct?</a:t>
            </a:r>
          </a:p>
          <a:p>
            <a:pPr marL="0" indent="0">
              <a:buNone/>
            </a:pPr>
            <a:r>
              <a:rPr lang="en-US" dirty="0">
                <a:solidFill>
                  <a:srgbClr val="FF0000"/>
                </a:solidFill>
                <a:latin typeface="GT America Rg" pitchFamily="2" charset="77"/>
                <a:ea typeface="GT America Rg" pitchFamily="2" charset="77"/>
              </a:rPr>
              <a:t>The data MUST be clearly tabulated and/or presented in clear graphs, plots or diagrams.</a:t>
            </a:r>
          </a:p>
          <a:p>
            <a:pPr>
              <a:buFontTx/>
              <a:buChar char="-"/>
            </a:pPr>
            <a:endParaRPr lang="en-US" dirty="0">
              <a:latin typeface="GT America Rg" pitchFamily="2" charset="77"/>
              <a:ea typeface="GT America Rg" pitchFamily="2" charset="77"/>
            </a:endParaRPr>
          </a:p>
        </p:txBody>
      </p:sp>
    </p:spTree>
    <p:extLst>
      <p:ext uri="{BB962C8B-B14F-4D97-AF65-F5344CB8AC3E}">
        <p14:creationId xmlns:p14="http://schemas.microsoft.com/office/powerpoint/2010/main" val="2819960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CBB48-B584-A5FF-3AFA-FB9120EF8B74}"/>
              </a:ext>
            </a:extLst>
          </p:cNvPr>
          <p:cNvSpPr>
            <a:spLocks noGrp="1"/>
          </p:cNvSpPr>
          <p:nvPr>
            <p:ph type="title"/>
          </p:nvPr>
        </p:nvSpPr>
        <p:spPr>
          <a:xfrm>
            <a:off x="178497" y="353698"/>
            <a:ext cx="8336854" cy="538782"/>
          </a:xfrm>
        </p:spPr>
        <p:txBody>
          <a:bodyPr>
            <a:noAutofit/>
          </a:bodyPr>
          <a:lstStyle/>
          <a:p>
            <a:r>
              <a:rPr lang="en-US" sz="3600" b="1" dirty="0">
                <a:solidFill>
                  <a:srgbClr val="00CE9E"/>
                </a:solidFill>
                <a:latin typeface="GT America Bl" pitchFamily="2" charset="77"/>
                <a:ea typeface="GT America Bl" pitchFamily="2" charset="77"/>
              </a:rPr>
              <a:t>Conclusions</a:t>
            </a:r>
            <a:endParaRPr lang="en-US" sz="3600" dirty="0"/>
          </a:p>
        </p:txBody>
      </p:sp>
      <p:sp>
        <p:nvSpPr>
          <p:cNvPr id="7" name="Content Placeholder 6">
            <a:extLst>
              <a:ext uri="{FF2B5EF4-FFF2-40B4-BE49-F238E27FC236}">
                <a16:creationId xmlns:a16="http://schemas.microsoft.com/office/drawing/2014/main" id="{6FB13412-FFC5-2241-809B-CFA2E0544621}"/>
              </a:ext>
            </a:extLst>
          </p:cNvPr>
          <p:cNvSpPr>
            <a:spLocks noGrp="1"/>
          </p:cNvSpPr>
          <p:nvPr>
            <p:ph idx="1"/>
          </p:nvPr>
        </p:nvSpPr>
        <p:spPr>
          <a:xfrm>
            <a:off x="178497" y="1055213"/>
            <a:ext cx="8336854" cy="3478042"/>
          </a:xfrm>
        </p:spPr>
        <p:txBody>
          <a:bodyPr/>
          <a:lstStyle/>
          <a:p>
            <a:pPr marL="0" indent="0">
              <a:buNone/>
            </a:pPr>
            <a:r>
              <a:rPr lang="en-US" dirty="0">
                <a:solidFill>
                  <a:srgbClr val="FF0000"/>
                </a:solidFill>
                <a:latin typeface="GT America Rg" pitchFamily="2" charset="77"/>
                <a:ea typeface="GT America Rg" pitchFamily="2" charset="77"/>
              </a:rPr>
              <a:t>Based on the data you have gathered, draw some conclusions on how effective your AI solution is.</a:t>
            </a:r>
          </a:p>
          <a:p>
            <a:pPr marL="0" indent="0">
              <a:buNone/>
            </a:pPr>
            <a:r>
              <a:rPr lang="en-US" dirty="0">
                <a:solidFill>
                  <a:srgbClr val="FF0000"/>
                </a:solidFill>
                <a:latin typeface="GT America Rg" pitchFamily="2" charset="77"/>
                <a:ea typeface="GT America Rg" pitchFamily="2" charset="77"/>
              </a:rPr>
              <a:t>Argue what are the best configurations or conditions for the AI technique in this context.</a:t>
            </a:r>
          </a:p>
          <a:p>
            <a:pPr marL="0" indent="0">
              <a:buNone/>
            </a:pPr>
            <a:r>
              <a:rPr lang="en-US" dirty="0">
                <a:solidFill>
                  <a:srgbClr val="FF0000"/>
                </a:solidFill>
                <a:latin typeface="GT America Rg" pitchFamily="2" charset="77"/>
                <a:ea typeface="GT America Rg" pitchFamily="2" charset="77"/>
              </a:rPr>
              <a:t>Additionally, explain what can we learn from your analysis about the AI technique in your domain of interest in general.</a:t>
            </a:r>
          </a:p>
        </p:txBody>
      </p:sp>
    </p:spTree>
    <p:extLst>
      <p:ext uri="{BB962C8B-B14F-4D97-AF65-F5344CB8AC3E}">
        <p14:creationId xmlns:p14="http://schemas.microsoft.com/office/powerpoint/2010/main" val="2480687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CBB48-B584-A5FF-3AFA-FB9120EF8B74}"/>
              </a:ext>
            </a:extLst>
          </p:cNvPr>
          <p:cNvSpPr>
            <a:spLocks noGrp="1"/>
          </p:cNvSpPr>
          <p:nvPr>
            <p:ph type="title"/>
          </p:nvPr>
        </p:nvSpPr>
        <p:spPr>
          <a:xfrm>
            <a:off x="178497" y="353698"/>
            <a:ext cx="8336854" cy="538782"/>
          </a:xfrm>
        </p:spPr>
        <p:txBody>
          <a:bodyPr>
            <a:noAutofit/>
          </a:bodyPr>
          <a:lstStyle/>
          <a:p>
            <a:r>
              <a:rPr lang="en-US" sz="3600" b="1" dirty="0">
                <a:solidFill>
                  <a:srgbClr val="00CE9E"/>
                </a:solidFill>
                <a:latin typeface="GT America Bl" pitchFamily="2" charset="77"/>
                <a:ea typeface="GT America Bl" pitchFamily="2" charset="77"/>
              </a:rPr>
              <a:t>References</a:t>
            </a:r>
            <a:endParaRPr lang="en-US" sz="3600" dirty="0"/>
          </a:p>
        </p:txBody>
      </p:sp>
      <p:sp>
        <p:nvSpPr>
          <p:cNvPr id="7" name="Content Placeholder 6">
            <a:extLst>
              <a:ext uri="{FF2B5EF4-FFF2-40B4-BE49-F238E27FC236}">
                <a16:creationId xmlns:a16="http://schemas.microsoft.com/office/drawing/2014/main" id="{6FB13412-FFC5-2241-809B-CFA2E0544621}"/>
              </a:ext>
            </a:extLst>
          </p:cNvPr>
          <p:cNvSpPr>
            <a:spLocks noGrp="1"/>
          </p:cNvSpPr>
          <p:nvPr>
            <p:ph idx="1"/>
          </p:nvPr>
        </p:nvSpPr>
        <p:spPr>
          <a:xfrm>
            <a:off x="178497" y="1055213"/>
            <a:ext cx="8336854" cy="3478042"/>
          </a:xfrm>
        </p:spPr>
        <p:txBody>
          <a:bodyPr/>
          <a:lstStyle/>
          <a:p>
            <a:pPr marL="0" indent="0">
              <a:buNone/>
            </a:pPr>
            <a:r>
              <a:rPr lang="en-US" dirty="0">
                <a:solidFill>
                  <a:srgbClr val="FF0000"/>
                </a:solidFill>
                <a:latin typeface="GT America Rg" pitchFamily="2" charset="77"/>
                <a:ea typeface="GT America Rg" pitchFamily="2" charset="77"/>
              </a:rPr>
              <a:t>You MUST provide a list of references including any websites, books, tutorials, articles that you used for your project.</a:t>
            </a:r>
            <a:br>
              <a:rPr lang="en-US" dirty="0">
                <a:solidFill>
                  <a:srgbClr val="FF0000"/>
                </a:solidFill>
                <a:latin typeface="GT America Rg" pitchFamily="2" charset="77"/>
                <a:ea typeface="GT America Rg" pitchFamily="2" charset="77"/>
              </a:rPr>
            </a:br>
            <a:br>
              <a:rPr lang="en-US" dirty="0">
                <a:solidFill>
                  <a:srgbClr val="FF0000"/>
                </a:solidFill>
                <a:latin typeface="GT America Rg" pitchFamily="2" charset="77"/>
                <a:ea typeface="GT America Rg" pitchFamily="2" charset="77"/>
              </a:rPr>
            </a:br>
            <a:r>
              <a:rPr lang="en-US" dirty="0">
                <a:latin typeface="GT America Rg" pitchFamily="2" charset="77"/>
                <a:ea typeface="GT America Rg" pitchFamily="2" charset="77"/>
              </a:rPr>
              <a:t>For the game without AI: </a:t>
            </a:r>
            <a:r>
              <a:rPr lang="en-US" dirty="0">
                <a:latin typeface="GT America Rg" pitchFamily="2" charset="77"/>
                <a:ea typeface="GT America Rg" pitchFamily="2" charset="77"/>
                <a:hlinkClick r:id="rId2"/>
              </a:rPr>
              <a:t>https://www.youtube.com/watch?v=UPvW8kYqxZk</a:t>
            </a:r>
            <a:br>
              <a:rPr lang="en-US" dirty="0">
                <a:latin typeface="GT America Rg" pitchFamily="2" charset="77"/>
                <a:ea typeface="GT America Rg" pitchFamily="2" charset="77"/>
              </a:rPr>
            </a:br>
            <a:br>
              <a:rPr lang="en-US" dirty="0">
                <a:latin typeface="GT America Rg" pitchFamily="2" charset="77"/>
                <a:ea typeface="GT America Rg" pitchFamily="2" charset="77"/>
              </a:rPr>
            </a:br>
            <a:r>
              <a:rPr lang="en-US" dirty="0">
                <a:latin typeface="GT America Rg" pitchFamily="2" charset="77"/>
                <a:ea typeface="GT America Rg" pitchFamily="2" charset="77"/>
              </a:rPr>
              <a:t>Google sprites:</a:t>
            </a:r>
            <a:br>
              <a:rPr lang="en-US" dirty="0">
                <a:latin typeface="GT America Rg" pitchFamily="2" charset="77"/>
                <a:ea typeface="GT America Rg" pitchFamily="2" charset="77"/>
              </a:rPr>
            </a:br>
            <a:br>
              <a:rPr lang="en-US" dirty="0">
                <a:latin typeface="GT America Rg" pitchFamily="2" charset="77"/>
                <a:ea typeface="GT America Rg" pitchFamily="2" charset="77"/>
              </a:rPr>
            </a:br>
            <a:endParaRPr lang="en-US" dirty="0">
              <a:solidFill>
                <a:srgbClr val="FF0000"/>
              </a:solidFill>
              <a:latin typeface="GT America Rg" pitchFamily="2" charset="77"/>
              <a:ea typeface="GT America Rg" pitchFamily="2" charset="77"/>
            </a:endParaRPr>
          </a:p>
        </p:txBody>
      </p:sp>
    </p:spTree>
    <p:extLst>
      <p:ext uri="{BB962C8B-B14F-4D97-AF65-F5344CB8AC3E}">
        <p14:creationId xmlns:p14="http://schemas.microsoft.com/office/powerpoint/2010/main" val="25968082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305</TotalTime>
  <Words>595</Words>
  <Application>Microsoft Office PowerPoint</Application>
  <PresentationFormat>On-screen Show (16:9)</PresentationFormat>
  <Paragraphs>48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GT America Bl</vt:lpstr>
      <vt:lpstr>GT America Rg</vt:lpstr>
      <vt:lpstr>Office Theme</vt:lpstr>
      <vt:lpstr>CMP304 Unit 1 Assessment</vt:lpstr>
      <vt:lpstr>Note to students!</vt:lpstr>
      <vt:lpstr>Introduction</vt:lpstr>
      <vt:lpstr>Method</vt:lpstr>
      <vt:lpstr>Application Demo</vt:lpstr>
      <vt:lpstr>Code Demo</vt:lpstr>
      <vt:lpstr>Results</vt:lpstr>
      <vt:lpstr>Conclusions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Shona Norman</dc:creator>
  <cp:lastModifiedBy>LIAM LAVERTY</cp:lastModifiedBy>
  <cp:revision>9</cp:revision>
  <dcterms:created xsi:type="dcterms:W3CDTF">2022-07-20T14:28:31Z</dcterms:created>
  <dcterms:modified xsi:type="dcterms:W3CDTF">2024-03-23T17:49:44Z</dcterms:modified>
</cp:coreProperties>
</file>