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8"/>
  </p:normalViewPr>
  <p:slideViewPr>
    <p:cSldViewPr snapToGrid="0">
      <p:cViewPr varScale="1">
        <p:scale>
          <a:sx n="119" d="100"/>
          <a:sy n="119" d="100"/>
        </p:scale>
        <p:origin x="312"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5</a:t>
            </a:fld>
            <a:endParaRPr lang="en-IN"/>
          </a:p>
        </p:txBody>
      </p:sp>
    </p:spTree>
    <p:extLst>
      <p:ext uri="{BB962C8B-B14F-4D97-AF65-F5344CB8AC3E}">
        <p14:creationId xmlns:p14="http://schemas.microsoft.com/office/powerpoint/2010/main" val="3384286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11</a:t>
            </a:fld>
            <a:endParaRPr lang="en-IN"/>
          </a:p>
        </p:txBody>
      </p:sp>
    </p:spTree>
    <p:extLst>
      <p:ext uri="{BB962C8B-B14F-4D97-AF65-F5344CB8AC3E}">
        <p14:creationId xmlns:p14="http://schemas.microsoft.com/office/powerpoint/2010/main" val="4288309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ilverOwl1112/Steganography-Project-AICTE---Edunet-Foundation---IBM-Skillsbuild-Cybersecurity-Internship-2025.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err="1">
                <a:solidFill>
                  <a:schemeClr val="accent1">
                    <a:lumMod val="75000"/>
                  </a:schemeClr>
                </a:solidFill>
                <a:latin typeface="Arial"/>
                <a:cs typeface="Arial"/>
              </a:rPr>
              <a:t>Nithilan</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Valan</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KPR Institute of Engineering and Technology </a:t>
            </a:r>
          </a:p>
          <a:p>
            <a:r>
              <a:rPr lang="en-US" sz="2000" b="1" dirty="0">
                <a:solidFill>
                  <a:schemeClr val="accent1">
                    <a:lumMod val="75000"/>
                  </a:schemeClr>
                </a:solidFill>
                <a:latin typeface="Arial"/>
                <a:cs typeface="Arial"/>
              </a:rPr>
              <a:t>Computer Science and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https://github.com/SilverOwl1112/Steganography-Project-AICTE---Edunet-Foundation---IBM-Skillsbuild-Cybersecurity-Internship-2025.git</a:t>
            </a:r>
            <a:endParaRPr lang="en-IN" dirty="0"/>
          </a:p>
          <a:p>
            <a:r>
              <a:rPr lang="en-IN" dirty="0"/>
              <a:t>The README file section in this GitHub repository has all the steps needed to execute and use this project.</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70000" lnSpcReduction="20000"/>
          </a:bodyPr>
          <a:lstStyle/>
          <a:p>
            <a:r>
              <a:rPr lang="en-IN" dirty="0"/>
              <a:t>🔹 </a:t>
            </a:r>
            <a:r>
              <a:rPr lang="en-IN" b="1" dirty="0"/>
              <a:t>Enhanced Security with Advanced Encryption Techniques</a:t>
            </a:r>
            <a:br>
              <a:rPr lang="en-IN" dirty="0"/>
            </a:br>
            <a:r>
              <a:rPr lang="en-IN" dirty="0"/>
              <a:t>While the current implementation uses </a:t>
            </a:r>
            <a:r>
              <a:rPr lang="en-IN" b="1" dirty="0"/>
              <a:t>passcode protection</a:t>
            </a:r>
            <a:r>
              <a:rPr lang="en-IN" dirty="0"/>
              <a:t>, future enhancements could incorporate </a:t>
            </a:r>
            <a:r>
              <a:rPr lang="en-IN" b="1" dirty="0"/>
              <a:t>AES (Advanced Encryption Standard) or RSA encryption</a:t>
            </a:r>
            <a:r>
              <a:rPr lang="en-IN" dirty="0"/>
              <a:t> before embedding the message in the image. This would add an extra layer of security, ensuring that even if someone extracts the hidden data, they cannot decipher it without the proper encryption key.</a:t>
            </a:r>
          </a:p>
          <a:p>
            <a:r>
              <a:rPr lang="en-IN" dirty="0"/>
              <a:t>🔹 </a:t>
            </a:r>
            <a:r>
              <a:rPr lang="en-IN" b="1" dirty="0"/>
              <a:t>Support for Multiple Image Formats</a:t>
            </a:r>
            <a:br>
              <a:rPr lang="en-IN" dirty="0"/>
            </a:br>
            <a:r>
              <a:rPr lang="en-IN" dirty="0"/>
              <a:t>Currently, the project is optimized for </a:t>
            </a:r>
            <a:r>
              <a:rPr lang="en-IN" b="1" dirty="0"/>
              <a:t>PNG images</a:t>
            </a:r>
            <a:r>
              <a:rPr lang="en-IN" dirty="0"/>
              <a:t> due to their lossless compression. Future developments could expand support to </a:t>
            </a:r>
            <a:r>
              <a:rPr lang="en-IN" b="1" dirty="0"/>
              <a:t>BMP, TIFF, and RAW image formats</a:t>
            </a:r>
            <a:r>
              <a:rPr lang="en-IN" dirty="0"/>
              <a:t>, allowing for </a:t>
            </a:r>
            <a:r>
              <a:rPr lang="en-IN" b="1" dirty="0"/>
              <a:t>greater flexibility</a:t>
            </a:r>
            <a:r>
              <a:rPr lang="en-IN" dirty="0"/>
              <a:t> in choosing cover images while ensuring message integrity.</a:t>
            </a:r>
          </a:p>
          <a:p>
            <a:r>
              <a:rPr lang="en-IN" dirty="0"/>
              <a:t>🔹 </a:t>
            </a:r>
            <a:r>
              <a:rPr lang="en-IN" b="1" dirty="0"/>
              <a:t>Increased Data Capacity Using Adaptive Steganography</a:t>
            </a:r>
            <a:br>
              <a:rPr lang="en-IN" dirty="0"/>
            </a:br>
            <a:r>
              <a:rPr lang="en-IN" dirty="0"/>
              <a:t>The project currently relies on </a:t>
            </a:r>
            <a:r>
              <a:rPr lang="en-IN" b="1" dirty="0"/>
              <a:t>LSB encoding</a:t>
            </a:r>
            <a:r>
              <a:rPr lang="en-IN" dirty="0"/>
              <a:t>, which has a limited storage capacity. Future improvements could include </a:t>
            </a:r>
            <a:r>
              <a:rPr lang="en-IN" b="1" dirty="0"/>
              <a:t>adaptive steganography techniques</a:t>
            </a:r>
            <a:r>
              <a:rPr lang="en-IN" dirty="0"/>
              <a:t>, such as </a:t>
            </a:r>
            <a:r>
              <a:rPr lang="en-IN" b="1" dirty="0"/>
              <a:t>spread-spectrum or frequency-domain embedding (DCT/FFT-based methods)</a:t>
            </a:r>
            <a:r>
              <a:rPr lang="en-IN" dirty="0"/>
              <a:t>, enabling larger data storage without noticeable image distortion.</a:t>
            </a:r>
          </a:p>
          <a:p>
            <a:r>
              <a:rPr lang="en-IN" dirty="0"/>
              <a:t>🔹 </a:t>
            </a:r>
            <a:r>
              <a:rPr lang="en-IN" b="1" dirty="0"/>
              <a:t>Graphical User Interface (GUI) for User-Friendly Experience</a:t>
            </a:r>
            <a:br>
              <a:rPr lang="en-IN" dirty="0"/>
            </a:br>
            <a:r>
              <a:rPr lang="en-IN" dirty="0"/>
              <a:t>To make the tool more accessible to </a:t>
            </a:r>
            <a:r>
              <a:rPr lang="en-IN" b="1" dirty="0"/>
              <a:t>non-programmers</a:t>
            </a:r>
            <a:r>
              <a:rPr lang="en-IN" dirty="0"/>
              <a:t>, a </a:t>
            </a:r>
            <a:r>
              <a:rPr lang="en-IN" b="1" dirty="0"/>
              <a:t>GUI-based application</a:t>
            </a:r>
            <a:r>
              <a:rPr lang="en-IN" dirty="0"/>
              <a:t> could be developed using </a:t>
            </a:r>
            <a:r>
              <a:rPr lang="en-IN" b="1" dirty="0" err="1"/>
              <a:t>Tkinter</a:t>
            </a:r>
            <a:r>
              <a:rPr lang="en-IN" b="1" dirty="0"/>
              <a:t>, </a:t>
            </a:r>
            <a:r>
              <a:rPr lang="en-IN" b="1" dirty="0" err="1"/>
              <a:t>PyQt</a:t>
            </a:r>
            <a:r>
              <a:rPr lang="en-IN" b="1" dirty="0"/>
              <a:t>, or Flask</a:t>
            </a:r>
            <a:r>
              <a:rPr lang="en-IN" dirty="0"/>
              <a:t>. This would allow users to easily select images, enter messages, and decrypt data </a:t>
            </a:r>
            <a:r>
              <a:rPr lang="en-IN" b="1" dirty="0"/>
              <a:t>without using the command line</a:t>
            </a:r>
            <a:r>
              <a:rPr lang="en-IN" dirty="0"/>
              <a:t>.</a:t>
            </a:r>
          </a:p>
          <a:p>
            <a:r>
              <a:rPr lang="en-IN" dirty="0"/>
              <a:t>🔹 </a:t>
            </a:r>
            <a:r>
              <a:rPr lang="en-IN" b="1" dirty="0"/>
              <a:t>Steganalysis Detection and Counter-Steganography Measures</a:t>
            </a:r>
            <a:br>
              <a:rPr lang="en-IN" dirty="0"/>
            </a:br>
            <a:r>
              <a:rPr lang="en-IN" dirty="0"/>
              <a:t>Future iterations of the project could include </a:t>
            </a:r>
            <a:r>
              <a:rPr lang="en-IN" b="1" dirty="0"/>
              <a:t>steganalysis detection</a:t>
            </a:r>
            <a:r>
              <a:rPr lang="en-IN" dirty="0"/>
              <a:t> to identify whether an image has hidden data. This feature could be useful for </a:t>
            </a:r>
            <a:r>
              <a:rPr lang="en-IN" b="1" dirty="0"/>
              <a:t>forensics and security professionals</a:t>
            </a:r>
            <a:r>
              <a:rPr lang="en-IN" dirty="0"/>
              <a:t> in detecting unauthorized steganographic usage. Additionally, implementing </a:t>
            </a:r>
            <a:r>
              <a:rPr lang="en-IN" b="1" dirty="0"/>
              <a:t>counter-steganography techniques</a:t>
            </a:r>
            <a:r>
              <a:rPr lang="en-IN" dirty="0"/>
              <a:t> could help in protecting images from unauthorized embedding.</a:t>
            </a:r>
          </a:p>
          <a:p>
            <a:r>
              <a:rPr lang="en-IN" dirty="0"/>
              <a:t>🔹 </a:t>
            </a:r>
            <a:r>
              <a:rPr lang="en-IN" b="1" dirty="0"/>
              <a:t>Cloud-Based Secure Data Hiding</a:t>
            </a:r>
            <a:br>
              <a:rPr lang="en-IN" dirty="0"/>
            </a:br>
            <a:r>
              <a:rPr lang="en-IN" dirty="0"/>
              <a:t>A potential future enhancement could involve </a:t>
            </a:r>
            <a:r>
              <a:rPr lang="en-IN" b="1" dirty="0"/>
              <a:t>cloud-based steganography</a:t>
            </a:r>
            <a:r>
              <a:rPr lang="en-IN" dirty="0"/>
              <a:t>, where users can securely </a:t>
            </a:r>
            <a:r>
              <a:rPr lang="en-IN" b="1" dirty="0"/>
              <a:t>encrypt, store, and share steganographic images</a:t>
            </a:r>
            <a:r>
              <a:rPr lang="en-IN" dirty="0"/>
              <a:t> through an online platform. This would allow for </a:t>
            </a:r>
            <a:r>
              <a:rPr lang="en-IN" b="1" dirty="0"/>
              <a:t>secure remote communication</a:t>
            </a:r>
            <a:r>
              <a:rPr lang="en-IN" dirty="0"/>
              <a:t> while ensuring accessibility from multiple devices.</a:t>
            </a:r>
          </a:p>
          <a:p>
            <a:r>
              <a:rPr lang="en-IN" dirty="0"/>
              <a:t>These advancements would make the project </a:t>
            </a:r>
            <a:r>
              <a:rPr lang="en-IN" b="1" dirty="0"/>
              <a:t>more secure, efficient, and user-friendly</a:t>
            </a:r>
            <a:r>
              <a:rPr lang="en-IN" dirty="0"/>
              <a:t>, opening up possibilities for </a:t>
            </a:r>
            <a:r>
              <a:rPr lang="en-IN" b="1" dirty="0"/>
              <a:t>broader adoption in real-world applications</a:t>
            </a:r>
            <a:r>
              <a:rPr lang="en-IN" dirty="0"/>
              <a:t>.</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dirty="0"/>
              <a:t>Traditional data transmission methods are vulnerable to interception, making sensitive information prone to unauthorized access. This project addresses the issue by implementing </a:t>
            </a:r>
            <a:r>
              <a:rPr lang="en-IN" b="1" dirty="0"/>
              <a:t>image steganography using LSB (Least Significant Bit) encoding</a:t>
            </a:r>
            <a:r>
              <a:rPr lang="en-IN" dirty="0"/>
              <a:t>, allowing users to embed confidential data within images in a way that is imperceptible to the human eye. Unlike encryption, which makes data transmission obvious, </a:t>
            </a:r>
            <a:r>
              <a:rPr lang="en-IN" b="1" dirty="0"/>
              <a:t>steganography conceals the existence of the data itself</a:t>
            </a:r>
            <a:r>
              <a:rPr lang="en-IN" dirty="0"/>
              <a:t>, adding an extra layer of security. By incorporating </a:t>
            </a:r>
            <a:r>
              <a:rPr lang="en-IN" b="1" dirty="0"/>
              <a:t>passcode-based authentication</a:t>
            </a:r>
            <a:r>
              <a:rPr lang="en-IN" dirty="0"/>
              <a:t>, the system ensures that only authorized users can retrieve the hidden message, making it an effective solution for </a:t>
            </a:r>
            <a:r>
              <a:rPr lang="en-IN" b="1" dirty="0"/>
              <a:t>secure communication and data privacy</a:t>
            </a:r>
            <a:r>
              <a:rPr lang="en-IN" dirty="0"/>
              <a: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sz="1600" dirty="0"/>
              <a:t>1️⃣ </a:t>
            </a:r>
            <a:r>
              <a:rPr lang="en-IN" sz="1600" b="1" dirty="0"/>
              <a:t>Programming Language: Python</a:t>
            </a:r>
            <a:br>
              <a:rPr lang="en-IN" sz="1600" dirty="0"/>
            </a:br>
            <a:r>
              <a:rPr lang="en-IN" sz="1600" dirty="0"/>
              <a:t>Python was chosen for its </a:t>
            </a:r>
            <a:r>
              <a:rPr lang="en-IN" sz="1600" b="1" dirty="0"/>
              <a:t>simplicity, extensive libraries, and flexibility</a:t>
            </a:r>
            <a:r>
              <a:rPr lang="en-IN" sz="1600" dirty="0"/>
              <a:t> in handling image processing. It allows for easy implementation of steganography techniques with minimal code complexity while ensuring efficiency.</a:t>
            </a:r>
          </a:p>
          <a:p>
            <a:r>
              <a:rPr lang="en-IN" sz="1600" dirty="0"/>
              <a:t>2️⃣ </a:t>
            </a:r>
            <a:r>
              <a:rPr lang="en-IN" sz="1600" b="1" dirty="0"/>
              <a:t>Libraries Used:</a:t>
            </a:r>
            <a:endParaRPr lang="en-IN" sz="1600" dirty="0"/>
          </a:p>
          <a:p>
            <a:pPr>
              <a:buFont typeface="Arial" panose="020B0604020202020204" pitchFamily="34" charset="0"/>
              <a:buChar char="•"/>
            </a:pPr>
            <a:r>
              <a:rPr lang="en-IN" sz="1600" b="1" dirty="0"/>
              <a:t>OpenCV</a:t>
            </a:r>
            <a:r>
              <a:rPr lang="en-IN" sz="1600" dirty="0"/>
              <a:t>: Handles image loading, modification, and saving. It provides efficient pixel manipulation, which is essential for embedding and extracting hidden messages without affecting the overall image quality.</a:t>
            </a:r>
          </a:p>
          <a:p>
            <a:pPr>
              <a:buFont typeface="Arial" panose="020B0604020202020204" pitchFamily="34" charset="0"/>
              <a:buChar char="•"/>
            </a:pPr>
            <a:r>
              <a:rPr lang="en-IN" sz="1600" b="1" dirty="0"/>
              <a:t>NumPy</a:t>
            </a:r>
            <a:r>
              <a:rPr lang="en-IN" sz="1600" dirty="0"/>
              <a:t>: Used for numerical computations and efficient array operations. Since images are stored as multidimensional arrays, NumPy enables fast pixel access and bitwise operations, making the encryption and decryption process seamless.</a:t>
            </a:r>
          </a:p>
          <a:p>
            <a:r>
              <a:rPr lang="en-IN" sz="1600" dirty="0"/>
              <a:t>3️⃣ </a:t>
            </a:r>
            <a:r>
              <a:rPr lang="en-IN" sz="1600" b="1" dirty="0"/>
              <a:t>Image Format: PNG</a:t>
            </a:r>
            <a:endParaRPr lang="en-IN" sz="1600" dirty="0"/>
          </a:p>
          <a:p>
            <a:pPr>
              <a:buFont typeface="Arial" panose="020B0604020202020204" pitchFamily="34" charset="0"/>
              <a:buChar char="•"/>
            </a:pPr>
            <a:r>
              <a:rPr lang="en-IN" sz="1600" dirty="0"/>
              <a:t>PNG was chosen because it supports </a:t>
            </a:r>
            <a:r>
              <a:rPr lang="en-IN" sz="1600" b="1" dirty="0"/>
              <a:t>lossless compression</a:t>
            </a:r>
            <a:r>
              <a:rPr lang="en-IN" sz="1600" dirty="0"/>
              <a:t>, meaning the hidden message remains intact without data loss. Other formats like JPEG use </a:t>
            </a:r>
            <a:r>
              <a:rPr lang="en-IN" sz="1600" b="1" dirty="0"/>
              <a:t>lossy compression</a:t>
            </a:r>
            <a:r>
              <a:rPr lang="en-IN" sz="1600" dirty="0"/>
              <a:t>, which alters pixel data and could distort the embedded message.</a:t>
            </a:r>
          </a:p>
          <a:p>
            <a:r>
              <a:rPr lang="en-IN" sz="1600" dirty="0"/>
              <a:t>4️⃣ </a:t>
            </a:r>
            <a:r>
              <a:rPr lang="en-IN" sz="1600" b="1" dirty="0"/>
              <a:t>LSB (Least Significant Bit) Steganography</a:t>
            </a:r>
            <a:endParaRPr lang="en-IN" sz="1600" dirty="0"/>
          </a:p>
          <a:p>
            <a:pPr>
              <a:buFont typeface="Arial" panose="020B0604020202020204" pitchFamily="34" charset="0"/>
              <a:buChar char="•"/>
            </a:pPr>
            <a:r>
              <a:rPr lang="en-IN" sz="1600" dirty="0"/>
              <a:t>LSB steganography modifies the </a:t>
            </a:r>
            <a:r>
              <a:rPr lang="en-IN" sz="1600" b="1" dirty="0"/>
              <a:t>least significant bits</a:t>
            </a:r>
            <a:r>
              <a:rPr lang="en-IN" sz="1600" dirty="0"/>
              <a:t> of pixel values to embed data. Since these bits contribute the least to </a:t>
            </a:r>
            <a:r>
              <a:rPr lang="en-IN" sz="1600" dirty="0" err="1"/>
              <a:t>color</a:t>
            </a:r>
            <a:r>
              <a:rPr lang="en-IN" sz="1600" dirty="0"/>
              <a:t> variations, the changes are imperceptible to the human eye.</a:t>
            </a:r>
          </a:p>
          <a:p>
            <a:pPr>
              <a:buFont typeface="Arial" panose="020B0604020202020204" pitchFamily="34" charset="0"/>
              <a:buChar char="•"/>
            </a:pPr>
            <a:r>
              <a:rPr lang="en-IN" sz="1600" dirty="0"/>
              <a:t>This method ensures </a:t>
            </a:r>
            <a:r>
              <a:rPr lang="en-IN" sz="1600" b="1" dirty="0"/>
              <a:t>high data security</a:t>
            </a:r>
            <a:r>
              <a:rPr lang="en-IN" sz="1600" dirty="0"/>
              <a:t> while maintaining the visual integrity of the image, making it an effective technique for covert communication.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0000" lnSpcReduction="20000"/>
          </a:bodyPr>
          <a:lstStyle/>
          <a:p>
            <a:r>
              <a:rPr lang="en-IN" sz="2000" dirty="0"/>
              <a:t>🔹 </a:t>
            </a:r>
            <a:r>
              <a:rPr lang="en-IN" sz="2000" b="1" dirty="0"/>
              <a:t>Passcode Protection for Enhanced Security</a:t>
            </a:r>
            <a:br>
              <a:rPr lang="en-IN" sz="2000" dirty="0"/>
            </a:br>
            <a:r>
              <a:rPr lang="en-IN" sz="2000" dirty="0"/>
              <a:t>Unlike traditional steganography methods that simply embed messages in an image, this project incorporates </a:t>
            </a:r>
            <a:r>
              <a:rPr lang="en-IN" sz="2000" b="1" dirty="0"/>
              <a:t>passcode-based authentication</a:t>
            </a:r>
            <a:r>
              <a:rPr lang="en-IN" sz="2000" dirty="0"/>
              <a:t>. This means that even if someone gains access to the encrypted image, they </a:t>
            </a:r>
            <a:r>
              <a:rPr lang="en-IN" sz="2000" b="1" dirty="0"/>
              <a:t>cannot retrieve the hidden message without the correct passcode</a:t>
            </a:r>
            <a:r>
              <a:rPr lang="en-IN" sz="2000" dirty="0"/>
              <a:t>. This adds an extra layer of security and ensures </a:t>
            </a:r>
            <a:r>
              <a:rPr lang="en-IN" sz="2000" b="1" dirty="0"/>
              <a:t>only authorized users</a:t>
            </a:r>
            <a:r>
              <a:rPr lang="en-IN" sz="2000" dirty="0"/>
              <a:t> can decrypt the information.</a:t>
            </a:r>
          </a:p>
          <a:p>
            <a:r>
              <a:rPr lang="en-IN" sz="2000" dirty="0"/>
              <a:t>🔹 </a:t>
            </a:r>
            <a:r>
              <a:rPr lang="en-IN" sz="2000" b="1" dirty="0"/>
              <a:t>Minimal Image Distortion for Undetectable Encryption</a:t>
            </a:r>
            <a:br>
              <a:rPr lang="en-IN" sz="2000" dirty="0"/>
            </a:br>
            <a:r>
              <a:rPr lang="en-IN" sz="2000" dirty="0"/>
              <a:t>The use of </a:t>
            </a:r>
            <a:r>
              <a:rPr lang="en-IN" sz="2000" b="1" dirty="0"/>
              <a:t>Least Significant Bit (LSB) steganography</a:t>
            </a:r>
            <a:r>
              <a:rPr lang="en-IN" sz="2000" dirty="0"/>
              <a:t> ensures that the changes made to the image are </a:t>
            </a:r>
            <a:r>
              <a:rPr lang="en-IN" sz="2000" b="1" dirty="0"/>
              <a:t>imperceptible to the human eye</a:t>
            </a:r>
            <a:r>
              <a:rPr lang="en-IN" sz="2000" dirty="0"/>
              <a:t>. By modifying only the </a:t>
            </a:r>
            <a:r>
              <a:rPr lang="en-IN" sz="2000" b="1" dirty="0"/>
              <a:t>least significant bits</a:t>
            </a:r>
            <a:r>
              <a:rPr lang="en-IN" sz="2000" dirty="0"/>
              <a:t> of the pixel values, the visual quality of the image remains </a:t>
            </a:r>
            <a:r>
              <a:rPr lang="en-IN" sz="2000" b="1" dirty="0"/>
              <a:t>virtually unchanged</a:t>
            </a:r>
            <a:r>
              <a:rPr lang="en-IN" sz="2000" dirty="0"/>
              <a:t>, making the presence of hidden data </a:t>
            </a:r>
            <a:r>
              <a:rPr lang="en-IN" sz="2000" b="1" dirty="0"/>
              <a:t>almost impossible to detect</a:t>
            </a:r>
            <a:r>
              <a:rPr lang="en-IN" sz="2000" dirty="0"/>
              <a:t>.</a:t>
            </a:r>
          </a:p>
          <a:p>
            <a:r>
              <a:rPr lang="en-IN" sz="2000" dirty="0"/>
              <a:t>🔹 </a:t>
            </a:r>
            <a:r>
              <a:rPr lang="en-IN" sz="2000" b="1" dirty="0"/>
              <a:t>User-Defined Image Input for Greater Flexibility</a:t>
            </a:r>
            <a:br>
              <a:rPr lang="en-IN" sz="2000" dirty="0"/>
            </a:br>
            <a:r>
              <a:rPr lang="en-IN" sz="2000" dirty="0"/>
              <a:t>This project allows users to </a:t>
            </a:r>
            <a:r>
              <a:rPr lang="en-IN" sz="2000" b="1" dirty="0"/>
              <a:t>select any PNG image</a:t>
            </a:r>
            <a:r>
              <a:rPr lang="en-IN" sz="2000" dirty="0"/>
              <a:t> for encryption and decryption instead of hardcoding a specific file. This makes it more practical and </a:t>
            </a:r>
            <a:r>
              <a:rPr lang="en-IN" sz="2000" b="1" dirty="0"/>
              <a:t>versatile for real-world applications</a:t>
            </a:r>
            <a:r>
              <a:rPr lang="en-IN" sz="2000" dirty="0"/>
              <a:t>, allowing users to work with their own images without modifying the source code.</a:t>
            </a:r>
          </a:p>
          <a:p>
            <a:r>
              <a:rPr lang="en-IN" sz="2000" dirty="0"/>
              <a:t>🔹 </a:t>
            </a:r>
            <a:r>
              <a:rPr lang="en-IN" sz="2000" b="1" dirty="0"/>
              <a:t>Standalone Execution with No External Dependencies</a:t>
            </a:r>
            <a:br>
              <a:rPr lang="en-IN" sz="2000" dirty="0"/>
            </a:br>
            <a:r>
              <a:rPr lang="en-IN" sz="2000" dirty="0"/>
              <a:t>Unlike cloud-based encryption solutions, this project runs </a:t>
            </a:r>
            <a:r>
              <a:rPr lang="en-IN" sz="2000" b="1" dirty="0"/>
              <a:t>entirely offline</a:t>
            </a:r>
            <a:r>
              <a:rPr lang="en-IN" sz="2000" dirty="0"/>
              <a:t>, ensuring that </a:t>
            </a:r>
            <a:r>
              <a:rPr lang="en-IN" sz="2000" b="1" dirty="0"/>
              <a:t>sensitive data remains private</a:t>
            </a:r>
            <a:r>
              <a:rPr lang="en-IN" sz="2000" dirty="0"/>
              <a:t>. Users do not need to rely on third-party services or internet connectivity, making it a </a:t>
            </a:r>
            <a:r>
              <a:rPr lang="en-IN" sz="2000" b="1" dirty="0"/>
              <a:t>secure and self-contained solution</a:t>
            </a:r>
            <a:r>
              <a:rPr lang="en-IN" sz="2000" dirty="0"/>
              <a:t> for confidential communication. The encryption and decryption codes are kept in separate files to suit the specific needs of the user.</a:t>
            </a:r>
          </a:p>
          <a:p>
            <a:r>
              <a:rPr lang="en-IN" sz="2000" dirty="0"/>
              <a:t>🔹 </a:t>
            </a:r>
            <a:r>
              <a:rPr lang="en-IN" sz="2000" b="1" dirty="0"/>
              <a:t>Lightweight and Efficient Data Hiding Mechanism</a:t>
            </a:r>
            <a:br>
              <a:rPr lang="en-IN" sz="2000" dirty="0"/>
            </a:br>
            <a:r>
              <a:rPr lang="en-IN" sz="2000" dirty="0"/>
              <a:t>By using </a:t>
            </a:r>
            <a:r>
              <a:rPr lang="en-IN" sz="2000" b="1" dirty="0"/>
              <a:t>Python and NumPy</a:t>
            </a:r>
            <a:r>
              <a:rPr lang="en-IN" sz="2000" dirty="0"/>
              <a:t>, the encryption and decryption processes are executed </a:t>
            </a:r>
            <a:r>
              <a:rPr lang="en-IN" sz="2000" b="1" dirty="0"/>
              <a:t>quickly and efficiently</a:t>
            </a:r>
            <a:r>
              <a:rPr lang="en-IN" sz="2000" dirty="0"/>
              <a:t>, even for large images. The project is designed to be </a:t>
            </a:r>
            <a:r>
              <a:rPr lang="en-IN" sz="2000" b="1" dirty="0"/>
              <a:t>lightweight</a:t>
            </a:r>
            <a:r>
              <a:rPr lang="en-IN" sz="2000" dirty="0"/>
              <a:t>, requiring minimal computing resources while ensuring </a:t>
            </a:r>
            <a:r>
              <a:rPr lang="en-IN" sz="2000" b="1" dirty="0"/>
              <a:t>high performance and accuracy</a:t>
            </a:r>
            <a:r>
              <a:rPr lang="en-IN" sz="2000" dirty="0"/>
              <a:t> in data embedding and retrieval.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fontScale="85000" lnSpcReduction="20000"/>
          </a:bodyPr>
          <a:lstStyle/>
          <a:p>
            <a:r>
              <a:rPr lang="en-IN" dirty="0"/>
              <a:t>🔹 </a:t>
            </a:r>
            <a:r>
              <a:rPr lang="en-IN" b="1" dirty="0"/>
              <a:t>Cybersecurity Professionals and Ethical Hackers</a:t>
            </a:r>
            <a:br>
              <a:rPr lang="en-IN" dirty="0"/>
            </a:br>
            <a:r>
              <a:rPr lang="en-IN" dirty="0"/>
              <a:t>This project provides a </a:t>
            </a:r>
            <a:r>
              <a:rPr lang="en-IN" b="1" dirty="0"/>
              <a:t>secure method of data transmission</a:t>
            </a:r>
            <a:r>
              <a:rPr lang="en-IN" dirty="0"/>
              <a:t>, which is crucial for cybersecurity experts who deal with sensitive information. Ethical hackers and security analysts can use this technique for </a:t>
            </a:r>
            <a:r>
              <a:rPr lang="en-IN" b="1" dirty="0"/>
              <a:t>covert communication and secure data exchange</a:t>
            </a:r>
            <a:r>
              <a:rPr lang="en-IN" dirty="0"/>
              <a:t>, ensuring that confidential data remains hidden from unauthorized entities.</a:t>
            </a:r>
          </a:p>
          <a:p>
            <a:r>
              <a:rPr lang="en-IN" dirty="0"/>
              <a:t>🔹 </a:t>
            </a:r>
            <a:r>
              <a:rPr lang="en-IN" b="1" dirty="0"/>
              <a:t>Forensic Experts and Law Enforcement Agencies</a:t>
            </a:r>
            <a:br>
              <a:rPr lang="en-IN" dirty="0"/>
            </a:br>
            <a:r>
              <a:rPr lang="en-IN" dirty="0"/>
              <a:t>Law enforcement officials and forensic analysts often need to </a:t>
            </a:r>
            <a:r>
              <a:rPr lang="en-IN" b="1" dirty="0"/>
              <a:t>transmit or store sensitive case-related information</a:t>
            </a:r>
            <a:r>
              <a:rPr lang="en-IN" dirty="0"/>
              <a:t> without attracting attention. By embedding critical data inside images, investigators can </a:t>
            </a:r>
            <a:r>
              <a:rPr lang="en-IN" b="1" dirty="0"/>
              <a:t>securely share evidence or classified documents</a:t>
            </a:r>
            <a:r>
              <a:rPr lang="en-IN" dirty="0"/>
              <a:t> without raising suspicion, reducing the risk of interception.</a:t>
            </a:r>
          </a:p>
          <a:p>
            <a:r>
              <a:rPr lang="en-IN" dirty="0"/>
              <a:t>🔹 </a:t>
            </a:r>
            <a:r>
              <a:rPr lang="en-IN" b="1" dirty="0"/>
              <a:t>Journalists, Activists, and </a:t>
            </a:r>
            <a:r>
              <a:rPr lang="en-IN" b="1" dirty="0" err="1"/>
              <a:t>Whistleblowers</a:t>
            </a:r>
            <a:br>
              <a:rPr lang="en-IN" dirty="0"/>
            </a:br>
            <a:r>
              <a:rPr lang="en-IN" dirty="0"/>
              <a:t>In regions where freedom of speech is restricted, journalists and activists face significant risks when sharing sensitive information. This steganography project allows them to </a:t>
            </a:r>
            <a:r>
              <a:rPr lang="en-IN" b="1" dirty="0"/>
              <a:t>conceal messages inside innocent-looking images</a:t>
            </a:r>
            <a:r>
              <a:rPr lang="en-IN" dirty="0"/>
              <a:t>, ensuring </a:t>
            </a:r>
            <a:r>
              <a:rPr lang="en-IN" b="1" dirty="0"/>
              <a:t>safe and discreet communication</a:t>
            </a:r>
            <a:r>
              <a:rPr lang="en-IN" dirty="0"/>
              <a:t> while protecting their sources.</a:t>
            </a:r>
          </a:p>
          <a:p>
            <a:r>
              <a:rPr lang="en-IN" dirty="0"/>
              <a:t>🔹 </a:t>
            </a:r>
            <a:r>
              <a:rPr lang="en-IN" b="1" dirty="0"/>
              <a:t>Students and Researchers in Cryptography and Data Security</a:t>
            </a:r>
            <a:br>
              <a:rPr lang="en-IN" dirty="0"/>
            </a:br>
            <a:r>
              <a:rPr lang="en-IN" dirty="0"/>
              <a:t>This project serves as an </a:t>
            </a:r>
            <a:r>
              <a:rPr lang="en-IN" b="1" dirty="0"/>
              <a:t>educational tool</a:t>
            </a:r>
            <a:r>
              <a:rPr lang="en-IN" dirty="0"/>
              <a:t> for students and researchers interested in </a:t>
            </a:r>
            <a:r>
              <a:rPr lang="en-IN" b="1" dirty="0"/>
              <a:t>cryptography, steganography, and information security</a:t>
            </a:r>
            <a:r>
              <a:rPr lang="en-IN" dirty="0"/>
              <a:t>. It provides a </a:t>
            </a:r>
            <a:r>
              <a:rPr lang="en-IN" b="1" dirty="0"/>
              <a:t>hands-on approach</a:t>
            </a:r>
            <a:r>
              <a:rPr lang="en-IN" dirty="0"/>
              <a:t> to understanding </a:t>
            </a:r>
            <a:r>
              <a:rPr lang="en-IN" b="1" dirty="0"/>
              <a:t>how data can be hidden within digital media</a:t>
            </a:r>
            <a:r>
              <a:rPr lang="en-IN" dirty="0"/>
              <a:t>, making it a valuable resource for academic and research purposes.</a:t>
            </a:r>
          </a:p>
          <a:p>
            <a:r>
              <a:rPr lang="en-IN" dirty="0"/>
              <a:t>🔹 </a:t>
            </a:r>
            <a:r>
              <a:rPr lang="en-IN" b="1" dirty="0"/>
              <a:t>General Users Concerned About Privacy</a:t>
            </a:r>
            <a:br>
              <a:rPr lang="en-IN" dirty="0"/>
            </a:br>
            <a:r>
              <a:rPr lang="en-IN" dirty="0"/>
              <a:t>With increasing concerns over </a:t>
            </a:r>
            <a:r>
              <a:rPr lang="en-IN" b="1" dirty="0"/>
              <a:t>data privacy and surveillance</a:t>
            </a:r>
            <a:r>
              <a:rPr lang="en-IN" dirty="0"/>
              <a:t>, everyday users can leverage this tool to </a:t>
            </a:r>
            <a:r>
              <a:rPr lang="en-IN" b="1" dirty="0"/>
              <a:t>securely store personal notes, passwords, or confidential documents inside images</a:t>
            </a:r>
            <a:r>
              <a:rPr lang="en-IN" dirty="0"/>
              <a:t>. This adds an extra layer of protection beyond traditional encryption methods, ensuring that private information remains truly hidden.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AB4654C5-0086-33D7-98ED-CAA61E9D6C9E}"/>
              </a:ext>
            </a:extLst>
          </p:cNvPr>
          <p:cNvPicPr>
            <a:picLocks noGrp="1" noChangeAspect="1"/>
          </p:cNvPicPr>
          <p:nvPr>
            <p:ph idx="1"/>
          </p:nvPr>
        </p:nvPicPr>
        <p:blipFill>
          <a:blip r:embed="rId2"/>
          <a:stretch>
            <a:fillRect/>
          </a:stretch>
        </p:blipFill>
        <p:spPr>
          <a:xfrm>
            <a:off x="191151" y="1401280"/>
            <a:ext cx="4387035" cy="2228400"/>
          </a:xfrm>
        </p:spPr>
      </p:pic>
      <p:pic>
        <p:nvPicPr>
          <p:cNvPr id="8" name="Picture 7">
            <a:extLst>
              <a:ext uri="{FF2B5EF4-FFF2-40B4-BE49-F238E27FC236}">
                <a16:creationId xmlns:a16="http://schemas.microsoft.com/office/drawing/2014/main" id="{64FDA988-7D53-8FA1-4BD9-FD496F7FC3C2}"/>
              </a:ext>
            </a:extLst>
          </p:cNvPr>
          <p:cNvPicPr>
            <a:picLocks noChangeAspect="1"/>
          </p:cNvPicPr>
          <p:nvPr/>
        </p:nvPicPr>
        <p:blipFill>
          <a:blip r:embed="rId3"/>
          <a:stretch>
            <a:fillRect/>
          </a:stretch>
        </p:blipFill>
        <p:spPr>
          <a:xfrm>
            <a:off x="4636546" y="1161900"/>
            <a:ext cx="7535917" cy="2624792"/>
          </a:xfrm>
          <a:prstGeom prst="rect">
            <a:avLst/>
          </a:prstGeom>
        </p:spPr>
      </p:pic>
      <p:pic>
        <p:nvPicPr>
          <p:cNvPr id="11" name="Picture 10">
            <a:extLst>
              <a:ext uri="{FF2B5EF4-FFF2-40B4-BE49-F238E27FC236}">
                <a16:creationId xmlns:a16="http://schemas.microsoft.com/office/drawing/2014/main" id="{06B3606F-6CA8-2DD3-C515-5F5DE5DA23BE}"/>
              </a:ext>
            </a:extLst>
          </p:cNvPr>
          <p:cNvPicPr>
            <a:picLocks noChangeAspect="1"/>
          </p:cNvPicPr>
          <p:nvPr/>
        </p:nvPicPr>
        <p:blipFill>
          <a:blip r:embed="rId4"/>
          <a:stretch>
            <a:fillRect/>
          </a:stretch>
        </p:blipFill>
        <p:spPr>
          <a:xfrm>
            <a:off x="191151" y="3955520"/>
            <a:ext cx="4689343" cy="2401644"/>
          </a:xfrm>
          <a:prstGeom prst="rect">
            <a:avLst/>
          </a:prstGeom>
        </p:spPr>
      </p:pic>
      <p:pic>
        <p:nvPicPr>
          <p:cNvPr id="14" name="Picture 13">
            <a:extLst>
              <a:ext uri="{FF2B5EF4-FFF2-40B4-BE49-F238E27FC236}">
                <a16:creationId xmlns:a16="http://schemas.microsoft.com/office/drawing/2014/main" id="{14530A8A-BEB5-1086-5E77-D07A8882B2F9}"/>
              </a:ext>
            </a:extLst>
          </p:cNvPr>
          <p:cNvPicPr>
            <a:picLocks noChangeAspect="1"/>
          </p:cNvPicPr>
          <p:nvPr/>
        </p:nvPicPr>
        <p:blipFill>
          <a:blip r:embed="rId5"/>
          <a:stretch>
            <a:fillRect/>
          </a:stretch>
        </p:blipFill>
        <p:spPr>
          <a:xfrm>
            <a:off x="5411154" y="3929178"/>
            <a:ext cx="5038107" cy="2669766"/>
          </a:xfrm>
          <a:prstGeom prst="rect">
            <a:avLst/>
          </a:prstGeom>
        </p:spPr>
      </p:pic>
      <p:sp>
        <p:nvSpPr>
          <p:cNvPr id="3" name="TextBox 2">
            <a:extLst>
              <a:ext uri="{FF2B5EF4-FFF2-40B4-BE49-F238E27FC236}">
                <a16:creationId xmlns:a16="http://schemas.microsoft.com/office/drawing/2014/main" id="{17CB9C66-7759-172E-738D-416BBE5964B4}"/>
              </a:ext>
            </a:extLst>
          </p:cNvPr>
          <p:cNvSpPr txBox="1"/>
          <p:nvPr/>
        </p:nvSpPr>
        <p:spPr>
          <a:xfrm>
            <a:off x="2216075" y="1053694"/>
            <a:ext cx="2248349" cy="369332"/>
          </a:xfrm>
          <a:prstGeom prst="rect">
            <a:avLst/>
          </a:prstGeom>
          <a:noFill/>
        </p:spPr>
        <p:txBody>
          <a:bodyPr wrap="square" rtlCol="0">
            <a:spAutoFit/>
          </a:bodyPr>
          <a:lstStyle/>
          <a:p>
            <a:r>
              <a:rPr lang="en-US" dirty="0"/>
              <a:t>Original Image</a:t>
            </a:r>
          </a:p>
        </p:txBody>
      </p:sp>
      <p:sp>
        <p:nvSpPr>
          <p:cNvPr id="4" name="TextBox 3">
            <a:extLst>
              <a:ext uri="{FF2B5EF4-FFF2-40B4-BE49-F238E27FC236}">
                <a16:creationId xmlns:a16="http://schemas.microsoft.com/office/drawing/2014/main" id="{A2108331-C005-5ED5-9A28-6E70248ED60B}"/>
              </a:ext>
            </a:extLst>
          </p:cNvPr>
          <p:cNvSpPr txBox="1"/>
          <p:nvPr/>
        </p:nvSpPr>
        <p:spPr>
          <a:xfrm>
            <a:off x="1018993" y="3629680"/>
            <a:ext cx="3033657" cy="369332"/>
          </a:xfrm>
          <a:prstGeom prst="rect">
            <a:avLst/>
          </a:prstGeom>
          <a:noFill/>
        </p:spPr>
        <p:txBody>
          <a:bodyPr wrap="square" rtlCol="0">
            <a:spAutoFit/>
          </a:bodyPr>
          <a:lstStyle/>
          <a:p>
            <a:r>
              <a:rPr lang="en-US" dirty="0"/>
              <a:t>Encrypted Image</a:t>
            </a:r>
          </a:p>
        </p:txBody>
      </p:sp>
      <p:sp>
        <p:nvSpPr>
          <p:cNvPr id="6" name="TextBox 5">
            <a:extLst>
              <a:ext uri="{FF2B5EF4-FFF2-40B4-BE49-F238E27FC236}">
                <a16:creationId xmlns:a16="http://schemas.microsoft.com/office/drawing/2014/main" id="{D4A2DA6B-0FFD-C7A8-A556-38377311A404}"/>
              </a:ext>
            </a:extLst>
          </p:cNvPr>
          <p:cNvSpPr txBox="1"/>
          <p:nvPr/>
        </p:nvSpPr>
        <p:spPr>
          <a:xfrm>
            <a:off x="6390042" y="702156"/>
            <a:ext cx="2014462" cy="369332"/>
          </a:xfrm>
          <a:prstGeom prst="rect">
            <a:avLst/>
          </a:prstGeom>
          <a:noFill/>
        </p:spPr>
        <p:txBody>
          <a:bodyPr wrap="square" rtlCol="0">
            <a:spAutoFit/>
          </a:bodyPr>
          <a:lstStyle/>
          <a:p>
            <a:r>
              <a:rPr lang="en-US" dirty="0"/>
              <a:t>Sample Output</a:t>
            </a:r>
          </a:p>
        </p:txBody>
      </p:sp>
      <p:sp>
        <p:nvSpPr>
          <p:cNvPr id="7" name="TextBox 6">
            <a:extLst>
              <a:ext uri="{FF2B5EF4-FFF2-40B4-BE49-F238E27FC236}">
                <a16:creationId xmlns:a16="http://schemas.microsoft.com/office/drawing/2014/main" id="{37D2C127-92C5-C138-DBDF-75EC3C5D6C4B}"/>
              </a:ext>
            </a:extLst>
          </p:cNvPr>
          <p:cNvSpPr txBox="1"/>
          <p:nvPr/>
        </p:nvSpPr>
        <p:spPr>
          <a:xfrm>
            <a:off x="10574767" y="4582758"/>
            <a:ext cx="1516828" cy="369332"/>
          </a:xfrm>
          <a:prstGeom prst="rect">
            <a:avLst/>
          </a:prstGeom>
          <a:noFill/>
        </p:spPr>
        <p:txBody>
          <a:bodyPr wrap="square" rtlCol="0">
            <a:spAutoFit/>
          </a:bodyPr>
          <a:lstStyle/>
          <a:p>
            <a:r>
              <a:rPr lang="en-US" dirty="0"/>
              <a:t>Files List</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003E-09C8-1A4D-BF30-F0701D471673}"/>
              </a:ext>
            </a:extLst>
          </p:cNvPr>
          <p:cNvSpPr>
            <a:spLocks noGrp="1"/>
          </p:cNvSpPr>
          <p:nvPr>
            <p:ph type="title"/>
          </p:nvPr>
        </p:nvSpPr>
        <p:spPr/>
        <p:txBody>
          <a:bodyPr/>
          <a:lstStyle/>
          <a:p>
            <a:r>
              <a:rPr lang="en-IN" dirty="0">
                <a:solidFill>
                  <a:schemeClr val="accent1"/>
                </a:solidFill>
              </a:rPr>
              <a:t>Results</a:t>
            </a:r>
            <a:endParaRPr lang="en-US" dirty="0"/>
          </a:p>
        </p:txBody>
      </p:sp>
      <p:pic>
        <p:nvPicPr>
          <p:cNvPr id="5" name="Content Placeholder 4">
            <a:extLst>
              <a:ext uri="{FF2B5EF4-FFF2-40B4-BE49-F238E27FC236}">
                <a16:creationId xmlns:a16="http://schemas.microsoft.com/office/drawing/2014/main" id="{E12912BE-5E6B-92CE-0DBE-676CECC5DC6A}"/>
              </a:ext>
            </a:extLst>
          </p:cNvPr>
          <p:cNvPicPr>
            <a:picLocks noGrp="1" noChangeAspect="1"/>
          </p:cNvPicPr>
          <p:nvPr>
            <p:ph idx="1"/>
          </p:nvPr>
        </p:nvPicPr>
        <p:blipFill>
          <a:blip r:embed="rId2"/>
          <a:stretch>
            <a:fillRect/>
          </a:stretch>
        </p:blipFill>
        <p:spPr>
          <a:xfrm>
            <a:off x="88314" y="1238400"/>
            <a:ext cx="5165015" cy="5619600"/>
          </a:xfrm>
        </p:spPr>
      </p:pic>
      <p:pic>
        <p:nvPicPr>
          <p:cNvPr id="9" name="Picture 8">
            <a:extLst>
              <a:ext uri="{FF2B5EF4-FFF2-40B4-BE49-F238E27FC236}">
                <a16:creationId xmlns:a16="http://schemas.microsoft.com/office/drawing/2014/main" id="{DB1ADEB3-3A6B-5EE9-AEF0-CF300DDDA326}"/>
              </a:ext>
            </a:extLst>
          </p:cNvPr>
          <p:cNvPicPr>
            <a:picLocks noChangeAspect="1"/>
          </p:cNvPicPr>
          <p:nvPr/>
        </p:nvPicPr>
        <p:blipFill>
          <a:blip r:embed="rId3"/>
          <a:stretch>
            <a:fillRect/>
          </a:stretch>
        </p:blipFill>
        <p:spPr>
          <a:xfrm>
            <a:off x="5351821" y="1238841"/>
            <a:ext cx="5100586" cy="5619159"/>
          </a:xfrm>
          <a:prstGeom prst="rect">
            <a:avLst/>
          </a:prstGeom>
        </p:spPr>
      </p:pic>
      <p:sp>
        <p:nvSpPr>
          <p:cNvPr id="3" name="TextBox 2">
            <a:extLst>
              <a:ext uri="{FF2B5EF4-FFF2-40B4-BE49-F238E27FC236}">
                <a16:creationId xmlns:a16="http://schemas.microsoft.com/office/drawing/2014/main" id="{C24A78EA-527C-F89A-30F7-5A2AC0E5A449}"/>
              </a:ext>
            </a:extLst>
          </p:cNvPr>
          <p:cNvSpPr txBox="1"/>
          <p:nvPr/>
        </p:nvSpPr>
        <p:spPr>
          <a:xfrm>
            <a:off x="2312894" y="925158"/>
            <a:ext cx="6820348" cy="369332"/>
          </a:xfrm>
          <a:prstGeom prst="rect">
            <a:avLst/>
          </a:prstGeom>
          <a:noFill/>
        </p:spPr>
        <p:txBody>
          <a:bodyPr wrap="square" rtlCol="0">
            <a:spAutoFit/>
          </a:bodyPr>
          <a:lstStyle/>
          <a:p>
            <a:r>
              <a:rPr lang="en-US" dirty="0"/>
              <a:t>Encryption Code                                               Decryption Code</a:t>
            </a:r>
          </a:p>
        </p:txBody>
      </p:sp>
    </p:spTree>
    <p:extLst>
      <p:ext uri="{BB962C8B-B14F-4D97-AF65-F5344CB8AC3E}">
        <p14:creationId xmlns:p14="http://schemas.microsoft.com/office/powerpoint/2010/main" val="3222114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lnSpcReduction="10000"/>
          </a:bodyPr>
          <a:lstStyle/>
          <a:p>
            <a:r>
              <a:rPr lang="en-IN" dirty="0"/>
              <a:t>This project successfully implements </a:t>
            </a:r>
            <a:r>
              <a:rPr lang="en-IN" b="1" dirty="0"/>
              <a:t>image steganography using LSB (Least Significant Bit) encoding</a:t>
            </a:r>
            <a:r>
              <a:rPr lang="en-IN" dirty="0"/>
              <a:t>, providing a </a:t>
            </a:r>
            <a:r>
              <a:rPr lang="en-IN" b="1" dirty="0"/>
              <a:t>secure and undetectable</a:t>
            </a:r>
            <a:r>
              <a:rPr lang="en-IN" dirty="0"/>
              <a:t> method for embedding secret messages inside images. By leveraging </a:t>
            </a:r>
            <a:r>
              <a:rPr lang="en-IN" b="1" dirty="0"/>
              <a:t>Python, OpenCV, and NumPy</a:t>
            </a:r>
            <a:r>
              <a:rPr lang="en-IN" dirty="0"/>
              <a:t>, the project ensures efficient </a:t>
            </a:r>
            <a:r>
              <a:rPr lang="en-IN" b="1" dirty="0"/>
              <a:t>message encryption and decryption</a:t>
            </a:r>
            <a:r>
              <a:rPr lang="en-IN" dirty="0"/>
              <a:t> while maintaining the </a:t>
            </a:r>
            <a:r>
              <a:rPr lang="en-IN" b="1" dirty="0"/>
              <a:t>visual integrity of the image</a:t>
            </a:r>
            <a:r>
              <a:rPr lang="en-IN" dirty="0"/>
              <a:t>. The use of </a:t>
            </a:r>
            <a:r>
              <a:rPr lang="en-IN" b="1" dirty="0"/>
              <a:t>passcode protection</a:t>
            </a:r>
            <a:r>
              <a:rPr lang="en-IN" dirty="0"/>
              <a:t> further enhances security, ensuring that only authorized users can access the hidden data.</a:t>
            </a:r>
          </a:p>
          <a:p>
            <a:r>
              <a:rPr lang="en-IN" dirty="0"/>
              <a:t>The project effectively addresses the </a:t>
            </a:r>
            <a:r>
              <a:rPr lang="en-IN" b="1" dirty="0"/>
              <a:t>problem of secure communication</a:t>
            </a:r>
            <a:r>
              <a:rPr lang="en-IN" dirty="0"/>
              <a:t> in an era where digital privacy is constantly under threat. Unlike traditional encryption methods that make the presence of confidential data obvious, </a:t>
            </a:r>
            <a:r>
              <a:rPr lang="en-IN" b="1" dirty="0"/>
              <a:t>steganography conceals the existence of data entirely</a:t>
            </a:r>
            <a:r>
              <a:rPr lang="en-IN" dirty="0"/>
              <a:t>, making it far more difficult for attackers to detect or intercept.</a:t>
            </a:r>
          </a:p>
          <a:p>
            <a:r>
              <a:rPr lang="en-IN" dirty="0"/>
              <a:t>Furthermore, this implementation is </a:t>
            </a:r>
            <a:r>
              <a:rPr lang="en-IN" b="1" dirty="0"/>
              <a:t>lightweight, offline, and user-friendly</a:t>
            </a:r>
            <a:r>
              <a:rPr lang="en-IN" dirty="0"/>
              <a:t>, allowing users to </a:t>
            </a:r>
            <a:r>
              <a:rPr lang="en-IN" b="1" dirty="0"/>
              <a:t>input custom images dynamically</a:t>
            </a:r>
            <a:r>
              <a:rPr lang="en-IN" dirty="0"/>
              <a:t> without modifying the source code. By using </a:t>
            </a:r>
            <a:r>
              <a:rPr lang="en-IN" b="1" dirty="0"/>
              <a:t>PNG format</a:t>
            </a:r>
            <a:r>
              <a:rPr lang="en-IN" dirty="0"/>
              <a:t>, the project avoids the pitfalls of lossy compression, ensuring that hidden data remains intact.</a:t>
            </a:r>
          </a:p>
          <a:p>
            <a:r>
              <a:rPr lang="en-IN" dirty="0"/>
              <a:t>Overall, this steganography solution provides a </a:t>
            </a:r>
            <a:r>
              <a:rPr lang="en-IN" b="1" dirty="0"/>
              <a:t>practical and efficient</a:t>
            </a:r>
            <a:r>
              <a:rPr lang="en-IN" dirty="0"/>
              <a:t> means of securing confidential information, with </a:t>
            </a:r>
            <a:r>
              <a:rPr lang="en-IN" b="1" dirty="0"/>
              <a:t>real-world applications</a:t>
            </a:r>
            <a:r>
              <a:rPr lang="en-IN" dirty="0"/>
              <a:t> in cybersecurity, forensics, journalism, and personal privacy. Its ability to </a:t>
            </a:r>
            <a:r>
              <a:rPr lang="en-IN" b="1" dirty="0"/>
              <a:t>embed data in a visually imperceptible manner</a:t>
            </a:r>
            <a:r>
              <a:rPr lang="en-IN" dirty="0"/>
              <a:t> makes it a powerful tool for </a:t>
            </a:r>
            <a:r>
              <a:rPr lang="en-IN" b="1" dirty="0"/>
              <a:t>covert communication and secure data storage</a:t>
            </a:r>
            <a:r>
              <a:rPr lang="en-IN" dirty="0"/>
              <a:t>.</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1395</TotalTime>
  <Words>1589</Words>
  <Application>Microsoft Macintosh PowerPoint</Application>
  <PresentationFormat>Widescreen</PresentationFormat>
  <Paragraphs>67</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Boobalan Thangavelu</cp:lastModifiedBy>
  <cp:revision>43</cp:revision>
  <dcterms:created xsi:type="dcterms:W3CDTF">2021-05-26T16:50:10Z</dcterms:created>
  <dcterms:modified xsi:type="dcterms:W3CDTF">2025-02-19T21:19:40Z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