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sldIdLst>
    <p:sldId id="283" r:id="rId5"/>
    <p:sldId id="318" r:id="rId6"/>
    <p:sldId id="310" r:id="rId7"/>
    <p:sldId id="294" r:id="rId8"/>
    <p:sldId id="306" r:id="rId9"/>
    <p:sldId id="308" r:id="rId10"/>
    <p:sldId id="300" r:id="rId11"/>
    <p:sldId id="299" r:id="rId12"/>
    <p:sldId id="307" r:id="rId13"/>
    <p:sldId id="312" r:id="rId14"/>
    <p:sldId id="317" r:id="rId15"/>
    <p:sldId id="31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718673-669D-9136-6B4C-B9A0F0147702}" v="6" dt="2022-09-22T05:50:46.5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FATHIMA" userId="S::2000031692@kluniversity.in::5eefd5d4-da6d-4f17-8eba-d4dbb00bc4f9" providerId="AD" clId="Web-{6F718673-669D-9136-6B4C-B9A0F0147702}"/>
    <pc:docChg chg="modSld">
      <pc:chgData name="MOHAMMED FATHIMA" userId="S::2000031692@kluniversity.in::5eefd5d4-da6d-4f17-8eba-d4dbb00bc4f9" providerId="AD" clId="Web-{6F718673-669D-9136-6B4C-B9A0F0147702}" dt="2022-09-22T05:50:46.543" v="4" actId="20577"/>
      <pc:docMkLst>
        <pc:docMk/>
      </pc:docMkLst>
      <pc:sldChg chg="modSp">
        <pc:chgData name="MOHAMMED FATHIMA" userId="S::2000031692@kluniversity.in::5eefd5d4-da6d-4f17-8eba-d4dbb00bc4f9" providerId="AD" clId="Web-{6F718673-669D-9136-6B4C-B9A0F0147702}" dt="2022-09-22T05:50:46.543" v="4" actId="20577"/>
        <pc:sldMkLst>
          <pc:docMk/>
          <pc:sldMk cId="1247171253" sldId="283"/>
        </pc:sldMkLst>
        <pc:spChg chg="mod">
          <ac:chgData name="MOHAMMED FATHIMA" userId="S::2000031692@kluniversity.in::5eefd5d4-da6d-4f17-8eba-d4dbb00bc4f9" providerId="AD" clId="Web-{6F718673-669D-9136-6B4C-B9A0F0147702}" dt="2022-09-22T05:50:37.652" v="0" actId="20577"/>
          <ac:spMkLst>
            <pc:docMk/>
            <pc:sldMk cId="1247171253" sldId="283"/>
            <ac:spMk id="2" creationId="{00000000-0000-0000-0000-000000000000}"/>
          </ac:spMkLst>
        </pc:spChg>
        <pc:spChg chg="mod">
          <ac:chgData name="MOHAMMED FATHIMA" userId="S::2000031692@kluniversity.in::5eefd5d4-da6d-4f17-8eba-d4dbb00bc4f9" providerId="AD" clId="Web-{6F718673-669D-9136-6B4C-B9A0F0147702}" dt="2022-09-22T05:50:40.464" v="2" actId="20577"/>
          <ac:spMkLst>
            <pc:docMk/>
            <pc:sldMk cId="1247171253" sldId="283"/>
            <ac:spMk id="3" creationId="{00000000-0000-0000-0000-000000000000}"/>
          </ac:spMkLst>
        </pc:spChg>
        <pc:spChg chg="mod">
          <ac:chgData name="MOHAMMED FATHIMA" userId="S::2000031692@kluniversity.in::5eefd5d4-da6d-4f17-8eba-d4dbb00bc4f9" providerId="AD" clId="Web-{6F718673-669D-9136-6B4C-B9A0F0147702}" dt="2022-09-22T05:50:46.543" v="4" actId="20577"/>
          <ac:spMkLst>
            <pc:docMk/>
            <pc:sldMk cId="1247171253" sldId="283"/>
            <ac:spMk id="5" creationId="{00C13ADB-011B-4A60-AFFA-FF7A5B410D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44196-20C1-42AF-B0BD-3A0C01340ABD}" type="datetimeFigureOut">
              <a:rPr lang="en-AU" smtClean="0"/>
              <a:pPr/>
              <a:t>26/07/2025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46252-7977-470F-A63B-F34B0A5EB21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46252-7977-470F-A63B-F34B0A5EB215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4471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46252-7977-470F-A63B-F34B0A5EB215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878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46252-7977-470F-A63B-F34B0A5EB215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3215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/>
              <a:t>15CS2007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Database Systems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3578" y="6356350"/>
            <a:ext cx="9933709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198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155470"/>
            <a:ext cx="10515600" cy="502149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 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841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 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6834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857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References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 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838200" y="1238596"/>
            <a:ext cx="10515599" cy="5012575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16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5470"/>
            <a:ext cx="10515600" cy="50214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6690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580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15CS2007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Database Systems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1850" y="6356350"/>
            <a:ext cx="9160048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819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0284"/>
            <a:ext cx="5181600" cy="49466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6187"/>
            <a:ext cx="5181600" cy="49307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24098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© 2016 KL University – The contents of this presentation are an intellectual and copyrighted property of KL University.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086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9929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07591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98190"/>
            <a:ext cx="5157787" cy="4091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07591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98190"/>
            <a:ext cx="5183188" cy="4091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</a:t>
            </a:r>
            <a:r>
              <a:rPr lang="en-AU"/>
              <a:t> </a:t>
            </a:r>
            <a:r>
              <a:rPr lang="en-AU">
                <a:solidFill>
                  <a:srgbClr val="C00000"/>
                </a:solidFill>
              </a:rPr>
              <a:t>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9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29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 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757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47898" y="6356350"/>
            <a:ext cx="9144000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 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1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 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580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  <a:prstGeom prst="rect">
            <a:avLst/>
          </a:prstGeom>
        </p:spPr>
        <p:txBody>
          <a:bodyPr/>
          <a:lstStyle/>
          <a:p>
            <a:r>
              <a:rPr lang="en-AU">
                <a:solidFill>
                  <a:srgbClr val="C00000"/>
                </a:solidFill>
              </a:rPr>
              <a:t>© 2016 KL University </a:t>
            </a:r>
            <a:r>
              <a:rPr lang="en-AU"/>
              <a:t>– The contents of this presentation are an intellectual and copyrighted property of KL University. </a:t>
            </a:r>
            <a:r>
              <a:rPr lang="en-AU">
                <a:solidFill>
                  <a:srgbClr val="C00000"/>
                </a:solidFill>
              </a:rPr>
              <a:t>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421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KL University Hyderabad">
            <a:extLst>
              <a:ext uri="{FF2B5EF4-FFF2-40B4-BE49-F238E27FC236}">
                <a16:creationId xmlns:a16="http://schemas.microsoft.com/office/drawing/2014/main" id="{74792BA3-A015-082A-AF45-1C4CEBEF46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210185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F0A567-3ED5-5BFA-4AAE-E664D1CBFC05}"/>
              </a:ext>
            </a:extLst>
          </p:cNvPr>
          <p:cNvSpPr/>
          <p:nvPr userDrawn="1"/>
        </p:nvSpPr>
        <p:spPr>
          <a:xfrm>
            <a:off x="0" y="6811963"/>
            <a:ext cx="12192000" cy="46037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F73BC9-054B-0BDE-80FB-4CB565700A43}"/>
              </a:ext>
            </a:extLst>
          </p:cNvPr>
          <p:cNvSpPr/>
          <p:nvPr userDrawn="1"/>
        </p:nvSpPr>
        <p:spPr>
          <a:xfrm>
            <a:off x="0" y="0"/>
            <a:ext cx="12192000" cy="46038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4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>
            <a:extLst>
              <a:ext uri="{FF2B5EF4-FFF2-40B4-BE49-F238E27FC236}">
                <a16:creationId xmlns:a16="http://schemas.microsoft.com/office/drawing/2014/main" id="{99708738-10F5-8623-2821-78562EB1C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88" y="185738"/>
            <a:ext cx="6029326" cy="662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Google Shape;475;p16">
            <a:extLst>
              <a:ext uri="{FF2B5EF4-FFF2-40B4-BE49-F238E27FC236}">
                <a16:creationId xmlns:a16="http://schemas.microsoft.com/office/drawing/2014/main" id="{A62EDAF5-7431-515E-BED3-F3258C8C8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830263"/>
            <a:ext cx="45958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rgbClr val="C00000"/>
                </a:solidFill>
                <a:cs typeface="Poppins" panose="00000500000000000000" pitchFamily="2" charset="0"/>
              </a:rPr>
              <a:t>Department of CSE</a:t>
            </a:r>
          </a:p>
        </p:txBody>
      </p:sp>
      <p:sp>
        <p:nvSpPr>
          <p:cNvPr id="11" name="Google Shape;476;p16">
            <a:extLst>
              <a:ext uri="{FF2B5EF4-FFF2-40B4-BE49-F238E27FC236}">
                <a16:creationId xmlns:a16="http://schemas.microsoft.com/office/drawing/2014/main" id="{2B8C15CF-C4E0-6197-089D-8F0A4F2BF0E5}"/>
              </a:ext>
            </a:extLst>
          </p:cNvPr>
          <p:cNvSpPr txBox="1"/>
          <p:nvPr/>
        </p:nvSpPr>
        <p:spPr>
          <a:xfrm>
            <a:off x="5232400" y="2220913"/>
            <a:ext cx="6911975" cy="1938337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cap="all" dirty="0">
                <a:ln/>
                <a:solidFill>
                  <a:srgbClr val="C00000"/>
                </a:solidFill>
                <a:latin typeface="+mn-lt"/>
                <a:cs typeface="Poppins" panose="00000500000000000000" pitchFamily="2" charset="0"/>
                <a:sym typeface="BioRhyme ExtraBold"/>
              </a:rPr>
              <a:t>DESIGN AND ANALYSIS OF ALGORITHMS</a:t>
            </a:r>
          </a:p>
          <a:p>
            <a:pPr algn="ctr">
              <a:defRPr/>
            </a:pPr>
            <a:r>
              <a:rPr lang="en-US" sz="3000" b="1" cap="all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24CS2203</a:t>
            </a:r>
            <a:endParaRPr lang="en-US" sz="3000" b="1" dirty="0">
              <a:solidFill>
                <a:schemeClr val="bg1">
                  <a:lumMod val="50000"/>
                </a:schemeClr>
              </a:solidFill>
              <a:latin typeface="+mn-lt"/>
              <a:ea typeface="BioRhyme ExtraBold"/>
              <a:cs typeface="Poppins" panose="00000500000000000000" pitchFamily="2" charset="0"/>
              <a:sym typeface="BioRhyme ExtraBold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n-lt"/>
                <a:ea typeface="BioRhyme ExtraBold"/>
                <a:cs typeface="Poppins" panose="00000500000000000000" pitchFamily="2" charset="0"/>
                <a:sym typeface="BioRhyme ExtraBold"/>
              </a:rPr>
              <a:t>Topic: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000" b="1" dirty="0">
                <a:solidFill>
                  <a:srgbClr val="A81E24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Greedy Method</a:t>
            </a:r>
          </a:p>
        </p:txBody>
      </p:sp>
      <p:sp>
        <p:nvSpPr>
          <p:cNvPr id="12" name="Google Shape;502;p17">
            <a:extLst>
              <a:ext uri="{FF2B5EF4-FFF2-40B4-BE49-F238E27FC236}">
                <a16:creationId xmlns:a16="http://schemas.microsoft.com/office/drawing/2014/main" id="{7BBBFCAD-9D6D-A3B9-4A2D-91B43C4DABB6}"/>
              </a:ext>
            </a:extLst>
          </p:cNvPr>
          <p:cNvSpPr/>
          <p:nvPr/>
        </p:nvSpPr>
        <p:spPr>
          <a:xfrm>
            <a:off x="7226680" y="5259387"/>
            <a:ext cx="2923413" cy="454025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lt1"/>
                </a:solidFill>
                <a:latin typeface="+mn-lt"/>
                <a:ea typeface="Calibri"/>
                <a:cs typeface="Poppins" panose="00000500000000000000" pitchFamily="2" charset="0"/>
                <a:sym typeface="Calibri"/>
              </a:rPr>
              <a:t>General Method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1DB07B1-952F-FA72-AA46-9F79B6E99440}"/>
              </a:ext>
            </a:extLst>
          </p:cNvPr>
          <p:cNvSpPr/>
          <p:nvPr/>
        </p:nvSpPr>
        <p:spPr>
          <a:xfrm>
            <a:off x="6233250" y="925390"/>
            <a:ext cx="4486331" cy="574765"/>
          </a:xfrm>
          <a:prstGeom prst="roundRect">
            <a:avLst/>
          </a:prstGeom>
          <a:solidFill>
            <a:schemeClr val="bg1">
              <a:alpha val="6000"/>
            </a:schemeClr>
          </a:solidFill>
          <a:ln>
            <a:solidFill>
              <a:srgbClr val="C00000"/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7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39EE48-B488-4FB3-808D-909940B929C9}"/>
              </a:ext>
            </a:extLst>
          </p:cNvPr>
          <p:cNvSpPr/>
          <p:nvPr/>
        </p:nvSpPr>
        <p:spPr>
          <a:xfrm>
            <a:off x="874525" y="1253780"/>
            <a:ext cx="10574140" cy="3682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latin typeface="+mj-lt"/>
                <a:cs typeface="Times New Roman" panose="02020603050405020304" pitchFamily="18" charset="0"/>
              </a:rPr>
              <a:t>Knapsack Problem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latin typeface="+mj-lt"/>
                <a:cs typeface="Times New Roman" panose="02020603050405020304" pitchFamily="18" charset="0"/>
              </a:rPr>
              <a:t>Job Sequencing with deadlines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latin typeface="+mj-lt"/>
                <a:cs typeface="Times New Roman" panose="02020603050405020304" pitchFamily="18" charset="0"/>
              </a:rPr>
              <a:t>Minimum cost spanning tree (Prims and </a:t>
            </a:r>
            <a:r>
              <a:rPr lang="en-US" sz="2400" b="1" dirty="0" err="1">
                <a:latin typeface="+mj-lt"/>
                <a:cs typeface="Times New Roman" panose="02020603050405020304" pitchFamily="18" charset="0"/>
              </a:rPr>
              <a:t>Kruskals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latin typeface="+mj-lt"/>
                <a:cs typeface="Times New Roman" panose="02020603050405020304" pitchFamily="18" charset="0"/>
              </a:rPr>
              <a:t>Huffman Codes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latin typeface="+mj-lt"/>
                <a:cs typeface="Times New Roman" panose="02020603050405020304" pitchFamily="18" charset="0"/>
              </a:rPr>
              <a:t>Single source shortest path problem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3" name="Google Shape;502;p17">
            <a:extLst>
              <a:ext uri="{FF2B5EF4-FFF2-40B4-BE49-F238E27FC236}">
                <a16:creationId xmlns:a16="http://schemas.microsoft.com/office/drawing/2014/main" id="{0876A19D-506E-E370-F2A3-C6766304EA97}"/>
              </a:ext>
            </a:extLst>
          </p:cNvPr>
          <p:cNvSpPr/>
          <p:nvPr/>
        </p:nvSpPr>
        <p:spPr>
          <a:xfrm>
            <a:off x="3310129" y="214834"/>
            <a:ext cx="5000666" cy="454025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Applications</a:t>
            </a:r>
            <a:endParaRPr lang="en-US" sz="3200" b="1" dirty="0">
              <a:solidFill>
                <a:schemeClr val="lt1"/>
              </a:solidFill>
              <a:latin typeface="+mn-lt"/>
              <a:ea typeface="Calibri"/>
              <a:cs typeface="Poppins" panose="00000500000000000000" pitchFamily="2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755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39EE48-B488-4FB3-808D-909940B929C9}"/>
              </a:ext>
            </a:extLst>
          </p:cNvPr>
          <p:cNvSpPr/>
          <p:nvPr/>
        </p:nvSpPr>
        <p:spPr>
          <a:xfrm>
            <a:off x="874525" y="1253780"/>
            <a:ext cx="10574140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400" b="1" dirty="0">
                <a:latin typeface="+mj-lt"/>
                <a:cs typeface="Times New Roman" panose="02020603050405020304" pitchFamily="18" charset="0"/>
              </a:rPr>
              <a:t>The greedy algorithm makes judgments based on the information at each iteration without considering the broader problem; hence it does not produce the best answer for every problem.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400" b="1" dirty="0">
                <a:latin typeface="+mj-lt"/>
                <a:cs typeface="Times New Roman" panose="02020603050405020304" pitchFamily="18" charset="0"/>
              </a:rPr>
              <a:t>The problematic part of a greedy algorithm is analyzing its accuracy. Even with the proper solution, it is difficult to demonstrate why it is accurate.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400" b="1" dirty="0">
                <a:latin typeface="+mj-lt"/>
                <a:cs typeface="Times New Roman" panose="02020603050405020304" pitchFamily="18" charset="0"/>
              </a:rPr>
              <a:t>Optimization problems (Dijkstra’s Algorithm) with negative graph edges cannot be solved using a greedy algorithm.</a:t>
            </a:r>
          </a:p>
        </p:txBody>
      </p:sp>
      <p:sp>
        <p:nvSpPr>
          <p:cNvPr id="3" name="Google Shape;502;p17">
            <a:extLst>
              <a:ext uri="{FF2B5EF4-FFF2-40B4-BE49-F238E27FC236}">
                <a16:creationId xmlns:a16="http://schemas.microsoft.com/office/drawing/2014/main" id="{0876A19D-506E-E370-F2A3-C6766304EA97}"/>
              </a:ext>
            </a:extLst>
          </p:cNvPr>
          <p:cNvSpPr/>
          <p:nvPr/>
        </p:nvSpPr>
        <p:spPr>
          <a:xfrm>
            <a:off x="3310129" y="214834"/>
            <a:ext cx="5000666" cy="454025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Limitations</a:t>
            </a:r>
            <a:endParaRPr lang="en-US" sz="3200" b="1" dirty="0">
              <a:solidFill>
                <a:schemeClr val="lt1"/>
              </a:solidFill>
              <a:latin typeface="+mn-lt"/>
              <a:ea typeface="Calibri"/>
              <a:cs typeface="Poppins" panose="00000500000000000000" pitchFamily="2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359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78F515-C24D-473B-93B0-56312E4F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42599" y="6356350"/>
            <a:ext cx="743515" cy="377483"/>
          </a:xfrm>
          <a:solidFill>
            <a:schemeClr val="tx1"/>
          </a:solidFill>
          <a:ln>
            <a:solidFill>
              <a:schemeClr val="accent4"/>
            </a:solidFill>
          </a:ln>
        </p:spPr>
        <p:txBody>
          <a:bodyPr/>
          <a:lstStyle/>
          <a:p>
            <a:fld id="{68187FF5-4BF9-4B21-B0D2-9B7FF2B27D7F}" type="slidenum">
              <a:rPr lang="en-AU" smtClean="0"/>
              <a:pPr/>
              <a:t>12</a:t>
            </a:fld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94CF4B1-3BAF-4B4D-BCD1-7C4520F51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84069"/>
              </p:ext>
            </p:extLst>
          </p:nvPr>
        </p:nvGraphicFramePr>
        <p:xfrm>
          <a:off x="0" y="-1"/>
          <a:ext cx="12192000" cy="709011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16168">
                  <a:extLst>
                    <a:ext uri="{9D8B030D-6E8A-4147-A177-3AD203B41FA5}">
                      <a16:colId xmlns:a16="http://schemas.microsoft.com/office/drawing/2014/main" val="956550160"/>
                    </a:ext>
                  </a:extLst>
                </a:gridCol>
                <a:gridCol w="6275832">
                  <a:extLst>
                    <a:ext uri="{9D8B030D-6E8A-4147-A177-3AD203B41FA5}">
                      <a16:colId xmlns:a16="http://schemas.microsoft.com/office/drawing/2014/main" val="3460262969"/>
                    </a:ext>
                  </a:extLst>
                </a:gridCol>
              </a:tblGrid>
              <a:tr h="488427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</a:rPr>
                        <a:t>Divide and conquer</a:t>
                      </a:r>
                      <a:endParaRPr lang="en-US" sz="2400" b="1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</a:rPr>
                        <a:t>Greedy Algorithm</a:t>
                      </a:r>
                      <a:endParaRPr lang="en-US" sz="2400" b="1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973317"/>
                  </a:ext>
                </a:extLst>
              </a:tr>
              <a:tr h="1041870">
                <a:tc>
                  <a:txBody>
                    <a:bodyPr/>
                    <a:lstStyle/>
                    <a:p>
                      <a:pPr algn="just"/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</a:rPr>
                        <a:t>Divide and conquer is used to find the solution, it does not aim for the optimal solution.</a:t>
                      </a:r>
                      <a:endParaRPr lang="en-US" sz="2000" b="1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</a:rPr>
                        <a:t>A greedy algorithm is optimization technique. It tries to find an optimal solution from the set of feasible solutions</a:t>
                      </a:r>
                      <a:endParaRPr lang="en-US" sz="2000" b="1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2879"/>
                  </a:ext>
                </a:extLst>
              </a:tr>
              <a:tr h="1587387">
                <a:tc>
                  <a:txBody>
                    <a:bodyPr/>
                    <a:lstStyle/>
                    <a:p>
                      <a:pPr algn="just"/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</a:rPr>
                        <a:t>DC approach divides the problem into small sub-problems, each sub-problem is solved independently and solutions of the smaller problems are combined to find the solution to the large problem.</a:t>
                      </a:r>
                      <a:endParaRPr lang="en-US" sz="2000" b="1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</a:rPr>
                        <a:t>In greedy approach, the optimal solution is obtained from a set of feasible solutions.</a:t>
                      </a:r>
                      <a:endParaRPr lang="en-US" sz="2000" b="1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435117"/>
                  </a:ext>
                </a:extLst>
              </a:tr>
              <a:tr h="1041870">
                <a:tc>
                  <a:txBody>
                    <a:bodyPr/>
                    <a:lstStyle/>
                    <a:p>
                      <a:pPr algn="just"/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</a:rPr>
                        <a:t>Sub problems are independent, so DC might solve same sub problem multiple time.</a:t>
                      </a:r>
                      <a:endParaRPr lang="en-US" sz="2000" b="1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</a:rPr>
                        <a:t>Greedy algorithm does not consider the previously solved instance thus it avoids the re-computation.</a:t>
                      </a:r>
                      <a:endParaRPr lang="en-US" sz="2000" b="1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46438"/>
                  </a:ext>
                </a:extLst>
              </a:tr>
              <a:tr h="854748">
                <a:tc>
                  <a:txBody>
                    <a:bodyPr/>
                    <a:lstStyle/>
                    <a:p>
                      <a:pPr algn="just"/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</a:rPr>
                        <a:t>DC approach is recursive in nature, so it is slower and inefficient.</a:t>
                      </a:r>
                      <a:endParaRPr lang="en-US" sz="2000" b="1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</a:rPr>
                        <a:t>Greedy algorithms are iterative in nature and hence faster.</a:t>
                      </a:r>
                      <a:endParaRPr lang="en-US" sz="2000" b="1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131095"/>
                  </a:ext>
                </a:extLst>
              </a:tr>
              <a:tr h="854748">
                <a:tc>
                  <a:txBody>
                    <a:bodyPr/>
                    <a:lstStyle/>
                    <a:p>
                      <a:pPr algn="just"/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</a:rPr>
                        <a:t>Divide and conquer algorithms mostly runs in polynomial time</a:t>
                      </a:r>
                      <a:endParaRPr lang="en-US" sz="2000" b="1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</a:rPr>
                        <a:t>Greedy algorithms also run in polynomial time but takes less time than Divide and conquer</a:t>
                      </a:r>
                      <a:endParaRPr lang="en-US" sz="2000" b="1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603728"/>
                  </a:ext>
                </a:extLst>
              </a:tr>
              <a:tr h="1221067">
                <a:tc>
                  <a:txBody>
                    <a:bodyPr/>
                    <a:lstStyle/>
                    <a:p>
                      <a:pPr algn="l"/>
                      <a:r>
                        <a:rPr lang="fr-FR" sz="2000" b="1" u="none" kern="1200" dirty="0">
                          <a:solidFill>
                            <a:schemeClr val="dk1"/>
                          </a:solidFill>
                          <a:effectLst/>
                        </a:rPr>
                        <a:t>Example:</a:t>
                      </a:r>
                      <a:br>
                        <a:rPr lang="fr-FR" sz="2000" b="1" u="none" dirty="0"/>
                      </a:br>
                      <a:r>
                        <a:rPr lang="fr-FR" sz="2000" b="1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Merge sort</a:t>
                      </a:r>
                      <a:r>
                        <a:rPr lang="fr-FR" sz="2000" b="1" u="none" kern="1200" dirty="0">
                          <a:solidFill>
                            <a:schemeClr val="dk1"/>
                          </a:solidFill>
                          <a:effectLst/>
                        </a:rPr>
                        <a:t>,</a:t>
                      </a:r>
                      <a:br>
                        <a:rPr lang="fr-FR" sz="2000" b="1" u="none" dirty="0"/>
                      </a:br>
                      <a:r>
                        <a:rPr lang="fr-FR" sz="2000" b="1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Quick sort</a:t>
                      </a:r>
                      <a:endParaRPr lang="en-US" sz="2000" b="1" u="none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u="none" kern="1200" dirty="0">
                          <a:solidFill>
                            <a:schemeClr val="dk1"/>
                          </a:solidFill>
                          <a:effectLst/>
                        </a:rPr>
                        <a:t>Example:</a:t>
                      </a:r>
                      <a:br>
                        <a:rPr lang="en-US" sz="2000" b="1" u="none" dirty="0"/>
                      </a:br>
                      <a:r>
                        <a:rPr lang="en-US" sz="2000" b="1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Knapsack problem</a:t>
                      </a:r>
                      <a:r>
                        <a:rPr lang="en-US" sz="2000" b="1" u="none" kern="1200" dirty="0">
                          <a:solidFill>
                            <a:schemeClr val="dk1"/>
                          </a:solidFill>
                          <a:effectLst/>
                        </a:rPr>
                        <a:t>,</a:t>
                      </a:r>
                    </a:p>
                    <a:p>
                      <a:pPr algn="l"/>
                      <a:r>
                        <a:rPr lang="en-US" sz="2000" b="1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Job scheduling problem</a:t>
                      </a:r>
                      <a:endParaRPr lang="en-US" sz="2000" b="1" u="none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214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79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912330-31C4-B231-0098-8E90F8F312A0}"/>
              </a:ext>
            </a:extLst>
          </p:cNvPr>
          <p:cNvSpPr txBox="1"/>
          <p:nvPr/>
        </p:nvSpPr>
        <p:spPr>
          <a:xfrm>
            <a:off x="642366" y="1062704"/>
            <a:ext cx="60944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for (int </a:t>
            </a:r>
            <a:r>
              <a:rPr lang="en-IN" sz="2400" b="1" dirty="0" err="1"/>
              <a:t>i</a:t>
            </a:r>
            <a:r>
              <a:rPr lang="en-IN" sz="2400" b="1" dirty="0"/>
              <a:t> = 0; </a:t>
            </a:r>
            <a:r>
              <a:rPr lang="en-IN" sz="2400" b="1" dirty="0" err="1"/>
              <a:t>i</a:t>
            </a:r>
            <a:r>
              <a:rPr lang="en-IN" sz="2400" b="1" dirty="0"/>
              <a:t> &lt; 3; </a:t>
            </a:r>
            <a:r>
              <a:rPr lang="en-IN" sz="2400" b="1" dirty="0" err="1"/>
              <a:t>i</a:t>
            </a:r>
            <a:r>
              <a:rPr lang="en-IN" sz="2400" b="1" dirty="0"/>
              <a:t>++) {</a:t>
            </a:r>
          </a:p>
          <a:p>
            <a:r>
              <a:rPr lang="en-IN" sz="2400" b="1" dirty="0"/>
              <a:t>    for (int j = 0; j &lt; 2; </a:t>
            </a:r>
            <a:r>
              <a:rPr lang="en-IN" sz="2400" b="1" dirty="0" err="1"/>
              <a:t>j++</a:t>
            </a:r>
            <a:r>
              <a:rPr lang="en-IN" sz="2400" b="1" dirty="0"/>
              <a:t>) {</a:t>
            </a:r>
          </a:p>
          <a:p>
            <a:r>
              <a:rPr lang="en-IN" sz="2400" b="1" dirty="0"/>
              <a:t>        </a:t>
            </a:r>
            <a:r>
              <a:rPr lang="en-IN" sz="2400" b="1" dirty="0" err="1"/>
              <a:t>printf</a:t>
            </a:r>
            <a:r>
              <a:rPr lang="en-IN" sz="2400" b="1" dirty="0"/>
              <a:t>("%d %d\n", </a:t>
            </a:r>
            <a:r>
              <a:rPr lang="en-IN" sz="2400" b="1" dirty="0" err="1"/>
              <a:t>i</a:t>
            </a:r>
            <a:r>
              <a:rPr lang="en-IN" sz="2400" b="1" dirty="0"/>
              <a:t>, j);</a:t>
            </a:r>
          </a:p>
          <a:p>
            <a:r>
              <a:rPr lang="en-IN" sz="2400" b="1" dirty="0"/>
              <a:t>    }</a:t>
            </a:r>
          </a:p>
          <a:p>
            <a:r>
              <a:rPr lang="en-IN" sz="2400" b="1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D4DA5A-DF49-816C-A127-762AABA2B77E}"/>
              </a:ext>
            </a:extLst>
          </p:cNvPr>
          <p:cNvSpPr txBox="1"/>
          <p:nvPr/>
        </p:nvSpPr>
        <p:spPr>
          <a:xfrm>
            <a:off x="642366" y="2970443"/>
            <a:ext cx="609447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int A = 3;</a:t>
            </a:r>
          </a:p>
          <a:p>
            <a:r>
              <a:rPr lang="en-IN" sz="2400" b="1" dirty="0"/>
              <a:t>int B = 2;</a:t>
            </a:r>
          </a:p>
          <a:p>
            <a:r>
              <a:rPr lang="en-IN" sz="2400" b="1" dirty="0"/>
              <a:t>for (int n = 0; n &lt; A * B; n++) </a:t>
            </a:r>
          </a:p>
          <a:p>
            <a:r>
              <a:rPr lang="en-IN" sz="2400" b="1" dirty="0"/>
              <a:t>{</a:t>
            </a:r>
          </a:p>
          <a:p>
            <a:r>
              <a:rPr lang="en-IN" sz="2400" b="1" dirty="0"/>
              <a:t>    int </a:t>
            </a:r>
            <a:r>
              <a:rPr lang="en-IN" sz="2400" b="1" dirty="0" err="1"/>
              <a:t>i</a:t>
            </a:r>
            <a:r>
              <a:rPr lang="en-IN" sz="2400" b="1" dirty="0"/>
              <a:t> = n / B; </a:t>
            </a:r>
          </a:p>
          <a:p>
            <a:r>
              <a:rPr lang="en-IN" sz="2400" b="1" dirty="0"/>
              <a:t>    int j = n % B; </a:t>
            </a:r>
          </a:p>
          <a:p>
            <a:r>
              <a:rPr lang="en-IN" sz="2400" b="1" dirty="0"/>
              <a:t>    </a:t>
            </a:r>
            <a:r>
              <a:rPr lang="en-IN" sz="2400" b="1" dirty="0" err="1"/>
              <a:t>printf</a:t>
            </a:r>
            <a:r>
              <a:rPr lang="en-IN" sz="2400" b="1" dirty="0"/>
              <a:t>("%d %d\n", </a:t>
            </a:r>
            <a:r>
              <a:rPr lang="en-IN" sz="2400" b="1" dirty="0" err="1"/>
              <a:t>i</a:t>
            </a:r>
            <a:r>
              <a:rPr lang="en-IN" sz="2400" b="1" dirty="0"/>
              <a:t>, j);</a:t>
            </a:r>
          </a:p>
          <a:p>
            <a:r>
              <a:rPr lang="en-IN" sz="2400" b="1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A48F5F-D573-CD4D-0EF9-70D5FDC6EAEF}"/>
              </a:ext>
            </a:extLst>
          </p:cNvPr>
          <p:cNvSpPr txBox="1"/>
          <p:nvPr/>
        </p:nvSpPr>
        <p:spPr>
          <a:xfrm>
            <a:off x="6653784" y="1062704"/>
            <a:ext cx="535228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for (int </a:t>
            </a:r>
            <a:r>
              <a:rPr lang="en-IN" sz="2400" b="1" dirty="0" err="1"/>
              <a:t>i</a:t>
            </a:r>
            <a:r>
              <a:rPr lang="en-IN" sz="2400" b="1" dirty="0"/>
              <a:t> = 0; </a:t>
            </a:r>
            <a:r>
              <a:rPr lang="en-IN" sz="2400" b="1" dirty="0" err="1"/>
              <a:t>i</a:t>
            </a:r>
            <a:r>
              <a:rPr lang="en-IN" sz="2400" b="1" dirty="0"/>
              <a:t> &lt; A; </a:t>
            </a:r>
            <a:r>
              <a:rPr lang="en-IN" sz="2400" b="1" dirty="0" err="1"/>
              <a:t>i</a:t>
            </a:r>
            <a:r>
              <a:rPr lang="en-IN" sz="2400" b="1" dirty="0"/>
              <a:t>++) {</a:t>
            </a:r>
          </a:p>
          <a:p>
            <a:r>
              <a:rPr lang="en-IN" sz="2400" b="1" dirty="0"/>
              <a:t>    for (int j = 0; j &lt; B; </a:t>
            </a:r>
            <a:r>
              <a:rPr lang="en-IN" sz="2400" b="1" dirty="0" err="1"/>
              <a:t>j++</a:t>
            </a:r>
            <a:r>
              <a:rPr lang="en-IN" sz="2400" b="1" dirty="0"/>
              <a:t>) {</a:t>
            </a:r>
          </a:p>
          <a:p>
            <a:r>
              <a:rPr lang="en-IN" sz="2400" b="1" dirty="0"/>
              <a:t>        // code</a:t>
            </a:r>
          </a:p>
          <a:p>
            <a:r>
              <a:rPr lang="en-IN" sz="2400" b="1" dirty="0"/>
              <a:t>    }</a:t>
            </a:r>
          </a:p>
          <a:p>
            <a:r>
              <a:rPr lang="en-IN" sz="2400" b="1" dirty="0"/>
              <a:t>}</a:t>
            </a:r>
          </a:p>
          <a:p>
            <a:endParaRPr lang="en-IN" sz="2400" b="1" dirty="0"/>
          </a:p>
          <a:p>
            <a:endParaRPr lang="en-IN" sz="2400" b="1" dirty="0"/>
          </a:p>
          <a:p>
            <a:r>
              <a:rPr lang="en-IN" sz="2400" b="1" dirty="0"/>
              <a:t>for (int n = 0; n &lt; A * B; n++) {</a:t>
            </a:r>
          </a:p>
          <a:p>
            <a:r>
              <a:rPr lang="en-IN" sz="2400" b="1" dirty="0"/>
              <a:t>    int </a:t>
            </a:r>
            <a:r>
              <a:rPr lang="en-IN" sz="2400" b="1" dirty="0" err="1"/>
              <a:t>i</a:t>
            </a:r>
            <a:r>
              <a:rPr lang="en-IN" sz="2400" b="1" dirty="0"/>
              <a:t> = n / B;  // Outer loop index</a:t>
            </a:r>
          </a:p>
          <a:p>
            <a:r>
              <a:rPr lang="en-IN" sz="2400" b="1" dirty="0"/>
              <a:t>    int j = n % B;  // Inner loop index</a:t>
            </a:r>
          </a:p>
          <a:p>
            <a:r>
              <a:rPr lang="en-IN" sz="2400" b="1" dirty="0"/>
              <a:t>    // code equivalent to the original</a:t>
            </a:r>
          </a:p>
          <a:p>
            <a:r>
              <a:rPr lang="en-IN" sz="2400" b="1" dirty="0"/>
              <a:t>}</a:t>
            </a:r>
          </a:p>
          <a:p>
            <a:endParaRPr lang="en-IN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648D6-F3EC-B310-6233-E660447685CF}"/>
              </a:ext>
            </a:extLst>
          </p:cNvPr>
          <p:cNvSpPr txBox="1"/>
          <p:nvPr/>
        </p:nvSpPr>
        <p:spPr>
          <a:xfrm>
            <a:off x="440436" y="5795296"/>
            <a:ext cx="115656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Effective when the logic within the loops is independent of the loop structure. For more complex scenarios, particularly when loop boundaries or conditions depend on previous iterations, a more custom conversion would be necessary.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08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CAAA65C4-1846-4F90-AB43-A7A1FD77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84" y="1246998"/>
            <a:ext cx="1029139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spcBef>
                <a:spcPts val="2400"/>
              </a:spcBef>
              <a:buFontTx/>
              <a:buChar char="•"/>
              <a:defRPr/>
            </a:pPr>
            <a:r>
              <a:rPr lang="en-US" sz="2400" b="1" kern="0" dirty="0">
                <a:latin typeface="+mj-lt"/>
                <a:cs typeface="Times New Roman" panose="02020603050405020304" pitchFamily="18" charset="0"/>
              </a:rPr>
              <a:t>A</a:t>
            </a:r>
            <a:r>
              <a:rPr lang="en-US" sz="2400" b="1" kern="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 feasible solution </a:t>
            </a:r>
            <a:r>
              <a:rPr lang="en-US" sz="2400" b="1" kern="0" dirty="0">
                <a:latin typeface="+mj-lt"/>
                <a:cs typeface="Times New Roman" panose="02020603050405020304" pitchFamily="18" charset="0"/>
              </a:rPr>
              <a:t>is any subset of the original input that satisfies a given set of constraints.</a:t>
            </a:r>
          </a:p>
          <a:p>
            <a:pPr marL="342900" indent="-342900" algn="just">
              <a:spcBef>
                <a:spcPts val="2400"/>
              </a:spcBef>
              <a:buFontTx/>
              <a:buChar char="•"/>
              <a:defRPr/>
            </a:pPr>
            <a:r>
              <a:rPr lang="en-US" sz="2400" b="1" kern="0" dirty="0">
                <a:latin typeface="+mj-lt"/>
                <a:cs typeface="Times New Roman" panose="02020603050405020304" pitchFamily="18" charset="0"/>
              </a:rPr>
              <a:t>An </a:t>
            </a:r>
            <a:r>
              <a:rPr lang="en-US" sz="2400" b="1" kern="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objective function </a:t>
            </a:r>
            <a:r>
              <a:rPr lang="en-US" sz="2400" b="1" kern="0" dirty="0">
                <a:latin typeface="+mj-lt"/>
                <a:cs typeface="Times New Roman" panose="02020603050405020304" pitchFamily="18" charset="0"/>
              </a:rPr>
              <a:t>is an input for which a feasible solution can be obtained that either maximizes or minimizes.</a:t>
            </a:r>
          </a:p>
          <a:p>
            <a:pPr marL="342900" indent="-342900" algn="just">
              <a:spcBef>
                <a:spcPts val="2400"/>
              </a:spcBef>
              <a:buFontTx/>
              <a:buChar char="•"/>
              <a:defRPr/>
            </a:pPr>
            <a:r>
              <a:rPr lang="en-US" sz="2400" b="1" kern="0" dirty="0">
                <a:latin typeface="+mj-lt"/>
                <a:cs typeface="Times New Roman" panose="02020603050405020304" pitchFamily="18" charset="0"/>
              </a:rPr>
              <a:t>An </a:t>
            </a:r>
            <a:r>
              <a:rPr lang="en-US" sz="2400" b="1" kern="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optimal solution </a:t>
            </a:r>
            <a:r>
              <a:rPr lang="en-US" sz="2400" b="1" kern="0" dirty="0">
                <a:latin typeface="+mj-lt"/>
                <a:cs typeface="Times New Roman" panose="02020603050405020304" pitchFamily="18" charset="0"/>
              </a:rPr>
              <a:t>is a feasible solution that </a:t>
            </a:r>
            <a:r>
              <a:rPr lang="en-US" sz="2400" b="1" kern="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maximizes or minimizes</a:t>
            </a:r>
            <a:r>
              <a:rPr lang="en-US" sz="2400" b="1" kern="0" dirty="0">
                <a:latin typeface="+mj-lt"/>
                <a:cs typeface="Times New Roman" panose="02020603050405020304" pitchFamily="18" charset="0"/>
              </a:rPr>
              <a:t> the objective function. For a given problem, there can be only one optimal solution.</a:t>
            </a:r>
          </a:p>
          <a:p>
            <a:pPr marL="0" indent="0" algn="just">
              <a:spcBef>
                <a:spcPts val="2400"/>
              </a:spcBef>
              <a:defRPr/>
            </a:pPr>
            <a:endParaRPr lang="en-US" sz="2400" b="1" kern="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Google Shape;502;p17">
            <a:extLst>
              <a:ext uri="{FF2B5EF4-FFF2-40B4-BE49-F238E27FC236}">
                <a16:creationId xmlns:a16="http://schemas.microsoft.com/office/drawing/2014/main" id="{E6953F60-5C46-97DA-A453-5923AF9A5593}"/>
              </a:ext>
            </a:extLst>
          </p:cNvPr>
          <p:cNvSpPr/>
          <p:nvPr/>
        </p:nvSpPr>
        <p:spPr>
          <a:xfrm>
            <a:off x="3749149" y="231774"/>
            <a:ext cx="4212464" cy="454025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lt1"/>
                </a:solidFill>
                <a:latin typeface="+mn-lt"/>
                <a:ea typeface="Calibri"/>
                <a:cs typeface="Poppins" panose="00000500000000000000" pitchFamily="2" charset="0"/>
                <a:sym typeface="Calibri"/>
              </a:rPr>
              <a:t>Basic Notations</a:t>
            </a:r>
          </a:p>
        </p:txBody>
      </p:sp>
    </p:spTree>
    <p:extLst>
      <p:ext uri="{BB962C8B-B14F-4D97-AF65-F5344CB8AC3E}">
        <p14:creationId xmlns:p14="http://schemas.microsoft.com/office/powerpoint/2010/main" val="301808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CAAA65C4-1846-4F90-AB43-A7A1FD77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84" y="1237854"/>
            <a:ext cx="1029139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+mj-lt"/>
                <a:cs typeface="Times New Roman" panose="02020603050405020304" pitchFamily="18" charset="0"/>
              </a:rPr>
              <a:t>Optimization problems are those for which the objective is to </a:t>
            </a:r>
            <a:r>
              <a:rPr lang="en-US" altLang="en-US" sz="24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Maximize</a:t>
            </a:r>
            <a:r>
              <a:rPr lang="en-US" altLang="en-US" sz="2400" b="1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+mj-lt"/>
                <a:cs typeface="Times New Roman" panose="02020603050405020304" pitchFamily="18" charset="0"/>
              </a:rPr>
              <a:t>or</a:t>
            </a:r>
            <a:r>
              <a:rPr lang="en-US" altLang="en-US" sz="2400" b="1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Minimize</a:t>
            </a:r>
            <a:r>
              <a:rPr lang="en-US" altLang="en-US" sz="2400" b="1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+mj-lt"/>
                <a:cs typeface="Times New Roman" panose="02020603050405020304" pitchFamily="18" charset="0"/>
              </a:rPr>
              <a:t>some values. For example,</a:t>
            </a:r>
          </a:p>
          <a:p>
            <a:pPr lvl="1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+mj-lt"/>
                <a:cs typeface="Times New Roman" panose="02020603050405020304" pitchFamily="18" charset="0"/>
              </a:rPr>
              <a:t>Finding the minimum number of colors needed to color a given graph.</a:t>
            </a:r>
          </a:p>
          <a:p>
            <a:pPr lvl="1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+mj-lt"/>
                <a:cs typeface="Times New Roman" panose="02020603050405020304" pitchFamily="18" charset="0"/>
              </a:rPr>
              <a:t>Finding the shortest path between two vertices in a graph</a:t>
            </a: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+mj-lt"/>
                <a:cs typeface="Times New Roman" panose="02020603050405020304" pitchFamily="18" charset="0"/>
              </a:rPr>
              <a:t>Strategies used for optimization problems:</a:t>
            </a:r>
          </a:p>
          <a:p>
            <a:pPr lvl="1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+mj-lt"/>
                <a:cs typeface="Times New Roman" panose="02020603050405020304" pitchFamily="18" charset="0"/>
              </a:rPr>
              <a:t>Greedy method</a:t>
            </a:r>
          </a:p>
          <a:p>
            <a:pPr lvl="1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+mj-lt"/>
                <a:cs typeface="Times New Roman" panose="02020603050405020304" pitchFamily="18" charset="0"/>
              </a:rPr>
              <a:t>Dynamic programming</a:t>
            </a:r>
          </a:p>
          <a:p>
            <a:pPr lvl="1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+mj-lt"/>
                <a:cs typeface="Times New Roman" panose="02020603050405020304" pitchFamily="18" charset="0"/>
              </a:rPr>
              <a:t>Branch and Bound</a:t>
            </a:r>
          </a:p>
        </p:txBody>
      </p:sp>
      <p:sp>
        <p:nvSpPr>
          <p:cNvPr id="20" name="Google Shape;502;p17">
            <a:extLst>
              <a:ext uri="{FF2B5EF4-FFF2-40B4-BE49-F238E27FC236}">
                <a16:creationId xmlns:a16="http://schemas.microsoft.com/office/drawing/2014/main" id="{2A9CE403-24D2-EF51-0087-C1A77045B3D3}"/>
              </a:ext>
            </a:extLst>
          </p:cNvPr>
          <p:cNvSpPr/>
          <p:nvPr/>
        </p:nvSpPr>
        <p:spPr>
          <a:xfrm>
            <a:off x="3749149" y="231774"/>
            <a:ext cx="4212464" cy="454025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lt1"/>
                </a:solidFill>
                <a:latin typeface="+mn-lt"/>
                <a:ea typeface="Calibri"/>
                <a:cs typeface="Poppins" panose="00000500000000000000" pitchFamily="2" charset="0"/>
                <a:sym typeface="Calibri"/>
              </a:rPr>
              <a:t>Optimization Problem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C80EF721-284B-479E-8089-6791E206A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03" y="1251321"/>
            <a:ext cx="11326593" cy="4754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b="1" kern="0" dirty="0">
                <a:latin typeface="+mj-lt"/>
                <a:cs typeface="Times New Roman" panose="02020603050405020304" pitchFamily="18" charset="0"/>
              </a:rPr>
              <a:t> The greedy algorithm obtains an </a:t>
            </a:r>
            <a:r>
              <a:rPr lang="en-US" sz="2400" b="1" kern="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Optimal</a:t>
            </a:r>
            <a:r>
              <a:rPr lang="en-US" sz="2400" b="1" kern="0" dirty="0">
                <a:latin typeface="+mj-lt"/>
                <a:cs typeface="Times New Roman" panose="02020603050405020304" pitchFamily="18" charset="0"/>
              </a:rPr>
              <a:t> solution by making a </a:t>
            </a:r>
            <a:r>
              <a:rPr lang="en-US" sz="2400" b="1" kern="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sequence</a:t>
            </a:r>
            <a:r>
              <a:rPr lang="en-US" sz="2400" b="1" kern="0" dirty="0">
                <a:latin typeface="+mj-lt"/>
                <a:cs typeface="Times New Roman" panose="02020603050405020304" pitchFamily="18" charset="0"/>
              </a:rPr>
              <a:t> of decisions. </a:t>
            </a:r>
          </a:p>
          <a:p>
            <a:pPr marL="457200" indent="-457200" algn="just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b="1" kern="0" dirty="0">
                <a:latin typeface="+mj-lt"/>
                <a:cs typeface="Times New Roman" panose="02020603050405020304" pitchFamily="18" charset="0"/>
              </a:rPr>
              <a:t>Every greedy-based problem will be given a set of inputs and </a:t>
            </a:r>
            <a:r>
              <a:rPr lang="en-US" sz="2400" b="1" kern="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constraints</a:t>
            </a:r>
            <a:r>
              <a:rPr lang="en-US" sz="2400" b="1" kern="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b="1" kern="0" dirty="0">
                <a:latin typeface="+mj-lt"/>
                <a:cs typeface="Times New Roman" panose="02020603050405020304" pitchFamily="18" charset="0"/>
              </a:rPr>
              <a:t>Our objective is to find a solution vector that satisfies a set of constraints.</a:t>
            </a:r>
          </a:p>
          <a:p>
            <a:pPr marL="457200" indent="-457200" algn="just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b="1" kern="0" dirty="0">
                <a:latin typeface="+mj-lt"/>
                <a:cs typeface="Times New Roman" panose="02020603050405020304" pitchFamily="18" charset="0"/>
              </a:rPr>
              <a:t>Decisions are made </a:t>
            </a:r>
            <a:r>
              <a:rPr lang="en-US" sz="2400" b="1" kern="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one by one </a:t>
            </a:r>
            <a:r>
              <a:rPr lang="en-US" sz="2400" b="1" kern="0" dirty="0">
                <a:latin typeface="+mj-lt"/>
                <a:cs typeface="Times New Roman" panose="02020603050405020304" pitchFamily="18" charset="0"/>
              </a:rPr>
              <a:t>in some order.</a:t>
            </a:r>
          </a:p>
          <a:p>
            <a:pPr marL="457200" indent="-457200" algn="just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b="1" kern="0" dirty="0">
                <a:latin typeface="+mj-lt"/>
                <a:cs typeface="Times New Roman" panose="02020603050405020304" pitchFamily="18" charset="0"/>
              </a:rPr>
              <a:t>Each decision is made using a </a:t>
            </a:r>
            <a:r>
              <a:rPr lang="en-US" sz="2400" b="1" kern="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greedy-choice property </a:t>
            </a:r>
            <a:r>
              <a:rPr lang="en-US" sz="2400" b="1" kern="0" dirty="0">
                <a:latin typeface="+mj-lt"/>
                <a:cs typeface="Times New Roman" panose="02020603050405020304" pitchFamily="18" charset="0"/>
              </a:rPr>
              <a:t>or greedy criterion.</a:t>
            </a:r>
          </a:p>
        </p:txBody>
      </p:sp>
      <p:sp>
        <p:nvSpPr>
          <p:cNvPr id="12" name="Google Shape;502;p17">
            <a:extLst>
              <a:ext uri="{FF2B5EF4-FFF2-40B4-BE49-F238E27FC236}">
                <a16:creationId xmlns:a16="http://schemas.microsoft.com/office/drawing/2014/main" id="{A7FAEA9B-5D22-6E10-7C78-6DD9EC0E0D7D}"/>
              </a:ext>
            </a:extLst>
          </p:cNvPr>
          <p:cNvSpPr/>
          <p:nvPr/>
        </p:nvSpPr>
        <p:spPr>
          <a:xfrm>
            <a:off x="3749149" y="231774"/>
            <a:ext cx="4212464" cy="454025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Greedy Method</a:t>
            </a:r>
            <a:endParaRPr lang="en-US" sz="3200" b="1" dirty="0">
              <a:solidFill>
                <a:schemeClr val="lt1"/>
              </a:solidFill>
              <a:latin typeface="+mn-lt"/>
              <a:ea typeface="Calibri"/>
              <a:cs typeface="Poppins" panose="00000500000000000000" pitchFamily="2" charset="0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5470"/>
            <a:ext cx="10591800" cy="50214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Global Optimal </a:t>
            </a:r>
            <a:r>
              <a:rPr lang="en-IN" sz="2400" b="1" dirty="0">
                <a:latin typeface="+mj-lt"/>
                <a:cs typeface="Times New Roman" panose="02020603050405020304" pitchFamily="18" charset="0"/>
              </a:rPr>
              <a:t>Solutions will be made with </a:t>
            </a:r>
            <a:r>
              <a:rPr lang="en-IN" sz="24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local optimal </a:t>
            </a:r>
            <a:r>
              <a:rPr lang="en-IN" sz="2400" b="1" dirty="0">
                <a:latin typeface="+mj-lt"/>
                <a:cs typeface="Times New Roman" panose="02020603050405020304" pitchFamily="18" charset="0"/>
              </a:rPr>
              <a:t>(Greedy) choices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+mj-lt"/>
                <a:cs typeface="Times New Roman" panose="02020603050405020304" pitchFamily="18" charset="0"/>
              </a:rPr>
              <a:t>In the Greedy algorithm, the best choice will be selected </a:t>
            </a:r>
            <a:r>
              <a:rPr lang="en-IN" sz="24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at the moment to solve </a:t>
            </a:r>
            <a:r>
              <a:rPr lang="en-IN" sz="2400" b="1" dirty="0">
                <a:latin typeface="+mj-lt"/>
                <a:cs typeface="Times New Roman" panose="02020603050405020304" pitchFamily="18" charset="0"/>
              </a:rPr>
              <a:t>the sub-problem that remains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+mj-lt"/>
                <a:cs typeface="Times New Roman" panose="02020603050405020304" pitchFamily="18" charset="0"/>
              </a:rPr>
              <a:t>The choice of the greedy may </a:t>
            </a:r>
            <a:r>
              <a:rPr lang="en-IN" sz="24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depend on the previous choices</a:t>
            </a:r>
            <a:r>
              <a:rPr lang="en-IN" sz="2400" b="1" dirty="0">
                <a:latin typeface="+mj-lt"/>
                <a:cs typeface="Times New Roman" panose="02020603050405020304" pitchFamily="18" charset="0"/>
              </a:rPr>
              <a:t> made but it </a:t>
            </a:r>
            <a:r>
              <a:rPr lang="en-IN" sz="24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cannot depend on future choices </a:t>
            </a:r>
            <a:r>
              <a:rPr lang="en-IN" sz="2400" b="1" dirty="0">
                <a:latin typeface="+mj-lt"/>
                <a:cs typeface="Times New Roman" panose="02020603050405020304" pitchFamily="18" charset="0"/>
              </a:rPr>
              <a:t>or the solutions to the sub-problems  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b="1" dirty="0">
              <a:latin typeface="+mj-lt"/>
            </a:endParaRPr>
          </a:p>
        </p:txBody>
      </p:sp>
      <p:sp>
        <p:nvSpPr>
          <p:cNvPr id="5" name="Google Shape;502;p17">
            <a:extLst>
              <a:ext uri="{FF2B5EF4-FFF2-40B4-BE49-F238E27FC236}">
                <a16:creationId xmlns:a16="http://schemas.microsoft.com/office/drawing/2014/main" id="{57BEF4EE-BC9D-204D-6273-9F3247535E0B}"/>
              </a:ext>
            </a:extLst>
          </p:cNvPr>
          <p:cNvSpPr/>
          <p:nvPr/>
        </p:nvSpPr>
        <p:spPr>
          <a:xfrm>
            <a:off x="3501159" y="260554"/>
            <a:ext cx="4617611" cy="454025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Greedy Choice Property</a:t>
            </a:r>
            <a:endParaRPr lang="en-US" sz="3200" b="1" dirty="0">
              <a:solidFill>
                <a:schemeClr val="lt1"/>
              </a:solidFill>
              <a:latin typeface="+mn-lt"/>
              <a:ea typeface="Calibri"/>
              <a:cs typeface="Poppins" panose="00000500000000000000" pitchFamily="2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389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39EE48-B488-4FB3-808D-909940B929C9}"/>
              </a:ext>
            </a:extLst>
          </p:cNvPr>
          <p:cNvSpPr/>
          <p:nvPr/>
        </p:nvSpPr>
        <p:spPr>
          <a:xfrm>
            <a:off x="566928" y="1336076"/>
            <a:ext cx="11036808" cy="2805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Subset Paradigm: 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To solve a problem (or possibly find the optimal/best solution), a greedy approach generates a subset by selecting one or more available choices.</a:t>
            </a:r>
          </a:p>
          <a:p>
            <a:pPr lvl="2">
              <a:lnSpc>
                <a:spcPct val="150000"/>
              </a:lnSpc>
              <a:defRPr/>
            </a:pPr>
            <a:r>
              <a:rPr lang="en-US" sz="2400" b="1" i="1" dirty="0">
                <a:latin typeface="+mj-lt"/>
                <a:cs typeface="Times New Roman" panose="02020603050405020304" pitchFamily="18" charset="0"/>
              </a:rPr>
              <a:t>Example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latin typeface="+mj-lt"/>
                <a:cs typeface="Times New Roman" panose="02020603050405020304" pitchFamily="18" charset="0"/>
              </a:rPr>
              <a:t>Knapsack problem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latin typeface="+mj-lt"/>
                <a:cs typeface="Times New Roman" panose="02020603050405020304" pitchFamily="18" charset="0"/>
              </a:rPr>
              <a:t>Job sequencing with deadlines</a:t>
            </a:r>
          </a:p>
        </p:txBody>
      </p:sp>
      <p:sp>
        <p:nvSpPr>
          <p:cNvPr id="3" name="Google Shape;502;p17">
            <a:extLst>
              <a:ext uri="{FF2B5EF4-FFF2-40B4-BE49-F238E27FC236}">
                <a16:creationId xmlns:a16="http://schemas.microsoft.com/office/drawing/2014/main" id="{51F73DB0-95FB-F27B-411A-68D42C40B346}"/>
              </a:ext>
            </a:extLst>
          </p:cNvPr>
          <p:cNvSpPr/>
          <p:nvPr/>
        </p:nvSpPr>
        <p:spPr>
          <a:xfrm>
            <a:off x="3118105" y="260554"/>
            <a:ext cx="5000666" cy="454025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Types of Greedy Problems</a:t>
            </a:r>
            <a:endParaRPr lang="en-US" sz="3200" b="1" dirty="0">
              <a:solidFill>
                <a:schemeClr val="lt1"/>
              </a:solidFill>
              <a:latin typeface="+mn-lt"/>
              <a:ea typeface="Calibri"/>
              <a:cs typeface="Poppins" panose="00000500000000000000" pitchFamily="2" charset="0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71A13E4-566E-4CCF-A2F8-FE29C025E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2868" y="1434905"/>
            <a:ext cx="8168126" cy="488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kern="0" dirty="0">
                <a:latin typeface="+mj-lt"/>
                <a:cs typeface="Times New Roman" panose="02020603050405020304" pitchFamily="18" charset="0"/>
              </a:rPr>
              <a:t>Greedy(</a:t>
            </a:r>
            <a:r>
              <a:rPr lang="en-US" sz="2400" b="1" kern="0" dirty="0" err="1">
                <a:latin typeface="+mj-lt"/>
                <a:cs typeface="Times New Roman" panose="02020603050405020304" pitchFamily="18" charset="0"/>
              </a:rPr>
              <a:t>a,n</a:t>
            </a:r>
            <a:r>
              <a:rPr lang="en-US" sz="2400" b="1" kern="0" dirty="0">
                <a:latin typeface="+mj-lt"/>
                <a:cs typeface="Times New Roman" panose="02020603050405020304" pitchFamily="18" charset="0"/>
              </a:rPr>
              <a:t>)     // a[1:n] contains the n inputs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kern="0" dirty="0">
                <a:latin typeface="+mj-lt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kern="0" dirty="0">
                <a:latin typeface="+mj-lt"/>
                <a:cs typeface="Times New Roman" panose="02020603050405020304" pitchFamily="18" charset="0"/>
              </a:rPr>
              <a:t>	solution=	</a:t>
            </a:r>
            <a:r>
              <a:rPr lang="el-GR" sz="2400" b="1" kern="0" dirty="0">
                <a:latin typeface="+mj-lt"/>
                <a:cs typeface="Times New Roman" panose="02020603050405020304" pitchFamily="18" charset="0"/>
              </a:rPr>
              <a:t>ϕ</a:t>
            </a:r>
            <a:r>
              <a:rPr lang="en-US" sz="2400" b="1" kern="0" dirty="0">
                <a:latin typeface="+mj-lt"/>
                <a:cs typeface="Times New Roman" panose="02020603050405020304" pitchFamily="18" charset="0"/>
              </a:rPr>
              <a:t>    </a:t>
            </a:r>
            <a:r>
              <a:rPr lang="en-US" sz="2400" b="1" kern="0" dirty="0">
                <a:solidFill>
                  <a:srgbClr val="00B0F0"/>
                </a:solidFill>
                <a:latin typeface="+mj-lt"/>
                <a:cs typeface="Times New Roman" panose="02020603050405020304" pitchFamily="18" charset="0"/>
              </a:rPr>
              <a:t>// Initialize solution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kern="0" dirty="0">
                <a:latin typeface="+mj-lt"/>
                <a:cs typeface="Times New Roman" panose="02020603050405020304" pitchFamily="18" charset="0"/>
              </a:rPr>
              <a:t>		for </a:t>
            </a:r>
            <a:r>
              <a:rPr lang="en-US" sz="2400" b="1" kern="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US" sz="2400" b="1" kern="0" dirty="0">
                <a:latin typeface="+mj-lt"/>
                <a:cs typeface="Times New Roman" panose="02020603050405020304" pitchFamily="18" charset="0"/>
              </a:rPr>
              <a:t>=1 to n do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kern="0" dirty="0">
                <a:latin typeface="+mj-lt"/>
                <a:cs typeface="Times New Roman" panose="02020603050405020304" pitchFamily="18" charset="0"/>
              </a:rPr>
              <a:t>		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kern="0" dirty="0">
                <a:latin typeface="+mj-lt"/>
                <a:cs typeface="Times New Roman" panose="02020603050405020304" pitchFamily="18" charset="0"/>
              </a:rPr>
              <a:t>			x := </a:t>
            </a:r>
            <a:r>
              <a:rPr lang="en-US" sz="2400" b="1" kern="0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Select(</a:t>
            </a:r>
            <a:r>
              <a:rPr lang="en-US" sz="2400" b="1" kern="0" dirty="0">
                <a:latin typeface="+mj-lt"/>
                <a:cs typeface="Times New Roman" panose="02020603050405020304" pitchFamily="18" charset="0"/>
              </a:rPr>
              <a:t>a</a:t>
            </a:r>
            <a:r>
              <a:rPr lang="en-US" sz="2400" b="1" kern="0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)</a:t>
            </a:r>
            <a:r>
              <a:rPr lang="en-US" sz="2400" b="1" kern="0" dirty="0">
                <a:latin typeface="+mj-lt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kern="0" dirty="0">
                <a:latin typeface="+mj-lt"/>
                <a:cs typeface="Times New Roman" panose="02020603050405020304" pitchFamily="18" charset="0"/>
              </a:rPr>
              <a:t>			if</a:t>
            </a:r>
            <a:r>
              <a:rPr lang="en-US" sz="2400" b="1" kern="0" dirty="0">
                <a:solidFill>
                  <a:schemeClr val="hlink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Feasible(</a:t>
            </a:r>
            <a:r>
              <a:rPr lang="en-US" sz="2400" b="1" kern="0" dirty="0">
                <a:latin typeface="+mj-lt"/>
                <a:cs typeface="Times New Roman" panose="02020603050405020304" pitchFamily="18" charset="0"/>
              </a:rPr>
              <a:t>solution , x</a:t>
            </a:r>
            <a:r>
              <a:rPr lang="en-US" sz="2400" b="1" kern="0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)</a:t>
            </a:r>
            <a:r>
              <a:rPr lang="en-US" sz="2400" b="1" kern="0" dirty="0">
                <a:latin typeface="+mj-lt"/>
                <a:cs typeface="Times New Roman" panose="02020603050405020304" pitchFamily="18" charset="0"/>
              </a:rPr>
              <a:t> then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kern="0" dirty="0">
                <a:latin typeface="+mj-lt"/>
                <a:cs typeface="Times New Roman" panose="02020603050405020304" pitchFamily="18" charset="0"/>
              </a:rPr>
              <a:t>				solution=</a:t>
            </a:r>
            <a:r>
              <a:rPr lang="en-US" sz="2400" b="1" kern="0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Union(</a:t>
            </a:r>
            <a:r>
              <a:rPr lang="en-US" sz="2400" b="1" kern="0" dirty="0">
                <a:latin typeface="+mj-lt"/>
                <a:cs typeface="Times New Roman" panose="02020603050405020304" pitchFamily="18" charset="0"/>
              </a:rPr>
              <a:t>solution , x</a:t>
            </a:r>
            <a:r>
              <a:rPr lang="en-US" sz="2400" b="1" kern="0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kern="0" dirty="0">
                <a:latin typeface="+mj-lt"/>
                <a:cs typeface="Times New Roman" panose="02020603050405020304" pitchFamily="18" charset="0"/>
              </a:rPr>
              <a:t>                      else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kern="0" dirty="0">
                <a:latin typeface="+mj-lt"/>
                <a:cs typeface="Times New Roman" panose="02020603050405020304" pitchFamily="18" charset="0"/>
              </a:rPr>
              <a:t>				</a:t>
            </a:r>
            <a:r>
              <a:rPr lang="en-US" sz="2400" b="1" kern="0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reject();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//if solution is not feasible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kern="0" dirty="0">
                <a:latin typeface="+mj-lt"/>
                <a:cs typeface="Times New Roman" panose="02020603050405020304" pitchFamily="18" charset="0"/>
              </a:rPr>
              <a:t>		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kern="0" dirty="0">
                <a:solidFill>
                  <a:schemeClr val="hlink"/>
                </a:solidFill>
                <a:latin typeface="+mj-lt"/>
                <a:cs typeface="Times New Roman" panose="02020603050405020304" pitchFamily="18" charset="0"/>
              </a:rPr>
              <a:t>    </a:t>
            </a:r>
            <a:r>
              <a:rPr lang="en-US" sz="2400" b="1" kern="0" dirty="0">
                <a:latin typeface="+mj-lt"/>
                <a:cs typeface="Times New Roman" panose="02020603050405020304" pitchFamily="18" charset="0"/>
              </a:rPr>
              <a:t>return solution;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kern="0" dirty="0">
                <a:latin typeface="+mj-lt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2" name="Google Shape;502;p17">
            <a:extLst>
              <a:ext uri="{FF2B5EF4-FFF2-40B4-BE49-F238E27FC236}">
                <a16:creationId xmlns:a16="http://schemas.microsoft.com/office/drawing/2014/main" id="{9569C731-A67A-89C6-CE80-9CC2A3A56387}"/>
              </a:ext>
            </a:extLst>
          </p:cNvPr>
          <p:cNvSpPr/>
          <p:nvPr/>
        </p:nvSpPr>
        <p:spPr>
          <a:xfrm>
            <a:off x="2505456" y="195018"/>
            <a:ext cx="7434071" cy="454025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Control abstraction for subset paradigm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49F8-8DFA-4579-8D72-E924D6002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97" y="1142639"/>
            <a:ext cx="11622206" cy="3456793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AutoNum type="arabicPeriod"/>
              <a:defRPr/>
            </a:pPr>
            <a:r>
              <a:rPr lang="en-US" sz="2400" b="1" kern="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Selection: </a:t>
            </a:r>
            <a:r>
              <a:rPr lang="en-US" sz="2400" b="1" kern="0" dirty="0">
                <a:latin typeface="+mj-lt"/>
                <a:cs typeface="Times New Roman" panose="02020603050405020304" pitchFamily="18" charset="0"/>
              </a:rPr>
              <a:t>Selection of solution from a[] and removing it</a:t>
            </a: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AutoNum type="arabicPeriod"/>
              <a:defRPr/>
            </a:pPr>
            <a:r>
              <a:rPr lang="en-US" sz="2400" b="1" kern="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Feasibility: </a:t>
            </a:r>
            <a:r>
              <a:rPr lang="en-US" sz="2400" b="1" kern="0" dirty="0">
                <a:latin typeface="+mj-lt"/>
                <a:cs typeface="Times New Roman" panose="02020603050405020304" pitchFamily="18" charset="0"/>
              </a:rPr>
              <a:t>Feasible(</a:t>
            </a:r>
            <a:r>
              <a:rPr lang="en-US" sz="2400" b="1" kern="0" dirty="0" err="1">
                <a:latin typeface="+mj-lt"/>
                <a:cs typeface="Times New Roman" panose="02020603050405020304" pitchFamily="18" charset="0"/>
              </a:rPr>
              <a:t>solution,x</a:t>
            </a:r>
            <a:r>
              <a:rPr lang="en-US" sz="2400" b="1" kern="0" dirty="0">
                <a:latin typeface="+mj-lt"/>
                <a:cs typeface="Times New Roman" panose="02020603050405020304" pitchFamily="18" charset="0"/>
              </a:rPr>
              <a:t>) is a Boolean function to determine whether x can be included into the solution vector</a:t>
            </a: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AutoNum type="arabicPeriod"/>
              <a:defRPr/>
            </a:pPr>
            <a:r>
              <a:rPr lang="en-US" sz="2400" b="1" kern="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Optimality: </a:t>
            </a:r>
            <a:r>
              <a:rPr lang="en-US" sz="2400" b="1" kern="0" dirty="0">
                <a:latin typeface="+mj-lt"/>
                <a:cs typeface="Times New Roman" panose="02020603050405020304" pitchFamily="18" charset="0"/>
              </a:rPr>
              <a:t>From the set of feasible solutions, the particular solution that minimizes or maximizes the given objective function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IN" sz="2400" b="1" dirty="0">
              <a:latin typeface="+mj-lt"/>
            </a:endParaRPr>
          </a:p>
        </p:txBody>
      </p:sp>
      <p:sp>
        <p:nvSpPr>
          <p:cNvPr id="2" name="Google Shape;502;p17">
            <a:extLst>
              <a:ext uri="{FF2B5EF4-FFF2-40B4-BE49-F238E27FC236}">
                <a16:creationId xmlns:a16="http://schemas.microsoft.com/office/drawing/2014/main" id="{B446A67F-0DE6-5EF4-51E1-9429782C2AEA}"/>
              </a:ext>
            </a:extLst>
          </p:cNvPr>
          <p:cNvSpPr/>
          <p:nvPr/>
        </p:nvSpPr>
        <p:spPr>
          <a:xfrm>
            <a:off x="3310129" y="214834"/>
            <a:ext cx="5000666" cy="454025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Three important </a:t>
            </a:r>
            <a:r>
              <a:rPr lang="en-US" sz="3200" b="1" dirty="0" err="1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activites</a:t>
            </a:r>
            <a:endParaRPr lang="en-US" sz="3200" b="1" dirty="0">
              <a:solidFill>
                <a:schemeClr val="lt1"/>
              </a:solidFill>
              <a:latin typeface="+mn-lt"/>
              <a:ea typeface="Calibri"/>
              <a:cs typeface="Poppins" panose="00000500000000000000" pitchFamily="2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640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Base_x0020_Secuirty xmlns="e55cc92a-1539-4df1-9458-c91bde0a752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C8CA6BD4B6BB458EC4DF3BC6B8455E" ma:contentTypeVersion="3" ma:contentTypeDescription="Create a new document." ma:contentTypeScope="" ma:versionID="54dd32af46607e74e95a970489d169e9">
  <xsd:schema xmlns:xsd="http://www.w3.org/2001/XMLSchema" xmlns:xs="http://www.w3.org/2001/XMLSchema" xmlns:p="http://schemas.microsoft.com/office/2006/metadata/properties" xmlns:ns2="5e62a2dd-ff91-4591-8d2f-adadc8198891" xmlns:ns3="e55cc92a-1539-4df1-9458-c91bde0a752f" targetNamespace="http://schemas.microsoft.com/office/2006/metadata/properties" ma:root="true" ma:fieldsID="f933b677abdf242d07459fbbd4282fb3" ns2:_="" ns3:_="">
    <xsd:import namespace="5e62a2dd-ff91-4591-8d2f-adadc8198891"/>
    <xsd:import namespace="e55cc92a-1539-4df1-9458-c91bde0a752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Data_x0020_Base_x0020_Secuir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62a2dd-ff91-4591-8d2f-adadc819889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5cc92a-1539-4df1-9458-c91bde0a752f" elementFormDefault="qualified">
    <xsd:import namespace="http://schemas.microsoft.com/office/2006/documentManagement/types"/>
    <xsd:import namespace="http://schemas.microsoft.com/office/infopath/2007/PartnerControls"/>
    <xsd:element name="Data_x0020_Base_x0020_Secuirty" ma:index="10" nillable="true" ma:displayName="Data Base " ma:internalName="Data_x0020_Base_x0020_Secuirt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989B67-2555-4DB6-B147-5FFEA8141233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5e62a2dd-ff91-4591-8d2f-adadc8198891"/>
    <ds:schemaRef ds:uri="http://purl.org/dc/elements/1.1/"/>
    <ds:schemaRef ds:uri="http://schemas.microsoft.com/office/infopath/2007/PartnerControls"/>
    <ds:schemaRef ds:uri="e55cc92a-1539-4df1-9458-c91bde0a752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FE2E494-7E83-48A3-A37B-6A0EF14651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4C7BD7-3D85-4085-8918-1206224A05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62a2dd-ff91-4591-8d2f-adadc8198891"/>
    <ds:schemaRef ds:uri="e55cc92a-1539-4df1-9458-c91bde0a75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1306</TotalTime>
  <Words>979</Words>
  <Application>Microsoft Office PowerPoint</Application>
  <PresentationFormat>Widescreen</PresentationFormat>
  <Paragraphs>107</Paragraphs>
  <Slides>12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Veeraiah</dc:creator>
  <cp:lastModifiedBy>Siri Keerthi</cp:lastModifiedBy>
  <cp:revision>143</cp:revision>
  <dcterms:modified xsi:type="dcterms:W3CDTF">2025-07-26T03:04:34Z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0x01010057C8CA6BD4B6BB458EC4DF3BC6B8455E</vt:lpwstr>
  </property>
</Properties>
</file>