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83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323" r:id="rId15"/>
    <p:sldId id="316" r:id="rId16"/>
    <p:sldId id="325" r:id="rId17"/>
    <p:sldId id="326" r:id="rId18"/>
    <p:sldId id="322" r:id="rId19"/>
    <p:sldId id="320" r:id="rId20"/>
    <p:sldId id="3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BB42BC-0D81-2AE6-FC2C-8C763F1D1C95}" v="4" dt="2022-09-22T05:50:31.546"/>
    <p1510:client id="{C62A7328-78D8-2485-5434-9EF2483BD59B}" v="9" dt="2021-05-09T16:35:37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THIMA" userId="S::2000031692@kluniversity.in::5eefd5d4-da6d-4f17-8eba-d4dbb00bc4f9" providerId="AD" clId="Web-{41BB42BC-0D81-2AE6-FC2C-8C763F1D1C95}"/>
    <pc:docChg chg="modSld">
      <pc:chgData name="MOHAMMED FATHIMA" userId="S::2000031692@kluniversity.in::5eefd5d4-da6d-4f17-8eba-d4dbb00bc4f9" providerId="AD" clId="Web-{41BB42BC-0D81-2AE6-FC2C-8C763F1D1C95}" dt="2022-09-22T05:50:31.546" v="2" actId="20577"/>
      <pc:docMkLst>
        <pc:docMk/>
      </pc:docMkLst>
      <pc:sldChg chg="modSp">
        <pc:chgData name="MOHAMMED FATHIMA" userId="S::2000031692@kluniversity.in::5eefd5d4-da6d-4f17-8eba-d4dbb00bc4f9" providerId="AD" clId="Web-{41BB42BC-0D81-2AE6-FC2C-8C763F1D1C95}" dt="2022-09-22T05:50:31.546" v="2" actId="20577"/>
        <pc:sldMkLst>
          <pc:docMk/>
          <pc:sldMk cId="1247171253" sldId="283"/>
        </pc:sldMkLst>
        <pc:spChg chg="mod">
          <ac:chgData name="MOHAMMED FATHIMA" userId="S::2000031692@kluniversity.in::5eefd5d4-da6d-4f17-8eba-d4dbb00bc4f9" providerId="AD" clId="Web-{41BB42BC-0D81-2AE6-FC2C-8C763F1D1C95}" dt="2022-09-22T05:50:25.780" v="0" actId="20577"/>
          <ac:spMkLst>
            <pc:docMk/>
            <pc:sldMk cId="1247171253" sldId="283"/>
            <ac:spMk id="2" creationId="{00000000-0000-0000-0000-000000000000}"/>
          </ac:spMkLst>
        </pc:spChg>
        <pc:spChg chg="mod">
          <ac:chgData name="MOHAMMED FATHIMA" userId="S::2000031692@kluniversity.in::5eefd5d4-da6d-4f17-8eba-d4dbb00bc4f9" providerId="AD" clId="Web-{41BB42BC-0D81-2AE6-FC2C-8C763F1D1C95}" dt="2022-09-22T05:50:31.546" v="2" actId="20577"/>
          <ac:spMkLst>
            <pc:docMk/>
            <pc:sldMk cId="1247171253" sldId="28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44196-20C1-42AF-B0BD-3A0C01340ABD}" type="datetimeFigureOut">
              <a:rPr lang="en-AU" smtClean="0"/>
              <a:pPr/>
              <a:t>26/07/2025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46252-7977-470F-A63B-F34B0A5EB215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7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3457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13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315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Database Systems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3578" y="6356350"/>
            <a:ext cx="9933709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1982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41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6834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References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0" y="1238596"/>
            <a:ext cx="10515599" cy="5012575"/>
          </a:xfrm>
          <a:prstGeom prst="rect">
            <a:avLst/>
          </a:prstGeo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216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5470"/>
            <a:ext cx="10515600" cy="502149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669087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5809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15CS2007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Database Systems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850" y="6356350"/>
            <a:ext cx="916004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19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4"/>
            <a:ext cx="5181600" cy="49466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240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86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992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0759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98190"/>
            <a:ext cx="5157787" cy="4091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0759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98190"/>
            <a:ext cx="5183188" cy="4091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59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92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153698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5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47898" y="6356350"/>
            <a:ext cx="9144000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1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58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9788" y="6356350"/>
            <a:ext cx="9152110" cy="365125"/>
          </a:xfrm>
          <a:prstGeom prst="rect">
            <a:avLst/>
          </a:prstGeom>
        </p:spPr>
        <p:txBody>
          <a:bodyPr/>
          <a:lstStyle/>
          <a:p>
            <a:endParaRPr lang="en-AU">
              <a:solidFill>
                <a:srgbClr val="C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648604" y="6356350"/>
            <a:ext cx="705196" cy="365125"/>
          </a:xfrm>
          <a:prstGeom prst="rect">
            <a:avLst/>
          </a:prstGeom>
        </p:spPr>
        <p:txBody>
          <a:bodyPr/>
          <a:lstStyle/>
          <a:p>
            <a:fld id="{68187FF5-4BF9-4B21-B0D2-9B7FF2B27D7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421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 descr="KL University Hyderabad">
            <a:extLst>
              <a:ext uri="{FF2B5EF4-FFF2-40B4-BE49-F238E27FC236}">
                <a16:creationId xmlns:a16="http://schemas.microsoft.com/office/drawing/2014/main" id="{1D68F0A3-CC8A-640D-D670-512A3A512D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21018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694C64-F232-2FB7-00F5-3B6674FF8510}"/>
              </a:ext>
            </a:extLst>
          </p:cNvPr>
          <p:cNvSpPr/>
          <p:nvPr userDrawn="1"/>
        </p:nvSpPr>
        <p:spPr>
          <a:xfrm>
            <a:off x="0" y="6811963"/>
            <a:ext cx="12192000" cy="46037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A48DF3-2855-58A7-CB66-4D902A6E6F08}"/>
              </a:ext>
            </a:extLst>
          </p:cNvPr>
          <p:cNvSpPr/>
          <p:nvPr userDrawn="1"/>
        </p:nvSpPr>
        <p:spPr>
          <a:xfrm>
            <a:off x="0" y="0"/>
            <a:ext cx="12192000" cy="46038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>
            <a:extLst>
              <a:ext uri="{FF2B5EF4-FFF2-40B4-BE49-F238E27FC236}">
                <a16:creationId xmlns:a16="http://schemas.microsoft.com/office/drawing/2014/main" id="{9C411BB2-4CFF-7A33-8F69-F4CDD3517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194882"/>
            <a:ext cx="6029326" cy="662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Google Shape;475;p16">
            <a:extLst>
              <a:ext uri="{FF2B5EF4-FFF2-40B4-BE49-F238E27FC236}">
                <a16:creationId xmlns:a16="http://schemas.microsoft.com/office/drawing/2014/main" id="{0CF1DA60-AE42-2BDD-D445-2C9A3A59F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830263"/>
            <a:ext cx="4595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11" name="Google Shape;476;p16">
            <a:extLst>
              <a:ext uri="{FF2B5EF4-FFF2-40B4-BE49-F238E27FC236}">
                <a16:creationId xmlns:a16="http://schemas.microsoft.com/office/drawing/2014/main" id="{3732FECD-EE33-4F90-F08E-083831101C52}"/>
              </a:ext>
            </a:extLst>
          </p:cNvPr>
          <p:cNvSpPr txBox="1"/>
          <p:nvPr/>
        </p:nvSpPr>
        <p:spPr>
          <a:xfrm>
            <a:off x="5232400" y="2220913"/>
            <a:ext cx="6911975" cy="1938952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cap="all" dirty="0">
                <a:ln/>
                <a:solidFill>
                  <a:srgbClr val="C00000"/>
                </a:solidFill>
                <a:latin typeface="+mn-lt"/>
                <a:cs typeface="Poppins" panose="00000500000000000000" pitchFamily="2" charset="0"/>
                <a:sym typeface="BioRhyme ExtraBold"/>
              </a:rPr>
              <a:t>DESIGN AND ANALYSIS OF ALGORITHMS</a:t>
            </a:r>
          </a:p>
          <a:p>
            <a:pPr algn="ctr">
              <a:defRPr/>
            </a:pPr>
            <a:r>
              <a:rPr lang="en-US" sz="3000" b="1" cap="all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24CS2203</a:t>
            </a:r>
          </a:p>
          <a:p>
            <a:pPr algn="ctr">
              <a:defRPr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n-lt"/>
                <a:ea typeface="BioRhyme ExtraBold"/>
                <a:cs typeface="Poppins" panose="00000500000000000000" pitchFamily="2" charset="0"/>
                <a:sym typeface="BioRhyme ExtraBold"/>
              </a:rPr>
              <a:t>Topic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BioRhyme ExtraBold"/>
                <a:cs typeface="Poppins" panose="00000500000000000000" pitchFamily="2" charset="0"/>
                <a:sym typeface="BioRhyme ExtraBold"/>
              </a:rPr>
              <a:t>: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000" b="1" dirty="0">
                <a:solidFill>
                  <a:srgbClr val="A81E24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Job sequencing with deadlines</a:t>
            </a:r>
          </a:p>
        </p:txBody>
      </p:sp>
      <p:sp>
        <p:nvSpPr>
          <p:cNvPr id="12" name="Google Shape;502;p17">
            <a:extLst>
              <a:ext uri="{FF2B5EF4-FFF2-40B4-BE49-F238E27FC236}">
                <a16:creationId xmlns:a16="http://schemas.microsoft.com/office/drawing/2014/main" id="{A61411AE-73D0-39E4-D8D6-49CB1C3E1BA9}"/>
              </a:ext>
            </a:extLst>
          </p:cNvPr>
          <p:cNvSpPr/>
          <p:nvPr/>
        </p:nvSpPr>
        <p:spPr>
          <a:xfrm>
            <a:off x="7226680" y="5259387"/>
            <a:ext cx="2923413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latin typeface="+mn-lt"/>
                <a:ea typeface="Calibri"/>
                <a:cs typeface="Poppins" panose="00000500000000000000" pitchFamily="2" charset="0"/>
                <a:sym typeface="Calibri"/>
              </a:rPr>
              <a:t>Greedy Method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5E98A3-8C17-2C07-388C-641CEBA5532A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7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266B-C498-4840-96C5-BD70BADF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656CE-4981-41D3-B661-58774A58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155470"/>
            <a:ext cx="11753088" cy="5021494"/>
          </a:xfrm>
        </p:spPr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Maximum earned profit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= Sum of profit of all the jobs in optimal schedule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= Profit of job J2 + Profit of job J4 + Profit of job J3 + Profit of job J5 + Profit of job J1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= 180 + 300 + 190 + 120 + 200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= 990 units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252412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D7501BE-8A87-4648-B01A-AA71F9B7E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2460" y="1042416"/>
            <a:ext cx="10927080" cy="5184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cs typeface="Times New Roman"/>
              </a:rPr>
              <a:t>We are given a set of </a:t>
            </a:r>
            <a:r>
              <a:rPr lang="en-US" altLang="en-US" sz="2400" b="1" dirty="0">
                <a:solidFill>
                  <a:schemeClr val="hlink"/>
                </a:solidFill>
                <a:cs typeface="Times New Roman"/>
              </a:rPr>
              <a:t>n</a:t>
            </a:r>
            <a:r>
              <a:rPr lang="en-US" altLang="en-US" sz="2400" b="1" dirty="0">
                <a:cs typeface="Times New Roman"/>
              </a:rPr>
              <a:t> jobs.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Deadline d</a:t>
            </a:r>
            <a:r>
              <a:rPr lang="en-US" altLang="en-US" sz="2400" b="1" baseline="-25000" dirty="0">
                <a:solidFill>
                  <a:schemeClr val="hlink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 &gt;= 0</a:t>
            </a:r>
            <a:r>
              <a:rPr lang="en-US" altLang="en-US" sz="2400" b="1" dirty="0">
                <a:cs typeface="Times New Roman" panose="02020603050405020304" pitchFamily="18" charset="0"/>
              </a:rPr>
              <a:t> and a 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profit p</a:t>
            </a:r>
            <a:r>
              <a:rPr lang="en-US" altLang="en-US" sz="2400" b="1" baseline="-25000" dirty="0">
                <a:solidFill>
                  <a:schemeClr val="hlink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 &gt;0</a:t>
            </a:r>
            <a:r>
              <a:rPr lang="en-US" altLang="en-US" sz="2400" b="1" dirty="0">
                <a:cs typeface="Times New Roman" panose="02020603050405020304" pitchFamily="18" charset="0"/>
              </a:rPr>
              <a:t> are associated with each 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job </a:t>
            </a:r>
            <a:r>
              <a:rPr lang="en-US" altLang="en-US" sz="2400" b="1" dirty="0" err="1">
                <a:solidFill>
                  <a:schemeClr val="hlink"/>
                </a:solidFill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cs typeface="Times New Roman" panose="02020603050405020304" pitchFamily="18" charset="0"/>
              </a:rPr>
              <a:t>For any job profit is earned if and only if the job is 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completed by its deadline</a:t>
            </a:r>
            <a:r>
              <a:rPr lang="en-US" altLang="en-US" sz="2400" b="1" dirty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cs typeface="Times New Roman"/>
              </a:rPr>
              <a:t>To complete a job, a job has to be processed by a machine for </a:t>
            </a:r>
            <a:r>
              <a:rPr lang="en-US" altLang="en-US" sz="2400" b="1" dirty="0">
                <a:solidFill>
                  <a:schemeClr val="hlink"/>
                </a:solidFill>
                <a:cs typeface="Times New Roman"/>
              </a:rPr>
              <a:t>one unit</a:t>
            </a:r>
            <a:r>
              <a:rPr lang="en-US" altLang="en-US" sz="2400" b="1" dirty="0">
                <a:cs typeface="Times New Roman"/>
              </a:rPr>
              <a:t> of time. Only </a:t>
            </a:r>
            <a:r>
              <a:rPr lang="en-US" altLang="en-US" sz="2400" b="1" dirty="0">
                <a:solidFill>
                  <a:schemeClr val="hlink"/>
                </a:solidFill>
                <a:cs typeface="Times New Roman"/>
              </a:rPr>
              <a:t>one machine</a:t>
            </a:r>
            <a:r>
              <a:rPr lang="en-US" altLang="en-US" sz="2400" b="1" dirty="0">
                <a:cs typeface="Times New Roman"/>
              </a:rPr>
              <a:t> is available for processing jobs.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cs typeface="Times New Roman"/>
              </a:rPr>
              <a:t>A </a:t>
            </a:r>
            <a:r>
              <a:rPr lang="en-US" altLang="en-US" sz="2400" b="1" dirty="0">
                <a:solidFill>
                  <a:schemeClr val="hlink"/>
                </a:solidFill>
                <a:cs typeface="Times New Roman"/>
              </a:rPr>
              <a:t>feasible solution</a:t>
            </a:r>
            <a:r>
              <a:rPr lang="en-US" altLang="en-US" sz="2400" b="1" dirty="0">
                <a:cs typeface="Times New Roman"/>
              </a:rPr>
              <a:t> to this problem is a </a:t>
            </a:r>
            <a:r>
              <a:rPr lang="en-US" altLang="en-US" sz="2400" b="1" dirty="0">
                <a:solidFill>
                  <a:schemeClr val="hlink"/>
                </a:solidFill>
                <a:cs typeface="Times New Roman"/>
              </a:rPr>
              <a:t>subset of jobs</a:t>
            </a:r>
            <a:r>
              <a:rPr lang="en-US" altLang="en-US" sz="2400" b="1" dirty="0">
                <a:cs typeface="Times New Roman"/>
              </a:rPr>
              <a:t> such that each job in this subset can be completed by its deadline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b="1" dirty="0">
                <a:ea typeface="新細明體"/>
                <a:cs typeface="Times New Roman"/>
              </a:rPr>
              <a:t>The value of feasible solution J is the sum of the profits of the jobs in J , or </a:t>
            </a:r>
            <a:endParaRPr lang="en-US" altLang="zh-TW" sz="2400" b="1" dirty="0">
              <a:ea typeface="新細明體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cs typeface="Times New Roman"/>
              </a:rPr>
              <a:t>The </a:t>
            </a:r>
            <a:r>
              <a:rPr lang="en-US" altLang="en-US" sz="2400" b="1" dirty="0">
                <a:solidFill>
                  <a:schemeClr val="hlink"/>
                </a:solidFill>
                <a:cs typeface="Times New Roman"/>
              </a:rPr>
              <a:t>optimal solution</a:t>
            </a:r>
            <a:r>
              <a:rPr lang="en-US" altLang="en-US" sz="2400" b="1" dirty="0">
                <a:cs typeface="Times New Roman"/>
              </a:rPr>
              <a:t> is a feasible solution that will </a:t>
            </a:r>
            <a:r>
              <a:rPr lang="en-US" altLang="en-US" sz="2400" b="1" dirty="0">
                <a:solidFill>
                  <a:schemeClr val="hlink"/>
                </a:solidFill>
                <a:cs typeface="Times New Roman"/>
              </a:rPr>
              <a:t>maximize</a:t>
            </a:r>
            <a:r>
              <a:rPr lang="en-US" altLang="en-US" sz="2400" b="1" dirty="0">
                <a:cs typeface="Times New Roman"/>
              </a:rPr>
              <a:t> the total profit.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b="1" dirty="0">
                <a:cs typeface="Times New Roman" panose="02020603050405020304" pitchFamily="18" charset="0"/>
              </a:rPr>
              <a:t>The objective is to find an order of processing of jobs that will maximize the total profit.</a:t>
            </a:r>
            <a:endParaRPr lang="en-US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Google Shape;502;p17">
            <a:extLst>
              <a:ext uri="{FF2B5EF4-FFF2-40B4-BE49-F238E27FC236}">
                <a16:creationId xmlns:a16="http://schemas.microsoft.com/office/drawing/2014/main" id="{40DF7DD3-846A-B21B-9248-8D75CBFC35B8}"/>
              </a:ext>
            </a:extLst>
          </p:cNvPr>
          <p:cNvSpPr/>
          <p:nvPr/>
        </p:nvSpPr>
        <p:spPr>
          <a:xfrm>
            <a:off x="2990089" y="138113"/>
            <a:ext cx="6272784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lt1"/>
                </a:solidFill>
                <a:latin typeface="+mn-lt"/>
                <a:ea typeface="Calibri"/>
                <a:cs typeface="Poppins" panose="00000500000000000000" pitchFamily="2" charset="0"/>
                <a:sym typeface="Calibri"/>
              </a:rPr>
              <a:t>Job Sequencing with Deadlines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1" name="Group 3">
            <a:extLst>
              <a:ext uri="{FF2B5EF4-FFF2-40B4-BE49-F238E27FC236}">
                <a16:creationId xmlns:a16="http://schemas.microsoft.com/office/drawing/2014/main" id="{0BA80E4E-107D-4446-AC65-C309DBA710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205255"/>
              </p:ext>
            </p:extLst>
          </p:nvPr>
        </p:nvGraphicFramePr>
        <p:xfrm>
          <a:off x="774192" y="1722628"/>
          <a:ext cx="10515600" cy="4572000"/>
        </p:xfrm>
        <a:graphic>
          <a:graphicData uri="http://schemas.openxmlformats.org/drawingml/2006/table">
            <a:tbl>
              <a:tblPr/>
              <a:tblGrid>
                <a:gridCol w="622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Feasible solution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Processing sequence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value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(1,2)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2,1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110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(1,3)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1,3 </a:t>
                      </a: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or 3, 1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115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(1,4)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4, 1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127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(2,3)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2, 3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25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(3,4)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4,3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42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(1)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(2)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(3)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15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134869" marR="134869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(4)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27</a:t>
                      </a:r>
                    </a:p>
                  </a:txBody>
                  <a:tcPr marL="134869" marR="1348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EBCB6D2-F99D-493E-B9BD-DFC022EEE60A}"/>
              </a:ext>
            </a:extLst>
          </p:cNvPr>
          <p:cNvSpPr/>
          <p:nvPr/>
        </p:nvSpPr>
        <p:spPr>
          <a:xfrm>
            <a:off x="6285405" y="6381467"/>
            <a:ext cx="4890039" cy="39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chemeClr val="hlink"/>
                </a:solidFill>
              </a:rPr>
              <a:t>Solution 3 is optimal.</a:t>
            </a:r>
            <a:endParaRPr lang="zh-TW" altLang="en-US" sz="2400" b="1" dirty="0"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52A3B47-03D1-4BA3-B52D-7E2A74C58B64}"/>
              </a:ext>
            </a:extLst>
          </p:cNvPr>
          <p:cNvSpPr txBox="1">
            <a:spLocks noChangeArrowheads="1"/>
          </p:cNvSpPr>
          <p:nvPr/>
        </p:nvSpPr>
        <p:spPr>
          <a:xfrm>
            <a:off x="555594" y="279908"/>
            <a:ext cx="11459622" cy="10520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zh-TW" sz="24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b="1" dirty="0">
                <a:solidFill>
                  <a:srgbClr val="00B0F0"/>
                </a:solidFill>
              </a:rPr>
              <a:t>Example 1: </a:t>
            </a:r>
            <a:r>
              <a:rPr lang="en-US" altLang="zh-TW" sz="2400" b="1" dirty="0"/>
              <a:t>n = 4, (p</a:t>
            </a:r>
            <a:r>
              <a:rPr lang="en-US" altLang="zh-TW" sz="2400" b="1" baseline="-25000" dirty="0"/>
              <a:t>1</a:t>
            </a:r>
            <a:r>
              <a:rPr lang="en-US" altLang="zh-TW" sz="2400" b="1" dirty="0"/>
              <a:t>, p</a:t>
            </a:r>
            <a:r>
              <a:rPr lang="en-US" altLang="zh-TW" sz="2400" b="1" baseline="-25000" dirty="0"/>
              <a:t>2</a:t>
            </a:r>
            <a:r>
              <a:rPr lang="en-US" altLang="zh-TW" sz="2400" b="1" dirty="0"/>
              <a:t>, p</a:t>
            </a:r>
            <a:r>
              <a:rPr lang="en-US" altLang="zh-TW" sz="2400" b="1" baseline="-25000" dirty="0"/>
              <a:t>3</a:t>
            </a:r>
            <a:r>
              <a:rPr lang="en-US" altLang="zh-TW" sz="2400" b="1" dirty="0"/>
              <a:t>, p</a:t>
            </a:r>
            <a:r>
              <a:rPr lang="en-US" altLang="zh-TW" sz="2400" b="1" baseline="-25000" dirty="0"/>
              <a:t>4</a:t>
            </a:r>
            <a:r>
              <a:rPr lang="en-US" altLang="zh-TW" sz="2400" b="1" dirty="0"/>
              <a:t>) = (100,10,15,27) </a:t>
            </a:r>
            <a:br>
              <a:rPr lang="en-US" altLang="zh-TW" sz="2400" b="1" dirty="0"/>
            </a:br>
            <a:r>
              <a:rPr lang="en-US" altLang="zh-TW" sz="2400" b="1" dirty="0"/>
              <a:t>                             (d</a:t>
            </a:r>
            <a:r>
              <a:rPr lang="en-US" altLang="zh-TW" sz="2400" b="1" baseline="-25000" dirty="0"/>
              <a:t>1</a:t>
            </a:r>
            <a:r>
              <a:rPr lang="en-US" altLang="zh-TW" sz="2400" b="1" dirty="0"/>
              <a:t>, d</a:t>
            </a:r>
            <a:r>
              <a:rPr lang="en-US" altLang="zh-TW" sz="2400" b="1" baseline="-25000" dirty="0"/>
              <a:t>2</a:t>
            </a:r>
            <a:r>
              <a:rPr lang="en-US" altLang="zh-TW" sz="2400" b="1" dirty="0"/>
              <a:t>, d</a:t>
            </a:r>
            <a:r>
              <a:rPr lang="en-US" altLang="zh-TW" sz="2400" b="1" baseline="-25000" dirty="0"/>
              <a:t>3</a:t>
            </a:r>
            <a:r>
              <a:rPr lang="en-US" altLang="zh-TW" sz="2400" b="1" dirty="0"/>
              <a:t>, d</a:t>
            </a:r>
            <a:r>
              <a:rPr lang="en-US" altLang="zh-TW" sz="2400" b="1" baseline="-25000" dirty="0"/>
              <a:t>4</a:t>
            </a:r>
            <a:r>
              <a:rPr lang="en-US" altLang="zh-TW" sz="2400" b="1" dirty="0"/>
              <a:t>) = (2, 1, 2,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The maximum deadline is 2 units, hence the feasible solution set must have &lt;=2 jobs.</a:t>
            </a:r>
            <a:r>
              <a:rPr lang="en-US" altLang="en-US" sz="2400" b="1" dirty="0"/>
              <a:t> 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b="1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b="1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b="1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b="1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b="1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b="1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10">
            <a:extLst>
              <a:ext uri="{FF2B5EF4-FFF2-40B4-BE49-F238E27FC236}">
                <a16:creationId xmlns:a16="http://schemas.microsoft.com/office/drawing/2014/main" id="{76237FB1-1266-45F2-AFA7-ED31BC81A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375" y="812569"/>
            <a:ext cx="1009924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Example 2: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Let n =5 , (P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,P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,P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3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,P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4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,P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5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)= (20,15,10,5,1) and (d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,d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,d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3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,d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4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,d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5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) = (2,2,1,3,3).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Solution: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The optimal solution is J = {1,2,4} with a profit of 40.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C6BCF0-255F-376D-980D-D159BB2EFA15}"/>
              </a:ext>
            </a:extLst>
          </p:cNvPr>
          <p:cNvGraphicFramePr>
            <a:graphicFrameLocks noGrp="1"/>
          </p:cNvGraphicFramePr>
          <p:nvPr/>
        </p:nvGraphicFramePr>
        <p:xfrm>
          <a:off x="2243932" y="2272729"/>
          <a:ext cx="7704136" cy="35496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6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2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Assigned Slots </a:t>
                      </a:r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Jobs Considered </a:t>
                      </a:r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Action </a:t>
                      </a:r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Profit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Ø</a:t>
                      </a:r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None</a:t>
                      </a:r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Box 10">
            <a:extLst>
              <a:ext uri="{FF2B5EF4-FFF2-40B4-BE49-F238E27FC236}">
                <a16:creationId xmlns:a16="http://schemas.microsoft.com/office/drawing/2014/main" id="{92C687DA-F04B-4A60-BD4F-5BD75C3CE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01" y="758953"/>
            <a:ext cx="10918407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Example 3: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Let n =7 , (P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,P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,P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3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,P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4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,P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5  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,P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6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,P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7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)= (3,5,20,18,1,6,30) and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(d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,d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,d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3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,d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4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,d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5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,d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6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,d</a:t>
            </a:r>
            <a:r>
              <a:rPr lang="en-US" altLang="en-US" sz="2400" b="1" baseline="-25000" dirty="0">
                <a:latin typeface="+mn-lt"/>
                <a:cs typeface="Times New Roman" panose="02020603050405020304" pitchFamily="18" charset="0"/>
              </a:rPr>
              <a:t>7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) = (1,3,4,3,2,1,2).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Solution: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The optimal solution is J = {               } with a profit of         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03074B-7763-4AED-817C-1C5F37C861E5}"/>
              </a:ext>
            </a:extLst>
          </p:cNvPr>
          <p:cNvGraphicFramePr>
            <a:graphicFrameLocks noGrp="1"/>
          </p:cNvGraphicFramePr>
          <p:nvPr/>
        </p:nvGraphicFramePr>
        <p:xfrm>
          <a:off x="2243932" y="2272729"/>
          <a:ext cx="7704136" cy="35496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36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8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08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2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Assigned Slots </a:t>
                      </a:r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Jobs Considered </a:t>
                      </a:r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Action </a:t>
                      </a:r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Profit 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Ø</a:t>
                      </a:r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None</a:t>
                      </a:r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88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1" marR="91431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8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>
            <a:extLst>
              <a:ext uri="{FF2B5EF4-FFF2-40B4-BE49-F238E27FC236}">
                <a16:creationId xmlns:a16="http://schemas.microsoft.com/office/drawing/2014/main" id="{477EC727-F5C2-486C-A627-4CC8E8A98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8" y="1030065"/>
            <a:ext cx="1003696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+mn-lt"/>
                <a:cs typeface="Times New Roman" panose="02020603050405020304" pitchFamily="18" charset="0"/>
              </a:rPr>
              <a:t>High level description of jobs sequencing algorithm 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 dirty="0">
              <a:solidFill>
                <a:schemeClr val="tx2"/>
              </a:solidFill>
              <a:latin typeface="+mn-lt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Algorithm </a:t>
            </a:r>
            <a:r>
              <a:rPr lang="en-US" altLang="en-US" sz="2400" b="1" dirty="0" err="1">
                <a:latin typeface="+mn-lt"/>
                <a:cs typeface="Times New Roman" panose="02020603050405020304" pitchFamily="18" charset="0"/>
              </a:rPr>
              <a:t>GreedyJob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(d, j,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// J is a set of jobs that their deadlines can complete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   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            j : = {1};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	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for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:= 2 to n 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do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	{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           		if 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(all jobs in J U {</a:t>
            </a:r>
            <a:r>
              <a:rPr lang="en-US" altLang="en-US" sz="2400" b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} can be completed by their deadlines) 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then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                    		j := j U {</a:t>
            </a:r>
            <a:r>
              <a:rPr lang="en-US" altLang="en-US" sz="2400" b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            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     }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>
            <a:extLst>
              <a:ext uri="{FF2B5EF4-FFF2-40B4-BE49-F238E27FC236}">
                <a16:creationId xmlns:a16="http://schemas.microsoft.com/office/drawing/2014/main" id="{9968710B-D390-4ECC-AF36-81DF2C90D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72" y="1188721"/>
            <a:ext cx="10180752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+mn-lt"/>
                <a:cs typeface="Times New Roman" panose="02020603050405020304" pitchFamily="18" charset="0"/>
              </a:rPr>
              <a:t>Algorithm   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JS(d, j, n)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// d[</a:t>
            </a:r>
            <a:r>
              <a:rPr lang="en-US" altLang="en-US" sz="2400" b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] ≥ 1, 1 ≤ </a:t>
            </a:r>
            <a:r>
              <a:rPr lang="en-US" altLang="en-US" sz="2400" b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≤ n are the deadlines, n ≥ 1.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// The jobs are  ordered such that p[1] ≥ p[2] …… ≥ p[n]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// j[</a:t>
            </a:r>
            <a:r>
              <a:rPr lang="en-US" altLang="en-US" sz="2400" b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] is the </a:t>
            </a:r>
            <a:r>
              <a:rPr lang="en-US" altLang="en-US" sz="2400" b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400" b="1" baseline="30000" dirty="0" err="1">
                <a:latin typeface="+mn-lt"/>
                <a:cs typeface="Times New Roman" panose="02020603050405020304" pitchFamily="18" charset="0"/>
              </a:rPr>
              <a:t>th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job in the optimal solution, 1 ≤  </a:t>
            </a:r>
            <a:r>
              <a:rPr lang="en-US" altLang="en-US" sz="2400" b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≤  k , at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//termination d [ j[</a:t>
            </a:r>
            <a:r>
              <a:rPr lang="en-US" altLang="en-US" sz="2400" b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]] ≤  d[j[i+1]], 1 ≤ </a:t>
            </a:r>
            <a:r>
              <a:rPr lang="en-US" altLang="en-US" sz="2400" b="1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≤  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    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		  d[0] := j[0] := 0;	// Initialize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		  j[1] := 1;	           // Include job 1</a:t>
            </a:r>
          </a:p>
          <a:p>
            <a:pPr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sz="2400" b="1" dirty="0">
                <a:latin typeface="+mn-lt"/>
                <a:cs typeface="Times New Roman" panose="02020603050405020304" pitchFamily="18" charset="0"/>
              </a:rPr>
              <a:t>		  k := 1;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97964CE-3A5F-4182-8B15-0CAEB27CC9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5302" y="1042416"/>
            <a:ext cx="10378911" cy="5330952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for</a:t>
            </a:r>
            <a:r>
              <a:rPr lang="en-US" altLang="en-US" sz="2400" b="1" dirty="0"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cs typeface="Times New Roman" panose="02020603050405020304" pitchFamily="18" charset="0"/>
              </a:rPr>
              <a:t> := 2 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to</a:t>
            </a:r>
            <a:r>
              <a:rPr lang="en-US" altLang="en-US" sz="2400" b="1" dirty="0">
                <a:cs typeface="Times New Roman" panose="02020603050405020304" pitchFamily="18" charset="0"/>
              </a:rPr>
              <a:t> n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 do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{	//Consider jobs in Descending order of p[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cs typeface="Times New Roman" panose="02020603050405020304" pitchFamily="18" charset="0"/>
              </a:rPr>
              <a:t>].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	// Find position for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cs typeface="Times New Roman" panose="02020603050405020304" pitchFamily="18" charset="0"/>
              </a:rPr>
              <a:t> and  check feasibility of  insertion.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	r := k;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	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while</a:t>
            </a:r>
            <a:r>
              <a:rPr lang="en-US" altLang="en-US" sz="2400" b="1" dirty="0">
                <a:cs typeface="Times New Roman" panose="02020603050405020304" pitchFamily="18" charset="0"/>
              </a:rPr>
              <a:t>( ( d[ j[r]]&gt; d[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cs typeface="Times New Roman" panose="02020603050405020304" pitchFamily="18" charset="0"/>
              </a:rPr>
              <a:t>]  and ( d[j[r]] ≠ r )) 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do</a:t>
            </a:r>
            <a:r>
              <a:rPr lang="en-US" altLang="en-US" sz="2400" b="1" dirty="0"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	         r :=  r - 1; 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	   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if</a:t>
            </a:r>
            <a:r>
              <a:rPr lang="en-US" altLang="en-US" sz="2400" b="1" dirty="0">
                <a:cs typeface="Times New Roman" panose="02020603050405020304" pitchFamily="18" charset="0"/>
              </a:rPr>
              <a:t>(  d[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cs typeface="Times New Roman" panose="02020603050405020304" pitchFamily="18" charset="0"/>
              </a:rPr>
              <a:t>]  &gt; r )) 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then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	      {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		//  Insert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cs typeface="Times New Roman" panose="02020603050405020304" pitchFamily="18" charset="0"/>
              </a:rPr>
              <a:t> into  j[].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		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for</a:t>
            </a:r>
            <a:r>
              <a:rPr lang="en-US" altLang="en-US" sz="2400" b="1" dirty="0">
                <a:cs typeface="Times New Roman" panose="02020603050405020304" pitchFamily="18" charset="0"/>
              </a:rPr>
              <a:t> q = k to (r+1) 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step</a:t>
            </a:r>
            <a:r>
              <a:rPr lang="en-US" altLang="en-US" sz="2400" b="1" dirty="0">
                <a:cs typeface="Times New Roman" panose="02020603050405020304" pitchFamily="18" charset="0"/>
              </a:rPr>
              <a:t> -1 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 do</a:t>
            </a:r>
            <a:r>
              <a:rPr lang="en-US" altLang="en-US" sz="2400" b="1" dirty="0">
                <a:cs typeface="Times New Roman" panose="02020603050405020304" pitchFamily="18" charset="0"/>
              </a:rPr>
              <a:t> j[q+1] = j[q];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			j[r+1] := </a:t>
            </a:r>
            <a:r>
              <a:rPr lang="en-US" altLang="en-US" sz="2400" b="1" dirty="0" err="1">
                <a:cs typeface="Times New Roman" panose="02020603050405020304" pitchFamily="18" charset="0"/>
              </a:rPr>
              <a:t>i</a:t>
            </a:r>
            <a:r>
              <a:rPr lang="en-US" altLang="en-US" sz="2400" b="1" dirty="0">
                <a:cs typeface="Times New Roman" panose="02020603050405020304" pitchFamily="18" charset="0"/>
              </a:rPr>
              <a:t>; 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			k:=k+1;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	       }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	</a:t>
            </a:r>
            <a:r>
              <a:rPr lang="en-US" altLang="en-US" sz="2400" b="1" dirty="0">
                <a:solidFill>
                  <a:schemeClr val="hlink"/>
                </a:solidFill>
                <a:cs typeface="Times New Roman" panose="02020603050405020304" pitchFamily="18" charset="0"/>
              </a:rPr>
              <a:t>return </a:t>
            </a:r>
            <a:r>
              <a:rPr lang="en-US" altLang="en-US" sz="2400" b="1" dirty="0">
                <a:cs typeface="Times New Roman" panose="02020603050405020304" pitchFamily="18" charset="0"/>
              </a:rPr>
              <a:t>k;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FontTx/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Time taken by this algorithm is    </a:t>
            </a:r>
            <a:r>
              <a:rPr lang="en-US" altLang="en-US" sz="2400" b="1" i="1" dirty="0">
                <a:solidFill>
                  <a:schemeClr val="hlink"/>
                </a:solidFill>
                <a:cs typeface="Times New Roman" panose="02020603050405020304" pitchFamily="18" charset="0"/>
              </a:rPr>
              <a:t>o(n</a:t>
            </a:r>
            <a:r>
              <a:rPr lang="en-US" altLang="en-US" sz="2400" b="1" i="1" baseline="30000" dirty="0">
                <a:solidFill>
                  <a:schemeClr val="hlink"/>
                </a:solidFill>
                <a:cs typeface="Times New Roman" panose="02020603050405020304" pitchFamily="18" charset="0"/>
              </a:rPr>
              <a:t>2</a:t>
            </a:r>
            <a:r>
              <a:rPr lang="en-US" altLang="en-US" sz="2400" b="1" i="1" dirty="0">
                <a:solidFill>
                  <a:schemeClr val="hlink"/>
                </a:solidFill>
                <a:cs typeface="Times New Roman" panose="02020603050405020304" pitchFamily="18" charset="0"/>
              </a:rPr>
              <a:t>)</a:t>
            </a:r>
            <a:r>
              <a:rPr lang="en-US" altLang="en-US" sz="2400" b="1" dirty="0">
                <a:cs typeface="Times New Roman" panose="02020603050405020304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A519-22A1-4577-A004-5628CB748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You are given a set of jobs.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Each job has a defined deadline and some profit associated with it.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profit of a job is given only when that job is completed within its deadline.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Only one processor is available for processing all the jobs.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Processor takes one unit of time to complete a job.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problem states- “How can the total profit be maximized if only one job can be completed at a time?”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b="1" dirty="0"/>
          </a:p>
        </p:txBody>
      </p:sp>
      <p:sp>
        <p:nvSpPr>
          <p:cNvPr id="16" name="Google Shape;502;p17">
            <a:extLst>
              <a:ext uri="{FF2B5EF4-FFF2-40B4-BE49-F238E27FC236}">
                <a16:creationId xmlns:a16="http://schemas.microsoft.com/office/drawing/2014/main" id="{4E9B5299-AE75-BACE-B5DF-F7B6546C6BA1}"/>
              </a:ext>
            </a:extLst>
          </p:cNvPr>
          <p:cNvSpPr/>
          <p:nvPr/>
        </p:nvSpPr>
        <p:spPr>
          <a:xfrm>
            <a:off x="4546385" y="138113"/>
            <a:ext cx="2923413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lt1"/>
                </a:solidFill>
                <a:latin typeface="+mn-lt"/>
                <a:ea typeface="Calibri"/>
                <a:cs typeface="Poppins" panose="00000500000000000000" pitchFamily="2" charset="0"/>
                <a:sym typeface="Calibri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8320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E5A4E-4076-4690-8FCE-30003DEA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315" y="954900"/>
            <a:ext cx="11191552" cy="524262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Greedy Algorithm is adopted to determine how the next job is selected for an optimal solution.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0000"/>
              </a:lnSpc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greedy algorithm described below always gives an optimal solution to the job sequencing problem-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Step-1: Sort all the given jobs in decreasing order of their profit.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Step-2: Check the value of maximum deadline.</a:t>
            </a:r>
            <a:endParaRPr lang="en-GB" sz="24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Draw a Gantt chart where maximum time on Gantt chart is the value of maximum deadline.</a:t>
            </a:r>
          </a:p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Step-3: Pick up the jobs one by one.</a:t>
            </a:r>
          </a:p>
          <a:p>
            <a:pPr marL="0" indent="0" algn="just">
              <a:lnSpc>
                <a:spcPct val="100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Put the job on Gantt chart as far as possible from 0 ensuring that the job gets completed before its deadline.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GB" sz="2400" b="1" dirty="0"/>
          </a:p>
        </p:txBody>
      </p:sp>
      <p:sp>
        <p:nvSpPr>
          <p:cNvPr id="6" name="Google Shape;502;p17">
            <a:extLst>
              <a:ext uri="{FF2B5EF4-FFF2-40B4-BE49-F238E27FC236}">
                <a16:creationId xmlns:a16="http://schemas.microsoft.com/office/drawing/2014/main" id="{EF91B811-2EF1-76C7-511B-AD76DC8C10D5}"/>
              </a:ext>
            </a:extLst>
          </p:cNvPr>
          <p:cNvSpPr/>
          <p:nvPr/>
        </p:nvSpPr>
        <p:spPr>
          <a:xfrm>
            <a:off x="4546385" y="138113"/>
            <a:ext cx="2923413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lt1"/>
                </a:solidFill>
                <a:latin typeface="+mn-lt"/>
                <a:ea typeface="Calibri"/>
                <a:cs typeface="Poppins" panose="00000500000000000000" pitchFamily="2" charset="0"/>
                <a:sym typeface="Calibri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96116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5811-C8B4-48F3-B44E-801B3E6E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b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4E9DB9-8CF0-4DC7-9256-FA0EDEA26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225" y="1272037"/>
            <a:ext cx="7741039" cy="2449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44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A0114-20CF-4448-A5ED-5E803068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A52DB-8899-4586-B00F-200AAC23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GB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Step-1: Sort all the given jobs in decreasing order of their profit</a:t>
            </a:r>
            <a:endParaRPr lang="en-GB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en-GB" b="1" dirty="0"/>
          </a:p>
          <a:p>
            <a:pPr marL="457200" lvl="1" indent="0">
              <a:buNone/>
            </a:pP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2CDEC1-04CC-44C1-A09A-6855E39FC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628" y="2624327"/>
            <a:ext cx="7751298" cy="2538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4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1B729-4AB0-4FF1-B4F1-F1745D79F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Step-2: Value of maximum deadline = 5.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So, draw a Gantt chart with maximum time on Gantt chart = 5 units as shown-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Now,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take each job one by one in the order they appear in Step-01.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place the job on Gantt chart as far as possible from 0.</a:t>
            </a:r>
            <a:endParaRPr lang="en-GB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3BC37-0DF2-407F-B8FA-418F80039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726" y="2643187"/>
            <a:ext cx="6400800" cy="1571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57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8B774-66C0-4150-A982-A8E325C91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Step-3: We take job J4.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Since its deadline is 2, so we place it in the first empty cell before deadline 2 as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400" b="1" dirty="0"/>
          </a:p>
          <a:p>
            <a:endParaRPr lang="en-GB" sz="2400" b="1" dirty="0"/>
          </a:p>
          <a:p>
            <a:endParaRPr lang="en-GB" sz="2400" b="1" dirty="0"/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Step-4: We take job J1.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Since its deadline is 5, so we place it in the first empty cell before deadline 5 as-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4E12F-E384-441B-B8F7-7B39C167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74" y="2176974"/>
            <a:ext cx="6203852" cy="125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4F9D6F-B409-4A64-8CDF-4AE166CC4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066" y="4712677"/>
            <a:ext cx="6482860" cy="125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53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13C1-77CE-4378-A7B9-26362F50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Step-5: We take job J3.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Since its deadline is 3, so we place it in the first empty cell before deadline 3 as-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GB" sz="2400" b="1" dirty="0">
              <a:solidFill>
                <a:srgbClr val="30303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GB" sz="2400" b="1" dirty="0">
              <a:solidFill>
                <a:srgbClr val="30303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Step-6: We take job J2.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Since its deadline is 3, so we place it in the first empty cell before deadline 3.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Since the second and third cells are already filled, so we place job J2 in the first cell as-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GB" sz="2400" b="1" dirty="0">
              <a:solidFill>
                <a:srgbClr val="30303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6D39B-F350-4B33-8466-55AF45D5F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036" y="1999151"/>
            <a:ext cx="6323152" cy="132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D18EE-59C0-403A-8A46-41F0FC6A8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036" y="4859067"/>
            <a:ext cx="6323152" cy="11654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18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DD20-587F-42EB-B4EC-673CDC47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Step-7: Now, we take job J5.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Since its deadline is 4, so we place it in the first empty cell before deadline 4 as-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GB" sz="2400" b="1" dirty="0">
              <a:solidFill>
                <a:srgbClr val="30303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GB" sz="2400" b="1" dirty="0">
              <a:solidFill>
                <a:srgbClr val="30303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only job left is job J6 whose deadline is 2.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 the slots before deadline 2 are already occupied.</a:t>
            </a:r>
            <a:r>
              <a:rPr lang="en-GB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</a:rPr>
              <a:t>Thus, job J6 cannot be completed.</a:t>
            </a:r>
          </a:p>
          <a:p>
            <a:pPr marL="0" indent="0">
              <a:lnSpc>
                <a:spcPct val="100000"/>
              </a:lnSpc>
              <a:spcAft>
                <a:spcPts val="5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optimal schedule is-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J2, J4, J3, J5, J1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2400" b="1" dirty="0">
                <a:solidFill>
                  <a:srgbClr val="30303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is the required order in which the jobs must be completed in order to obtain the maximum profit.</a:t>
            </a: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GB" sz="2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A5D81-2AB2-45C8-8617-52FDB7B82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85" y="2187028"/>
            <a:ext cx="6077243" cy="1127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212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C8CA6BD4B6BB458EC4DF3BC6B8455E" ma:contentTypeVersion="3" ma:contentTypeDescription="Create a new document." ma:contentTypeScope="" ma:versionID="54dd32af46607e74e95a970489d169e9">
  <xsd:schema xmlns:xsd="http://www.w3.org/2001/XMLSchema" xmlns:xs="http://www.w3.org/2001/XMLSchema" xmlns:p="http://schemas.microsoft.com/office/2006/metadata/properties" xmlns:ns2="5e62a2dd-ff91-4591-8d2f-adadc8198891" xmlns:ns3="e55cc92a-1539-4df1-9458-c91bde0a752f" targetNamespace="http://schemas.microsoft.com/office/2006/metadata/properties" ma:root="true" ma:fieldsID="f933b677abdf242d07459fbbd4282fb3" ns2:_="" ns3:_="">
    <xsd:import namespace="5e62a2dd-ff91-4591-8d2f-adadc8198891"/>
    <xsd:import namespace="e55cc92a-1539-4df1-9458-c91bde0a752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ata_x0020_Base_x0020_Secuir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a2dd-ff91-4591-8d2f-adadc819889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cc92a-1539-4df1-9458-c91bde0a752f" elementFormDefault="qualified">
    <xsd:import namespace="http://schemas.microsoft.com/office/2006/documentManagement/types"/>
    <xsd:import namespace="http://schemas.microsoft.com/office/infopath/2007/PartnerControls"/>
    <xsd:element name="Data_x0020_Base_x0020_Secuirty" ma:index="10" nillable="true" ma:displayName="Data Base " ma:internalName="Data_x0020_Base_x0020_Secuirt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Base_x0020_Secuirty xmlns="e55cc92a-1539-4df1-9458-c91bde0a752f" xsi:nil="true"/>
  </documentManagement>
</p:properties>
</file>

<file path=customXml/itemProps1.xml><?xml version="1.0" encoding="utf-8"?>
<ds:datastoreItem xmlns:ds="http://schemas.openxmlformats.org/officeDocument/2006/customXml" ds:itemID="{C34C7BD7-3D85-4085-8918-1206224A0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62a2dd-ff91-4591-8d2f-adadc8198891"/>
    <ds:schemaRef ds:uri="e55cc92a-1539-4df1-9458-c91bde0a75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E2E494-7E83-48A3-A37B-6A0EF14651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89B67-2555-4DB6-B147-5FFEA8141233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5e62a2dd-ff91-4591-8d2f-adadc8198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e55cc92a-1539-4df1-9458-c91bde0a752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1400</Words>
  <Application>Microsoft Office PowerPoint</Application>
  <PresentationFormat>Widescreen</PresentationFormat>
  <Paragraphs>197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新細明體</vt:lpstr>
      <vt:lpstr>Arial</vt:lpstr>
      <vt:lpstr>Calibri</vt:lpstr>
      <vt:lpstr>Poppins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Veeraiah</dc:creator>
  <cp:lastModifiedBy>Siri Keerthi</cp:lastModifiedBy>
  <cp:revision>107</cp:revision>
  <dcterms:modified xsi:type="dcterms:W3CDTF">2025-07-26T03:04:42Z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0x01010057C8CA6BD4B6BB458EC4DF3BC6B8455E</vt:lpwstr>
  </property>
</Properties>
</file>