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95" r:id="rId2"/>
    <p:sldId id="270" r:id="rId3"/>
    <p:sldId id="402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384" r:id="rId14"/>
    <p:sldId id="4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29A06-34FA-E0BE-D448-9427720AFDBA}" v="4" dt="2022-09-22T05:48:02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THIMA" userId="S::2000031692@kluniversity.in::5eefd5d4-da6d-4f17-8eba-d4dbb00bc4f9" providerId="AD" clId="Web-{8AA29A06-34FA-E0BE-D448-9427720AFDBA}"/>
    <pc:docChg chg="modSld">
      <pc:chgData name="MOHAMMED FATHIMA" userId="S::2000031692@kluniversity.in::5eefd5d4-da6d-4f17-8eba-d4dbb00bc4f9" providerId="AD" clId="Web-{8AA29A06-34FA-E0BE-D448-9427720AFDBA}" dt="2022-09-22T05:48:02.076" v="3" actId="20577"/>
      <pc:docMkLst>
        <pc:docMk/>
      </pc:docMkLst>
      <pc:sldChg chg="modSp">
        <pc:chgData name="MOHAMMED FATHIMA" userId="S::2000031692@kluniversity.in::5eefd5d4-da6d-4f17-8eba-d4dbb00bc4f9" providerId="AD" clId="Web-{8AA29A06-34FA-E0BE-D448-9427720AFDBA}" dt="2022-09-22T05:48:02.076" v="3" actId="20577"/>
        <pc:sldMkLst>
          <pc:docMk/>
          <pc:sldMk cId="1659336878" sldId="395"/>
        </pc:sldMkLst>
        <pc:spChg chg="mod">
          <ac:chgData name="MOHAMMED FATHIMA" userId="S::2000031692@kluniversity.in::5eefd5d4-da6d-4f17-8eba-d4dbb00bc4f9" providerId="AD" clId="Web-{8AA29A06-34FA-E0BE-D448-9427720AFDBA}" dt="2022-09-22T05:48:02.076" v="3" actId="20577"/>
          <ac:spMkLst>
            <pc:docMk/>
            <pc:sldMk cId="1659336878" sldId="395"/>
            <ac:spMk id="2" creationId="{8E7C3D60-6159-460D-93BE-1EE9D0F985F8}"/>
          </ac:spMkLst>
        </pc:spChg>
        <pc:spChg chg="mod">
          <ac:chgData name="MOHAMMED FATHIMA" userId="S::2000031692@kluniversity.in::5eefd5d4-da6d-4f17-8eba-d4dbb00bc4f9" providerId="AD" clId="Web-{8AA29A06-34FA-E0BE-D448-9427720AFDBA}" dt="2022-09-22T05:47:53.794" v="2" actId="20577"/>
          <ac:spMkLst>
            <pc:docMk/>
            <pc:sldMk cId="1659336878" sldId="395"/>
            <ac:spMk id="3" creationId="{512FAC60-726A-41C8-B6BF-22C5B083261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32402-0F61-4E09-A368-E2FF8B964942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FEAA2-19AA-4937-9D81-6E6737E1F1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5535E16-2957-4D41-B6DB-9A3ADACED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7388"/>
            <a:ext cx="6088062" cy="3425825"/>
          </a:xfrm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87854F1-36B9-456B-A7EE-19B65369B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DC69C52B-8C7B-4906-A2CF-5ECE659EC33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9969B5E6-6FE0-40AE-BBAC-156D1738A6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 descr="KL University Hyderabad">
            <a:extLst>
              <a:ext uri="{FF2B5EF4-FFF2-40B4-BE49-F238E27FC236}">
                <a16:creationId xmlns:a16="http://schemas.microsoft.com/office/drawing/2014/main" id="{9FA8AD60-C483-440A-EE66-F80F19E501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FD849A-EA9B-2845-66C4-7B00CCC9DCED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5FE56B-1EAE-B288-28E0-56B4EDDB4873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5">
            <a:extLst>
              <a:ext uri="{FF2B5EF4-FFF2-40B4-BE49-F238E27FC236}">
                <a16:creationId xmlns:a16="http://schemas.microsoft.com/office/drawing/2014/main" id="{0E742790-562F-FE5B-3BD0-B9DEDD89D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788" y="185738"/>
            <a:ext cx="6029326" cy="66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oogle Shape;475;p16">
            <a:extLst>
              <a:ext uri="{FF2B5EF4-FFF2-40B4-BE49-F238E27FC236}">
                <a16:creationId xmlns:a16="http://schemas.microsoft.com/office/drawing/2014/main" id="{D7E6FE89-9D10-B79D-EA9B-CAEACB50C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30263"/>
            <a:ext cx="45958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C00000"/>
                </a:solidFill>
                <a:cs typeface="Poppins" panose="00000500000000000000" pitchFamily="2" charset="0"/>
              </a:rPr>
              <a:t>Department of CSE</a:t>
            </a:r>
          </a:p>
        </p:txBody>
      </p:sp>
      <p:sp>
        <p:nvSpPr>
          <p:cNvPr id="15" name="Google Shape;476;p16">
            <a:extLst>
              <a:ext uri="{FF2B5EF4-FFF2-40B4-BE49-F238E27FC236}">
                <a16:creationId xmlns:a16="http://schemas.microsoft.com/office/drawing/2014/main" id="{DFBDCCEF-EF8B-3F58-5D7C-4DF22DBB5480}"/>
              </a:ext>
            </a:extLst>
          </p:cNvPr>
          <p:cNvSpPr txBox="1"/>
          <p:nvPr/>
        </p:nvSpPr>
        <p:spPr>
          <a:xfrm>
            <a:off x="5232400" y="2220913"/>
            <a:ext cx="6911975" cy="1938952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000" b="1" cap="all" dirty="0">
                <a:ln/>
                <a:solidFill>
                  <a:srgbClr val="C00000"/>
                </a:solidFill>
                <a:latin typeface="+mn-lt"/>
                <a:cs typeface="Poppins" panose="00000500000000000000" pitchFamily="2" charset="0"/>
                <a:sym typeface="BioRhyme ExtraBold"/>
              </a:rPr>
              <a:t>DESIGN AND ANALYSIS OF ALGORITHMS</a:t>
            </a:r>
          </a:p>
          <a:p>
            <a:pPr algn="ctr">
              <a:defRPr/>
            </a:pPr>
            <a:r>
              <a:rPr lang="en-US" sz="3000" b="1" cap="all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24CS2203</a:t>
            </a:r>
          </a:p>
          <a:p>
            <a:pPr algn="ctr">
              <a:defRPr/>
            </a:pPr>
            <a:r>
              <a:rPr lang="en-US" sz="2000" b="1">
                <a:solidFill>
                  <a:schemeClr val="bg1">
                    <a:lumMod val="50000"/>
                  </a:schemeClr>
                </a:solidFill>
                <a:latin typeface="+mn-lt"/>
                <a:ea typeface="BioRhyme ExtraBold"/>
                <a:cs typeface="Poppins" panose="00000500000000000000" pitchFamily="2" charset="0"/>
                <a:sym typeface="BioRhyme ExtraBold"/>
              </a:rPr>
              <a:t>Topic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+mn-lt"/>
                <a:ea typeface="BioRhyme ExtraBold"/>
                <a:cs typeface="Poppins" panose="00000500000000000000" pitchFamily="2" charset="0"/>
                <a:sym typeface="BioRhyme ExtraBold"/>
              </a:rPr>
              <a:t>: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sz="4000" b="1" dirty="0">
                <a:solidFill>
                  <a:srgbClr val="A81E24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Divide and Conquer</a:t>
            </a:r>
          </a:p>
        </p:txBody>
      </p:sp>
      <p:sp>
        <p:nvSpPr>
          <p:cNvPr id="16" name="Google Shape;502;p17">
            <a:extLst>
              <a:ext uri="{FF2B5EF4-FFF2-40B4-BE49-F238E27FC236}">
                <a16:creationId xmlns:a16="http://schemas.microsoft.com/office/drawing/2014/main" id="{66FE27B6-407F-0A0A-3F67-CB6D1593E2C2}"/>
              </a:ext>
            </a:extLst>
          </p:cNvPr>
          <p:cNvSpPr/>
          <p:nvPr/>
        </p:nvSpPr>
        <p:spPr>
          <a:xfrm>
            <a:off x="7545388" y="5267325"/>
            <a:ext cx="2235200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Merge Sort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76F0AAD-E713-067A-40DC-9641F44A1468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336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5868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203025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16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8489173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]&lt;=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], k++, </a:t>
            </a:r>
            <a:r>
              <a:rPr lang="en-IN" sz="2200" b="1" dirty="0" err="1"/>
              <a:t>i</a:t>
            </a:r>
            <a:r>
              <a:rPr lang="en-IN" sz="2200" b="1" dirty="0"/>
              <a:t>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096132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7203290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10248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917405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16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8489173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]&lt;=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], k++, </a:t>
            </a:r>
            <a:r>
              <a:rPr lang="en-IN" sz="2200" b="1" dirty="0" err="1"/>
              <a:t>i</a:t>
            </a:r>
            <a:r>
              <a:rPr lang="en-IN" sz="2200" b="1" dirty="0"/>
              <a:t>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7810512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7917670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8175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648890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16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8489173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83582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As </a:t>
            </a:r>
            <a:r>
              <a:rPr lang="en-IN" sz="2200" b="1" dirty="0" err="1"/>
              <a:t>i</a:t>
            </a:r>
            <a:r>
              <a:rPr lang="en-IN" sz="2200" b="1" dirty="0"/>
              <a:t>&gt;mid; loop breaks. Check j&lt;=end. If not, temp[k]=</a:t>
            </a:r>
            <a:r>
              <a:rPr lang="en-IN" sz="2200" b="1" dirty="0" err="1"/>
              <a:t>arr</a:t>
            </a:r>
            <a:r>
              <a:rPr lang="en-IN" sz="2200" b="1" dirty="0"/>
              <a:t>[j], k++, j++</a:t>
            </a:r>
            <a:endParaRPr lang="en-US" sz="2200" b="1" dirty="0"/>
          </a:p>
          <a:p>
            <a:r>
              <a:rPr lang="en-IN" sz="2200" b="1" dirty="0"/>
              <a:t> 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8382016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8489174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81224" y="4670287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381224" y="5715016"/>
            <a:ext cx="5000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rgbClr val="FF0000"/>
                </a:solidFill>
              </a:rPr>
              <a:t>The final sorted list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9" name="Rectangle 3">
            <a:extLst>
              <a:ext uri="{FF2B5EF4-FFF2-40B4-BE49-F238E27FC236}">
                <a16:creationId xmlns:a16="http://schemas.microsoft.com/office/drawing/2014/main" id="{1749A199-A811-404F-8B12-F9261529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016000"/>
            <a:ext cx="8839200" cy="43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Algorithm</a:t>
            </a:r>
            <a:r>
              <a:rPr lang="en-US" altLang="en-US" sz="2400" b="1" dirty="0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MergeSort</a:t>
            </a: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 ( low, high)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// a[low: high] is a global array to be sorted.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// Small(P) is true if there is only one element  to sort. In this case the list is already sorted.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{   </a:t>
            </a:r>
            <a:r>
              <a:rPr lang="en-US" altLang="en-US" sz="24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if   (  low&lt;high  ) then  </a:t>
            </a: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//</a:t>
            </a:r>
            <a:r>
              <a:rPr lang="en-US" altLang="en-US" sz="2400" b="1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  </a:t>
            </a: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if there are more than one element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	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		// Divide P into sub problems.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		      // Find where to split the set.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			</a:t>
            </a:r>
            <a:r>
              <a:rPr lang="en-GB" altLang="en-US" sz="2400" b="1" dirty="0">
                <a:latin typeface="+mj-lt"/>
                <a:cs typeface="Times New Roman" panose="02020603050405020304" pitchFamily="18" charset="0"/>
              </a:rPr>
              <a:t>mid := [(</a:t>
            </a:r>
            <a:r>
              <a:rPr lang="en-US" altLang="en-US" sz="2400" b="1" dirty="0" err="1">
                <a:latin typeface="+mj-lt"/>
                <a:cs typeface="Times New Roman" panose="02020603050405020304" pitchFamily="18" charset="0"/>
              </a:rPr>
              <a:t>low+high</a:t>
            </a:r>
            <a:r>
              <a:rPr lang="en-US" altLang="en-US" sz="2400" b="1" dirty="0">
                <a:latin typeface="+mj-lt"/>
                <a:cs typeface="Times New Roman" panose="02020603050405020304" pitchFamily="18" charset="0"/>
              </a:rPr>
              <a:t>)/2];</a:t>
            </a:r>
            <a:endParaRPr lang="en-US" altLang="en-US" sz="2400" b="1" dirty="0">
              <a:latin typeface="+mj-lt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4500" name="AutoShape 4">
            <a:extLst>
              <a:ext uri="{FF2B5EF4-FFF2-40B4-BE49-F238E27FC236}">
                <a16:creationId xmlns:a16="http://schemas.microsoft.com/office/drawing/2014/main" id="{AFD31CFA-3656-4BE4-B038-0FF490AE6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1" y="3962400"/>
            <a:ext cx="1928813" cy="490538"/>
          </a:xfrm>
          <a:prstGeom prst="wedgeRectCallout">
            <a:avLst>
              <a:gd name="adj1" fmla="val -72389"/>
              <a:gd name="adj2" fmla="val 54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Recursive Calls</a:t>
            </a: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705FCBD0-3EA4-7EFF-B484-0F6CB3C82325}"/>
              </a:ext>
            </a:extLst>
          </p:cNvPr>
          <p:cNvSpPr/>
          <p:nvPr/>
        </p:nvSpPr>
        <p:spPr>
          <a:xfrm>
            <a:off x="4538663" y="247650"/>
            <a:ext cx="3011487" cy="39211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1D81D8D-1D55-E0FE-C94B-9BFCEEEE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3429001"/>
            <a:ext cx="4800600" cy="3428999"/>
          </a:xfrm>
        </p:spPr>
        <p:txBody>
          <a:bodyPr/>
          <a:lstStyle/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//solve the sub problems.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b="1" dirty="0" err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MergeSort</a:t>
            </a: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GB" altLang="en-US" b="1" dirty="0" err="1">
                <a:latin typeface="+mj-lt"/>
                <a:cs typeface="Times New Roman" panose="02020603050405020304" pitchFamily="18" charset="0"/>
              </a:rPr>
              <a:t>low,mid</a:t>
            </a: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);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b="1" dirty="0" err="1">
                <a:solidFill>
                  <a:srgbClr val="0000FF"/>
                </a:solidFill>
                <a:latin typeface="+mj-lt"/>
                <a:cs typeface="Times New Roman" panose="02020603050405020304" pitchFamily="18" charset="0"/>
              </a:rPr>
              <a:t>MergeSort</a:t>
            </a: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(mid+1, high);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// Combine the solutions.</a:t>
            </a:r>
          </a:p>
          <a:p>
            <a:pPr lvl="2"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Merge</a:t>
            </a:r>
            <a:r>
              <a:rPr lang="en-GB" altLang="en-US" b="1" dirty="0">
                <a:latin typeface="+mj-lt"/>
                <a:cs typeface="Times New Roman" panose="02020603050405020304" pitchFamily="18" charset="0"/>
              </a:rPr>
              <a:t>(low, mid, high);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400" b="1" dirty="0">
                <a:solidFill>
                  <a:srgbClr val="FF3300"/>
                </a:solidFill>
                <a:latin typeface="+mj-lt"/>
                <a:cs typeface="Times New Roman" panose="02020603050405020304" pitchFamily="18" charset="0"/>
              </a:rPr>
              <a:t>   	</a:t>
            </a:r>
            <a:r>
              <a:rPr lang="en-GB" altLang="en-US" sz="2400" b="1" dirty="0">
                <a:latin typeface="+mj-lt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altLang="en-US" sz="2400" b="1" dirty="0">
                <a:latin typeface="+mj-lt"/>
                <a:cs typeface="Times New Roman" panose="02020603050405020304" pitchFamily="18" charset="0"/>
              </a:rPr>
              <a:t>}</a:t>
            </a:r>
            <a:endParaRPr lang="en-US" altLang="en-US" sz="2400" b="1" dirty="0">
              <a:latin typeface="+mj-lt"/>
              <a:cs typeface="Times New Roman" panose="02020603050405020304" pitchFamily="18" charset="0"/>
            </a:endParaRPr>
          </a:p>
          <a:p>
            <a:endParaRPr lang="en-IN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D8515F1E-69D3-72D4-BF9E-DF2C6C5F6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1556266"/>
                <a:ext cx="10439400" cy="2677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The recurrence relation for Merge Sort is: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𝒘𝒉𝒆𝒓𝒆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𝑻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𝟐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j-lt"/>
                  </a:rPr>
                  <a:t>is the time complexity of sorting the two halves</a:t>
                </a: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, and </a:t>
                </a:r>
                <a14:m>
                  <m:oMath xmlns:m="http://schemas.openxmlformats.org/officeDocument/2006/math"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𝑶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en-US" alt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+mj-lt"/>
                  </a:rPr>
                  <a:t>is the time complexity of merging the two halves.</a:t>
                </a:r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rPr>
                  <a:t>Solving this recurrence relation using the Master Theorem or through substitution, we get: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nlog</m:t>
                      </m:r>
                      <m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kumimoji="0" lang="en-US" altLang="en-US" sz="2400" b="1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kumimoji="0" lang="en-US" alt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D8515F1E-69D3-72D4-BF9E-DF2C6C5F6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556266"/>
                <a:ext cx="10439400" cy="2677656"/>
              </a:xfrm>
              <a:prstGeom prst="rect">
                <a:avLst/>
              </a:prstGeom>
              <a:blipFill>
                <a:blip r:embed="rId2"/>
                <a:stretch>
                  <a:fillRect l="-759" t="-1364" r="-467" b="-25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F89D5A75-5F66-E2E9-57E6-5A1F82E41258}"/>
              </a:ext>
            </a:extLst>
          </p:cNvPr>
          <p:cNvSpPr/>
          <p:nvPr/>
        </p:nvSpPr>
        <p:spPr>
          <a:xfrm>
            <a:off x="4191000" y="304800"/>
            <a:ext cx="3690937" cy="361950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/>
              <a:t>Time Complexity</a:t>
            </a:r>
          </a:p>
        </p:txBody>
      </p:sp>
    </p:spTree>
    <p:extLst>
      <p:ext uri="{BB962C8B-B14F-4D97-AF65-F5344CB8AC3E}">
        <p14:creationId xmlns:p14="http://schemas.microsoft.com/office/powerpoint/2010/main" val="24186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7368" y="1196752"/>
            <a:ext cx="1137726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 fontAlgn="base">
              <a:buFont typeface="Arial" pitchFamily="34" charset="0"/>
              <a:buChar char="•"/>
            </a:pPr>
            <a:r>
              <a:rPr lang="en-US" sz="2200" b="1" dirty="0"/>
              <a:t>Merge Sort is a Divide and Conquer algorithm. </a:t>
            </a:r>
          </a:p>
          <a:p>
            <a:pPr marL="360363" indent="-360363" fontAlgn="base">
              <a:buFont typeface="Arial" pitchFamily="34" charset="0"/>
              <a:buChar char="•"/>
            </a:pPr>
            <a:r>
              <a:rPr lang="en-US" sz="2200" b="1" dirty="0"/>
              <a:t>It divides input array in two halves, calls itself for the two halves and then merges the two sorted halves. </a:t>
            </a:r>
          </a:p>
          <a:p>
            <a:pPr marL="360363" indent="-360363" fontAlgn="base">
              <a:buFont typeface="Arial" pitchFamily="34" charset="0"/>
              <a:buChar char="•"/>
            </a:pPr>
            <a:r>
              <a:rPr lang="en-US" sz="2200" b="1" dirty="0"/>
              <a:t>The merge() function is used for merging two halves. </a:t>
            </a:r>
          </a:p>
          <a:p>
            <a:pPr marL="360363" indent="-360363" fontAlgn="base">
              <a:buFont typeface="Arial" pitchFamily="34" charset="0"/>
              <a:buChar char="•"/>
            </a:pPr>
            <a:r>
              <a:rPr lang="en-US" sz="2200" b="1" dirty="0"/>
              <a:t>The merge(</a:t>
            </a:r>
            <a:r>
              <a:rPr lang="en-US" sz="2200" b="1" dirty="0" err="1"/>
              <a:t>arr</a:t>
            </a:r>
            <a:r>
              <a:rPr lang="en-US" sz="2200" b="1" dirty="0"/>
              <a:t>, l, m, r) is key process that assumes that </a:t>
            </a:r>
            <a:r>
              <a:rPr lang="en-US" sz="2200" b="1" dirty="0" err="1"/>
              <a:t>arr</a:t>
            </a:r>
            <a:r>
              <a:rPr lang="en-US" sz="2200" b="1" dirty="0"/>
              <a:t>[l..m] and </a:t>
            </a:r>
            <a:r>
              <a:rPr lang="en-US" sz="2200" b="1" dirty="0" err="1"/>
              <a:t>arr</a:t>
            </a:r>
            <a:r>
              <a:rPr lang="en-US" sz="2200" b="1" dirty="0"/>
              <a:t>[m+1..r] are sorted and merges the two sorted sub-arrays into one.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64096" y="3743672"/>
          <a:ext cx="609600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Best case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IN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Average case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IN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Worst case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O(</a:t>
                      </a:r>
                      <a:r>
                        <a:rPr lang="en-IN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Stable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YES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Inplace</a:t>
                      </a:r>
                      <a:endParaRPr lang="en-US" sz="2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62884"/>
                  </a:ext>
                </a:extLst>
              </a:tr>
            </a:tbl>
          </a:graphicData>
        </a:graphic>
      </p:graphicFrame>
      <p:sp>
        <p:nvSpPr>
          <p:cNvPr id="2" name="Google Shape;502;p17">
            <a:extLst>
              <a:ext uri="{FF2B5EF4-FFF2-40B4-BE49-F238E27FC236}">
                <a16:creationId xmlns:a16="http://schemas.microsoft.com/office/drawing/2014/main" id="{C8FF7C01-2BBF-3954-91DA-40A99DC70FD7}"/>
              </a:ext>
            </a:extLst>
          </p:cNvPr>
          <p:cNvSpPr/>
          <p:nvPr/>
        </p:nvSpPr>
        <p:spPr>
          <a:xfrm>
            <a:off x="4724896" y="152400"/>
            <a:ext cx="2235200" cy="454025"/>
          </a:xfrm>
          <a:prstGeom prst="roundRect">
            <a:avLst>
              <a:gd name="adj" fmla="val 35613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lIns="91425" tIns="45700" rIns="91425" bIns="4570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lt1"/>
                </a:solidFill>
                <a:latin typeface="+mn-lt"/>
                <a:ea typeface="Calibri"/>
                <a:cs typeface="Poppins" panose="00000500000000000000" pitchFamily="2" charset="0"/>
                <a:sym typeface="Calibri"/>
              </a:rPr>
              <a:t>Merge Sort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B357-C1FB-4F15-869A-BE8CEC43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37419"/>
            <a:ext cx="11201400" cy="4983162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/>
              <a:t> </a:t>
            </a:r>
            <a:br>
              <a:rPr lang="en-IN" sz="2400" b="1" dirty="0"/>
            </a:br>
            <a:r>
              <a:rPr lang="en-IN" sz="2400" b="1" dirty="0">
                <a:cs typeface="Times New Roman" panose="02020603050405020304" pitchFamily="18" charset="0"/>
              </a:rPr>
              <a:t>Algorithm D and C(P)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{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if small(P)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then return S(P)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else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{ 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	divide P into smaller instances P1 ,P2 .....Pk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	apply D and C to each sub problem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	return combine (D and C(P1)+ D and C(P2)+.......+D and C(Pk))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      }</a:t>
            </a:r>
            <a:br>
              <a:rPr lang="en-IN" sz="2400" b="1" dirty="0">
                <a:cs typeface="Times New Roman" panose="02020603050405020304" pitchFamily="18" charset="0"/>
              </a:rPr>
            </a:br>
            <a:r>
              <a:rPr lang="en-I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98909094-AED8-E2A4-D1C3-52216B62CE84}"/>
              </a:ext>
            </a:extLst>
          </p:cNvPr>
          <p:cNvSpPr/>
          <p:nvPr/>
        </p:nvSpPr>
        <p:spPr>
          <a:xfrm>
            <a:off x="4538663" y="247650"/>
            <a:ext cx="3011487" cy="39211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/>
              <a:t>Algorithm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2994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629400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67042" y="278605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274199" y="2682350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1752" y="277391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488909" y="267020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78605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682350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2000240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2212966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357562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]&lt;=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], k++, </a:t>
            </a:r>
            <a:r>
              <a:rPr lang="en-IN" sz="2200" b="1" dirty="0" err="1"/>
              <a:t>i</a:t>
            </a:r>
            <a:r>
              <a:rPr lang="en-IN" sz="2200" b="1" dirty="0"/>
              <a:t>++</a:t>
            </a:r>
            <a:endParaRPr lang="en-US" sz="2200" b="1" dirty="0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981200" y="274638"/>
            <a:ext cx="8229600" cy="582594"/>
          </a:xfrm>
          <a:prstGeom prst="rect">
            <a:avLst/>
          </a:prstGeom>
        </p:spPr>
        <p:txBody>
          <a:bodyPr>
            <a:normAutofit fontScale="97500"/>
          </a:bodyPr>
          <a:lstStyle/>
          <a:p>
            <a:pPr algn="ctr">
              <a:spcBef>
                <a:spcPct val="0"/>
              </a:spcBef>
              <a:defRPr/>
            </a:pPr>
            <a:r>
              <a:rPr lang="en-IN" sz="3200" b="1" dirty="0">
                <a:latin typeface="+mj-lt"/>
                <a:ea typeface="+mj-ea"/>
                <a:cs typeface="+mj-cs"/>
              </a:rPr>
              <a:t>EXAMPLE 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357694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095604" y="5514352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202762" y="5410644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728534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941260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881158" y="1000109"/>
            <a:ext cx="32861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i</a:t>
            </a:r>
            <a:r>
              <a:rPr lang="en-IN" sz="2200" b="1" dirty="0"/>
              <a:t>=start; k=0; j=mid+1</a:t>
            </a:r>
            <a:endParaRPr lang="en-US" sz="2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960992" y="1415084"/>
            <a:ext cx="9836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start</a:t>
            </a:r>
            <a:endParaRPr lang="en-US" sz="22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8382016" y="1357298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end</a:t>
            </a:r>
            <a:endParaRPr lang="en-US" sz="2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8546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845703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81752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6488909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]&gt;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[j], k++, j++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738546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3845704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38546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845703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96132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203289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]&lt;=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], k++, </a:t>
            </a:r>
            <a:r>
              <a:rPr lang="en-IN" sz="2200" b="1" dirty="0" err="1"/>
              <a:t>i</a:t>
            </a:r>
            <a:r>
              <a:rPr lang="en-IN" sz="2200" b="1" dirty="0"/>
              <a:t>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81488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4488646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81488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488645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96132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203289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]&gt;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[j], k++, j++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095868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5203026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81488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488645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39074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846231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]&lt;=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], k++, </a:t>
            </a:r>
            <a:r>
              <a:rPr lang="en-IN" sz="2200" b="1" dirty="0" err="1"/>
              <a:t>i</a:t>
            </a:r>
            <a:r>
              <a:rPr lang="en-IN" sz="2200" b="1" dirty="0"/>
              <a:t>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5738810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5845968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024167" y="1357298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9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10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95868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i</a:t>
            </a:r>
            <a:endParaRPr lang="en-US" sz="2200" b="1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5203025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39074" y="2501814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j</a:t>
            </a:r>
            <a:endParaRPr lang="en-US" sz="2200" b="1" dirty="0"/>
          </a:p>
        </p:txBody>
      </p:sp>
      <p:cxnSp>
        <p:nvCxnSpPr>
          <p:cNvPr id="8" name="Straight Arrow Connector 7"/>
          <p:cNvCxnSpPr/>
          <p:nvPr/>
        </p:nvCxnSpPr>
        <p:spPr>
          <a:xfrm rot="5400000" flipH="1" flipV="1">
            <a:off x="7846231" y="2382176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67372" y="2513956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m</a:t>
            </a:r>
            <a:endParaRPr lang="en-US" sz="2200" b="1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5774529" y="2394318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809720" y="1728138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err="1"/>
              <a:t>arr</a:t>
            </a:r>
            <a:endParaRPr lang="en-US" sz="2200" b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309786" y="1940864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81158" y="3085460"/>
            <a:ext cx="54292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If </a:t>
            </a:r>
            <a:r>
              <a:rPr lang="en-IN" sz="2200" b="1" dirty="0" err="1"/>
              <a:t>arr</a:t>
            </a:r>
            <a:r>
              <a:rPr lang="en-IN" sz="2200" b="1" dirty="0"/>
              <a:t>[</a:t>
            </a:r>
            <a:r>
              <a:rPr lang="en-IN" sz="2200" b="1" dirty="0" err="1"/>
              <a:t>i</a:t>
            </a:r>
            <a:r>
              <a:rPr lang="en-IN" sz="2200" b="1" dirty="0"/>
              <a:t>]&gt;</a:t>
            </a:r>
            <a:r>
              <a:rPr lang="en-IN" sz="2200" b="1" dirty="0" err="1"/>
              <a:t>arr</a:t>
            </a:r>
            <a:r>
              <a:rPr lang="en-IN" sz="2200" b="1" dirty="0"/>
              <a:t>[j] then temp[k]=</a:t>
            </a:r>
            <a:r>
              <a:rPr lang="en-IN" sz="2200" b="1" dirty="0" err="1"/>
              <a:t>arr</a:t>
            </a:r>
            <a:r>
              <a:rPr lang="en-IN" sz="2200" b="1" dirty="0"/>
              <a:t>[j], k++, j++</a:t>
            </a:r>
            <a:endParaRPr lang="en-US" sz="2200" b="1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3024167" y="4085592"/>
          <a:ext cx="6000795" cy="85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7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0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1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8</a:t>
                      </a:r>
                      <a:endParaRPr lang="en-US" sz="22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2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3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4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5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6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b="1" dirty="0"/>
                        <a:t>7</a:t>
                      </a:r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2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381752" y="5242250"/>
            <a:ext cx="642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/>
              <a:t>k</a:t>
            </a:r>
            <a:endParaRPr lang="en-US" sz="2200" b="1" dirty="0"/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6488910" y="5122612"/>
            <a:ext cx="357190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809720" y="4456432"/>
            <a:ext cx="9286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temp</a:t>
            </a:r>
            <a:endParaRPr lang="en-US" sz="2200" b="1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309786" y="4669158"/>
            <a:ext cx="57150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992</Words>
  <Application>Microsoft Office PowerPoint</Application>
  <PresentationFormat>Widescreen</PresentationFormat>
  <Paragraphs>405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Poppins</vt:lpstr>
      <vt:lpstr>Times New Roman</vt:lpstr>
      <vt:lpstr>Office Theme</vt:lpstr>
      <vt:lpstr>PowerPoint Presentation</vt:lpstr>
      <vt:lpstr>PowerPoint Presentation</vt:lpstr>
      <vt:lpstr>  Algorithm D and C(P) { if small(P) then return S(P) else       {   divide P into smaller instances P1 ,P2 .....Pk  apply D and C to each sub problem  return combine (D and C(P1)+ D and C(P2)+.......+D and C(Pk))       } }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Deva</dc:creator>
  <cp:lastModifiedBy>Siri Keerthi</cp:lastModifiedBy>
  <cp:revision>63</cp:revision>
  <dcterms:created xsi:type="dcterms:W3CDTF">2019-06-08T10:28:15Z</dcterms:created>
  <dcterms:modified xsi:type="dcterms:W3CDTF">2025-07-26T03:03:38Z</dcterms:modified>
</cp:coreProperties>
</file>