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89" r:id="rId3"/>
    <p:sldId id="290" r:id="rId4"/>
    <p:sldId id="291" r:id="rId5"/>
    <p:sldId id="313" r:id="rId6"/>
    <p:sldId id="292" r:id="rId7"/>
    <p:sldId id="293" r:id="rId8"/>
    <p:sldId id="294" r:id="rId9"/>
    <p:sldId id="316" r:id="rId10"/>
    <p:sldId id="318" r:id="rId11"/>
    <p:sldId id="319" r:id="rId12"/>
    <p:sldId id="320" r:id="rId13"/>
    <p:sldId id="321" r:id="rId14"/>
    <p:sldId id="322" r:id="rId15"/>
    <p:sldId id="323" r:id="rId16"/>
    <p:sldId id="296" r:id="rId17"/>
    <p:sldId id="295" r:id="rId18"/>
    <p:sldId id="300" r:id="rId19"/>
    <p:sldId id="304" r:id="rId20"/>
    <p:sldId id="324" r:id="rId21"/>
    <p:sldId id="325" r:id="rId22"/>
    <p:sldId id="326" r:id="rId23"/>
    <p:sldId id="327" r:id="rId24"/>
    <p:sldId id="3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DACAB-274B-AF80-8FFF-7A9D98559E2A}" v="10" dt="2022-09-22T05:49:05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/>
    <p:restoredTop sz="94621"/>
  </p:normalViewPr>
  <p:slideViewPr>
    <p:cSldViewPr snapToGrid="0">
      <p:cViewPr varScale="1">
        <p:scale>
          <a:sx n="89" d="100"/>
          <a:sy n="89" d="100"/>
        </p:scale>
        <p:origin x="3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THIMA" userId="S::2000031692@kluniversity.in::5eefd5d4-da6d-4f17-8eba-d4dbb00bc4f9" providerId="AD" clId="Web-{1CCDACAB-274B-AF80-8FFF-7A9D98559E2A}"/>
    <pc:docChg chg="modSld">
      <pc:chgData name="MOHAMMED FATHIMA" userId="S::2000031692@kluniversity.in::5eefd5d4-da6d-4f17-8eba-d4dbb00bc4f9" providerId="AD" clId="Web-{1CCDACAB-274B-AF80-8FFF-7A9D98559E2A}" dt="2022-09-22T05:49:03.903" v="10" actId="20577"/>
      <pc:docMkLst>
        <pc:docMk/>
      </pc:docMkLst>
      <pc:sldChg chg="modSp">
        <pc:chgData name="MOHAMMED FATHIMA" userId="S::2000031692@kluniversity.in::5eefd5d4-da6d-4f17-8eba-d4dbb00bc4f9" providerId="AD" clId="Web-{1CCDACAB-274B-AF80-8FFF-7A9D98559E2A}" dt="2022-09-22T05:49:03.903" v="10" actId="20577"/>
        <pc:sldMkLst>
          <pc:docMk/>
          <pc:sldMk cId="0" sldId="256"/>
        </pc:sldMkLst>
        <pc:spChg chg="mod">
          <ac:chgData name="MOHAMMED FATHIMA" userId="S::2000031692@kluniversity.in::5eefd5d4-da6d-4f17-8eba-d4dbb00bc4f9" providerId="AD" clId="Web-{1CCDACAB-274B-AF80-8FFF-7A9D98559E2A}" dt="2022-09-22T05:49:03.903" v="1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MOHAMMED FATHIMA" userId="S::2000031692@kluniversity.in::5eefd5d4-da6d-4f17-8eba-d4dbb00bc4f9" providerId="AD" clId="Web-{1CCDACAB-274B-AF80-8FFF-7A9D98559E2A}" dt="2022-09-22T05:48:45.122" v="8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196-20C1-42AF-B0BD-3A0C01340ABD}" type="datetimeFigureOut">
              <a:rPr lang="en-AU" smtClean="0"/>
              <a:t>26/07/2025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6252-7977-470F-A63B-F34B0A5EB215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46252-7977-470F-A63B-F34B0A5EB215}" type="slidenum">
              <a:rPr lang="en-AU" smtClean="0"/>
              <a:t>1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Database Systems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9933709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References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781AC-150B-764D-9141-94BE164C3D87}" type="slidenum">
              <a:rPr lang="en-US" altLang="x-none"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825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669087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Database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916004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7898" y="6356350"/>
            <a:ext cx="9144000" cy="365125"/>
          </a:xfrm>
          <a:prstGeom prst="rect">
            <a:avLst/>
          </a:prstGeo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KL University Hyderabad">
            <a:extLst>
              <a:ext uri="{FF2B5EF4-FFF2-40B4-BE49-F238E27FC236}">
                <a16:creationId xmlns:a16="http://schemas.microsoft.com/office/drawing/2014/main" id="{273A0B31-5199-C11A-2073-3C01A9D16B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210185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24019E-D735-D722-0981-2492751C5BFE}"/>
              </a:ext>
            </a:extLst>
          </p:cNvPr>
          <p:cNvSpPr/>
          <p:nvPr userDrawn="1"/>
        </p:nvSpPr>
        <p:spPr>
          <a:xfrm>
            <a:off x="0" y="6811963"/>
            <a:ext cx="12192000" cy="46037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E859B5-0416-9848-88C5-780650D65767}"/>
              </a:ext>
            </a:extLst>
          </p:cNvPr>
          <p:cNvSpPr/>
          <p:nvPr userDrawn="1"/>
        </p:nvSpPr>
        <p:spPr>
          <a:xfrm>
            <a:off x="0" y="0"/>
            <a:ext cx="12192000" cy="46038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7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>
            <a:extLst>
              <a:ext uri="{FF2B5EF4-FFF2-40B4-BE49-F238E27FC236}">
                <a16:creationId xmlns:a16="http://schemas.microsoft.com/office/drawing/2014/main" id="{02D52756-A1C8-9F78-AF25-FC8F4543C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88" y="194882"/>
            <a:ext cx="6029326" cy="662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475;p16">
            <a:extLst>
              <a:ext uri="{FF2B5EF4-FFF2-40B4-BE49-F238E27FC236}">
                <a16:creationId xmlns:a16="http://schemas.microsoft.com/office/drawing/2014/main" id="{E4426FBB-8756-DB58-8586-69C8AA0ED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830263"/>
            <a:ext cx="4595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rgbClr val="C00000"/>
                </a:solidFill>
                <a:cs typeface="Poppins" panose="00000500000000000000" pitchFamily="2" charset="0"/>
              </a:rPr>
              <a:t>Department of CSE</a:t>
            </a:r>
          </a:p>
        </p:txBody>
      </p:sp>
      <p:sp>
        <p:nvSpPr>
          <p:cNvPr id="11" name="Google Shape;476;p16">
            <a:extLst>
              <a:ext uri="{FF2B5EF4-FFF2-40B4-BE49-F238E27FC236}">
                <a16:creationId xmlns:a16="http://schemas.microsoft.com/office/drawing/2014/main" id="{08E5965D-6DA8-9B66-D853-2345FCEE3009}"/>
              </a:ext>
            </a:extLst>
          </p:cNvPr>
          <p:cNvSpPr txBox="1"/>
          <p:nvPr/>
        </p:nvSpPr>
        <p:spPr>
          <a:xfrm>
            <a:off x="5232400" y="2220913"/>
            <a:ext cx="6911975" cy="1938337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cap="all" dirty="0">
                <a:ln/>
                <a:solidFill>
                  <a:srgbClr val="C00000"/>
                </a:solidFill>
                <a:latin typeface="+mn-lt"/>
                <a:cs typeface="Poppins" panose="00000500000000000000" pitchFamily="2" charset="0"/>
                <a:sym typeface="BioRhyme ExtraBold"/>
              </a:rPr>
              <a:t>DESIGN AND ANALYSIS OF ALGORITHMS</a:t>
            </a:r>
          </a:p>
          <a:p>
            <a:pPr algn="ctr">
              <a:defRPr/>
            </a:pPr>
            <a:r>
              <a:rPr lang="en-US" sz="3000" b="1" cap="all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24CS2203</a:t>
            </a:r>
            <a:endParaRPr lang="en-US" sz="3000" b="1" dirty="0">
              <a:solidFill>
                <a:schemeClr val="bg1">
                  <a:lumMod val="50000"/>
                </a:schemeClr>
              </a:solidFill>
              <a:latin typeface="+mn-lt"/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n-lt"/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000" b="1" dirty="0">
                <a:solidFill>
                  <a:srgbClr val="A81E24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Spanning Trees -MST</a:t>
            </a:r>
          </a:p>
        </p:txBody>
      </p:sp>
      <p:sp>
        <p:nvSpPr>
          <p:cNvPr id="12" name="Google Shape;502;p17">
            <a:extLst>
              <a:ext uri="{FF2B5EF4-FFF2-40B4-BE49-F238E27FC236}">
                <a16:creationId xmlns:a16="http://schemas.microsoft.com/office/drawing/2014/main" id="{28F2DF32-717A-E102-5892-E9FC1DF648DA}"/>
              </a:ext>
            </a:extLst>
          </p:cNvPr>
          <p:cNvSpPr/>
          <p:nvPr/>
        </p:nvSpPr>
        <p:spPr>
          <a:xfrm>
            <a:off x="7226680" y="5259387"/>
            <a:ext cx="2923413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lt1"/>
                </a:solidFill>
                <a:latin typeface="+mn-lt"/>
                <a:ea typeface="Calibri"/>
                <a:cs typeface="Poppins" panose="00000500000000000000" pitchFamily="2" charset="0"/>
                <a:sym typeface="Calibri"/>
              </a:rPr>
              <a:t>Greedy Method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594733-0560-B943-7C80-14889101FCC1}"/>
              </a:ext>
            </a:extLst>
          </p:cNvPr>
          <p:cNvSpPr/>
          <p:nvPr/>
        </p:nvSpPr>
        <p:spPr>
          <a:xfrm>
            <a:off x="6233250" y="925390"/>
            <a:ext cx="4486331" cy="574765"/>
          </a:xfrm>
          <a:prstGeom prst="roundRect">
            <a:avLst/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C1B3B06-A552-4F72-9D6B-BA852E1DB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836" y="806245"/>
            <a:ext cx="10658764" cy="4552336"/>
          </a:xfrm>
        </p:spPr>
      </p:pic>
    </p:spTree>
    <p:extLst>
      <p:ext uri="{BB962C8B-B14F-4D97-AF65-F5344CB8AC3E}">
        <p14:creationId xmlns:p14="http://schemas.microsoft.com/office/powerpoint/2010/main" val="201439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150C52-0E61-465D-960C-0A8267970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897" y="304800"/>
            <a:ext cx="8386915" cy="5702710"/>
          </a:xfrm>
        </p:spPr>
      </p:pic>
    </p:spTree>
    <p:extLst>
      <p:ext uri="{BB962C8B-B14F-4D97-AF65-F5344CB8AC3E}">
        <p14:creationId xmlns:p14="http://schemas.microsoft.com/office/powerpoint/2010/main" val="249793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6233BA-CD40-4384-AEAF-128AEEB02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249784"/>
            <a:ext cx="8910514" cy="6400398"/>
          </a:xfrm>
        </p:spPr>
      </p:pic>
    </p:spTree>
    <p:extLst>
      <p:ext uri="{BB962C8B-B14F-4D97-AF65-F5344CB8AC3E}">
        <p14:creationId xmlns:p14="http://schemas.microsoft.com/office/powerpoint/2010/main" val="31599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682F53-4C22-4931-8A9C-872F8806B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091" y="935181"/>
            <a:ext cx="10483272" cy="5400368"/>
          </a:xfrm>
        </p:spPr>
      </p:pic>
    </p:spTree>
    <p:extLst>
      <p:ext uri="{BB962C8B-B14F-4D97-AF65-F5344CB8AC3E}">
        <p14:creationId xmlns:p14="http://schemas.microsoft.com/office/powerpoint/2010/main" val="352558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00E566-B022-4FA8-9CE4-84D3CBC15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767" y="354090"/>
            <a:ext cx="8416413" cy="6046710"/>
          </a:xfrm>
        </p:spPr>
      </p:pic>
    </p:spTree>
    <p:extLst>
      <p:ext uri="{BB962C8B-B14F-4D97-AF65-F5344CB8AC3E}">
        <p14:creationId xmlns:p14="http://schemas.microsoft.com/office/powerpoint/2010/main" val="316106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5BB4F8-6C10-4CF4-8DC0-DB3590FBE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018" y="919022"/>
            <a:ext cx="11189312" cy="5795813"/>
          </a:xfrm>
        </p:spPr>
      </p:pic>
    </p:spTree>
    <p:extLst>
      <p:ext uri="{BB962C8B-B14F-4D97-AF65-F5344CB8AC3E}">
        <p14:creationId xmlns:p14="http://schemas.microsoft.com/office/powerpoint/2010/main" val="1036115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4"/>
          <p:cNvSpPr>
            <a:spLocks noChangeShapeType="1"/>
          </p:cNvSpPr>
          <p:nvPr/>
        </p:nvSpPr>
        <p:spPr bwMode="auto">
          <a:xfrm>
            <a:off x="2362200" y="182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2209800" y="2362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 </a:t>
            </a:r>
            <a:r>
              <a:rPr lang="en-US" altLang="x-none" sz="1400"/>
              <a:t>1</a:t>
            </a:r>
            <a:r>
              <a:rPr lang="en-US" altLang="x-none"/>
              <a:t> 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2286000" y="1447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2</a:t>
            </a:r>
          </a:p>
        </p:txBody>
      </p:sp>
      <p:sp>
        <p:nvSpPr>
          <p:cNvPr id="14341" name="Line 7"/>
          <p:cNvSpPr>
            <a:spLocks noChangeShapeType="1"/>
          </p:cNvSpPr>
          <p:nvPr/>
        </p:nvSpPr>
        <p:spPr bwMode="auto">
          <a:xfrm>
            <a:off x="2971800" y="1676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2819400" y="2514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9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2819400" y="12954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3</a:t>
            </a:r>
          </a:p>
        </p:txBody>
      </p:sp>
      <p:sp>
        <p:nvSpPr>
          <p:cNvPr id="14344" name="Line 10"/>
          <p:cNvSpPr>
            <a:spLocks noChangeShapeType="1"/>
          </p:cNvSpPr>
          <p:nvPr/>
        </p:nvSpPr>
        <p:spPr bwMode="auto">
          <a:xfrm>
            <a:off x="3581400" y="1676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3429000" y="2514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7</a:t>
            </a: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3429000" y="12954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6</a:t>
            </a:r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2209800" y="1981200"/>
            <a:ext cx="762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1</a:t>
            </a:r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2743200" y="1981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2</a:t>
            </a:r>
          </a:p>
        </p:txBody>
      </p:sp>
      <p:sp>
        <p:nvSpPr>
          <p:cNvPr id="14349" name="Rectangle 15"/>
          <p:cNvSpPr>
            <a:spLocks noChangeArrowheads="1"/>
          </p:cNvSpPr>
          <p:nvPr/>
        </p:nvSpPr>
        <p:spPr bwMode="auto">
          <a:xfrm>
            <a:off x="3352800" y="1981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2</a:t>
            </a:r>
          </a:p>
        </p:txBody>
      </p:sp>
      <p:sp>
        <p:nvSpPr>
          <p:cNvPr id="14350" name="Line 16"/>
          <p:cNvSpPr>
            <a:spLocks noChangeShapeType="1"/>
          </p:cNvSpPr>
          <p:nvPr/>
        </p:nvSpPr>
        <p:spPr bwMode="auto">
          <a:xfrm>
            <a:off x="4343400" y="1371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51" name="Rectangle 17"/>
          <p:cNvSpPr>
            <a:spLocks noChangeArrowheads="1"/>
          </p:cNvSpPr>
          <p:nvPr/>
        </p:nvSpPr>
        <p:spPr bwMode="auto">
          <a:xfrm>
            <a:off x="4191000" y="2590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7</a:t>
            </a:r>
          </a:p>
        </p:txBody>
      </p:sp>
      <p:sp>
        <p:nvSpPr>
          <p:cNvPr id="14352" name="Rectangle 18"/>
          <p:cNvSpPr>
            <a:spLocks noChangeArrowheads="1"/>
          </p:cNvSpPr>
          <p:nvPr/>
        </p:nvSpPr>
        <p:spPr bwMode="auto">
          <a:xfrm>
            <a:off x="4191000" y="1219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8</a:t>
            </a:r>
          </a:p>
        </p:txBody>
      </p:sp>
      <p:sp>
        <p:nvSpPr>
          <p:cNvPr id="14353" name="Rectangle 19"/>
          <p:cNvSpPr>
            <a:spLocks noChangeArrowheads="1"/>
          </p:cNvSpPr>
          <p:nvPr/>
        </p:nvSpPr>
        <p:spPr bwMode="auto">
          <a:xfrm>
            <a:off x="4114800" y="1981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14354" name="Line 20"/>
          <p:cNvSpPr>
            <a:spLocks noChangeShapeType="1"/>
          </p:cNvSpPr>
          <p:nvPr/>
        </p:nvSpPr>
        <p:spPr bwMode="auto">
          <a:xfrm>
            <a:off x="4953000" y="13716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55" name="Rectangle 21"/>
          <p:cNvSpPr>
            <a:spLocks noChangeArrowheads="1"/>
          </p:cNvSpPr>
          <p:nvPr/>
        </p:nvSpPr>
        <p:spPr bwMode="auto">
          <a:xfrm>
            <a:off x="4800600" y="2590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3</a:t>
            </a:r>
          </a:p>
        </p:txBody>
      </p:sp>
      <p:sp>
        <p:nvSpPr>
          <p:cNvPr id="14356" name="Rectangle 22"/>
          <p:cNvSpPr>
            <a:spLocks noChangeArrowheads="1"/>
          </p:cNvSpPr>
          <p:nvPr/>
        </p:nvSpPr>
        <p:spPr bwMode="auto">
          <a:xfrm>
            <a:off x="4800600" y="1219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6</a:t>
            </a:r>
          </a:p>
        </p:txBody>
      </p:sp>
      <p:sp>
        <p:nvSpPr>
          <p:cNvPr id="14357" name="Rectangle 23"/>
          <p:cNvSpPr>
            <a:spLocks noChangeArrowheads="1"/>
          </p:cNvSpPr>
          <p:nvPr/>
        </p:nvSpPr>
        <p:spPr bwMode="auto">
          <a:xfrm>
            <a:off x="4724400" y="1981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14358" name="Line 24"/>
          <p:cNvSpPr>
            <a:spLocks noChangeShapeType="1"/>
          </p:cNvSpPr>
          <p:nvPr/>
        </p:nvSpPr>
        <p:spPr bwMode="auto">
          <a:xfrm>
            <a:off x="5562600" y="1219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59" name="Rectangle 25"/>
          <p:cNvSpPr>
            <a:spLocks noChangeArrowheads="1"/>
          </p:cNvSpPr>
          <p:nvPr/>
        </p:nvSpPr>
        <p:spPr bwMode="auto">
          <a:xfrm>
            <a:off x="5410200" y="2971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3</a:t>
            </a:r>
          </a:p>
        </p:txBody>
      </p:sp>
      <p:sp>
        <p:nvSpPr>
          <p:cNvPr id="14360" name="Rectangle 26"/>
          <p:cNvSpPr>
            <a:spLocks noChangeArrowheads="1"/>
          </p:cNvSpPr>
          <p:nvPr/>
        </p:nvSpPr>
        <p:spPr bwMode="auto">
          <a:xfrm>
            <a:off x="5410200" y="990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14361" name="Rectangle 27"/>
          <p:cNvSpPr>
            <a:spLocks noChangeArrowheads="1"/>
          </p:cNvSpPr>
          <p:nvPr/>
        </p:nvSpPr>
        <p:spPr bwMode="auto">
          <a:xfrm>
            <a:off x="5334000" y="1981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7</a:t>
            </a:r>
          </a:p>
        </p:txBody>
      </p:sp>
      <p:sp>
        <p:nvSpPr>
          <p:cNvPr id="14362" name="Line 28"/>
          <p:cNvSpPr>
            <a:spLocks noChangeShapeType="1"/>
          </p:cNvSpPr>
          <p:nvPr/>
        </p:nvSpPr>
        <p:spPr bwMode="auto">
          <a:xfrm>
            <a:off x="6096000" y="1219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63" name="Rectangle 29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8</a:t>
            </a:r>
          </a:p>
        </p:txBody>
      </p:sp>
      <p:sp>
        <p:nvSpPr>
          <p:cNvPr id="14364" name="Rectangle 30"/>
          <p:cNvSpPr>
            <a:spLocks noChangeArrowheads="1"/>
          </p:cNvSpPr>
          <p:nvPr/>
        </p:nvSpPr>
        <p:spPr bwMode="auto">
          <a:xfrm>
            <a:off x="5943600" y="990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9</a:t>
            </a:r>
          </a:p>
        </p:txBody>
      </p:sp>
      <p:sp>
        <p:nvSpPr>
          <p:cNvPr id="14365" name="Rectangle 31"/>
          <p:cNvSpPr>
            <a:spLocks noChangeArrowheads="1"/>
          </p:cNvSpPr>
          <p:nvPr/>
        </p:nvSpPr>
        <p:spPr bwMode="auto">
          <a:xfrm>
            <a:off x="5867400" y="1981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7</a:t>
            </a:r>
          </a:p>
        </p:txBody>
      </p:sp>
      <p:sp>
        <p:nvSpPr>
          <p:cNvPr id="14366" name="Line 32"/>
          <p:cNvSpPr>
            <a:spLocks noChangeShapeType="1"/>
          </p:cNvSpPr>
          <p:nvPr/>
        </p:nvSpPr>
        <p:spPr bwMode="auto">
          <a:xfrm>
            <a:off x="6629400" y="1066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67" name="Rectangle 33"/>
          <p:cNvSpPr>
            <a:spLocks noChangeArrowheads="1"/>
          </p:cNvSpPr>
          <p:nvPr/>
        </p:nvSpPr>
        <p:spPr bwMode="auto">
          <a:xfrm>
            <a:off x="6477000" y="2971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2</a:t>
            </a:r>
          </a:p>
        </p:txBody>
      </p:sp>
      <p:sp>
        <p:nvSpPr>
          <p:cNvPr id="14368" name="Rectangle 34"/>
          <p:cNvSpPr>
            <a:spLocks noChangeArrowheads="1"/>
          </p:cNvSpPr>
          <p:nvPr/>
        </p:nvSpPr>
        <p:spPr bwMode="auto">
          <a:xfrm>
            <a:off x="6477000" y="762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3</a:t>
            </a:r>
          </a:p>
        </p:txBody>
      </p:sp>
      <p:sp>
        <p:nvSpPr>
          <p:cNvPr id="14369" name="Rectangle 35"/>
          <p:cNvSpPr>
            <a:spLocks noChangeArrowheads="1"/>
          </p:cNvSpPr>
          <p:nvPr/>
        </p:nvSpPr>
        <p:spPr bwMode="auto">
          <a:xfrm>
            <a:off x="6400800" y="1981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8</a:t>
            </a:r>
          </a:p>
        </p:txBody>
      </p:sp>
      <p:sp>
        <p:nvSpPr>
          <p:cNvPr id="14370" name="Line 36"/>
          <p:cNvSpPr>
            <a:spLocks noChangeShapeType="1"/>
          </p:cNvSpPr>
          <p:nvPr/>
        </p:nvSpPr>
        <p:spPr bwMode="auto">
          <a:xfrm>
            <a:off x="7086600" y="1066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71" name="Rectangle 37"/>
          <p:cNvSpPr>
            <a:spLocks noChangeArrowheads="1"/>
          </p:cNvSpPr>
          <p:nvPr/>
        </p:nvSpPr>
        <p:spPr bwMode="auto">
          <a:xfrm>
            <a:off x="6934200" y="2971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1</a:t>
            </a:r>
          </a:p>
        </p:txBody>
      </p:sp>
      <p:sp>
        <p:nvSpPr>
          <p:cNvPr id="14372" name="Rectangle 38"/>
          <p:cNvSpPr>
            <a:spLocks noChangeArrowheads="1"/>
          </p:cNvSpPr>
          <p:nvPr/>
        </p:nvSpPr>
        <p:spPr bwMode="auto">
          <a:xfrm>
            <a:off x="6934200" y="762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8</a:t>
            </a:r>
          </a:p>
        </p:txBody>
      </p:sp>
      <p:sp>
        <p:nvSpPr>
          <p:cNvPr id="14373" name="Rectangle 39"/>
          <p:cNvSpPr>
            <a:spLocks noChangeArrowheads="1"/>
          </p:cNvSpPr>
          <p:nvPr/>
        </p:nvSpPr>
        <p:spPr bwMode="auto">
          <a:xfrm>
            <a:off x="6858000" y="1981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8</a:t>
            </a:r>
          </a:p>
        </p:txBody>
      </p:sp>
      <p:sp>
        <p:nvSpPr>
          <p:cNvPr id="14374" name="Line 40"/>
          <p:cNvSpPr>
            <a:spLocks noChangeShapeType="1"/>
          </p:cNvSpPr>
          <p:nvPr/>
        </p:nvSpPr>
        <p:spPr bwMode="auto">
          <a:xfrm>
            <a:off x="7620000" y="914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75" name="Rectangle 41"/>
          <p:cNvSpPr>
            <a:spLocks noChangeArrowheads="1"/>
          </p:cNvSpPr>
          <p:nvPr/>
        </p:nvSpPr>
        <p:spPr bwMode="auto">
          <a:xfrm>
            <a:off x="7467600" y="3276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4</a:t>
            </a:r>
          </a:p>
        </p:txBody>
      </p:sp>
      <p:sp>
        <p:nvSpPr>
          <p:cNvPr id="14376" name="Rectangle 42"/>
          <p:cNvSpPr>
            <a:spLocks noChangeArrowheads="1"/>
          </p:cNvSpPr>
          <p:nvPr/>
        </p:nvSpPr>
        <p:spPr bwMode="auto">
          <a:xfrm>
            <a:off x="7467600" y="609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5</a:t>
            </a:r>
          </a:p>
        </p:txBody>
      </p:sp>
      <p:sp>
        <p:nvSpPr>
          <p:cNvPr id="14377" name="Rectangle 43"/>
          <p:cNvSpPr>
            <a:spLocks noChangeArrowheads="1"/>
          </p:cNvSpPr>
          <p:nvPr/>
        </p:nvSpPr>
        <p:spPr bwMode="auto">
          <a:xfrm>
            <a:off x="7391400" y="1981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9</a:t>
            </a:r>
          </a:p>
        </p:txBody>
      </p:sp>
      <p:sp>
        <p:nvSpPr>
          <p:cNvPr id="14378" name="Line 44"/>
          <p:cNvSpPr>
            <a:spLocks noChangeShapeType="1"/>
          </p:cNvSpPr>
          <p:nvPr/>
        </p:nvSpPr>
        <p:spPr bwMode="auto">
          <a:xfrm>
            <a:off x="8077200" y="7620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79" name="Rectangle 45"/>
          <p:cNvSpPr>
            <a:spLocks noChangeArrowheads="1"/>
          </p:cNvSpPr>
          <p:nvPr/>
        </p:nvSpPr>
        <p:spPr bwMode="auto">
          <a:xfrm>
            <a:off x="7924800" y="3352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6</a:t>
            </a:r>
          </a:p>
        </p:txBody>
      </p:sp>
      <p:sp>
        <p:nvSpPr>
          <p:cNvPr id="14380" name="Rectangle 46"/>
          <p:cNvSpPr>
            <a:spLocks noChangeArrowheads="1"/>
          </p:cNvSpPr>
          <p:nvPr/>
        </p:nvSpPr>
        <p:spPr bwMode="auto">
          <a:xfrm>
            <a:off x="7924800" y="5334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5</a:t>
            </a:r>
          </a:p>
        </p:txBody>
      </p:sp>
      <p:sp>
        <p:nvSpPr>
          <p:cNvPr id="14381" name="Rectangle 47"/>
          <p:cNvSpPr>
            <a:spLocks noChangeArrowheads="1"/>
          </p:cNvSpPr>
          <p:nvPr/>
        </p:nvSpPr>
        <p:spPr bwMode="auto">
          <a:xfrm>
            <a:off x="7848600" y="20574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10</a:t>
            </a:r>
          </a:p>
        </p:txBody>
      </p:sp>
      <p:sp>
        <p:nvSpPr>
          <p:cNvPr id="14382" name="Line 48"/>
          <p:cNvSpPr>
            <a:spLocks noChangeShapeType="1"/>
          </p:cNvSpPr>
          <p:nvPr/>
        </p:nvSpPr>
        <p:spPr bwMode="auto">
          <a:xfrm>
            <a:off x="8610600" y="457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83" name="Rectangle 49"/>
          <p:cNvSpPr>
            <a:spLocks noChangeArrowheads="1"/>
          </p:cNvSpPr>
          <p:nvPr/>
        </p:nvSpPr>
        <p:spPr bwMode="auto">
          <a:xfrm>
            <a:off x="8458200" y="3657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6</a:t>
            </a:r>
          </a:p>
        </p:txBody>
      </p:sp>
      <p:sp>
        <p:nvSpPr>
          <p:cNvPr id="14384" name="Rectangle 50"/>
          <p:cNvSpPr>
            <a:spLocks noChangeArrowheads="1"/>
          </p:cNvSpPr>
          <p:nvPr/>
        </p:nvSpPr>
        <p:spPr bwMode="auto">
          <a:xfrm>
            <a:off x="8458200" y="304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14385" name="Rectangle 51"/>
          <p:cNvSpPr>
            <a:spLocks noChangeArrowheads="1"/>
          </p:cNvSpPr>
          <p:nvPr/>
        </p:nvSpPr>
        <p:spPr bwMode="auto">
          <a:xfrm>
            <a:off x="8382000" y="1981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14</a:t>
            </a:r>
          </a:p>
        </p:txBody>
      </p:sp>
      <p:sp>
        <p:nvSpPr>
          <p:cNvPr id="14386" name="Line 52"/>
          <p:cNvSpPr>
            <a:spLocks noChangeShapeType="1"/>
          </p:cNvSpPr>
          <p:nvPr/>
        </p:nvSpPr>
        <p:spPr bwMode="auto">
          <a:xfrm>
            <a:off x="9067800" y="152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387" name="Rectangle 53"/>
          <p:cNvSpPr>
            <a:spLocks noChangeArrowheads="1"/>
          </p:cNvSpPr>
          <p:nvPr/>
        </p:nvSpPr>
        <p:spPr bwMode="auto">
          <a:xfrm>
            <a:off x="8915400" y="3886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 </a:t>
            </a:r>
            <a:r>
              <a:rPr lang="en-US" altLang="x-none" sz="1400"/>
              <a:t>7</a:t>
            </a:r>
          </a:p>
        </p:txBody>
      </p:sp>
      <p:sp>
        <p:nvSpPr>
          <p:cNvPr id="14388" name="Rectangle 54"/>
          <p:cNvSpPr>
            <a:spLocks noChangeArrowheads="1"/>
          </p:cNvSpPr>
          <p:nvPr/>
        </p:nvSpPr>
        <p:spPr bwMode="auto">
          <a:xfrm>
            <a:off x="8915400" y="76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9</a:t>
            </a:r>
          </a:p>
        </p:txBody>
      </p:sp>
      <p:sp>
        <p:nvSpPr>
          <p:cNvPr id="14389" name="Rectangle 55"/>
          <p:cNvSpPr>
            <a:spLocks noChangeArrowheads="1"/>
          </p:cNvSpPr>
          <p:nvPr/>
        </p:nvSpPr>
        <p:spPr bwMode="auto">
          <a:xfrm>
            <a:off x="8839200" y="1981200"/>
            <a:ext cx="1524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16</a:t>
            </a:r>
          </a:p>
        </p:txBody>
      </p:sp>
      <p:sp>
        <p:nvSpPr>
          <p:cNvPr id="14390" name="Oval 56"/>
          <p:cNvSpPr>
            <a:spLocks noChangeArrowheads="1"/>
          </p:cNvSpPr>
          <p:nvPr/>
        </p:nvSpPr>
        <p:spPr bwMode="auto">
          <a:xfrm>
            <a:off x="3124200" y="4157664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2</a:t>
            </a:r>
          </a:p>
        </p:txBody>
      </p:sp>
      <p:sp>
        <p:nvSpPr>
          <p:cNvPr id="14391" name="Oval 57"/>
          <p:cNvSpPr>
            <a:spLocks noChangeArrowheads="1"/>
          </p:cNvSpPr>
          <p:nvPr/>
        </p:nvSpPr>
        <p:spPr bwMode="auto">
          <a:xfrm>
            <a:off x="3884614" y="5416550"/>
            <a:ext cx="287337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8</a:t>
            </a:r>
          </a:p>
        </p:txBody>
      </p:sp>
      <p:sp>
        <p:nvSpPr>
          <p:cNvPr id="14392" name="Oval 58"/>
          <p:cNvSpPr>
            <a:spLocks noChangeArrowheads="1"/>
          </p:cNvSpPr>
          <p:nvPr/>
        </p:nvSpPr>
        <p:spPr bwMode="auto">
          <a:xfrm>
            <a:off x="4603750" y="4706939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9</a:t>
            </a:r>
          </a:p>
        </p:txBody>
      </p:sp>
      <p:sp>
        <p:nvSpPr>
          <p:cNvPr id="14393" name="Oval 59"/>
          <p:cNvSpPr>
            <a:spLocks noChangeArrowheads="1"/>
          </p:cNvSpPr>
          <p:nvPr/>
        </p:nvSpPr>
        <p:spPr bwMode="auto">
          <a:xfrm>
            <a:off x="5324475" y="3987800"/>
            <a:ext cx="287338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3</a:t>
            </a:r>
          </a:p>
        </p:txBody>
      </p:sp>
      <p:sp>
        <p:nvSpPr>
          <p:cNvPr id="14394" name="Oval 60"/>
          <p:cNvSpPr>
            <a:spLocks noChangeArrowheads="1"/>
          </p:cNvSpPr>
          <p:nvPr/>
        </p:nvSpPr>
        <p:spPr bwMode="auto">
          <a:xfrm>
            <a:off x="5324475" y="5416550"/>
            <a:ext cx="287338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7</a:t>
            </a:r>
          </a:p>
        </p:txBody>
      </p:sp>
      <p:sp>
        <p:nvSpPr>
          <p:cNvPr id="14395" name="Oval 61"/>
          <p:cNvSpPr>
            <a:spLocks noChangeArrowheads="1"/>
          </p:cNvSpPr>
          <p:nvPr/>
        </p:nvSpPr>
        <p:spPr bwMode="auto">
          <a:xfrm>
            <a:off x="7467600" y="4081464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4</a:t>
            </a:r>
          </a:p>
        </p:txBody>
      </p:sp>
      <p:sp>
        <p:nvSpPr>
          <p:cNvPr id="14396" name="Oval 62"/>
          <p:cNvSpPr>
            <a:spLocks noChangeArrowheads="1"/>
          </p:cNvSpPr>
          <p:nvPr/>
        </p:nvSpPr>
        <p:spPr bwMode="auto">
          <a:xfrm>
            <a:off x="6764339" y="5427664"/>
            <a:ext cx="287337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6</a:t>
            </a:r>
          </a:p>
        </p:txBody>
      </p:sp>
      <p:cxnSp>
        <p:nvCxnSpPr>
          <p:cNvPr id="14397" name="AutoShape 63"/>
          <p:cNvCxnSpPr>
            <a:cxnSpLocks noChangeShapeType="1"/>
          </p:cNvCxnSpPr>
          <p:nvPr/>
        </p:nvCxnSpPr>
        <p:spPr bwMode="auto">
          <a:xfrm>
            <a:off x="4171951" y="5575300"/>
            <a:ext cx="1152525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98" name="AutoShape 64"/>
          <p:cNvCxnSpPr>
            <a:cxnSpLocks noChangeShapeType="1"/>
          </p:cNvCxnSpPr>
          <p:nvPr/>
        </p:nvCxnSpPr>
        <p:spPr bwMode="auto">
          <a:xfrm flipV="1">
            <a:off x="4848226" y="4213226"/>
            <a:ext cx="519113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99" name="AutoShape 65"/>
          <p:cNvCxnSpPr>
            <a:cxnSpLocks noChangeShapeType="1"/>
          </p:cNvCxnSpPr>
          <p:nvPr/>
        </p:nvCxnSpPr>
        <p:spPr bwMode="auto">
          <a:xfrm>
            <a:off x="5611814" y="5568950"/>
            <a:ext cx="1152525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0" name="AutoShape 66"/>
          <p:cNvCxnSpPr>
            <a:cxnSpLocks noChangeShapeType="1"/>
          </p:cNvCxnSpPr>
          <p:nvPr/>
        </p:nvCxnSpPr>
        <p:spPr bwMode="auto">
          <a:xfrm>
            <a:off x="5568950" y="4254500"/>
            <a:ext cx="1238250" cy="123825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1" name="AutoShape 67"/>
          <p:cNvCxnSpPr>
            <a:cxnSpLocks noChangeShapeType="1"/>
          </p:cNvCxnSpPr>
          <p:nvPr/>
        </p:nvCxnSpPr>
        <p:spPr bwMode="auto">
          <a:xfrm flipV="1">
            <a:off x="2649539" y="4419601"/>
            <a:ext cx="517525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402" name="AutoShape 70"/>
          <p:cNvCxnSpPr>
            <a:cxnSpLocks noChangeShapeType="1"/>
          </p:cNvCxnSpPr>
          <p:nvPr/>
        </p:nvCxnSpPr>
        <p:spPr bwMode="auto">
          <a:xfrm>
            <a:off x="7712076" y="4306889"/>
            <a:ext cx="519113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403" name="Oval 71"/>
          <p:cNvSpPr>
            <a:spLocks noChangeArrowheads="1"/>
          </p:cNvSpPr>
          <p:nvPr/>
        </p:nvSpPr>
        <p:spPr bwMode="auto">
          <a:xfrm>
            <a:off x="2438400" y="4894264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1</a:t>
            </a:r>
          </a:p>
        </p:txBody>
      </p:sp>
      <p:sp>
        <p:nvSpPr>
          <p:cNvPr id="14404" name="Oval 72"/>
          <p:cNvSpPr>
            <a:spLocks noChangeArrowheads="1"/>
          </p:cNvSpPr>
          <p:nvPr/>
        </p:nvSpPr>
        <p:spPr bwMode="auto">
          <a:xfrm>
            <a:off x="8154989" y="4818064"/>
            <a:ext cx="287337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5</a:t>
            </a:r>
          </a:p>
        </p:txBody>
      </p:sp>
      <p:sp>
        <p:nvSpPr>
          <p:cNvPr id="14405" name="Freeform 82"/>
          <p:cNvSpPr/>
          <p:nvPr/>
        </p:nvSpPr>
        <p:spPr bwMode="auto">
          <a:xfrm>
            <a:off x="2057400" y="3733800"/>
            <a:ext cx="1943100" cy="1752600"/>
          </a:xfrm>
          <a:custGeom>
            <a:avLst/>
            <a:gdLst>
              <a:gd name="T0" fmla="*/ 0 w 1224"/>
              <a:gd name="T1" fmla="*/ 2147483647 h 1104"/>
              <a:gd name="T2" fmla="*/ 2147483647 w 1224"/>
              <a:gd name="T3" fmla="*/ 0 h 1104"/>
              <a:gd name="T4" fmla="*/ 2147483647 w 1224"/>
              <a:gd name="T5" fmla="*/ 2147483647 h 1104"/>
              <a:gd name="T6" fmla="*/ 2147483647 w 1224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1224"/>
              <a:gd name="T13" fmla="*/ 0 h 1104"/>
              <a:gd name="T14" fmla="*/ 1224 w 1224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4" h="1104">
                <a:moveTo>
                  <a:pt x="0" y="624"/>
                </a:moveTo>
                <a:cubicBezTo>
                  <a:pt x="364" y="312"/>
                  <a:pt x="728" y="0"/>
                  <a:pt x="912" y="0"/>
                </a:cubicBezTo>
                <a:cubicBezTo>
                  <a:pt x="1096" y="0"/>
                  <a:pt x="1224" y="440"/>
                  <a:pt x="1104" y="624"/>
                </a:cubicBezTo>
                <a:cubicBezTo>
                  <a:pt x="984" y="808"/>
                  <a:pt x="344" y="1024"/>
                  <a:pt x="192" y="1104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06" name="Freeform 83"/>
          <p:cNvSpPr/>
          <p:nvPr/>
        </p:nvSpPr>
        <p:spPr bwMode="auto">
          <a:xfrm>
            <a:off x="1930400" y="4724400"/>
            <a:ext cx="431800" cy="762000"/>
          </a:xfrm>
          <a:custGeom>
            <a:avLst/>
            <a:gdLst>
              <a:gd name="T0" fmla="*/ 2147483647 w 272"/>
              <a:gd name="T1" fmla="*/ 0 h 480"/>
              <a:gd name="T2" fmla="*/ 2147483647 w 272"/>
              <a:gd name="T3" fmla="*/ 2147483647 h 480"/>
              <a:gd name="T4" fmla="*/ 2147483647 w 272"/>
              <a:gd name="T5" fmla="*/ 2147483647 h 480"/>
              <a:gd name="T6" fmla="*/ 0 60000 65536"/>
              <a:gd name="T7" fmla="*/ 0 60000 65536"/>
              <a:gd name="T8" fmla="*/ 0 60000 65536"/>
              <a:gd name="T9" fmla="*/ 0 w 272"/>
              <a:gd name="T10" fmla="*/ 0 h 480"/>
              <a:gd name="T11" fmla="*/ 272 w 272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2" h="480">
                <a:moveTo>
                  <a:pt x="80" y="0"/>
                </a:moveTo>
                <a:cubicBezTo>
                  <a:pt x="40" y="104"/>
                  <a:pt x="0" y="208"/>
                  <a:pt x="32" y="288"/>
                </a:cubicBezTo>
                <a:cubicBezTo>
                  <a:pt x="64" y="368"/>
                  <a:pt x="168" y="424"/>
                  <a:pt x="272" y="48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07" name="Freeform 84"/>
          <p:cNvSpPr/>
          <p:nvPr/>
        </p:nvSpPr>
        <p:spPr bwMode="auto">
          <a:xfrm>
            <a:off x="3352800" y="3530600"/>
            <a:ext cx="4216400" cy="2743200"/>
          </a:xfrm>
          <a:custGeom>
            <a:avLst/>
            <a:gdLst>
              <a:gd name="T0" fmla="*/ 0 w 2656"/>
              <a:gd name="T1" fmla="*/ 2147483647 h 1728"/>
              <a:gd name="T2" fmla="*/ 2147483647 w 2656"/>
              <a:gd name="T3" fmla="*/ 2147483647 h 1728"/>
              <a:gd name="T4" fmla="*/ 2147483647 w 2656"/>
              <a:gd name="T5" fmla="*/ 2147483647 h 1728"/>
              <a:gd name="T6" fmla="*/ 2147483647 w 2656"/>
              <a:gd name="T7" fmla="*/ 2147483647 h 1728"/>
              <a:gd name="T8" fmla="*/ 2147483647 w 2656"/>
              <a:gd name="T9" fmla="*/ 2147483647 h 1728"/>
              <a:gd name="T10" fmla="*/ 2147483647 w 2656"/>
              <a:gd name="T11" fmla="*/ 2147483647 h 17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56"/>
              <a:gd name="T19" fmla="*/ 0 h 1728"/>
              <a:gd name="T20" fmla="*/ 2656 w 2656"/>
              <a:gd name="T21" fmla="*/ 1728 h 172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56" h="1728">
                <a:moveTo>
                  <a:pt x="0" y="1520"/>
                </a:moveTo>
                <a:cubicBezTo>
                  <a:pt x="112" y="1260"/>
                  <a:pt x="224" y="1000"/>
                  <a:pt x="432" y="752"/>
                </a:cubicBezTo>
                <a:cubicBezTo>
                  <a:pt x="640" y="504"/>
                  <a:pt x="904" y="0"/>
                  <a:pt x="1248" y="32"/>
                </a:cubicBezTo>
                <a:cubicBezTo>
                  <a:pt x="1592" y="64"/>
                  <a:pt x="2336" y="680"/>
                  <a:pt x="2496" y="944"/>
                </a:cubicBezTo>
                <a:cubicBezTo>
                  <a:pt x="2656" y="1208"/>
                  <a:pt x="2576" y="1504"/>
                  <a:pt x="2208" y="1616"/>
                </a:cubicBezTo>
                <a:cubicBezTo>
                  <a:pt x="1840" y="1728"/>
                  <a:pt x="1064" y="1672"/>
                  <a:pt x="288" y="1616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08" name="Freeform 85"/>
          <p:cNvSpPr/>
          <p:nvPr/>
        </p:nvSpPr>
        <p:spPr bwMode="auto">
          <a:xfrm>
            <a:off x="3352800" y="5943600"/>
            <a:ext cx="457200" cy="152400"/>
          </a:xfrm>
          <a:custGeom>
            <a:avLst/>
            <a:gdLst>
              <a:gd name="T0" fmla="*/ 0 w 288"/>
              <a:gd name="T1" fmla="*/ 0 h 96"/>
              <a:gd name="T2" fmla="*/ 2147483647 w 288"/>
              <a:gd name="T3" fmla="*/ 2147483647 h 96"/>
              <a:gd name="T4" fmla="*/ 0 60000 65536"/>
              <a:gd name="T5" fmla="*/ 0 60000 65536"/>
              <a:gd name="T6" fmla="*/ 0 w 288"/>
              <a:gd name="T7" fmla="*/ 0 h 96"/>
              <a:gd name="T8" fmla="*/ 288 w 288"/>
              <a:gd name="T9" fmla="*/ 96 h 9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96">
                <a:moveTo>
                  <a:pt x="0" y="0"/>
                </a:moveTo>
                <a:cubicBezTo>
                  <a:pt x="120" y="40"/>
                  <a:pt x="240" y="80"/>
                  <a:pt x="288" y="96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09" name="Freeform 86"/>
          <p:cNvSpPr/>
          <p:nvPr/>
        </p:nvSpPr>
        <p:spPr bwMode="auto">
          <a:xfrm>
            <a:off x="6972300" y="3721100"/>
            <a:ext cx="1790700" cy="1841500"/>
          </a:xfrm>
          <a:custGeom>
            <a:avLst/>
            <a:gdLst>
              <a:gd name="T0" fmla="*/ 2147483647 w 1128"/>
              <a:gd name="T1" fmla="*/ 2147483647 h 1160"/>
              <a:gd name="T2" fmla="*/ 2147483647 w 1128"/>
              <a:gd name="T3" fmla="*/ 2147483647 h 1160"/>
              <a:gd name="T4" fmla="*/ 2147483647 w 1128"/>
              <a:gd name="T5" fmla="*/ 2147483647 h 1160"/>
              <a:gd name="T6" fmla="*/ 2147483647 w 1128"/>
              <a:gd name="T7" fmla="*/ 2147483647 h 1160"/>
              <a:gd name="T8" fmla="*/ 0 60000 65536"/>
              <a:gd name="T9" fmla="*/ 0 60000 65536"/>
              <a:gd name="T10" fmla="*/ 0 60000 65536"/>
              <a:gd name="T11" fmla="*/ 0 60000 65536"/>
              <a:gd name="T12" fmla="*/ 0 w 1128"/>
              <a:gd name="T13" fmla="*/ 0 h 1160"/>
              <a:gd name="T14" fmla="*/ 1128 w 1128"/>
              <a:gd name="T15" fmla="*/ 1160 h 1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8" h="1160">
                <a:moveTo>
                  <a:pt x="744" y="1160"/>
                </a:moveTo>
                <a:cubicBezTo>
                  <a:pt x="372" y="732"/>
                  <a:pt x="0" y="304"/>
                  <a:pt x="24" y="152"/>
                </a:cubicBezTo>
                <a:cubicBezTo>
                  <a:pt x="48" y="0"/>
                  <a:pt x="704" y="104"/>
                  <a:pt x="888" y="248"/>
                </a:cubicBezTo>
                <a:cubicBezTo>
                  <a:pt x="1072" y="392"/>
                  <a:pt x="1100" y="704"/>
                  <a:pt x="1128" y="1016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10" name="Freeform 88"/>
          <p:cNvSpPr/>
          <p:nvPr/>
        </p:nvSpPr>
        <p:spPr bwMode="auto">
          <a:xfrm>
            <a:off x="8153400" y="5334000"/>
            <a:ext cx="609600" cy="342900"/>
          </a:xfrm>
          <a:custGeom>
            <a:avLst/>
            <a:gdLst>
              <a:gd name="T0" fmla="*/ 0 w 384"/>
              <a:gd name="T1" fmla="*/ 2147483647 h 216"/>
              <a:gd name="T2" fmla="*/ 2147483647 w 384"/>
              <a:gd name="T3" fmla="*/ 2147483647 h 216"/>
              <a:gd name="T4" fmla="*/ 2147483647 w 384"/>
              <a:gd name="T5" fmla="*/ 0 h 216"/>
              <a:gd name="T6" fmla="*/ 0 60000 65536"/>
              <a:gd name="T7" fmla="*/ 0 60000 65536"/>
              <a:gd name="T8" fmla="*/ 0 60000 65536"/>
              <a:gd name="T9" fmla="*/ 0 w 384"/>
              <a:gd name="T10" fmla="*/ 0 h 216"/>
              <a:gd name="T11" fmla="*/ 384 w 384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16">
                <a:moveTo>
                  <a:pt x="0" y="144"/>
                </a:moveTo>
                <a:cubicBezTo>
                  <a:pt x="88" y="180"/>
                  <a:pt x="176" y="216"/>
                  <a:pt x="240" y="192"/>
                </a:cubicBezTo>
                <a:cubicBezTo>
                  <a:pt x="304" y="168"/>
                  <a:pt x="344" y="84"/>
                  <a:pt x="384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11" name="Line 89"/>
          <p:cNvSpPr>
            <a:spLocks noChangeShapeType="1"/>
          </p:cNvSpPr>
          <p:nvPr/>
        </p:nvSpPr>
        <p:spPr bwMode="auto">
          <a:xfrm flipH="1">
            <a:off x="4114800" y="4953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12" name="Line 90"/>
          <p:cNvSpPr>
            <a:spLocks noChangeShapeType="1"/>
          </p:cNvSpPr>
          <p:nvPr/>
        </p:nvSpPr>
        <p:spPr bwMode="auto">
          <a:xfrm flipV="1">
            <a:off x="3429000" y="4114800"/>
            <a:ext cx="19050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13" name="Rectangle 91"/>
          <p:cNvSpPr>
            <a:spLocks noChangeArrowheads="1"/>
          </p:cNvSpPr>
          <p:nvPr/>
        </p:nvSpPr>
        <p:spPr bwMode="auto">
          <a:xfrm>
            <a:off x="2057400" y="3048000"/>
            <a:ext cx="29718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Does not form cycle</a:t>
            </a:r>
          </a:p>
        </p:txBody>
      </p:sp>
      <p:sp>
        <p:nvSpPr>
          <p:cNvPr id="14414" name="Line 92"/>
          <p:cNvSpPr>
            <a:spLocks noChangeShapeType="1"/>
          </p:cNvSpPr>
          <p:nvPr/>
        </p:nvSpPr>
        <p:spPr bwMode="auto">
          <a:xfrm flipH="1" flipV="1">
            <a:off x="4038600" y="35052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15" name="Rectangle 93"/>
          <p:cNvSpPr>
            <a:spLocks noChangeArrowheads="1"/>
          </p:cNvSpPr>
          <p:nvPr/>
        </p:nvSpPr>
        <p:spPr bwMode="auto">
          <a:xfrm>
            <a:off x="1905000" y="6096000"/>
            <a:ext cx="19050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Forms cycle</a:t>
            </a:r>
          </a:p>
        </p:txBody>
      </p:sp>
      <p:sp>
        <p:nvSpPr>
          <p:cNvPr id="14416" name="Line 94"/>
          <p:cNvSpPr>
            <a:spLocks noChangeShapeType="1"/>
          </p:cNvSpPr>
          <p:nvPr/>
        </p:nvSpPr>
        <p:spPr bwMode="auto">
          <a:xfrm flipH="1">
            <a:off x="3124200" y="5257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4417" name="Line 95"/>
          <p:cNvSpPr>
            <a:spLocks noChangeShapeType="1"/>
          </p:cNvSpPr>
          <p:nvPr/>
        </p:nvSpPr>
        <p:spPr bwMode="auto">
          <a:xfrm flipH="1">
            <a:off x="2971800" y="54864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765426" y="2247900"/>
            <a:ext cx="474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3600">
                <a:solidFill>
                  <a:srgbClr val="CC3300"/>
                </a:solidFill>
                <a:ea typeface="PMingLiU" pitchFamily="18" charset="-120"/>
                <a:sym typeface="Wingdings" panose="05000000000000000000" pitchFamily="2" charset="2"/>
              </a:rPr>
              <a:t></a:t>
            </a:r>
          </a:p>
        </p:txBody>
      </p:sp>
      <p:grpSp>
        <p:nvGrpSpPr>
          <p:cNvPr id="13316" name="Group 4"/>
          <p:cNvGrpSpPr/>
          <p:nvPr/>
        </p:nvGrpSpPr>
        <p:grpSpPr bwMode="auto">
          <a:xfrm>
            <a:off x="1828801" y="1473200"/>
            <a:ext cx="4608513" cy="1727200"/>
            <a:chOff x="612" y="2251"/>
            <a:chExt cx="2903" cy="1088"/>
          </a:xfrm>
        </p:grpSpPr>
        <p:sp>
          <p:nvSpPr>
            <p:cNvPr id="13359" name="Oval 5"/>
            <p:cNvSpPr>
              <a:spLocks noChangeArrowheads="1"/>
            </p:cNvSpPr>
            <p:nvPr/>
          </p:nvSpPr>
          <p:spPr bwMode="auto">
            <a:xfrm>
              <a:off x="612" y="2704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panose="02020603050405020304" pitchFamily="18" charset="0"/>
                  <a:ea typeface="PMingLiU" pitchFamily="18" charset="-120"/>
                </a:rPr>
                <a:t>1</a:t>
              </a:r>
            </a:p>
          </p:txBody>
        </p:sp>
        <p:sp>
          <p:nvSpPr>
            <p:cNvPr id="13360" name="Oval 6"/>
            <p:cNvSpPr>
              <a:spLocks noChangeArrowheads="1"/>
            </p:cNvSpPr>
            <p:nvPr/>
          </p:nvSpPr>
          <p:spPr bwMode="auto">
            <a:xfrm>
              <a:off x="1065" y="2251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panose="02020603050405020304" pitchFamily="18" charset="0"/>
                  <a:ea typeface="PMingLiU" pitchFamily="18" charset="-120"/>
                </a:rPr>
                <a:t>2</a:t>
              </a:r>
            </a:p>
          </p:txBody>
        </p:sp>
        <p:sp>
          <p:nvSpPr>
            <p:cNvPr id="13361" name="Oval 7"/>
            <p:cNvSpPr>
              <a:spLocks noChangeArrowheads="1"/>
            </p:cNvSpPr>
            <p:nvPr/>
          </p:nvSpPr>
          <p:spPr bwMode="auto">
            <a:xfrm>
              <a:off x="1066" y="3158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panose="02020603050405020304" pitchFamily="18" charset="0"/>
                  <a:ea typeface="PMingLiU" pitchFamily="18" charset="-120"/>
                </a:rPr>
                <a:t>8</a:t>
              </a:r>
            </a:p>
          </p:txBody>
        </p:sp>
        <p:sp>
          <p:nvSpPr>
            <p:cNvPr id="13362" name="Oval 8"/>
            <p:cNvSpPr>
              <a:spLocks noChangeArrowheads="1"/>
            </p:cNvSpPr>
            <p:nvPr/>
          </p:nvSpPr>
          <p:spPr bwMode="auto">
            <a:xfrm>
              <a:off x="1519" y="2704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panose="02020603050405020304" pitchFamily="18" charset="0"/>
                  <a:ea typeface="PMingLiU" pitchFamily="18" charset="-120"/>
                </a:rPr>
                <a:t>9</a:t>
              </a:r>
            </a:p>
          </p:txBody>
        </p:sp>
        <p:sp>
          <p:nvSpPr>
            <p:cNvPr id="13363" name="Oval 9"/>
            <p:cNvSpPr>
              <a:spLocks noChangeArrowheads="1"/>
            </p:cNvSpPr>
            <p:nvPr/>
          </p:nvSpPr>
          <p:spPr bwMode="auto">
            <a:xfrm>
              <a:off x="1973" y="2251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panose="02020603050405020304" pitchFamily="18" charset="0"/>
                  <a:ea typeface="PMingLiU" pitchFamily="18" charset="-120"/>
                </a:rPr>
                <a:t>3</a:t>
              </a:r>
            </a:p>
          </p:txBody>
        </p:sp>
        <p:sp>
          <p:nvSpPr>
            <p:cNvPr id="13364" name="Oval 10"/>
            <p:cNvSpPr>
              <a:spLocks noChangeArrowheads="1"/>
            </p:cNvSpPr>
            <p:nvPr/>
          </p:nvSpPr>
          <p:spPr bwMode="auto">
            <a:xfrm>
              <a:off x="1973" y="3158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panose="02020603050405020304" pitchFamily="18" charset="0"/>
                  <a:ea typeface="PMingLiU" pitchFamily="18" charset="-120"/>
                </a:rPr>
                <a:t>7</a:t>
              </a:r>
            </a:p>
          </p:txBody>
        </p:sp>
        <p:sp>
          <p:nvSpPr>
            <p:cNvPr id="13365" name="Oval 11"/>
            <p:cNvSpPr>
              <a:spLocks noChangeArrowheads="1"/>
            </p:cNvSpPr>
            <p:nvPr/>
          </p:nvSpPr>
          <p:spPr bwMode="auto">
            <a:xfrm>
              <a:off x="3334" y="2704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panose="02020603050405020304" pitchFamily="18" charset="0"/>
                  <a:ea typeface="PMingLiU" pitchFamily="18" charset="-120"/>
                </a:rPr>
                <a:t>5</a:t>
              </a:r>
            </a:p>
          </p:txBody>
        </p:sp>
        <p:sp>
          <p:nvSpPr>
            <p:cNvPr id="13366" name="Oval 12"/>
            <p:cNvSpPr>
              <a:spLocks noChangeArrowheads="1"/>
            </p:cNvSpPr>
            <p:nvPr/>
          </p:nvSpPr>
          <p:spPr bwMode="auto">
            <a:xfrm>
              <a:off x="2880" y="2251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panose="02020603050405020304" pitchFamily="18" charset="0"/>
                  <a:ea typeface="PMingLiU" pitchFamily="18" charset="-120"/>
                </a:rPr>
                <a:t>4</a:t>
              </a:r>
            </a:p>
          </p:txBody>
        </p:sp>
        <p:sp>
          <p:nvSpPr>
            <p:cNvPr id="13367" name="Oval 13"/>
            <p:cNvSpPr>
              <a:spLocks noChangeArrowheads="1"/>
            </p:cNvSpPr>
            <p:nvPr/>
          </p:nvSpPr>
          <p:spPr bwMode="auto">
            <a:xfrm>
              <a:off x="2880" y="3158"/>
              <a:ext cx="181" cy="18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TW" i="1">
                  <a:latin typeface="Times New Roman" panose="02020603050405020304" pitchFamily="18" charset="0"/>
                  <a:ea typeface="PMingLiU" pitchFamily="18" charset="-120"/>
                </a:rPr>
                <a:t>6</a:t>
              </a:r>
            </a:p>
          </p:txBody>
        </p:sp>
        <p:cxnSp>
          <p:nvCxnSpPr>
            <p:cNvPr id="13368" name="AutoShape 14"/>
            <p:cNvCxnSpPr>
              <a:cxnSpLocks noChangeShapeType="1"/>
              <a:stCxn id="13359" idx="7"/>
              <a:endCxn id="13360" idx="3"/>
            </p:cNvCxnSpPr>
            <p:nvPr/>
          </p:nvCxnSpPr>
          <p:spPr bwMode="auto">
            <a:xfrm flipV="1">
              <a:off x="766" y="2405"/>
              <a:ext cx="326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9" name="AutoShape 15"/>
            <p:cNvCxnSpPr>
              <a:cxnSpLocks noChangeShapeType="1"/>
              <a:stCxn id="13359" idx="5"/>
              <a:endCxn id="13361" idx="1"/>
            </p:cNvCxnSpPr>
            <p:nvPr/>
          </p:nvCxnSpPr>
          <p:spPr bwMode="auto">
            <a:xfrm>
              <a:off x="766" y="2858"/>
              <a:ext cx="327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0" name="AutoShape 16"/>
            <p:cNvCxnSpPr>
              <a:cxnSpLocks noChangeShapeType="1"/>
              <a:stCxn id="13361" idx="0"/>
              <a:endCxn id="13360" idx="4"/>
            </p:cNvCxnSpPr>
            <p:nvPr/>
          </p:nvCxnSpPr>
          <p:spPr bwMode="auto">
            <a:xfrm flipH="1" flipV="1">
              <a:off x="1156" y="2432"/>
              <a:ext cx="1" cy="7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1" name="AutoShape 17"/>
            <p:cNvCxnSpPr>
              <a:cxnSpLocks noChangeShapeType="1"/>
              <a:stCxn id="13361" idx="7"/>
              <a:endCxn id="13362" idx="3"/>
            </p:cNvCxnSpPr>
            <p:nvPr/>
          </p:nvCxnSpPr>
          <p:spPr bwMode="auto">
            <a:xfrm flipV="1">
              <a:off x="1220" y="2858"/>
              <a:ext cx="326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2" name="AutoShape 18"/>
            <p:cNvCxnSpPr>
              <a:cxnSpLocks noChangeShapeType="1"/>
              <a:stCxn id="13362" idx="7"/>
              <a:endCxn id="13363" idx="3"/>
            </p:cNvCxnSpPr>
            <p:nvPr/>
          </p:nvCxnSpPr>
          <p:spPr bwMode="auto">
            <a:xfrm flipV="1">
              <a:off x="1673" y="2405"/>
              <a:ext cx="327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3" name="AutoShape 19"/>
            <p:cNvCxnSpPr>
              <a:cxnSpLocks noChangeShapeType="1"/>
              <a:stCxn id="13362" idx="5"/>
              <a:endCxn id="13364" idx="1"/>
            </p:cNvCxnSpPr>
            <p:nvPr/>
          </p:nvCxnSpPr>
          <p:spPr bwMode="auto">
            <a:xfrm>
              <a:off x="1673" y="2858"/>
              <a:ext cx="327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4" name="AutoShape 20"/>
            <p:cNvCxnSpPr>
              <a:cxnSpLocks noChangeShapeType="1"/>
              <a:stCxn id="13363" idx="6"/>
              <a:endCxn id="13366" idx="2"/>
            </p:cNvCxnSpPr>
            <p:nvPr/>
          </p:nvCxnSpPr>
          <p:spPr bwMode="auto">
            <a:xfrm>
              <a:off x="2154" y="2342"/>
              <a:ext cx="7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5" name="AutoShape 21"/>
            <p:cNvCxnSpPr>
              <a:cxnSpLocks noChangeShapeType="1"/>
              <a:stCxn id="13364" idx="6"/>
              <a:endCxn id="13367" idx="2"/>
            </p:cNvCxnSpPr>
            <p:nvPr/>
          </p:nvCxnSpPr>
          <p:spPr bwMode="auto">
            <a:xfrm>
              <a:off x="2154" y="3249"/>
              <a:ext cx="7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6" name="AutoShape 22"/>
            <p:cNvCxnSpPr>
              <a:cxnSpLocks noChangeShapeType="1"/>
              <a:stCxn id="13367" idx="0"/>
              <a:endCxn id="13366" idx="4"/>
            </p:cNvCxnSpPr>
            <p:nvPr/>
          </p:nvCxnSpPr>
          <p:spPr bwMode="auto">
            <a:xfrm flipV="1">
              <a:off x="2971" y="2432"/>
              <a:ext cx="0" cy="7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7" name="AutoShape 23"/>
            <p:cNvCxnSpPr>
              <a:cxnSpLocks noChangeShapeType="1"/>
              <a:stCxn id="13363" idx="5"/>
              <a:endCxn id="13367" idx="1"/>
            </p:cNvCxnSpPr>
            <p:nvPr/>
          </p:nvCxnSpPr>
          <p:spPr bwMode="auto">
            <a:xfrm>
              <a:off x="2127" y="2405"/>
              <a:ext cx="780" cy="7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8" name="AutoShape 24"/>
            <p:cNvCxnSpPr>
              <a:cxnSpLocks noChangeShapeType="1"/>
              <a:stCxn id="13360" idx="6"/>
              <a:endCxn id="13363" idx="2"/>
            </p:cNvCxnSpPr>
            <p:nvPr/>
          </p:nvCxnSpPr>
          <p:spPr bwMode="auto">
            <a:xfrm>
              <a:off x="1246" y="2342"/>
              <a:ext cx="7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79" name="AutoShape 25"/>
            <p:cNvCxnSpPr>
              <a:cxnSpLocks noChangeShapeType="1"/>
              <a:stCxn id="13366" idx="5"/>
              <a:endCxn id="13365" idx="1"/>
            </p:cNvCxnSpPr>
            <p:nvPr/>
          </p:nvCxnSpPr>
          <p:spPr bwMode="auto">
            <a:xfrm>
              <a:off x="3034" y="2405"/>
              <a:ext cx="327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80" name="AutoShape 26"/>
            <p:cNvCxnSpPr>
              <a:cxnSpLocks noChangeShapeType="1"/>
              <a:stCxn id="13367" idx="7"/>
              <a:endCxn id="13365" idx="3"/>
            </p:cNvCxnSpPr>
            <p:nvPr/>
          </p:nvCxnSpPr>
          <p:spPr bwMode="auto">
            <a:xfrm flipV="1">
              <a:off x="3034" y="2858"/>
              <a:ext cx="327" cy="3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81" name="AutoShape 27"/>
            <p:cNvCxnSpPr>
              <a:cxnSpLocks noChangeShapeType="1"/>
              <a:stCxn id="13361" idx="6"/>
              <a:endCxn id="13364" idx="2"/>
            </p:cNvCxnSpPr>
            <p:nvPr/>
          </p:nvCxnSpPr>
          <p:spPr bwMode="auto">
            <a:xfrm>
              <a:off x="1247" y="3249"/>
              <a:ext cx="7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3317" name="Text Box 28"/>
          <p:cNvSpPr txBox="1">
            <a:spLocks noChangeArrowheads="1"/>
          </p:cNvSpPr>
          <p:nvPr/>
        </p:nvSpPr>
        <p:spPr bwMode="auto">
          <a:xfrm>
            <a:off x="3130550" y="3140075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4</a:t>
            </a:r>
          </a:p>
        </p:txBody>
      </p:sp>
      <p:sp>
        <p:nvSpPr>
          <p:cNvPr id="13318" name="Text Box 29"/>
          <p:cNvSpPr txBox="1">
            <a:spLocks noChangeArrowheads="1"/>
          </p:cNvSpPr>
          <p:nvPr/>
        </p:nvSpPr>
        <p:spPr bwMode="auto">
          <a:xfrm>
            <a:off x="3268663" y="1377950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8</a:t>
            </a:r>
          </a:p>
        </p:txBody>
      </p:sp>
      <p:sp>
        <p:nvSpPr>
          <p:cNvPr id="13319" name="Text Box 30"/>
          <p:cNvSpPr txBox="1">
            <a:spLocks noChangeArrowheads="1"/>
          </p:cNvSpPr>
          <p:nvPr/>
        </p:nvSpPr>
        <p:spPr bwMode="auto">
          <a:xfrm>
            <a:off x="4745038" y="1377950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7</a:t>
            </a:r>
          </a:p>
        </p:txBody>
      </p:sp>
      <p:sp>
        <p:nvSpPr>
          <p:cNvPr id="13320" name="Text Box 31"/>
          <p:cNvSpPr txBox="1">
            <a:spLocks noChangeArrowheads="1"/>
          </p:cNvSpPr>
          <p:nvPr/>
        </p:nvSpPr>
        <p:spPr bwMode="auto">
          <a:xfrm>
            <a:off x="5897563" y="1738313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9</a:t>
            </a:r>
          </a:p>
        </p:txBody>
      </p:sp>
      <p:sp>
        <p:nvSpPr>
          <p:cNvPr id="13321" name="Text Box 32"/>
          <p:cNvSpPr txBox="1">
            <a:spLocks noChangeArrowheads="1"/>
          </p:cNvSpPr>
          <p:nvPr/>
        </p:nvSpPr>
        <p:spPr bwMode="auto">
          <a:xfrm>
            <a:off x="5861051" y="26670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10</a:t>
            </a:r>
          </a:p>
        </p:txBody>
      </p:sp>
      <p:sp>
        <p:nvSpPr>
          <p:cNvPr id="13322" name="Text Box 33"/>
          <p:cNvSpPr txBox="1">
            <a:spLocks noChangeArrowheads="1"/>
          </p:cNvSpPr>
          <p:nvPr/>
        </p:nvSpPr>
        <p:spPr bwMode="auto">
          <a:xfrm>
            <a:off x="5507039" y="223520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14</a:t>
            </a:r>
          </a:p>
        </p:txBody>
      </p:sp>
      <p:sp>
        <p:nvSpPr>
          <p:cNvPr id="13323" name="Text Box 34"/>
          <p:cNvSpPr txBox="1">
            <a:spLocks noChangeArrowheads="1"/>
          </p:cNvSpPr>
          <p:nvPr/>
        </p:nvSpPr>
        <p:spPr bwMode="auto">
          <a:xfrm>
            <a:off x="4529138" y="2241550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4</a:t>
            </a:r>
          </a:p>
        </p:txBody>
      </p:sp>
      <p:sp>
        <p:nvSpPr>
          <p:cNvPr id="13324" name="Text Box 35"/>
          <p:cNvSpPr txBox="1">
            <a:spLocks noChangeArrowheads="1"/>
          </p:cNvSpPr>
          <p:nvPr/>
        </p:nvSpPr>
        <p:spPr bwMode="auto">
          <a:xfrm>
            <a:off x="3706813" y="1947863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2</a:t>
            </a:r>
          </a:p>
        </p:txBody>
      </p:sp>
      <p:sp>
        <p:nvSpPr>
          <p:cNvPr id="13325" name="Text Box 36"/>
          <p:cNvSpPr txBox="1">
            <a:spLocks noChangeArrowheads="1"/>
          </p:cNvSpPr>
          <p:nvPr/>
        </p:nvSpPr>
        <p:spPr bwMode="auto">
          <a:xfrm>
            <a:off x="4600575" y="3033713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2</a:t>
            </a:r>
          </a:p>
        </p:txBody>
      </p:sp>
      <p:sp>
        <p:nvSpPr>
          <p:cNvPr id="13326" name="Text Box 37"/>
          <p:cNvSpPr txBox="1">
            <a:spLocks noChangeArrowheads="1"/>
          </p:cNvSpPr>
          <p:nvPr/>
        </p:nvSpPr>
        <p:spPr bwMode="auto">
          <a:xfrm>
            <a:off x="2071689" y="1676400"/>
            <a:ext cx="263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1</a:t>
            </a:r>
          </a:p>
        </p:txBody>
      </p:sp>
      <p:sp>
        <p:nvSpPr>
          <p:cNvPr id="13327" name="Text Box 38"/>
          <p:cNvSpPr txBox="1">
            <a:spLocks noChangeArrowheads="1"/>
          </p:cNvSpPr>
          <p:nvPr/>
        </p:nvSpPr>
        <p:spPr bwMode="auto">
          <a:xfrm>
            <a:off x="2873375" y="2457450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 dirty="0">
                <a:latin typeface="Comic Sans MS" panose="030F0702030302020204" charset="0"/>
                <a:ea typeface="PMingLiU" pitchFamily="18" charset="-120"/>
              </a:rPr>
              <a:t>7</a:t>
            </a:r>
          </a:p>
        </p:txBody>
      </p:sp>
      <p:sp>
        <p:nvSpPr>
          <p:cNvPr id="13328" name="Text Box 39"/>
          <p:cNvSpPr txBox="1">
            <a:spLocks noChangeArrowheads="1"/>
          </p:cNvSpPr>
          <p:nvPr/>
        </p:nvSpPr>
        <p:spPr bwMode="auto">
          <a:xfrm>
            <a:off x="2405063" y="2241550"/>
            <a:ext cx="342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11</a:t>
            </a:r>
          </a:p>
        </p:txBody>
      </p:sp>
      <p:sp>
        <p:nvSpPr>
          <p:cNvPr id="13329" name="Text Box 40"/>
          <p:cNvSpPr txBox="1">
            <a:spLocks noChangeArrowheads="1"/>
          </p:cNvSpPr>
          <p:nvPr/>
        </p:nvSpPr>
        <p:spPr bwMode="auto">
          <a:xfrm>
            <a:off x="2081213" y="2667000"/>
            <a:ext cx="2921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8</a:t>
            </a:r>
          </a:p>
        </p:txBody>
      </p:sp>
      <p:sp>
        <p:nvSpPr>
          <p:cNvPr id="41" name="Oval 41"/>
          <p:cNvSpPr>
            <a:spLocks noChangeArrowheads="1"/>
          </p:cNvSpPr>
          <p:nvPr/>
        </p:nvSpPr>
        <p:spPr bwMode="auto">
          <a:xfrm>
            <a:off x="5089525" y="4471989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1</a:t>
            </a:r>
          </a:p>
        </p:txBody>
      </p:sp>
      <p:sp>
        <p:nvSpPr>
          <p:cNvPr id="42" name="Oval 42"/>
          <p:cNvSpPr>
            <a:spLocks noChangeArrowheads="1"/>
          </p:cNvSpPr>
          <p:nvPr/>
        </p:nvSpPr>
        <p:spPr bwMode="auto">
          <a:xfrm>
            <a:off x="5808664" y="3752850"/>
            <a:ext cx="287337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2</a:t>
            </a:r>
          </a:p>
        </p:txBody>
      </p:sp>
      <p:sp>
        <p:nvSpPr>
          <p:cNvPr id="43" name="Oval 43"/>
          <p:cNvSpPr>
            <a:spLocks noChangeArrowheads="1"/>
          </p:cNvSpPr>
          <p:nvPr/>
        </p:nvSpPr>
        <p:spPr bwMode="auto">
          <a:xfrm>
            <a:off x="5789614" y="5181600"/>
            <a:ext cx="287337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8</a:t>
            </a:r>
          </a:p>
        </p:txBody>
      </p:sp>
      <p:sp>
        <p:nvSpPr>
          <p:cNvPr id="44" name="Oval 44"/>
          <p:cNvSpPr>
            <a:spLocks noChangeArrowheads="1"/>
          </p:cNvSpPr>
          <p:nvPr/>
        </p:nvSpPr>
        <p:spPr bwMode="auto">
          <a:xfrm>
            <a:off x="6508750" y="4471989"/>
            <a:ext cx="287338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9</a:t>
            </a:r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7229475" y="3752850"/>
            <a:ext cx="287338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3</a:t>
            </a:r>
          </a:p>
        </p:txBody>
      </p:sp>
      <p:sp>
        <p:nvSpPr>
          <p:cNvPr id="46" name="Oval 46"/>
          <p:cNvSpPr>
            <a:spLocks noChangeArrowheads="1"/>
          </p:cNvSpPr>
          <p:nvPr/>
        </p:nvSpPr>
        <p:spPr bwMode="auto">
          <a:xfrm>
            <a:off x="7229475" y="5181600"/>
            <a:ext cx="287338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7</a:t>
            </a:r>
          </a:p>
        </p:txBody>
      </p:sp>
      <p:sp>
        <p:nvSpPr>
          <p:cNvPr id="47" name="Oval 47"/>
          <p:cNvSpPr>
            <a:spLocks noChangeArrowheads="1"/>
          </p:cNvSpPr>
          <p:nvPr/>
        </p:nvSpPr>
        <p:spPr bwMode="auto">
          <a:xfrm>
            <a:off x="9390064" y="4471989"/>
            <a:ext cx="287337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5</a:t>
            </a:r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8669339" y="3752850"/>
            <a:ext cx="287337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4</a:t>
            </a:r>
          </a:p>
        </p:txBody>
      </p:sp>
      <p:sp>
        <p:nvSpPr>
          <p:cNvPr id="49" name="Oval 49"/>
          <p:cNvSpPr>
            <a:spLocks noChangeArrowheads="1"/>
          </p:cNvSpPr>
          <p:nvPr/>
        </p:nvSpPr>
        <p:spPr bwMode="auto">
          <a:xfrm>
            <a:off x="8669339" y="5192714"/>
            <a:ext cx="287337" cy="2873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TW" i="1">
                <a:latin typeface="Times New Roman" panose="02020603050405020304" pitchFamily="18" charset="0"/>
                <a:ea typeface="PMingLiU" pitchFamily="18" charset="-120"/>
              </a:rPr>
              <a:t>6</a:t>
            </a:r>
          </a:p>
        </p:txBody>
      </p:sp>
      <p:sp>
        <p:nvSpPr>
          <p:cNvPr id="50" name="Oval 64"/>
          <p:cNvSpPr>
            <a:spLocks noChangeArrowheads="1"/>
          </p:cNvSpPr>
          <p:nvPr/>
        </p:nvSpPr>
        <p:spPr bwMode="auto">
          <a:xfrm>
            <a:off x="2057400" y="1676400"/>
            <a:ext cx="287338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cxnSp>
        <p:nvCxnSpPr>
          <p:cNvPr id="51" name="AutoShape 65"/>
          <p:cNvCxnSpPr>
            <a:cxnSpLocks noChangeShapeType="1"/>
          </p:cNvCxnSpPr>
          <p:nvPr/>
        </p:nvCxnSpPr>
        <p:spPr bwMode="auto">
          <a:xfrm>
            <a:off x="6076951" y="5340350"/>
            <a:ext cx="1152525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Oval 66"/>
          <p:cNvSpPr>
            <a:spLocks noChangeArrowheads="1"/>
          </p:cNvSpPr>
          <p:nvPr/>
        </p:nvSpPr>
        <p:spPr bwMode="auto">
          <a:xfrm>
            <a:off x="3702050" y="1943100"/>
            <a:ext cx="287338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cxnSp>
        <p:nvCxnSpPr>
          <p:cNvPr id="53" name="AutoShape 67"/>
          <p:cNvCxnSpPr>
            <a:cxnSpLocks noChangeShapeType="1"/>
          </p:cNvCxnSpPr>
          <p:nvPr/>
        </p:nvCxnSpPr>
        <p:spPr bwMode="auto">
          <a:xfrm flipV="1">
            <a:off x="6753226" y="3978276"/>
            <a:ext cx="519113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Oval 68"/>
          <p:cNvSpPr>
            <a:spLocks noChangeArrowheads="1"/>
          </p:cNvSpPr>
          <p:nvPr/>
        </p:nvSpPr>
        <p:spPr bwMode="auto">
          <a:xfrm>
            <a:off x="4614864" y="3033714"/>
            <a:ext cx="287337" cy="2873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cxnSp>
        <p:nvCxnSpPr>
          <p:cNvPr id="55" name="AutoShape 69"/>
          <p:cNvCxnSpPr>
            <a:cxnSpLocks noChangeShapeType="1"/>
          </p:cNvCxnSpPr>
          <p:nvPr/>
        </p:nvCxnSpPr>
        <p:spPr bwMode="auto">
          <a:xfrm>
            <a:off x="7516814" y="5334000"/>
            <a:ext cx="1152525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Oval 70"/>
          <p:cNvSpPr>
            <a:spLocks noChangeArrowheads="1"/>
          </p:cNvSpPr>
          <p:nvPr/>
        </p:nvSpPr>
        <p:spPr bwMode="auto">
          <a:xfrm>
            <a:off x="4532314" y="2241550"/>
            <a:ext cx="287337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cxnSp>
        <p:nvCxnSpPr>
          <p:cNvPr id="57" name="AutoShape 71"/>
          <p:cNvCxnSpPr>
            <a:cxnSpLocks noChangeShapeType="1"/>
          </p:cNvCxnSpPr>
          <p:nvPr/>
        </p:nvCxnSpPr>
        <p:spPr bwMode="auto">
          <a:xfrm>
            <a:off x="7473950" y="4019550"/>
            <a:ext cx="1238250" cy="123825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Oval 72"/>
          <p:cNvSpPr>
            <a:spLocks noChangeArrowheads="1"/>
          </p:cNvSpPr>
          <p:nvPr/>
        </p:nvSpPr>
        <p:spPr bwMode="auto">
          <a:xfrm>
            <a:off x="3141664" y="3124200"/>
            <a:ext cx="287337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cxnSp>
        <p:nvCxnSpPr>
          <p:cNvPr id="59" name="AutoShape 73"/>
          <p:cNvCxnSpPr>
            <a:cxnSpLocks noChangeShapeType="1"/>
          </p:cNvCxnSpPr>
          <p:nvPr/>
        </p:nvCxnSpPr>
        <p:spPr bwMode="auto">
          <a:xfrm flipV="1">
            <a:off x="5334001" y="3978276"/>
            <a:ext cx="517525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Oval 74"/>
          <p:cNvSpPr>
            <a:spLocks noChangeArrowheads="1"/>
          </p:cNvSpPr>
          <p:nvPr/>
        </p:nvSpPr>
        <p:spPr bwMode="auto">
          <a:xfrm>
            <a:off x="2876550" y="2457450"/>
            <a:ext cx="287338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sp>
        <p:nvSpPr>
          <p:cNvPr id="61" name="Oval 75"/>
          <p:cNvSpPr>
            <a:spLocks noChangeArrowheads="1"/>
          </p:cNvSpPr>
          <p:nvPr/>
        </p:nvSpPr>
        <p:spPr bwMode="auto">
          <a:xfrm>
            <a:off x="4737100" y="1371600"/>
            <a:ext cx="287338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cxnSp>
        <p:nvCxnSpPr>
          <p:cNvPr id="62" name="AutoShape 76"/>
          <p:cNvCxnSpPr>
            <a:cxnSpLocks noChangeShapeType="1"/>
          </p:cNvCxnSpPr>
          <p:nvPr/>
        </p:nvCxnSpPr>
        <p:spPr bwMode="auto">
          <a:xfrm>
            <a:off x="7516814" y="3886200"/>
            <a:ext cx="1152525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Oval 77"/>
          <p:cNvSpPr>
            <a:spLocks noChangeArrowheads="1"/>
          </p:cNvSpPr>
          <p:nvPr/>
        </p:nvSpPr>
        <p:spPr bwMode="auto">
          <a:xfrm>
            <a:off x="3268664" y="1377950"/>
            <a:ext cx="287337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cxnSp>
        <p:nvCxnSpPr>
          <p:cNvPr id="64" name="AutoShape 78"/>
          <p:cNvCxnSpPr>
            <a:cxnSpLocks noChangeShapeType="1"/>
          </p:cNvCxnSpPr>
          <p:nvPr/>
        </p:nvCxnSpPr>
        <p:spPr bwMode="auto">
          <a:xfrm>
            <a:off x="6075363" y="3886200"/>
            <a:ext cx="1154112" cy="0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79"/>
          <p:cNvSpPr txBox="1">
            <a:spLocks noChangeArrowheads="1"/>
          </p:cNvSpPr>
          <p:nvPr/>
        </p:nvSpPr>
        <p:spPr bwMode="auto">
          <a:xfrm>
            <a:off x="1973263" y="2463800"/>
            <a:ext cx="474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3600">
                <a:solidFill>
                  <a:srgbClr val="CC3300"/>
                </a:solidFill>
                <a:ea typeface="PMingLiU" pitchFamily="18" charset="-120"/>
                <a:sym typeface="Wingdings" panose="05000000000000000000" pitchFamily="2" charset="2"/>
              </a:rPr>
              <a:t></a:t>
            </a:r>
          </a:p>
        </p:txBody>
      </p:sp>
      <p:sp>
        <p:nvSpPr>
          <p:cNvPr id="66" name="Oval 80"/>
          <p:cNvSpPr>
            <a:spLocks noChangeArrowheads="1"/>
          </p:cNvSpPr>
          <p:nvPr/>
        </p:nvSpPr>
        <p:spPr bwMode="auto">
          <a:xfrm>
            <a:off x="2084389" y="2673350"/>
            <a:ext cx="287337" cy="287338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sp>
        <p:nvSpPr>
          <p:cNvPr id="67" name="Oval 81"/>
          <p:cNvSpPr>
            <a:spLocks noChangeArrowheads="1"/>
          </p:cNvSpPr>
          <p:nvPr/>
        </p:nvSpPr>
        <p:spPr bwMode="auto">
          <a:xfrm>
            <a:off x="5873750" y="1738314"/>
            <a:ext cx="287338" cy="287337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cxnSp>
        <p:nvCxnSpPr>
          <p:cNvPr id="68" name="AutoShape 82"/>
          <p:cNvCxnSpPr>
            <a:cxnSpLocks noChangeShapeType="1"/>
          </p:cNvCxnSpPr>
          <p:nvPr/>
        </p:nvCxnSpPr>
        <p:spPr bwMode="auto">
          <a:xfrm>
            <a:off x="8913813" y="3978276"/>
            <a:ext cx="519112" cy="517525"/>
          </a:xfrm>
          <a:prstGeom prst="straightConnector1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58" name="Rectangle 83"/>
          <p:cNvSpPr>
            <a:spLocks noChangeArrowheads="1"/>
          </p:cNvSpPr>
          <p:nvPr/>
        </p:nvSpPr>
        <p:spPr bwMode="auto">
          <a:xfrm>
            <a:off x="3700464" y="2457450"/>
            <a:ext cx="371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TW" sz="1400">
                <a:latin typeface="Comic Sans MS" panose="030F0702030302020204" charset="0"/>
                <a:ea typeface="PMingLiU" pitchFamily="18" charset="-120"/>
              </a:rPr>
              <a:t>16</a:t>
            </a:r>
          </a:p>
        </p:txBody>
      </p:sp>
      <p:sp>
        <p:nvSpPr>
          <p:cNvPr id="3" name="Google Shape;502;p17">
            <a:extLst>
              <a:ext uri="{FF2B5EF4-FFF2-40B4-BE49-F238E27FC236}">
                <a16:creationId xmlns:a16="http://schemas.microsoft.com/office/drawing/2014/main" id="{7D415200-74C9-B5DA-1431-D55B9A76D34A}"/>
              </a:ext>
            </a:extLst>
          </p:cNvPr>
          <p:cNvSpPr/>
          <p:nvPr/>
        </p:nvSpPr>
        <p:spPr>
          <a:xfrm>
            <a:off x="4372643" y="207096"/>
            <a:ext cx="2923413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Example</a:t>
            </a:r>
            <a:endParaRPr lang="en-US" sz="2400" b="1" dirty="0">
              <a:solidFill>
                <a:schemeClr val="lt1"/>
              </a:solidFill>
              <a:latin typeface="+mn-lt"/>
              <a:ea typeface="Calibri"/>
              <a:cs typeface="Poppins" panose="00000500000000000000" pitchFamily="2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5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5" presetClass="emph" presetSubtype="0" repeatCount="5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mph" presetSubtype="0" repeatCount="5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5" presetClass="emph" presetSubtype="0" repeatCount="5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5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5" presetClass="emph" presetSubtype="0" repeatCount="5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35" presetClass="emph" presetSubtype="0" repeatCount="5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5" presetClass="emph" presetSubtype="0" repeatCount="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35" presetClass="emph" presetSubtype="0" repeatCount="5000" fill="hold" grpId="2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35" presetClass="emph" presetSubtype="0" repeatCount="5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35" presetClass="emph" presetSubtype="0" repeatCount="5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5" presetClass="emph" presetSubtype="0" repeatCount="500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35" presetClass="emph" presetSubtype="0" repeatCount="5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35" presetClass="emph" presetSubtype="0" repeatCount="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35" presetClass="emph" presetSubtype="0" repeatCount="500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35" presetClass="emph" presetSubtype="0" repeatCount="5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5" grpId="3" animBg="1"/>
      <p:bldP spid="46" grpId="0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2" grpId="0" animBg="1"/>
      <p:bldP spid="54" grpId="0" animBg="1"/>
      <p:bldP spid="56" grpId="0" animBg="1"/>
      <p:bldP spid="58" grpId="0" animBg="1"/>
      <p:bldP spid="60" grpId="0" animBg="1"/>
      <p:bldP spid="61" grpId="0" animBg="1"/>
      <p:bldP spid="63" grpId="0" animBg="1"/>
      <p:bldP spid="65" grpId="0"/>
      <p:bldP spid="66" grpId="0" animBg="1"/>
      <p:bldP spid="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5927" y="1981200"/>
            <a:ext cx="10326255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FontTx/>
              <a:buChar char="•"/>
              <a:defRPr/>
            </a:pPr>
            <a:r>
              <a:rPr lang="en-US" sz="2400" b="1" kern="0" dirty="0">
                <a:cs typeface="Times New Roman" panose="02020603050405020304" pitchFamily="18" charset="0"/>
              </a:rPr>
              <a:t>With an efficient </a:t>
            </a:r>
            <a:r>
              <a:rPr lang="en-US" sz="2400" b="1" kern="0" dirty="0">
                <a:solidFill>
                  <a:srgbClr val="C00000"/>
                </a:solidFill>
                <a:cs typeface="Times New Roman" panose="02020603050405020304" pitchFamily="18" charset="0"/>
              </a:rPr>
              <a:t>Find-set</a:t>
            </a:r>
            <a:r>
              <a:rPr lang="en-US" sz="2400" b="1" kern="0" dirty="0">
                <a:cs typeface="Times New Roman" panose="02020603050405020304" pitchFamily="18" charset="0"/>
              </a:rPr>
              <a:t> and </a:t>
            </a:r>
            <a:r>
              <a:rPr lang="en-US" sz="2400" b="1" kern="0" dirty="0">
                <a:solidFill>
                  <a:srgbClr val="C00000"/>
                </a:solidFill>
                <a:cs typeface="Times New Roman" panose="02020603050405020304" pitchFamily="18" charset="0"/>
              </a:rPr>
              <a:t>union</a:t>
            </a:r>
            <a:r>
              <a:rPr lang="en-US" sz="2400" b="1" kern="0" dirty="0">
                <a:cs typeface="Times New Roman" panose="02020603050405020304" pitchFamily="18" charset="0"/>
              </a:rPr>
              <a:t> algorithms, the running time of kruskal’s algorithm will be dominated by the time needed for sorting  the edge costs of a given graph.</a:t>
            </a:r>
          </a:p>
          <a:p>
            <a:pPr marL="342900" indent="-342900" algn="just">
              <a:spcBef>
                <a:spcPct val="20000"/>
              </a:spcBef>
              <a:defRPr/>
            </a:pPr>
            <a:endParaRPr lang="en-US" sz="2400" b="1" kern="0" dirty="0"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  <a:defRPr/>
            </a:pPr>
            <a:r>
              <a:rPr lang="en-US" sz="2400" b="1" kern="0" dirty="0">
                <a:cs typeface="Times New Roman" panose="02020603050405020304" pitchFamily="18" charset="0"/>
              </a:rPr>
              <a:t>Hence, with an efficient sorting algorithm( </a:t>
            </a:r>
            <a:r>
              <a:rPr lang="en-US" sz="2400" b="1" kern="0" dirty="0">
                <a:solidFill>
                  <a:srgbClr val="C00000"/>
                </a:solidFill>
                <a:cs typeface="Times New Roman" panose="02020603050405020304" pitchFamily="18" charset="0"/>
              </a:rPr>
              <a:t>merge sort</a:t>
            </a:r>
            <a:r>
              <a:rPr lang="en-US" sz="2400" b="1" kern="0" dirty="0">
                <a:cs typeface="Times New Roman" panose="02020603050405020304" pitchFamily="18" charset="0"/>
              </a:rPr>
              <a:t> ), the complexity of kruskal’s algorithm is </a:t>
            </a:r>
            <a:r>
              <a:rPr lang="en-US" sz="2400" b="1" i="1" kern="0" dirty="0">
                <a:solidFill>
                  <a:srgbClr val="C00000"/>
                </a:solidFill>
                <a:cs typeface="Times New Roman" panose="02020603050405020304" pitchFamily="18" charset="0"/>
              </a:rPr>
              <a:t>O</a:t>
            </a:r>
            <a:r>
              <a:rPr lang="en-US" sz="2400" b="1" kern="0" dirty="0">
                <a:solidFill>
                  <a:srgbClr val="C00000"/>
                </a:solidFill>
                <a:cs typeface="Times New Roman" panose="02020603050405020304" pitchFamily="18" charset="0"/>
              </a:rPr>
              <a:t>( </a:t>
            </a:r>
            <a:r>
              <a:rPr lang="en-US" sz="2400" b="1" kern="0" dirty="0" err="1">
                <a:solidFill>
                  <a:srgbClr val="C00000"/>
                </a:solidFill>
                <a:cs typeface="Times New Roman" panose="02020603050405020304" pitchFamily="18" charset="0"/>
              </a:rPr>
              <a:t>ElogE</a:t>
            </a:r>
            <a:r>
              <a:rPr lang="en-US" sz="2400" b="1" kern="0" dirty="0">
                <a:solidFill>
                  <a:srgbClr val="C00000"/>
                </a:solidFill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2" name="Google Shape;502;p17">
            <a:extLst>
              <a:ext uri="{FF2B5EF4-FFF2-40B4-BE49-F238E27FC236}">
                <a16:creationId xmlns:a16="http://schemas.microsoft.com/office/drawing/2014/main" id="{BC0C11DB-CC43-3809-71BC-03CE96F53B78}"/>
              </a:ext>
            </a:extLst>
          </p:cNvPr>
          <p:cNvSpPr/>
          <p:nvPr/>
        </p:nvSpPr>
        <p:spPr>
          <a:xfrm>
            <a:off x="4372643" y="207096"/>
            <a:ext cx="2923413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Time Complexity</a:t>
            </a:r>
            <a:endParaRPr lang="en-US" sz="2400" b="1" dirty="0">
              <a:solidFill>
                <a:schemeClr val="lt1"/>
              </a:solidFill>
              <a:latin typeface="+mn-lt"/>
              <a:ea typeface="Calibri"/>
              <a:cs typeface="Poppins" panose="00000500000000000000" pitchFamily="2" charset="0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7"/>
          <p:cNvSpPr txBox="1">
            <a:spLocks noChangeArrowheads="1"/>
          </p:cNvSpPr>
          <p:nvPr/>
        </p:nvSpPr>
        <p:spPr bwMode="auto">
          <a:xfrm>
            <a:off x="600363" y="1389030"/>
            <a:ext cx="11360728" cy="2878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b="1" dirty="0">
                <a:effectLst/>
                <a:cs typeface="Times New Roman" panose="02020603050405020304" pitchFamily="18" charset="0"/>
              </a:rPr>
              <a:t>Prim’s Algorithm is another greedy algorithm used for finding the Minimum Spanning Tree (MST) of a given graph.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b="1" dirty="0">
                <a:effectLst/>
                <a:cs typeface="Times New Roman" panose="02020603050405020304" pitchFamily="18" charset="0"/>
              </a:rPr>
              <a:t>The graph must be weighted, connected and undirected</a:t>
            </a:r>
            <a:endParaRPr lang="en-US" sz="2400" b="1" kern="0" dirty="0"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b="1" kern="0" dirty="0">
                <a:cs typeface="Times New Roman" panose="02020603050405020304" pitchFamily="18" charset="0"/>
              </a:rPr>
              <a:t>Start with minimum cost edge.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sz="2400" b="1" kern="0" dirty="0">
                <a:cs typeface="Times New Roman" panose="02020603050405020304" pitchFamily="18" charset="0"/>
              </a:rPr>
              <a:t>For rest of the procedure, always select a minimum cost edge from graph make sure that already connected to the selected vertices.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sz="2400" b="1" kern="0" dirty="0">
                <a:cs typeface="Times New Roman" panose="02020603050405020304" pitchFamily="18" charset="0"/>
              </a:rPr>
              <a:t>Continue this process until the tree has </a:t>
            </a:r>
            <a:r>
              <a:rPr lang="en-US" sz="2400" b="1" kern="0" dirty="0">
                <a:solidFill>
                  <a:srgbClr val="FF0000"/>
                </a:solidFill>
                <a:cs typeface="Times New Roman" panose="02020603050405020304" pitchFamily="18" charset="0"/>
              </a:rPr>
              <a:t>n - 1 </a:t>
            </a:r>
            <a:r>
              <a:rPr lang="en-US" sz="2400" b="1" kern="0" dirty="0">
                <a:cs typeface="Times New Roman" panose="02020603050405020304" pitchFamily="18" charset="0"/>
              </a:rPr>
              <a:t>edges.</a:t>
            </a:r>
            <a:endParaRPr lang="en-US" sz="2400" b="1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400" b="1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2400" b="1" kern="0" dirty="0"/>
          </a:p>
        </p:txBody>
      </p:sp>
      <p:sp>
        <p:nvSpPr>
          <p:cNvPr id="2" name="Google Shape;502;p17">
            <a:extLst>
              <a:ext uri="{FF2B5EF4-FFF2-40B4-BE49-F238E27FC236}">
                <a16:creationId xmlns:a16="http://schemas.microsoft.com/office/drawing/2014/main" id="{F75C1D2D-F4E4-B0B3-3AE6-8CB6E2684736}"/>
              </a:ext>
            </a:extLst>
          </p:cNvPr>
          <p:cNvSpPr/>
          <p:nvPr/>
        </p:nvSpPr>
        <p:spPr>
          <a:xfrm>
            <a:off x="4372643" y="207096"/>
            <a:ext cx="2923413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Prim’s Algorithm</a:t>
            </a:r>
            <a:endParaRPr lang="en-US" sz="2400" b="1" dirty="0">
              <a:solidFill>
                <a:schemeClr val="lt1"/>
              </a:solidFill>
              <a:latin typeface="+mn-lt"/>
              <a:ea typeface="Calibri"/>
              <a:cs typeface="Poppins" panose="00000500000000000000" pitchFamily="2" charset="0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828800" y="1142999"/>
            <a:ext cx="9596284" cy="43237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effectLst/>
              </a:rPr>
              <a:t> </a:t>
            </a:r>
            <a:r>
              <a:rPr lang="en-US" sz="2400" b="1" dirty="0">
                <a:effectLst/>
                <a:cs typeface="Times New Roman" panose="02020603050405020304" pitchFamily="18" charset="0"/>
              </a:rPr>
              <a:t>Graph: Set of Vertices and edges G: { V,E }</a:t>
            </a:r>
            <a:r>
              <a:rPr lang="en-US" altLang="zh-TW" sz="2400" b="1" kern="0" dirty="0">
                <a:solidFill>
                  <a:schemeClr val="bg1"/>
                </a:solidFill>
                <a:ea typeface="PMingLiU" pitchFamily="18" charset="-120"/>
                <a:cs typeface="Times New Roman" panose="02020603050405020304" pitchFamily="18" charset="0"/>
              </a:rPr>
              <a:t>D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TW" sz="2400" b="1" kern="0" dirty="0">
                <a:ea typeface="PMingLiU" pitchFamily="18" charset="-120"/>
                <a:cs typeface="Times New Roman" panose="02020603050405020304" pitchFamily="18" charset="0"/>
              </a:rPr>
              <a:t>A </a:t>
            </a:r>
            <a:r>
              <a:rPr lang="en-US" altLang="zh-TW" sz="2400" b="1" i="1" kern="0" dirty="0">
                <a:solidFill>
                  <a:srgbClr val="0033CC"/>
                </a:solidFill>
                <a:ea typeface="PMingLiU" pitchFamily="18" charset="-120"/>
                <a:cs typeface="Times New Roman" panose="02020603050405020304" pitchFamily="18" charset="0"/>
              </a:rPr>
              <a:t>tree</a:t>
            </a:r>
            <a:r>
              <a:rPr lang="en-US" altLang="zh-TW" sz="2400" b="1" kern="0" dirty="0">
                <a:ea typeface="PMingLiU" pitchFamily="18" charset="-120"/>
                <a:cs typeface="Times New Roman" panose="02020603050405020304" pitchFamily="18" charset="0"/>
              </a:rPr>
              <a:t> is a connected undirected graph that contains </a:t>
            </a:r>
            <a:r>
              <a:rPr lang="en-US" altLang="zh-TW" sz="2400" b="1" kern="0" dirty="0">
                <a:solidFill>
                  <a:srgbClr val="CC3300"/>
                </a:solidFill>
                <a:ea typeface="PMingLiU" pitchFamily="18" charset="-120"/>
                <a:cs typeface="Times New Roman" panose="02020603050405020304" pitchFamily="18" charset="0"/>
              </a:rPr>
              <a:t>no</a:t>
            </a:r>
            <a:r>
              <a:rPr lang="en-US" altLang="zh-TW" sz="2400" b="1" kern="0" dirty="0">
                <a:ea typeface="PMingLiU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kern="0" dirty="0">
                <a:solidFill>
                  <a:srgbClr val="0033CC"/>
                </a:solidFill>
                <a:ea typeface="PMingLiU" pitchFamily="18" charset="-120"/>
                <a:cs typeface="Times New Roman" panose="02020603050405020304" pitchFamily="18" charset="0"/>
              </a:rPr>
              <a:t>cycles.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400" b="1" dirty="0" err="1">
                <a:effectLst/>
                <a:cs typeface="Times New Roman" panose="02020603050405020304" pitchFamily="18" charset="0"/>
              </a:rPr>
              <a:t>i.e</a:t>
            </a:r>
            <a:r>
              <a:rPr lang="en-IN" sz="2400" b="1" dirty="0">
                <a:effectLst/>
                <a:cs typeface="Times New Roman" panose="02020603050405020304" pitchFamily="18" charset="0"/>
              </a:rPr>
              <a:t> Tree : Tree is Graph T: { V,E}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effectLst/>
                <a:cs typeface="Times New Roman" panose="02020603050405020304" pitchFamily="18" charset="0"/>
              </a:rPr>
              <a:t> Acyclic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effectLst/>
                <a:cs typeface="Times New Roman" panose="02020603050405020304" pitchFamily="18" charset="0"/>
              </a:rPr>
              <a:t> N nodes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effectLst/>
                <a:cs typeface="Times New Roman" panose="02020603050405020304" pitchFamily="18" charset="0"/>
              </a:rPr>
              <a:t> N-1 edges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effectLst/>
                <a:cs typeface="Times New Roman" panose="02020603050405020304" pitchFamily="18" charset="0"/>
              </a:rPr>
              <a:t>Note: Every Tree is a Graph , But Every Graph is not a Tree</a:t>
            </a:r>
            <a:endParaRPr lang="en-US" sz="2400" b="1" kern="0" dirty="0">
              <a:solidFill>
                <a:srgbClr val="0033CC"/>
              </a:solidFill>
              <a:effectLst/>
              <a:ea typeface="PMingLiU" pitchFamily="18" charset="-12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defRPr/>
            </a:pPr>
            <a:endParaRPr lang="en-US" sz="2400" b="1" kern="0" dirty="0">
              <a:cs typeface="Times New Roman" panose="02020603050405020304" pitchFamily="18" charset="0"/>
            </a:endParaRPr>
          </a:p>
        </p:txBody>
      </p:sp>
      <p:sp>
        <p:nvSpPr>
          <p:cNvPr id="5" name="Google Shape;502;p17">
            <a:extLst>
              <a:ext uri="{FF2B5EF4-FFF2-40B4-BE49-F238E27FC236}">
                <a16:creationId xmlns:a16="http://schemas.microsoft.com/office/drawing/2014/main" id="{3D2AD139-0BB6-812F-75EA-E078827D2BEE}"/>
              </a:ext>
            </a:extLst>
          </p:cNvPr>
          <p:cNvSpPr/>
          <p:nvPr/>
        </p:nvSpPr>
        <p:spPr>
          <a:xfrm>
            <a:off x="4372643" y="207096"/>
            <a:ext cx="2923413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Spanning Tree</a:t>
            </a:r>
            <a:endParaRPr lang="en-US" sz="2400" b="1" dirty="0">
              <a:solidFill>
                <a:schemeClr val="lt1"/>
              </a:solidFill>
              <a:latin typeface="+mn-lt"/>
              <a:ea typeface="Calibri"/>
              <a:cs typeface="Poppins" panose="00000500000000000000" pitchFamily="2" charset="0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468B33-3EF7-48D3-B69D-0E7915166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726" y="653758"/>
            <a:ext cx="8485238" cy="6056460"/>
          </a:xfrm>
        </p:spPr>
      </p:pic>
    </p:spTree>
    <p:extLst>
      <p:ext uri="{BB962C8B-B14F-4D97-AF65-F5344CB8AC3E}">
        <p14:creationId xmlns:p14="http://schemas.microsoft.com/office/powerpoint/2010/main" val="4069074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F1502C-0D59-45B7-BEC5-37830E7B5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824" y="732504"/>
            <a:ext cx="9364170" cy="5797606"/>
          </a:xfrm>
        </p:spPr>
      </p:pic>
    </p:spTree>
    <p:extLst>
      <p:ext uri="{BB962C8B-B14F-4D97-AF65-F5344CB8AC3E}">
        <p14:creationId xmlns:p14="http://schemas.microsoft.com/office/powerpoint/2010/main" val="951719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ample of a graph">
            <a:extLst>
              <a:ext uri="{FF2B5EF4-FFF2-40B4-BE49-F238E27FC236}">
                <a16:creationId xmlns:a16="http://schemas.microsoft.com/office/drawing/2014/main" id="{21CC0788-5FB5-13E2-1910-962BFCFC3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12" y="926812"/>
            <a:ext cx="9458454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420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im's Algorithm | Prim's Algorithm Example | Problems | Gate Vidyalay">
            <a:extLst>
              <a:ext uri="{FF2B5EF4-FFF2-40B4-BE49-F238E27FC236}">
                <a16:creationId xmlns:a16="http://schemas.microsoft.com/office/drawing/2014/main" id="{A05F946B-A66A-C68E-604F-DABD447D8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000125"/>
            <a:ext cx="98298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689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83491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73697" y="965461"/>
            <a:ext cx="12739394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83491" y="943303"/>
            <a:ext cx="11083636" cy="497139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b="1" dirty="0">
                <a:cs typeface="Times New Roman" panose="02020603050405020304" pitchFamily="18" charset="0"/>
              </a:rPr>
              <a:t>A connected graph G can have more than one spanning tree.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cs typeface="Times New Roman" panose="02020603050405020304" pitchFamily="18" charset="0"/>
              </a:rPr>
              <a:t>All possible spanning trees of graph G, have the same number of edges and vertices.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cs typeface="Times New Roman" panose="02020603050405020304" pitchFamily="18" charset="0"/>
              </a:rPr>
              <a:t>The spanning tree does not have any cycle (loops).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cs typeface="Times New Roman" panose="02020603050405020304" pitchFamily="18" charset="0"/>
              </a:rPr>
              <a:t>Removing one edge from the spanning tree will make the graph disconnected, i.e. the spanning tree is minimally connected.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cs typeface="Times New Roman" panose="02020603050405020304" pitchFamily="18" charset="0"/>
              </a:rPr>
              <a:t>Adding one edge to the spanning tree will create a circuit or loop, i.e. the spanning tree is maximally acyclic.</a:t>
            </a:r>
          </a:p>
        </p:txBody>
      </p:sp>
      <p:sp>
        <p:nvSpPr>
          <p:cNvPr id="2" name="Google Shape;502;p17">
            <a:extLst>
              <a:ext uri="{FF2B5EF4-FFF2-40B4-BE49-F238E27FC236}">
                <a16:creationId xmlns:a16="http://schemas.microsoft.com/office/drawing/2014/main" id="{0D032AF2-92FA-DEA4-2F56-2B64167F5A57}"/>
              </a:ext>
            </a:extLst>
          </p:cNvPr>
          <p:cNvSpPr/>
          <p:nvPr/>
        </p:nvSpPr>
        <p:spPr>
          <a:xfrm>
            <a:off x="4372643" y="207096"/>
            <a:ext cx="2923413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Properties</a:t>
            </a:r>
            <a:endParaRPr lang="en-US" sz="2400" b="1" dirty="0">
              <a:solidFill>
                <a:schemeClr val="lt1"/>
              </a:solidFill>
              <a:latin typeface="+mn-lt"/>
              <a:ea typeface="Calibri"/>
              <a:cs typeface="Poppins" panose="00000500000000000000" pitchFamily="2" charset="0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1905000" y="2513013"/>
            <a:ext cx="288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>
                <a:solidFill>
                  <a:srgbClr val="000000"/>
                </a:solidFill>
                <a:latin typeface="Comic Sans MS" panose="030F0702030302020204" charset="0"/>
                <a:ea typeface="PMingLiU" pitchFamily="18" charset="-120"/>
              </a:rPr>
              <a:t>Undirected Graph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562600" y="5105400"/>
            <a:ext cx="35512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>
                <a:solidFill>
                  <a:srgbClr val="000000"/>
                </a:solidFill>
                <a:latin typeface="Comic Sans MS" panose="030F0702030302020204" charset="0"/>
                <a:ea typeface="PMingLiU" pitchFamily="18" charset="-120"/>
              </a:rPr>
              <a:t>Some Spanning Trees</a:t>
            </a:r>
          </a:p>
        </p:txBody>
      </p:sp>
      <p:sp>
        <p:nvSpPr>
          <p:cNvPr id="4" name="AutoShape 45"/>
          <p:cNvSpPr>
            <a:spLocks noChangeArrowheads="1"/>
          </p:cNvSpPr>
          <p:nvPr/>
        </p:nvSpPr>
        <p:spPr bwMode="auto">
          <a:xfrm>
            <a:off x="4259264" y="1169989"/>
            <a:ext cx="503237" cy="7207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x-none" altLang="x-none"/>
          </a:p>
        </p:txBody>
      </p:sp>
      <p:sp>
        <p:nvSpPr>
          <p:cNvPr id="9221" name="Rectangle 46"/>
          <p:cNvSpPr>
            <a:spLocks noChangeArrowheads="1"/>
          </p:cNvSpPr>
          <p:nvPr/>
        </p:nvSpPr>
        <p:spPr bwMode="auto">
          <a:xfrm>
            <a:off x="1981200" y="228600"/>
            <a:ext cx="4572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b="1">
                <a:solidFill>
                  <a:schemeClr val="bg1"/>
                </a:solidFill>
              </a:rPr>
              <a:t>Example</a:t>
            </a:r>
            <a:r>
              <a:rPr lang="en-US" altLang="x-none"/>
              <a:t>:</a:t>
            </a:r>
          </a:p>
        </p:txBody>
      </p:sp>
      <p:sp>
        <p:nvSpPr>
          <p:cNvPr id="9222" name="Oval 86"/>
          <p:cNvSpPr>
            <a:spLocks noChangeArrowheads="1"/>
          </p:cNvSpPr>
          <p:nvPr/>
        </p:nvSpPr>
        <p:spPr bwMode="auto">
          <a:xfrm>
            <a:off x="2286000" y="83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9223" name="Oval 87"/>
          <p:cNvSpPr>
            <a:spLocks noChangeArrowheads="1"/>
          </p:cNvSpPr>
          <p:nvPr/>
        </p:nvSpPr>
        <p:spPr bwMode="auto">
          <a:xfrm>
            <a:off x="2286000" y="1676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D</a:t>
            </a:r>
          </a:p>
        </p:txBody>
      </p:sp>
      <p:sp>
        <p:nvSpPr>
          <p:cNvPr id="9224" name="Oval 88"/>
          <p:cNvSpPr>
            <a:spLocks noChangeArrowheads="1"/>
          </p:cNvSpPr>
          <p:nvPr/>
        </p:nvSpPr>
        <p:spPr bwMode="auto">
          <a:xfrm>
            <a:off x="3429000" y="1676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C  </a:t>
            </a:r>
          </a:p>
        </p:txBody>
      </p:sp>
      <p:sp>
        <p:nvSpPr>
          <p:cNvPr id="9225" name="Oval 89"/>
          <p:cNvSpPr>
            <a:spLocks noChangeArrowheads="1"/>
          </p:cNvSpPr>
          <p:nvPr/>
        </p:nvSpPr>
        <p:spPr bwMode="auto">
          <a:xfrm>
            <a:off x="3429000" y="83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9226" name="Line 90"/>
          <p:cNvSpPr>
            <a:spLocks noChangeShapeType="1"/>
          </p:cNvSpPr>
          <p:nvPr/>
        </p:nvSpPr>
        <p:spPr bwMode="auto">
          <a:xfrm>
            <a:off x="2514600" y="129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27" name="Line 91"/>
          <p:cNvSpPr>
            <a:spLocks noChangeShapeType="1"/>
          </p:cNvSpPr>
          <p:nvPr/>
        </p:nvSpPr>
        <p:spPr bwMode="auto">
          <a:xfrm>
            <a:off x="2743200" y="106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28" name="Line 92"/>
          <p:cNvSpPr>
            <a:spLocks noChangeShapeType="1"/>
          </p:cNvSpPr>
          <p:nvPr/>
        </p:nvSpPr>
        <p:spPr bwMode="auto">
          <a:xfrm>
            <a:off x="2743200" y="1905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29" name="Line 93"/>
          <p:cNvSpPr>
            <a:spLocks noChangeShapeType="1"/>
          </p:cNvSpPr>
          <p:nvPr/>
        </p:nvSpPr>
        <p:spPr bwMode="auto">
          <a:xfrm>
            <a:off x="3657600" y="129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30" name="Line 94"/>
          <p:cNvSpPr>
            <a:spLocks noChangeShapeType="1"/>
          </p:cNvSpPr>
          <p:nvPr/>
        </p:nvSpPr>
        <p:spPr bwMode="auto">
          <a:xfrm flipV="1">
            <a:off x="2667000" y="12192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31" name="Line 95"/>
          <p:cNvSpPr>
            <a:spLocks noChangeShapeType="1"/>
          </p:cNvSpPr>
          <p:nvPr/>
        </p:nvSpPr>
        <p:spPr bwMode="auto">
          <a:xfrm>
            <a:off x="2667000" y="12192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32" name="Oval 96"/>
          <p:cNvSpPr>
            <a:spLocks noChangeArrowheads="1"/>
          </p:cNvSpPr>
          <p:nvPr/>
        </p:nvSpPr>
        <p:spPr bwMode="auto">
          <a:xfrm>
            <a:off x="5410200" y="76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9233" name="Oval 97"/>
          <p:cNvSpPr>
            <a:spLocks noChangeArrowheads="1"/>
          </p:cNvSpPr>
          <p:nvPr/>
        </p:nvSpPr>
        <p:spPr bwMode="auto">
          <a:xfrm>
            <a:off x="5410200" y="1600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D</a:t>
            </a:r>
          </a:p>
        </p:txBody>
      </p:sp>
      <p:sp>
        <p:nvSpPr>
          <p:cNvPr id="9234" name="Oval 98"/>
          <p:cNvSpPr>
            <a:spLocks noChangeArrowheads="1"/>
          </p:cNvSpPr>
          <p:nvPr/>
        </p:nvSpPr>
        <p:spPr bwMode="auto">
          <a:xfrm>
            <a:off x="6553200" y="1600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C  </a:t>
            </a:r>
          </a:p>
        </p:txBody>
      </p:sp>
      <p:sp>
        <p:nvSpPr>
          <p:cNvPr id="9235" name="Oval 99"/>
          <p:cNvSpPr>
            <a:spLocks noChangeArrowheads="1"/>
          </p:cNvSpPr>
          <p:nvPr/>
        </p:nvSpPr>
        <p:spPr bwMode="auto">
          <a:xfrm>
            <a:off x="6553200" y="76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9236" name="Line 100"/>
          <p:cNvSpPr>
            <a:spLocks noChangeShapeType="1"/>
          </p:cNvSpPr>
          <p:nvPr/>
        </p:nvSpPr>
        <p:spPr bwMode="auto">
          <a:xfrm>
            <a:off x="5638800" y="121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37" name="Line 101"/>
          <p:cNvSpPr>
            <a:spLocks noChangeShapeType="1"/>
          </p:cNvSpPr>
          <p:nvPr/>
        </p:nvSpPr>
        <p:spPr bwMode="auto">
          <a:xfrm>
            <a:off x="5867400" y="182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38" name="Line 103"/>
          <p:cNvSpPr>
            <a:spLocks noChangeShapeType="1"/>
          </p:cNvSpPr>
          <p:nvPr/>
        </p:nvSpPr>
        <p:spPr bwMode="auto">
          <a:xfrm>
            <a:off x="6781800" y="121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39" name="Oval 126"/>
          <p:cNvSpPr>
            <a:spLocks noChangeArrowheads="1"/>
          </p:cNvSpPr>
          <p:nvPr/>
        </p:nvSpPr>
        <p:spPr bwMode="auto">
          <a:xfrm>
            <a:off x="7696200" y="76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9240" name="Oval 127"/>
          <p:cNvSpPr>
            <a:spLocks noChangeArrowheads="1"/>
          </p:cNvSpPr>
          <p:nvPr/>
        </p:nvSpPr>
        <p:spPr bwMode="auto">
          <a:xfrm>
            <a:off x="7696200" y="1600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D</a:t>
            </a:r>
          </a:p>
        </p:txBody>
      </p:sp>
      <p:sp>
        <p:nvSpPr>
          <p:cNvPr id="9241" name="Oval 128"/>
          <p:cNvSpPr>
            <a:spLocks noChangeArrowheads="1"/>
          </p:cNvSpPr>
          <p:nvPr/>
        </p:nvSpPr>
        <p:spPr bwMode="auto">
          <a:xfrm>
            <a:off x="8839200" y="1600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C  </a:t>
            </a:r>
          </a:p>
        </p:txBody>
      </p:sp>
      <p:sp>
        <p:nvSpPr>
          <p:cNvPr id="9242" name="Oval 129"/>
          <p:cNvSpPr>
            <a:spLocks noChangeArrowheads="1"/>
          </p:cNvSpPr>
          <p:nvPr/>
        </p:nvSpPr>
        <p:spPr bwMode="auto">
          <a:xfrm>
            <a:off x="8839200" y="76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9243" name="Line 131"/>
          <p:cNvSpPr>
            <a:spLocks noChangeShapeType="1"/>
          </p:cNvSpPr>
          <p:nvPr/>
        </p:nvSpPr>
        <p:spPr bwMode="auto">
          <a:xfrm>
            <a:off x="8153400" y="990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44" name="Line 132"/>
          <p:cNvSpPr>
            <a:spLocks noChangeShapeType="1"/>
          </p:cNvSpPr>
          <p:nvPr/>
        </p:nvSpPr>
        <p:spPr bwMode="auto">
          <a:xfrm>
            <a:off x="8153400" y="182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45" name="Line 133"/>
          <p:cNvSpPr>
            <a:spLocks noChangeShapeType="1"/>
          </p:cNvSpPr>
          <p:nvPr/>
        </p:nvSpPr>
        <p:spPr bwMode="auto">
          <a:xfrm>
            <a:off x="7924800" y="121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46" name="Oval 137"/>
          <p:cNvSpPr>
            <a:spLocks noChangeArrowheads="1"/>
          </p:cNvSpPr>
          <p:nvPr/>
        </p:nvSpPr>
        <p:spPr bwMode="auto">
          <a:xfrm>
            <a:off x="53340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9247" name="Oval 138"/>
          <p:cNvSpPr>
            <a:spLocks noChangeArrowheads="1"/>
          </p:cNvSpPr>
          <p:nvPr/>
        </p:nvSpPr>
        <p:spPr bwMode="auto">
          <a:xfrm>
            <a:off x="5334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D</a:t>
            </a:r>
          </a:p>
        </p:txBody>
      </p:sp>
      <p:sp>
        <p:nvSpPr>
          <p:cNvPr id="9248" name="Oval 139"/>
          <p:cNvSpPr>
            <a:spLocks noChangeArrowheads="1"/>
          </p:cNvSpPr>
          <p:nvPr/>
        </p:nvSpPr>
        <p:spPr bwMode="auto">
          <a:xfrm>
            <a:off x="6477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C  </a:t>
            </a:r>
          </a:p>
        </p:txBody>
      </p:sp>
      <p:sp>
        <p:nvSpPr>
          <p:cNvPr id="9249" name="Oval 140"/>
          <p:cNvSpPr>
            <a:spLocks noChangeArrowheads="1"/>
          </p:cNvSpPr>
          <p:nvPr/>
        </p:nvSpPr>
        <p:spPr bwMode="auto">
          <a:xfrm>
            <a:off x="64770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9250" name="Line 141"/>
          <p:cNvSpPr>
            <a:spLocks noChangeShapeType="1"/>
          </p:cNvSpPr>
          <p:nvPr/>
        </p:nvSpPr>
        <p:spPr bwMode="auto">
          <a:xfrm>
            <a:off x="55626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51" name="Line 143"/>
          <p:cNvSpPr>
            <a:spLocks noChangeShapeType="1"/>
          </p:cNvSpPr>
          <p:nvPr/>
        </p:nvSpPr>
        <p:spPr bwMode="auto">
          <a:xfrm>
            <a:off x="67056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52" name="Oval 144"/>
          <p:cNvSpPr>
            <a:spLocks noChangeArrowheads="1"/>
          </p:cNvSpPr>
          <p:nvPr/>
        </p:nvSpPr>
        <p:spPr bwMode="auto">
          <a:xfrm>
            <a:off x="76200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9253" name="Oval 145"/>
          <p:cNvSpPr>
            <a:spLocks noChangeArrowheads="1"/>
          </p:cNvSpPr>
          <p:nvPr/>
        </p:nvSpPr>
        <p:spPr bwMode="auto">
          <a:xfrm>
            <a:off x="7620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D</a:t>
            </a:r>
          </a:p>
        </p:txBody>
      </p:sp>
      <p:sp>
        <p:nvSpPr>
          <p:cNvPr id="9254" name="Oval 146"/>
          <p:cNvSpPr>
            <a:spLocks noChangeArrowheads="1"/>
          </p:cNvSpPr>
          <p:nvPr/>
        </p:nvSpPr>
        <p:spPr bwMode="auto">
          <a:xfrm>
            <a:off x="8763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C  </a:t>
            </a:r>
          </a:p>
        </p:txBody>
      </p:sp>
      <p:sp>
        <p:nvSpPr>
          <p:cNvPr id="9255" name="Oval 147"/>
          <p:cNvSpPr>
            <a:spLocks noChangeArrowheads="1"/>
          </p:cNvSpPr>
          <p:nvPr/>
        </p:nvSpPr>
        <p:spPr bwMode="auto">
          <a:xfrm>
            <a:off x="8763000" y="2438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9256" name="Line 148"/>
          <p:cNvSpPr>
            <a:spLocks noChangeShapeType="1"/>
          </p:cNvSpPr>
          <p:nvPr/>
        </p:nvSpPr>
        <p:spPr bwMode="auto">
          <a:xfrm>
            <a:off x="80772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57" name="Line 149"/>
          <p:cNvSpPr>
            <a:spLocks noChangeShapeType="1"/>
          </p:cNvSpPr>
          <p:nvPr/>
        </p:nvSpPr>
        <p:spPr bwMode="auto">
          <a:xfrm>
            <a:off x="80772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58" name="Line 150"/>
          <p:cNvSpPr>
            <a:spLocks noChangeShapeType="1"/>
          </p:cNvSpPr>
          <p:nvPr/>
        </p:nvSpPr>
        <p:spPr bwMode="auto">
          <a:xfrm>
            <a:off x="8991600" y="2895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59" name="Line 151"/>
          <p:cNvSpPr>
            <a:spLocks noChangeShapeType="1"/>
          </p:cNvSpPr>
          <p:nvPr/>
        </p:nvSpPr>
        <p:spPr bwMode="auto">
          <a:xfrm>
            <a:off x="57912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60" name="Rectangle 182"/>
          <p:cNvSpPr>
            <a:spLocks noChangeArrowheads="1"/>
          </p:cNvSpPr>
          <p:nvPr/>
        </p:nvSpPr>
        <p:spPr bwMode="auto">
          <a:xfrm>
            <a:off x="2971800" y="762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1</a:t>
            </a:r>
          </a:p>
        </p:txBody>
      </p:sp>
      <p:sp>
        <p:nvSpPr>
          <p:cNvPr id="9261" name="Rectangle 183"/>
          <p:cNvSpPr>
            <a:spLocks noChangeArrowheads="1"/>
          </p:cNvSpPr>
          <p:nvPr/>
        </p:nvSpPr>
        <p:spPr bwMode="auto">
          <a:xfrm>
            <a:off x="3733800" y="1371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2</a:t>
            </a:r>
          </a:p>
        </p:txBody>
      </p:sp>
      <p:sp>
        <p:nvSpPr>
          <p:cNvPr id="9262" name="Rectangle 184"/>
          <p:cNvSpPr>
            <a:spLocks noChangeArrowheads="1"/>
          </p:cNvSpPr>
          <p:nvPr/>
        </p:nvSpPr>
        <p:spPr bwMode="auto">
          <a:xfrm>
            <a:off x="2971800" y="1981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3</a:t>
            </a:r>
          </a:p>
        </p:txBody>
      </p:sp>
      <p:sp>
        <p:nvSpPr>
          <p:cNvPr id="9263" name="Rectangle 185"/>
          <p:cNvSpPr>
            <a:spLocks noChangeArrowheads="1"/>
          </p:cNvSpPr>
          <p:nvPr/>
        </p:nvSpPr>
        <p:spPr bwMode="auto">
          <a:xfrm>
            <a:off x="2133600" y="1371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9264" name="Rectangle 186"/>
          <p:cNvSpPr>
            <a:spLocks noChangeArrowheads="1"/>
          </p:cNvSpPr>
          <p:nvPr/>
        </p:nvSpPr>
        <p:spPr bwMode="auto">
          <a:xfrm>
            <a:off x="3124200" y="1219200"/>
            <a:ext cx="2286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5</a:t>
            </a:r>
          </a:p>
        </p:txBody>
      </p:sp>
      <p:sp>
        <p:nvSpPr>
          <p:cNvPr id="9265" name="Rectangle 187"/>
          <p:cNvSpPr>
            <a:spLocks noChangeArrowheads="1"/>
          </p:cNvSpPr>
          <p:nvPr/>
        </p:nvSpPr>
        <p:spPr bwMode="auto">
          <a:xfrm>
            <a:off x="3276600" y="1524000"/>
            <a:ext cx="2286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6</a:t>
            </a:r>
          </a:p>
        </p:txBody>
      </p:sp>
      <p:sp>
        <p:nvSpPr>
          <p:cNvPr id="9266" name="Rectangle 189"/>
          <p:cNvSpPr>
            <a:spLocks noChangeArrowheads="1"/>
          </p:cNvSpPr>
          <p:nvPr/>
        </p:nvSpPr>
        <p:spPr bwMode="auto">
          <a:xfrm>
            <a:off x="6858000" y="1219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2</a:t>
            </a:r>
          </a:p>
        </p:txBody>
      </p:sp>
      <p:sp>
        <p:nvSpPr>
          <p:cNvPr id="9267" name="Rectangle 190"/>
          <p:cNvSpPr>
            <a:spLocks noChangeArrowheads="1"/>
          </p:cNvSpPr>
          <p:nvPr/>
        </p:nvSpPr>
        <p:spPr bwMode="auto">
          <a:xfrm>
            <a:off x="6096000" y="1905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3</a:t>
            </a:r>
          </a:p>
        </p:txBody>
      </p:sp>
      <p:sp>
        <p:nvSpPr>
          <p:cNvPr id="9268" name="Rectangle 191"/>
          <p:cNvSpPr>
            <a:spLocks noChangeArrowheads="1"/>
          </p:cNvSpPr>
          <p:nvPr/>
        </p:nvSpPr>
        <p:spPr bwMode="auto">
          <a:xfrm>
            <a:off x="5257800" y="12954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9269" name="Rectangle 192"/>
          <p:cNvSpPr>
            <a:spLocks noChangeArrowheads="1"/>
          </p:cNvSpPr>
          <p:nvPr/>
        </p:nvSpPr>
        <p:spPr bwMode="auto">
          <a:xfrm>
            <a:off x="8382000" y="685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1</a:t>
            </a:r>
          </a:p>
        </p:txBody>
      </p:sp>
      <p:sp>
        <p:nvSpPr>
          <p:cNvPr id="9270" name="Rectangle 194"/>
          <p:cNvSpPr>
            <a:spLocks noChangeArrowheads="1"/>
          </p:cNvSpPr>
          <p:nvPr/>
        </p:nvSpPr>
        <p:spPr bwMode="auto">
          <a:xfrm>
            <a:off x="8382000" y="1905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3</a:t>
            </a:r>
          </a:p>
        </p:txBody>
      </p:sp>
      <p:sp>
        <p:nvSpPr>
          <p:cNvPr id="9271" name="Rectangle 195"/>
          <p:cNvSpPr>
            <a:spLocks noChangeArrowheads="1"/>
          </p:cNvSpPr>
          <p:nvPr/>
        </p:nvSpPr>
        <p:spPr bwMode="auto">
          <a:xfrm>
            <a:off x="7543800" y="1371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9272" name="Rectangle 196"/>
          <p:cNvSpPr>
            <a:spLocks noChangeArrowheads="1"/>
          </p:cNvSpPr>
          <p:nvPr/>
        </p:nvSpPr>
        <p:spPr bwMode="auto">
          <a:xfrm>
            <a:off x="6019800" y="2362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1</a:t>
            </a:r>
          </a:p>
        </p:txBody>
      </p:sp>
      <p:sp>
        <p:nvSpPr>
          <p:cNvPr id="9273" name="Rectangle 197"/>
          <p:cNvSpPr>
            <a:spLocks noChangeArrowheads="1"/>
          </p:cNvSpPr>
          <p:nvPr/>
        </p:nvSpPr>
        <p:spPr bwMode="auto">
          <a:xfrm>
            <a:off x="6781800" y="2971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2</a:t>
            </a:r>
          </a:p>
        </p:txBody>
      </p:sp>
      <p:sp>
        <p:nvSpPr>
          <p:cNvPr id="9274" name="Rectangle 199"/>
          <p:cNvSpPr>
            <a:spLocks noChangeArrowheads="1"/>
          </p:cNvSpPr>
          <p:nvPr/>
        </p:nvSpPr>
        <p:spPr bwMode="auto">
          <a:xfrm>
            <a:off x="5181600" y="3048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9275" name="Rectangle 200"/>
          <p:cNvSpPr>
            <a:spLocks noChangeArrowheads="1"/>
          </p:cNvSpPr>
          <p:nvPr/>
        </p:nvSpPr>
        <p:spPr bwMode="auto">
          <a:xfrm>
            <a:off x="8305800" y="2286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1</a:t>
            </a:r>
          </a:p>
        </p:txBody>
      </p:sp>
      <p:sp>
        <p:nvSpPr>
          <p:cNvPr id="9276" name="Rectangle 201"/>
          <p:cNvSpPr>
            <a:spLocks noChangeArrowheads="1"/>
          </p:cNvSpPr>
          <p:nvPr/>
        </p:nvSpPr>
        <p:spPr bwMode="auto">
          <a:xfrm>
            <a:off x="9067800" y="2895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2</a:t>
            </a:r>
          </a:p>
        </p:txBody>
      </p:sp>
      <p:sp>
        <p:nvSpPr>
          <p:cNvPr id="9277" name="Rectangle 202"/>
          <p:cNvSpPr>
            <a:spLocks noChangeArrowheads="1"/>
          </p:cNvSpPr>
          <p:nvPr/>
        </p:nvSpPr>
        <p:spPr bwMode="auto">
          <a:xfrm>
            <a:off x="8305800" y="35814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2317-B7B1-4385-9E9F-DAC1E438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84" y="806245"/>
            <a:ext cx="10982632" cy="5975555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effectLst/>
                <a:cs typeface="Times New Roman" panose="02020603050405020304" pitchFamily="18" charset="0"/>
              </a:rPr>
              <a:t>Spanning Tree : A spanning tree of G is a sub graph T that is</a:t>
            </a:r>
          </a:p>
          <a:p>
            <a:pPr marL="0" indent="0">
              <a:buNone/>
            </a:pPr>
            <a:r>
              <a:rPr lang="en-US" sz="2400" b="1" dirty="0">
                <a:effectLst/>
                <a:cs typeface="Times New Roman" panose="02020603050405020304" pitchFamily="18" charset="0"/>
              </a:rPr>
              <a:t>Includes all of the vertices in given graph and vertices-1 edges.</a:t>
            </a:r>
          </a:p>
          <a:p>
            <a:pPr marL="0" indent="0">
              <a:buNone/>
            </a:pPr>
            <a:r>
              <a:rPr lang="en-IN" sz="2400" b="1" dirty="0">
                <a:effectLst/>
                <a:cs typeface="Times New Roman" panose="02020603050405020304" pitchFamily="18" charset="0"/>
              </a:rPr>
              <a:t>                   𝑇 ⊆ 𝐺              𝑇: {𝑉′ = 𝑉, 𝐸′ ⊆ 𝐸}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cs typeface="Times New Roman" panose="02020603050405020304" pitchFamily="18" charset="0"/>
              </a:rPr>
              <a:t>                  </a:t>
            </a:r>
            <a:r>
              <a:rPr lang="en-IN" sz="2400" b="1" dirty="0">
                <a:effectLst/>
                <a:cs typeface="Times New Roman" panose="02020603050405020304" pitchFamily="18" charset="0"/>
              </a:rPr>
              <a:t>𝑉′ = 𝑉               𝐸 = |𝑉| − 1</a:t>
            </a:r>
            <a:endParaRPr lang="en-US" sz="2400" b="1" dirty="0">
              <a:effectLst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cs typeface="Times New Roman" panose="02020603050405020304" pitchFamily="18" charset="0"/>
              </a:rPr>
              <a:t>Spanning Tree properties: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cs typeface="Times New Roman" panose="02020603050405020304" pitchFamily="18" charset="0"/>
              </a:rPr>
              <a:t> A graph may have many spanning trees. If the Graph G: { V,E } then</a:t>
            </a:r>
            <a:br>
              <a:rPr lang="en-US" sz="2400" b="1" dirty="0"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cs typeface="Times New Roman" panose="02020603050405020304" pitchFamily="18" charset="0"/>
              </a:rPr>
              <a:t>the possible spanning Trees are ECV-1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cs typeface="Times New Roman" panose="02020603050405020304" pitchFamily="18" charset="0"/>
              </a:rPr>
              <a:t>Removing one edge from the Spanning Tree Will make it as Disconnected 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cs typeface="Times New Roman" panose="02020603050405020304" pitchFamily="18" charset="0"/>
              </a:rPr>
              <a:t>Adding one edge to the Spanning Tree will create a 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cs typeface="Times New Roman" panose="02020603050405020304" pitchFamily="18" charset="0"/>
              </a:rPr>
              <a:t> If each edge has distinct weight then there will be only one &amp; unique</a:t>
            </a:r>
            <a:br>
              <a:rPr lang="en-US" sz="2400" b="1" dirty="0"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cs typeface="Times New Roman" panose="02020603050405020304" pitchFamily="18" charset="0"/>
              </a:rPr>
              <a:t>Minimum cost Spanning Tree.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cs typeface="Times New Roman" panose="02020603050405020304" pitchFamily="18" charset="0"/>
              </a:rPr>
              <a:t>Disconnected graph doesn’t have any Spanning Tree.</a:t>
            </a:r>
          </a:p>
          <a:p>
            <a:pPr marL="0" indent="0">
              <a:buNone/>
            </a:pPr>
            <a:endParaRPr lang="en-IN" sz="24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41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72655" y="1123071"/>
            <a:ext cx="11018981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TW" sz="2400" b="1" kern="0" dirty="0">
                <a:ea typeface="PMingLiU" pitchFamily="18" charset="-120"/>
                <a:cs typeface="Times New Roman" panose="02020603050405020304" pitchFamily="18" charset="0"/>
              </a:rPr>
              <a:t>A </a:t>
            </a:r>
            <a:r>
              <a:rPr lang="en-US" altLang="zh-TW" sz="2400" b="1" kern="0" dirty="0">
                <a:solidFill>
                  <a:srgbClr val="0033CC"/>
                </a:solidFill>
                <a:ea typeface="PMingLiU" pitchFamily="18" charset="-120"/>
                <a:cs typeface="Times New Roman" panose="02020603050405020304" pitchFamily="18" charset="0"/>
              </a:rPr>
              <a:t>minimum</a:t>
            </a:r>
            <a:r>
              <a:rPr lang="en-US" altLang="zh-TW" sz="2400" b="1" kern="0" dirty="0">
                <a:ea typeface="PMingLiU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kern="0" dirty="0">
                <a:solidFill>
                  <a:srgbClr val="0033CC"/>
                </a:solidFill>
                <a:ea typeface="PMingLiU" pitchFamily="18" charset="-120"/>
                <a:cs typeface="Times New Roman" panose="02020603050405020304" pitchFamily="18" charset="0"/>
              </a:rPr>
              <a:t>spanning tree</a:t>
            </a:r>
            <a:r>
              <a:rPr lang="en-US" altLang="zh-TW" sz="2400" b="1" kern="0" dirty="0">
                <a:ea typeface="PMingLiU" pitchFamily="18" charset="-120"/>
                <a:cs typeface="Times New Roman" panose="02020603050405020304" pitchFamily="18" charset="0"/>
              </a:rPr>
              <a:t> is the one among all the spanning trees with the </a:t>
            </a:r>
            <a:r>
              <a:rPr lang="en-US" altLang="zh-TW" sz="2400" b="1" kern="0" dirty="0">
                <a:solidFill>
                  <a:srgbClr val="FF0000"/>
                </a:solidFill>
                <a:ea typeface="PMingLiU" pitchFamily="18" charset="-120"/>
                <a:cs typeface="Times New Roman" panose="02020603050405020304" pitchFamily="18" charset="0"/>
              </a:rPr>
              <a:t>smallest total cost or </a:t>
            </a:r>
            <a:r>
              <a:rPr lang="en-US" sz="2400" b="1" dirty="0">
                <a:effectLst/>
                <a:cs typeface="Times New Roman" panose="02020603050405020304" pitchFamily="18" charset="0"/>
              </a:rPr>
              <a:t>A Spanning tree with minimum weight</a:t>
            </a:r>
            <a:endParaRPr lang="en-US" altLang="zh-TW" sz="2400" b="1" kern="0" dirty="0">
              <a:solidFill>
                <a:srgbClr val="FF0000"/>
              </a:solidFill>
              <a:ea typeface="PMingLiU" pitchFamily="18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50000"/>
              </a:lnSpc>
              <a:spcBef>
                <a:spcPct val="20000"/>
              </a:spcBef>
              <a:defRPr/>
            </a:pPr>
            <a:endParaRPr lang="en-US" altLang="zh-TW" sz="2400" b="1" i="1" kern="0" dirty="0">
              <a:solidFill>
                <a:srgbClr val="0033CC"/>
              </a:solidFill>
              <a:ea typeface="PMingLiU" pitchFamily="18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400" b="1" kern="0" dirty="0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2667000" y="2590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26670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D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8100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C  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3810000" y="2590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8956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124200" y="2819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31242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40386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V="1">
            <a:off x="3048000" y="29718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3048000" y="29718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3352800" y="25146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1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4114800" y="3124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2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3352800" y="3733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3</a:t>
            </a: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2514600" y="31242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3505200" y="2971800"/>
            <a:ext cx="2286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4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3657600" y="3276600"/>
            <a:ext cx="228600" cy="762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5</a:t>
            </a:r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6705600" y="2590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A</a:t>
            </a:r>
          </a:p>
        </p:txBody>
      </p:sp>
      <p:sp>
        <p:nvSpPr>
          <p:cNvPr id="10261" name="Oval 21"/>
          <p:cNvSpPr>
            <a:spLocks noChangeArrowheads="1"/>
          </p:cNvSpPr>
          <p:nvPr/>
        </p:nvSpPr>
        <p:spPr bwMode="auto">
          <a:xfrm>
            <a:off x="67056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D</a:t>
            </a:r>
          </a:p>
        </p:txBody>
      </p: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78486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C  </a:t>
            </a:r>
          </a:p>
        </p:txBody>
      </p:sp>
      <p:sp>
        <p:nvSpPr>
          <p:cNvPr id="10263" name="Oval 23"/>
          <p:cNvSpPr>
            <a:spLocks noChangeArrowheads="1"/>
          </p:cNvSpPr>
          <p:nvPr/>
        </p:nvSpPr>
        <p:spPr bwMode="auto">
          <a:xfrm>
            <a:off x="7848600" y="2590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/>
              <a:t>B</a:t>
            </a:r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7162800" y="2819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71628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80772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7391400" y="24384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1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8153400" y="30480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2</a:t>
            </a:r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7391400" y="3733800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</a:ln>
        </p:spPr>
        <p:txBody>
          <a:bodyPr wrap="none"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x-none" sz="1400"/>
              <a:t>3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373314" y="4191000"/>
            <a:ext cx="2884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Undirected Graph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202364" y="4191000"/>
            <a:ext cx="3551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 dirty="0">
                <a:solidFill>
                  <a:srgbClr val="00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Minimum Spanning Tree</a:t>
            </a:r>
          </a:p>
        </p:txBody>
      </p:sp>
      <p:sp>
        <p:nvSpPr>
          <p:cNvPr id="2" name="Google Shape;502;p17">
            <a:extLst>
              <a:ext uri="{FF2B5EF4-FFF2-40B4-BE49-F238E27FC236}">
                <a16:creationId xmlns:a16="http://schemas.microsoft.com/office/drawing/2014/main" id="{513B6A5F-780B-1C21-B40B-18A28EBA3836}"/>
              </a:ext>
            </a:extLst>
          </p:cNvPr>
          <p:cNvSpPr/>
          <p:nvPr/>
        </p:nvSpPr>
        <p:spPr>
          <a:xfrm>
            <a:off x="4372643" y="207096"/>
            <a:ext cx="2923413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MST</a:t>
            </a:r>
            <a:endParaRPr lang="en-US" sz="2400" b="1" dirty="0">
              <a:solidFill>
                <a:schemeClr val="lt1"/>
              </a:solidFill>
              <a:latin typeface="+mn-lt"/>
              <a:ea typeface="Calibri"/>
              <a:cs typeface="Poppins" panose="00000500000000000000" pitchFamily="2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2945" y="1295400"/>
            <a:ext cx="10695710" cy="4114800"/>
          </a:xfrm>
        </p:spPr>
        <p:txBody>
          <a:bodyPr/>
          <a:lstStyle/>
          <a:p>
            <a:r>
              <a:rPr lang="en-US" altLang="zh-TW" sz="2400" b="1" dirty="0">
                <a:ea typeface="PMingLiU" pitchFamily="18" charset="-120"/>
                <a:cs typeface="Times New Roman" panose="02020603050405020304" pitchFamily="18" charset="0"/>
              </a:rPr>
              <a:t>Computer Networks</a:t>
            </a:r>
          </a:p>
          <a:p>
            <a:pPr lvl="1"/>
            <a:r>
              <a:rPr lang="en-US" altLang="zh-TW" sz="2400" b="1" dirty="0">
                <a:ea typeface="PMingLiU" pitchFamily="18" charset="-120"/>
                <a:cs typeface="Times New Roman" panose="02020603050405020304" pitchFamily="18" charset="0"/>
              </a:rPr>
              <a:t>How to connect a set of computers using the </a:t>
            </a:r>
            <a:r>
              <a:rPr lang="en-US" altLang="zh-TW" sz="2400" b="1" dirty="0">
                <a:solidFill>
                  <a:srgbClr val="0033CC"/>
                </a:solidFill>
                <a:ea typeface="PMingLiU" pitchFamily="18" charset="-120"/>
                <a:cs typeface="Times New Roman" panose="02020603050405020304" pitchFamily="18" charset="0"/>
              </a:rPr>
              <a:t>minimum  amount of wire..</a:t>
            </a:r>
          </a:p>
          <a:p>
            <a:r>
              <a:rPr lang="en-IN" sz="2400" b="1" dirty="0">
                <a:ea typeface="PMingLiU" pitchFamily="18" charset="-120"/>
                <a:cs typeface="Times New Roman" panose="02020603050405020304" pitchFamily="18" charset="0"/>
              </a:rPr>
              <a:t>Civil Network Planning</a:t>
            </a:r>
          </a:p>
          <a:p>
            <a:r>
              <a:rPr lang="en-IN" sz="2400" b="1" dirty="0">
                <a:ea typeface="PMingLiU" pitchFamily="18" charset="-120"/>
                <a:cs typeface="Times New Roman" panose="02020603050405020304" pitchFamily="18" charset="0"/>
              </a:rPr>
              <a:t>Computer Network Routing Protocol</a:t>
            </a:r>
          </a:p>
          <a:p>
            <a:r>
              <a:rPr lang="en-IN" sz="2400" b="1" dirty="0">
                <a:ea typeface="PMingLiU" pitchFamily="18" charset="-120"/>
                <a:cs typeface="Times New Roman" panose="02020603050405020304" pitchFamily="18" charset="0"/>
              </a:rPr>
              <a:t>Cluster Analysis</a:t>
            </a:r>
          </a:p>
          <a:p>
            <a:pPr lvl="1"/>
            <a:endParaRPr lang="en-US" altLang="zh-TW" b="1" dirty="0">
              <a:solidFill>
                <a:srgbClr val="0033CC"/>
              </a:solidFill>
              <a:ea typeface="PMingLiU" pitchFamily="18" charset="-120"/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endParaRPr lang="en-US" altLang="zh-TW" b="1" dirty="0">
              <a:ea typeface="PMingLiU" pitchFamily="18" charset="-120"/>
              <a:cs typeface="Times New Roman" panose="02020603050405020304" pitchFamily="18" charset="0"/>
            </a:endParaRPr>
          </a:p>
        </p:txBody>
      </p:sp>
      <p:sp>
        <p:nvSpPr>
          <p:cNvPr id="2" name="Google Shape;502;p17">
            <a:extLst>
              <a:ext uri="{FF2B5EF4-FFF2-40B4-BE49-F238E27FC236}">
                <a16:creationId xmlns:a16="http://schemas.microsoft.com/office/drawing/2014/main" id="{F3608578-30DD-72F7-D819-546FAFB9CC82}"/>
              </a:ext>
            </a:extLst>
          </p:cNvPr>
          <p:cNvSpPr/>
          <p:nvPr/>
        </p:nvSpPr>
        <p:spPr>
          <a:xfrm>
            <a:off x="4372643" y="207096"/>
            <a:ext cx="2923413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Applications</a:t>
            </a:r>
            <a:endParaRPr lang="en-US" sz="2400" b="1" dirty="0">
              <a:solidFill>
                <a:schemeClr val="lt1"/>
              </a:solidFill>
              <a:latin typeface="+mn-lt"/>
              <a:ea typeface="Calibri"/>
              <a:cs typeface="Poppins" panose="00000500000000000000" pitchFamily="2" charset="0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41745" y="1157749"/>
            <a:ext cx="11102110" cy="480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IN" sz="2400" b="1" dirty="0">
                <a:effectLst/>
                <a:cs typeface="Times New Roman" panose="02020603050405020304" pitchFamily="18" charset="0"/>
              </a:rPr>
              <a:t>Kruskal's algorithm is a greedy algorithm in graph theory that finds a minimum spanning tree for a connected weighted graph.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Char char="•"/>
              <a:defRPr/>
            </a:pPr>
            <a:r>
              <a:rPr lang="en-US" sz="2400" b="1" dirty="0">
                <a:effectLst/>
                <a:cs typeface="Times New Roman" panose="02020603050405020304" pitchFamily="18" charset="0"/>
              </a:rPr>
              <a:t>This algorithm treats every node as an independent tree and connects one with another only if it has the lowest cost compared to all other options available.</a:t>
            </a:r>
            <a:endParaRPr lang="en-US" sz="2400" b="1" kern="0" dirty="0"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effectLst/>
                <a:cs typeface="Times New Roman" panose="02020603050405020304" pitchFamily="18" charset="0"/>
              </a:rPr>
              <a:t>Steps to Kruskal’s algorithm:</a:t>
            </a:r>
            <a:br>
              <a:rPr lang="en-US" sz="2400" b="1" dirty="0"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cs typeface="Times New Roman" panose="02020603050405020304" pitchFamily="18" charset="0"/>
              </a:rPr>
              <a:t> Sort the graph edges with respect to their weights.</a:t>
            </a:r>
            <a:br>
              <a:rPr lang="en-US" sz="2400" b="1" dirty="0"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cs typeface="Times New Roman" panose="02020603050405020304" pitchFamily="18" charset="0"/>
              </a:rPr>
              <a:t> Start adding edges to the minimum spanning tree from the edge with the smallest weight until the edge of the largest weight.</a:t>
            </a:r>
            <a:br>
              <a:rPr lang="en-US" sz="2400" b="1" dirty="0"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cs typeface="Times New Roman" panose="02020603050405020304" pitchFamily="18" charset="0"/>
              </a:rPr>
              <a:t> Only add edges which don’t form a cycle—edges which connect only disconnected components.</a:t>
            </a:r>
            <a:endParaRPr lang="en-US" sz="2400" b="1" kern="0" dirty="0">
              <a:cs typeface="Times New Roman" panose="02020603050405020304" pitchFamily="18" charset="0"/>
            </a:endParaRPr>
          </a:p>
        </p:txBody>
      </p:sp>
      <p:sp>
        <p:nvSpPr>
          <p:cNvPr id="2" name="Google Shape;502;p17">
            <a:extLst>
              <a:ext uri="{FF2B5EF4-FFF2-40B4-BE49-F238E27FC236}">
                <a16:creationId xmlns:a16="http://schemas.microsoft.com/office/drawing/2014/main" id="{093B6798-1ECB-FFCE-9617-44BA3C9D9990}"/>
              </a:ext>
            </a:extLst>
          </p:cNvPr>
          <p:cNvSpPr/>
          <p:nvPr/>
        </p:nvSpPr>
        <p:spPr>
          <a:xfrm>
            <a:off x="4372643" y="207096"/>
            <a:ext cx="2923413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Kruskal’s Algorithm</a:t>
            </a:r>
            <a:endParaRPr lang="en-US" sz="2400" b="1" dirty="0">
              <a:solidFill>
                <a:schemeClr val="lt1"/>
              </a:solidFill>
              <a:latin typeface="+mn-lt"/>
              <a:ea typeface="Calibri"/>
              <a:cs typeface="Poppins" panose="00000500000000000000" pitchFamily="2" charset="0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EAF231-E11D-40DF-A794-85408FC8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8" y="1089891"/>
            <a:ext cx="10363200" cy="4962236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Kruskal’s Algorithm: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effectLst/>
                <a:cs typeface="Times New Roman" panose="02020603050405020304" pitchFamily="18" charset="0"/>
              </a:rPr>
              <a:t>MST KRUSKAL(G, w)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effectLst/>
                <a:cs typeface="Times New Roman" panose="02020603050405020304" pitchFamily="18" charset="0"/>
              </a:rPr>
              <a:t>T← Ø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effectLst/>
                <a:cs typeface="Times New Roman" panose="02020603050405020304" pitchFamily="18" charset="0"/>
              </a:rPr>
              <a:t>cost← 0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effectLst/>
                <a:cs typeface="Times New Roman" panose="02020603050405020304" pitchFamily="18" charset="0"/>
              </a:rPr>
              <a:t>for each vertex v V[G]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cs typeface="Times New Roman" panose="02020603050405020304" pitchFamily="18" charset="0"/>
              </a:rPr>
              <a:t>      </a:t>
            </a:r>
            <a:r>
              <a:rPr lang="en-IN" sz="2400" b="1" dirty="0">
                <a:effectLst/>
                <a:cs typeface="Times New Roman" panose="02020603050405020304" pitchFamily="18" charset="0"/>
              </a:rPr>
              <a:t>do MAKE-SET(v)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effectLst/>
                <a:cs typeface="Times New Roman" panose="02020603050405020304" pitchFamily="18" charset="0"/>
              </a:rPr>
              <a:t>sort the edges of E into nondecreasing order by weight w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effectLst/>
                <a:cs typeface="Times New Roman" panose="02020603050405020304" pitchFamily="18" charset="0"/>
              </a:rPr>
              <a:t>for each edge (u, v) E, taken in nondecreasing order by weight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cs typeface="Times New Roman" panose="02020603050405020304" pitchFamily="18" charset="0"/>
              </a:rPr>
              <a:t>         </a:t>
            </a:r>
            <a:r>
              <a:rPr lang="en-IN" sz="2400" b="1" dirty="0">
                <a:effectLst/>
                <a:cs typeface="Times New Roman" panose="02020603050405020304" pitchFamily="18" charset="0"/>
              </a:rPr>
              <a:t>do if FIND-SET(u) ≠ FIND-SET(v)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cs typeface="Times New Roman" panose="02020603050405020304" pitchFamily="18" charset="0"/>
              </a:rPr>
              <a:t>               </a:t>
            </a:r>
            <a:r>
              <a:rPr lang="en-IN" sz="2400" b="1" dirty="0">
                <a:effectLst/>
                <a:cs typeface="Times New Roman" panose="02020603050405020304" pitchFamily="18" charset="0"/>
              </a:rPr>
              <a:t>then T.E← T.E ∪ {(u, v)}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cs typeface="Times New Roman" panose="02020603050405020304" pitchFamily="18" charset="0"/>
              </a:rPr>
              <a:t>               </a:t>
            </a:r>
            <a:r>
              <a:rPr lang="en-IN" sz="2400" b="1" dirty="0">
                <a:effectLst/>
                <a:cs typeface="Times New Roman" panose="02020603050405020304" pitchFamily="18" charset="0"/>
              </a:rPr>
              <a:t>UNION(u, v)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cs typeface="Times New Roman" panose="02020603050405020304" pitchFamily="18" charset="0"/>
              </a:rPr>
              <a:t>               </a:t>
            </a:r>
            <a:r>
              <a:rPr lang="en-IN" sz="2400" b="1" dirty="0">
                <a:effectLst/>
                <a:cs typeface="Times New Roman" panose="02020603050405020304" pitchFamily="18" charset="0"/>
              </a:rPr>
              <a:t>cost ← cost+ cost(</a:t>
            </a:r>
            <a:r>
              <a:rPr lang="en-IN" sz="2400" b="1" dirty="0" err="1">
                <a:effectLst/>
                <a:cs typeface="Times New Roman" panose="02020603050405020304" pitchFamily="18" charset="0"/>
              </a:rPr>
              <a:t>u,v</a:t>
            </a:r>
            <a:r>
              <a:rPr lang="en-IN" sz="2400" b="1" dirty="0">
                <a:effectLst/>
                <a:cs typeface="Times New Roman" panose="02020603050405020304" pitchFamily="18" charset="0"/>
              </a:rPr>
              <a:t>)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effectLst/>
                <a:cs typeface="Times New Roman" panose="02020603050405020304" pitchFamily="18" charset="0"/>
              </a:rPr>
              <a:t>return cost</a:t>
            </a:r>
            <a:endParaRPr lang="en-IN" sz="24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26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897</Words>
  <Application>Microsoft Office PowerPoint</Application>
  <PresentationFormat>Widescreen</PresentationFormat>
  <Paragraphs>200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PMingLiU</vt:lpstr>
      <vt:lpstr>Arial</vt:lpstr>
      <vt:lpstr>Calibri</vt:lpstr>
      <vt:lpstr>Comic Sans MS</vt:lpstr>
      <vt:lpstr>Poppins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Veeraiah</dc:creator>
  <cp:lastModifiedBy>Siri Keerthi</cp:lastModifiedBy>
  <cp:revision>80</cp:revision>
  <dcterms:created xsi:type="dcterms:W3CDTF">2021-06-05T04:31:00Z</dcterms:created>
  <dcterms:modified xsi:type="dcterms:W3CDTF">2025-07-26T03:05:03Z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0x01010057C8CA6BD4B6BB458EC4DF3BC6B8455E</vt:lpwstr>
  </property>
  <property fmtid="{D5CDD505-2E9C-101B-9397-08002B2CF9AE}" pid="3" name="KSOProductBuildVer">
    <vt:lpwstr>1033-11.2.0.10152</vt:lpwstr>
  </property>
</Properties>
</file>