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09" r:id="rId2"/>
    <p:sldId id="367" r:id="rId3"/>
    <p:sldId id="375" r:id="rId4"/>
    <p:sldId id="364" r:id="rId5"/>
    <p:sldId id="365" r:id="rId6"/>
    <p:sldId id="374" r:id="rId7"/>
    <p:sldId id="366" r:id="rId8"/>
    <p:sldId id="377" r:id="rId9"/>
    <p:sldId id="376" r:id="rId10"/>
    <p:sldId id="363" r:id="rId11"/>
    <p:sldId id="342" r:id="rId12"/>
    <p:sldId id="343" r:id="rId13"/>
    <p:sldId id="257" r:id="rId14"/>
    <p:sldId id="373" r:id="rId15"/>
    <p:sldId id="259" r:id="rId16"/>
    <p:sldId id="261" r:id="rId17"/>
    <p:sldId id="260" r:id="rId18"/>
    <p:sldId id="262" r:id="rId19"/>
    <p:sldId id="263" r:id="rId20"/>
    <p:sldId id="311" r:id="rId21"/>
    <p:sldId id="312" r:id="rId22"/>
    <p:sldId id="313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14" r:id="rId44"/>
    <p:sldId id="338" r:id="rId45"/>
    <p:sldId id="357" r:id="rId46"/>
    <p:sldId id="369" r:id="rId47"/>
    <p:sldId id="370" r:id="rId48"/>
    <p:sldId id="340" r:id="rId49"/>
    <p:sldId id="372" r:id="rId50"/>
    <p:sldId id="378" r:id="rId51"/>
    <p:sldId id="379" r:id="rId52"/>
  </p:sldIdLst>
  <p:sldSz cx="9144000" cy="6858000" type="screen4x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01D61C25-C4FE-4829-BFE9-6B217A67BAD1}">
          <p14:sldIdLst>
            <p14:sldId id="309"/>
            <p14:sldId id="367"/>
            <p14:sldId id="375"/>
            <p14:sldId id="364"/>
            <p14:sldId id="365"/>
            <p14:sldId id="374"/>
            <p14:sldId id="366"/>
            <p14:sldId id="377"/>
            <p14:sldId id="376"/>
            <p14:sldId id="363"/>
            <p14:sldId id="342"/>
            <p14:sldId id="343"/>
          </p14:sldIdLst>
        </p14:section>
        <p14:section name="tMAT" id="{2E5A2FD6-3436-49CB-8EB3-DC3A1C149C31}">
          <p14:sldIdLst>
            <p14:sldId id="257"/>
            <p14:sldId id="373"/>
            <p14:sldId id="259"/>
            <p14:sldId id="261"/>
            <p14:sldId id="260"/>
            <p14:sldId id="262"/>
            <p14:sldId id="263"/>
          </p14:sldIdLst>
        </p14:section>
        <p14:section name="PQ" id="{1DD4E2F6-2879-4437-8E20-12D306DB0663}">
          <p14:sldIdLst>
            <p14:sldId id="311"/>
            <p14:sldId id="312"/>
            <p14:sldId id="313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14"/>
            <p14:sldId id="338"/>
            <p14:sldId id="357"/>
          </p14:sldIdLst>
        </p14:section>
        <p14:section name="RAT" id="{D7392633-81AF-4DC0-A669-E322F3FD900F}">
          <p14:sldIdLst>
            <p14:sldId id="369"/>
            <p14:sldId id="370"/>
            <p14:sldId id="340"/>
            <p14:sldId id="372"/>
            <p14:sldId id="378"/>
          </p14:sldIdLst>
        </p14:section>
        <p14:section name="Conc" id="{F487A4F8-A9DA-444B-BE4A-0390FC26974A}">
          <p14:sldIdLst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57" autoAdjust="0"/>
  </p:normalViewPr>
  <p:slideViewPr>
    <p:cSldViewPr>
      <p:cViewPr varScale="1">
        <p:scale>
          <a:sx n="135" d="100"/>
          <a:sy n="135" d="100"/>
        </p:scale>
        <p:origin x="84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1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193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1304C-6882-43D8-94CB-753779651435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193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D9E-6129-4B1D-899F-3CECBEA1AD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206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3004" y="0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8775" y="527050"/>
            <a:ext cx="3511550" cy="263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910" y="3335973"/>
            <a:ext cx="7447280" cy="316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70726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3004" y="6670726"/>
            <a:ext cx="4033943" cy="35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0D8EC8D-EBCC-4AEC-9202-EAD8A5AD6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88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11:15+25 = 11:40</a:t>
            </a:r>
          </a:p>
          <a:p>
            <a:r>
              <a:rPr lang="en-CA" dirty="0" err="1"/>
              <a:t>iRAT</a:t>
            </a:r>
            <a:r>
              <a:rPr lang="en-CA" dirty="0"/>
              <a:t>: 10min</a:t>
            </a:r>
          </a:p>
          <a:p>
            <a:r>
              <a:rPr lang="en-CA" dirty="0" err="1"/>
              <a:t>tRAT</a:t>
            </a:r>
            <a:r>
              <a:rPr lang="en-CA" dirty="0"/>
              <a:t>: 20min</a:t>
            </a:r>
          </a:p>
          <a:p>
            <a:endParaRPr lang="en-CA" dirty="0"/>
          </a:p>
          <a:p>
            <a:r>
              <a:rPr lang="en-CA" dirty="0"/>
              <a:t>12:10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9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/>
              <a:t>Priority Queues</a:t>
            </a:r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6F45A7-A824-406A-8B33-E3C4B985E44F}" type="datetime8">
              <a:rPr lang="en-US" sz="1200"/>
              <a:pPr eaLnBrk="1" hangingPunct="1"/>
              <a:t>10/11/2022 8:09 PM</a:t>
            </a:fld>
            <a:endParaRPr lang="en-US" sz="120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B4E1EB-AD15-4DA1-958C-7012398B5CB1}" type="slidenum">
              <a:rPr lang="en-US" sz="1200"/>
              <a:pPr eaLnBrk="1" hangingPunct="1"/>
              <a:t>48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052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E: O(log n)  is selected as the right answer</a:t>
            </a:r>
          </a:p>
          <a:p>
            <a:pPr eaLnBrk="1" hangingPunct="1"/>
            <a:r>
              <a:rPr lang="en-US" dirty="0"/>
              <a:t>The answer is false and should be appealed.</a:t>
            </a:r>
          </a:p>
          <a:p>
            <a:pPr eaLnBrk="1" hangingPunct="1"/>
            <a:r>
              <a:rPr lang="en-US" dirty="0"/>
              <a:t>- Given 2 perfect binary trees, one can build a heap in O(log n): create root node with e, put h1 on left child, h2 on right child, do a down-heap. Then you have a heap that is also a perfect binary tree.</a:t>
            </a:r>
          </a:p>
          <a:p>
            <a:pPr eaLnBrk="1" hangingPunct="1"/>
            <a:r>
              <a:rPr lang="en-US" dirty="0"/>
              <a:t>- Given 2 heaps the challenge is to build a complete binary tree when the 2 heaps could have different heights. Take h1 containing 10, 11, 12, 13; h2 containing 20, 21, and e = 5. Then building a tree as above results in a non complete binary tree.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that case, the best one can do (in the time allowed to think) is O(n) using bottom-up heap construction</a:t>
            </a:r>
            <a:endParaRPr lang="en-US" baseline="0" dirty="0"/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/>
              <a:t>Trees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491F362-1D0E-4FAF-9902-52BF29F30503}" type="datetime8">
              <a:rPr lang="en-US" sz="1200"/>
              <a:pPr eaLnBrk="1" hangingPunct="1"/>
              <a:t>10/11/2022 8:09 PM</a:t>
            </a:fld>
            <a:endParaRPr lang="en-US" sz="1200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F2723FFA-8707-419E-BC41-FA30E9C2172E}" type="slidenum">
              <a:rPr lang="en-US" sz="1200"/>
              <a:pPr eaLnBrk="1" hangingPunct="1"/>
              <a:t>49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6656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11:15+25 = 11:40</a:t>
            </a:r>
          </a:p>
          <a:p>
            <a:r>
              <a:rPr lang="en-CA" dirty="0" err="1"/>
              <a:t>iRAT</a:t>
            </a:r>
            <a:r>
              <a:rPr lang="en-CA" dirty="0"/>
              <a:t>: 10min</a:t>
            </a:r>
          </a:p>
          <a:p>
            <a:r>
              <a:rPr lang="en-CA" dirty="0" err="1"/>
              <a:t>tRAT</a:t>
            </a:r>
            <a:r>
              <a:rPr lang="en-CA" dirty="0"/>
              <a:t>: 20min</a:t>
            </a:r>
          </a:p>
          <a:p>
            <a:endParaRPr lang="en-CA" dirty="0"/>
          </a:p>
          <a:p>
            <a:r>
              <a:rPr lang="en-CA" dirty="0"/>
              <a:t>12:10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 Readings</a:t>
            </a:r>
            <a:r>
              <a:rPr lang="en-CA" baseline="0" dirty="0"/>
              <a:t> is to be done after Class 1 and before Class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</a:t>
            </a:r>
            <a:r>
              <a:rPr lang="en-CA" baseline="0" dirty="0"/>
              <a:t> team used that approach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preferred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see priority queues later but it is overkill when there are only 5 stages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tMAT1: 77%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11:15am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6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is a Boolean-value function of one argument</a:t>
            </a:r>
          </a:p>
          <a:p>
            <a:r>
              <a:rPr lang="en-US" dirty="0"/>
              <a:t>Predicate is a functional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D8EC8D-EBCC-4AEC-9202-EAD8A5AD67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F4400-17A5-43BE-AF3D-C41AE9BBD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28D97-C90C-48D6-97EF-2328A562F0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366E-0D31-4F1B-B5D0-9743CFF6C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F78D-496F-4B18-89F6-F9AC3B23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FA5E-364A-4F53-A856-EA273DDB3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EC03-9E44-48C4-B21C-2755B4AF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EE612-0868-48B8-B5A8-8054F0A1C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23C4-C2ED-4EB3-9584-475D2037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C58A7-770E-4955-B411-4CEB62DB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CAF3-6FA7-453A-98C4-C620C0E5B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23A70-2DA3-4D85-9DD7-9C2FFD473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152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8B2AA1-B89D-490C-BE63-CE31F8B2A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anvas.ubc.ca/courses/100276/files/23027803?wrap=1" TargetMode="External"/><Relationship Id="rId13" Type="http://schemas.openxmlformats.org/officeDocument/2006/relationships/hyperlink" Target="https://canvas.ubc.ca/courses/100276/files/23027802?wrap=1" TargetMode="External"/><Relationship Id="rId3" Type="http://schemas.openxmlformats.org/officeDocument/2006/relationships/hyperlink" Target="https://canvas.ubc.ca/courses/100276/files/22312907/download?download_frd=1" TargetMode="External"/><Relationship Id="rId7" Type="http://schemas.openxmlformats.org/officeDocument/2006/relationships/hyperlink" Target="https://canvas.ubc.ca/courses/100276/files/22568496?wrap=1" TargetMode="External"/><Relationship Id="rId12" Type="http://schemas.openxmlformats.org/officeDocument/2006/relationships/hyperlink" Target="https://canvas.ubc.ca/courses/100276/files/23027801?wrap=1" TargetMode="External"/><Relationship Id="rId2" Type="http://schemas.openxmlformats.org/officeDocument/2006/relationships/hyperlink" Target="https://canvas.ubc.ca/courses/100276/files/22312907?wrap=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nvas.ubc.ca/courses/100276/files/22575221?wrap=1" TargetMode="External"/><Relationship Id="rId11" Type="http://schemas.openxmlformats.org/officeDocument/2006/relationships/hyperlink" Target="https://canvas.ubc.ca/courses/100276/files/23027799?wrap=1" TargetMode="External"/><Relationship Id="rId5" Type="http://schemas.openxmlformats.org/officeDocument/2006/relationships/hyperlink" Target="https://canvas.ubc.ca/courses/100276/files/22435407?wrap=1" TargetMode="External"/><Relationship Id="rId10" Type="http://schemas.openxmlformats.org/officeDocument/2006/relationships/hyperlink" Target="https://canvas.ubc.ca/courses/100276/files/23027798?wrap=1" TargetMode="External"/><Relationship Id="rId4" Type="http://schemas.openxmlformats.org/officeDocument/2006/relationships/hyperlink" Target="https://canvas.ubc.ca/courses/100276/files/22490148?wrap=1" TargetMode="External"/><Relationship Id="rId9" Type="http://schemas.openxmlformats.org/officeDocument/2006/relationships/hyperlink" Target="https://canvas.ubc.ca/courses/100276/files/23027797?wrap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keep-it-up-motivation-like-sign-263438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p/professional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wpixel.com/search/survey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creativecommons.org/licenses/by-sa/3.0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mps-people.ok.ubc.ca/ylucet/DS/Heap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canvas.ubc.ca/courses/100276/files/23027803?wrap=1" TargetMode="External"/><Relationship Id="rId13" Type="http://schemas.openxmlformats.org/officeDocument/2006/relationships/hyperlink" Target="https://canvas.ubc.ca/courses/100276/files/23027802?wrap=1" TargetMode="External"/><Relationship Id="rId3" Type="http://schemas.openxmlformats.org/officeDocument/2006/relationships/hyperlink" Target="https://canvas.ubc.ca/courses/100276/files/22312907/download?download_frd=1" TargetMode="External"/><Relationship Id="rId7" Type="http://schemas.openxmlformats.org/officeDocument/2006/relationships/hyperlink" Target="https://canvas.ubc.ca/courses/100276/files/22568496?wrap=1" TargetMode="External"/><Relationship Id="rId12" Type="http://schemas.openxmlformats.org/officeDocument/2006/relationships/hyperlink" Target="https://canvas.ubc.ca/courses/100276/files/23027801?wrap=1" TargetMode="External"/><Relationship Id="rId2" Type="http://schemas.openxmlformats.org/officeDocument/2006/relationships/hyperlink" Target="https://canvas.ubc.ca/courses/100276/files/22312907?wrap=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nvas.ubc.ca/courses/100276/files/22575221?wrap=1" TargetMode="External"/><Relationship Id="rId11" Type="http://schemas.openxmlformats.org/officeDocument/2006/relationships/hyperlink" Target="https://canvas.ubc.ca/courses/100276/files/23027799?wrap=1" TargetMode="External"/><Relationship Id="rId5" Type="http://schemas.openxmlformats.org/officeDocument/2006/relationships/hyperlink" Target="https://canvas.ubc.ca/courses/100276/files/22435407?wrap=1" TargetMode="External"/><Relationship Id="rId10" Type="http://schemas.openxmlformats.org/officeDocument/2006/relationships/hyperlink" Target="https://canvas.ubc.ca/courses/100276/files/23027798?wrap=1" TargetMode="External"/><Relationship Id="rId4" Type="http://schemas.openxmlformats.org/officeDocument/2006/relationships/hyperlink" Target="https://canvas.ubc.ca/courses/100276/files/22490148?wrap=1" TargetMode="External"/><Relationship Id="rId9" Type="http://schemas.openxmlformats.org/officeDocument/2006/relationships/hyperlink" Target="https://canvas.ubc.ca/courses/100276/files/23027797?wrap=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i_(identifier)" TargetMode="External"/><Relationship Id="rId2" Type="http://schemas.openxmlformats.org/officeDocument/2006/relationships/hyperlink" Target="https://ns4business.com.br/tuckmans-stages-of-group-developmen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med.ncbi.nlm.nih.gov/14314073" TargetMode="External"/><Relationship Id="rId5" Type="http://schemas.openxmlformats.org/officeDocument/2006/relationships/hyperlink" Target="https://en.wikipedia.org/wiki/PMID_(identifier)" TargetMode="External"/><Relationship Id="rId4" Type="http://schemas.openxmlformats.org/officeDocument/2006/relationships/hyperlink" Target="https://doi.org/10.1037%2Fh002210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lumenlearning.com/suny-principlesmanagement/chapter/reading-the-five-stages-of-team-developmen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60" y="65341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577887"/>
            <a:ext cx="3893965" cy="13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019800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80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EFCBB-CCA2-47B9-B36D-744BAC1E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209784"/>
            <a:ext cx="7487920" cy="643843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2590800"/>
            <a:ext cx="8610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3C97A57-C545-4EC7-ACA7-43842498937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417638"/>
          <a:ext cx="8763000" cy="5040662"/>
        </p:xfrm>
        <a:graphic>
          <a:graphicData uri="http://schemas.openxmlformats.org/drawingml/2006/table">
            <a:tbl>
              <a:tblPr/>
              <a:tblGrid>
                <a:gridCol w="1313983">
                  <a:extLst>
                    <a:ext uri="{9D8B030D-6E8A-4147-A177-3AD203B41FA5}">
                      <a16:colId xmlns:a16="http://schemas.microsoft.com/office/drawing/2014/main" val="2332570153"/>
                    </a:ext>
                  </a:extLst>
                </a:gridCol>
                <a:gridCol w="7449017">
                  <a:extLst>
                    <a:ext uri="{9D8B030D-6E8A-4147-A177-3AD203B41FA5}">
                      <a16:colId xmlns:a16="http://schemas.microsoft.com/office/drawing/2014/main" val="1194375677"/>
                    </a:ext>
                  </a:extLst>
                </a:gridCol>
              </a:tblGrid>
              <a:tr h="413683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Date</a:t>
                      </a:r>
                    </a:p>
                  </a:txBody>
                  <a:tcPr marL="44013" marR="44013" marT="22006" marB="22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Files</a:t>
                      </a:r>
                    </a:p>
                  </a:txBody>
                  <a:tcPr marL="44013" marR="44013" marT="22006" marB="22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251646"/>
                  </a:ext>
                </a:extLst>
              </a:tr>
              <a:tr h="302279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13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2" tooltip="1 readings-Java-UnitTesting.txt"/>
                        </a:rPr>
                        <a:t>1 readings-Java-UnitTesting.txt</a:t>
                      </a:r>
                      <a:br>
                        <a:rPr lang="en-US" sz="2000" u="sng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  <a:latin typeface="var(--fbyHH-fontFamily)"/>
                          <a:hlinkClick r:id="rId3"/>
                        </a:rPr>
                        <a:t>1 readings-Java-UnitTesting.txt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4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15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4" tooltip="2 readings-complexity.txt"/>
                        </a:rPr>
                        <a:t>2 readings-complexity.txt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20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5" tooltip="3 readings-Array-List.txt"/>
                        </a:rPr>
                        <a:t>3 readings-Array-List.txt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92650"/>
                  </a:ext>
                </a:extLst>
              </a:tr>
              <a:tr h="11213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27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6" tooltip="5_6 readings-recursion-stack-queue.txt"/>
                        </a:rPr>
                        <a:t>5_6 readings-recursion-stack-queue.txt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1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4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7" tooltip="7 readings-iterator.txt"/>
                        </a:rPr>
                        <a:t>7 readings-iterator.txt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93863"/>
                  </a:ext>
                </a:extLst>
              </a:tr>
              <a:tr h="4590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11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8" tooltip="8_9 readings Trees-PQ.txt"/>
                        </a:rPr>
                        <a:t>8_9 readings Trees-PQ.txt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51995"/>
                  </a:ext>
                </a:extLst>
              </a:tr>
              <a:tr h="35568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13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9" tooltip="10 reading hash skiplist.txt"/>
                        </a:rPr>
                        <a:t>10 reading hash skiplist.txt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91414"/>
                  </a:ext>
                </a:extLst>
              </a:tr>
              <a:tr h="13207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18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0" tooltip="11 readings Dijkstra.txt"/>
                        </a:rPr>
                        <a:t>11 readings Dijkstra.txt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79555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20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1" tooltip="12 reading union-find.txt"/>
                        </a:rPr>
                        <a:t>12 reading union-find.txt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421272"/>
                  </a:ext>
                </a:extLst>
              </a:tr>
              <a:tr h="38598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27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2" tooltip="14 readings search trees.txt"/>
                        </a:rPr>
                        <a:t>14 readings search trees.txt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33536"/>
                  </a:ext>
                </a:extLst>
              </a:tr>
              <a:tr h="39097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Nov 17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3" tooltip="15 reading (2,4)-B trees.txt"/>
                        </a:rPr>
                        <a:t>15 reading (2,4)-B trees.txt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900865"/>
                  </a:ext>
                </a:extLst>
              </a:tr>
            </a:tbl>
          </a:graphicData>
        </a:graphic>
      </p:graphicFrame>
      <p:sp>
        <p:nvSpPr>
          <p:cNvPr id="32" name="AutoShape 25">
            <a:extLst>
              <a:ext uri="{FF2B5EF4-FFF2-40B4-BE49-F238E27FC236}">
                <a16:creationId xmlns:a16="http://schemas.microsoft.com/office/drawing/2014/main" id="{15A32ACD-B29F-4D7A-8D14-A8F8BA6EF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6">
            <a:extLst>
              <a:ext uri="{FF2B5EF4-FFF2-40B4-BE49-F238E27FC236}">
                <a16:creationId xmlns:a16="http://schemas.microsoft.com/office/drawing/2014/main" id="{5209C5D2-7FC5-4F44-9CF1-E11A1C8C4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C7995180-D60B-4633-AD0C-A599BBACF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28">
            <a:extLst>
              <a:ext uri="{FF2B5EF4-FFF2-40B4-BE49-F238E27FC236}">
                <a16:creationId xmlns:a16="http://schemas.microsoft.com/office/drawing/2014/main" id="{DC6360BE-703F-47F7-B3CF-F7834F512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968C7CA8-D615-407E-9E61-28A384615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30">
            <a:extLst>
              <a:ext uri="{FF2B5EF4-FFF2-40B4-BE49-F238E27FC236}">
                <a16:creationId xmlns:a16="http://schemas.microsoft.com/office/drawing/2014/main" id="{64741AAB-686A-46C5-8700-8112AC4054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F8887C91-80E0-4B47-BB88-724A2E4F2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2">
            <a:extLst>
              <a:ext uri="{FF2B5EF4-FFF2-40B4-BE49-F238E27FC236}">
                <a16:creationId xmlns:a16="http://schemas.microsoft.com/office/drawing/2014/main" id="{EB21B834-DC61-4F7B-B013-6E08B0138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3">
            <a:extLst>
              <a:ext uri="{FF2B5EF4-FFF2-40B4-BE49-F238E27FC236}">
                <a16:creationId xmlns:a16="http://schemas.microsoft.com/office/drawing/2014/main" id="{2893093B-AED8-44C2-9D6E-987AA9A3F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7BBC4C37-D5C9-4424-93EB-FC0731193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35">
            <a:extLst>
              <a:ext uri="{FF2B5EF4-FFF2-40B4-BE49-F238E27FC236}">
                <a16:creationId xmlns:a16="http://schemas.microsoft.com/office/drawing/2014/main" id="{9A24E74D-81D1-44C0-B0F7-890C9C76A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6">
            <a:extLst>
              <a:ext uri="{FF2B5EF4-FFF2-40B4-BE49-F238E27FC236}">
                <a16:creationId xmlns:a16="http://schemas.microsoft.com/office/drawing/2014/main" id="{D34FC765-5BBB-4354-9D1D-82C0D58165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340F4-7470-466E-9E2C-AA50488347A1}"/>
              </a:ext>
            </a:extLst>
          </p:cNvPr>
          <p:cNvSpPr txBox="1"/>
          <p:nvPr/>
        </p:nvSpPr>
        <p:spPr>
          <a:xfrm>
            <a:off x="6248400" y="4343400"/>
            <a:ext cx="2438400" cy="1477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readings should be done before the indicated date with questions posted on Ms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Peer 2: Deadline Thursday!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E2E02-6063-40BE-A204-94978A3B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37" t="46667" r="2398" b="31111"/>
          <a:stretch/>
        </p:blipFill>
        <p:spPr>
          <a:xfrm>
            <a:off x="525780" y="3048000"/>
            <a:ext cx="809244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3F64C-2AD8-41C5-B3FC-6E3473A0AF44}"/>
              </a:ext>
            </a:extLst>
          </p:cNvPr>
          <p:cNvSpPr txBox="1"/>
          <p:nvPr/>
        </p:nvSpPr>
        <p:spPr>
          <a:xfrm>
            <a:off x="6737227" y="5791200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Peer 1 submission picture</a:t>
            </a:r>
          </a:p>
        </p:txBody>
      </p:sp>
    </p:spTree>
    <p:extLst>
      <p:ext uri="{BB962C8B-B14F-4D97-AF65-F5344CB8AC3E}">
        <p14:creationId xmlns:p14="http://schemas.microsoft.com/office/powerpoint/2010/main" val="25203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CA" dirty="0" err="1"/>
              <a:t>tMAT</a:t>
            </a:r>
            <a:r>
              <a:rPr lang="en-CA" dirty="0"/>
              <a:t>: build &amp; critic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Breast cancer patients are sorted into 5 stages: 0 (localized) to IV (generalized). Write the pseudo code to schedule treatment</a:t>
            </a:r>
          </a:p>
          <a:p>
            <a:r>
              <a:rPr lang="en-US" sz="1800" dirty="0"/>
              <a:t>Input: list of n patients with their stage in any order</a:t>
            </a:r>
          </a:p>
          <a:p>
            <a:r>
              <a:rPr lang="en-US" sz="1800" dirty="0"/>
              <a:t>Output: list of treatments delivered with patient name, stage condition before and after; and at the end of the list: number of deaths, number of cured</a:t>
            </a:r>
          </a:p>
          <a:p>
            <a:pPr marL="0" indent="0">
              <a:buNone/>
            </a:pPr>
            <a:r>
              <a:rPr lang="en-US" sz="1800" dirty="0"/>
              <a:t>Patients are scheduled for treatment according to their cancer stage, with Stage IV going first, then III, etc. Same stage patients are scheduled on first-come first-served. Each time a patient is to be treated, there is a 15% chance he cannot come to the appointment and needs to be rescheduled. After treatment, there is a 40% chance the cancer is reduced to the next lower stage, 10% chance it spreads to the next higher stage, and 50% it is cured. A Stage IV worsens to death and State 0 lessens to cure.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dirty="0"/>
              <a:t>[5 marks] Write a main method (loads data, treat patient, display)+other methods.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1800" dirty="0"/>
              <a:t>[2 marks] Indicate the </a:t>
            </a:r>
            <a:r>
              <a:rPr lang="en-US" sz="1800" dirty="0">
                <a:solidFill>
                  <a:srgbClr val="FF0000"/>
                </a:solidFill>
              </a:rPr>
              <a:t>space </a:t>
            </a:r>
            <a:r>
              <a:rPr lang="en-US" sz="1800" dirty="0"/>
              <a:t>complexity, and the </a:t>
            </a:r>
            <a:r>
              <a:rPr lang="en-US" sz="1800" dirty="0">
                <a:solidFill>
                  <a:srgbClr val="FF0000"/>
                </a:solidFill>
              </a:rPr>
              <a:t>time</a:t>
            </a:r>
            <a:r>
              <a:rPr lang="en-US" sz="1800" dirty="0"/>
              <a:t> complexity to treat n patients (do not include the time to load the n patients into the system in your complexity calculation; only of treating the n patients).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409A8-FE48-4ACC-9643-8D6938A6FE98}"/>
              </a:ext>
            </a:extLst>
          </p:cNvPr>
          <p:cNvSpPr/>
          <p:nvPr/>
        </p:nvSpPr>
        <p:spPr>
          <a:xfrm>
            <a:off x="2708645" y="5410200"/>
            <a:ext cx="3726711" cy="120032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11:05-11:50 </a:t>
            </a:r>
            <a:r>
              <a:rPr lang="en-CA" baseline="0" dirty="0"/>
              <a:t>write poster</a:t>
            </a:r>
          </a:p>
          <a:p>
            <a:r>
              <a:rPr lang="en-CA" dirty="0"/>
              <a:t>11:50 poster </a:t>
            </a:r>
            <a:r>
              <a:rPr lang="en-CA" b="1" dirty="0">
                <a:solidFill>
                  <a:srgbClr val="FF0000"/>
                </a:solidFill>
              </a:rPr>
              <a:t>MUST</a:t>
            </a:r>
            <a:r>
              <a:rPr lang="en-CA" dirty="0"/>
              <a:t> be uploaded</a:t>
            </a:r>
            <a:endParaRPr lang="en-CA" baseline="0" dirty="0"/>
          </a:p>
          <a:p>
            <a:r>
              <a:rPr lang="en-CA" baseline="0" dirty="0"/>
              <a:t>11:51</a:t>
            </a:r>
            <a:r>
              <a:rPr lang="en-CA" dirty="0"/>
              <a:t>-12:15 critic 4 posters</a:t>
            </a:r>
          </a:p>
          <a:p>
            <a:r>
              <a:rPr lang="en-CA" dirty="0"/>
              <a:t>12:16-12:20</a:t>
            </a:r>
            <a:r>
              <a:rPr lang="en-CA" baseline="0" dirty="0"/>
              <a:t> </a:t>
            </a:r>
            <a:r>
              <a:rPr lang="en-CA" baseline="0" dirty="0">
                <a:solidFill>
                  <a:srgbClr val="FF0000"/>
                </a:solidFill>
              </a:rPr>
              <a:t>upload</a:t>
            </a:r>
            <a:r>
              <a:rPr lang="en-CA" baseline="0" dirty="0"/>
              <a:t> </a:t>
            </a:r>
            <a:r>
              <a:rPr lang="en-CA" baseline="0" dirty="0" err="1"/>
              <a:t>pict</a:t>
            </a:r>
            <a:r>
              <a:rPr lang="en-CA" baseline="0" dirty="0"/>
              <a:t>; wrap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889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832E-B0AD-4F96-8F7E-05F9B92C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0698-3A17-4E8A-8C00-9446C7A3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tMAT1:</a:t>
            </a:r>
          </a:p>
          <a:p>
            <a:pPr lvl="1"/>
            <a:r>
              <a:rPr lang="en-US" dirty="0"/>
              <a:t>16: 12:20pm</a:t>
            </a:r>
          </a:p>
          <a:p>
            <a:pPr lvl="1"/>
            <a:r>
              <a:rPr lang="en-US" dirty="0"/>
              <a:t>23: 11:46am </a:t>
            </a:r>
          </a:p>
          <a:p>
            <a:r>
              <a:rPr lang="en-US" dirty="0"/>
              <a:t>tMAT2:</a:t>
            </a:r>
          </a:p>
          <a:p>
            <a:pPr lvl="1"/>
            <a:r>
              <a:rPr lang="en-US" dirty="0"/>
              <a:t>15: 11:53am</a:t>
            </a:r>
          </a:p>
          <a:p>
            <a:pPr lvl="1"/>
            <a:r>
              <a:rPr lang="en-US" dirty="0"/>
              <a:t>28: 12:12pm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Numerous teams submitted right on time</a:t>
            </a:r>
          </a:p>
          <a:p>
            <a:r>
              <a:rPr lang="en-US" dirty="0"/>
              <a:t>Canvas flagged as late, but no penalty, </a:t>
            </a:r>
          </a:p>
          <a:p>
            <a:r>
              <a:rPr lang="en-US" dirty="0"/>
              <a:t>Be careful: any tech issue makes you 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059D-1337-4E76-9B99-4BB8E957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1: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input stored into a </a:t>
            </a:r>
            <a:r>
              <a:rPr lang="en-CA" dirty="0">
                <a:highlight>
                  <a:srgbClr val="FFFF00"/>
                </a:highlight>
              </a:rPr>
              <a:t>list</a:t>
            </a:r>
            <a:r>
              <a:rPr lang="en-CA" dirty="0"/>
              <a:t> of patients</a:t>
            </a:r>
          </a:p>
          <a:p>
            <a:r>
              <a:rPr lang="en-CA" dirty="0"/>
              <a:t>Loop</a:t>
            </a:r>
          </a:p>
          <a:p>
            <a:pPr lvl="1"/>
            <a:r>
              <a:rPr lang="en-CA" dirty="0"/>
              <a:t>linear search to find a patient with maximal stage</a:t>
            </a:r>
          </a:p>
          <a:p>
            <a:pPr lvl="1"/>
            <a:r>
              <a:rPr lang="en-CA" dirty="0"/>
              <a:t>treat that patient and re-insert at end of list if (s)he needs retreatment</a:t>
            </a:r>
          </a:p>
          <a:p>
            <a:r>
              <a:rPr lang="en-CA" dirty="0"/>
              <a:t>complexity</a:t>
            </a:r>
          </a:p>
          <a:p>
            <a:pPr lvl="1"/>
            <a:r>
              <a:rPr lang="en-CA" dirty="0"/>
              <a:t>time: </a:t>
            </a:r>
          </a:p>
          <a:p>
            <a:pPr lvl="2"/>
            <a:r>
              <a:rPr lang="en-CA" dirty="0"/>
              <a:t>overall: infinity: can increase then decrease the same patient indefinitely</a:t>
            </a:r>
          </a:p>
          <a:p>
            <a:pPr lvl="2"/>
            <a:r>
              <a:rPr lang="en-CA" dirty="0"/>
              <a:t>treating 1 patient when n are in the queue is O(n)</a:t>
            </a:r>
          </a:p>
          <a:p>
            <a:pPr lvl="2"/>
            <a:r>
              <a:rPr lang="en-CA" dirty="0"/>
              <a:t>treating n patients: </a:t>
            </a:r>
            <a:r>
              <a:rPr lang="en-CA" dirty="0">
                <a:solidFill>
                  <a:srgbClr val="FF0000"/>
                </a:solidFill>
              </a:rPr>
              <a:t>quadratic</a:t>
            </a:r>
            <a:r>
              <a:rPr lang="en-CA" dirty="0"/>
              <a:t> [occurs when only 1 Stage IV patient to be treated and needs retreatment]</a:t>
            </a:r>
          </a:p>
          <a:p>
            <a:pPr lvl="1"/>
            <a:r>
              <a:rPr lang="en-CA" dirty="0"/>
              <a:t>space: linear if the treatment history is displayed but not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2: still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input stored into an </a:t>
            </a:r>
            <a:r>
              <a:rPr lang="en-CA" dirty="0">
                <a:highlight>
                  <a:srgbClr val="FFFF00"/>
                </a:highlight>
              </a:rPr>
              <a:t>array of lists </a:t>
            </a:r>
            <a:r>
              <a:rPr lang="en-CA" dirty="0"/>
              <a:t>of patients; list[1] contains all patients in stage 1; doubly linked list with head/tail</a:t>
            </a:r>
          </a:p>
          <a:p>
            <a:r>
              <a:rPr lang="en-CA" dirty="0"/>
              <a:t>Loop</a:t>
            </a:r>
          </a:p>
          <a:p>
            <a:pPr lvl="1"/>
            <a:r>
              <a:rPr lang="en-CA" dirty="0"/>
              <a:t>pick nonempty list with highest index</a:t>
            </a:r>
          </a:p>
          <a:p>
            <a:pPr lvl="1"/>
            <a:r>
              <a:rPr lang="en-CA" dirty="0"/>
              <a:t>pick first patient in list</a:t>
            </a:r>
          </a:p>
          <a:p>
            <a:pPr lvl="1"/>
            <a:r>
              <a:rPr lang="en-CA" dirty="0"/>
              <a:t>if no show, insert at end of list</a:t>
            </a:r>
          </a:p>
          <a:p>
            <a:pPr lvl="1"/>
            <a:r>
              <a:rPr lang="en-CA" dirty="0"/>
              <a:t>else increase/decrease; handle cure/death, and reinsert otherwise</a:t>
            </a:r>
          </a:p>
          <a:p>
            <a:r>
              <a:rPr lang="en-CA" dirty="0"/>
              <a:t>complexity</a:t>
            </a:r>
          </a:p>
          <a:p>
            <a:pPr lvl="1"/>
            <a:r>
              <a:rPr lang="en-CA" dirty="0"/>
              <a:t>time: </a:t>
            </a:r>
          </a:p>
          <a:p>
            <a:pPr lvl="2"/>
            <a:r>
              <a:rPr lang="en-CA" dirty="0"/>
              <a:t>infinity: can increase then decrease the same patient indefinitely. Still more efficient than Solution 1</a:t>
            </a:r>
          </a:p>
          <a:p>
            <a:pPr lvl="2"/>
            <a:r>
              <a:rPr lang="en-CA" dirty="0"/>
              <a:t>treating 1 patient is O(1)</a:t>
            </a:r>
          </a:p>
          <a:p>
            <a:pPr lvl="2"/>
            <a:r>
              <a:rPr lang="en-CA" dirty="0"/>
              <a:t>treating n patients: </a:t>
            </a:r>
            <a:r>
              <a:rPr lang="en-CA" dirty="0">
                <a:solidFill>
                  <a:srgbClr val="FF0000"/>
                </a:solidFill>
              </a:rPr>
              <a:t>linear</a:t>
            </a:r>
          </a:p>
          <a:p>
            <a:pPr lvl="1"/>
            <a:r>
              <a:rPr lang="en-CA" dirty="0"/>
              <a:t>space: linear if the treatment history is displayed but not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CA" dirty="0"/>
              <a:t>Solution 3: array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input stored into the queue matching the cancer stage in an </a:t>
            </a:r>
            <a:r>
              <a:rPr lang="en-CA" dirty="0">
                <a:highlight>
                  <a:srgbClr val="FFFF00"/>
                </a:highlight>
              </a:rPr>
              <a:t>array of queues</a:t>
            </a:r>
            <a:r>
              <a:rPr lang="en-CA" dirty="0"/>
              <a:t>: queue[1] contains all patient in Stage 1</a:t>
            </a:r>
          </a:p>
          <a:p>
            <a:r>
              <a:rPr lang="en-CA" dirty="0"/>
              <a:t>Loop</a:t>
            </a:r>
          </a:p>
          <a:p>
            <a:pPr lvl="1"/>
            <a:r>
              <a:rPr lang="en-CA" dirty="0"/>
              <a:t>pick nonempty queue with highest index</a:t>
            </a:r>
          </a:p>
          <a:p>
            <a:pPr lvl="1"/>
            <a:r>
              <a:rPr lang="en-CA" dirty="0" err="1"/>
              <a:t>dequeue</a:t>
            </a:r>
            <a:endParaRPr lang="en-CA" dirty="0"/>
          </a:p>
          <a:p>
            <a:pPr lvl="1"/>
            <a:r>
              <a:rPr lang="en-CA" dirty="0"/>
              <a:t>if no show, </a:t>
            </a:r>
            <a:r>
              <a:rPr lang="en-CA" dirty="0" err="1"/>
              <a:t>requeue</a:t>
            </a:r>
            <a:endParaRPr lang="en-CA" dirty="0"/>
          </a:p>
          <a:p>
            <a:pPr lvl="1"/>
            <a:r>
              <a:rPr lang="en-CA" dirty="0"/>
              <a:t>else increase/decrease; handle cure/death, and </a:t>
            </a:r>
            <a:r>
              <a:rPr lang="en-CA" dirty="0" err="1"/>
              <a:t>requeue</a:t>
            </a:r>
            <a:r>
              <a:rPr lang="en-CA" dirty="0"/>
              <a:t> otherwise</a:t>
            </a:r>
          </a:p>
          <a:p>
            <a:r>
              <a:rPr lang="en-CA" dirty="0"/>
              <a:t>complexity</a:t>
            </a:r>
          </a:p>
          <a:p>
            <a:pPr lvl="1"/>
            <a:r>
              <a:rPr lang="en-CA" dirty="0"/>
              <a:t>time</a:t>
            </a:r>
          </a:p>
          <a:p>
            <a:pPr lvl="2"/>
            <a:r>
              <a:rPr lang="en-CA" dirty="0"/>
              <a:t>infinity: can increase then decrease the same patient indefinitely. Still more efficient than Solution 1, similar to Solution 2 but easier to read</a:t>
            </a:r>
          </a:p>
          <a:p>
            <a:pPr lvl="2"/>
            <a:r>
              <a:rPr lang="en-CA" dirty="0"/>
              <a:t>treating 1 patient is O(1)</a:t>
            </a:r>
          </a:p>
          <a:p>
            <a:pPr lvl="2"/>
            <a:r>
              <a:rPr lang="en-CA" dirty="0"/>
              <a:t>treating n patients: </a:t>
            </a:r>
            <a:r>
              <a:rPr lang="en-CA" dirty="0">
                <a:solidFill>
                  <a:srgbClr val="FF0000"/>
                </a:solidFill>
              </a:rPr>
              <a:t>linear</a:t>
            </a:r>
          </a:p>
          <a:p>
            <a:pPr lvl="1"/>
            <a:r>
              <a:rPr lang="en-CA" dirty="0"/>
              <a:t>space: linear if the treatment history is displayed but not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4: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input stored into a </a:t>
            </a:r>
            <a:r>
              <a:rPr lang="en-CA" dirty="0">
                <a:highlight>
                  <a:srgbClr val="FFFF00"/>
                </a:highlight>
              </a:rPr>
              <a:t>priority queue </a:t>
            </a:r>
            <a:r>
              <a:rPr lang="en-CA" dirty="0"/>
              <a:t>where the key indicates the cancer stage</a:t>
            </a:r>
          </a:p>
          <a:p>
            <a:r>
              <a:rPr lang="en-CA" dirty="0"/>
              <a:t>Loop</a:t>
            </a:r>
          </a:p>
          <a:p>
            <a:pPr lvl="1"/>
            <a:r>
              <a:rPr lang="en-CA" dirty="0" err="1"/>
              <a:t>removeMax</a:t>
            </a:r>
            <a:r>
              <a:rPr lang="en-CA" dirty="0"/>
              <a:t>() removes a patient with highest stage</a:t>
            </a:r>
          </a:p>
          <a:p>
            <a:pPr lvl="1"/>
            <a:r>
              <a:rPr lang="en-CA" dirty="0"/>
              <a:t>if no show, insert(</a:t>
            </a:r>
            <a:r>
              <a:rPr lang="en-CA" dirty="0" err="1"/>
              <a:t>P.stage</a:t>
            </a:r>
            <a:r>
              <a:rPr lang="en-CA" dirty="0"/>
              <a:t>, P)</a:t>
            </a:r>
          </a:p>
          <a:p>
            <a:pPr lvl="1"/>
            <a:r>
              <a:rPr lang="en-CA" dirty="0"/>
              <a:t>else increase/decrease </a:t>
            </a:r>
            <a:r>
              <a:rPr lang="en-CA" dirty="0" err="1"/>
              <a:t>P.stage</a:t>
            </a:r>
            <a:r>
              <a:rPr lang="en-CA" dirty="0"/>
              <a:t>; handle cure/death, and insert(</a:t>
            </a:r>
            <a:r>
              <a:rPr lang="en-CA" dirty="0" err="1"/>
              <a:t>P.stage</a:t>
            </a:r>
            <a:r>
              <a:rPr lang="en-CA" dirty="0"/>
              <a:t>, P) otherwise</a:t>
            </a:r>
          </a:p>
          <a:p>
            <a:pPr lvl="1"/>
            <a:r>
              <a:rPr lang="en-CA" dirty="0"/>
              <a:t>first-come first-serve priority may be violated!</a:t>
            </a:r>
          </a:p>
          <a:p>
            <a:r>
              <a:rPr lang="en-CA" dirty="0"/>
              <a:t>complexity</a:t>
            </a:r>
          </a:p>
          <a:p>
            <a:pPr lvl="1"/>
            <a:r>
              <a:rPr lang="en-CA" dirty="0"/>
              <a:t>time: </a:t>
            </a:r>
          </a:p>
          <a:p>
            <a:pPr lvl="2"/>
            <a:r>
              <a:rPr lang="en-CA" dirty="0"/>
              <a:t>infinity: can increase then decrease the same patient indefinitely. </a:t>
            </a:r>
          </a:p>
          <a:p>
            <a:pPr lvl="2"/>
            <a:r>
              <a:rPr lang="en-CA" dirty="0"/>
              <a:t>treating one patient is now O(log n) where n is the number of patients in the priority queue</a:t>
            </a:r>
          </a:p>
          <a:p>
            <a:pPr lvl="2"/>
            <a:r>
              <a:rPr lang="en-CA" dirty="0"/>
              <a:t>treating n patients is O(</a:t>
            </a:r>
            <a:r>
              <a:rPr lang="en-CA" dirty="0">
                <a:solidFill>
                  <a:srgbClr val="FF0000"/>
                </a:solidFill>
              </a:rPr>
              <a:t>n log n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space: linear if the treatment history is displayed but not stored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tMAT: </a:t>
            </a:r>
            <a:r>
              <a:rPr lang="en-CA" dirty="0" err="1"/>
              <a:t>avg</a:t>
            </a:r>
            <a:r>
              <a:rPr lang="en-CA" dirty="0"/>
              <a:t> 78% </a:t>
            </a:r>
            <a:r>
              <a:rPr lang="en-CA" sz="2400" dirty="0"/>
              <a:t>(2016: 73%; 2015: 75%)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Be more precise and clear on your data structure: </a:t>
            </a:r>
          </a:p>
          <a:p>
            <a:pPr lvl="1"/>
            <a:r>
              <a:rPr lang="en-CA" dirty="0"/>
              <a:t>1 sentence at the top of the poster</a:t>
            </a:r>
          </a:p>
          <a:p>
            <a:pPr lvl="1"/>
            <a:r>
              <a:rPr lang="en-CA" dirty="0"/>
              <a:t>clearly indicate what variable is doing what</a:t>
            </a:r>
          </a:p>
          <a:p>
            <a:pPr lvl="1"/>
            <a:r>
              <a:rPr lang="en-CA" dirty="0"/>
              <a:t>variable names, comments are needed</a:t>
            </a:r>
          </a:p>
          <a:p>
            <a:pPr lvl="1"/>
            <a:r>
              <a:rPr lang="en-CA" dirty="0"/>
              <a:t>do not fall into hand waving: still need enough details!</a:t>
            </a:r>
          </a:p>
          <a:p>
            <a:r>
              <a:rPr lang="en-CA" dirty="0"/>
              <a:t>Some pictures were hard to read (out of focus; messy)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575292-4E54-429C-9C10-42569D1D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9BAD6-F851-47E4-A345-E41B0895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InteDashboard is used to gather feedback</a:t>
            </a:r>
          </a:p>
          <a:p>
            <a:r>
              <a:rPr lang="en-US" dirty="0"/>
              <a:t>This is NOT your grade</a:t>
            </a:r>
          </a:p>
          <a:p>
            <a:r>
              <a:rPr lang="en-US" dirty="0"/>
              <a:t>Grade is computed based on the feedback and may include external parameters (sickness, absent, other feedback, etc.)</a:t>
            </a:r>
          </a:p>
          <a:p>
            <a:r>
              <a:rPr lang="en-US" dirty="0"/>
              <a:t>The goal of peer evaluation is to improve your team working skills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1BAAB-D7AD-4FE3-B5B9-10CF6649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58A7-770E-4955-B411-4CEB62DBDD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0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Micro-Lecture: Priority Queue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book: insert(k, v); min(); </a:t>
            </a:r>
            <a:r>
              <a:rPr lang="en-US" dirty="0" err="1"/>
              <a:t>removeMin</a:t>
            </a:r>
            <a:r>
              <a:rPr lang="en-US" dirty="0"/>
              <a:t>(); size();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Java ADT:</a:t>
            </a:r>
          </a:p>
          <a:p>
            <a:r>
              <a:rPr lang="en-US" dirty="0" err="1"/>
              <a:t>boolean</a:t>
            </a:r>
            <a:r>
              <a:rPr lang="en-US" dirty="0"/>
              <a:t> add(E e) [insert e]</a:t>
            </a:r>
          </a:p>
          <a:p>
            <a:pPr lvl="1"/>
            <a:r>
              <a:rPr lang="en-US" dirty="0"/>
              <a:t>return true if collection is changed, </a:t>
            </a:r>
          </a:p>
          <a:p>
            <a:pPr lvl="1"/>
            <a:r>
              <a:rPr lang="en-US" dirty="0"/>
              <a:t>false if collection does not permit duplicate; </a:t>
            </a:r>
          </a:p>
          <a:p>
            <a:pPr lvl="1"/>
            <a:r>
              <a:rPr lang="en-US" dirty="0"/>
              <a:t>throw exception if collection refuses to add element for any other reason than it already contains the element</a:t>
            </a:r>
          </a:p>
          <a:p>
            <a:r>
              <a:rPr lang="en-US" dirty="0"/>
              <a:t>E poll() [retrieve and remove head of queue; return null if queue is empty]</a:t>
            </a:r>
          </a:p>
          <a:p>
            <a:r>
              <a:rPr lang="en-US" dirty="0"/>
              <a:t>E peek() [return head of queue or null if queue is empty]</a:t>
            </a:r>
            <a:br>
              <a:rPr lang="en-US" dirty="0"/>
            </a:br>
            <a:r>
              <a:rPr lang="en-US" dirty="0"/>
              <a:t>Contains(Object o)</a:t>
            </a:r>
          </a:p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size(),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r>
              <a:rPr lang="en-US" dirty="0"/>
              <a:t>E remove(E e) [remove single instance of e if present; throw </a:t>
            </a:r>
            <a:r>
              <a:rPr lang="en-US" dirty="0" err="1"/>
              <a:t>NoSuchElementException</a:t>
            </a:r>
            <a:r>
              <a:rPr lang="en-US" dirty="0"/>
              <a:t> if queue empty], </a:t>
            </a:r>
            <a:r>
              <a:rPr lang="en-US" dirty="0" err="1"/>
              <a:t>removeAll</a:t>
            </a:r>
            <a:r>
              <a:rPr lang="en-US" dirty="0"/>
              <a:t>(Collection&lt;?&gt; c)</a:t>
            </a:r>
          </a:p>
          <a:p>
            <a:r>
              <a:rPr lang="en-US" dirty="0"/>
              <a:t>Contains(Object o), </a:t>
            </a:r>
            <a:r>
              <a:rPr lang="en-US" dirty="0" err="1"/>
              <a:t>containsAll</a:t>
            </a:r>
            <a:r>
              <a:rPr lang="en-US" dirty="0"/>
              <a:t>(Collection&lt;?&gt; c)</a:t>
            </a:r>
          </a:p>
          <a:p>
            <a:r>
              <a:rPr lang="en-US" dirty="0" err="1"/>
              <a:t>toArray</a:t>
            </a:r>
            <a:r>
              <a:rPr lang="en-US" dirty="0"/>
              <a:t>()</a:t>
            </a:r>
          </a:p>
          <a:p>
            <a:r>
              <a:rPr lang="en-US" dirty="0"/>
              <a:t>stream(), </a:t>
            </a:r>
            <a:r>
              <a:rPr lang="en-US" dirty="0" err="1"/>
              <a:t>parallelStream</a:t>
            </a:r>
            <a:r>
              <a:rPr lang="en-US" dirty="0"/>
              <a:t>()</a:t>
            </a:r>
          </a:p>
          <a:p>
            <a:r>
              <a:rPr lang="en-US" dirty="0" err="1"/>
              <a:t>Removelf</a:t>
            </a:r>
            <a:r>
              <a:rPr lang="en-US" dirty="0"/>
              <a:t>(Predicate&lt;? Super E&gt; filter) [remove all elements that satisfy the predicate</a:t>
            </a:r>
          </a:p>
          <a:p>
            <a:r>
              <a:rPr lang="en-US" dirty="0" err="1"/>
              <a:t>retainAll</a:t>
            </a:r>
            <a:r>
              <a:rPr lang="en-US" dirty="0"/>
              <a:t>(Collection&lt;?&gt;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4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Unsorted list with linear search</a:t>
            </a:r>
          </a:p>
          <a:p>
            <a:r>
              <a:rPr lang="en-US" dirty="0"/>
              <a:t>Sorted list with binary search</a:t>
            </a:r>
          </a:p>
          <a:p>
            <a:r>
              <a:rPr lang="en-US" b="1" dirty="0">
                <a:solidFill>
                  <a:srgbClr val="FF0000"/>
                </a:solidFill>
              </a:rPr>
              <a:t>Heap</a:t>
            </a:r>
          </a:p>
          <a:p>
            <a:pPr lvl="1"/>
            <a:r>
              <a:rPr lang="en-US" dirty="0"/>
              <a:t>Node implementation using pointers</a:t>
            </a:r>
          </a:p>
          <a:p>
            <a:pPr lvl="1"/>
            <a:r>
              <a:rPr lang="en-US" dirty="0"/>
              <a:t>Array implementation using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61166"/>
              </p:ext>
            </p:extLst>
          </p:nvPr>
        </p:nvGraphicFramePr>
        <p:xfrm>
          <a:off x="1066800" y="482536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3348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0505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867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Remove/poll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6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Unsorted</a:t>
                      </a:r>
                      <a:r>
                        <a:rPr lang="en-US" baseline="0" dirty="0"/>
                        <a:t>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2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0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Heaps and Priority Queues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heap is a </a:t>
            </a:r>
            <a:r>
              <a:rPr lang="en-US" b="1" dirty="0">
                <a:solidFill>
                  <a:srgbClr val="FF0000"/>
                </a:solidFill>
              </a:rPr>
              <a:t>complete binary tree </a:t>
            </a:r>
            <a:r>
              <a:rPr lang="en-US" dirty="0"/>
              <a:t>with the following properties</a:t>
            </a:r>
          </a:p>
          <a:p>
            <a:pPr lvl="1"/>
            <a:r>
              <a:rPr lang="en-US" dirty="0"/>
              <a:t>The value in the </a:t>
            </a:r>
            <a:r>
              <a:rPr lang="en-US" dirty="0">
                <a:solidFill>
                  <a:srgbClr val="FF0000"/>
                </a:solidFill>
              </a:rPr>
              <a:t>root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in the </a:t>
            </a:r>
            <a:br>
              <a:rPr lang="en-US" dirty="0"/>
            </a:br>
            <a:r>
              <a:rPr lang="en-US" dirty="0"/>
              <a:t>tree</a:t>
            </a:r>
          </a:p>
          <a:p>
            <a:pPr lvl="1"/>
            <a:r>
              <a:rPr lang="en-US" dirty="0"/>
              <a:t>Every nonempty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/>
              <a:t> is </a:t>
            </a:r>
          </a:p>
          <a:p>
            <a:pPr lvl="1">
              <a:buNone/>
            </a:pPr>
            <a:r>
              <a:rPr lang="en-US" dirty="0"/>
              <a:t>	a </a:t>
            </a:r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  <p:pic>
        <p:nvPicPr>
          <p:cNvPr id="26626" name="Picture 2" descr="C:\Documents and Settings\Administrator\My Documents\Koffman\PPTs\JPEGS\JWCL233_Koffman JPG files\ch06\w0144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133600"/>
            <a:ext cx="3566829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852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Inserting an Item into a Heap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6" name="TextBox 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71122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89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38" name="Straight Connector 37"/>
            <p:cNvCxnSpPr>
              <a:stCxn id="6" idx="1"/>
              <a:endCxn id="8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3"/>
              <a:endCxn id="9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2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3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8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19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2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24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25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25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Inserting an Item into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2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12268" y="4511766"/>
              <a:ext cx="11028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10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Inserting an Item into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375568" cy="1997965"/>
            <a:chOff x="5213726" y="3063501"/>
            <a:chExt cx="337556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2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195198" cy="369332"/>
              <a:chOff x="7394096" y="4142433"/>
              <a:chExt cx="119519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2057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12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Inserting an Item into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966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Inserting an Item into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579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an Item from a Heap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04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CB92-40B5-404B-9812-D3D41BC09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99% of comments were </a:t>
            </a:r>
            <a:r>
              <a:rPr lang="en-US" dirty="0">
                <a:solidFill>
                  <a:srgbClr val="00B050"/>
                </a:solidFill>
              </a:rPr>
              <a:t>great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BFF6A-3A84-4EC2-95D2-6D6F03E9E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Factual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Constructive with clear path for improvement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96C11-5567-4C35-B409-CF1DE70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F4400-17A5-43BE-AF3D-C41AE9BBDE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0D628-77C2-4615-90F2-D80C3F90A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8225" y="5099049"/>
            <a:ext cx="1755775" cy="17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55815" y="469213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66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0"/>
            </p:cNvCxnSpPr>
            <p:nvPr/>
          </p:nvCxnSpPr>
          <p:spPr>
            <a:xfrm flipV="1">
              <a:off x="8276388" y="4511766"/>
              <a:ext cx="46166" cy="18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53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66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296489" y="3248167"/>
              <a:ext cx="69520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98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66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29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713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66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051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an Item from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20096" y="3258404"/>
            <a:ext cx="3503808" cy="1997965"/>
            <a:chOff x="5213726" y="3063501"/>
            <a:chExt cx="3503808" cy="1997965"/>
          </a:xfrm>
        </p:grpSpPr>
        <p:sp>
          <p:nvSpPr>
            <p:cNvPr id="40" name="TextBox 39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52" name="Straight Connector 51"/>
            <p:cNvCxnSpPr>
              <a:stCxn id="40" idx="1"/>
              <a:endCxn id="42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3"/>
              <a:endCxn id="44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76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8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4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85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6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81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2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0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808166" y="1524000"/>
            <a:ext cx="7620000" cy="15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03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Because a heap is a complete binary tree, it can be implemented efficiently using an array rather than a linked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20352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 </a:t>
            </a:r>
            <a:r>
              <a:rPr lang="en-US" b="0" dirty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51488" y="1925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0618" y="24752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93521" y="2470583"/>
            <a:ext cx="44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820096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61242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04544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36591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79893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21039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40669" y="3015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35329" y="3020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00466" y="30100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82758" y="30100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</a:t>
            </a:r>
          </a:p>
        </p:txBody>
      </p:sp>
      <p:cxnSp>
        <p:nvCxnSpPr>
          <p:cNvPr id="52" name="Straight Connector 51"/>
          <p:cNvCxnSpPr>
            <a:stCxn id="40" idx="1"/>
            <a:endCxn id="42" idx="0"/>
          </p:cNvCxnSpPr>
          <p:nvPr/>
        </p:nvCxnSpPr>
        <p:spPr>
          <a:xfrm flipH="1">
            <a:off x="3751191" y="2109981"/>
            <a:ext cx="700297" cy="36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3"/>
            <a:endCxn id="44" idx="0"/>
          </p:cNvCxnSpPr>
          <p:nvPr/>
        </p:nvCxnSpPr>
        <p:spPr>
          <a:xfrm>
            <a:off x="4764394" y="2109981"/>
            <a:ext cx="849701" cy="360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76" idx="0"/>
          </p:cNvCxnSpPr>
          <p:nvPr/>
        </p:nvCxnSpPr>
        <p:spPr>
          <a:xfrm flipH="1">
            <a:off x="3261242" y="2839915"/>
            <a:ext cx="269376" cy="1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00" idx="0"/>
          </p:cNvCxnSpPr>
          <p:nvPr/>
        </p:nvCxnSpPr>
        <p:spPr>
          <a:xfrm flipH="1">
            <a:off x="5221039" y="2839915"/>
            <a:ext cx="172482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8" idx="0"/>
          </p:cNvCxnSpPr>
          <p:nvPr/>
        </p:nvCxnSpPr>
        <p:spPr>
          <a:xfrm flipH="1" flipV="1">
            <a:off x="3971764" y="2839915"/>
            <a:ext cx="284138" cy="180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4" idx="0"/>
          </p:cNvCxnSpPr>
          <p:nvPr/>
        </p:nvCxnSpPr>
        <p:spPr>
          <a:xfrm flipH="1" flipV="1">
            <a:off x="5818639" y="2839915"/>
            <a:ext cx="284692" cy="17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5" idx="0"/>
          </p:cNvCxnSpPr>
          <p:nvPr/>
        </p:nvCxnSpPr>
        <p:spPr>
          <a:xfrm flipV="1">
            <a:off x="3040669" y="3379381"/>
            <a:ext cx="128301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6" idx="0"/>
          </p:cNvCxnSpPr>
          <p:nvPr/>
        </p:nvCxnSpPr>
        <p:spPr>
          <a:xfrm flipH="1" flipV="1">
            <a:off x="3395930" y="3379381"/>
            <a:ext cx="85885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81" idx="0"/>
          </p:cNvCxnSpPr>
          <p:nvPr/>
        </p:nvCxnSpPr>
        <p:spPr>
          <a:xfrm flipV="1">
            <a:off x="4025117" y="3389617"/>
            <a:ext cx="81335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82" idx="0"/>
          </p:cNvCxnSpPr>
          <p:nvPr/>
        </p:nvCxnSpPr>
        <p:spPr>
          <a:xfrm flipH="1" flipV="1">
            <a:off x="4349152" y="3379381"/>
            <a:ext cx="108012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9" idx="0"/>
          </p:cNvCxnSpPr>
          <p:nvPr/>
        </p:nvCxnSpPr>
        <p:spPr>
          <a:xfrm flipV="1">
            <a:off x="5000466" y="3379381"/>
            <a:ext cx="92938" cy="18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0" idx="0"/>
          </p:cNvCxnSpPr>
          <p:nvPr/>
        </p:nvCxnSpPr>
        <p:spPr>
          <a:xfrm flipH="1" flipV="1">
            <a:off x="5377491" y="3389617"/>
            <a:ext cx="64121" cy="170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87368" y="19253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30618" y="247523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93521" y="2470583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0669" y="30151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035329" y="3020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000466" y="30202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882758" y="30100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20096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61242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04544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36591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79893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21039" y="35597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7405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9639E-6 L -0.33003 0.435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217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99075E-7 L -0.18524 0.3570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71" y="178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99075E-7 L -0.32882 0.357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1" y="178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01758E-7 L -0.01493 0.2784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034E-6 L -0.06389 0.276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138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1758E-7 L -0.11268 0.2784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2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01758E-7 L -0.15086 0.2784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2" y="139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037E-6 L 0.2342 0.1984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1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60037E-6 L 0.24427 0.1984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60037E-6 L 0.24323 0.198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0037E-6 L 0.25417 0.1984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0037E-6 L 0.25313 0.1984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0037E-6 L 0.26319 0.1984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99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  <p:bldP spid="76" grpId="0"/>
      <p:bldP spid="78" grpId="0"/>
      <p:bldP spid="73" grpId="0"/>
      <p:bldP spid="74" grpId="0"/>
      <p:bldP spid="92" grpId="0"/>
      <p:bldP spid="94" grpId="0"/>
      <p:bldP spid="95" grpId="0"/>
      <p:bldP spid="109" grpId="0"/>
      <p:bldP spid="110" grpId="0"/>
      <p:bldP spid="111" grpId="0"/>
      <p:bldP spid="112" grpId="0"/>
      <p:bldP spid="114" grpId="0"/>
      <p:bldP spid="115" grpId="0"/>
      <p:bldP spid="117" grpId="0"/>
      <p:bldP spid="118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 </a:t>
            </a:r>
            <a:r>
              <a:rPr lang="en-US" b="0" dirty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89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29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stCxn id="92" idx="2"/>
            <a:endCxn id="95" idx="2"/>
          </p:cNvCxnSpPr>
          <p:nvPr/>
        </p:nvCxnSpPr>
        <p:spPr>
          <a:xfrm rot="16200000" flipH="1">
            <a:off x="2038208" y="4790039"/>
            <a:ext cx="1816" cy="1001454"/>
          </a:xfrm>
          <a:prstGeom prst="bentConnector3">
            <a:avLst>
              <a:gd name="adj1" fmla="val 232094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4" idx="2"/>
          </p:cNvCxnSpPr>
          <p:nvPr/>
        </p:nvCxnSpPr>
        <p:spPr>
          <a:xfrm flipV="1">
            <a:off x="2015098" y="5291674"/>
            <a:ext cx="0" cy="423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324" y="5721824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839061" y="5721824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339788" y="5721824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R. Child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For a node at position </a:t>
            </a:r>
            <a:r>
              <a:rPr lang="en-US" sz="1600" i="1" dirty="0"/>
              <a:t>p,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L. child position:   2</a:t>
            </a:r>
            <a:r>
              <a:rPr lang="en-US" sz="1600" i="1" dirty="0"/>
              <a:t>p</a:t>
            </a:r>
            <a:r>
              <a:rPr lang="en-US" sz="1600" dirty="0"/>
              <a:t> + 1</a:t>
            </a:r>
          </a:p>
          <a:p>
            <a:r>
              <a:rPr lang="en-US" sz="1600" dirty="0"/>
              <a:t>  R. child position:  2</a:t>
            </a:r>
            <a:r>
              <a:rPr lang="en-US" sz="1600" i="1" dirty="0"/>
              <a:t>p + 2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080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89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28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10" idx="2"/>
          </p:cNvCxnSpPr>
          <p:nvPr/>
        </p:nvCxnSpPr>
        <p:spPr>
          <a:xfrm flipV="1">
            <a:off x="2015098" y="5278190"/>
            <a:ext cx="1613358" cy="44415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9" idx="2"/>
          </p:cNvCxnSpPr>
          <p:nvPr/>
        </p:nvCxnSpPr>
        <p:spPr>
          <a:xfrm flipV="1">
            <a:off x="3104819" y="5275885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8093" y="5722343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904943" y="5722343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405670" y="5722343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>
            <a:stCxn id="94" idx="2"/>
          </p:cNvCxnSpPr>
          <p:nvPr/>
        </p:nvCxnSpPr>
        <p:spPr>
          <a:xfrm>
            <a:off x="2015098" y="5291674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For a node at position </a:t>
            </a:r>
            <a:r>
              <a:rPr lang="en-US" sz="1600" i="1" dirty="0"/>
              <a:t>p,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L. child position:   2</a:t>
            </a:r>
            <a:r>
              <a:rPr lang="en-US" sz="1600" i="1" dirty="0"/>
              <a:t>p</a:t>
            </a:r>
            <a:r>
              <a:rPr lang="en-US" sz="1600" dirty="0"/>
              <a:t> + 1</a:t>
            </a:r>
          </a:p>
          <a:p>
            <a:r>
              <a:rPr lang="en-US" sz="1600" dirty="0"/>
              <a:t>  R. child position:  2</a:t>
            </a:r>
            <a:r>
              <a:rPr lang="en-US" sz="1600" i="1" dirty="0"/>
              <a:t>p + 2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3360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 </a:t>
            </a:r>
            <a:r>
              <a:rPr lang="en-US" dirty="0"/>
              <a:t>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89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29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39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6" idx="2"/>
          </p:cNvCxnSpPr>
          <p:nvPr/>
        </p:nvCxnSpPr>
        <p:spPr>
          <a:xfrm flipV="1">
            <a:off x="2539842" y="5289858"/>
            <a:ext cx="2125802" cy="445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143093" y="5289369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2837" y="5735827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943217" y="5735827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461713" y="5742652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539842" y="5305158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For a node at position </a:t>
            </a:r>
            <a:r>
              <a:rPr lang="en-US" sz="1600" i="1" dirty="0"/>
              <a:t>p,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L. child position:   2</a:t>
            </a:r>
            <a:r>
              <a:rPr lang="en-US" sz="1600" i="1" dirty="0"/>
              <a:t>p</a:t>
            </a:r>
            <a:r>
              <a:rPr lang="en-US" sz="1600" dirty="0"/>
              <a:t> + 1</a:t>
            </a:r>
          </a:p>
          <a:p>
            <a:r>
              <a:rPr lang="en-US" sz="1600" dirty="0"/>
              <a:t>  R. child position:  2</a:t>
            </a:r>
            <a:r>
              <a:rPr lang="en-US" sz="1600" i="1" dirty="0"/>
              <a:t>p + 2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27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F922-CB73-4CFB-9F50-EAA27B8A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fill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4EC5-8E89-4E83-84CB-E7A94ADA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Peer evaluation, course evaluation…</a:t>
            </a:r>
          </a:p>
          <a:p>
            <a:r>
              <a:rPr lang="en-US" dirty="0"/>
              <a:t>Be professional</a:t>
            </a:r>
          </a:p>
          <a:p>
            <a:r>
              <a:rPr lang="en-US" dirty="0"/>
              <a:t>Do not write anything that you would not want to be public</a:t>
            </a:r>
          </a:p>
          <a:p>
            <a:endParaRPr lang="en-US" dirty="0"/>
          </a:p>
          <a:p>
            <a:r>
              <a:rPr lang="en-US" dirty="0"/>
              <a:t>There is a place for complains, but it is not on anonymous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3B52B-58F4-46EB-AD87-705C110B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6E650C-C6B8-47E7-B660-8F9FC37EC53E}"/>
              </a:ext>
            </a:extLst>
          </p:cNvPr>
          <p:cNvGrpSpPr/>
          <p:nvPr/>
        </p:nvGrpSpPr>
        <p:grpSpPr>
          <a:xfrm>
            <a:off x="7848600" y="1676400"/>
            <a:ext cx="990600" cy="1069839"/>
            <a:chOff x="0" y="384810"/>
            <a:chExt cx="9144000" cy="76236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06921A-08F4-4535-B3AF-296F0FC8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384810"/>
              <a:ext cx="9144000" cy="60883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C2A841-DB13-4AB4-83FE-C7D8B2DC9625}"/>
                </a:ext>
              </a:extLst>
            </p:cNvPr>
            <p:cNvSpPr txBox="1"/>
            <p:nvPr/>
          </p:nvSpPr>
          <p:spPr>
            <a:xfrm>
              <a:off x="0" y="6473191"/>
              <a:ext cx="9144000" cy="153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hlinkClick r:id="rId3" tooltip="https://www.picpedia.org/highway-signs/p/professional.html"/>
                </a:rPr>
                <a:t>This Photo</a:t>
              </a:r>
              <a:r>
                <a:rPr lang="en-US" sz="400" dirty="0"/>
                <a:t> by Unknown Author is licensed under </a:t>
              </a:r>
              <a:r>
                <a:rPr lang="en-US" sz="400" dirty="0">
                  <a:hlinkClick r:id="rId4" tooltip="https://creativecommons.org/licenses/by-sa/3.0/"/>
                </a:rPr>
                <a:t>CC BY-SA</a:t>
              </a:r>
              <a:endParaRPr lang="en-US" sz="4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883BB1F-7DB4-4FA6-A850-8C95FCCE81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31024" y="152400"/>
            <a:ext cx="156057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8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 </a:t>
            </a:r>
            <a:r>
              <a:rPr lang="en-US" dirty="0"/>
              <a:t>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89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37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23" idx="2"/>
          </p:cNvCxnSpPr>
          <p:nvPr/>
        </p:nvCxnSpPr>
        <p:spPr>
          <a:xfrm flipV="1">
            <a:off x="3087110" y="5278190"/>
            <a:ext cx="2619016" cy="4424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21039" y="5289858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39115" y="5732937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998369" y="5732937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499096" y="5732937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087110" y="5289930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For a node at position </a:t>
            </a:r>
            <a:r>
              <a:rPr lang="en-US" sz="1600" i="1" dirty="0"/>
              <a:t>p,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L. child position:   2</a:t>
            </a:r>
            <a:r>
              <a:rPr lang="en-US" sz="1600" i="1" dirty="0"/>
              <a:t>p</a:t>
            </a:r>
            <a:r>
              <a:rPr lang="en-US" sz="1600" dirty="0"/>
              <a:t> + 1</a:t>
            </a:r>
          </a:p>
          <a:p>
            <a:r>
              <a:rPr lang="en-US" sz="1600" dirty="0"/>
              <a:t>  R. child position:  2</a:t>
            </a:r>
            <a:r>
              <a:rPr lang="en-US" sz="1600" i="1" dirty="0"/>
              <a:t>p + 2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8145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 </a:t>
            </a:r>
            <a:r>
              <a:rPr lang="en-US" dirty="0"/>
              <a:t>(cont.)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89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76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32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28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39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25" idx="2"/>
          </p:cNvCxnSpPr>
          <p:nvPr/>
        </p:nvCxnSpPr>
        <p:spPr>
          <a:xfrm flipV="1">
            <a:off x="3620412" y="5275885"/>
            <a:ext cx="3155035" cy="4491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288622" y="5294283"/>
            <a:ext cx="0" cy="4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72417" y="5737362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049331" y="5737362"/>
            <a:ext cx="400110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L. Child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550058" y="5737362"/>
            <a:ext cx="400110" cy="7303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R. 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620412" y="5294355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9547" y="1474675"/>
            <a:ext cx="2675054" cy="15456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For a node at position </a:t>
            </a:r>
            <a:r>
              <a:rPr lang="en-US" sz="1600" i="1" dirty="0"/>
              <a:t>p,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  </a:t>
            </a:r>
            <a:r>
              <a:rPr lang="en-US" sz="1600" dirty="0"/>
              <a:t>L. child position:   2</a:t>
            </a:r>
            <a:r>
              <a:rPr lang="en-US" sz="1600" i="1" dirty="0"/>
              <a:t>p</a:t>
            </a:r>
            <a:r>
              <a:rPr lang="en-US" sz="1600" dirty="0"/>
              <a:t> + 1</a:t>
            </a:r>
          </a:p>
          <a:p>
            <a:r>
              <a:rPr lang="en-US" sz="1600" dirty="0"/>
              <a:t>  R. child position:  2</a:t>
            </a:r>
            <a:r>
              <a:rPr lang="en-US" sz="1600" i="1" dirty="0"/>
              <a:t>p + 2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260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317816" y="4584643"/>
            <a:ext cx="6683184" cy="723036"/>
            <a:chOff x="1317816" y="4584643"/>
            <a:chExt cx="6683184" cy="723036"/>
          </a:xfrm>
        </p:grpSpPr>
        <p:sp>
          <p:nvSpPr>
            <p:cNvPr id="6" name="Rectangle 5"/>
            <p:cNvSpPr/>
            <p:nvPr/>
          </p:nvSpPr>
          <p:spPr>
            <a:xfrm>
              <a:off x="1330288" y="4908858"/>
              <a:ext cx="6670712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771434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080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299371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27308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55245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883182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11119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39056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466993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994930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522867" y="4908858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17816" y="4584643"/>
              <a:ext cx="441146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53836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9269" y="4584643"/>
              <a:ext cx="441147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4201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486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75718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27080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063973" y="4584643"/>
              <a:ext cx="460382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540617" y="4584643"/>
              <a:ext cx="460383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14601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67194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75702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505990" y="4584643"/>
              <a:ext cx="322524" cy="36933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7543800" y="4926679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Heap </a:t>
            </a:r>
            <a:r>
              <a:rPr lang="en-US" dirty="0"/>
              <a:t>(cont.)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17816" y="492052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94525" y="4922342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319269" y="4922342"/>
            <a:ext cx="441147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84246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0788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16391" y="4926516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45071" y="4906715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00046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485553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045768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874" y="4906553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82536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559854" y="4908858"/>
            <a:ext cx="441146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89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820096" y="1931117"/>
            <a:ext cx="3503808" cy="1997965"/>
            <a:chOff x="5213726" y="3063501"/>
            <a:chExt cx="3503808" cy="1997965"/>
          </a:xfrm>
        </p:grpSpPr>
        <p:sp>
          <p:nvSpPr>
            <p:cNvPr id="116" name="TextBox 115"/>
            <p:cNvSpPr txBox="1"/>
            <p:nvPr/>
          </p:nvSpPr>
          <p:spPr>
            <a:xfrm>
              <a:off x="6855343" y="3063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24248" y="36029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71121" y="3602967"/>
              <a:ext cx="441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29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5213726" y="4692134"/>
              <a:ext cx="882292" cy="369332"/>
              <a:chOff x="4590254" y="5277977"/>
              <a:chExt cx="882292" cy="369332"/>
            </a:xfrm>
          </p:grpSpPr>
          <p:sp>
            <p:nvSpPr>
              <p:cNvPr id="154" name="TextBox 153"/>
              <p:cNvSpPr txBox="1"/>
              <p:nvPr/>
            </p:nvSpPr>
            <p:spPr>
              <a:xfrm>
                <a:off x="4590254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37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5031400" y="527797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26</a:t>
                </a: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198174" y="4692134"/>
              <a:ext cx="873193" cy="369332"/>
              <a:chOff x="2571515" y="5410200"/>
              <a:chExt cx="873193" cy="369332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2571515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76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03562" y="54102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7173523" y="4692134"/>
              <a:ext cx="882292" cy="369332"/>
              <a:chOff x="2571515" y="5943600"/>
              <a:chExt cx="882292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2571515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74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012661" y="594360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89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434299" y="4142433"/>
              <a:ext cx="1421044" cy="379568"/>
              <a:chOff x="5434299" y="4142433"/>
              <a:chExt cx="1421044" cy="37956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5434299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414197" y="415266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394096" y="4142433"/>
              <a:ext cx="1323438" cy="369332"/>
              <a:chOff x="7394096" y="4142433"/>
              <a:chExt cx="1323438" cy="369332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7394096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39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276388" y="4142433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66</a:t>
                </a:r>
              </a:p>
            </p:txBody>
          </p:sp>
        </p:grpSp>
        <p:cxnSp>
          <p:nvCxnSpPr>
            <p:cNvPr id="134" name="Straight Connector 133"/>
            <p:cNvCxnSpPr>
              <a:stCxn id="116" idx="1"/>
              <a:endCxn id="119" idx="0"/>
            </p:cNvCxnSpPr>
            <p:nvPr/>
          </p:nvCxnSpPr>
          <p:spPr>
            <a:xfrm flipH="1">
              <a:off x="6144821" y="3248167"/>
              <a:ext cx="710522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6" idx="3"/>
              <a:endCxn id="128" idx="0"/>
            </p:cNvCxnSpPr>
            <p:nvPr/>
          </p:nvCxnSpPr>
          <p:spPr>
            <a:xfrm>
              <a:off x="7168249" y="3248167"/>
              <a:ext cx="823446" cy="35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48" idx="0"/>
            </p:cNvCxnSpPr>
            <p:nvPr/>
          </p:nvCxnSpPr>
          <p:spPr>
            <a:xfrm flipH="1">
              <a:off x="5654872" y="3972299"/>
              <a:ext cx="269376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7660835" y="3972299"/>
              <a:ext cx="220573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49" idx="0"/>
            </p:cNvCxnSpPr>
            <p:nvPr/>
          </p:nvCxnSpPr>
          <p:spPr>
            <a:xfrm flipH="1" flipV="1">
              <a:off x="6365394" y="3972299"/>
              <a:ext cx="269376" cy="18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7" idx="0"/>
            </p:cNvCxnSpPr>
            <p:nvPr/>
          </p:nvCxnSpPr>
          <p:spPr>
            <a:xfrm flipH="1" flipV="1">
              <a:off x="8212269" y="3972299"/>
              <a:ext cx="284692" cy="170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54" idx="0"/>
            </p:cNvCxnSpPr>
            <p:nvPr/>
          </p:nvCxnSpPr>
          <p:spPr>
            <a:xfrm flipV="1">
              <a:off x="5434299" y="4511765"/>
              <a:ext cx="128301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55" idx="0"/>
            </p:cNvCxnSpPr>
            <p:nvPr/>
          </p:nvCxnSpPr>
          <p:spPr>
            <a:xfrm flipH="1" flipV="1">
              <a:off x="5789560" y="4511765"/>
              <a:ext cx="85885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2" idx="0"/>
            </p:cNvCxnSpPr>
            <p:nvPr/>
          </p:nvCxnSpPr>
          <p:spPr>
            <a:xfrm flipV="1">
              <a:off x="6418747" y="4522001"/>
              <a:ext cx="81335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3" idx="0"/>
            </p:cNvCxnSpPr>
            <p:nvPr/>
          </p:nvCxnSpPr>
          <p:spPr>
            <a:xfrm flipH="1" flipV="1">
              <a:off x="6742782" y="4511765"/>
              <a:ext cx="108012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0" idx="0"/>
            </p:cNvCxnSpPr>
            <p:nvPr/>
          </p:nvCxnSpPr>
          <p:spPr>
            <a:xfrm flipV="1">
              <a:off x="7394096" y="4511765"/>
              <a:ext cx="92938" cy="18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1" idx="0"/>
            </p:cNvCxnSpPr>
            <p:nvPr/>
          </p:nvCxnSpPr>
          <p:spPr>
            <a:xfrm flipH="1" flipV="1">
              <a:off x="7771121" y="4522001"/>
              <a:ext cx="64121" cy="170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Elbow Connector 6"/>
          <p:cNvCxnSpPr>
            <a:endCxn id="111" idx="2"/>
          </p:cNvCxnSpPr>
          <p:nvPr/>
        </p:nvCxnSpPr>
        <p:spPr>
          <a:xfrm rot="10800000">
            <a:off x="4136965" y="5295849"/>
            <a:ext cx="3166145" cy="4199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49042" y="5737362"/>
            <a:ext cx="400110" cy="61972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133359" y="5726517"/>
            <a:ext cx="400110" cy="5010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400" dirty="0"/>
              <a:t>Child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303109" y="5295848"/>
            <a:ext cx="0" cy="4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54874" y="2655249"/>
            <a:ext cx="2250096" cy="1190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node at position </a:t>
            </a:r>
            <a:r>
              <a:rPr lang="en-US" i="1" dirty="0"/>
              <a:t>c </a:t>
            </a:r>
            <a:br>
              <a:rPr lang="en-US" i="1" dirty="0"/>
            </a:br>
            <a:r>
              <a:rPr lang="en-US" dirty="0"/>
              <a:t>can find its parent at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 – 1)/2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44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Heap: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of/update pointer on </a:t>
            </a:r>
            <a:r>
              <a:rPr lang="en-US" dirty="0" err="1"/>
              <a:t>lastElement</a:t>
            </a:r>
            <a:r>
              <a:rPr lang="en-US" dirty="0"/>
              <a:t> with tree based implementation: </a:t>
            </a:r>
          </a:p>
          <a:p>
            <a:pPr lvl="1"/>
            <a:r>
              <a:rPr lang="en-US" dirty="0"/>
              <a:t>Add: O(log n)</a:t>
            </a:r>
          </a:p>
          <a:p>
            <a:pPr lvl="1"/>
            <a:r>
              <a:rPr lang="en-US" dirty="0"/>
              <a:t>Poll: O(log n)</a:t>
            </a:r>
          </a:p>
          <a:p>
            <a:pPr lvl="1"/>
            <a:r>
              <a:rPr lang="en-US" dirty="0"/>
              <a:t>size(), </a:t>
            </a:r>
            <a:r>
              <a:rPr lang="en-US" dirty="0" err="1"/>
              <a:t>isEmpty</a:t>
            </a:r>
            <a:r>
              <a:rPr lang="en-US" dirty="0"/>
              <a:t>(), peek(): O(1)</a:t>
            </a:r>
          </a:p>
          <a:p>
            <a:r>
              <a:rPr lang="en-US" dirty="0"/>
              <a:t>Bottom-up heap construction: O(n)</a:t>
            </a:r>
          </a:p>
          <a:p>
            <a:r>
              <a:rPr lang="en-US" dirty="0"/>
              <a:t>Heap sort: 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1506" y="6212592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https://cmps-people.ok.ubc.ca/ylucet/DS/Heap.html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362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between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Comparable</a:t>
            </a:r>
            <a:r>
              <a:rPr lang="en-CA" dirty="0"/>
              <a:t> interface</a:t>
            </a:r>
          </a:p>
          <a:p>
            <a:pPr lvl="1"/>
            <a:r>
              <a:rPr lang="en-CA" dirty="0"/>
              <a:t>Natural ordering; </a:t>
            </a:r>
            <a:r>
              <a:rPr lang="en-CA" dirty="0">
                <a:highlight>
                  <a:srgbClr val="FFFF00"/>
                </a:highlight>
              </a:rPr>
              <a:t>internal</a:t>
            </a:r>
            <a:r>
              <a:rPr lang="en-CA" dirty="0"/>
              <a:t> to the class</a:t>
            </a:r>
          </a:p>
          <a:p>
            <a:pPr lvl="1"/>
            <a:r>
              <a:rPr lang="en-CA" dirty="0"/>
              <a:t>Require single method </a:t>
            </a:r>
            <a:r>
              <a:rPr lang="en-CA" dirty="0" err="1">
                <a:solidFill>
                  <a:srgbClr val="FFC000"/>
                </a:solidFill>
              </a:rPr>
              <a:t>compareTo</a:t>
            </a:r>
            <a:r>
              <a:rPr lang="en-CA" dirty="0">
                <a:solidFill>
                  <a:srgbClr val="FFC000"/>
                </a:solidFill>
              </a:rPr>
              <a:t>(b)</a:t>
            </a:r>
            <a:endParaRPr lang="en-CA" dirty="0"/>
          </a:p>
          <a:p>
            <a:pPr lvl="2"/>
            <a:r>
              <a:rPr lang="en-CA" dirty="0"/>
              <a:t>a&lt;b returns </a:t>
            </a:r>
            <a:r>
              <a:rPr lang="en-CA" dirty="0" err="1"/>
              <a:t>i</a:t>
            </a:r>
            <a:r>
              <a:rPr lang="en-CA" dirty="0"/>
              <a:t> &lt; 0</a:t>
            </a:r>
          </a:p>
          <a:p>
            <a:pPr lvl="2"/>
            <a:r>
              <a:rPr lang="en-CA" dirty="0"/>
              <a:t>a=b returns </a:t>
            </a:r>
            <a:r>
              <a:rPr lang="en-CA" dirty="0" err="1"/>
              <a:t>i</a:t>
            </a:r>
            <a:r>
              <a:rPr lang="en-CA" dirty="0"/>
              <a:t> = 0</a:t>
            </a:r>
          </a:p>
          <a:p>
            <a:pPr lvl="2"/>
            <a:r>
              <a:rPr lang="en-CA" dirty="0"/>
              <a:t>a&gt;b returns </a:t>
            </a:r>
            <a:r>
              <a:rPr lang="en-CA" dirty="0" err="1"/>
              <a:t>i</a:t>
            </a:r>
            <a:r>
              <a:rPr lang="en-CA" dirty="0"/>
              <a:t> &gt; 0</a:t>
            </a:r>
          </a:p>
          <a:p>
            <a:r>
              <a:rPr lang="en-CA" b="1" dirty="0">
                <a:solidFill>
                  <a:srgbClr val="FF0000"/>
                </a:solidFill>
              </a:rPr>
              <a:t>Comparator</a:t>
            </a:r>
            <a:r>
              <a:rPr lang="en-CA" dirty="0"/>
              <a:t> interface</a:t>
            </a:r>
          </a:p>
          <a:p>
            <a:pPr lvl="1"/>
            <a:r>
              <a:rPr lang="en-CA" dirty="0"/>
              <a:t>compare according to non-natural ordering</a:t>
            </a:r>
          </a:p>
          <a:p>
            <a:pPr lvl="1"/>
            <a:r>
              <a:rPr lang="en-CA" dirty="0"/>
              <a:t>comparator object is </a:t>
            </a:r>
            <a:r>
              <a:rPr lang="en-CA" dirty="0">
                <a:highlight>
                  <a:srgbClr val="FFFF00"/>
                </a:highlight>
              </a:rPr>
              <a:t>external</a:t>
            </a:r>
            <a:r>
              <a:rPr lang="en-CA" dirty="0"/>
              <a:t> to the class</a:t>
            </a:r>
          </a:p>
          <a:p>
            <a:pPr lvl="1"/>
            <a:r>
              <a:rPr lang="en-CA" dirty="0"/>
              <a:t>requires </a:t>
            </a:r>
            <a:r>
              <a:rPr lang="en-CA" dirty="0">
                <a:solidFill>
                  <a:srgbClr val="FFC000"/>
                </a:solidFill>
              </a:rPr>
              <a:t>compare(</a:t>
            </a:r>
            <a:r>
              <a:rPr lang="en-CA" dirty="0" err="1">
                <a:solidFill>
                  <a:srgbClr val="FFC000"/>
                </a:solidFill>
              </a:rPr>
              <a:t>a,b</a:t>
            </a:r>
            <a:r>
              <a:rPr lang="en-CA" dirty="0">
                <a:solidFill>
                  <a:srgbClr val="FFC000"/>
                </a:solidFill>
              </a:rPr>
              <a:t>)</a:t>
            </a:r>
            <a:r>
              <a:rPr lang="en-CA" dirty="0"/>
              <a:t> method similar to </a:t>
            </a:r>
            <a:r>
              <a:rPr lang="en-CA" dirty="0" err="1"/>
              <a:t>compareTo</a:t>
            </a:r>
            <a:r>
              <a:rPr lang="en-CA" dirty="0"/>
              <a:t>()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92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on Readings?</a:t>
            </a:r>
          </a:p>
        </p:txBody>
      </p:sp>
      <p:pic>
        <p:nvPicPr>
          <p:cNvPr id="5" name="Content Placeholder 4" descr="MSS: Bring us your burning science question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1666081"/>
            <a:ext cx="4394200" cy="4394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3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/>
          <a:p>
            <a:r>
              <a:rPr lang="en-CA" dirty="0"/>
              <a:t>RAT: </a:t>
            </a:r>
            <a:r>
              <a:rPr lang="en-CA" dirty="0" err="1"/>
              <a:t>inteDashboard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Readiness Assessment Test</a:t>
            </a:r>
          </a:p>
          <a:p>
            <a:pPr lvl="1"/>
            <a:r>
              <a:rPr lang="en-CA" dirty="0" err="1"/>
              <a:t>iRAT</a:t>
            </a:r>
            <a:r>
              <a:rPr lang="en-CA" dirty="0"/>
              <a:t>: Individual RAT</a:t>
            </a:r>
          </a:p>
          <a:p>
            <a:pPr lvl="1"/>
            <a:r>
              <a:rPr lang="en-CA" dirty="0" err="1"/>
              <a:t>tRAT</a:t>
            </a:r>
            <a:r>
              <a:rPr lang="en-CA" dirty="0"/>
              <a:t>: Team RAT</a:t>
            </a:r>
          </a:p>
        </p:txBody>
      </p:sp>
      <p:pic>
        <p:nvPicPr>
          <p:cNvPr id="4098" name="Picture 2" descr="http://www.teambasedlearning.org/Resources/Pictures/tbl_website_lear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648"/>
            <a:ext cx="23812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026" name="Picture 2" descr="InteDashboard">
            <a:extLst>
              <a:ext uri="{FF2B5EF4-FFF2-40B4-BE49-F238E27FC236}">
                <a16:creationId xmlns:a16="http://schemas.microsoft.com/office/drawing/2014/main" id="{FBD2F276-C1CD-40E5-8EC8-B144A89E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59676"/>
            <a:ext cx="6248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49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Appeal/Clarification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Each team can appeal/clarify questions that they struggled with due to ambiguity, inadequate reading, etc.</a:t>
            </a:r>
          </a:p>
          <a:p>
            <a:r>
              <a:rPr lang="en-CA" dirty="0"/>
              <a:t>only teams can appeal, no individual appeal</a:t>
            </a:r>
          </a:p>
          <a:p>
            <a:r>
              <a:rPr lang="en-CA" dirty="0"/>
              <a:t>fill out appeal form, present a written argument</a:t>
            </a:r>
          </a:p>
          <a:p>
            <a:pPr lvl="1"/>
            <a:r>
              <a:rPr lang="en-CA" dirty="0"/>
              <a:t>ambiguity in the question</a:t>
            </a:r>
          </a:p>
          <a:p>
            <a:pPr lvl="2"/>
            <a:r>
              <a:rPr lang="en-CA" dirty="0"/>
              <a:t>identify source of ambiguity</a:t>
            </a:r>
          </a:p>
          <a:p>
            <a:pPr lvl="2"/>
            <a:r>
              <a:rPr lang="en-CA" dirty="0"/>
              <a:t>offer alternative wording</a:t>
            </a:r>
          </a:p>
          <a:p>
            <a:pPr lvl="1"/>
            <a:r>
              <a:rPr lang="en-CA" dirty="0"/>
              <a:t>inadequacy of the reading/disagreement with answer</a:t>
            </a:r>
          </a:p>
          <a:p>
            <a:pPr lvl="2"/>
            <a:r>
              <a:rPr lang="en-CA" dirty="0"/>
              <a:t>state reason(s) for disagreeing</a:t>
            </a:r>
          </a:p>
          <a:p>
            <a:pPr lvl="2"/>
            <a:r>
              <a:rPr lang="en-CA" dirty="0"/>
              <a:t>support your view with specific reference from reading material</a:t>
            </a:r>
          </a:p>
          <a:p>
            <a:r>
              <a:rPr lang="en-CA" dirty="0"/>
              <a:t>appeals will only be considered after class</a:t>
            </a:r>
          </a:p>
          <a:p>
            <a:r>
              <a:rPr lang="en-CA" dirty="0"/>
              <a:t>results will be announced at the next class</a:t>
            </a:r>
          </a:p>
          <a:p>
            <a:pPr lvl="1"/>
            <a:r>
              <a:rPr lang="en-CA" dirty="0"/>
              <a:t>team successfully appealing</a:t>
            </a:r>
          </a:p>
          <a:p>
            <a:pPr lvl="2"/>
            <a:r>
              <a:rPr lang="en-CA" dirty="0"/>
              <a:t>rectify group score</a:t>
            </a:r>
          </a:p>
          <a:p>
            <a:pPr lvl="2"/>
            <a:r>
              <a:rPr lang="en-CA" dirty="0"/>
              <a:t>rectify individual score who answered as the group</a:t>
            </a:r>
          </a:p>
          <a:p>
            <a:pPr lvl="2"/>
            <a:r>
              <a:rPr lang="en-CA" dirty="0"/>
              <a:t>ONLY those group that appeal</a:t>
            </a:r>
          </a:p>
          <a:p>
            <a:pPr lvl="1"/>
            <a:r>
              <a:rPr lang="en-CA" dirty="0"/>
              <a:t>team not appealing: keep mark for original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49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825374-E899-4A78-8528-C83329CD5160}" type="slidenum">
              <a:rPr lang="en-US" sz="1400" smtClean="0"/>
              <a:pPr eaLnBrk="1" hangingPunct="1"/>
              <a:t>48</a:t>
            </a:fld>
            <a:endParaRPr lang="en-US" sz="1400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738187"/>
            <a:ext cx="8229600" cy="57451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CA" dirty="0"/>
              <a:t>Efficiently merging 2 heaps that contain a total of n elements takes 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O(n)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O(n log n)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O(1)</a:t>
            </a:r>
          </a:p>
          <a:p>
            <a:pPr marL="609600" indent="-609600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977766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3359A03E-8397-41CE-89B8-E64865127BC1}" type="slidenum">
              <a:rPr lang="en-US" sz="1400" smtClean="0"/>
              <a:pPr eaLnBrk="1" hangingPunct="1"/>
              <a:t>49</a:t>
            </a:fld>
            <a:endParaRPr lang="en-US" sz="1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715930-7D7E-40C1-B6B6-CA8E62707D66}"/>
              </a:ext>
            </a:extLst>
          </p:cNvPr>
          <p:cNvGrpSpPr/>
          <p:nvPr/>
        </p:nvGrpSpPr>
        <p:grpSpPr>
          <a:xfrm>
            <a:off x="708813" y="709943"/>
            <a:ext cx="7726374" cy="1861006"/>
            <a:chOff x="388138" y="709943"/>
            <a:chExt cx="7726374" cy="18610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E2784F-8415-4B9E-8FFB-DD897D000E8D}"/>
                </a:ext>
              </a:extLst>
            </p:cNvPr>
            <p:cNvGrpSpPr/>
            <p:nvPr/>
          </p:nvGrpSpPr>
          <p:grpSpPr>
            <a:xfrm>
              <a:off x="388138" y="709943"/>
              <a:ext cx="3260725" cy="1861006"/>
              <a:chOff x="388138" y="709943"/>
              <a:chExt cx="3260725" cy="1861006"/>
            </a:xfrm>
          </p:grpSpPr>
          <p:sp>
            <p:nvSpPr>
              <p:cNvPr id="43" name="Oval 4">
                <a:extLst>
                  <a:ext uri="{FF2B5EF4-FFF2-40B4-BE49-F238E27FC236}">
                    <a16:creationId xmlns:a16="http://schemas.microsoft.com/office/drawing/2014/main" id="{363D0EE7-8250-4EE2-BC8E-99C8DEFE8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563" y="709943"/>
                <a:ext cx="320675" cy="31908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5</a:t>
                </a:r>
                <a:endParaRPr lang="en-US" sz="18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4" name="Oval 5">
                <a:extLst>
                  <a:ext uri="{FF2B5EF4-FFF2-40B4-BE49-F238E27FC236}">
                    <a16:creationId xmlns:a16="http://schemas.microsoft.com/office/drawing/2014/main" id="{9F2DEDA9-EDF3-4960-B56A-9871E24B7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775" y="1221118"/>
                <a:ext cx="319088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20</a:t>
                </a:r>
                <a:endParaRPr lang="en-US" sz="18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C7C073A0-4E77-4EDA-8334-9864DCA1B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063" y="1221118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latin typeface="Times New Roman" pitchFamily="18" charset="0"/>
                    <a:sym typeface="Symbol" pitchFamily="18" charset="2"/>
                  </a:rPr>
                  <a:t>10</a:t>
                </a:r>
              </a:p>
            </p:txBody>
          </p:sp>
          <p:sp>
            <p:nvSpPr>
              <p:cNvPr id="48" name="Oval 7">
                <a:extLst>
                  <a:ext uri="{FF2B5EF4-FFF2-40B4-BE49-F238E27FC236}">
                    <a16:creationId xmlns:a16="http://schemas.microsoft.com/office/drawing/2014/main" id="{6B425C7C-9BC1-4BAF-B197-84EF8E72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438" y="1732293"/>
                <a:ext cx="320675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12</a:t>
                </a:r>
              </a:p>
            </p:txBody>
          </p:sp>
          <p:cxnSp>
            <p:nvCxnSpPr>
              <p:cNvPr id="51" name="AutoShape 10">
                <a:extLst>
                  <a:ext uri="{FF2B5EF4-FFF2-40B4-BE49-F238E27FC236}">
                    <a16:creationId xmlns:a16="http://schemas.microsoft.com/office/drawing/2014/main" id="{258DFF50-5B7E-46CE-ABE9-377FE7AEEAFC}"/>
                  </a:ext>
                </a:extLst>
              </p:cNvPr>
              <p:cNvCxnSpPr>
                <a:cxnSpLocks noChangeShapeType="1"/>
                <a:stCxn id="53" idx="7"/>
                <a:endCxn id="47" idx="3"/>
              </p:cNvCxnSpPr>
              <p:nvPr/>
            </p:nvCxnSpPr>
            <p:spPr bwMode="auto">
              <a:xfrm flipV="1">
                <a:off x="1251738" y="1502106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AutoShape 11">
                <a:extLst>
                  <a:ext uri="{FF2B5EF4-FFF2-40B4-BE49-F238E27FC236}">
                    <a16:creationId xmlns:a16="http://schemas.microsoft.com/office/drawing/2014/main" id="{B1E3A9CD-C1DF-4BDE-8E05-A8B5C10CEA4B}"/>
                  </a:ext>
                </a:extLst>
              </p:cNvPr>
              <p:cNvCxnSpPr>
                <a:cxnSpLocks noChangeShapeType="1"/>
                <a:stCxn id="48" idx="1"/>
                <a:endCxn id="47" idx="5"/>
              </p:cNvCxnSpPr>
              <p:nvPr/>
            </p:nvCxnSpPr>
            <p:spPr bwMode="auto">
              <a:xfrm flipH="1" flipV="1">
                <a:off x="1839113" y="1502106"/>
                <a:ext cx="361950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" name="Oval 12">
                <a:extLst>
                  <a:ext uri="{FF2B5EF4-FFF2-40B4-BE49-F238E27FC236}">
                    <a16:creationId xmlns:a16="http://schemas.microsoft.com/office/drawing/2014/main" id="{9194A093-739E-4779-8EB1-8647A5C0B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688" y="1732293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latin typeface="Times New Roman" pitchFamily="18" charset="0"/>
                    <a:sym typeface="Symbol" pitchFamily="18" charset="2"/>
                  </a:rPr>
                  <a:t>11</a:t>
                </a:r>
              </a:p>
            </p:txBody>
          </p:sp>
          <p:cxnSp>
            <p:nvCxnSpPr>
              <p:cNvPr id="54" name="AutoShape 10">
                <a:extLst>
                  <a:ext uri="{FF2B5EF4-FFF2-40B4-BE49-F238E27FC236}">
                    <a16:creationId xmlns:a16="http://schemas.microsoft.com/office/drawing/2014/main" id="{45B8A887-0203-4A25-B596-38FD9FA5B075}"/>
                  </a:ext>
                </a:extLst>
              </p:cNvPr>
              <p:cNvCxnSpPr>
                <a:cxnSpLocks noChangeShapeType="1"/>
                <a:stCxn id="55" idx="7"/>
              </p:cNvCxnSpPr>
              <p:nvPr/>
            </p:nvCxnSpPr>
            <p:spPr bwMode="auto">
              <a:xfrm flipV="1">
                <a:off x="3046831" y="1484947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E57ABFC3-B536-4B68-A3FC-6B82687B2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781" y="1715134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21</a:t>
                </a:r>
                <a:endParaRPr lang="en-US" sz="18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cxnSp>
            <p:nvCxnSpPr>
              <p:cNvPr id="57" name="AutoShape 10">
                <a:extLst>
                  <a:ext uri="{FF2B5EF4-FFF2-40B4-BE49-F238E27FC236}">
                    <a16:creationId xmlns:a16="http://schemas.microsoft.com/office/drawing/2014/main" id="{E45F2E49-4B7A-4FB3-9977-665D849EC441}"/>
                  </a:ext>
                </a:extLst>
              </p:cNvPr>
              <p:cNvCxnSpPr>
                <a:cxnSpLocks noChangeShapeType="1"/>
                <a:stCxn id="64" idx="7"/>
              </p:cNvCxnSpPr>
              <p:nvPr/>
            </p:nvCxnSpPr>
            <p:spPr bwMode="auto">
              <a:xfrm flipV="1">
                <a:off x="661188" y="2020087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Oval 12">
                <a:extLst>
                  <a:ext uri="{FF2B5EF4-FFF2-40B4-BE49-F238E27FC236}">
                    <a16:creationId xmlns:a16="http://schemas.microsoft.com/office/drawing/2014/main" id="{4419D119-2CB8-420D-B123-3EF33D41A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38" y="2250274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latin typeface="Times New Roman" pitchFamily="18" charset="0"/>
                    <a:sym typeface="Symbol" pitchFamily="18" charset="2"/>
                  </a:rPr>
                  <a:t>13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DB967A-F10C-4055-BADF-D6DE225CA3B1}"/>
                </a:ext>
              </a:extLst>
            </p:cNvPr>
            <p:cNvGrpSpPr/>
            <p:nvPr/>
          </p:nvGrpSpPr>
          <p:grpSpPr>
            <a:xfrm>
              <a:off x="4853787" y="709943"/>
              <a:ext cx="3260725" cy="1861006"/>
              <a:chOff x="4853787" y="709943"/>
              <a:chExt cx="3260725" cy="1861006"/>
            </a:xfrm>
          </p:grpSpPr>
          <p:sp>
            <p:nvSpPr>
              <p:cNvPr id="71" name="Oval 4">
                <a:extLst>
                  <a:ext uri="{FF2B5EF4-FFF2-40B4-BE49-F238E27FC236}">
                    <a16:creationId xmlns:a16="http://schemas.microsoft.com/office/drawing/2014/main" id="{49D922FF-3F9B-4151-99E2-27727C9B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4212" y="709943"/>
                <a:ext cx="320675" cy="31908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5</a:t>
                </a:r>
                <a:endParaRPr lang="en-US" sz="18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73" name="Oval 5">
                <a:extLst>
                  <a:ext uri="{FF2B5EF4-FFF2-40B4-BE49-F238E27FC236}">
                    <a16:creationId xmlns:a16="http://schemas.microsoft.com/office/drawing/2014/main" id="{A69DD6C1-A9B6-4461-922F-125F3CCBA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5424" y="1221118"/>
                <a:ext cx="319088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20</a:t>
                </a:r>
                <a:endParaRPr lang="en-US" sz="18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74" name="Oval 6">
                <a:extLst>
                  <a:ext uri="{FF2B5EF4-FFF2-40B4-BE49-F238E27FC236}">
                    <a16:creationId xmlns:a16="http://schemas.microsoft.com/office/drawing/2014/main" id="{F6EFD605-241F-4C2B-B527-919E23F81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1712" y="1221118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latin typeface="Times New Roman" pitchFamily="18" charset="0"/>
                    <a:sym typeface="Symbol" pitchFamily="18" charset="2"/>
                  </a:rPr>
                  <a:t>10</a:t>
                </a:r>
              </a:p>
            </p:txBody>
          </p:sp>
          <p:sp>
            <p:nvSpPr>
              <p:cNvPr id="75" name="Oval 7">
                <a:extLst>
                  <a:ext uri="{FF2B5EF4-FFF2-40B4-BE49-F238E27FC236}">
                    <a16:creationId xmlns:a16="http://schemas.microsoft.com/office/drawing/2014/main" id="{9C4261E5-E119-4ACC-9BC8-D87BA9A93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087" y="1732293"/>
                <a:ext cx="320675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solidFill>
                      <a:schemeClr val="tx2"/>
                    </a:solidFill>
                    <a:latin typeface="Times New Roman" pitchFamily="18" charset="0"/>
                    <a:sym typeface="Symbol" pitchFamily="18" charset="2"/>
                  </a:rPr>
                  <a:t>12</a:t>
                </a:r>
              </a:p>
            </p:txBody>
          </p:sp>
          <p:cxnSp>
            <p:nvCxnSpPr>
              <p:cNvPr id="76" name="AutoShape 10">
                <a:extLst>
                  <a:ext uri="{FF2B5EF4-FFF2-40B4-BE49-F238E27FC236}">
                    <a16:creationId xmlns:a16="http://schemas.microsoft.com/office/drawing/2014/main" id="{80A47969-53A1-42FF-98F8-600DD0BE548D}"/>
                  </a:ext>
                </a:extLst>
              </p:cNvPr>
              <p:cNvCxnSpPr>
                <a:cxnSpLocks noChangeShapeType="1"/>
                <a:stCxn id="78" idx="7"/>
                <a:endCxn id="74" idx="3"/>
              </p:cNvCxnSpPr>
              <p:nvPr/>
            </p:nvCxnSpPr>
            <p:spPr bwMode="auto">
              <a:xfrm flipV="1">
                <a:off x="5717387" y="1502106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AutoShape 11">
                <a:extLst>
                  <a:ext uri="{FF2B5EF4-FFF2-40B4-BE49-F238E27FC236}">
                    <a16:creationId xmlns:a16="http://schemas.microsoft.com/office/drawing/2014/main" id="{4A449C78-07AA-422F-A7F9-0A7B8928B3A9}"/>
                  </a:ext>
                </a:extLst>
              </p:cNvPr>
              <p:cNvCxnSpPr>
                <a:cxnSpLocks noChangeShapeType="1"/>
                <a:stCxn id="75" idx="1"/>
                <a:endCxn id="74" idx="5"/>
              </p:cNvCxnSpPr>
              <p:nvPr/>
            </p:nvCxnSpPr>
            <p:spPr bwMode="auto">
              <a:xfrm flipH="1" flipV="1">
                <a:off x="6304762" y="1502106"/>
                <a:ext cx="361950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381FC7AB-1ADE-40C6-90ED-0A489D5C6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337" y="1732293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latin typeface="Times New Roman" pitchFamily="18" charset="0"/>
                    <a:sym typeface="Symbol" pitchFamily="18" charset="2"/>
                  </a:rPr>
                  <a:t>11</a:t>
                </a:r>
              </a:p>
            </p:txBody>
          </p:sp>
          <p:cxnSp>
            <p:nvCxnSpPr>
              <p:cNvPr id="79" name="AutoShape 10">
                <a:extLst>
                  <a:ext uri="{FF2B5EF4-FFF2-40B4-BE49-F238E27FC236}">
                    <a16:creationId xmlns:a16="http://schemas.microsoft.com/office/drawing/2014/main" id="{75BCC97A-7FE2-4D4D-A5FB-7AD1300D531F}"/>
                  </a:ext>
                </a:extLst>
              </p:cNvPr>
              <p:cNvCxnSpPr>
                <a:cxnSpLocks noChangeShapeType="1"/>
                <a:stCxn id="80" idx="7"/>
              </p:cNvCxnSpPr>
              <p:nvPr/>
            </p:nvCxnSpPr>
            <p:spPr bwMode="auto">
              <a:xfrm flipV="1">
                <a:off x="7512480" y="1484947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0" name="Oval 12">
                <a:extLst>
                  <a:ext uri="{FF2B5EF4-FFF2-40B4-BE49-F238E27FC236}">
                    <a16:creationId xmlns:a16="http://schemas.microsoft.com/office/drawing/2014/main" id="{CBF3AE21-8C20-4347-8722-3642BD3E5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430" y="1715134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21</a:t>
                </a:r>
                <a:endParaRPr lang="en-US" sz="1800" dirty="0">
                  <a:latin typeface="Times New Roman" pitchFamily="18" charset="0"/>
                  <a:sym typeface="Symbol" pitchFamily="18" charset="2"/>
                </a:endParaRPr>
              </a:p>
            </p:txBody>
          </p:sp>
          <p:cxnSp>
            <p:nvCxnSpPr>
              <p:cNvPr id="81" name="AutoShape 10">
                <a:extLst>
                  <a:ext uri="{FF2B5EF4-FFF2-40B4-BE49-F238E27FC236}">
                    <a16:creationId xmlns:a16="http://schemas.microsoft.com/office/drawing/2014/main" id="{7DC3C2D3-4E7C-4C80-BFE3-34C57872BF04}"/>
                  </a:ext>
                </a:extLst>
              </p:cNvPr>
              <p:cNvCxnSpPr>
                <a:cxnSpLocks noChangeShapeType="1"/>
                <a:stCxn id="82" idx="7"/>
              </p:cNvCxnSpPr>
              <p:nvPr/>
            </p:nvCxnSpPr>
            <p:spPr bwMode="auto">
              <a:xfrm flipV="1">
                <a:off x="5126837" y="2020087"/>
                <a:ext cx="360362" cy="269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" name="Oval 12">
                <a:extLst>
                  <a:ext uri="{FF2B5EF4-FFF2-40B4-BE49-F238E27FC236}">
                    <a16:creationId xmlns:a16="http://schemas.microsoft.com/office/drawing/2014/main" id="{DF131C3F-5AE8-4D94-A3D2-CCA325467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787" y="2250274"/>
                <a:ext cx="319087" cy="32067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anchor="ctr" anchorCtr="1"/>
              <a:lstStyle/>
              <a:p>
                <a:r>
                  <a:rPr lang="en-US" sz="1800" dirty="0">
                    <a:latin typeface="Times New Roman" pitchFamily="18" charset="0"/>
                    <a:sym typeface="Symbol" pitchFamily="18" charset="2"/>
                  </a:rPr>
                  <a:t>13</a:t>
                </a:r>
              </a:p>
            </p:txBody>
          </p:sp>
          <p:cxnSp>
            <p:nvCxnSpPr>
              <p:cNvPr id="83" name="AutoShape 10">
                <a:extLst>
                  <a:ext uri="{FF2B5EF4-FFF2-40B4-BE49-F238E27FC236}">
                    <a16:creationId xmlns:a16="http://schemas.microsoft.com/office/drawing/2014/main" id="{187A029C-D67F-4696-B196-5B7275C88415}"/>
                  </a:ext>
                </a:extLst>
              </p:cNvPr>
              <p:cNvCxnSpPr>
                <a:cxnSpLocks noChangeShapeType="1"/>
                <a:stCxn id="74" idx="7"/>
                <a:endCxn id="71" idx="2"/>
              </p:cNvCxnSpPr>
              <p:nvPr/>
            </p:nvCxnSpPr>
            <p:spPr bwMode="auto">
              <a:xfrm flipV="1">
                <a:off x="6304070" y="869487"/>
                <a:ext cx="680142" cy="39859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11">
                <a:extLst>
                  <a:ext uri="{FF2B5EF4-FFF2-40B4-BE49-F238E27FC236}">
                    <a16:creationId xmlns:a16="http://schemas.microsoft.com/office/drawing/2014/main" id="{1A12027A-C5F0-4508-9920-F323470D44B0}"/>
                  </a:ext>
                </a:extLst>
              </p:cNvPr>
              <p:cNvCxnSpPr>
                <a:cxnSpLocks noChangeShapeType="1"/>
                <a:stCxn id="73" idx="1"/>
                <a:endCxn id="71" idx="6"/>
              </p:cNvCxnSpPr>
              <p:nvPr/>
            </p:nvCxnSpPr>
            <p:spPr bwMode="auto">
              <a:xfrm flipH="1" flipV="1">
                <a:off x="7304887" y="869487"/>
                <a:ext cx="537266" cy="39859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71A1DA-D1D3-4F42-B298-B918E0386D00}"/>
              </a:ext>
            </a:extLst>
          </p:cNvPr>
          <p:cNvSpPr txBox="1"/>
          <p:nvPr/>
        </p:nvSpPr>
        <p:spPr>
          <a:xfrm>
            <a:off x="2732394" y="3590880"/>
            <a:ext cx="3679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Heap order property is satisfied</a:t>
            </a:r>
          </a:p>
          <a:p>
            <a:r>
              <a:rPr lang="en-US" dirty="0"/>
              <a:t>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 complete binary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21B2D-05C0-4001-B035-530825D74085}"/>
              </a:ext>
            </a:extLst>
          </p:cNvPr>
          <p:cNvSpPr txBox="1"/>
          <p:nvPr/>
        </p:nvSpPr>
        <p:spPr>
          <a:xfrm>
            <a:off x="544387" y="5422950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O(n log n): insert elements one by one in other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O(n): bottom-up heap construction</a:t>
            </a:r>
          </a:p>
        </p:txBody>
      </p:sp>
    </p:spTree>
    <p:extLst>
      <p:ext uri="{BB962C8B-B14F-4D97-AF65-F5344CB8AC3E}">
        <p14:creationId xmlns:p14="http://schemas.microsoft.com/office/powerpoint/2010/main" val="281364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19D0-0E9D-4DD7-B80E-1856E1E1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Unacceptable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F7AC-E401-48CF-AD3B-2D354783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Judgment</a:t>
            </a:r>
          </a:p>
          <a:p>
            <a:pPr lvl="1"/>
            <a:r>
              <a:rPr lang="en-US" dirty="0"/>
              <a:t>Should never teach</a:t>
            </a:r>
          </a:p>
          <a:p>
            <a:pPr lvl="1"/>
            <a:r>
              <a:rPr lang="en-US" dirty="0"/>
              <a:t>Does not deserve to be here</a:t>
            </a:r>
          </a:p>
          <a:p>
            <a:r>
              <a:rPr lang="en-US" dirty="0"/>
              <a:t>Any indication of age, race, sexual orientation, etc. is illegal and a human right violation</a:t>
            </a:r>
          </a:p>
          <a:p>
            <a:r>
              <a:rPr lang="en-US" dirty="0"/>
              <a:t>Online forums may give the perception that </a:t>
            </a:r>
          </a:p>
          <a:p>
            <a:pPr lvl="1"/>
            <a:r>
              <a:rPr lang="en-US" dirty="0"/>
              <a:t>You can say anything with impunity / you are anonymous</a:t>
            </a:r>
          </a:p>
          <a:p>
            <a:pPr lvl="1"/>
            <a:r>
              <a:rPr lang="en-US" dirty="0"/>
              <a:t>extreme views have more weights</a:t>
            </a:r>
          </a:p>
          <a:p>
            <a:pPr lvl="1"/>
            <a:r>
              <a:rPr lang="en-US" dirty="0"/>
              <a:t>shouting makes your argument more important. </a:t>
            </a:r>
          </a:p>
          <a:p>
            <a:pPr marL="0" indent="0" algn="ctr">
              <a:buNone/>
            </a:pPr>
            <a:r>
              <a:rPr lang="en-US" dirty="0"/>
              <a:t>This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the case (especially at a University)</a:t>
            </a:r>
          </a:p>
          <a:p>
            <a:r>
              <a:rPr lang="en-US" dirty="0"/>
              <a:t>Extreme examples:</a:t>
            </a:r>
          </a:p>
          <a:p>
            <a:pPr lvl="1"/>
            <a:r>
              <a:rPr lang="en-US" b="1" dirty="0"/>
              <a:t>blackmail</a:t>
            </a:r>
            <a:r>
              <a:rPr lang="en-US" dirty="0"/>
              <a:t>: give me a good grade or I slander you in your evaluation so you won’t get tenured</a:t>
            </a:r>
          </a:p>
          <a:p>
            <a:pPr lvl="1"/>
            <a:r>
              <a:rPr lang="en-US" b="1" dirty="0"/>
              <a:t>Death</a:t>
            </a:r>
            <a:r>
              <a:rPr lang="en-US" dirty="0"/>
              <a:t> threats, physical threats</a:t>
            </a:r>
          </a:p>
          <a:p>
            <a:r>
              <a:rPr lang="en-US" dirty="0"/>
              <a:t>The fact is…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Anonymous</a:t>
            </a:r>
            <a:r>
              <a:rPr lang="en-US" dirty="0"/>
              <a:t> does not mean you cannot be found if the law requires it</a:t>
            </a:r>
          </a:p>
          <a:p>
            <a:pPr lvl="1"/>
            <a:r>
              <a:rPr lang="en-US" dirty="0"/>
              <a:t>You never know where something you write online can be used decades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9187-164F-4237-AB1F-131BBE5F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64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/>
          <a:p>
            <a:r>
              <a:rPr lang="en-CA" dirty="0"/>
              <a:t>RAT: </a:t>
            </a:r>
            <a:r>
              <a:rPr lang="en-CA" dirty="0" err="1"/>
              <a:t>inteDashboard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Readiness Assessment Test</a:t>
            </a:r>
          </a:p>
          <a:p>
            <a:pPr lvl="1"/>
            <a:r>
              <a:rPr lang="en-CA" dirty="0" err="1"/>
              <a:t>iRAT</a:t>
            </a:r>
            <a:r>
              <a:rPr lang="en-CA" dirty="0"/>
              <a:t>: Individual RAT</a:t>
            </a:r>
          </a:p>
          <a:p>
            <a:pPr lvl="1"/>
            <a:r>
              <a:rPr lang="en-CA" dirty="0" err="1"/>
              <a:t>tRAT</a:t>
            </a:r>
            <a:r>
              <a:rPr lang="en-CA" dirty="0"/>
              <a:t>: Team RAT</a:t>
            </a:r>
          </a:p>
        </p:txBody>
      </p:sp>
      <p:pic>
        <p:nvPicPr>
          <p:cNvPr id="4098" name="Picture 2" descr="http://www.teambasedlearning.org/Resources/Pictures/tbl_website_lear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648"/>
            <a:ext cx="23812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26" name="Picture 2" descr="InteDashboard">
            <a:extLst>
              <a:ext uri="{FF2B5EF4-FFF2-40B4-BE49-F238E27FC236}">
                <a16:creationId xmlns:a16="http://schemas.microsoft.com/office/drawing/2014/main" id="{FBD2F276-C1CD-40E5-8EC8-B144A89E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59676"/>
            <a:ext cx="6248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78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3C97A57-C545-4EC7-ACA7-43842498937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417638"/>
          <a:ext cx="8763000" cy="5040662"/>
        </p:xfrm>
        <a:graphic>
          <a:graphicData uri="http://schemas.openxmlformats.org/drawingml/2006/table">
            <a:tbl>
              <a:tblPr/>
              <a:tblGrid>
                <a:gridCol w="1313983">
                  <a:extLst>
                    <a:ext uri="{9D8B030D-6E8A-4147-A177-3AD203B41FA5}">
                      <a16:colId xmlns:a16="http://schemas.microsoft.com/office/drawing/2014/main" val="2332570153"/>
                    </a:ext>
                  </a:extLst>
                </a:gridCol>
                <a:gridCol w="7449017">
                  <a:extLst>
                    <a:ext uri="{9D8B030D-6E8A-4147-A177-3AD203B41FA5}">
                      <a16:colId xmlns:a16="http://schemas.microsoft.com/office/drawing/2014/main" val="1194375677"/>
                    </a:ext>
                  </a:extLst>
                </a:gridCol>
              </a:tblGrid>
              <a:tr h="413683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Date</a:t>
                      </a:r>
                    </a:p>
                  </a:txBody>
                  <a:tcPr marL="44013" marR="44013" marT="22006" marB="22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Files</a:t>
                      </a:r>
                    </a:p>
                  </a:txBody>
                  <a:tcPr marL="44013" marR="44013" marT="22006" marB="22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251646"/>
                  </a:ext>
                </a:extLst>
              </a:tr>
              <a:tr h="302279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13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2" tooltip="1 readings-Java-UnitTesting.txt"/>
                        </a:rPr>
                        <a:t>1 readings-Java-UnitTesting.txt</a:t>
                      </a:r>
                      <a:br>
                        <a:rPr lang="en-US" sz="2000" u="sng" dirty="0">
                          <a:effectLst/>
                        </a:rPr>
                      </a:br>
                      <a:r>
                        <a:rPr lang="en-US" sz="2000" u="none" strike="noStrike" dirty="0">
                          <a:effectLst/>
                          <a:latin typeface="var(--fbyHH-fontFamily)"/>
                          <a:hlinkClick r:id="rId3"/>
                        </a:rPr>
                        <a:t>1 readings-Java-UnitTesting.txt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4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15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4" tooltip="2 readings-complexity.txt"/>
                        </a:rPr>
                        <a:t>2 readings-complexity.txt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20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5" tooltip="3 readings-Array-List.txt"/>
                        </a:rPr>
                        <a:t>3 readings-Array-List.txt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92650"/>
                  </a:ext>
                </a:extLst>
              </a:tr>
              <a:tr h="11213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Sep 27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6" tooltip="5_6 readings-recursion-stack-queue.txt"/>
                        </a:rPr>
                        <a:t>5_6 readings-recursion-stack-queue.txt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11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4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7" tooltip="7 readings-iterator.txt"/>
                        </a:rPr>
                        <a:t>7 readings-iterator.txt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93863"/>
                  </a:ext>
                </a:extLst>
              </a:tr>
              <a:tr h="4590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11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8" tooltip="8_9 readings Trees-PQ.txt"/>
                        </a:rPr>
                        <a:t>8_9 readings Trees-PQ.txt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51995"/>
                  </a:ext>
                </a:extLst>
              </a:tr>
              <a:tr h="355688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13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9" tooltip="10 reading hash skiplist.txt"/>
                        </a:rPr>
                        <a:t>10 reading hash skiplist.txt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91414"/>
                  </a:ext>
                </a:extLst>
              </a:tr>
              <a:tr h="13207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18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0" tooltip="11 readings Dijkstra.txt"/>
                        </a:rPr>
                        <a:t>11 readings Dijkstra.txt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79555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20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1" tooltip="12 reading union-find.txt"/>
                        </a:rPr>
                        <a:t>12 reading union-find.txt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421272"/>
                  </a:ext>
                </a:extLst>
              </a:tr>
              <a:tr h="38598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Oct 27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2" tooltip="14 readings search trees.txt"/>
                        </a:rPr>
                        <a:t>14 readings search trees.txt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33536"/>
                  </a:ext>
                </a:extLst>
              </a:tr>
              <a:tr h="39097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Nov 17</a:t>
                      </a: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sng" dirty="0">
                          <a:effectLst/>
                          <a:hlinkClick r:id="rId13" tooltip="15 reading (2,4)-B trees.txt"/>
                        </a:rPr>
                        <a:t>15 reading (2,4)-B trees.txt</a:t>
                      </a:r>
                      <a:endParaRPr lang="en-US" sz="2000" dirty="0">
                        <a:effectLst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900865"/>
                  </a:ext>
                </a:extLst>
              </a:tr>
            </a:tbl>
          </a:graphicData>
        </a:graphic>
      </p:graphicFrame>
      <p:sp>
        <p:nvSpPr>
          <p:cNvPr id="32" name="AutoShape 25">
            <a:extLst>
              <a:ext uri="{FF2B5EF4-FFF2-40B4-BE49-F238E27FC236}">
                <a16:creationId xmlns:a16="http://schemas.microsoft.com/office/drawing/2014/main" id="{15A32ACD-B29F-4D7A-8D14-A8F8BA6EF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6">
            <a:extLst>
              <a:ext uri="{FF2B5EF4-FFF2-40B4-BE49-F238E27FC236}">
                <a16:creationId xmlns:a16="http://schemas.microsoft.com/office/drawing/2014/main" id="{5209C5D2-7FC5-4F44-9CF1-E11A1C8C4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C7995180-D60B-4633-AD0C-A599BBACF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28">
            <a:extLst>
              <a:ext uri="{FF2B5EF4-FFF2-40B4-BE49-F238E27FC236}">
                <a16:creationId xmlns:a16="http://schemas.microsoft.com/office/drawing/2014/main" id="{DC6360BE-703F-47F7-B3CF-F7834F512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968C7CA8-D615-407E-9E61-28A384615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30">
            <a:extLst>
              <a:ext uri="{FF2B5EF4-FFF2-40B4-BE49-F238E27FC236}">
                <a16:creationId xmlns:a16="http://schemas.microsoft.com/office/drawing/2014/main" id="{64741AAB-686A-46C5-8700-8112AC4054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F8887C91-80E0-4B47-BB88-724A2E4F2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2">
            <a:extLst>
              <a:ext uri="{FF2B5EF4-FFF2-40B4-BE49-F238E27FC236}">
                <a16:creationId xmlns:a16="http://schemas.microsoft.com/office/drawing/2014/main" id="{EB21B834-DC61-4F7B-B013-6E08B0138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3">
            <a:extLst>
              <a:ext uri="{FF2B5EF4-FFF2-40B4-BE49-F238E27FC236}">
                <a16:creationId xmlns:a16="http://schemas.microsoft.com/office/drawing/2014/main" id="{2893093B-AED8-44C2-9D6E-987AA9A3F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7BBC4C37-D5C9-4424-93EB-FC0731193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35">
            <a:extLst>
              <a:ext uri="{FF2B5EF4-FFF2-40B4-BE49-F238E27FC236}">
                <a16:creationId xmlns:a16="http://schemas.microsoft.com/office/drawing/2014/main" id="{9A24E74D-81D1-44C0-B0F7-890C9C76A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6">
            <a:extLst>
              <a:ext uri="{FF2B5EF4-FFF2-40B4-BE49-F238E27FC236}">
                <a16:creationId xmlns:a16="http://schemas.microsoft.com/office/drawing/2014/main" id="{D34FC765-5BBB-4354-9D1D-82C0D58165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0077" y="1517650"/>
            <a:ext cx="105777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340F4-7470-466E-9E2C-AA50488347A1}"/>
              </a:ext>
            </a:extLst>
          </p:cNvPr>
          <p:cNvSpPr txBox="1"/>
          <p:nvPr/>
        </p:nvSpPr>
        <p:spPr>
          <a:xfrm>
            <a:off x="6248400" y="4343400"/>
            <a:ext cx="2438400" cy="1477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readings should be done before the indicated date with questions posted on Ms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19D0-0E9D-4DD7-B80E-1856E1E1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Unacceptable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F7AC-E401-48CF-AD3B-2D354783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Any </a:t>
            </a:r>
            <a:r>
              <a:rPr lang="en-US" dirty="0">
                <a:highlight>
                  <a:srgbClr val="FFFF00"/>
                </a:highlight>
              </a:rPr>
              <a:t>judgment</a:t>
            </a:r>
          </a:p>
          <a:p>
            <a:r>
              <a:rPr lang="en-US" dirty="0"/>
              <a:t>Any mention of </a:t>
            </a:r>
            <a:r>
              <a:rPr lang="en-US" dirty="0">
                <a:highlight>
                  <a:srgbClr val="FFFF00"/>
                </a:highlight>
              </a:rPr>
              <a:t>age</a:t>
            </a:r>
            <a:r>
              <a:rPr lang="en-US" dirty="0"/>
              <a:t>, race, marital status, sexual orientation, etc. </a:t>
            </a:r>
          </a:p>
          <a:p>
            <a:pPr lvl="1"/>
            <a:r>
              <a:rPr lang="en-US" dirty="0"/>
              <a:t>Anything that has no relation to the performance in the course</a:t>
            </a:r>
          </a:p>
          <a:p>
            <a:pPr lvl="1"/>
            <a:r>
              <a:rPr lang="en-US" dirty="0"/>
              <a:t>Nobody asks you the source of the lack of performance; just state the fact</a:t>
            </a:r>
          </a:p>
          <a:p>
            <a:pPr lvl="2"/>
            <a:r>
              <a:rPr lang="en-US" dirty="0"/>
              <a:t>Student is not prepared enough</a:t>
            </a:r>
          </a:p>
          <a:p>
            <a:pPr lvl="2"/>
            <a:r>
              <a:rPr lang="en-US" dirty="0"/>
              <a:t>Student spends more time taking care of baby than preparing for the course</a:t>
            </a:r>
          </a:p>
          <a:p>
            <a:r>
              <a:rPr lang="en-US" dirty="0"/>
              <a:t>Anything that you would not say face to face</a:t>
            </a:r>
          </a:p>
          <a:p>
            <a:pPr lvl="1"/>
            <a:r>
              <a:rPr lang="en-US" dirty="0"/>
              <a:t>Complains should be sent to me in confidence</a:t>
            </a:r>
          </a:p>
          <a:p>
            <a:pPr lvl="1"/>
            <a:r>
              <a:rPr lang="en-US" dirty="0"/>
              <a:t>Concerns about your grade should be sent to me privately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9187-164F-4237-AB1F-131BBE5F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0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B52-77B0-486B-8772-27DDA70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rgbClr val="00B050"/>
                </a:solidFill>
              </a:rPr>
              <a:t>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B4BA-5B40-4CF5-B937-51DEB8C0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 </a:t>
            </a:r>
            <a:r>
              <a:rPr lang="en-US" b="1" dirty="0">
                <a:solidFill>
                  <a:srgbClr val="00B0F0"/>
                </a:solidFill>
              </a:rPr>
              <a:t>professional</a:t>
            </a:r>
            <a:r>
              <a:rPr lang="en-US" dirty="0"/>
              <a:t>!</a:t>
            </a:r>
          </a:p>
          <a:p>
            <a:r>
              <a:rPr lang="en-US" dirty="0"/>
              <a:t>Feedback is welcome</a:t>
            </a:r>
          </a:p>
          <a:p>
            <a:r>
              <a:rPr lang="en-US" dirty="0"/>
              <a:t>Be supportive: </a:t>
            </a:r>
          </a:p>
          <a:p>
            <a:pPr lvl="1"/>
            <a:r>
              <a:rPr lang="en-US" dirty="0"/>
              <a:t>what was great</a:t>
            </a:r>
          </a:p>
          <a:p>
            <a:pPr lvl="1"/>
            <a:r>
              <a:rPr lang="en-US" dirty="0"/>
              <a:t>what could be improved; stick to the fact: </a:t>
            </a:r>
          </a:p>
          <a:p>
            <a:pPr lvl="2"/>
            <a:r>
              <a:rPr lang="en-US" dirty="0"/>
              <a:t>Lack of preparation</a:t>
            </a:r>
          </a:p>
          <a:p>
            <a:pPr lvl="2"/>
            <a:r>
              <a:rPr lang="en-US" dirty="0"/>
              <a:t>Using phone instead of participating in class</a:t>
            </a:r>
          </a:p>
          <a:p>
            <a:pPr lvl="2"/>
            <a:r>
              <a:rPr lang="en-US" dirty="0"/>
              <a:t>Does not show up</a:t>
            </a:r>
          </a:p>
          <a:p>
            <a:pPr lvl="2"/>
            <a:r>
              <a:rPr lang="en-US" dirty="0"/>
              <a:t>Too assertive/only interested in pushing their solution</a:t>
            </a:r>
          </a:p>
          <a:p>
            <a:pPr lvl="2"/>
            <a:r>
              <a:rPr lang="en-US" dirty="0"/>
              <a:t>Does not listen</a:t>
            </a:r>
          </a:p>
          <a:p>
            <a:r>
              <a:rPr lang="en-US" dirty="0"/>
              <a:t>Accept this is your perception; others are different</a:t>
            </a:r>
          </a:p>
          <a:p>
            <a:r>
              <a:rPr lang="en-US" b="1" dirty="0">
                <a:solidFill>
                  <a:srgbClr val="00B0F0"/>
                </a:solidFill>
              </a:rPr>
              <a:t>Diversity</a:t>
            </a:r>
            <a:r>
              <a:rPr lang="en-US" dirty="0"/>
              <a:t> is highly valued </a:t>
            </a:r>
          </a:p>
          <a:p>
            <a:pPr lvl="1"/>
            <a:r>
              <a:rPr lang="en-US" dirty="0"/>
              <a:t>especially in team work</a:t>
            </a:r>
          </a:p>
          <a:p>
            <a:pPr lvl="1"/>
            <a:r>
              <a:rPr lang="en-US" dirty="0"/>
              <a:t>Diversity in software engineering is proven to increase productivity</a:t>
            </a:r>
          </a:p>
          <a:p>
            <a:r>
              <a:rPr lang="en-US" dirty="0"/>
              <a:t>Worry less about how others value your viewpoint, and more on what you can </a:t>
            </a:r>
            <a:r>
              <a:rPr lang="en-US" b="1" dirty="0">
                <a:solidFill>
                  <a:srgbClr val="00B050"/>
                </a:solidFill>
              </a:rPr>
              <a:t>learn</a:t>
            </a:r>
            <a:r>
              <a:rPr lang="en-US" dirty="0"/>
              <a:t> from others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2D61-E12D-499B-AC31-0E1B04D6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1BC3-A48B-46A8-99B3-A19625B58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Stages of Team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5FB77-D69B-4B18-A1FB-A8BA1C476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alewayregular"/>
              </a:rPr>
              <a:t>These phases are all necessary and inevitable in order for the team to grow, face up to challenges, tackle problems, find solutions, plan work, and deliver results.</a:t>
            </a:r>
          </a:p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https://ns4business.com.br/tuckmans-stages-of-group-development/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citing Tuckman, Bruce W (1965). "Developmental sequence in small groups". 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Psychological Bulletin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63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(6): 384–399.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Doi (identifier)"/>
              </a:rPr>
              <a:t>doi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4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/>
              </a:rPr>
              <a:t>10.1037/h0022100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4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PMID (identifier)"/>
              </a:rPr>
              <a:t>PMID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6"/>
              </a:rPr>
              <a:t>14314073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C8E18-2E81-49FE-B157-2977081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F4400-17A5-43BE-AF3D-C41AE9BBDE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4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8A251-0FD2-4336-B867-758ABFA8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DD145-6DAB-4A92-BF58-B1B5A45B322C}"/>
              </a:ext>
            </a:extLst>
          </p:cNvPr>
          <p:cNvCxnSpPr>
            <a:cxnSpLocks/>
          </p:cNvCxnSpPr>
          <p:nvPr/>
        </p:nvCxnSpPr>
        <p:spPr>
          <a:xfrm flipV="1">
            <a:off x="914400" y="381000"/>
            <a:ext cx="0" cy="5791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CEAAC2-7058-4CE2-A24F-3A33FA1CD897}"/>
              </a:ext>
            </a:extLst>
          </p:cNvPr>
          <p:cNvCxnSpPr>
            <a:cxnSpLocks/>
          </p:cNvCxnSpPr>
          <p:nvPr/>
        </p:nvCxnSpPr>
        <p:spPr>
          <a:xfrm flipV="1">
            <a:off x="914400" y="6096000"/>
            <a:ext cx="7467600" cy="76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DC6F0E-73B3-44F3-BD0D-1CFAC27349BB}"/>
              </a:ext>
            </a:extLst>
          </p:cNvPr>
          <p:cNvSpPr/>
          <p:nvPr/>
        </p:nvSpPr>
        <p:spPr>
          <a:xfrm>
            <a:off x="1467293" y="1091609"/>
            <a:ext cx="6507126" cy="3756906"/>
          </a:xfrm>
          <a:custGeom>
            <a:avLst/>
            <a:gdLst>
              <a:gd name="connsiteX0" fmla="*/ 0 w 6935422"/>
              <a:gd name="connsiteY0" fmla="*/ 2355553 h 3749182"/>
              <a:gd name="connsiteX1" fmla="*/ 992372 w 6935422"/>
              <a:gd name="connsiteY1" fmla="*/ 3744874 h 3749182"/>
              <a:gd name="connsiteX2" fmla="*/ 3062177 w 6935422"/>
              <a:gd name="connsiteY2" fmla="*/ 2709971 h 3749182"/>
              <a:gd name="connsiteX3" fmla="*/ 4621619 w 6935422"/>
              <a:gd name="connsiteY3" fmla="*/ 533841 h 3749182"/>
              <a:gd name="connsiteX4" fmla="*/ 6507126 w 6935422"/>
              <a:gd name="connsiteY4" fmla="*/ 2213 h 3749182"/>
              <a:gd name="connsiteX5" fmla="*/ 6932428 w 6935422"/>
              <a:gd name="connsiteY5" fmla="*/ 349544 h 3749182"/>
              <a:gd name="connsiteX6" fmla="*/ 6663070 w 6935422"/>
              <a:gd name="connsiteY6" fmla="*/ 484223 h 3749182"/>
              <a:gd name="connsiteX0" fmla="*/ 0 w 6932428"/>
              <a:gd name="connsiteY0" fmla="*/ 2355553 h 3749182"/>
              <a:gd name="connsiteX1" fmla="*/ 992372 w 6932428"/>
              <a:gd name="connsiteY1" fmla="*/ 3744874 h 3749182"/>
              <a:gd name="connsiteX2" fmla="*/ 3062177 w 6932428"/>
              <a:gd name="connsiteY2" fmla="*/ 2709971 h 3749182"/>
              <a:gd name="connsiteX3" fmla="*/ 4621619 w 6932428"/>
              <a:gd name="connsiteY3" fmla="*/ 533841 h 3749182"/>
              <a:gd name="connsiteX4" fmla="*/ 6507126 w 6932428"/>
              <a:gd name="connsiteY4" fmla="*/ 2213 h 3749182"/>
              <a:gd name="connsiteX5" fmla="*/ 6932428 w 6932428"/>
              <a:gd name="connsiteY5" fmla="*/ 349544 h 3749182"/>
              <a:gd name="connsiteX0" fmla="*/ 0 w 6507126"/>
              <a:gd name="connsiteY0" fmla="*/ 2353340 h 3746969"/>
              <a:gd name="connsiteX1" fmla="*/ 992372 w 6507126"/>
              <a:gd name="connsiteY1" fmla="*/ 3742661 h 3746969"/>
              <a:gd name="connsiteX2" fmla="*/ 3062177 w 6507126"/>
              <a:gd name="connsiteY2" fmla="*/ 2707758 h 3746969"/>
              <a:gd name="connsiteX3" fmla="*/ 4621619 w 6507126"/>
              <a:gd name="connsiteY3" fmla="*/ 531628 h 3746969"/>
              <a:gd name="connsiteX4" fmla="*/ 6507126 w 6507126"/>
              <a:gd name="connsiteY4" fmla="*/ 0 h 3746969"/>
              <a:gd name="connsiteX0" fmla="*/ 0 w 6507126"/>
              <a:gd name="connsiteY0" fmla="*/ 2353340 h 3761065"/>
              <a:gd name="connsiteX1" fmla="*/ 1311348 w 6507126"/>
              <a:gd name="connsiteY1" fmla="*/ 3756838 h 3761065"/>
              <a:gd name="connsiteX2" fmla="*/ 3062177 w 6507126"/>
              <a:gd name="connsiteY2" fmla="*/ 2707758 h 3761065"/>
              <a:gd name="connsiteX3" fmla="*/ 4621619 w 6507126"/>
              <a:gd name="connsiteY3" fmla="*/ 531628 h 3761065"/>
              <a:gd name="connsiteX4" fmla="*/ 6507126 w 6507126"/>
              <a:gd name="connsiteY4" fmla="*/ 0 h 3761065"/>
              <a:gd name="connsiteX0" fmla="*/ 0 w 6507126"/>
              <a:gd name="connsiteY0" fmla="*/ 2353340 h 3756975"/>
              <a:gd name="connsiteX1" fmla="*/ 1311348 w 6507126"/>
              <a:gd name="connsiteY1" fmla="*/ 3756838 h 3756975"/>
              <a:gd name="connsiteX2" fmla="*/ 3062177 w 6507126"/>
              <a:gd name="connsiteY2" fmla="*/ 2707758 h 3756975"/>
              <a:gd name="connsiteX3" fmla="*/ 4621619 w 6507126"/>
              <a:gd name="connsiteY3" fmla="*/ 531628 h 3756975"/>
              <a:gd name="connsiteX4" fmla="*/ 6507126 w 6507126"/>
              <a:gd name="connsiteY4" fmla="*/ 0 h 3756975"/>
              <a:gd name="connsiteX0" fmla="*/ 0 w 6507126"/>
              <a:gd name="connsiteY0" fmla="*/ 2353340 h 3756906"/>
              <a:gd name="connsiteX1" fmla="*/ 1311348 w 6507126"/>
              <a:gd name="connsiteY1" fmla="*/ 3756838 h 3756906"/>
              <a:gd name="connsiteX2" fmla="*/ 3232298 w 6507126"/>
              <a:gd name="connsiteY2" fmla="*/ 2303721 h 3756906"/>
              <a:gd name="connsiteX3" fmla="*/ 4621619 w 6507126"/>
              <a:gd name="connsiteY3" fmla="*/ 531628 h 3756906"/>
              <a:gd name="connsiteX4" fmla="*/ 6507126 w 6507126"/>
              <a:gd name="connsiteY4" fmla="*/ 0 h 3756906"/>
              <a:gd name="connsiteX0" fmla="*/ 0 w 6507126"/>
              <a:gd name="connsiteY0" fmla="*/ 2353340 h 3756906"/>
              <a:gd name="connsiteX1" fmla="*/ 1311348 w 6507126"/>
              <a:gd name="connsiteY1" fmla="*/ 3756838 h 3756906"/>
              <a:gd name="connsiteX2" fmla="*/ 3232298 w 6507126"/>
              <a:gd name="connsiteY2" fmla="*/ 2303721 h 3756906"/>
              <a:gd name="connsiteX3" fmla="*/ 4621619 w 6507126"/>
              <a:gd name="connsiteY3" fmla="*/ 531628 h 3756906"/>
              <a:gd name="connsiteX4" fmla="*/ 6507126 w 6507126"/>
              <a:gd name="connsiteY4" fmla="*/ 0 h 3756906"/>
              <a:gd name="connsiteX0" fmla="*/ 0 w 6507126"/>
              <a:gd name="connsiteY0" fmla="*/ 2353340 h 3756906"/>
              <a:gd name="connsiteX1" fmla="*/ 1311348 w 6507126"/>
              <a:gd name="connsiteY1" fmla="*/ 3756838 h 3756906"/>
              <a:gd name="connsiteX2" fmla="*/ 3232298 w 6507126"/>
              <a:gd name="connsiteY2" fmla="*/ 2303721 h 3756906"/>
              <a:gd name="connsiteX3" fmla="*/ 4586177 w 6507126"/>
              <a:gd name="connsiteY3" fmla="*/ 404037 h 3756906"/>
              <a:gd name="connsiteX4" fmla="*/ 6507126 w 6507126"/>
              <a:gd name="connsiteY4" fmla="*/ 0 h 3756906"/>
              <a:gd name="connsiteX0" fmla="*/ 0 w 6507126"/>
              <a:gd name="connsiteY0" fmla="*/ 2353340 h 3756906"/>
              <a:gd name="connsiteX1" fmla="*/ 1311348 w 6507126"/>
              <a:gd name="connsiteY1" fmla="*/ 3756838 h 3756906"/>
              <a:gd name="connsiteX2" fmla="*/ 3232298 w 6507126"/>
              <a:gd name="connsiteY2" fmla="*/ 2303721 h 3756906"/>
              <a:gd name="connsiteX3" fmla="*/ 4586177 w 6507126"/>
              <a:gd name="connsiteY3" fmla="*/ 404037 h 3756906"/>
              <a:gd name="connsiteX4" fmla="*/ 6507126 w 6507126"/>
              <a:gd name="connsiteY4" fmla="*/ 0 h 3756906"/>
              <a:gd name="connsiteX0" fmla="*/ 0 w 6507126"/>
              <a:gd name="connsiteY0" fmla="*/ 2353340 h 3756906"/>
              <a:gd name="connsiteX1" fmla="*/ 1311348 w 6507126"/>
              <a:gd name="connsiteY1" fmla="*/ 3756838 h 3756906"/>
              <a:gd name="connsiteX2" fmla="*/ 3232298 w 6507126"/>
              <a:gd name="connsiteY2" fmla="*/ 2303721 h 3756906"/>
              <a:gd name="connsiteX3" fmla="*/ 4586177 w 6507126"/>
              <a:gd name="connsiteY3" fmla="*/ 404037 h 3756906"/>
              <a:gd name="connsiteX4" fmla="*/ 6507126 w 6507126"/>
              <a:gd name="connsiteY4" fmla="*/ 0 h 3756906"/>
              <a:gd name="connsiteX0" fmla="*/ 0 w 6507126"/>
              <a:gd name="connsiteY0" fmla="*/ 2353340 h 3756906"/>
              <a:gd name="connsiteX1" fmla="*/ 1311348 w 6507126"/>
              <a:gd name="connsiteY1" fmla="*/ 3756838 h 3756906"/>
              <a:gd name="connsiteX2" fmla="*/ 3232298 w 6507126"/>
              <a:gd name="connsiteY2" fmla="*/ 2303721 h 3756906"/>
              <a:gd name="connsiteX3" fmla="*/ 4586177 w 6507126"/>
              <a:gd name="connsiteY3" fmla="*/ 404037 h 3756906"/>
              <a:gd name="connsiteX4" fmla="*/ 6507126 w 6507126"/>
              <a:gd name="connsiteY4" fmla="*/ 0 h 3756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7126" h="3756906">
                <a:moveTo>
                  <a:pt x="0" y="2353340"/>
                </a:moveTo>
                <a:cubicBezTo>
                  <a:pt x="241004" y="3018465"/>
                  <a:pt x="772632" y="3765108"/>
                  <a:pt x="1311348" y="3756838"/>
                </a:cubicBezTo>
                <a:cubicBezTo>
                  <a:pt x="1850064" y="3748568"/>
                  <a:pt x="2771554" y="2961758"/>
                  <a:pt x="3232298" y="2303721"/>
                </a:cubicBezTo>
                <a:cubicBezTo>
                  <a:pt x="3693042" y="1645684"/>
                  <a:pt x="4004930" y="738372"/>
                  <a:pt x="4586177" y="404037"/>
                </a:cubicBezTo>
                <a:cubicBezTo>
                  <a:pt x="5167424" y="69702"/>
                  <a:pt x="6065284" y="44893"/>
                  <a:pt x="65071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F3296-7989-4871-8D3C-3FC8B62D0CDA}"/>
              </a:ext>
            </a:extLst>
          </p:cNvPr>
          <p:cNvSpPr txBox="1"/>
          <p:nvPr/>
        </p:nvSpPr>
        <p:spPr>
          <a:xfrm>
            <a:off x="967762" y="2667000"/>
            <a:ext cx="1579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veat" panose="00000500000000000000" pitchFamily="2" charset="0"/>
              </a:rPr>
              <a:t>Forming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DDB37-DC68-4ACD-BCA0-E8A3BBD491B8}"/>
              </a:ext>
            </a:extLst>
          </p:cNvPr>
          <p:cNvSpPr txBox="1"/>
          <p:nvPr/>
        </p:nvSpPr>
        <p:spPr>
          <a:xfrm>
            <a:off x="2040737" y="4764371"/>
            <a:ext cx="1766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veat" panose="00000500000000000000" pitchFamily="2" charset="0"/>
              </a:rPr>
              <a:t>Storming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20703-8024-4A52-999C-317D3CF09B2D}"/>
              </a:ext>
            </a:extLst>
          </p:cNvPr>
          <p:cNvSpPr txBox="1"/>
          <p:nvPr/>
        </p:nvSpPr>
        <p:spPr>
          <a:xfrm>
            <a:off x="4038600" y="2721114"/>
            <a:ext cx="165462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veat" panose="00000500000000000000" pitchFamily="2" charset="0"/>
              </a:rPr>
              <a:t>Norming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0C204A-B0CA-4771-9D4E-118F7FAC31E4}"/>
              </a:ext>
            </a:extLst>
          </p:cNvPr>
          <p:cNvSpPr txBox="1"/>
          <p:nvPr/>
        </p:nvSpPr>
        <p:spPr>
          <a:xfrm>
            <a:off x="6309194" y="379228"/>
            <a:ext cx="2084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veat" panose="00000500000000000000" pitchFamily="2" charset="0"/>
              </a:rPr>
              <a:t>Performing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11C57-BFD6-489D-A734-55CB9D9B9970}"/>
              </a:ext>
            </a:extLst>
          </p:cNvPr>
          <p:cNvSpPr/>
          <p:nvPr/>
        </p:nvSpPr>
        <p:spPr>
          <a:xfrm>
            <a:off x="304801" y="1466507"/>
            <a:ext cx="3276598" cy="1084685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B050"/>
                </a:solidFill>
              </a:rPr>
              <a:t>Get acquainted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Formalities preserved</a:t>
            </a:r>
          </a:p>
          <a:p>
            <a:r>
              <a:rPr lang="en-US" sz="1600" dirty="0">
                <a:solidFill>
                  <a:srgbClr val="00B050"/>
                </a:solidFill>
              </a:rPr>
              <a:t>Members treated as strangers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A9532CC-B590-42E2-A03C-A991A8A66F2C}"/>
              </a:ext>
            </a:extLst>
          </p:cNvPr>
          <p:cNvSpPr/>
          <p:nvPr/>
        </p:nvSpPr>
        <p:spPr>
          <a:xfrm>
            <a:off x="1615892" y="5588065"/>
            <a:ext cx="5394507" cy="1163349"/>
          </a:xfrm>
          <a:prstGeom prst="wedgeRoundRectCallout">
            <a:avLst>
              <a:gd name="adj1" fmla="val -23429"/>
              <a:gd name="adj2" fmla="val -701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start to communicate feelings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view themselves as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Resist control by group leader and show hostility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22E78A6C-8136-4502-912B-233688D3FCF6}"/>
              </a:ext>
            </a:extLst>
          </p:cNvPr>
          <p:cNvSpPr/>
          <p:nvPr/>
        </p:nvSpPr>
        <p:spPr>
          <a:xfrm>
            <a:off x="5682586" y="2648493"/>
            <a:ext cx="3461413" cy="1313907"/>
          </a:xfrm>
          <a:prstGeom prst="wedgeRoundRectCallout">
            <a:avLst>
              <a:gd name="adj1" fmla="val -58712"/>
              <a:gd name="adj2" fmla="val 4945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People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start to feel part of the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Realize they can achieve more if they accept other viewpoints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1F0B79BE-5110-4D1C-A8F3-0BFC923D4236}"/>
              </a:ext>
            </a:extLst>
          </p:cNvPr>
          <p:cNvSpPr/>
          <p:nvPr/>
        </p:nvSpPr>
        <p:spPr>
          <a:xfrm>
            <a:off x="1828801" y="152400"/>
            <a:ext cx="4457698" cy="1084685"/>
          </a:xfrm>
          <a:prstGeom prst="wedgeRoundRectCallout">
            <a:avLst>
              <a:gd name="adj1" fmla="val 58345"/>
              <a:gd name="adj2" fmla="val -20494"/>
              <a:gd name="adj3" fmla="val 1666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B0F0"/>
                </a:solidFill>
              </a:rPr>
              <a:t>Team works in open and trusting atmosphere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Flexibility is key</a:t>
            </a:r>
          </a:p>
          <a:p>
            <a:r>
              <a:rPr lang="en-US" sz="1600" dirty="0">
                <a:solidFill>
                  <a:srgbClr val="00B0F0"/>
                </a:solidFill>
              </a:rPr>
              <a:t>Hierarchy is of little importance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A0D18E-F094-4ADB-B916-89047D8BBEEE}"/>
              </a:ext>
            </a:extLst>
          </p:cNvPr>
          <p:cNvSpPr txBox="1"/>
          <p:nvPr/>
        </p:nvSpPr>
        <p:spPr>
          <a:xfrm>
            <a:off x="6172200" y="6713334"/>
            <a:ext cx="2933701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" dirty="0">
                <a:hlinkClick r:id="rId2"/>
              </a:rPr>
              <a:t>https://courses.lumenlearning.com/suny-principlesmanagement/chapter/reading-the-five-stages-of-team-development/</a:t>
            </a:r>
            <a:r>
              <a:rPr lang="en-US" sz="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5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17467</TotalTime>
  <Words>3458</Words>
  <Application>Microsoft Office PowerPoint</Application>
  <PresentationFormat>On-screen Show (4:3)</PresentationFormat>
  <Paragraphs>916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Caveat</vt:lpstr>
      <vt:lpstr>Courier New</vt:lpstr>
      <vt:lpstr>Lato Extended</vt:lpstr>
      <vt:lpstr>ralewayregular</vt:lpstr>
      <vt:lpstr>Tahoma</vt:lpstr>
      <vt:lpstr>Times New Roman</vt:lpstr>
      <vt:lpstr>var(--fbyHH-fontFamily)</vt:lpstr>
      <vt:lpstr>Wingdings</vt:lpstr>
      <vt:lpstr>Default Design</vt:lpstr>
      <vt:lpstr>COSC 222 Data Structures</vt:lpstr>
      <vt:lpstr>Peer evaluation</vt:lpstr>
      <vt:lpstr>99% of comments were great</vt:lpstr>
      <vt:lpstr>How to fill feedback</vt:lpstr>
      <vt:lpstr>Unacceptable</vt:lpstr>
      <vt:lpstr>Unacceptable</vt:lpstr>
      <vt:lpstr>What is expected</vt:lpstr>
      <vt:lpstr>Stages of Team Development</vt:lpstr>
      <vt:lpstr>PowerPoint Presentation</vt:lpstr>
      <vt:lpstr>PowerPoint Presentation</vt:lpstr>
      <vt:lpstr>Readings</vt:lpstr>
      <vt:lpstr>Peer 2: Deadline Thursday!</vt:lpstr>
      <vt:lpstr>tMAT: build &amp; critic</vt:lpstr>
      <vt:lpstr>Submission time</vt:lpstr>
      <vt:lpstr>Solution 1: manual</vt:lpstr>
      <vt:lpstr>Solution 2: still manual</vt:lpstr>
      <vt:lpstr>Solution 3: array of queue</vt:lpstr>
      <vt:lpstr>Solution 4: priority queue</vt:lpstr>
      <vt:lpstr>tMAT: avg 78% (2016: 73%; 2015: 75%)</vt:lpstr>
      <vt:lpstr>Micro-Lecture: Priority Queue</vt:lpstr>
      <vt:lpstr>Priority Queue ADT</vt:lpstr>
      <vt:lpstr>Priority Queue Implementation</vt:lpstr>
      <vt:lpstr>Heaps and Priority Queues</vt:lpstr>
      <vt:lpstr>Inserting an Item into a Heap</vt:lpstr>
      <vt:lpstr>Inserting an Item into a Heap (cont.)</vt:lpstr>
      <vt:lpstr>Inserting an Item into a Heap (cont.)</vt:lpstr>
      <vt:lpstr>Inserting an Item into a Heap (cont.)</vt:lpstr>
      <vt:lpstr>Inserting an Item into a Heap (cont.)</vt:lpstr>
      <vt:lpstr>Removing an Item from a Heap</vt:lpstr>
      <vt:lpstr>Removing an Item from a Heap (cont.)</vt:lpstr>
      <vt:lpstr>Removing an Item from a Heap (cont.)</vt:lpstr>
      <vt:lpstr>Removing an Item from a Heap (cont.)</vt:lpstr>
      <vt:lpstr>Removing an Item from a Heap (cont.)</vt:lpstr>
      <vt:lpstr>Removing an Item from a Heap (cont.)</vt:lpstr>
      <vt:lpstr>Implementing a Heap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Implementing a Heap (cont.)</vt:lpstr>
      <vt:lpstr>Heap: Advanced</vt:lpstr>
      <vt:lpstr>Comparison between objects</vt:lpstr>
      <vt:lpstr>Question on Readings?</vt:lpstr>
      <vt:lpstr>RAT: inteDashboard</vt:lpstr>
      <vt:lpstr>Appeal/Clarification</vt:lpstr>
      <vt:lpstr>PowerPoint Presentation</vt:lpstr>
      <vt:lpstr>PowerPoint Presentation</vt:lpstr>
      <vt:lpstr>RAT: inteDashboard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Lucet, Yves</cp:lastModifiedBy>
  <cp:revision>268</cp:revision>
  <cp:lastPrinted>2015-10-08T18:14:34Z</cp:lastPrinted>
  <dcterms:created xsi:type="dcterms:W3CDTF">1601-01-01T00:00:00Z</dcterms:created>
  <dcterms:modified xsi:type="dcterms:W3CDTF">2022-10-12T03:21:44Z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