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1"/>
  </p:notesMasterIdLst>
  <p:sldIdLst>
    <p:sldId id="261" r:id="rId2"/>
    <p:sldId id="387" r:id="rId3"/>
    <p:sldId id="363" r:id="rId4"/>
    <p:sldId id="266" r:id="rId5"/>
    <p:sldId id="267" r:id="rId6"/>
    <p:sldId id="342" r:id="rId7"/>
    <p:sldId id="259" r:id="rId8"/>
    <p:sldId id="386" r:id="rId9"/>
    <p:sldId id="25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8" autoAdjust="0"/>
  </p:normalViewPr>
  <p:slideViewPr>
    <p:cSldViewPr>
      <p:cViewPr varScale="1">
        <p:scale>
          <a:sx n="97" d="100"/>
          <a:sy n="97" d="100"/>
        </p:scale>
        <p:origin x="13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8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D8EC8D-EBCC-4AEC-9202-EAD8A5AD6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 Readings</a:t>
            </a:r>
            <a:r>
              <a:rPr lang="en-CA" baseline="0" dirty="0"/>
              <a:t> is to be done after Class 1 and before Class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12:20pm take 10min to debrief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15’ post-mortem</a:t>
            </a:r>
          </a:p>
          <a:p>
            <a:r>
              <a:rPr lang="en-CA" dirty="0"/>
              <a:t>10’ quiz</a:t>
            </a:r>
          </a:p>
          <a:p>
            <a:r>
              <a:rPr lang="en-CA" dirty="0"/>
              <a:t>30’ write poster</a:t>
            </a:r>
          </a:p>
          <a:p>
            <a:r>
              <a:rPr lang="en-CA" dirty="0"/>
              <a:t>16’ read 4 posters</a:t>
            </a:r>
          </a:p>
          <a:p>
            <a:r>
              <a:rPr lang="en-CA" dirty="0"/>
              <a:t>Total = 71’ [only read 3 posters if 3</a:t>
            </a:r>
            <a:r>
              <a:rPr lang="en-CA" baseline="30000" dirty="0"/>
              <a:t>rd</a:t>
            </a:r>
            <a:r>
              <a:rPr lang="en-CA" baseline="0" dirty="0"/>
              <a:t> poster is after 1:40]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4400-17A5-43BE-AF3D-C41AE9BB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8D97-C90C-48D6-97EF-2328A562F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366E-0D31-4F1B-B5D0-9743CFF6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F78D-496F-4B18-89F6-F9AC3B23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FA5E-364A-4F53-A856-EA273DDB3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EC03-9E44-48C4-B21C-2755B4A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E612-0868-48B8-B5A8-8054F0A1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23C4-C2ED-4EB3-9584-475D2037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58A7-770E-4955-B411-4CEB62DB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CAF3-6FA7-453A-98C4-C620C0E5B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3A70-2DA3-4D85-9DD7-9C2FFD47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152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8B2AA1-B89D-490C-BE63-CE31F8B2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anvas.ubc.ca/courses/100276/files/22568496?wrap=1" TargetMode="External"/><Relationship Id="rId13" Type="http://schemas.openxmlformats.org/officeDocument/2006/relationships/hyperlink" Target="https://canvas.ubc.ca/courses/100276/files/23027801?wrap=1" TargetMode="External"/><Relationship Id="rId3" Type="http://schemas.openxmlformats.org/officeDocument/2006/relationships/hyperlink" Target="https://canvas.ubc.ca/courses/100276/files/22312907?wrap=1" TargetMode="External"/><Relationship Id="rId7" Type="http://schemas.openxmlformats.org/officeDocument/2006/relationships/hyperlink" Target="https://canvas.ubc.ca/courses/100276/files/22575221?wrap=1" TargetMode="External"/><Relationship Id="rId12" Type="http://schemas.openxmlformats.org/officeDocument/2006/relationships/hyperlink" Target="https://canvas.ubc.ca/courses/100276/files/23027799?wrap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nvas.ubc.ca/courses/100276/files/22435407?wrap=1" TargetMode="External"/><Relationship Id="rId11" Type="http://schemas.openxmlformats.org/officeDocument/2006/relationships/hyperlink" Target="https://canvas.ubc.ca/courses/100276/files/23027798?wrap=1" TargetMode="External"/><Relationship Id="rId5" Type="http://schemas.openxmlformats.org/officeDocument/2006/relationships/hyperlink" Target="https://canvas.ubc.ca/courses/100276/files/22490148?wrap=1" TargetMode="External"/><Relationship Id="rId10" Type="http://schemas.openxmlformats.org/officeDocument/2006/relationships/hyperlink" Target="https://canvas.ubc.ca/courses/100276/files/23027797?wrap=1" TargetMode="External"/><Relationship Id="rId4" Type="http://schemas.openxmlformats.org/officeDocument/2006/relationships/hyperlink" Target="https://canvas.ubc.ca/courses/100276/files/22312907/download?download_frd=1" TargetMode="External"/><Relationship Id="rId9" Type="http://schemas.openxmlformats.org/officeDocument/2006/relationships/hyperlink" Target="https://canvas.ubc.ca/courses/100276/files/23027803?wrap=1" TargetMode="External"/><Relationship Id="rId14" Type="http://schemas.openxmlformats.org/officeDocument/2006/relationships/hyperlink" Target="https://canvas.ubc.ca/courses/100276/files/23027802?wrap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ok.ubc.ca/ylucet/DS/AVLtree.html" TargetMode="External"/><Relationship Id="rId2" Type="http://schemas.openxmlformats.org/officeDocument/2006/relationships/hyperlink" Target="https://people.ok.ubc.ca/ylucet/DS/B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ok.ubc.ca/ylucet/DS/BTree.html" TargetMode="External"/><Relationship Id="rId4" Type="http://schemas.openxmlformats.org/officeDocument/2006/relationships/hyperlink" Target="https://people.ok.ubc.ca/ylucet/DS/RedBlack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73" indent="-2857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882" indent="-22857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034" indent="-22857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187" indent="-22857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340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492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645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797" indent="-2285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5" y="4343304"/>
            <a:ext cx="3000060" cy="21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5423" y="6533824"/>
            <a:ext cx="457152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"Hash table 3 1 1 0 1 0 0 SP" by Jorge </a:t>
            </a:r>
            <a:r>
              <a:rPr lang="en-US" sz="500" dirty="0" err="1"/>
              <a:t>Stolfi</a:t>
            </a:r>
            <a:r>
              <a:rPr lang="en-US" sz="500" dirty="0"/>
              <a:t> - Own work. Licensed under CC BY-SA 3.0 via Commons - </a:t>
            </a:r>
            <a:r>
              <a:rPr lang="en-US" sz="500" dirty="0">
                <a:hlinkClick r:id="rId4"/>
              </a:rPr>
              <a:t>https://commons.wikimedia.org/wiki/File:Hash_table_3_1_1_0_1_0_0_SP.svg#/media/File:Hash_table_3_1_1_0_1_0_0_SP.svg</a:t>
            </a:r>
            <a:r>
              <a:rPr lang="en-US" sz="500" dirty="0"/>
              <a:t> </a:t>
            </a:r>
            <a:endParaRPr lang="en-CA" sz="500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58" y="4577767"/>
            <a:ext cx="3893556" cy="134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17" y="6019528"/>
            <a:ext cx="3796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 BY-SA 3.0</a:t>
            </a:r>
            <a:br>
              <a:rPr lang="en-US" sz="800" dirty="0"/>
            </a:br>
            <a:r>
              <a:rPr lang="en-US" sz="800" dirty="0">
                <a:hlinkClick r:id="rId6"/>
              </a:rPr>
              <a:t>https://en.wikipedia.org/wiki/Skip_list#/media/File:Skip_list_add_element-en.gif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3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773C-962C-4905-8CD2-7A48C9C7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084D3-2731-4860-A162-E368F94E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 b="32064"/>
          <a:stretch/>
        </p:blipFill>
        <p:spPr>
          <a:xfrm>
            <a:off x="0" y="-10886"/>
            <a:ext cx="5067781" cy="4397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1E2CD-5A3F-40B3-9CE4-7DC5047F8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43"/>
          <a:stretch/>
        </p:blipFill>
        <p:spPr>
          <a:xfrm>
            <a:off x="3962400" y="3918856"/>
            <a:ext cx="4954469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4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40113-C269-4BAC-AABD-0A5AB9A7B6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EFCBB-CCA2-47B9-B36D-744BAC1E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209784"/>
            <a:ext cx="7487920" cy="64384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1000" y="3581400"/>
            <a:ext cx="8610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Showing your code </a:t>
            </a:r>
            <a:r>
              <a:rPr lang="en-CA" dirty="0"/>
              <a:t>to another student is considered cheating</a:t>
            </a:r>
          </a:p>
          <a:p>
            <a:r>
              <a:rPr lang="en-CA" dirty="0">
                <a:solidFill>
                  <a:srgbClr val="FF0000"/>
                </a:solidFill>
              </a:rPr>
              <a:t>Reading the code </a:t>
            </a:r>
            <a:r>
              <a:rPr lang="en-CA" dirty="0"/>
              <a:t>of a solution online or from another student is cheating</a:t>
            </a:r>
          </a:p>
          <a:p>
            <a:r>
              <a:rPr lang="en-CA" dirty="0">
                <a:solidFill>
                  <a:srgbClr val="00B050"/>
                </a:solidFill>
              </a:rPr>
              <a:t>You can discuss </a:t>
            </a:r>
            <a:r>
              <a:rPr lang="en-CA" dirty="0"/>
              <a:t>general strategies and problem-solving but </a:t>
            </a:r>
            <a:r>
              <a:rPr lang="en-CA" dirty="0">
                <a:solidFill>
                  <a:srgbClr val="FF0000"/>
                </a:solidFill>
              </a:rPr>
              <a:t>not implementation </a:t>
            </a:r>
            <a:r>
              <a:rPr lang="en-CA" dirty="0"/>
              <a:t>details.</a:t>
            </a:r>
          </a:p>
          <a:p>
            <a:r>
              <a:rPr lang="en-CA" dirty="0"/>
              <a:t>Until now assignments have been very prescribed with very little variations, </a:t>
            </a:r>
            <a:r>
              <a:rPr lang="en-CA" dirty="0">
                <a:solidFill>
                  <a:srgbClr val="FFC000"/>
                </a:solidFill>
              </a:rPr>
              <a:t>this will change </a:t>
            </a:r>
            <a:r>
              <a:rPr lang="en-CA" dirty="0"/>
              <a:t>and will make it very obvious who is crossing the line</a:t>
            </a:r>
          </a:p>
          <a:p>
            <a:r>
              <a:rPr lang="en-CA" dirty="0"/>
              <a:t>You cannot claim ignorance; at best if you </a:t>
            </a:r>
            <a:r>
              <a:rPr lang="en-CA" dirty="0">
                <a:solidFill>
                  <a:srgbClr val="00B0F0"/>
                </a:solidFill>
              </a:rPr>
              <a:t>listed your sources</a:t>
            </a:r>
            <a:r>
              <a:rPr lang="en-CA" dirty="0"/>
              <a:t>, you can claim good faith (you may still book a meeting with the associate dean).</a:t>
            </a:r>
          </a:p>
          <a:p>
            <a:r>
              <a:rPr lang="en-CA" dirty="0"/>
              <a:t>Plagiarism has way more consequences in code than in English: </a:t>
            </a:r>
            <a:r>
              <a:rPr lang="en-CA" dirty="0">
                <a:solidFill>
                  <a:srgbClr val="FF0000"/>
                </a:solidFill>
              </a:rPr>
              <a:t>code contamination can bankrupt </a:t>
            </a:r>
            <a:r>
              <a:rPr lang="en-CA" dirty="0"/>
              <a:t>a company!</a:t>
            </a:r>
          </a:p>
          <a:p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Lab: how do I know it works?</a:t>
            </a:r>
            <a:br>
              <a:rPr lang="en-CA" dirty="0"/>
            </a:br>
            <a:r>
              <a:rPr lang="en-CA" sz="1600" dirty="0"/>
              <a:t>Did I get the right answer?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Unit tests</a:t>
            </a:r>
            <a:r>
              <a:rPr lang="en-CA" dirty="0"/>
              <a:t> are NOT an academic exercise</a:t>
            </a:r>
          </a:p>
          <a:p>
            <a:r>
              <a:rPr lang="en-CA" dirty="0"/>
              <a:t>Did you write unit tests?</a:t>
            </a:r>
          </a:p>
          <a:p>
            <a:r>
              <a:rPr lang="en-CA" dirty="0"/>
              <a:t>Are your tests</a:t>
            </a:r>
          </a:p>
          <a:p>
            <a:pPr lvl="1"/>
            <a:r>
              <a:rPr lang="en-CA" dirty="0">
                <a:solidFill>
                  <a:srgbClr val="00B0F0"/>
                </a:solidFill>
              </a:rPr>
              <a:t>Fast</a:t>
            </a:r>
            <a:r>
              <a:rPr lang="en-CA" dirty="0"/>
              <a:t> i.e. all tests run in 1-5 seconds (10 max)</a:t>
            </a:r>
          </a:p>
          <a:p>
            <a:pPr lvl="1"/>
            <a:r>
              <a:rPr lang="en-CA" dirty="0">
                <a:solidFill>
                  <a:srgbClr val="00B0F0"/>
                </a:solidFill>
              </a:rPr>
              <a:t>Isolated</a:t>
            </a:r>
            <a:r>
              <a:rPr lang="en-CA" dirty="0"/>
              <a:t> i.e. no dependency from file, database, etc.</a:t>
            </a:r>
          </a:p>
          <a:p>
            <a:pPr lvl="1"/>
            <a:r>
              <a:rPr lang="en-CA" dirty="0">
                <a:solidFill>
                  <a:srgbClr val="00B0F0"/>
                </a:solidFill>
              </a:rPr>
              <a:t>Repeatable </a:t>
            </a:r>
            <a:r>
              <a:rPr lang="en-CA" dirty="0"/>
              <a:t>i.e. always return same result</a:t>
            </a:r>
            <a:endParaRPr lang="en-CA" dirty="0">
              <a:solidFill>
                <a:srgbClr val="00B0F0"/>
              </a:solidFill>
            </a:endParaRPr>
          </a:p>
          <a:p>
            <a:pPr lvl="1"/>
            <a:r>
              <a:rPr lang="en-CA" dirty="0">
                <a:solidFill>
                  <a:srgbClr val="00B0F0"/>
                </a:solidFill>
              </a:rPr>
              <a:t>Self-checking</a:t>
            </a:r>
            <a:r>
              <a:rPr lang="en-CA" dirty="0"/>
              <a:t> aka automated</a:t>
            </a:r>
          </a:p>
          <a:p>
            <a:pPr lvl="1"/>
            <a:r>
              <a:rPr lang="en-CA" dirty="0">
                <a:solidFill>
                  <a:srgbClr val="00B0F0"/>
                </a:solidFill>
              </a:rPr>
              <a:t>Timely</a:t>
            </a:r>
            <a:r>
              <a:rPr lang="en-CA" dirty="0"/>
              <a:t> i.e. tests are fast to write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64008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000" dirty="0"/>
              <a:t>https://docs.microsoft.com/en-us/dotnet/core/testing/unit-testing-best-practices</a:t>
            </a:r>
          </a:p>
        </p:txBody>
      </p:sp>
      <p:pic>
        <p:nvPicPr>
          <p:cNvPr id="1026" name="Picture 2" descr="https://fullstackmark.com/img/posts/7/defect-co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5061306"/>
            <a:ext cx="1993900" cy="158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80100" y="6642555"/>
            <a:ext cx="3276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/>
              <a:t>https://fullstackmark.com/post/7/learning-unit-testing-in-aspnet-core</a:t>
            </a:r>
          </a:p>
        </p:txBody>
      </p:sp>
    </p:spTree>
    <p:extLst>
      <p:ext uri="{BB962C8B-B14F-4D97-AF65-F5344CB8AC3E}">
        <p14:creationId xmlns:p14="http://schemas.microsoft.com/office/powerpoint/2010/main" val="142959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3C97A57-C545-4EC7-ACA7-438424989373}"/>
              </a:ext>
            </a:extLst>
          </p:cNvPr>
          <p:cNvGraphicFramePr>
            <a:graphicFrameLocks noGrp="1"/>
          </p:cNvGraphicFramePr>
          <p:nvPr/>
        </p:nvGraphicFramePr>
        <p:xfrm>
          <a:off x="229057" y="1417850"/>
          <a:ext cx="8762080" cy="5040465"/>
        </p:xfrm>
        <a:graphic>
          <a:graphicData uri="http://schemas.openxmlformats.org/drawingml/2006/table">
            <a:tbl>
              <a:tblPr/>
              <a:tblGrid>
                <a:gridCol w="1313845">
                  <a:extLst>
                    <a:ext uri="{9D8B030D-6E8A-4147-A177-3AD203B41FA5}">
                      <a16:colId xmlns:a16="http://schemas.microsoft.com/office/drawing/2014/main" val="2332570153"/>
                    </a:ext>
                  </a:extLst>
                </a:gridCol>
                <a:gridCol w="7448235">
                  <a:extLst>
                    <a:ext uri="{9D8B030D-6E8A-4147-A177-3AD203B41FA5}">
                      <a16:colId xmlns:a16="http://schemas.microsoft.com/office/drawing/2014/main" val="1194375677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Date</a:t>
                      </a:r>
                    </a:p>
                  </a:txBody>
                  <a:tcPr marL="44008" marR="44008" marT="22004" marB="2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Files</a:t>
                      </a:r>
                    </a:p>
                  </a:txBody>
                  <a:tcPr marL="44008" marR="44008" marT="22004" marB="2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251646"/>
                  </a:ext>
                </a:extLst>
              </a:tr>
              <a:tr h="62787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13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3" tooltip="1 readings-Java-UnitTesting.txt"/>
                        </a:rPr>
                        <a:t>1 readings-Java-UnitTesting.txt</a:t>
                      </a:r>
                      <a:br>
                        <a:rPr lang="en-US" sz="2000" u="sng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  <a:latin typeface="var(--fbyHH-fontFamily)"/>
                          <a:hlinkClick r:id="rId4"/>
                        </a:rPr>
                        <a:t>1 readings-Java-UnitTesting.txt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49546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15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5" tooltip="2 readings-complexity.txt"/>
                        </a:rPr>
                        <a:t>2 readings-complexity.txt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13451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20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6" tooltip="3 readings-Array-List.txt"/>
                        </a:rPr>
                        <a:t>3 readings-Array-List.txt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92650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27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7" tooltip="5_6 readings-recursion-stack-queue.txt"/>
                        </a:rPr>
                        <a:t>5_6 readings-recursion-stack-queue.txt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11718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4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8" tooltip="7 readings-iterator.txt"/>
                        </a:rPr>
                        <a:t>7 readings-iterator.txt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93863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11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9" tooltip="8_9 readings Trees-PQ.txt"/>
                        </a:rPr>
                        <a:t>8_9 readings Trees-PQ.txt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51995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13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0" tooltip="10 reading hash skiplist.txt"/>
                        </a:rPr>
                        <a:t>10 reading hash skiplist.txt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91414"/>
                  </a:ext>
                </a:extLst>
              </a:tr>
              <a:tr h="38405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18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1" tooltip="11 readings Dijkstra.txt"/>
                        </a:rPr>
                        <a:t>11 readings Dijkstra.txt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795557"/>
                  </a:ext>
                </a:extLst>
              </a:tr>
              <a:tr h="53334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20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2" tooltip="12 reading union-find.txt"/>
                        </a:rPr>
                        <a:t>12 reading union-find.txt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421272"/>
                  </a:ext>
                </a:extLst>
              </a:tr>
              <a:tr h="38594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27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3" tooltip="14 readings search trees.txt"/>
                        </a:rPr>
                        <a:t>14 readings search trees.txt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33536"/>
                  </a:ext>
                </a:extLst>
              </a:tr>
              <a:tr h="390929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Nov 17</a:t>
                      </a: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4" tooltip="15 reading (2,4)-B trees.txt"/>
                        </a:rPr>
                        <a:t>15 reading (2,4)-B trees.txt</a:t>
                      </a:r>
                      <a:endParaRPr lang="en-US" sz="2000" dirty="0">
                        <a:effectLst/>
                      </a:endParaRPr>
                    </a:p>
                  </a:txBody>
                  <a:tcPr marL="9168" marR="9168" marT="9168" marB="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900865"/>
                  </a:ext>
                </a:extLst>
              </a:tr>
            </a:tbl>
          </a:graphicData>
        </a:graphic>
      </p:graphicFrame>
      <p:sp>
        <p:nvSpPr>
          <p:cNvPr id="32" name="AutoShape 25">
            <a:extLst>
              <a:ext uri="{FF2B5EF4-FFF2-40B4-BE49-F238E27FC236}">
                <a16:creationId xmlns:a16="http://schemas.microsoft.com/office/drawing/2014/main" id="{15A32ACD-B29F-4D7A-8D14-A8F8BA6EF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26">
            <a:extLst>
              <a:ext uri="{FF2B5EF4-FFF2-40B4-BE49-F238E27FC236}">
                <a16:creationId xmlns:a16="http://schemas.microsoft.com/office/drawing/2014/main" id="{5209C5D2-7FC5-4F44-9CF1-E11A1C8C4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C7995180-D60B-4633-AD0C-A599BBACF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28">
            <a:extLst>
              <a:ext uri="{FF2B5EF4-FFF2-40B4-BE49-F238E27FC236}">
                <a16:creationId xmlns:a16="http://schemas.microsoft.com/office/drawing/2014/main" id="{DC6360BE-703F-47F7-B3CF-F7834F512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968C7CA8-D615-407E-9E61-28A384615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30">
            <a:extLst>
              <a:ext uri="{FF2B5EF4-FFF2-40B4-BE49-F238E27FC236}">
                <a16:creationId xmlns:a16="http://schemas.microsoft.com/office/drawing/2014/main" id="{64741AAB-686A-46C5-8700-8112AC4054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F8887C91-80E0-4B47-BB88-724A2E4F2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2">
            <a:extLst>
              <a:ext uri="{FF2B5EF4-FFF2-40B4-BE49-F238E27FC236}">
                <a16:creationId xmlns:a16="http://schemas.microsoft.com/office/drawing/2014/main" id="{EB21B834-DC61-4F7B-B013-6E08B0138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33">
            <a:extLst>
              <a:ext uri="{FF2B5EF4-FFF2-40B4-BE49-F238E27FC236}">
                <a16:creationId xmlns:a16="http://schemas.microsoft.com/office/drawing/2014/main" id="{2893093B-AED8-44C2-9D6E-987AA9A3F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34">
            <a:extLst>
              <a:ext uri="{FF2B5EF4-FFF2-40B4-BE49-F238E27FC236}">
                <a16:creationId xmlns:a16="http://schemas.microsoft.com/office/drawing/2014/main" id="{7BBC4C37-D5C9-4424-93EB-FC0731193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35">
            <a:extLst>
              <a:ext uri="{FF2B5EF4-FFF2-40B4-BE49-F238E27FC236}">
                <a16:creationId xmlns:a16="http://schemas.microsoft.com/office/drawing/2014/main" id="{9A24E74D-81D1-44C0-B0F7-890C9C76A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36">
            <a:extLst>
              <a:ext uri="{FF2B5EF4-FFF2-40B4-BE49-F238E27FC236}">
                <a16:creationId xmlns:a16="http://schemas.microsoft.com/office/drawing/2014/main" id="{D34FC765-5BBB-4354-9D1D-82C0D58165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236" y="1517850"/>
            <a:ext cx="1057665" cy="3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340F4-7470-466E-9E2C-AA50488347A1}"/>
              </a:ext>
            </a:extLst>
          </p:cNvPr>
          <p:cNvSpPr txBox="1"/>
          <p:nvPr/>
        </p:nvSpPr>
        <p:spPr>
          <a:xfrm>
            <a:off x="6248224" y="4343303"/>
            <a:ext cx="2438144" cy="1477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readings should be done before the indicated date with questions posted on Ms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Reading for Thursday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Red-Black trees: do not memorize rotations, just be convinced the tree performs as expected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should be able to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Recognize </a:t>
            </a:r>
            <a:r>
              <a:rPr lang="en-US" dirty="0">
                <a:hlinkClick r:id="rId2"/>
              </a:rPr>
              <a:t>Binary Search Tree,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AVL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Red-Black</a:t>
            </a:r>
            <a:r>
              <a:rPr lang="en-US" dirty="0"/>
              <a:t>, 2-3-4 (at </a:t>
            </a:r>
            <a:r>
              <a:rPr lang="en-US" dirty="0">
                <a:hlinkClick r:id="rId5"/>
              </a:rPr>
              <a:t>https://people.ok.ubc.ca/ylucet/DS/BTree.html</a:t>
            </a:r>
            <a:r>
              <a:rPr lang="en-US" dirty="0"/>
              <a:t> use Max. Degree =4) Trees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Given an AVL/2-3-4/Binary Search tree, draw the resulting tree after insert/delete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Know the complexity of each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791200" cy="1143000"/>
          </a:xfrm>
        </p:spPr>
        <p:txBody>
          <a:bodyPr/>
          <a:lstStyle/>
          <a:p>
            <a:r>
              <a:rPr lang="en-CA" dirty="0"/>
              <a:t>Team build &amp; critic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674"/>
            <a:ext cx="7899815" cy="539432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[10 marks] Answer the questions on your </a:t>
            </a:r>
            <a:br>
              <a:rPr lang="en-CA" dirty="0"/>
            </a:br>
            <a:r>
              <a:rPr lang="en-CA" dirty="0"/>
              <a:t>poster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write clearly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Take picture and post it on Canvas as group </a:t>
            </a:r>
            <a:br>
              <a:rPr lang="en-CA" dirty="0"/>
            </a:br>
            <a:r>
              <a:rPr lang="en-CA" dirty="0"/>
              <a:t>assignment tMAT2 – Poster</a:t>
            </a:r>
            <a:br>
              <a:rPr lang="en-CA" dirty="0"/>
            </a:br>
            <a:br>
              <a:rPr lang="en-CA" dirty="0"/>
            </a:br>
            <a:r>
              <a:rPr lang="en-US" dirty="0"/>
              <a:t>Your pseudo-code must be written on the poster. </a:t>
            </a:r>
            <a:br>
              <a:rPr lang="en-US" dirty="0"/>
            </a:br>
            <a:r>
              <a:rPr lang="en-US" dirty="0"/>
              <a:t>Submitting poster </a:t>
            </a:r>
            <a:r>
              <a:rPr lang="en-US" i="1" dirty="0"/>
              <a:t>m</a:t>
            </a:r>
            <a:r>
              <a:rPr lang="en-US" dirty="0"/>
              <a:t> minutes late will result in </a:t>
            </a:r>
            <a:r>
              <a:rPr lang="en-US" b="1" dirty="0">
                <a:solidFill>
                  <a:srgbClr val="FF0000"/>
                </a:solidFill>
              </a:rPr>
              <a:t>penalty</a:t>
            </a:r>
            <a:r>
              <a:rPr lang="en-US" dirty="0"/>
              <a:t> </a:t>
            </a:r>
            <a:r>
              <a:rPr lang="en-US" i="1" dirty="0"/>
              <a:t>–m</a:t>
            </a:r>
            <a:r>
              <a:rPr lang="en-US" i="1" baseline="30000" dirty="0"/>
              <a:t>2</a:t>
            </a:r>
            <a:r>
              <a:rPr lang="en-US" dirty="0"/>
              <a:t>%, e.g., 3min = -9%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[4 marks] Rotate posters on each aisle (left, centre, right); do NOT cross aisle. Critic 4 posters.</a:t>
            </a:r>
            <a:br>
              <a:rPr lang="en-CA" dirty="0"/>
            </a:br>
            <a:r>
              <a:rPr lang="en-CA" dirty="0"/>
              <a:t>Make a list of any error, bug, omission; is complexity correct? </a:t>
            </a:r>
          </a:p>
          <a:p>
            <a:pPr marL="400050" lvl="1" indent="0">
              <a:buNone/>
            </a:pPr>
            <a:r>
              <a:rPr lang="en-CA" dirty="0"/>
              <a:t>The full team has to agree on the justification</a:t>
            </a:r>
          </a:p>
          <a:p>
            <a:pPr marL="400050" lvl="1" indent="0">
              <a:buNone/>
            </a:pPr>
            <a:r>
              <a:rPr lang="en-CA" dirty="0"/>
              <a:t>Upload your poster to tMAT2 Critics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Be time efficient!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Include the list of team members present today on your poster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>
                <a:highlight>
                  <a:srgbClr val="FFFF00"/>
                </a:highlight>
              </a:rPr>
              <a:t>DO NOT USE INTERNET except to submit </a:t>
            </a:r>
            <a:r>
              <a:rPr lang="en-CA" dirty="0" err="1">
                <a:highlight>
                  <a:srgbClr val="FFFF00"/>
                </a:highlight>
              </a:rPr>
              <a:t>tMAT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34534"/>
            <a:ext cx="424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dirty="0"/>
              <a:t>Do not forget to assign a </a:t>
            </a:r>
            <a:r>
              <a:rPr lang="en-CA" b="1" dirty="0">
                <a:solidFill>
                  <a:srgbClr val="FF0000"/>
                </a:solidFill>
              </a:rPr>
              <a:t>TIMEKEEPER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1130" y="2646074"/>
            <a:ext cx="1605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11:50am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F44779-CF90-4CAA-93AF-C28D93E24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18110" r="37375" b="32004"/>
          <a:stretch/>
        </p:blipFill>
        <p:spPr>
          <a:xfrm>
            <a:off x="6503670" y="3810"/>
            <a:ext cx="2640330" cy="2503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2BAD15-B06B-49FD-95C5-A6446AC92A4C}"/>
              </a:ext>
            </a:extLst>
          </p:cNvPr>
          <p:cNvSpPr txBox="1"/>
          <p:nvPr/>
        </p:nvSpPr>
        <p:spPr>
          <a:xfrm>
            <a:off x="-24985" y="4351694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12:15pm</a:t>
            </a:r>
          </a:p>
        </p:txBody>
      </p:sp>
    </p:spTree>
    <p:extLst>
      <p:ext uri="{BB962C8B-B14F-4D97-AF65-F5344CB8AC3E}">
        <p14:creationId xmlns:p14="http://schemas.microsoft.com/office/powerpoint/2010/main" val="272206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 credit card company is keeping track of all the transactions. Each transaction is described as a date given as an integer storing the number of seconds since Jan 1, 1970 (Unix epoch), an amount (in dollars), and a description. At each second, there are 0 or 1 transaction recorded with at least one transaction a minute. The company wants best time performance but is not concerned about space. Consequently, the following performance must be achieve: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𝑂</m:t>
                    </m:r>
                    <m:r>
                      <a:rPr lang="en-CA" sz="20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/>
                  <a:t> for inserting a new transaction and have it immediately available for operations b) and c)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𝑂</m:t>
                    </m:r>
                    <m:r>
                      <a:rPr lang="en-CA" sz="20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/>
                  <a:t> for accessing a transaction based on date; you can assume there is only one transaction every second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𝑂</m:t>
                    </m:r>
                    <m:r>
                      <a:rPr lang="en-CA" sz="2000" b="0" i="1" smtClean="0"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latin typeface="Cambria Math"/>
                      </a:rPr>
                      <m:t>h</m:t>
                    </m:r>
                    <m:r>
                      <a:rPr lang="en-CA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returning all the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/>
                  <a:t> transactions between 2 given dates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𝑂</m:t>
                    </m:r>
                    <m:r>
                      <a:rPr lang="en-CA" sz="20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CA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/>
                          </a:rPr>
                          <m:t>h</m:t>
                        </m:r>
                        <m:r>
                          <a:rPr lang="en-CA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for returning all the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h</m:t>
                    </m:r>
                    <m:r>
                      <a:rPr lang="en-CA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transactions between 2 given costs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sz="2000" dirty="0"/>
                  <a:t>[8 marks] Describe your data structure. 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sz="2000" dirty="0"/>
                  <a:t>[2 marks] Justify the complexity of your solution for a)-d) e.g. using a linear search in a list is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𝑂</m:t>
                    </m:r>
                    <m:r>
                      <a:rPr lang="en-CA" sz="2000" b="0" i="1" smtClean="0"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latin typeface="Cambria Math"/>
                      </a:rPr>
                      <m:t>𝑛</m:t>
                    </m:r>
                    <m:r>
                      <a:rPr lang="en-CA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Indicate if it is worst-case, average, or expected.</a:t>
                </a:r>
              </a:p>
              <a:p>
                <a:r>
                  <a:rPr lang="en-US" sz="2000" dirty="0"/>
                  <a:t>Circulate your poster. Do not forget to include present team members, take a picture and upload it to tMAT3 - poster.</a:t>
                </a:r>
              </a:p>
              <a:p>
                <a:r>
                  <a:rPr lang="en-US" sz="2000" dirty="0"/>
                  <a:t>upload poster to tMAT3 - critic; </a:t>
                </a:r>
              </a:p>
              <a:p>
                <a:r>
                  <a:rPr lang="en-US" sz="2000" dirty="0"/>
                  <a:t>give pens back, throw poster in recycling bin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>
                <a:blip r:embed="rId3"/>
                <a:stretch>
                  <a:fillRect l="-667" t="-8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53728-52DF-4464-B8C0-53B15D3886BB}"/>
              </a:ext>
            </a:extLst>
          </p:cNvPr>
          <p:cNvSpPr/>
          <p:nvPr/>
        </p:nvSpPr>
        <p:spPr>
          <a:xfrm>
            <a:off x="5486400" y="5562600"/>
            <a:ext cx="3726711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11:05-11:50 </a:t>
            </a:r>
            <a:r>
              <a:rPr lang="en-CA" baseline="0" dirty="0"/>
              <a:t>write poster</a:t>
            </a:r>
          </a:p>
          <a:p>
            <a:r>
              <a:rPr lang="en-CA" dirty="0"/>
              <a:t>11:50 poster </a:t>
            </a:r>
            <a:r>
              <a:rPr lang="en-CA" b="1" dirty="0">
                <a:solidFill>
                  <a:srgbClr val="FF0000"/>
                </a:solidFill>
              </a:rPr>
              <a:t>MUST</a:t>
            </a:r>
            <a:r>
              <a:rPr lang="en-CA" dirty="0"/>
              <a:t> be uploaded</a:t>
            </a:r>
            <a:endParaRPr lang="en-CA" baseline="0" dirty="0"/>
          </a:p>
          <a:p>
            <a:r>
              <a:rPr lang="en-CA" baseline="0" dirty="0"/>
              <a:t>11:51</a:t>
            </a:r>
            <a:r>
              <a:rPr lang="en-CA" dirty="0"/>
              <a:t>-12:15 critic 4 posters</a:t>
            </a:r>
          </a:p>
          <a:p>
            <a:r>
              <a:rPr lang="en-CA" dirty="0"/>
              <a:t>12:16-12:20</a:t>
            </a:r>
            <a:r>
              <a:rPr lang="en-CA" baseline="0" dirty="0"/>
              <a:t> </a:t>
            </a:r>
            <a:r>
              <a:rPr lang="en-CA" baseline="0" dirty="0">
                <a:solidFill>
                  <a:srgbClr val="FF0000"/>
                </a:solidFill>
              </a:rPr>
              <a:t>upload</a:t>
            </a:r>
            <a:r>
              <a:rPr lang="en-CA" baseline="0" dirty="0"/>
              <a:t> </a:t>
            </a:r>
            <a:r>
              <a:rPr lang="en-CA" baseline="0" dirty="0" err="1"/>
              <a:t>pict</a:t>
            </a:r>
            <a:r>
              <a:rPr lang="en-CA" baseline="0" dirty="0"/>
              <a:t>; wrap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88999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11951</TotalTime>
  <Words>993</Words>
  <Application>Microsoft Office PowerPoint</Application>
  <PresentationFormat>On-screen Show (4:3)</PresentationFormat>
  <Paragraphs>108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Lato Extended</vt:lpstr>
      <vt:lpstr>var(--fbyHH-fontFamily)</vt:lpstr>
      <vt:lpstr>Default Design</vt:lpstr>
      <vt:lpstr>COSC 222 Data Structures</vt:lpstr>
      <vt:lpstr>PowerPoint Presentation</vt:lpstr>
      <vt:lpstr>PowerPoint Presentation</vt:lpstr>
      <vt:lpstr>Reminder</vt:lpstr>
      <vt:lpstr>Lab: how do I know it works? Did I get the right answer?</vt:lpstr>
      <vt:lpstr>Readings</vt:lpstr>
      <vt:lpstr>Reading for Thursday</vt:lpstr>
      <vt:lpstr>Team build &amp; critic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Lucet, Yves</cp:lastModifiedBy>
  <cp:revision>170</cp:revision>
  <cp:lastPrinted>1601-01-01T00:00:00Z</cp:lastPrinted>
  <dcterms:created xsi:type="dcterms:W3CDTF">1601-01-01T00:00:00Z</dcterms:created>
  <dcterms:modified xsi:type="dcterms:W3CDTF">2022-10-25T19:49:34Z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