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6" r:id="rId2"/>
    <p:sldId id="311" r:id="rId3"/>
    <p:sldId id="321" r:id="rId4"/>
    <p:sldId id="332" r:id="rId5"/>
    <p:sldId id="284" r:id="rId6"/>
    <p:sldId id="257" r:id="rId7"/>
    <p:sldId id="523" r:id="rId8"/>
    <p:sldId id="317" r:id="rId9"/>
    <p:sldId id="524" r:id="rId10"/>
    <p:sldId id="336" r:id="rId11"/>
    <p:sldId id="322" r:id="rId12"/>
    <p:sldId id="312" r:id="rId13"/>
    <p:sldId id="318" r:id="rId14"/>
    <p:sldId id="315" r:id="rId15"/>
    <p:sldId id="314" r:id="rId16"/>
    <p:sldId id="316" r:id="rId17"/>
    <p:sldId id="313" r:id="rId18"/>
    <p:sldId id="280" r:id="rId19"/>
    <p:sldId id="338" r:id="rId20"/>
    <p:sldId id="517" r:id="rId21"/>
    <p:sldId id="259" r:id="rId22"/>
    <p:sldId id="361" r:id="rId23"/>
    <p:sldId id="298" r:id="rId24"/>
    <p:sldId id="264" r:id="rId25"/>
    <p:sldId id="262" r:id="rId26"/>
    <p:sldId id="309" r:id="rId27"/>
    <p:sldId id="265" r:id="rId28"/>
    <p:sldId id="285" r:id="rId29"/>
    <p:sldId id="266" r:id="rId30"/>
    <p:sldId id="268" r:id="rId31"/>
    <p:sldId id="324" r:id="rId32"/>
    <p:sldId id="272" r:id="rId33"/>
    <p:sldId id="273" r:id="rId34"/>
    <p:sldId id="275" r:id="rId35"/>
    <p:sldId id="274" r:id="rId36"/>
    <p:sldId id="276" r:id="rId37"/>
    <p:sldId id="277" r:id="rId38"/>
    <p:sldId id="278" r:id="rId39"/>
    <p:sldId id="326" r:id="rId40"/>
    <p:sldId id="327" r:id="rId41"/>
    <p:sldId id="328" r:id="rId42"/>
    <p:sldId id="329" r:id="rId43"/>
    <p:sldId id="330" r:id="rId44"/>
    <p:sldId id="325" r:id="rId45"/>
    <p:sldId id="519" r:id="rId46"/>
    <p:sldId id="299" r:id="rId47"/>
    <p:sldId id="304" r:id="rId48"/>
    <p:sldId id="514" r:id="rId49"/>
    <p:sldId id="511" r:id="rId50"/>
    <p:sldId id="512" r:id="rId51"/>
    <p:sldId id="513" r:id="rId52"/>
    <p:sldId id="515" r:id="rId53"/>
    <p:sldId id="516" r:id="rId54"/>
    <p:sldId id="301" r:id="rId55"/>
    <p:sldId id="302" r:id="rId56"/>
    <p:sldId id="525" r:id="rId57"/>
    <p:sldId id="306" r:id="rId58"/>
    <p:sldId id="307" r:id="rId59"/>
    <p:sldId id="518" r:id="rId60"/>
    <p:sldId id="271" r:id="rId61"/>
    <p:sldId id="279" r:id="rId6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Intro" id="{DDFF146B-85F2-4731-B131-9D553A5B0D8E}">
          <p14:sldIdLst>
            <p14:sldId id="256"/>
            <p14:sldId id="311"/>
            <p14:sldId id="321"/>
            <p14:sldId id="332"/>
            <p14:sldId id="284"/>
            <p14:sldId id="257"/>
            <p14:sldId id="523"/>
            <p14:sldId id="317"/>
            <p14:sldId id="524"/>
            <p14:sldId id="336"/>
            <p14:sldId id="322"/>
            <p14:sldId id="312"/>
            <p14:sldId id="318"/>
            <p14:sldId id="315"/>
            <p14:sldId id="314"/>
            <p14:sldId id="316"/>
            <p14:sldId id="313"/>
            <p14:sldId id="280"/>
            <p14:sldId id="338"/>
            <p14:sldId id="517"/>
            <p14:sldId id="259"/>
            <p14:sldId id="361"/>
          </p14:sldIdLst>
        </p14:section>
        <p14:section name="Java" id="{C2B60B7E-897D-4A77-B293-38CD0CFD730F}">
          <p14:sldIdLst>
            <p14:sldId id="298"/>
            <p14:sldId id="264"/>
            <p14:sldId id="262"/>
            <p14:sldId id="309"/>
            <p14:sldId id="265"/>
            <p14:sldId id="285"/>
            <p14:sldId id="266"/>
            <p14:sldId id="268"/>
            <p14:sldId id="324"/>
            <p14:sldId id="272"/>
            <p14:sldId id="273"/>
            <p14:sldId id="275"/>
            <p14:sldId id="274"/>
            <p14:sldId id="276"/>
            <p14:sldId id="277"/>
          </p14:sldIdLst>
        </p14:section>
        <p14:section name="Additional java info" id="{3AE0FFE4-6F00-44E5-ABCB-22D7C5D66359}">
          <p14:sldIdLst>
            <p14:sldId id="278"/>
            <p14:sldId id="326"/>
            <p14:sldId id="327"/>
            <p14:sldId id="328"/>
            <p14:sldId id="329"/>
            <p14:sldId id="330"/>
            <p14:sldId id="325"/>
            <p14:sldId id="519"/>
          </p14:sldIdLst>
        </p14:section>
        <p14:section name="Test" id="{B878AB9A-C192-4F93-8BF7-22EB4768A98E}">
          <p14:sldIdLst>
            <p14:sldId id="299"/>
            <p14:sldId id="304"/>
            <p14:sldId id="514"/>
            <p14:sldId id="511"/>
            <p14:sldId id="512"/>
            <p14:sldId id="513"/>
            <p14:sldId id="515"/>
            <p14:sldId id="516"/>
            <p14:sldId id="301"/>
            <p14:sldId id="302"/>
          </p14:sldIdLst>
        </p14:section>
        <p14:section name="Next" id="{57099269-AD1E-43AF-9E79-EF2F463FA1C6}">
          <p14:sldIdLst>
            <p14:sldId id="525"/>
            <p14:sldId id="306"/>
            <p14:sldId id="307"/>
            <p14:sldId id="518"/>
            <p14:sldId id="271"/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et, Yves" initials="LY" lastIdx="1" clrIdx="0">
    <p:extLst>
      <p:ext uri="{19B8F6BF-5375-455C-9EA6-DF929625EA0E}">
        <p15:presenceInfo xmlns:p15="http://schemas.microsoft.com/office/powerpoint/2012/main" userId="S::yves.lucet@ubc.ca::639abae6-09fa-4d86-9463-32bfc07ad5c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F7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82653" autoAdjust="0"/>
  </p:normalViewPr>
  <p:slideViewPr>
    <p:cSldViewPr>
      <p:cViewPr varScale="1">
        <p:scale>
          <a:sx n="92" d="100"/>
          <a:sy n="92" d="100"/>
        </p:scale>
        <p:origin x="1548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02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Design</c:v>
                </c:pt>
                <c:pt idx="1">
                  <c:v>Implementation</c:v>
                </c:pt>
                <c:pt idx="2">
                  <c:v>Testing</c:v>
                </c:pt>
                <c:pt idx="3">
                  <c:v>Maintenance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6.5</c:v>
                </c:pt>
                <c:pt idx="2">
                  <c:v>15</c:v>
                </c:pt>
                <c:pt idx="3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3E-4438-97A3-2FD0AD95BB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593623968"/>
        <c:axId val="593630208"/>
        <c:axId val="0"/>
      </c:bar3DChart>
      <c:catAx>
        <c:axId val="593623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3630208"/>
        <c:crosses val="autoZero"/>
        <c:auto val="1"/>
        <c:lblAlgn val="ctr"/>
        <c:lblOffset val="100"/>
        <c:noMultiLvlLbl val="0"/>
      </c:catAx>
      <c:valAx>
        <c:axId val="593630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3623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Design</c:v>
                </c:pt>
                <c:pt idx="1">
                  <c:v>Development</c:v>
                </c:pt>
                <c:pt idx="2">
                  <c:v>Testing</c:v>
                </c:pt>
                <c:pt idx="3">
                  <c:v>Staging</c:v>
                </c:pt>
                <c:pt idx="4">
                  <c:v>Production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10</c:v>
                </c:pt>
                <c:pt idx="2">
                  <c:v>25</c:v>
                </c:pt>
                <c:pt idx="3">
                  <c:v>50</c:v>
                </c:pt>
                <c:pt idx="4">
                  <c:v>150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6D-4A21-80C7-2B23F02679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614378096"/>
        <c:axId val="614373936"/>
        <c:axId val="0"/>
      </c:bar3DChart>
      <c:catAx>
        <c:axId val="614378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4373936"/>
        <c:crosses val="autoZero"/>
        <c:auto val="1"/>
        <c:lblAlgn val="ctr"/>
        <c:lblOffset val="100"/>
        <c:noMultiLvlLbl val="0"/>
      </c:catAx>
      <c:valAx>
        <c:axId val="614373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43780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C7BB4E-EE2D-40BA-88F5-C3B14372C376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0"/>
      <dgm:spPr/>
    </dgm:pt>
    <dgm:pt modelId="{DDEB99A8-B82F-4DD2-951D-61BE01BADA9C}">
      <dgm:prSet phldrT="[Text]" phldr="1"/>
      <dgm:spPr/>
      <dgm:t>
        <a:bodyPr/>
        <a:lstStyle/>
        <a:p>
          <a:endParaRPr lang="en-CA" dirty="0"/>
        </a:p>
      </dgm:t>
    </dgm:pt>
    <dgm:pt modelId="{167CFFE2-2D40-46FF-A8C7-046C2EDE4CDB}" type="parTrans" cxnId="{A1FE388A-AFB8-484F-9982-C1E77E419A49}">
      <dgm:prSet/>
      <dgm:spPr/>
      <dgm:t>
        <a:bodyPr/>
        <a:lstStyle/>
        <a:p>
          <a:endParaRPr lang="en-CA"/>
        </a:p>
      </dgm:t>
    </dgm:pt>
    <dgm:pt modelId="{D9D26D9F-9EDE-4E7F-9E85-5FA8614A3C98}" type="sibTrans" cxnId="{A1FE388A-AFB8-484F-9982-C1E77E419A49}">
      <dgm:prSet/>
      <dgm:spPr/>
      <dgm:t>
        <a:bodyPr/>
        <a:lstStyle/>
        <a:p>
          <a:endParaRPr lang="en-CA"/>
        </a:p>
      </dgm:t>
    </dgm:pt>
    <dgm:pt modelId="{093643CF-D4EA-4E96-ACE5-69E860D2539B}" type="pres">
      <dgm:prSet presAssocID="{BAC7BB4E-EE2D-40BA-88F5-C3B14372C376}" presName="Name0" presStyleCnt="0">
        <dgm:presLayoutVars>
          <dgm:dir/>
          <dgm:animLvl val="lvl"/>
          <dgm:resizeHandles val="exact"/>
        </dgm:presLayoutVars>
      </dgm:prSet>
      <dgm:spPr/>
    </dgm:pt>
    <dgm:pt modelId="{16151970-5A76-44C9-A9A7-6555D4CE73CD}" type="pres">
      <dgm:prSet presAssocID="{BAC7BB4E-EE2D-40BA-88F5-C3B14372C376}" presName="dummy" presStyleCnt="0"/>
      <dgm:spPr/>
    </dgm:pt>
    <dgm:pt modelId="{8B7A2024-1E68-4249-911D-77122A936EDE}" type="pres">
      <dgm:prSet presAssocID="{BAC7BB4E-EE2D-40BA-88F5-C3B14372C376}" presName="linH" presStyleCnt="0"/>
      <dgm:spPr/>
    </dgm:pt>
    <dgm:pt modelId="{7332DEF8-7EAC-41AF-8D7A-116D57F56E13}" type="pres">
      <dgm:prSet presAssocID="{BAC7BB4E-EE2D-40BA-88F5-C3B14372C376}" presName="padding1" presStyleCnt="0"/>
      <dgm:spPr/>
    </dgm:pt>
    <dgm:pt modelId="{9E7C2A8A-1463-47F5-9CA4-29060A42512F}" type="pres">
      <dgm:prSet presAssocID="{DDEB99A8-B82F-4DD2-951D-61BE01BADA9C}" presName="linV" presStyleCnt="0"/>
      <dgm:spPr/>
    </dgm:pt>
    <dgm:pt modelId="{E1585324-E5BD-4C43-91AE-885A899CDF80}" type="pres">
      <dgm:prSet presAssocID="{DDEB99A8-B82F-4DD2-951D-61BE01BADA9C}" presName="spVertical1" presStyleCnt="0"/>
      <dgm:spPr/>
    </dgm:pt>
    <dgm:pt modelId="{5317CB54-89CE-4218-A946-B298B28BDCAE}" type="pres">
      <dgm:prSet presAssocID="{DDEB99A8-B82F-4DD2-951D-61BE01BADA9C}" presName="parTx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83281FC6-B071-41AE-906A-C8972E1E172A}" type="pres">
      <dgm:prSet presAssocID="{DDEB99A8-B82F-4DD2-951D-61BE01BADA9C}" presName="spVertical2" presStyleCnt="0"/>
      <dgm:spPr/>
    </dgm:pt>
    <dgm:pt modelId="{D354F65D-4C10-41FF-80D6-A9C57D07D5CF}" type="pres">
      <dgm:prSet presAssocID="{DDEB99A8-B82F-4DD2-951D-61BE01BADA9C}" presName="spVertical3" presStyleCnt="0"/>
      <dgm:spPr/>
    </dgm:pt>
    <dgm:pt modelId="{2575B748-70CE-4EA9-8CB6-C75A28F61025}" type="pres">
      <dgm:prSet presAssocID="{BAC7BB4E-EE2D-40BA-88F5-C3B14372C376}" presName="padding2" presStyleCnt="0"/>
      <dgm:spPr/>
    </dgm:pt>
    <dgm:pt modelId="{2C3D67A6-1294-4188-88D8-B0552607DA6A}" type="pres">
      <dgm:prSet presAssocID="{BAC7BB4E-EE2D-40BA-88F5-C3B14372C376}" presName="negArrow" presStyleCnt="0"/>
      <dgm:spPr/>
    </dgm:pt>
    <dgm:pt modelId="{B60BF795-EAC2-499C-8835-59ABEC30CA13}" type="pres">
      <dgm:prSet presAssocID="{BAC7BB4E-EE2D-40BA-88F5-C3B14372C376}" presName="backgroundArrow" presStyleLbl="node1" presStyleIdx="0" presStyleCnt="1" custLinFactNeighborX="9091" custLinFactNeighborY="-79886"/>
      <dgm:spPr>
        <a:solidFill>
          <a:srgbClr val="BFF743"/>
        </a:solidFill>
        <a:scene3d>
          <a:camera prst="orthographicFront">
            <a:rot lat="0" lon="0" rev="16200000"/>
          </a:camera>
          <a:lightRig rig="threePt" dir="t"/>
        </a:scene3d>
      </dgm:spPr>
    </dgm:pt>
  </dgm:ptLst>
  <dgm:cxnLst>
    <dgm:cxn modelId="{A1FE388A-AFB8-484F-9982-C1E77E419A49}" srcId="{BAC7BB4E-EE2D-40BA-88F5-C3B14372C376}" destId="{DDEB99A8-B82F-4DD2-951D-61BE01BADA9C}" srcOrd="0" destOrd="0" parTransId="{167CFFE2-2D40-46FF-A8C7-046C2EDE4CDB}" sibTransId="{D9D26D9F-9EDE-4E7F-9E85-5FA8614A3C98}"/>
    <dgm:cxn modelId="{E13D11CD-8F66-4B37-A83A-4AB6363AE8DF}" type="presOf" srcId="{DDEB99A8-B82F-4DD2-951D-61BE01BADA9C}" destId="{5317CB54-89CE-4218-A946-B298B28BDCAE}" srcOrd="0" destOrd="0" presId="urn:microsoft.com/office/officeart/2005/8/layout/hProcess3"/>
    <dgm:cxn modelId="{0845CBD9-E88C-4B8A-90A9-782F4512D800}" type="presOf" srcId="{BAC7BB4E-EE2D-40BA-88F5-C3B14372C376}" destId="{093643CF-D4EA-4E96-ACE5-69E860D2539B}" srcOrd="0" destOrd="0" presId="urn:microsoft.com/office/officeart/2005/8/layout/hProcess3"/>
    <dgm:cxn modelId="{FBAA74BE-6088-4977-84C1-75A9D6EF6FF3}" type="presParOf" srcId="{093643CF-D4EA-4E96-ACE5-69E860D2539B}" destId="{16151970-5A76-44C9-A9A7-6555D4CE73CD}" srcOrd="0" destOrd="0" presId="urn:microsoft.com/office/officeart/2005/8/layout/hProcess3"/>
    <dgm:cxn modelId="{7B0B59EA-2A8A-47AA-82BE-1FF5230D72EE}" type="presParOf" srcId="{093643CF-D4EA-4E96-ACE5-69E860D2539B}" destId="{8B7A2024-1E68-4249-911D-77122A936EDE}" srcOrd="1" destOrd="0" presId="urn:microsoft.com/office/officeart/2005/8/layout/hProcess3"/>
    <dgm:cxn modelId="{65D9EE4F-ED32-4846-BA07-94090786C8F8}" type="presParOf" srcId="{8B7A2024-1E68-4249-911D-77122A936EDE}" destId="{7332DEF8-7EAC-41AF-8D7A-116D57F56E13}" srcOrd="0" destOrd="0" presId="urn:microsoft.com/office/officeart/2005/8/layout/hProcess3"/>
    <dgm:cxn modelId="{B7D1BE29-20A9-4A7F-B8A3-1D68CED5B934}" type="presParOf" srcId="{8B7A2024-1E68-4249-911D-77122A936EDE}" destId="{9E7C2A8A-1463-47F5-9CA4-29060A42512F}" srcOrd="1" destOrd="0" presId="urn:microsoft.com/office/officeart/2005/8/layout/hProcess3"/>
    <dgm:cxn modelId="{A53208DC-54AB-4BA1-AB14-A8C4813BF4B1}" type="presParOf" srcId="{9E7C2A8A-1463-47F5-9CA4-29060A42512F}" destId="{E1585324-E5BD-4C43-91AE-885A899CDF80}" srcOrd="0" destOrd="0" presId="urn:microsoft.com/office/officeart/2005/8/layout/hProcess3"/>
    <dgm:cxn modelId="{5EE6CC72-8514-4BF0-BA12-9F8D5E7BD5FE}" type="presParOf" srcId="{9E7C2A8A-1463-47F5-9CA4-29060A42512F}" destId="{5317CB54-89CE-4218-A946-B298B28BDCAE}" srcOrd="1" destOrd="0" presId="urn:microsoft.com/office/officeart/2005/8/layout/hProcess3"/>
    <dgm:cxn modelId="{1D20C592-D396-46D1-920F-4505463F43F3}" type="presParOf" srcId="{9E7C2A8A-1463-47F5-9CA4-29060A42512F}" destId="{83281FC6-B071-41AE-906A-C8972E1E172A}" srcOrd="2" destOrd="0" presId="urn:microsoft.com/office/officeart/2005/8/layout/hProcess3"/>
    <dgm:cxn modelId="{D8ECF019-7886-4609-BF34-0036858E7B94}" type="presParOf" srcId="{9E7C2A8A-1463-47F5-9CA4-29060A42512F}" destId="{D354F65D-4C10-41FF-80D6-A9C57D07D5CF}" srcOrd="3" destOrd="0" presId="urn:microsoft.com/office/officeart/2005/8/layout/hProcess3"/>
    <dgm:cxn modelId="{B97D9F89-EDF3-4FB7-9937-C32EAF0E748B}" type="presParOf" srcId="{8B7A2024-1E68-4249-911D-77122A936EDE}" destId="{2575B748-70CE-4EA9-8CB6-C75A28F61025}" srcOrd="2" destOrd="0" presId="urn:microsoft.com/office/officeart/2005/8/layout/hProcess3"/>
    <dgm:cxn modelId="{E2C01ED7-98D1-4EC7-B8D4-702FE199CE00}" type="presParOf" srcId="{8B7A2024-1E68-4249-911D-77122A936EDE}" destId="{2C3D67A6-1294-4188-88D8-B0552607DA6A}" srcOrd="3" destOrd="0" presId="urn:microsoft.com/office/officeart/2005/8/layout/hProcess3"/>
    <dgm:cxn modelId="{B2C690CD-B3BF-4402-962E-D030A819E169}" type="presParOf" srcId="{8B7A2024-1E68-4249-911D-77122A936EDE}" destId="{B60BF795-EAC2-499C-8835-59ABEC30CA13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0BF795-EAC2-499C-8835-59ABEC30CA13}">
      <dsp:nvSpPr>
        <dsp:cNvPr id="0" name=""/>
        <dsp:cNvSpPr/>
      </dsp:nvSpPr>
      <dsp:spPr>
        <a:xfrm>
          <a:off x="0" y="0"/>
          <a:ext cx="838200" cy="1584000"/>
        </a:xfrm>
        <a:prstGeom prst="rightArrow">
          <a:avLst/>
        </a:prstGeom>
        <a:solidFill>
          <a:srgbClr val="BFF74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1620000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17CB54-89CE-4218-A946-B298B28BDCAE}">
      <dsp:nvSpPr>
        <dsp:cNvPr id="0" name=""/>
        <dsp:cNvSpPr/>
      </dsp:nvSpPr>
      <dsp:spPr>
        <a:xfrm>
          <a:off x="67612" y="747000"/>
          <a:ext cx="686767" cy="79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23520" rIns="0" bIns="2235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200" kern="1200" dirty="0"/>
        </a:p>
      </dsp:txBody>
      <dsp:txXfrm>
        <a:off x="67612" y="747000"/>
        <a:ext cx="686767" cy="792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0D8EC8D-EBCC-4AEC-9202-EAD8A5AD67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9545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developer/technicalArticles/Interviews/bloch2006_qa.html" TargetMode="External"/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E4AD51C-75BD-4623-8070-CB993FC64E82}" type="slidenum">
              <a:rPr lang="en-US" smtClean="0"/>
              <a:pPr eaLnBrk="1" hangingPunct="1"/>
              <a:t>1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/>
              <a:t>11am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picture: public domain https://en.wikipedia.org/wiki/Blueprint#/media/File:LaBelle_Blueprint.jpg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D8EC8D-EBCC-4AEC-9202-EAD8A5AD676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9868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D8EC8D-EBCC-4AEC-9202-EAD8A5AD676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123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D8EC8D-EBCC-4AEC-9202-EAD8A5AD676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7361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D8EC8D-EBCC-4AEC-9202-EAD8A5AD676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429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Time</a:t>
            </a:r>
            <a:r>
              <a:rPr lang="en-CA" baseline="0" dirty="0"/>
              <a:t> is averaged i.e. some weeks spend less others more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D8EC8D-EBCC-4AEC-9202-EAD8A5AD676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464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/>
              <a:t>Midterm can only boost your grade, i.e., it is a preparation for the final.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7067029-8A1E-4B5D-9574-D530D667654D}" type="slidenum">
              <a:rPr lang="en-US" smtClean="0"/>
              <a:pPr eaLnBrk="1" hangingPunct="1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EB733BD-0927-4EE9-B8DF-EEFE577DB74F}" type="slidenum">
              <a:rPr lang="en-US" smtClean="0"/>
              <a:pPr eaLnBrk="1" hangingPunct="1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09D2AA4-DAB3-4A17-9A22-DCEE5C1AC6C8}" type="slidenum">
              <a:rPr lang="en-US" smtClean="0"/>
              <a:pPr eaLnBrk="1" hangingPunct="1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11:15am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0D8EC8D-EBCC-4AEC-9202-EAD8A5AD676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6835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https://ars.particify.de/edit/84771516 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A9D404D-7A1C-44C7-ADE5-ABFA839ADE67}" type="slidenum">
              <a:rPr lang="en-US" smtClean="0"/>
              <a:pPr eaLnBrk="1" hangingPunct="1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D8EC8D-EBCC-4AEC-9202-EAD8A5AD676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151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CA"/>
              <a:t>C</a:t>
            </a:r>
            <a:endParaRPr lang="en-US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0038173-4B7D-4C18-A32C-A7F739D585A4}" type="slidenum">
              <a:rPr lang="en-US" smtClean="0"/>
              <a:pPr eaLnBrk="1" hangingPunct="1"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CA"/>
              <a:t>D</a:t>
            </a:r>
            <a:endParaRPr lang="en-US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FD0D168-C50C-4A23-B96B-89F10470BEA8}" type="slidenum">
              <a:rPr lang="en-US" smtClean="0"/>
              <a:pPr eaLnBrk="1" hangingPunct="1"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Missing</a:t>
            </a:r>
            <a:r>
              <a:rPr lang="en-CA" baseline="0" dirty="0"/>
              <a:t> figure from textbook</a:t>
            </a:r>
            <a:endParaRPr lang="en-CA" dirty="0"/>
          </a:p>
          <a:p>
            <a:r>
              <a:rPr lang="en-CA" dirty="0"/>
              <a:t>http://higheredbcs.wiley.com/legacy/college/goodrich/0470383267/miss_fig/fig1.1.pdf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D8EC8D-EBCC-4AEC-9202-EAD8A5AD676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260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CA"/>
              <a:t>A</a:t>
            </a:r>
            <a:endParaRPr lang="en-US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A38F8CC-679E-4314-8DC6-3E9E9B23509B}" type="slidenum">
              <a:rPr lang="en-US" smtClean="0"/>
              <a:pPr eaLnBrk="1" hangingPunct="1"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2938C44-EA89-4C60-B2F2-8EDB8E4B4FEC}" type="slidenum">
              <a:rPr lang="en-US" smtClean="0"/>
              <a:pPr eaLnBrk="1" hangingPunct="1"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CA"/>
              <a:t>C</a:t>
            </a:r>
            <a:endParaRPr lang="en-US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65E29AA-9E63-4A5D-B472-01CD962DCCA7}" type="slidenum">
              <a:rPr lang="en-US" smtClean="0"/>
              <a:pPr eaLnBrk="1" hangingPunct="1"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CA"/>
              <a:t>D compiled and run</a:t>
            </a:r>
            <a:endParaRPr 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18795A0-1B44-4591-803E-4EADB29FB2D1}" type="slidenum">
              <a:rPr lang="en-US" smtClean="0"/>
              <a:pPr eaLnBrk="1" hangingPunct="1"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CA" dirty="0"/>
              <a:t>A: Default</a:t>
            </a:r>
            <a:r>
              <a:rPr lang="en-CA" baseline="0" dirty="0"/>
              <a:t> methods for interfaces introduced in JDK 8</a:t>
            </a:r>
            <a:endParaRPr lang="en-US" dirty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18795A0-1B44-4591-803E-4EADB29FB2D1}" type="slidenum">
              <a:rPr lang="en-US" smtClean="0"/>
              <a:pPr eaLnBrk="1" hangingPunct="1"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8767E40-4ED4-4CEE-A30B-932BA4EA724E}" type="slidenum">
              <a:rPr lang="en-US" smtClean="0"/>
              <a:pPr eaLnBrk="1" hangingPunct="1"/>
              <a:t>32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i="1"/>
              <a:t>B: Inheritance</a:t>
            </a:r>
            <a:r>
              <a:rPr lang="en-US"/>
              <a:t> is the capability of a class to use the properties and methods of another class while adding its own functionality. 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7F7D517-BD47-4F30-AD84-54424E653B4E}" type="slidenum">
              <a:rPr lang="en-US" smtClean="0"/>
              <a:pPr eaLnBrk="1" hangingPunct="1"/>
              <a:t>33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CA"/>
              <a:t>C although B is not too bad depending on context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D8EC8D-EBCC-4AEC-9202-EAD8A5AD676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005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C44D1CC-EB13-4DAB-AE5E-83363957F37F}" type="slidenum">
              <a:rPr lang="en-US" smtClean="0"/>
              <a:pPr eaLnBrk="1" hangingPunct="1"/>
              <a:t>34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CA"/>
              <a:t>B. Polymorphism</a:t>
            </a:r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FF8D742-035F-47CE-A694-7B13B8C102EB}" type="slidenum">
              <a:rPr lang="en-US" smtClean="0"/>
              <a:pPr eaLnBrk="1" hangingPunct="1"/>
              <a:t>35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CA"/>
              <a:t>A</a:t>
            </a:r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60A7A69-58E5-4167-AA3A-6C7D283AC467}" type="slidenum">
              <a:rPr lang="en-US" smtClean="0"/>
              <a:pPr eaLnBrk="1" hangingPunct="1"/>
              <a:t>36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CA"/>
              <a:t>A</a:t>
            </a:r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6D44F82-689B-4A95-B0DA-46E770BAB1F7}" type="slidenum">
              <a:rPr lang="en-US" smtClean="0"/>
              <a:pPr eaLnBrk="1" hangingPunct="1"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/>
              <a:t>11:50am</a:t>
            </a: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5AE3F61-F622-4FC6-9AF0-CFD262FB2EAB}" type="slidenum">
              <a:rPr lang="en-US" smtClean="0"/>
              <a:pPr eaLnBrk="1" hangingPunct="1"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theData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= (E[]) new Object[capacity];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Why can’t I do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theData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=  new E[capacity]; // because E is not known at compile</a:t>
            </a:r>
            <a:r>
              <a:rPr lang="en-US" sz="1200" baseline="0" dirty="0">
                <a:latin typeface="Courier New" pitchFamily="49" charset="0"/>
                <a:cs typeface="Courier New" pitchFamily="49" charset="0"/>
              </a:rPr>
              <a:t> time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D8EC8D-EBCC-4AEC-9202-EAD8A5AD6767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862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not worry about type erasure unnecessarily in this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0D8EC8D-EBCC-4AEC-9202-EAD8A5AD6767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814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CA" dirty="0"/>
              <a:t>Hand survey: Have</a:t>
            </a:r>
            <a:r>
              <a:rPr lang="en-CA" baseline="0" dirty="0"/>
              <a:t> you done unit testing in Java in 111 or 121?</a:t>
            </a:r>
          </a:p>
          <a:p>
            <a:r>
              <a:rPr lang="en-CA" baseline="0" dirty="0"/>
              <a:t>12pm</a:t>
            </a:r>
            <a:endParaRPr lang="en-CA" dirty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7357BF4-53D6-44EA-9330-80A825C560AC}" type="slidenum">
              <a:rPr lang="en-US" smtClean="0"/>
              <a:pPr eaLnBrk="1" hangingPunct="1"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D8EC8D-EBCC-4AEC-9202-EAD8A5AD6767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545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A</a:t>
            </a:r>
          </a:p>
          <a:p>
            <a:r>
              <a:rPr lang="en-US"/>
              <a:t>B: UT cannot show the absence of errors</a:t>
            </a:r>
          </a:p>
          <a:p>
            <a:r>
              <a:rPr lang="en-US"/>
              <a:t>C: there is no testing phase! Software is written iteratively and tested all the time</a:t>
            </a:r>
            <a:r>
              <a:rPr lang="en-CA"/>
              <a:t> to catch bugs as early as possible</a:t>
            </a:r>
          </a:p>
          <a:p>
            <a:r>
              <a:rPr lang="en-US"/>
              <a:t>D: I wish</a:t>
            </a:r>
          </a:p>
          <a:p>
            <a:r>
              <a:rPr lang="en-US"/>
              <a:t>E: I doubt it.</a:t>
            </a: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C308423-8FCD-4670-A45E-24577A327DC0}" type="slidenum">
              <a:rPr lang="en-US" smtClean="0"/>
              <a:pPr eaLnBrk="1" hangingPunct="1"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210 is an anti-req, i.e., can only get credit for one of COSC 210, or COSC 222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0D8EC8D-EBCC-4AEC-9202-EAD8A5AD676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5072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B: fails because code using / instead of *</a:t>
            </a:r>
            <a:endParaRPr lang="en-CA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F63FEC4-F140-4881-9875-63C785A6321E}" type="slidenum">
              <a:rPr lang="en-US" smtClean="0"/>
              <a:pPr eaLnBrk="1" hangingPunct="1"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D8EC8D-EBCC-4AEC-9202-EAD8A5AD6767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1291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D8EC8D-EBCC-4AEC-9202-EAD8A5AD6767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78883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242F6B1-6AFB-414C-A421-83383984D07A}" type="slidenum">
              <a:rPr lang="en-US" smtClean="0"/>
              <a:pPr eaLnBrk="1" hangingPunct="1"/>
              <a:t>60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/>
              <a:t>B</a:t>
            </a:r>
          </a:p>
          <a:p>
            <a:pPr eaLnBrk="1" hangingPunct="1"/>
            <a:r>
              <a:rPr lang="en-US" dirty="0"/>
              <a:t>This is a Java puzzler from </a:t>
            </a:r>
            <a:r>
              <a:rPr lang="en-US" dirty="0">
                <a:hlinkClick r:id="rId3"/>
              </a:rPr>
              <a:t>Joshua Bloch, who says</a:t>
            </a:r>
            <a:r>
              <a:rPr lang="en-US" dirty="0"/>
              <a:t>, "It doesn't. It's an infinite loop, because every </a:t>
            </a:r>
            <a:r>
              <a:rPr lang="en-US" dirty="0" err="1"/>
              <a:t>int</a:t>
            </a:r>
            <a:r>
              <a:rPr lang="en-US" dirty="0"/>
              <a:t> value is less than or equal to </a:t>
            </a:r>
            <a:r>
              <a:rPr lang="en-US" dirty="0" err="1"/>
              <a:t>Integer.MAX_VALUE</a:t>
            </a:r>
            <a:r>
              <a:rPr lang="en-US" dirty="0"/>
              <a:t>. Once the loop gets to </a:t>
            </a:r>
            <a:r>
              <a:rPr lang="en-US" dirty="0" err="1"/>
              <a:t>Integer.MAX_VALUE</a:t>
            </a:r>
            <a:r>
              <a:rPr lang="en-US" dirty="0"/>
              <a:t>, it wraps around to </a:t>
            </a:r>
            <a:r>
              <a:rPr lang="en-US" dirty="0" err="1"/>
              <a:t>Integer.MIN_VALUE</a:t>
            </a:r>
            <a:r>
              <a:rPr lang="en-US" dirty="0"/>
              <a:t> and starts over again." Bloch characterizes this mistake as an example of unwarranted optimism, a style of thinking that he believes "can be applied to every aspect of the language and its libraries with equally unpleasant results." </a:t>
            </a: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01F3DB2-4B49-41D1-9221-8A4C6D1E0E59}" type="slidenum">
              <a:rPr lang="en-US" smtClean="0"/>
              <a:pPr eaLnBrk="1" hangingPunct="1"/>
              <a:t>61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CA" dirty="0"/>
              <a:t>A</a:t>
            </a:r>
          </a:p>
          <a:p>
            <a:pPr eaLnBrk="1" hangingPunct="1"/>
            <a:endParaRPr lang="en-CA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Taken originally from </a:t>
            </a:r>
            <a:r>
              <a:rPr lang="en-US" dirty="0"/>
              <a:t>http://danzig.jct.ac.il/java_class/recursion.html (website down)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A119150-F75F-4133-9443-58CF240A3E64}" type="slidenum">
              <a:rPr lang="en-US" smtClean="0"/>
              <a:pPr eaLnBrk="1" hangingPunct="1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7067029-8A1E-4B5D-9574-D530D667654D}" type="slidenum">
              <a:rPr lang="en-US" smtClean="0"/>
              <a:pPr eaLnBrk="1" hangingPunct="1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0D8EC8D-EBCC-4AEC-9202-EAD8A5AD676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5093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D8EC8D-EBCC-4AEC-9202-EAD8A5AD676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433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D8EC8D-EBCC-4AEC-9202-EAD8A5AD676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59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1F4400-17A5-43BE-AF3D-C41AE9BBDE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00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528D97-C90C-48D6-97EF-2328A562F0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30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55366E-0D31-4F1B-B5D0-9743CFF6CD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8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BF78D-496F-4B18-89F6-F9AC3B233C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93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19FA5E-364A-4F53-A856-EA273DDB3E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3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0DEC03-9E44-48C4-B21C-2755B4AFBB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43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AEE612-0868-48B8-B5A8-8054F0A1C5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75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D523C4-C2ED-4EB3-9584-475D203706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4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FC58A7-770E-4955-B411-4CEB62DBDD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264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80CAF3-6FA7-453A-98C4-C620C0E5B0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1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723A70-2DA3-4D85-9DD7-9C2FFD473C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03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E18B2AA1-B89D-490C-BE63-CE31F8B2A1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Skip_list#/media/File:Skip_list_add_element-en.gif" TargetMode="External"/><Relationship Id="rId5" Type="http://schemas.openxmlformats.org/officeDocument/2006/relationships/image" Target="../media/image2.gif"/><Relationship Id="rId4" Type="http://schemas.openxmlformats.org/officeDocument/2006/relationships/hyperlink" Target="https://commons.wikimedia.org/wiki/File:Hash_table_3_1_1_0_1_0_0_SP.svg#/media/File:Hash_table_3_1_1_0_1_0_0_SP.svg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hyperlink" Target="https://cmps-people.ok.ubc.ca/ylucet/TopicFair.php" TargetMode="External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0.jpeg"/><Relationship Id="rId9" Type="http://schemas.microsoft.com/office/2007/relationships/diagramDrawing" Target="../diagrams/drawing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cmps-people.ok.ubc.ca/ylucet/DS/Algorithm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visualgo.net/en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Java_version_history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hyperlink" Target="https://www.maxpixel.net/Question-Help-Question-Mark-Icon-Symbol-Response-2314107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jpeg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s://blogs.ed.ac.uk/staffpridenetwork/2020/05/01/lgbtq-resources-during-covid-19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s.particify.de/p/84771516/feedback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asytutorial.in/category/java-programming-inheritance-442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beginnersbook.com/2013/03/polymorphism-in-java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interfaces-in-java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geeksforgeeks.org/difference-between-abstract-class-and-interface-in-java/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java/learn/type-erasure/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255965523_Integrating_Software_Assurance_into_the_Software_Development_Life_Cycle_SDLC/download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csciwww.etsu.edu/gotterbarn/secepp/" TargetMode="External"/><Relationship Id="rId4" Type="http://schemas.openxmlformats.org/officeDocument/2006/relationships/image" Target="../media/image6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topics/software-testing" TargetMode="External"/><Relationship Id="rId2" Type="http://schemas.openxmlformats.org/officeDocument/2006/relationships/hyperlink" Target="https://www.pyragraph.com/2013/05/good-fast-cheap-you-can-only-pick-two/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nyxtruth.com/2019/10/14/i-can-tell-people-what-should-be-important/" TargetMode="External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oothetube.com/2013/12/29/thats-all-folks/" TargetMode="Externa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java-puzzlers-traps/032133678X/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3.jpeg"/><Relationship Id="rId3" Type="http://schemas.openxmlformats.org/officeDocument/2006/relationships/hyperlink" Target="https://canvas.ubc.ca/" TargetMode="External"/><Relationship Id="rId7" Type="http://schemas.openxmlformats.org/officeDocument/2006/relationships/image" Target="../media/image9.jpeg"/><Relationship Id="rId12" Type="http://schemas.openxmlformats.org/officeDocument/2006/relationships/hyperlink" Target="https://creativecommons.org/licenses/by-sa/3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hyperlink" Target="https://blog.mozilla.org/blog/2014/08/29/firefox-os-smartphones-available-in-india-this-week/" TargetMode="External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hyperlink" Target="https://www.intedashboard.com/" TargetMode="External"/><Relationship Id="rId9" Type="http://schemas.openxmlformats.org/officeDocument/2006/relationships/image" Target="../media/image11.png"/><Relationship Id="rId14" Type="http://schemas.openxmlformats.org/officeDocument/2006/relationships/hyperlink" Target="https://www.pexels.com/photo/computer-laptop-technology-ultrabook-538969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736C71B-2FEA-4CE2-B1B1-2A0886DA1552}" type="slidenum">
              <a:rPr lang="en-US" smtClean="0"/>
              <a:pPr eaLnBrk="1" hangingPunct="1"/>
              <a:t>1</a:t>
            </a:fld>
            <a:endParaRPr lang="en-US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CA"/>
              <a:t>COSC 222 Data Structures</a:t>
            </a:r>
            <a:endParaRPr lang="en-US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CA"/>
              <a:t>Yves Lucet</a:t>
            </a:r>
            <a:endParaRPr lang="en-US"/>
          </a:p>
        </p:txBody>
      </p:sp>
      <p:pic>
        <p:nvPicPr>
          <p:cNvPr id="6146" name="Picture 2" descr="https://upload.wikimedia.org/wikipedia/commons/thumb/7/7d/Hash_table_3_1_1_0_1_0_0_SP.svg/315px-Hash_table_3_1_1_0_1_0_0_SP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343400"/>
            <a:ext cx="3000375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64960" y="6534150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500" dirty="0"/>
              <a:t>"Hash table 3 1 1 0 1 0 0 SP" by Jorge </a:t>
            </a:r>
            <a:r>
              <a:rPr lang="en-US" sz="500" dirty="0" err="1"/>
              <a:t>Stolfi</a:t>
            </a:r>
            <a:r>
              <a:rPr lang="en-US" sz="500" dirty="0"/>
              <a:t> - Own work. Licensed under CC BY-SA 3.0 via Commons - </a:t>
            </a:r>
            <a:r>
              <a:rPr lang="en-US" sz="500" dirty="0">
                <a:hlinkClick r:id="rId4"/>
              </a:rPr>
              <a:t>https://commons.wikimedia.org/wiki/File:Hash_table_3_1_1_0_1_0_0_SP.svg#/media/File:Hash_table_3_1_1_0_1_0_0_SP.svg</a:t>
            </a:r>
            <a:r>
              <a:rPr lang="en-US" sz="500" dirty="0"/>
              <a:t> </a:t>
            </a:r>
            <a:endParaRPr lang="en-CA" sz="500" dirty="0"/>
          </a:p>
        </p:txBody>
      </p:sp>
      <p:pic>
        <p:nvPicPr>
          <p:cNvPr id="4098" name="Picture 2" descr="https://upload.wikimedia.org/wikipedia/commons/2/2c/Skip_list_add_element-en.gif"/>
          <p:cNvPicPr>
            <a:picLocks noChangeAspect="1" noChangeArrowheads="1" noCrop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025" y="4577887"/>
            <a:ext cx="3893965" cy="134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419600" y="6019800"/>
            <a:ext cx="3796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CC BY-SA 3.0</a:t>
            </a:r>
            <a:br>
              <a:rPr lang="en-US" sz="800" dirty="0"/>
            </a:br>
            <a:r>
              <a:rPr lang="en-US" sz="800" dirty="0">
                <a:hlinkClick r:id="rId6"/>
              </a:rPr>
              <a:t>https://en.wikipedia.org/wiki/Skip_list#/media/File:Skip_list_add_element-en.gif</a:t>
            </a:r>
            <a:r>
              <a:rPr lang="en-US" sz="800" dirty="0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Academic Misconduct</a:t>
            </a:r>
          </a:p>
        </p:txBody>
      </p:sp>
      <p:sp>
        <p:nvSpPr>
          <p:cNvPr id="3" name="Content Placeholder 2"/>
          <p:cNvSpPr>
            <a:spLocks noGrp="1" noChangeAspect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/>
              <a:t>Educate: </a:t>
            </a:r>
          </a:p>
          <a:p>
            <a:pPr lvl="1"/>
            <a:r>
              <a:rPr lang="en-CA" dirty="0"/>
              <a:t>brainstorming ideas is encouraged</a:t>
            </a:r>
          </a:p>
          <a:p>
            <a:pPr lvl="1"/>
            <a:r>
              <a:rPr lang="en-CA" dirty="0"/>
              <a:t>Showing code is </a:t>
            </a:r>
            <a:r>
              <a:rPr lang="en-CA" dirty="0">
                <a:solidFill>
                  <a:srgbClr val="FF0000"/>
                </a:solidFill>
              </a:rPr>
              <a:t>cheating</a:t>
            </a:r>
            <a:r>
              <a:rPr lang="en-CA" dirty="0"/>
              <a:t>… for both</a:t>
            </a:r>
          </a:p>
          <a:p>
            <a:r>
              <a:rPr lang="en-CA" dirty="0"/>
              <a:t>Discourage:</a:t>
            </a:r>
          </a:p>
          <a:p>
            <a:pPr lvl="1"/>
            <a:r>
              <a:rPr lang="en-CA" dirty="0"/>
              <a:t>Systematic code similarity software run</a:t>
            </a:r>
          </a:p>
          <a:p>
            <a:pPr lvl="1"/>
            <a:r>
              <a:rPr lang="en-CA" dirty="0"/>
              <a:t>Systematically penalized: zero on </a:t>
            </a:r>
            <a:r>
              <a:rPr lang="en-CA" dirty="0" err="1"/>
              <a:t>lab+sent</a:t>
            </a:r>
            <a:r>
              <a:rPr lang="en-CA" dirty="0"/>
              <a:t> to dean’s office+[letter | zero on course | thrown out of university]</a:t>
            </a:r>
          </a:p>
          <a:p>
            <a:pPr lvl="1"/>
            <a:r>
              <a:rPr lang="en-CA" dirty="0"/>
              <a:t>Invigilated evaluations</a:t>
            </a:r>
          </a:p>
          <a:p>
            <a:r>
              <a:rPr lang="en-CA" dirty="0"/>
              <a:t>Reduce cheating benefit:</a:t>
            </a:r>
          </a:p>
          <a:p>
            <a:pPr lvl="1"/>
            <a:r>
              <a:rPr lang="en-CA" dirty="0"/>
              <a:t>Drop lowest lab mark</a:t>
            </a:r>
          </a:p>
          <a:p>
            <a:pPr lvl="1"/>
            <a:r>
              <a:rPr lang="en-CA" dirty="0"/>
              <a:t>Need to pass the final; cheating reduces your learning, which decreases your chances to pass the final</a:t>
            </a:r>
          </a:p>
          <a:p>
            <a:r>
              <a:rPr lang="en-CA" dirty="0"/>
              <a:t>Report</a:t>
            </a:r>
          </a:p>
          <a:p>
            <a:pPr lvl="1"/>
            <a:r>
              <a:rPr lang="en-CA" dirty="0"/>
              <a:t>TA trained to detect cheating</a:t>
            </a:r>
          </a:p>
          <a:p>
            <a:pPr lvl="1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BF78D-496F-4B18-89F6-F9AC3B233C2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9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Labs</a:t>
            </a:r>
            <a:endParaRPr lang="en-CA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50292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No lab this week</a:t>
            </a:r>
          </a:p>
          <a:p>
            <a:r>
              <a:rPr lang="en-US" dirty="0"/>
              <a:t>Labs posted on Canvas by end of week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Expectations</a:t>
            </a:r>
            <a:r>
              <a:rPr lang="en-US" dirty="0"/>
              <a:t>/Marking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Code does not compile = mark of </a:t>
            </a:r>
            <a:r>
              <a:rPr lang="en-US" dirty="0">
                <a:solidFill>
                  <a:srgbClr val="FF0000"/>
                </a:solidFill>
              </a:rPr>
              <a:t>ZERO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No unit test = no more than </a:t>
            </a:r>
            <a:r>
              <a:rPr lang="en-US" dirty="0">
                <a:solidFill>
                  <a:srgbClr val="FF0000"/>
                </a:solidFill>
              </a:rPr>
              <a:t>50%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Coverage testing less than 80% = no more than </a:t>
            </a:r>
            <a:r>
              <a:rPr lang="en-US" dirty="0">
                <a:solidFill>
                  <a:srgbClr val="FF0000"/>
                </a:solidFill>
              </a:rPr>
              <a:t>70% </a:t>
            </a:r>
            <a:r>
              <a:rPr lang="en-US" dirty="0"/>
              <a:t>[Grace period of 1 lab]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Follow specific format to submit your assignment; see your TA. [Marks deducted starting from Lab 2]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Show your assignment in lab: run unit tests/code in front of TA [Talk to your TA]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AEE612-0868-48B8-B5A8-8054F0A1C5D3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79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Teaching Strategy:</a:t>
            </a:r>
            <a:br>
              <a:rPr lang="en-CA" dirty="0"/>
            </a:br>
            <a:r>
              <a:rPr lang="en-CA" dirty="0"/>
              <a:t>Team-Based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BF78D-496F-4B18-89F6-F9AC3B233C2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en-CA" dirty="0"/>
              <a:t>Course split in modules</a:t>
            </a:r>
          </a:p>
          <a:p>
            <a:r>
              <a:rPr lang="en-CA" dirty="0"/>
              <a:t>Each module has learning objectives</a:t>
            </a:r>
          </a:p>
          <a:p>
            <a:r>
              <a:rPr lang="en-CA" dirty="0"/>
              <a:t>Each module is delivered</a:t>
            </a:r>
          </a:p>
          <a:p>
            <a:pPr lvl="1">
              <a:buFont typeface="Arial Unicode MS" panose="020B0604020202020204" pitchFamily="34" charset="-128"/>
              <a:buChar char="☐"/>
            </a:pPr>
            <a:r>
              <a:rPr lang="en-CA" dirty="0"/>
              <a:t> reading assignment</a:t>
            </a:r>
          </a:p>
          <a:p>
            <a:pPr lvl="1">
              <a:buFont typeface="Arial Unicode MS" panose="020B0604020202020204" pitchFamily="34" charset="-128"/>
              <a:buChar char="☑"/>
            </a:pPr>
            <a:r>
              <a:rPr lang="en-CA" dirty="0"/>
              <a:t> mini-lecture to clarify readings</a:t>
            </a:r>
          </a:p>
          <a:p>
            <a:pPr lvl="1" indent="-112713">
              <a:buFont typeface="Arial" panose="020B0604020202020204" pitchFamily="34" charset="0"/>
              <a:buChar char="͏"/>
            </a:pPr>
            <a:r>
              <a:rPr lang="en-CA" dirty="0"/>
              <a:t> </a:t>
            </a:r>
            <a:r>
              <a:rPr lang="en-CA" dirty="0" err="1"/>
              <a:t>iRAT</a:t>
            </a:r>
            <a:r>
              <a:rPr lang="en-CA" dirty="0"/>
              <a:t> + </a:t>
            </a:r>
            <a:r>
              <a:rPr lang="en-CA" dirty="0" err="1"/>
              <a:t>tRAT</a:t>
            </a:r>
            <a:endParaRPr lang="en-CA" dirty="0"/>
          </a:p>
          <a:p>
            <a:pPr lvl="1">
              <a:buFont typeface="Arial Unicode MS" panose="020B0604020202020204" pitchFamily="34" charset="-128"/>
              <a:buChar char="☑"/>
            </a:pPr>
            <a:r>
              <a:rPr lang="en-CA" dirty="0"/>
              <a:t> in class team exercises</a:t>
            </a:r>
          </a:p>
          <a:p>
            <a:pPr lvl="1">
              <a:buFont typeface="Arial Unicode MS" panose="020B0604020202020204" pitchFamily="34" charset="-128"/>
              <a:buChar char="☑"/>
            </a:pPr>
            <a:r>
              <a:rPr lang="en-CA" dirty="0"/>
              <a:t> Lab</a:t>
            </a:r>
          </a:p>
          <a:p>
            <a:pPr lvl="1" indent="-112713">
              <a:buFont typeface="Arial" panose="020B0604020202020204" pitchFamily="34" charset="0"/>
              <a:buChar char="͏"/>
            </a:pPr>
            <a:r>
              <a:rPr lang="en-CA" dirty="0"/>
              <a:t> out of class </a:t>
            </a:r>
            <a:r>
              <a:rPr lang="en-CA" dirty="0" err="1"/>
              <a:t>iMAT</a:t>
            </a:r>
            <a:endParaRPr lang="en-CA" dirty="0"/>
          </a:p>
          <a:p>
            <a:pPr lvl="1" indent="-112713">
              <a:buFont typeface="Arial" panose="020B0604020202020204" pitchFamily="34" charset="0"/>
              <a:buChar char="͏"/>
            </a:pPr>
            <a:r>
              <a:rPr lang="en-CA" dirty="0"/>
              <a:t> </a:t>
            </a:r>
            <a:r>
              <a:rPr lang="en-CA" dirty="0" err="1"/>
              <a:t>tMAT</a:t>
            </a:r>
            <a:endParaRPr lang="en-CA" dirty="0"/>
          </a:p>
        </p:txBody>
      </p:sp>
      <p:pic>
        <p:nvPicPr>
          <p:cNvPr id="7170" name="Picture 2" descr="https://upload.wikimedia.org/wikipedia/commons/1/10/LaBelle_Blueprin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267200"/>
            <a:ext cx="28575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2509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750" b="97917" l="19844" r="91250">
                        <a14:foregroundMark x1="23438" y1="12667" x2="20156" y2="12500"/>
                        <a14:foregroundMark x1="20052" y1="12500" x2="20052" y2="21333"/>
                        <a14:foregroundMark x1="74844" y1="27500" x2="79531" y2="39500"/>
                        <a14:foregroundMark x1="21146" y1="59583" x2="25573" y2="59833"/>
                        <a14:foregroundMark x1="29635" y1="79083" x2="34115" y2="89417"/>
                        <a14:foregroundMark x1="78438" y1="73667" x2="75833" y2="79833"/>
                        <a14:backgroundMark x1="20104" y1="59167" x2="25417" y2="67833"/>
                        <a14:backgroundMark x1="25521" y1="68167" x2="28125" y2="78333"/>
                        <a14:backgroundMark x1="28333" y1="78833" x2="35104" y2="91333"/>
                        <a14:backgroundMark x1="35208" y1="91667" x2="41354" y2="98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828" t="11310" r="8276" b="2069"/>
          <a:stretch/>
        </p:blipFill>
        <p:spPr bwMode="auto">
          <a:xfrm>
            <a:off x="0" y="-19050"/>
            <a:ext cx="9144000" cy="6885409"/>
          </a:xfrm>
          <a:prstGeom prst="trapezoid">
            <a:avLst>
              <a:gd name="adj" fmla="val 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FC58A7-770E-4955-B411-4CEB62DBDD2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94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8FC9E6-235B-4C15-8ECD-9F4B982C5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FB4EA2-79CA-4D66-8544-02F6CAB88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structures:</a:t>
            </a:r>
          </a:p>
          <a:p>
            <a:pPr lvl="1"/>
            <a:r>
              <a:rPr lang="en-US" dirty="0"/>
              <a:t>How they work</a:t>
            </a:r>
          </a:p>
          <a:p>
            <a:pPr lvl="1"/>
            <a:r>
              <a:rPr lang="en-US" dirty="0"/>
              <a:t>Which one to select</a:t>
            </a:r>
          </a:p>
          <a:p>
            <a:r>
              <a:rPr lang="en-US" dirty="0"/>
              <a:t>Problem solving</a:t>
            </a:r>
          </a:p>
          <a:p>
            <a:r>
              <a:rPr lang="en-US" dirty="0"/>
              <a:t>Team dynamics</a:t>
            </a:r>
          </a:p>
          <a:p>
            <a:r>
              <a:rPr lang="en-US" dirty="0"/>
              <a:t>From programmer to software developer</a:t>
            </a:r>
          </a:p>
          <a:p>
            <a:pPr lvl="1"/>
            <a:r>
              <a:rPr lang="en-US" dirty="0"/>
              <a:t>Unit testing</a:t>
            </a:r>
          </a:p>
          <a:p>
            <a:pPr lvl="1"/>
            <a:r>
              <a:rPr lang="en-US" dirty="0"/>
              <a:t>Versioning system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FC58A7-770E-4955-B411-4CEB62DBDD2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928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BF78D-496F-4B18-89F6-F9AC3B233C2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85481F-24E1-41C3-97D6-892F13AB4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36760"/>
            <a:ext cx="7162800" cy="638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578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TBL rationale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Studies show that TBL</a:t>
            </a:r>
          </a:p>
          <a:p>
            <a:pPr lvl="1"/>
            <a:r>
              <a:rPr lang="en-CA" dirty="0"/>
              <a:t>improve student grades by 14%</a:t>
            </a:r>
          </a:p>
          <a:p>
            <a:pPr lvl="1"/>
            <a:r>
              <a:rPr lang="en-CA" dirty="0"/>
              <a:t>Positive student feedback </a:t>
            </a:r>
            <a:r>
              <a:rPr lang="en-CA" b="1" dirty="0">
                <a:solidFill>
                  <a:srgbClr val="FF0000"/>
                </a:solidFill>
              </a:rPr>
              <a:t>2 years later</a:t>
            </a:r>
          </a:p>
          <a:p>
            <a:r>
              <a:rPr lang="en-CA" dirty="0"/>
              <a:t>My teaching methodology objective:</a:t>
            </a:r>
          </a:p>
          <a:p>
            <a:pPr lvl="1"/>
            <a:r>
              <a:rPr lang="en-CA" dirty="0"/>
              <a:t>maximize student learning within limited time</a:t>
            </a:r>
          </a:p>
          <a:p>
            <a:pPr lvl="1"/>
            <a:r>
              <a:rPr lang="en-CA" dirty="0"/>
              <a:t>around 8-10 </a:t>
            </a:r>
            <a:r>
              <a:rPr lang="en-CA" dirty="0" err="1"/>
              <a:t>hrs</a:t>
            </a:r>
            <a:r>
              <a:rPr lang="en-CA" dirty="0"/>
              <a:t>/</a:t>
            </a:r>
            <a:r>
              <a:rPr lang="en-CA" dirty="0" err="1"/>
              <a:t>wk</a:t>
            </a:r>
            <a:r>
              <a:rPr lang="en-CA" dirty="0"/>
              <a:t> for COSC 222</a:t>
            </a:r>
          </a:p>
          <a:p>
            <a:pPr lvl="2"/>
            <a:r>
              <a:rPr lang="en-CA" dirty="0"/>
              <a:t>3 hrs in class + 1-2 hrs reading/video</a:t>
            </a:r>
          </a:p>
          <a:p>
            <a:pPr lvl="2"/>
            <a:r>
              <a:rPr lang="en-CA" dirty="0"/>
              <a:t>2 </a:t>
            </a:r>
            <a:r>
              <a:rPr lang="en-CA" dirty="0" err="1"/>
              <a:t>hrs</a:t>
            </a:r>
            <a:r>
              <a:rPr lang="en-CA" dirty="0"/>
              <a:t> in labs + 2-3 </a:t>
            </a:r>
            <a:r>
              <a:rPr lang="en-CA" dirty="0" err="1"/>
              <a:t>hrs</a:t>
            </a:r>
            <a:r>
              <a:rPr lang="en-CA" dirty="0"/>
              <a:t> </a:t>
            </a:r>
            <a:r>
              <a:rPr lang="en-CA" dirty="0" err="1"/>
              <a:t>prelab</a:t>
            </a:r>
            <a:r>
              <a:rPr lang="en-CA" dirty="0"/>
              <a:t>/</a:t>
            </a:r>
            <a:r>
              <a:rPr lang="en-CA" dirty="0" err="1"/>
              <a:t>postlab</a:t>
            </a:r>
            <a:endParaRPr lang="en-CA" dirty="0"/>
          </a:p>
          <a:p>
            <a:pPr lvl="2"/>
            <a:r>
              <a:rPr lang="en-CA" dirty="0"/>
              <a:t>if you need more </a:t>
            </a:r>
          </a:p>
          <a:p>
            <a:pPr lvl="3"/>
            <a:r>
              <a:rPr lang="en-CA" dirty="0"/>
              <a:t>you are catching up on concepts from COSC 121</a:t>
            </a:r>
          </a:p>
          <a:p>
            <a:pPr lvl="3"/>
            <a:r>
              <a:rPr lang="en-CA" dirty="0"/>
              <a:t>you could be better organized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BF78D-496F-4B18-89F6-F9AC3B233C2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4098" name="Picture 2" descr="C:\Users\ylucet\AppData\Local\Microsoft\Windows\Temporary Internet Files\Content.IE5\6ZQDIWBM\MC900383600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590800"/>
            <a:ext cx="965606" cy="611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9080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AC2394B-C32D-44CC-BD86-C66214F49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048" y="2454276"/>
            <a:ext cx="7670918" cy="3521649"/>
          </a:xfrm>
          <a:prstGeom prst="rect">
            <a:avLst/>
          </a:prstGeom>
        </p:spPr>
      </p:pic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ECFDE36-DD7C-447E-9CAD-76FC7D1F5F04}" type="slidenum">
              <a:rPr lang="en-US" smtClean="0"/>
              <a:pPr eaLnBrk="1" hangingPunct="1"/>
              <a:t>17</a:t>
            </a:fld>
            <a:endParaRPr lang="en-US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5844054" y="274638"/>
            <a:ext cx="2842746" cy="1143000"/>
          </a:xfrm>
        </p:spPr>
        <p:txBody>
          <a:bodyPr/>
          <a:lstStyle/>
          <a:p>
            <a:pPr eaLnBrk="1" hangingPunct="1"/>
            <a:r>
              <a:rPr lang="en-CA" dirty="0"/>
              <a:t>Evaluation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33375" y="6080414"/>
            <a:ext cx="8148384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Need to pass the final to pass the course</a:t>
            </a:r>
            <a:endParaRPr lang="en-CA" sz="3200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243841" y="4215100"/>
            <a:ext cx="609600" cy="356900"/>
          </a:xfrm>
          <a:prstGeom prst="rect">
            <a:avLst/>
          </a:prstGeom>
          <a:noFill/>
          <a:ln w="38100" cap="rnd">
            <a:solidFill>
              <a:srgbClr val="FF0000"/>
            </a:solidFill>
          </a:ln>
          <a:effectLst>
            <a:glow rad="228600">
              <a:srgbClr val="FF0000">
                <a:alpha val="4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43600" y="4215100"/>
            <a:ext cx="609600" cy="356900"/>
          </a:xfrm>
          <a:prstGeom prst="rect">
            <a:avLst/>
          </a:prstGeom>
          <a:noFill/>
          <a:ln w="38100" cap="rnd">
            <a:solidFill>
              <a:srgbClr val="FF0000"/>
            </a:solidFill>
          </a:ln>
          <a:effectLst>
            <a:glow rad="228600">
              <a:srgbClr val="FF0000">
                <a:alpha val="4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9C216B-87AD-4E79-AA95-191CC8244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261938"/>
            <a:ext cx="5104742" cy="179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856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893DB62-29EB-4FE2-8DB6-32666C7CDA51}" type="slidenum">
              <a:rPr lang="en-US" smtClean="0"/>
              <a:pPr eaLnBrk="1" hangingPunct="1"/>
              <a:t>18</a:t>
            </a:fld>
            <a:endParaRPr 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/>
              <a:t>What is not on the syllabus</a:t>
            </a:r>
            <a:endParaRPr lang="en-US" dirty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CA" dirty="0"/>
              <a:t>LinkedIn UBCO COSC group</a:t>
            </a:r>
          </a:p>
          <a:p>
            <a:pPr eaLnBrk="1" hangingPunct="1">
              <a:defRPr/>
            </a:pPr>
            <a:r>
              <a:rPr lang="en-CA" dirty="0"/>
              <a:t>Opportunities: Research experience</a:t>
            </a:r>
          </a:p>
          <a:p>
            <a:pPr lvl="1" eaLnBrk="1" hangingPunct="1">
              <a:defRPr/>
            </a:pPr>
            <a:r>
              <a:rPr lang="en-CA" dirty="0"/>
              <a:t>NSERC USRA [GPA] </a:t>
            </a:r>
          </a:p>
          <a:p>
            <a:pPr lvl="1" eaLnBrk="1" hangingPunct="1">
              <a:defRPr/>
            </a:pPr>
            <a:r>
              <a:rPr lang="en-CA" dirty="0"/>
              <a:t>UBCO URA [Project]</a:t>
            </a:r>
          </a:p>
          <a:p>
            <a:pPr lvl="1" eaLnBrk="1" hangingPunct="1">
              <a:defRPr/>
            </a:pPr>
            <a:r>
              <a:rPr lang="en-CA" dirty="0"/>
              <a:t>Work study program [Professor]</a:t>
            </a:r>
          </a:p>
          <a:p>
            <a:pPr lvl="1" eaLnBrk="1" hangingPunct="1">
              <a:defRPr/>
            </a:pPr>
            <a:r>
              <a:rPr lang="en-US" dirty="0"/>
              <a:t>Summer Research Assistant [Professor]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 eaLnBrk="1" hangingPunct="1">
              <a:defRPr/>
            </a:pPr>
            <a:r>
              <a:rPr lang="en-US" dirty="0"/>
              <a:t>Honours</a:t>
            </a:r>
          </a:p>
          <a:p>
            <a:pPr lvl="1" eaLnBrk="1" hangingPunct="1">
              <a:defRPr/>
            </a:pPr>
            <a:r>
              <a:rPr lang="en-US" dirty="0"/>
              <a:t>Graduate studies</a:t>
            </a:r>
            <a:endParaRPr lang="en-CA" dirty="0"/>
          </a:p>
          <a:p>
            <a:pPr marL="0" indent="0" eaLnBrk="1" hangingPunct="1">
              <a:buFontTx/>
              <a:buNone/>
              <a:defRPr/>
            </a:pPr>
            <a:r>
              <a:rPr lang="en-CA" sz="2600" dirty="0">
                <a:hlinkClick r:id="rId3"/>
              </a:rPr>
              <a:t>https://cmps-people.ok.ubc.ca/ylucet/TopicFair.php</a:t>
            </a:r>
            <a:r>
              <a:rPr lang="en-CA" sz="2600" dirty="0"/>
              <a:t> </a:t>
            </a:r>
          </a:p>
        </p:txBody>
      </p:sp>
      <p:pic>
        <p:nvPicPr>
          <p:cNvPr id="5126" name="Picture 6" descr="https://encrypted-tbn0.google.com/images?q=tbn:ANd9GcTiqxN9sKqzb8bOcUWdXhtnFTi_UKtdvgefeGlw6z2HqdyD6U-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676400"/>
            <a:ext cx="1295400" cy="364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849848007"/>
              </p:ext>
            </p:extLst>
          </p:nvPr>
        </p:nvGraphicFramePr>
        <p:xfrm>
          <a:off x="2667000" y="4114800"/>
          <a:ext cx="838200" cy="228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200" dirty="0"/>
              <a:t>How to know you are doing it right?</a:t>
            </a:r>
            <a:br>
              <a:rPr lang="en-CA" sz="3200" dirty="0"/>
            </a:br>
            <a:r>
              <a:rPr lang="en-CA" sz="1600" dirty="0">
                <a:hlinkClick r:id="rId2"/>
              </a:rPr>
              <a:t>https://cmps-people.ok.ubc.ca/ylucet/DS/Algorithms.html</a:t>
            </a:r>
            <a:r>
              <a:rPr lang="en-CA" sz="1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BF78D-496F-4B18-89F6-F9AC3B233C29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10001" r="45000" b="36154"/>
          <a:stretch/>
        </p:blipFill>
        <p:spPr>
          <a:xfrm>
            <a:off x="11430" y="1897370"/>
            <a:ext cx="867537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584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Menu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Syllabus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Course plan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Teaching Strategy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Java review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Generics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Testing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Assignments (aka Labs)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Readings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BF78D-496F-4B18-89F6-F9AC3B233C2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591516" y="2209800"/>
            <a:ext cx="22476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Image courtesy of </a:t>
            </a:r>
            <a:r>
              <a:rPr lang="en-CA" sz="800" dirty="0"/>
              <a:t>Gregory </a:t>
            </a:r>
            <a:r>
              <a:rPr lang="en-CA" sz="800" dirty="0" err="1"/>
              <a:t>Szarkiewicz</a:t>
            </a:r>
            <a:r>
              <a:rPr lang="en-CA" sz="800" dirty="0"/>
              <a:t> </a:t>
            </a:r>
            <a:r>
              <a:rPr lang="en-US" sz="800" dirty="0"/>
              <a:t> / FreeDigitalPhotos.net</a:t>
            </a:r>
            <a:endParaRPr lang="en-CA" sz="800" dirty="0"/>
          </a:p>
        </p:txBody>
      </p:sp>
      <p:pic>
        <p:nvPicPr>
          <p:cNvPr id="1027" name="Picture 3" descr="D:\MyDocuments\CCA-repo\teaching\2014-w1\222\lectures\images-freedigitalphotos.net\confused-sig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516" y="533400"/>
            <a:ext cx="2247684" cy="1494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3875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200" dirty="0"/>
              <a:t>How to know you are doing it right?</a:t>
            </a:r>
            <a:br>
              <a:rPr lang="en-CA" sz="3200" dirty="0"/>
            </a:br>
            <a:r>
              <a:rPr lang="en-CA" sz="1600" dirty="0">
                <a:hlinkClick r:id="rId2"/>
              </a:rPr>
              <a:t>https://visualgo.net/en</a:t>
            </a:r>
            <a:r>
              <a:rPr lang="en-CA" sz="1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BF78D-496F-4B18-89F6-F9AC3B233C29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5AEE35-B925-42BC-AF08-3703813555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59"/>
          <a:stretch/>
        </p:blipFill>
        <p:spPr>
          <a:xfrm>
            <a:off x="0" y="1417638"/>
            <a:ext cx="9144000" cy="547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9779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6D760AE-56D3-476D-90B3-27D077F33BD6}" type="slidenum">
              <a:rPr lang="en-US" smtClean="0"/>
              <a:pPr eaLnBrk="1" hangingPunct="1"/>
              <a:t>21</a:t>
            </a:fld>
            <a:endParaRPr 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/>
              <a:t>Java</a:t>
            </a:r>
            <a:endParaRPr lang="en-US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6781800" cy="4906963"/>
          </a:xfrm>
        </p:spPr>
        <p:txBody>
          <a:bodyPr>
            <a:normAutofit fontScale="6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CA" dirty="0"/>
              <a:t>1996: JDK 1.0</a:t>
            </a:r>
          </a:p>
          <a:p>
            <a:pPr eaLnBrk="1" hangingPunct="1">
              <a:lnSpc>
                <a:spcPct val="90000"/>
              </a:lnSpc>
            </a:pPr>
            <a:r>
              <a:rPr lang="en-CA" dirty="0"/>
              <a:t>1997: JDK 1.1	</a:t>
            </a:r>
          </a:p>
          <a:p>
            <a:pPr eaLnBrk="1" hangingPunct="1">
              <a:lnSpc>
                <a:spcPct val="90000"/>
              </a:lnSpc>
            </a:pPr>
            <a:r>
              <a:rPr lang="en-CA" dirty="0"/>
              <a:t>1998: J2SE 1.2</a:t>
            </a:r>
          </a:p>
          <a:p>
            <a:pPr eaLnBrk="1" hangingPunct="1">
              <a:lnSpc>
                <a:spcPct val="90000"/>
              </a:lnSpc>
            </a:pPr>
            <a:r>
              <a:rPr lang="en-CA" dirty="0"/>
              <a:t>2000: J2SE 1.3</a:t>
            </a:r>
          </a:p>
          <a:p>
            <a:pPr eaLnBrk="1" hangingPunct="1">
              <a:lnSpc>
                <a:spcPct val="90000"/>
              </a:lnSpc>
            </a:pPr>
            <a:r>
              <a:rPr lang="en-CA" dirty="0"/>
              <a:t>2002: J2SE 1.4</a:t>
            </a:r>
          </a:p>
          <a:p>
            <a:pPr eaLnBrk="1" hangingPunct="1">
              <a:lnSpc>
                <a:spcPct val="90000"/>
              </a:lnSpc>
            </a:pPr>
            <a:r>
              <a:rPr lang="en-CA" dirty="0"/>
              <a:t>2004: J2SE 5.0: </a:t>
            </a:r>
            <a:r>
              <a:rPr lang="en-CA" b="1" dirty="0">
                <a:solidFill>
                  <a:srgbClr val="FF0000"/>
                </a:solidFill>
              </a:rPr>
              <a:t>Generics</a:t>
            </a:r>
            <a:r>
              <a:rPr lang="en-CA" dirty="0"/>
              <a:t>, </a:t>
            </a:r>
            <a:r>
              <a:rPr lang="en-CA" dirty="0" err="1"/>
              <a:t>autoboxing</a:t>
            </a:r>
            <a:r>
              <a:rPr lang="en-CA" dirty="0"/>
              <a:t>, </a:t>
            </a:r>
            <a:r>
              <a:rPr lang="en-CA" dirty="0" err="1"/>
              <a:t>foreach</a:t>
            </a:r>
            <a:r>
              <a:rPr lang="en-CA" dirty="0"/>
              <a:t>, scanner</a:t>
            </a:r>
          </a:p>
          <a:p>
            <a:pPr eaLnBrk="1" hangingPunct="1">
              <a:lnSpc>
                <a:spcPct val="90000"/>
              </a:lnSpc>
            </a:pPr>
            <a:r>
              <a:rPr lang="en-CA" dirty="0"/>
              <a:t>2006: Java SE 6</a:t>
            </a:r>
          </a:p>
          <a:p>
            <a:pPr eaLnBrk="1" hangingPunct="1">
              <a:lnSpc>
                <a:spcPct val="90000"/>
              </a:lnSpc>
            </a:pPr>
            <a:r>
              <a:rPr lang="en-CA" dirty="0"/>
              <a:t>2011: Java SE 7: </a:t>
            </a:r>
            <a:r>
              <a:rPr lang="en-US" dirty="0"/>
              <a:t>Strings in switch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2014: Java SE 8: </a:t>
            </a:r>
            <a:r>
              <a:rPr lang="en-US" b="1" dirty="0">
                <a:solidFill>
                  <a:srgbClr val="FF0000"/>
                </a:solidFill>
              </a:rPr>
              <a:t>closure</a:t>
            </a:r>
            <a:r>
              <a:rPr lang="en-US" dirty="0"/>
              <a:t>, embedded JS, Date/Time API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2017: Java SE 9: </a:t>
            </a:r>
            <a:r>
              <a:rPr lang="en-US" dirty="0" err="1"/>
              <a:t>jShell</a:t>
            </a:r>
            <a:r>
              <a:rPr lang="en-US" dirty="0"/>
              <a:t>, removed applets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2018: Java SE 10, SE 11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2019: Java SE 12, 13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2020: Java SE 14, 15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2021: Java SE 16, 17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2022: Java SE 18</a:t>
            </a:r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3886200" y="6488113"/>
            <a:ext cx="5257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hlinkClick r:id="rId3"/>
              </a:rPr>
              <a:t>http://en.wikipedia.org/wiki/Java_version_history</a:t>
            </a:r>
            <a:r>
              <a:rPr lang="en-US" dirty="0"/>
              <a:t> </a:t>
            </a:r>
          </a:p>
        </p:txBody>
      </p:sp>
      <p:pic>
        <p:nvPicPr>
          <p:cNvPr id="9225" name="Picture 9" descr="http://www.daylight.com/meetings/emug96/bernd_rohde/EuroMUG/images/map-java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385" y="1676400"/>
            <a:ext cx="1621656" cy="121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7" name="Picture 11" descr="https://encrypted-tbn1.google.com/images?q=tbn:ANd9GcTC1kMeUugtuV2P59kvI2HSF0dM0QZ1QehUFn_7RuW6SBT_agE_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6608" y="3048000"/>
            <a:ext cx="966787" cy="1611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www.1001stages.com/photos/rubrique/hd/cours-de-rockn-roll-125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356" y="4778422"/>
            <a:ext cx="1306685" cy="130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1AC22-21F9-4ECB-A177-2BC8DA8BB5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B6C1A-BD6C-4E9C-B238-5A4968375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4C521D-5BA6-4148-A348-02A264B8D101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DD449C-CE10-4B5C-8031-4695FBF233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6200" y="4827680"/>
            <a:ext cx="2980830" cy="16556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AB83A5-2A57-4E3F-AE94-1BE7F1491A71}"/>
              </a:ext>
            </a:extLst>
          </p:cNvPr>
          <p:cNvSpPr txBox="1"/>
          <p:nvPr/>
        </p:nvSpPr>
        <p:spPr>
          <a:xfrm>
            <a:off x="228600" y="6547623"/>
            <a:ext cx="1456830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>
                <a:hlinkClick r:id="rId4" tooltip="https://blogs.ed.ac.uk/staffpridenetwork/2020/05/01/lgbtq-resources-during-covid-19/"/>
              </a:rPr>
              <a:t>This Photo</a:t>
            </a:r>
            <a:r>
              <a:rPr lang="en-US" sz="400" dirty="0"/>
              <a:t> by Unknown Author is licensed under </a:t>
            </a:r>
            <a:r>
              <a:rPr lang="en-US" sz="400" dirty="0">
                <a:hlinkClick r:id="rId5" tooltip="https://creativecommons.org/licenses/by/3.0/"/>
              </a:rPr>
              <a:t>CC BY</a:t>
            </a:r>
            <a:endParaRPr lang="en-US" sz="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28D9EE-5465-4993-B431-66441853B60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425002" y="125678"/>
            <a:ext cx="1718997" cy="171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9374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Java Review: Are you ready?</a:t>
            </a:r>
            <a:endParaRPr lang="en-US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Tx/>
              <a:buAutoNum type="alphaUcPeriod"/>
            </a:pPr>
            <a:r>
              <a:rPr lang="en-CA" dirty="0"/>
              <a:t>Yes</a:t>
            </a:r>
          </a:p>
          <a:p>
            <a:pPr marL="514350" indent="-514350">
              <a:buFontTx/>
              <a:buAutoNum type="alphaUcPeriod"/>
            </a:pPr>
            <a:r>
              <a:rPr lang="en-CA" dirty="0"/>
              <a:t>No</a:t>
            </a:r>
            <a:endParaRPr lang="en-US" dirty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AE34095-C7B9-4A57-94EC-64182369452E}" type="slidenum">
              <a:rPr lang="en-US" smtClean="0"/>
              <a:pPr eaLnBrk="1" hangingPunct="1"/>
              <a:t>23</a:t>
            </a:fld>
            <a:endParaRPr lang="en-US"/>
          </a:p>
        </p:txBody>
      </p:sp>
      <p:pic>
        <p:nvPicPr>
          <p:cNvPr id="10246" name="Picture 6" descr="http://raceforareason2009.files.wordpress.com/2009/04/startingline1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258610"/>
            <a:ext cx="3105150" cy="2094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5D7ACC-EBD9-46B1-A05C-ED22EED77B47}"/>
              </a:ext>
            </a:extLst>
          </p:cNvPr>
          <p:cNvSpPr txBox="1"/>
          <p:nvPr/>
        </p:nvSpPr>
        <p:spPr>
          <a:xfrm>
            <a:off x="457200" y="3278406"/>
            <a:ext cx="8229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hlinkClick r:id="rId4"/>
              </a:rPr>
              <a:t>https://ars.particify.de/p/84771516/feedback</a:t>
            </a:r>
            <a:r>
              <a:rPr lang="en-US" sz="3200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B84338-B388-47FA-8F64-D100921D1915}"/>
              </a:ext>
            </a:extLst>
          </p:cNvPr>
          <p:cNvSpPr txBox="1"/>
          <p:nvPr/>
        </p:nvSpPr>
        <p:spPr>
          <a:xfrm>
            <a:off x="609600" y="4114800"/>
            <a:ext cx="340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 in Canvas announcements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81DD98B-7E45-404C-B87B-C7AAAC520348}" type="slidenum">
              <a:rPr lang="en-US" smtClean="0"/>
              <a:pPr eaLnBrk="1" hangingPunct="1"/>
              <a:t>24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CA" dirty="0"/>
              <a:t>The </a:t>
            </a:r>
            <a:r>
              <a:rPr lang="en-CA" b="1" dirty="0">
                <a:solidFill>
                  <a:srgbClr val="FF0000"/>
                </a:solidFill>
              </a:rPr>
              <a:t>static</a:t>
            </a:r>
            <a:r>
              <a:rPr lang="en-CA" dirty="0"/>
              <a:t> keyword in Java means</a:t>
            </a:r>
          </a:p>
          <a:p>
            <a:pPr marL="609600" indent="-609600" eaLnBrk="1" hangingPunct="1">
              <a:buFontTx/>
              <a:buNone/>
            </a:pPr>
            <a:endParaRPr lang="en-CA" dirty="0"/>
          </a:p>
          <a:p>
            <a:pPr marL="609600" indent="-609600" eaLnBrk="1" hangingPunct="1">
              <a:buFontTx/>
              <a:buAutoNum type="alphaUcPeriod"/>
            </a:pPr>
            <a:r>
              <a:rPr lang="en-CA" dirty="0"/>
              <a:t>The variable cannot be modified</a:t>
            </a:r>
          </a:p>
          <a:p>
            <a:pPr marL="609600" indent="-609600" eaLnBrk="1" hangingPunct="1">
              <a:buFontTx/>
              <a:buAutoNum type="alphaUcPeriod"/>
            </a:pPr>
            <a:r>
              <a:rPr lang="en-CA" dirty="0"/>
              <a:t>The variable can only be modified at runtime</a:t>
            </a:r>
          </a:p>
          <a:p>
            <a:pPr marL="609600" indent="-609600" eaLnBrk="1" hangingPunct="1">
              <a:buFontTx/>
              <a:buAutoNum type="alphaUcPeriod"/>
            </a:pPr>
            <a:r>
              <a:rPr lang="en-CA" dirty="0"/>
              <a:t>The variable is associated with the class</a:t>
            </a:r>
          </a:p>
          <a:p>
            <a:pPr marL="609600" indent="-609600" eaLnBrk="1" hangingPunct="1">
              <a:buFontTx/>
              <a:buAutoNum type="alphaUcPeriod"/>
            </a:pPr>
            <a:r>
              <a:rPr lang="en-CA" dirty="0"/>
              <a:t>The variable is associated with the object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BBA9DC1-53D4-4FD6-A0F9-42594BE6DCF0}" type="slidenum">
              <a:rPr lang="en-US" smtClean="0"/>
              <a:pPr eaLnBrk="1" hangingPunct="1"/>
              <a:t>25</a:t>
            </a:fld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CA" b="1" dirty="0">
                <a:solidFill>
                  <a:srgbClr val="FF0000"/>
                </a:solidFill>
              </a:rPr>
              <a:t>public static void main(String[] </a:t>
            </a:r>
            <a:r>
              <a:rPr lang="en-CA" b="1" dirty="0" err="1">
                <a:solidFill>
                  <a:srgbClr val="FF0000"/>
                </a:solidFill>
              </a:rPr>
              <a:t>args</a:t>
            </a:r>
            <a:r>
              <a:rPr lang="en-CA" b="1" dirty="0">
                <a:solidFill>
                  <a:srgbClr val="FF0000"/>
                </a:solidFill>
              </a:rPr>
              <a:t>)</a:t>
            </a:r>
            <a:r>
              <a:rPr lang="en-CA" dirty="0"/>
              <a:t> means</a:t>
            </a:r>
          </a:p>
          <a:p>
            <a:pPr marL="609600" indent="-609600" eaLnBrk="1" hangingPunct="1">
              <a:buFontTx/>
              <a:buNone/>
            </a:pPr>
            <a:endParaRPr lang="en-CA" dirty="0"/>
          </a:p>
          <a:p>
            <a:pPr marL="609600" indent="-609600" eaLnBrk="1" hangingPunct="1">
              <a:buFontTx/>
              <a:buAutoNum type="alphaUcPeriod"/>
            </a:pPr>
            <a:r>
              <a:rPr lang="en-CA" dirty="0"/>
              <a:t>this method can be run by anyone</a:t>
            </a:r>
          </a:p>
          <a:p>
            <a:pPr marL="609600" indent="-609600" eaLnBrk="1" hangingPunct="1">
              <a:buFontTx/>
              <a:buAutoNum type="alphaUcPeriod"/>
            </a:pPr>
            <a:r>
              <a:rPr lang="en-CA" dirty="0"/>
              <a:t>this method returns nothing</a:t>
            </a:r>
          </a:p>
          <a:p>
            <a:pPr marL="609600" indent="-609600" eaLnBrk="1" hangingPunct="1">
              <a:buFontTx/>
              <a:buAutoNum type="alphaUcPeriod"/>
            </a:pPr>
            <a:r>
              <a:rPr lang="en-CA" dirty="0"/>
              <a:t>this method is associated with the class</a:t>
            </a:r>
          </a:p>
          <a:p>
            <a:pPr marL="609600" indent="-609600" eaLnBrk="1" hangingPunct="1">
              <a:buFontTx/>
              <a:buAutoNum type="alphaUcPeriod"/>
            </a:pPr>
            <a:r>
              <a:rPr lang="en-CA" dirty="0"/>
              <a:t>all of the above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BF78D-496F-4B18-89F6-F9AC3B233C29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86" t="24000" r="14828" b="9685"/>
          <a:stretch/>
        </p:blipFill>
        <p:spPr bwMode="auto">
          <a:xfrm>
            <a:off x="-1089" y="700737"/>
            <a:ext cx="9146178" cy="5456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59763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F72731A-2F0B-4DD5-AE38-9023FC6AFA55}" type="slidenum">
              <a:rPr lang="en-US" smtClean="0"/>
              <a:pPr eaLnBrk="1" hangingPunct="1"/>
              <a:t>27</a:t>
            </a:fld>
            <a:endParaRPr 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CA" dirty="0"/>
              <a:t>The </a:t>
            </a:r>
            <a:r>
              <a:rPr lang="en-CA" b="1" dirty="0">
                <a:solidFill>
                  <a:srgbClr val="FF0000"/>
                </a:solidFill>
              </a:rPr>
              <a:t>final</a:t>
            </a:r>
            <a:r>
              <a:rPr lang="en-CA" dirty="0">
                <a:solidFill>
                  <a:srgbClr val="FF0000"/>
                </a:solidFill>
              </a:rPr>
              <a:t> </a:t>
            </a:r>
            <a:r>
              <a:rPr lang="en-CA" dirty="0"/>
              <a:t>keyword in Java means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UcPeriod"/>
            </a:pPr>
            <a:r>
              <a:rPr lang="en-CA" dirty="0"/>
              <a:t>The variable must be assigned an initial value and can never be assigned a new value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UcPeriod"/>
            </a:pPr>
            <a:r>
              <a:rPr lang="en-CA" dirty="0"/>
              <a:t>The variable is a constant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UcPeriod"/>
            </a:pPr>
            <a:r>
              <a:rPr lang="en-CA" dirty="0"/>
              <a:t>The variable cannot be inherited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UcPeriod"/>
            </a:pPr>
            <a:r>
              <a:rPr lang="en-CA" dirty="0"/>
              <a:t>The variable can only be changed by an internal method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FD9D582-B4E7-43AA-95C2-A18D53E727D8}" type="slidenum">
              <a:rPr lang="en-US" smtClean="0"/>
              <a:pPr eaLnBrk="1" hangingPunct="1"/>
              <a:t>28</a:t>
            </a:fld>
            <a:endParaRPr 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CA"/>
              <a:t>The final keyword in Java means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/>
              <a:t>A final class cannot be subclassed.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/>
              <a:t>A final method cannot be overridden by subclasses.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/>
              <a:t>A final variable can only be assigned once.</a:t>
            </a:r>
          </a:p>
          <a:p>
            <a:pPr marL="1009650" lvl="1" indent="-609600" eaLnBrk="1" hangingPunct="1">
              <a:lnSpc>
                <a:spcPct val="90000"/>
              </a:lnSpc>
            </a:pPr>
            <a:r>
              <a:rPr lang="en-US"/>
              <a:t>Unlike the value of a constant, the value of a final variable is not necessarily known at compile time.</a:t>
            </a:r>
            <a:endParaRPr lang="en-CA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D715672-B480-449E-A258-6F675949F7C0}" type="slidenum">
              <a:rPr lang="en-US" smtClean="0"/>
              <a:pPr eaLnBrk="1" hangingPunct="1"/>
              <a:t>29</a:t>
            </a:fld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CA" dirty="0"/>
              <a:t>public class Gnome {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CA" dirty="0"/>
              <a:t>	public int age;</a:t>
            </a:r>
            <a:br>
              <a:rPr lang="en-CA" dirty="0"/>
            </a:br>
            <a:r>
              <a:rPr lang="en-CA" dirty="0"/>
              <a:t>Gnome(int ag){ age = ag;}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CA" dirty="0"/>
              <a:t>	Gnome(){ age = 204;}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CA" dirty="0"/>
              <a:t>}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UcPeriod"/>
            </a:pPr>
            <a:r>
              <a:rPr lang="en-CA" dirty="0"/>
              <a:t>The code defines no constructor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UcPeriod"/>
            </a:pPr>
            <a:r>
              <a:rPr lang="en-CA" dirty="0"/>
              <a:t>The code defines one constructor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UcPeriod"/>
            </a:pPr>
            <a:r>
              <a:rPr lang="en-CA" dirty="0"/>
              <a:t>The code defines two constructors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UcPeriod"/>
            </a:pPr>
            <a:r>
              <a:rPr lang="en-CA" dirty="0"/>
              <a:t>The code defines one method and one default constructor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Interests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105400" cy="4525963"/>
          </a:xfrm>
        </p:spPr>
        <p:txBody>
          <a:bodyPr>
            <a:normAutofit fontScale="85000" lnSpcReduction="20000"/>
          </a:bodyPr>
          <a:lstStyle/>
          <a:p>
            <a:r>
              <a:rPr lang="en-CA" dirty="0"/>
              <a:t>PhD Optimization (Applied Mathematics)</a:t>
            </a:r>
          </a:p>
          <a:p>
            <a:r>
              <a:rPr lang="en-CA" dirty="0"/>
              <a:t>Research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/>
              <a:t>New algorithms to compute math operators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/>
              <a:t>Math </a:t>
            </a:r>
            <a:r>
              <a:rPr lang="en-CA" dirty="0" err="1"/>
              <a:t>modeling+optimization</a:t>
            </a:r>
            <a:r>
              <a:rPr lang="en-CA" dirty="0"/>
              <a:t>: </a:t>
            </a:r>
          </a:p>
          <a:p>
            <a:pPr lvl="2"/>
            <a:r>
              <a:rPr lang="en-CA" dirty="0"/>
              <a:t>road design, </a:t>
            </a:r>
          </a:p>
          <a:p>
            <a:pPr lvl="2"/>
            <a:r>
              <a:rPr lang="en-CA" dirty="0"/>
              <a:t>ranking students for scholarships</a:t>
            </a:r>
          </a:p>
          <a:p>
            <a:pPr lvl="2"/>
            <a:r>
              <a:rPr lang="en-CA" dirty="0"/>
              <a:t>machine learning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/>
              <a:t>Computer Science Education</a:t>
            </a:r>
          </a:p>
          <a:p>
            <a:pPr marL="1371600" lvl="2" indent="-514350"/>
            <a:r>
              <a:rPr lang="en-CA" dirty="0"/>
              <a:t>Optimized learning</a:t>
            </a:r>
          </a:p>
          <a:p>
            <a:pPr marL="1371600" lvl="2" indent="-514350"/>
            <a:r>
              <a:rPr lang="en-CA" dirty="0"/>
              <a:t>Team-based learning</a:t>
            </a:r>
          </a:p>
          <a:p>
            <a:pPr marL="571500" indent="-514350"/>
            <a:r>
              <a:rPr lang="en-CA" dirty="0"/>
              <a:t>Teaching: </a:t>
            </a:r>
          </a:p>
          <a:p>
            <a:pPr marL="971550" lvl="1" indent="-514350"/>
            <a:r>
              <a:rPr lang="en-CA" dirty="0"/>
              <a:t>222 Data Structure</a:t>
            </a:r>
          </a:p>
          <a:p>
            <a:pPr marL="971550" lvl="1" indent="-514350"/>
            <a:r>
              <a:rPr lang="en-CA" dirty="0"/>
              <a:t>520 Advanced Algorithms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638800" y="1600200"/>
            <a:ext cx="3352800" cy="4525963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CA" dirty="0"/>
              <a:t>(Paid) Opportunities</a:t>
            </a:r>
          </a:p>
          <a:p>
            <a:r>
              <a:rPr lang="en-CA" dirty="0"/>
              <a:t>Research Assistant</a:t>
            </a:r>
          </a:p>
          <a:p>
            <a:r>
              <a:rPr lang="en-CA" dirty="0"/>
              <a:t>Honours</a:t>
            </a:r>
          </a:p>
          <a:p>
            <a:r>
              <a:rPr lang="en-CA" dirty="0"/>
              <a:t>MSc</a:t>
            </a:r>
          </a:p>
          <a:p>
            <a:r>
              <a:rPr lang="en-CA" dirty="0"/>
              <a:t>PhD</a:t>
            </a:r>
          </a:p>
          <a:p>
            <a:pPr marL="0" indent="0">
              <a:buNone/>
            </a:pPr>
            <a:r>
              <a:rPr lang="en-CA" dirty="0"/>
              <a:t>and</a:t>
            </a:r>
          </a:p>
          <a:p>
            <a:r>
              <a:rPr lang="en-CA" dirty="0"/>
              <a:t>Teaching Assistant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BF78D-496F-4B18-89F6-F9AC3B233C2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6146" name="Picture 2" descr="Yves Luc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733425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1738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3E73894-493C-4226-BD52-6A53EACEAAF8}" type="slidenum">
              <a:rPr lang="en-US" smtClean="0"/>
              <a:pPr eaLnBrk="1" hangingPunct="1"/>
              <a:t>30</a:t>
            </a:fld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CA" sz="1800" dirty="0"/>
              <a:t>What is written on the console by the following code?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en-CA" sz="2000" dirty="0"/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CA" sz="2000" b="1" dirty="0"/>
              <a:t>public</a:t>
            </a:r>
            <a:r>
              <a:rPr lang="en-CA" sz="2000" dirty="0"/>
              <a:t> </a:t>
            </a:r>
            <a:r>
              <a:rPr lang="en-CA" sz="2000" b="1" dirty="0"/>
              <a:t>class</a:t>
            </a:r>
            <a:r>
              <a:rPr lang="en-CA" sz="2000" dirty="0"/>
              <a:t> Gnome {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CA" sz="2000" b="1" dirty="0"/>
              <a:t>	public</a:t>
            </a:r>
            <a:r>
              <a:rPr lang="en-CA" sz="2000" dirty="0"/>
              <a:t> </a:t>
            </a:r>
            <a:r>
              <a:rPr lang="en-CA" sz="2000" b="1" dirty="0"/>
              <a:t>int</a:t>
            </a:r>
            <a:r>
              <a:rPr lang="en-CA" sz="2000" dirty="0"/>
              <a:t> age;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CA" sz="2000" dirty="0"/>
              <a:t>	Gnome(){ age = 204;}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CA" sz="2000" dirty="0"/>
              <a:t>}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en-CA" sz="2000" dirty="0"/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CA" sz="2000" b="1" dirty="0"/>
              <a:t>public</a:t>
            </a:r>
            <a:r>
              <a:rPr lang="en-CA" sz="2000" dirty="0"/>
              <a:t> </a:t>
            </a:r>
            <a:r>
              <a:rPr lang="en-CA" sz="2000" b="1" dirty="0"/>
              <a:t>class</a:t>
            </a:r>
            <a:r>
              <a:rPr lang="en-CA" sz="2000" dirty="0"/>
              <a:t> Example {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CA" sz="2000" b="1" dirty="0"/>
              <a:t>	static void</a:t>
            </a:r>
            <a:r>
              <a:rPr lang="en-CA" sz="2000" dirty="0"/>
              <a:t> modify(Gnome g){ </a:t>
            </a:r>
            <a:r>
              <a:rPr lang="en-CA" sz="2000" dirty="0" err="1"/>
              <a:t>g.age</a:t>
            </a:r>
            <a:r>
              <a:rPr lang="en-CA" sz="2000" dirty="0"/>
              <a:t>=123; }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CA" sz="2000" b="1" dirty="0"/>
              <a:t>	public</a:t>
            </a:r>
            <a:r>
              <a:rPr lang="en-CA" sz="2000" dirty="0"/>
              <a:t> </a:t>
            </a:r>
            <a:r>
              <a:rPr lang="en-CA" sz="2000" b="1" dirty="0"/>
              <a:t>static</a:t>
            </a:r>
            <a:r>
              <a:rPr lang="en-CA" sz="2000" dirty="0"/>
              <a:t> </a:t>
            </a:r>
            <a:r>
              <a:rPr lang="en-CA" sz="2000" b="1" dirty="0"/>
              <a:t>void</a:t>
            </a:r>
            <a:r>
              <a:rPr lang="en-CA" sz="2000" dirty="0"/>
              <a:t> main(String[] </a:t>
            </a:r>
            <a:r>
              <a:rPr lang="en-CA" sz="2000" dirty="0" err="1"/>
              <a:t>args</a:t>
            </a:r>
            <a:r>
              <a:rPr lang="en-CA" sz="2000" dirty="0"/>
              <a:t>) {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CA" sz="2000" dirty="0"/>
              <a:t>		Gnome g = </a:t>
            </a:r>
            <a:r>
              <a:rPr lang="en-CA" sz="2000" b="1" dirty="0"/>
              <a:t>new</a:t>
            </a:r>
            <a:r>
              <a:rPr lang="en-CA" sz="2000" dirty="0"/>
              <a:t> Gnome();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CA" sz="2000" dirty="0"/>
              <a:t>		</a:t>
            </a:r>
            <a:r>
              <a:rPr lang="en-CA" sz="2000" dirty="0" err="1"/>
              <a:t>System.</a:t>
            </a:r>
            <a:r>
              <a:rPr lang="en-CA" sz="2000" i="1" dirty="0" err="1"/>
              <a:t>out</a:t>
            </a:r>
            <a:r>
              <a:rPr lang="en-CA" sz="2000" dirty="0" err="1"/>
              <a:t>.println</a:t>
            </a:r>
            <a:r>
              <a:rPr lang="en-CA" sz="2000" dirty="0"/>
              <a:t>(</a:t>
            </a:r>
            <a:r>
              <a:rPr lang="en-CA" sz="2000" dirty="0" err="1"/>
              <a:t>g.age</a:t>
            </a:r>
            <a:r>
              <a:rPr lang="en-CA" sz="2000" dirty="0"/>
              <a:t>);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CA" sz="2000" dirty="0"/>
              <a:t>		</a:t>
            </a:r>
            <a:r>
              <a:rPr lang="en-CA" sz="2000" dirty="0" err="1"/>
              <a:t>Example.modify</a:t>
            </a:r>
            <a:r>
              <a:rPr lang="en-CA" sz="2000" dirty="0"/>
              <a:t>(g);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CA" sz="2000" dirty="0"/>
              <a:t>		</a:t>
            </a:r>
            <a:r>
              <a:rPr lang="en-CA" sz="2000" dirty="0" err="1"/>
              <a:t>System.</a:t>
            </a:r>
            <a:r>
              <a:rPr lang="en-CA" sz="2000" i="1" dirty="0" err="1"/>
              <a:t>out</a:t>
            </a:r>
            <a:r>
              <a:rPr lang="en-CA" sz="2000" dirty="0" err="1"/>
              <a:t>.println</a:t>
            </a:r>
            <a:r>
              <a:rPr lang="en-CA" sz="2000" dirty="0"/>
              <a:t>(</a:t>
            </a:r>
            <a:r>
              <a:rPr lang="en-CA" sz="2000" dirty="0" err="1"/>
              <a:t>g.age</a:t>
            </a:r>
            <a:r>
              <a:rPr lang="en-CA" sz="2000" dirty="0"/>
              <a:t>);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CA" sz="2000" dirty="0"/>
              <a:t>	}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CA" sz="2000" dirty="0"/>
              <a:t>}</a:t>
            </a:r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5486400" y="609600"/>
            <a:ext cx="3276600" cy="574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09600" indent="-609600" algn="r">
              <a:lnSpc>
                <a:spcPct val="90000"/>
              </a:lnSpc>
              <a:spcBef>
                <a:spcPct val="20000"/>
              </a:spcBef>
            </a:pPr>
            <a:endParaRPr lang="en-CA" sz="2800" dirty="0"/>
          </a:p>
          <a:p>
            <a:pPr marL="609600" indent="-609600" algn="r">
              <a:lnSpc>
                <a:spcPct val="90000"/>
              </a:lnSpc>
              <a:spcBef>
                <a:spcPct val="20000"/>
              </a:spcBef>
              <a:buFontTx/>
              <a:buAutoNum type="alphaUcPeriod"/>
            </a:pPr>
            <a:r>
              <a:rPr lang="en-CA" sz="3200" dirty="0"/>
              <a:t>123</a:t>
            </a:r>
            <a:br>
              <a:rPr lang="en-CA" sz="3200" dirty="0"/>
            </a:br>
            <a:r>
              <a:rPr lang="en-CA" sz="3200" dirty="0"/>
              <a:t>204</a:t>
            </a:r>
          </a:p>
          <a:p>
            <a:pPr marL="609600" indent="-609600" algn="r">
              <a:lnSpc>
                <a:spcPct val="90000"/>
              </a:lnSpc>
              <a:spcBef>
                <a:spcPct val="20000"/>
              </a:spcBef>
              <a:buFontTx/>
              <a:buAutoNum type="alphaUcPeriod"/>
            </a:pPr>
            <a:r>
              <a:rPr lang="en-CA" sz="3200" dirty="0"/>
              <a:t>204</a:t>
            </a:r>
            <a:br>
              <a:rPr lang="en-CA" sz="3200" dirty="0"/>
            </a:br>
            <a:r>
              <a:rPr lang="en-CA" sz="3200" dirty="0"/>
              <a:t>204</a:t>
            </a:r>
          </a:p>
          <a:p>
            <a:pPr marL="609600" indent="-609600" algn="r">
              <a:lnSpc>
                <a:spcPct val="90000"/>
              </a:lnSpc>
              <a:spcBef>
                <a:spcPct val="20000"/>
              </a:spcBef>
              <a:buFontTx/>
              <a:buAutoNum type="alphaUcPeriod"/>
            </a:pPr>
            <a:r>
              <a:rPr lang="en-CA" sz="3200" dirty="0"/>
              <a:t>123</a:t>
            </a:r>
            <a:br>
              <a:rPr lang="en-CA" sz="3200" dirty="0"/>
            </a:br>
            <a:r>
              <a:rPr lang="en-CA" sz="3200" dirty="0"/>
              <a:t>123</a:t>
            </a:r>
          </a:p>
          <a:p>
            <a:pPr marL="609600" indent="-609600" algn="r">
              <a:lnSpc>
                <a:spcPct val="90000"/>
              </a:lnSpc>
              <a:spcBef>
                <a:spcPct val="20000"/>
              </a:spcBef>
              <a:buFontTx/>
              <a:buAutoNum type="alphaUcPeriod"/>
            </a:pPr>
            <a:r>
              <a:rPr lang="en-CA" sz="3200" dirty="0"/>
              <a:t>204</a:t>
            </a:r>
            <a:br>
              <a:rPr lang="en-CA" sz="3200" dirty="0"/>
            </a:br>
            <a:r>
              <a:rPr lang="en-CA" sz="3200" dirty="0"/>
              <a:t>123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3E73894-493C-4226-BD52-6A53EACEAAF8}" type="slidenum">
              <a:rPr lang="en-US" smtClean="0"/>
              <a:pPr eaLnBrk="1" hangingPunct="1"/>
              <a:t>31</a:t>
            </a:fld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9695" y="381000"/>
            <a:ext cx="8229600" cy="64008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CA" sz="1800" dirty="0"/>
              <a:t>What is written on the console by the following code?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en-CA" sz="2000" dirty="0"/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en-CA" sz="2000" dirty="0"/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rgbClr val="CC7832"/>
                </a:solidFill>
              </a:rPr>
              <a:t>interface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A9B7C6"/>
                </a:solidFill>
              </a:rPr>
              <a:t>Formula</a:t>
            </a:r>
            <a:r>
              <a:rPr lang="en-US" sz="2000" dirty="0"/>
              <a:t> </a:t>
            </a:r>
            <a:r>
              <a:rPr lang="en-US" sz="2000" b="1" dirty="0"/>
              <a:t>{</a:t>
            </a:r>
            <a:r>
              <a:rPr lang="en-US" sz="2000" dirty="0"/>
              <a:t>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rgbClr val="CC7832"/>
                </a:solidFill>
              </a:rPr>
              <a:t>	double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A9B7C6"/>
                </a:solidFill>
              </a:rPr>
              <a:t>calculate</a:t>
            </a:r>
            <a:r>
              <a:rPr lang="en-US" sz="2000" b="1" dirty="0"/>
              <a:t>(</a:t>
            </a:r>
            <a:r>
              <a:rPr lang="en-US" sz="2000" dirty="0" err="1">
                <a:solidFill>
                  <a:srgbClr val="CC7832"/>
                </a:solidFill>
              </a:rPr>
              <a:t>int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A9B7C6"/>
                </a:solidFill>
              </a:rPr>
              <a:t>a</a:t>
            </a:r>
            <a:r>
              <a:rPr lang="en-US" sz="2000" b="1" dirty="0"/>
              <a:t>);</a:t>
            </a:r>
            <a:r>
              <a:rPr lang="en-US" sz="2000" dirty="0"/>
              <a:t>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en-US" sz="2000" dirty="0">
              <a:solidFill>
                <a:srgbClr val="CC7832"/>
              </a:solidFill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rgbClr val="CC7832"/>
                </a:solidFill>
              </a:rPr>
              <a:t>	default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CC7832"/>
                </a:solidFill>
              </a:rPr>
              <a:t>double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A9B7C6"/>
                </a:solidFill>
              </a:rPr>
              <a:t>sqrt</a:t>
            </a:r>
            <a:r>
              <a:rPr lang="en-US" sz="2000" b="1" dirty="0"/>
              <a:t>(</a:t>
            </a:r>
            <a:r>
              <a:rPr lang="en-US" sz="2000" dirty="0" err="1">
                <a:solidFill>
                  <a:srgbClr val="CC7832"/>
                </a:solidFill>
              </a:rPr>
              <a:t>int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A9B7C6"/>
                </a:solidFill>
              </a:rPr>
              <a:t>a</a:t>
            </a:r>
            <a:r>
              <a:rPr lang="en-US" sz="2000" b="1" dirty="0"/>
              <a:t>)</a:t>
            </a:r>
            <a:r>
              <a:rPr lang="en-US" sz="2000" dirty="0"/>
              <a:t> </a:t>
            </a:r>
            <a:r>
              <a:rPr lang="en-US" sz="2000" b="1" dirty="0"/>
              <a:t>{</a:t>
            </a:r>
            <a:r>
              <a:rPr lang="en-US" sz="2000" dirty="0"/>
              <a:t>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rgbClr val="CC7832"/>
                </a:solidFill>
              </a:rPr>
              <a:t>		return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A9B7C6"/>
                </a:solidFill>
              </a:rPr>
              <a:t>Math</a:t>
            </a:r>
            <a:r>
              <a:rPr lang="en-US" sz="2000" b="1" dirty="0" err="1"/>
              <a:t>.</a:t>
            </a:r>
            <a:r>
              <a:rPr lang="en-US" sz="2000" dirty="0" err="1">
                <a:solidFill>
                  <a:srgbClr val="9876AA"/>
                </a:solidFill>
              </a:rPr>
              <a:t>sqrt</a:t>
            </a:r>
            <a:r>
              <a:rPr lang="en-US" sz="2000" b="1" dirty="0"/>
              <a:t>(</a:t>
            </a:r>
            <a:r>
              <a:rPr lang="en-US" sz="2000" dirty="0">
                <a:solidFill>
                  <a:srgbClr val="A9B7C6"/>
                </a:solidFill>
              </a:rPr>
              <a:t>a</a:t>
            </a:r>
            <a:r>
              <a:rPr lang="en-US" sz="2000" b="1" dirty="0"/>
              <a:t>);</a:t>
            </a:r>
            <a:r>
              <a:rPr lang="en-US" sz="2000" dirty="0"/>
              <a:t>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000" b="1" dirty="0"/>
              <a:t>	}</a:t>
            </a:r>
            <a:r>
              <a:rPr lang="en-US" sz="2000" dirty="0"/>
              <a:t>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000" b="1" dirty="0"/>
              <a:t>}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en-US" sz="2000" b="1" dirty="0"/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en-US" sz="2000" b="1" dirty="0"/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CA" sz="2000" dirty="0">
                <a:solidFill>
                  <a:srgbClr val="A9B7C6"/>
                </a:solidFill>
              </a:rPr>
              <a:t>Formula</a:t>
            </a:r>
            <a:r>
              <a:rPr lang="en-CA" sz="2000" dirty="0"/>
              <a:t> </a:t>
            </a:r>
            <a:r>
              <a:rPr lang="en-CA" sz="2000" dirty="0" err="1">
                <a:solidFill>
                  <a:srgbClr val="A9B7C6"/>
                </a:solidFill>
              </a:rPr>
              <a:t>formula</a:t>
            </a:r>
            <a:r>
              <a:rPr lang="en-CA" sz="2000" dirty="0"/>
              <a:t> </a:t>
            </a:r>
            <a:r>
              <a:rPr lang="en-CA" sz="2000" b="1" dirty="0"/>
              <a:t>=</a:t>
            </a:r>
            <a:r>
              <a:rPr lang="en-CA" sz="2000" dirty="0"/>
              <a:t> </a:t>
            </a:r>
            <a:r>
              <a:rPr lang="en-CA" sz="2000" dirty="0">
                <a:solidFill>
                  <a:srgbClr val="CC7832"/>
                </a:solidFill>
              </a:rPr>
              <a:t>new</a:t>
            </a:r>
            <a:r>
              <a:rPr lang="en-CA" sz="2000" dirty="0"/>
              <a:t> </a:t>
            </a:r>
            <a:r>
              <a:rPr lang="en-CA" sz="2000" dirty="0">
                <a:solidFill>
                  <a:srgbClr val="A9B7C6"/>
                </a:solidFill>
              </a:rPr>
              <a:t>Formula</a:t>
            </a:r>
            <a:r>
              <a:rPr lang="en-CA" sz="2000" b="1" dirty="0"/>
              <a:t>()</a:t>
            </a:r>
            <a:r>
              <a:rPr lang="en-CA" sz="2000" dirty="0"/>
              <a:t> </a:t>
            </a:r>
            <a:r>
              <a:rPr lang="en-CA" sz="2000" b="1" dirty="0"/>
              <a:t>{</a:t>
            </a:r>
            <a:r>
              <a:rPr lang="en-CA" sz="2000" dirty="0"/>
              <a:t>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CA" sz="2000" dirty="0">
                <a:solidFill>
                  <a:srgbClr val="BBB529"/>
                </a:solidFill>
              </a:rPr>
              <a:t>	@Override</a:t>
            </a:r>
            <a:r>
              <a:rPr lang="en-CA" sz="2000" dirty="0"/>
              <a:t>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CA" sz="2000" dirty="0">
                <a:solidFill>
                  <a:srgbClr val="CC7832"/>
                </a:solidFill>
              </a:rPr>
              <a:t>	public</a:t>
            </a:r>
            <a:r>
              <a:rPr lang="en-CA" sz="2000" dirty="0"/>
              <a:t> </a:t>
            </a:r>
            <a:r>
              <a:rPr lang="en-CA" sz="2000" dirty="0">
                <a:solidFill>
                  <a:srgbClr val="CC7832"/>
                </a:solidFill>
              </a:rPr>
              <a:t>double</a:t>
            </a:r>
            <a:r>
              <a:rPr lang="en-CA" sz="2000" dirty="0"/>
              <a:t> </a:t>
            </a:r>
            <a:r>
              <a:rPr lang="en-CA" sz="2000" dirty="0">
                <a:solidFill>
                  <a:srgbClr val="A9B7C6"/>
                </a:solidFill>
              </a:rPr>
              <a:t>calculate</a:t>
            </a:r>
            <a:r>
              <a:rPr lang="en-CA" sz="2000" b="1" dirty="0"/>
              <a:t>(</a:t>
            </a:r>
            <a:r>
              <a:rPr lang="en-CA" sz="2000" dirty="0" err="1">
                <a:solidFill>
                  <a:srgbClr val="CC7832"/>
                </a:solidFill>
              </a:rPr>
              <a:t>int</a:t>
            </a:r>
            <a:r>
              <a:rPr lang="en-CA" sz="2000" dirty="0"/>
              <a:t> </a:t>
            </a:r>
            <a:r>
              <a:rPr lang="en-CA" sz="2000" dirty="0">
                <a:solidFill>
                  <a:srgbClr val="A9B7C6"/>
                </a:solidFill>
              </a:rPr>
              <a:t>a</a:t>
            </a:r>
            <a:r>
              <a:rPr lang="en-CA" sz="2000" b="1" dirty="0"/>
              <a:t>)</a:t>
            </a:r>
            <a:r>
              <a:rPr lang="en-CA" sz="2000" dirty="0"/>
              <a:t> </a:t>
            </a:r>
            <a:r>
              <a:rPr lang="en-CA" sz="2000" b="1" dirty="0"/>
              <a:t>{</a:t>
            </a:r>
            <a:r>
              <a:rPr lang="en-CA" sz="2000" dirty="0"/>
              <a:t>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CA" sz="2000" dirty="0">
                <a:solidFill>
                  <a:srgbClr val="CC7832"/>
                </a:solidFill>
              </a:rPr>
              <a:t>		return</a:t>
            </a:r>
            <a:r>
              <a:rPr lang="en-CA" sz="2000" dirty="0"/>
              <a:t> </a:t>
            </a:r>
            <a:r>
              <a:rPr lang="en-CA" sz="2000" dirty="0" err="1">
                <a:solidFill>
                  <a:srgbClr val="A9B7C6"/>
                </a:solidFill>
              </a:rPr>
              <a:t>sqrt</a:t>
            </a:r>
            <a:r>
              <a:rPr lang="en-CA" sz="2000" b="1" dirty="0"/>
              <a:t>(</a:t>
            </a:r>
            <a:r>
              <a:rPr lang="en-CA" sz="2000" dirty="0">
                <a:solidFill>
                  <a:srgbClr val="A9B7C6"/>
                </a:solidFill>
              </a:rPr>
              <a:t>a</a:t>
            </a:r>
            <a:r>
              <a:rPr lang="en-CA" sz="2000" dirty="0"/>
              <a:t> </a:t>
            </a:r>
            <a:r>
              <a:rPr lang="en-CA" sz="2000" b="1" dirty="0"/>
              <a:t>*</a:t>
            </a:r>
            <a:r>
              <a:rPr lang="en-CA" sz="2000" dirty="0"/>
              <a:t> </a:t>
            </a:r>
            <a:r>
              <a:rPr lang="en-CA" sz="2000" dirty="0">
                <a:solidFill>
                  <a:srgbClr val="6897BB"/>
                </a:solidFill>
              </a:rPr>
              <a:t>100</a:t>
            </a:r>
            <a:r>
              <a:rPr lang="en-CA" sz="2000" b="1" dirty="0"/>
              <a:t>);</a:t>
            </a:r>
            <a:r>
              <a:rPr lang="en-CA" sz="2000" dirty="0"/>
              <a:t>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CA" sz="2000" b="1" dirty="0"/>
              <a:t>	}</a:t>
            </a:r>
            <a:r>
              <a:rPr lang="en-CA" sz="2000" dirty="0"/>
              <a:t>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CA" sz="2000" b="1" dirty="0"/>
              <a:t>};</a:t>
            </a:r>
            <a:r>
              <a:rPr lang="en-CA" sz="2000" dirty="0"/>
              <a:t>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CA" sz="2000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System.</a:t>
            </a:r>
            <a:r>
              <a:rPr lang="en-CA" sz="2000" b="1" i="1" dirty="0" err="1">
                <a:solidFill>
                  <a:srgbClr val="0000C0"/>
                </a:solidFill>
                <a:highlight>
                  <a:srgbClr val="E8F2FE"/>
                </a:highlight>
                <a:latin typeface="Consolas"/>
              </a:rPr>
              <a:t>out</a:t>
            </a:r>
            <a:r>
              <a:rPr lang="en-CA" sz="2000" b="1" i="1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.println</a:t>
            </a:r>
            <a:r>
              <a:rPr lang="en-CA" sz="2000" b="1" i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</a:t>
            </a:r>
            <a:r>
              <a:rPr lang="en-CA" sz="2000" dirty="0" err="1">
                <a:solidFill>
                  <a:srgbClr val="A9B7C6"/>
                </a:solidFill>
              </a:rPr>
              <a:t>formula</a:t>
            </a:r>
            <a:r>
              <a:rPr lang="en-CA" sz="2000" b="1" dirty="0" err="1"/>
              <a:t>.</a:t>
            </a:r>
            <a:r>
              <a:rPr lang="en-CA" sz="2000" dirty="0" err="1">
                <a:solidFill>
                  <a:srgbClr val="9876AA"/>
                </a:solidFill>
              </a:rPr>
              <a:t>calculate</a:t>
            </a:r>
            <a:r>
              <a:rPr lang="en-CA" sz="2000" b="1" dirty="0"/>
              <a:t>(</a:t>
            </a:r>
            <a:r>
              <a:rPr lang="en-CA" sz="2000" dirty="0">
                <a:solidFill>
                  <a:srgbClr val="6897BB"/>
                </a:solidFill>
              </a:rPr>
              <a:t>100</a:t>
            </a:r>
            <a:r>
              <a:rPr lang="en-CA" sz="2000" b="1" dirty="0"/>
              <a:t>));</a:t>
            </a:r>
            <a:r>
              <a:rPr lang="en-CA" sz="2000" dirty="0"/>
              <a:t>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CA" sz="2000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System.</a:t>
            </a:r>
            <a:r>
              <a:rPr lang="en-CA" sz="2000" b="1" i="1" dirty="0" err="1">
                <a:solidFill>
                  <a:srgbClr val="0000C0"/>
                </a:solidFill>
                <a:highlight>
                  <a:srgbClr val="E8F2FE"/>
                </a:highlight>
                <a:latin typeface="Consolas"/>
              </a:rPr>
              <a:t>out</a:t>
            </a:r>
            <a:r>
              <a:rPr lang="en-CA" sz="2000" b="1" i="1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.println</a:t>
            </a:r>
            <a:r>
              <a:rPr lang="en-CA" sz="2000" b="1" i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</a:t>
            </a:r>
            <a:r>
              <a:rPr lang="en-CA" sz="2000" dirty="0" err="1">
                <a:solidFill>
                  <a:srgbClr val="A9B7C6"/>
                </a:solidFill>
              </a:rPr>
              <a:t>formula</a:t>
            </a:r>
            <a:r>
              <a:rPr lang="en-CA" sz="2000" b="1" dirty="0" err="1"/>
              <a:t>.</a:t>
            </a:r>
            <a:r>
              <a:rPr lang="en-CA" sz="2000" dirty="0" err="1">
                <a:solidFill>
                  <a:srgbClr val="9876AA"/>
                </a:solidFill>
              </a:rPr>
              <a:t>sqrt</a:t>
            </a:r>
            <a:r>
              <a:rPr lang="en-CA" sz="2000" b="1" dirty="0"/>
              <a:t>(</a:t>
            </a:r>
            <a:r>
              <a:rPr lang="en-CA" sz="2000" dirty="0">
                <a:solidFill>
                  <a:srgbClr val="6897BB"/>
                </a:solidFill>
              </a:rPr>
              <a:t>16</a:t>
            </a:r>
            <a:r>
              <a:rPr lang="en-CA" sz="2000" b="1" dirty="0"/>
              <a:t>));</a:t>
            </a:r>
            <a:endParaRPr lang="en-CA" sz="2000" dirty="0"/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5791200" y="762000"/>
            <a:ext cx="2971800" cy="55927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609600" indent="-609600">
              <a:lnSpc>
                <a:spcPct val="90000"/>
              </a:lnSpc>
              <a:spcBef>
                <a:spcPct val="20000"/>
              </a:spcBef>
            </a:pPr>
            <a:endParaRPr lang="en-CA" sz="2800" dirty="0"/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buFontTx/>
              <a:buAutoNum type="alphaUcPeriod"/>
            </a:pPr>
            <a:r>
              <a:rPr lang="en-CA" sz="3200" dirty="0"/>
              <a:t>100.0</a:t>
            </a:r>
            <a:br>
              <a:rPr lang="en-CA" sz="3200" dirty="0"/>
            </a:br>
            <a:r>
              <a:rPr lang="en-CA" sz="3200" dirty="0"/>
              <a:t>4.0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buFontTx/>
              <a:buAutoNum type="alphaUcPeriod"/>
            </a:pPr>
            <a:r>
              <a:rPr lang="en-CA" sz="3200" dirty="0"/>
              <a:t>Compile Error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buFontTx/>
              <a:buAutoNum type="alphaUcPeriod"/>
            </a:pPr>
            <a:r>
              <a:rPr lang="en-CA" sz="3200" dirty="0"/>
              <a:t>Runtime Error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buFontTx/>
              <a:buAutoNum type="alphaUcPeriod"/>
            </a:pPr>
            <a:r>
              <a:rPr lang="en-CA" sz="3200" dirty="0"/>
              <a:t>No output</a:t>
            </a:r>
          </a:p>
        </p:txBody>
      </p:sp>
      <p:sp>
        <p:nvSpPr>
          <p:cNvPr id="2" name="Rectangle 1"/>
          <p:cNvSpPr/>
          <p:nvPr/>
        </p:nvSpPr>
        <p:spPr>
          <a:xfrm>
            <a:off x="76200" y="1219200"/>
            <a:ext cx="4114800" cy="2209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/>
          <p:cNvSpPr txBox="1"/>
          <p:nvPr/>
        </p:nvSpPr>
        <p:spPr>
          <a:xfrm>
            <a:off x="76200" y="816372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Formula.java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" y="3886200"/>
            <a:ext cx="5617866" cy="2895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/>
          <p:cNvSpPr txBox="1"/>
          <p:nvPr/>
        </p:nvSpPr>
        <p:spPr>
          <a:xfrm>
            <a:off x="76200" y="3516868"/>
            <a:ext cx="2146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CodeTestMain.java</a:t>
            </a:r>
          </a:p>
        </p:txBody>
      </p:sp>
    </p:spTree>
    <p:extLst>
      <p:ext uri="{BB962C8B-B14F-4D97-AF65-F5344CB8AC3E}">
        <p14:creationId xmlns:p14="http://schemas.microsoft.com/office/powerpoint/2010/main" val="19196078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C200706-C86A-4705-98FA-E86C723BF975}" type="slidenum">
              <a:rPr lang="en-US" smtClean="0"/>
              <a:pPr eaLnBrk="1" hangingPunct="1"/>
              <a:t>32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b="1" i="1" dirty="0">
                <a:solidFill>
                  <a:srgbClr val="FF0000"/>
                </a:solidFill>
              </a:rPr>
              <a:t>Inheritance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the capability of a class to use the properties and methods of another class.</a:t>
            </a:r>
          </a:p>
          <a:p>
            <a:pPr marL="609600" indent="-609600" eaLnBrk="1" hangingPunct="1">
              <a:buFontTx/>
              <a:buNone/>
            </a:pPr>
            <a:endParaRPr lang="en-US" dirty="0"/>
          </a:p>
          <a:p>
            <a:pPr marL="609600" indent="-609600" eaLnBrk="1" hangingPunct="1">
              <a:buFontTx/>
              <a:buNone/>
            </a:pPr>
            <a:r>
              <a:rPr lang="en-US" dirty="0"/>
              <a:t>How would you judge this definition? </a:t>
            </a:r>
            <a:endParaRPr lang="en-CA" dirty="0"/>
          </a:p>
          <a:p>
            <a:pPr marL="609600" indent="-609600" eaLnBrk="1" hangingPunct="1">
              <a:buFontTx/>
              <a:buAutoNum type="alphaUcPeriod"/>
            </a:pPr>
            <a:r>
              <a:rPr lang="en-CA" dirty="0"/>
              <a:t>EXCELLENT (complete answer)</a:t>
            </a:r>
          </a:p>
          <a:p>
            <a:pPr marL="609600" indent="-609600" eaLnBrk="1" hangingPunct="1">
              <a:buFontTx/>
              <a:buAutoNum type="alphaUcPeriod"/>
            </a:pPr>
            <a:r>
              <a:rPr lang="en-CA" dirty="0"/>
              <a:t>GOOD (partial answer)</a:t>
            </a:r>
          </a:p>
          <a:p>
            <a:pPr marL="609600" indent="-609600" eaLnBrk="1" hangingPunct="1">
              <a:buFontTx/>
              <a:buAutoNum type="alphaUcPeriod"/>
            </a:pPr>
            <a:r>
              <a:rPr lang="en-CA" dirty="0"/>
              <a:t>MEDIOCRE (totally unrelated)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990600" y="6369173"/>
            <a:ext cx="739183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https://www.easytutorial.in/category/java-programming-inheritance-442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2B10550-2F84-480A-A666-945D3B5CD9C8}" type="slidenum">
              <a:rPr lang="en-US" smtClean="0"/>
              <a:pPr eaLnBrk="1" hangingPunct="1"/>
              <a:t>33</a:t>
            </a:fld>
            <a:endParaRPr 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CA" sz="2800" i="1" dirty="0"/>
              <a:t>You need to implement 3 different types of trees. All will have different implementations of the find, insert, and remove methods. How would you design your code?</a:t>
            </a:r>
            <a:endParaRPr lang="en-US" sz="2800" dirty="0"/>
          </a:p>
          <a:p>
            <a:pPr marL="609600" indent="-609600" eaLnBrk="1" hangingPunct="1">
              <a:buFontTx/>
              <a:buNone/>
            </a:pPr>
            <a:endParaRPr lang="en-CA" sz="2800" dirty="0"/>
          </a:p>
          <a:p>
            <a:pPr marL="609600" indent="-609600" eaLnBrk="1" hangingPunct="1">
              <a:buFontTx/>
              <a:buAutoNum type="alphaUcPeriod"/>
            </a:pPr>
            <a:r>
              <a:rPr lang="en-CA" sz="2800" dirty="0"/>
              <a:t>Create 3 classes.</a:t>
            </a:r>
          </a:p>
          <a:p>
            <a:pPr marL="609600" indent="-609600" eaLnBrk="1" hangingPunct="1">
              <a:buFontTx/>
              <a:buAutoNum type="alphaUcPeriod"/>
            </a:pPr>
            <a:r>
              <a:rPr lang="en-CA" sz="2800" dirty="0"/>
              <a:t>Create an abstract class and 3 child classes</a:t>
            </a:r>
          </a:p>
          <a:p>
            <a:pPr marL="609600" indent="-609600" eaLnBrk="1" hangingPunct="1">
              <a:buFontTx/>
              <a:buAutoNum type="alphaUcPeriod"/>
            </a:pPr>
            <a:r>
              <a:rPr lang="en-CA" sz="2800" dirty="0"/>
              <a:t>Create a parent class and 3 child classes</a:t>
            </a:r>
          </a:p>
          <a:p>
            <a:pPr marL="609600" indent="-609600" eaLnBrk="1" hangingPunct="1">
              <a:buFontTx/>
              <a:buAutoNum type="alphaUcPeriod"/>
            </a:pPr>
            <a:r>
              <a:rPr lang="en-CA" sz="2800" dirty="0"/>
              <a:t>Use cloning to avoid duplicating code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9E68752-782E-48BE-A2AF-C4285FF1BE1C}" type="slidenum">
              <a:rPr lang="en-US" smtClean="0"/>
              <a:pPr eaLnBrk="1" hangingPunct="1"/>
              <a:t>34</a:t>
            </a:fld>
            <a:endParaRPr 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8229600" cy="64770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public class </a:t>
            </a:r>
            <a:r>
              <a:rPr lang="en-US" sz="2400" dirty="0" err="1"/>
              <a:t>AnimalReference</a:t>
            </a:r>
            <a:r>
              <a:rPr lang="en-US" sz="2400" dirty="0"/>
              <a:t> {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  public static void main(String </a:t>
            </a:r>
            <a:r>
              <a:rPr lang="en-US" sz="2400" dirty="0" err="1"/>
              <a:t>args</a:t>
            </a:r>
            <a:r>
              <a:rPr lang="en-US" sz="2400" dirty="0"/>
              <a:t>[]){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	Animal ref;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	Cow </a:t>
            </a:r>
            <a:r>
              <a:rPr lang="en-US" sz="2400" dirty="0" err="1"/>
              <a:t>aCow</a:t>
            </a:r>
            <a:r>
              <a:rPr lang="en-US" sz="2400" dirty="0"/>
              <a:t> = new Cow("Bossy");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	Dog </a:t>
            </a:r>
            <a:r>
              <a:rPr lang="en-US" sz="2400" dirty="0" err="1"/>
              <a:t>aDog</a:t>
            </a:r>
            <a:r>
              <a:rPr lang="en-US" sz="2400" dirty="0"/>
              <a:t> = new Dog("Rover");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	Snake </a:t>
            </a:r>
            <a:r>
              <a:rPr lang="en-US" sz="2400" dirty="0" err="1"/>
              <a:t>aSnake</a:t>
            </a:r>
            <a:r>
              <a:rPr lang="en-US" sz="2400" dirty="0"/>
              <a:t> = new Snake("Ernie");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	Animal [ ] a = {</a:t>
            </a:r>
            <a:r>
              <a:rPr lang="en-US" sz="2400" dirty="0" err="1"/>
              <a:t>aCow</a:t>
            </a:r>
            <a:r>
              <a:rPr lang="en-US" sz="2400" dirty="0"/>
              <a:t>, </a:t>
            </a:r>
            <a:r>
              <a:rPr lang="en-US" sz="2400" dirty="0" err="1"/>
              <a:t>aDog</a:t>
            </a:r>
            <a:r>
              <a:rPr lang="en-US" sz="2400" dirty="0"/>
              <a:t>, </a:t>
            </a:r>
            <a:r>
              <a:rPr lang="en-US" sz="2400" dirty="0" err="1"/>
              <a:t>aSnake</a:t>
            </a:r>
            <a:r>
              <a:rPr lang="en-US" sz="2400" dirty="0"/>
              <a:t>};		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	for (Animal </a:t>
            </a:r>
            <a:r>
              <a:rPr lang="en-US" sz="2400" dirty="0" err="1"/>
              <a:t>animal</a:t>
            </a:r>
            <a:r>
              <a:rPr lang="en-US" sz="2400" dirty="0"/>
              <a:t> : a) {</a:t>
            </a:r>
            <a:r>
              <a:rPr lang="en-US" sz="2400" dirty="0" err="1"/>
              <a:t>animal.speak</a:t>
            </a:r>
            <a:r>
              <a:rPr lang="en-US" sz="2400" dirty="0"/>
              <a:t>();}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}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CA" sz="2400" dirty="0"/>
              <a:t>This code is an example of</a:t>
            </a:r>
          </a:p>
          <a:p>
            <a:pPr marL="0" indent="0" eaLnBrk="1" hangingPunct="1">
              <a:lnSpc>
                <a:spcPct val="90000"/>
              </a:lnSpc>
              <a:buFontTx/>
              <a:buAutoNum type="alphaUcPeriod"/>
            </a:pPr>
            <a:r>
              <a:rPr lang="en-CA" sz="2400" dirty="0"/>
              <a:t> Inheritance</a:t>
            </a:r>
          </a:p>
          <a:p>
            <a:pPr marL="0" indent="0" eaLnBrk="1" hangingPunct="1">
              <a:lnSpc>
                <a:spcPct val="90000"/>
              </a:lnSpc>
              <a:buFontTx/>
              <a:buAutoNum type="alphaUcPeriod"/>
            </a:pPr>
            <a:r>
              <a:rPr lang="en-CA" sz="2400" dirty="0"/>
              <a:t>Polymorphism</a:t>
            </a:r>
          </a:p>
          <a:p>
            <a:pPr marL="0" indent="0" eaLnBrk="1" hangingPunct="1">
              <a:lnSpc>
                <a:spcPct val="90000"/>
              </a:lnSpc>
              <a:buFontTx/>
              <a:buAutoNum type="alphaUcPeriod"/>
            </a:pPr>
            <a:r>
              <a:rPr lang="en-CA" sz="2400" dirty="0"/>
              <a:t>Overriding</a:t>
            </a:r>
          </a:p>
          <a:p>
            <a:pPr marL="0" indent="0" eaLnBrk="1" hangingPunct="1">
              <a:lnSpc>
                <a:spcPct val="90000"/>
              </a:lnSpc>
              <a:buFontTx/>
              <a:buAutoNum type="alphaUcPeriod"/>
            </a:pPr>
            <a:r>
              <a:rPr lang="en-CA" sz="2400" dirty="0"/>
              <a:t>Reflection</a:t>
            </a: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870325"/>
            <a:ext cx="3048000" cy="298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44A5F12-5004-4456-8C0E-DE9CF26A046F}" type="slidenum">
              <a:rPr lang="en-US" smtClean="0"/>
              <a:pPr eaLnBrk="1" hangingPunct="1"/>
              <a:t>35</a:t>
            </a:fld>
            <a:endParaRPr 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b="1" i="1" dirty="0">
                <a:solidFill>
                  <a:srgbClr val="FF0000"/>
                </a:solidFill>
              </a:rPr>
              <a:t>Polymorphism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/>
              <a:t>is the capability of an action or method to do different things based on the object that it is acting upon.</a:t>
            </a:r>
            <a:r>
              <a:rPr lang="en-US" dirty="0"/>
              <a:t> </a:t>
            </a:r>
          </a:p>
          <a:p>
            <a:pPr marL="609600" indent="-609600" eaLnBrk="1" hangingPunct="1">
              <a:buFontTx/>
              <a:buNone/>
            </a:pPr>
            <a:endParaRPr lang="en-CA" dirty="0"/>
          </a:p>
          <a:p>
            <a:pPr marL="609600" indent="-609600" eaLnBrk="1" hangingPunct="1">
              <a:buFontTx/>
              <a:buNone/>
            </a:pPr>
            <a:r>
              <a:rPr lang="en-CA" dirty="0"/>
              <a:t>How would you judge this definition?</a:t>
            </a:r>
          </a:p>
          <a:p>
            <a:pPr marL="609600" indent="-609600" eaLnBrk="1" hangingPunct="1">
              <a:buFontTx/>
              <a:buAutoNum type="alphaUcPeriod"/>
            </a:pPr>
            <a:r>
              <a:rPr lang="en-CA" dirty="0"/>
              <a:t>EXCELLENT (complete answer)</a:t>
            </a:r>
          </a:p>
          <a:p>
            <a:pPr marL="609600" indent="-609600" eaLnBrk="1" hangingPunct="1">
              <a:buFontTx/>
              <a:buAutoNum type="alphaUcPeriod"/>
            </a:pPr>
            <a:r>
              <a:rPr lang="en-CA" dirty="0"/>
              <a:t>GOOD (partial answer)</a:t>
            </a:r>
          </a:p>
          <a:p>
            <a:pPr marL="609600" indent="-609600" eaLnBrk="1" hangingPunct="1">
              <a:buFontTx/>
              <a:buAutoNum type="alphaUcPeriod"/>
            </a:pPr>
            <a:r>
              <a:rPr lang="en-CA" dirty="0"/>
              <a:t>MEDIOCRE (almost unrelated)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A5461C-27F4-44B7-AC99-487897E4F3BA}"/>
              </a:ext>
            </a:extLst>
          </p:cNvPr>
          <p:cNvSpPr txBox="1"/>
          <p:nvPr/>
        </p:nvSpPr>
        <p:spPr>
          <a:xfrm>
            <a:off x="1981200" y="6376100"/>
            <a:ext cx="624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https://beginnersbook.com/2013/03/polymorphism-in-java/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463C94D-F45C-49E6-AEEA-5549D416CA2D}" type="slidenum">
              <a:rPr lang="en-US" smtClean="0"/>
              <a:pPr eaLnBrk="1" hangingPunct="1"/>
              <a:t>36</a:t>
            </a:fld>
            <a:endParaRPr 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800" i="1" dirty="0"/>
              <a:t>public abstract class Animal {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800" i="1" dirty="0"/>
              <a:t>  private String name;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800" i="1" dirty="0"/>
              <a:t>  public Animal(String nm) { name=nm; }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800" i="1" dirty="0"/>
              <a:t>  public String </a:t>
            </a:r>
            <a:r>
              <a:rPr lang="en-US" sz="2800" i="1" dirty="0" err="1"/>
              <a:t>getName</a:t>
            </a:r>
            <a:r>
              <a:rPr lang="en-US" sz="2800" i="1" dirty="0"/>
              <a:t>() { return name; }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800" i="1" dirty="0"/>
              <a:t>  public abstract void speak();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800" i="1" dirty="0"/>
              <a:t>}</a:t>
            </a:r>
            <a:endParaRPr lang="en-US" sz="2800" dirty="0"/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CA" sz="2800" dirty="0"/>
              <a:t>The code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lphaUcPeriod"/>
            </a:pPr>
            <a:r>
              <a:rPr lang="en-CA" sz="2800" dirty="0"/>
              <a:t>is good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lphaUcPeriod"/>
            </a:pPr>
            <a:r>
              <a:rPr lang="en-CA" sz="2800" dirty="0"/>
              <a:t>works but would be better implemented as an interface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lphaUcPeriod"/>
            </a:pPr>
            <a:r>
              <a:rPr lang="en-CA" sz="2800" dirty="0"/>
              <a:t>generates an exception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lphaUcPeriod"/>
            </a:pPr>
            <a:r>
              <a:rPr lang="en-CA" sz="2800" dirty="0"/>
              <a:t>is missing { } after speak()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lphaUcPeriod"/>
            </a:pPr>
            <a:endParaRPr lang="en-CA" sz="28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E6ED307-3E2B-4E3E-B61E-6D988D63A901}" type="slidenum">
              <a:rPr lang="en-US" smtClean="0"/>
              <a:pPr eaLnBrk="1" hangingPunct="1"/>
              <a:t>37</a:t>
            </a:fld>
            <a:endParaRPr lang="en-US"/>
          </a:p>
        </p:txBody>
      </p:sp>
      <p:graphicFrame>
        <p:nvGraphicFramePr>
          <p:cNvPr id="3385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857697"/>
              </p:ext>
            </p:extLst>
          </p:nvPr>
        </p:nvGraphicFramePr>
        <p:xfrm>
          <a:off x="381000" y="319088"/>
          <a:ext cx="8382000" cy="6312218"/>
        </p:xfrm>
        <a:graphic>
          <a:graphicData uri="http://schemas.openxmlformats.org/drawingml/2006/table">
            <a:tbl>
              <a:tblPr/>
              <a:tblGrid>
                <a:gridCol w="419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0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Abstract classes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Interfaces</a:t>
                      </a:r>
                    </a:p>
                  </a:txBody>
                  <a:tcPr horzOverflow="overflow">
                    <a:lnL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08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Abstract classes are used only when there is a “is-a” type of relationship between the classes.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Interfaces can be implemented by classes that are not related to one another.</a:t>
                      </a:r>
                    </a:p>
                  </a:txBody>
                  <a:tcPr horzOverflow="overflow">
                    <a:lnL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7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You cannot extend more than one abstract class.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You can implement more than one interface</a:t>
                      </a:r>
                    </a:p>
                  </a:txBody>
                  <a:tcPr horzOverflow="overflow">
                    <a:lnL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Abstract class can implement some methods too.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Interfaces can not implement methods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[JDK 8: Default methods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hlinkClick r:id="rId3"/>
                        </a:rPr>
                        <a:t>https://www.geeksforgeeks.org/interfaces-in-java/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]</a:t>
                      </a:r>
                    </a:p>
                  </a:txBody>
                  <a:tcPr horzOverflow="overflow">
                    <a:lnL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98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With abstract classes, you are grabbing away each class’s individuality.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With Interfaces, you are merely extending each class’s functionality.</a:t>
                      </a:r>
                    </a:p>
                  </a:txBody>
                  <a:tcPr horzOverflow="overflow">
                    <a:lnL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625" name="Rectangle 59"/>
          <p:cNvSpPr>
            <a:spLocks noChangeArrowheads="1"/>
          </p:cNvSpPr>
          <p:nvPr/>
        </p:nvSpPr>
        <p:spPr bwMode="auto">
          <a:xfrm>
            <a:off x="3541713" y="6613525"/>
            <a:ext cx="512191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 dirty="0">
                <a:hlinkClick r:id="rId4"/>
              </a:rPr>
              <a:t>https://www.geeksforgeeks.org/difference-between-abstract-class-and-interface-in-java/</a:t>
            </a:r>
            <a:r>
              <a:rPr lang="en-US" sz="1000" dirty="0"/>
              <a:t>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Java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CA" dirty="0">
                <a:solidFill>
                  <a:srgbClr val="92D050"/>
                </a:solidFill>
              </a:rPr>
              <a:t>Review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F7120C-47C0-4D56-8F29-84CD7EE8DA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Loops, conditionals, expressions, variables</a:t>
            </a:r>
          </a:p>
          <a:p>
            <a:r>
              <a:rPr lang="en-US" dirty="0"/>
              <a:t>methods</a:t>
            </a:r>
          </a:p>
          <a:p>
            <a:r>
              <a:rPr lang="en-US" dirty="0"/>
              <a:t>Classes, interfaces, objects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10026-1A09-4611-94E3-8B763AC669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Other topics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CCF9AC-78AA-4E4C-A58D-F27A3CFA77C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Packages</a:t>
            </a:r>
          </a:p>
          <a:p>
            <a:r>
              <a:rPr lang="en-US" dirty="0"/>
              <a:t>Exceptions</a:t>
            </a:r>
          </a:p>
          <a:p>
            <a:r>
              <a:rPr lang="en-US" dirty="0"/>
              <a:t>Encapsulation</a:t>
            </a:r>
          </a:p>
          <a:p>
            <a:r>
              <a:rPr lang="en-US" dirty="0"/>
              <a:t>Eclipse</a:t>
            </a:r>
          </a:p>
          <a:p>
            <a:endParaRPr lang="en-US" dirty="0"/>
          </a:p>
        </p:txBody>
      </p:sp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D8234D-E81F-4A7E-A8FA-D0984C544159}" type="slidenum">
              <a:rPr lang="en-US" smtClean="0"/>
              <a:pPr eaLnBrk="1" hangingPunct="1"/>
              <a:t>38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6F424-E329-4C23-8154-AF1298AA8D32}"/>
              </a:ext>
            </a:extLst>
          </p:cNvPr>
          <p:cNvSpPr txBox="1"/>
          <p:nvPr/>
        </p:nvSpPr>
        <p:spPr>
          <a:xfrm>
            <a:off x="2743200" y="4617622"/>
            <a:ext cx="331693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  <a:latin typeface="+mn-lt"/>
              </a:rPr>
              <a:t>New</a:t>
            </a:r>
            <a:r>
              <a:rPr lang="en-US" sz="2400" b="1" dirty="0">
                <a:latin typeface="+mn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Generics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Streams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Lambda expressions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Generics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BF78D-496F-4B18-89F6-F9AC3B233C29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21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COSC Curriculum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0DEC03-9E44-48C4-B21C-2755B4AFBB8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733800" y="1600200"/>
            <a:ext cx="1371600" cy="36933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111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30487" y="2514600"/>
            <a:ext cx="1371600" cy="36933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33800" y="3465457"/>
            <a:ext cx="1371600" cy="369332"/>
          </a:xfrm>
          <a:prstGeom prst="rect">
            <a:avLst/>
          </a:prstGeom>
          <a:solidFill>
            <a:srgbClr val="92D050"/>
          </a:solidFill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222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30486" y="4442965"/>
            <a:ext cx="1371600" cy="36933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320</a:t>
            </a:r>
          </a:p>
        </p:txBody>
      </p:sp>
      <p:cxnSp>
        <p:nvCxnSpPr>
          <p:cNvPr id="13" name="Elbow Connector 12"/>
          <p:cNvCxnSpPr>
            <a:stCxn id="8" idx="2"/>
            <a:endCxn id="9" idx="0"/>
          </p:cNvCxnSpPr>
          <p:nvPr/>
        </p:nvCxnSpPr>
        <p:spPr>
          <a:xfrm rot="5400000">
            <a:off x="4145410" y="2240410"/>
            <a:ext cx="545068" cy="3313"/>
          </a:xfrm>
          <a:prstGeom prst="bentConnector3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9" idx="2"/>
            <a:endCxn id="10" idx="0"/>
          </p:cNvCxnSpPr>
          <p:nvPr/>
        </p:nvCxnSpPr>
        <p:spPr>
          <a:xfrm rot="16200000" flipH="1">
            <a:off x="4127181" y="3173037"/>
            <a:ext cx="581525" cy="3313"/>
          </a:xfrm>
          <a:prstGeom prst="bentConnector3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0" idx="2"/>
            <a:endCxn id="11" idx="0"/>
          </p:cNvCxnSpPr>
          <p:nvPr/>
        </p:nvCxnSpPr>
        <p:spPr>
          <a:xfrm rot="5400000">
            <a:off x="4113855" y="4137220"/>
            <a:ext cx="608176" cy="3314"/>
          </a:xfrm>
          <a:prstGeom prst="bentConnector3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615609" y="4442965"/>
            <a:ext cx="1371600" cy="36933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310</a:t>
            </a:r>
          </a:p>
        </p:txBody>
      </p:sp>
      <p:cxnSp>
        <p:nvCxnSpPr>
          <p:cNvPr id="23" name="Elbow Connector 22"/>
          <p:cNvCxnSpPr>
            <a:stCxn id="10" idx="3"/>
            <a:endCxn id="22" idx="0"/>
          </p:cNvCxnSpPr>
          <p:nvPr/>
        </p:nvCxnSpPr>
        <p:spPr>
          <a:xfrm>
            <a:off x="5105400" y="3650123"/>
            <a:ext cx="1196009" cy="792842"/>
          </a:xfrm>
          <a:prstGeom prst="bent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617265" y="5420473"/>
            <a:ext cx="1371600" cy="36933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499</a:t>
            </a:r>
          </a:p>
        </p:txBody>
      </p:sp>
      <p:cxnSp>
        <p:nvCxnSpPr>
          <p:cNvPr id="26" name="Elbow Connector 25"/>
          <p:cNvCxnSpPr>
            <a:stCxn id="22" idx="2"/>
            <a:endCxn id="25" idx="0"/>
          </p:cNvCxnSpPr>
          <p:nvPr/>
        </p:nvCxnSpPr>
        <p:spPr>
          <a:xfrm rot="16200000" flipH="1">
            <a:off x="5998149" y="5115557"/>
            <a:ext cx="608176" cy="1656"/>
          </a:xfrm>
          <a:prstGeom prst="bentConnector3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28625" y="6123556"/>
            <a:ext cx="5917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COSC 222 pre-</a:t>
            </a:r>
            <a:r>
              <a:rPr lang="en-CA" dirty="0" err="1"/>
              <a:t>req</a:t>
            </a:r>
            <a:r>
              <a:rPr lang="en-CA" dirty="0"/>
              <a:t> to </a:t>
            </a:r>
          </a:p>
          <a:p>
            <a:r>
              <a:rPr lang="en-CA" dirty="0"/>
              <a:t>COSC 310, 315, 320, 322, 328, 329, 335, 344, 405, 414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60AF35-0771-414A-899E-77F438FB2F95}"/>
              </a:ext>
            </a:extLst>
          </p:cNvPr>
          <p:cNvSpPr txBox="1"/>
          <p:nvPr/>
        </p:nvSpPr>
        <p:spPr>
          <a:xfrm>
            <a:off x="1600200" y="3465457"/>
            <a:ext cx="1371600" cy="369332"/>
          </a:xfrm>
          <a:prstGeom prst="rect">
            <a:avLst/>
          </a:prstGeom>
          <a:solidFill>
            <a:srgbClr val="FF0000"/>
          </a:solidFill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210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911A470-0D6E-4C68-A782-BF1D20A2B34C}"/>
              </a:ext>
            </a:extLst>
          </p:cNvPr>
          <p:cNvCxnSpPr>
            <a:stCxn id="16" idx="3"/>
            <a:endCxn id="10" idx="1"/>
          </p:cNvCxnSpPr>
          <p:nvPr/>
        </p:nvCxnSpPr>
        <p:spPr>
          <a:xfrm>
            <a:off x="2971800" y="3650123"/>
            <a:ext cx="762000" cy="0"/>
          </a:xfrm>
          <a:prstGeom prst="straightConnector1">
            <a:avLst/>
          </a:prstGeom>
          <a:ln w="4762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7686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dirty="0"/>
              <a:t> </a:t>
            </a:r>
            <a:r>
              <a:rPr lang="en-US" b="1" dirty="0"/>
              <a:t>Class</a:t>
            </a:r>
            <a:endParaRPr lang="en-US" dirty="0"/>
          </a:p>
        </p:txBody>
      </p:sp>
      <p:sp>
        <p:nvSpPr>
          <p:cNvPr id="962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 lnSpcReduction="10000"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3000" dirty="0"/>
              <a:t> To declare a 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3000" dirty="0"/>
              <a:t> “object” whose elements will reference 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3000" dirty="0"/>
              <a:t> objects:</a:t>
            </a:r>
          </a:p>
          <a:p>
            <a:pPr marL="400050" lvl="1" indent="0" fontAlgn="auto">
              <a:spcAft>
                <a:spcPts val="0"/>
              </a:spcAft>
              <a:buFont typeface="Wingdings 2"/>
              <a:buNone/>
              <a:defRPr/>
            </a:pP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pPr marL="400050" lvl="1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&lt;String&gt;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myList = new ArrayList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&lt;String&gt;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400050" lvl="1" indent="0" fontAlgn="auto">
              <a:spcAft>
                <a:spcPts val="0"/>
              </a:spcAft>
              <a:buFont typeface="Wingdings 2"/>
              <a:buNone/>
              <a:defRPr/>
            </a:pP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3000" dirty="0">
                <a:solidFill>
                  <a:prstClr val="black"/>
                </a:solidFill>
              </a:rPr>
              <a:t> The initial List is empty and has a default initial capacity of 10 elements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3000" dirty="0">
                <a:solidFill>
                  <a:prstClr val="black"/>
                </a:solidFill>
              </a:rPr>
              <a:t> To add strings to the list,</a:t>
            </a:r>
          </a:p>
          <a:p>
            <a:pPr marL="400050" lvl="1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myList.add("Bashful");</a:t>
            </a:r>
          </a:p>
          <a:p>
            <a:pPr marL="400050" lvl="1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myList.add("Awful");</a:t>
            </a:r>
          </a:p>
          <a:p>
            <a:pPr marL="400050" lvl="1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myList.add("Jumpy");</a:t>
            </a:r>
          </a:p>
          <a:p>
            <a:pPr marL="400050" lvl="1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myList.add("Happy");</a:t>
            </a:r>
          </a:p>
        </p:txBody>
      </p:sp>
    </p:spTree>
    <p:extLst>
      <p:ext uri="{BB962C8B-B14F-4D97-AF65-F5344CB8AC3E}">
        <p14:creationId xmlns:p14="http://schemas.microsoft.com/office/powerpoint/2010/main" val="22652300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b="1"/>
              <a:t>Generic Collections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 fontScale="85000" lnSpcReduction="10000"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 The statement</a:t>
            </a:r>
          </a:p>
          <a:p>
            <a:pPr marL="0" indent="0" algn="ctr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List&lt;</a:t>
            </a:r>
            <a:r>
              <a:rPr lang="en-US" sz="2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&gt; myList = new ArrayList&lt;</a:t>
            </a:r>
            <a:r>
              <a:rPr lang="en-US" sz="2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&gt;();</a:t>
            </a:r>
          </a:p>
          <a:p>
            <a:pPr marL="320040" indent="-320040" fontAlgn="auto">
              <a:spcAft>
                <a:spcPts val="0"/>
              </a:spcAft>
              <a:buNone/>
              <a:defRPr/>
            </a:pPr>
            <a:r>
              <a:rPr lang="en-US" dirty="0"/>
              <a:t>	uses a language feature called </a:t>
            </a:r>
            <a:r>
              <a:rPr lang="en-US" i="1" dirty="0"/>
              <a:t>generic collections</a:t>
            </a:r>
            <a:r>
              <a:rPr lang="en-US" dirty="0"/>
              <a:t> or </a:t>
            </a:r>
            <a:r>
              <a:rPr lang="en-US" i="1" dirty="0"/>
              <a:t>generics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 The statement creates a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600" dirty="0"/>
              <a:t> </a:t>
            </a:r>
            <a:r>
              <a:rPr lang="en-US" dirty="0"/>
              <a:t>of </a:t>
            </a:r>
            <a:r>
              <a:rPr lang="en-US" sz="2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/>
              <a:t>; only references of type </a:t>
            </a:r>
            <a:r>
              <a:rPr lang="en-US" sz="2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can be stored in the list</a:t>
            </a:r>
            <a:endParaRPr lang="en-US" dirty="0"/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/>
              <a:t> in this statement is called a </a:t>
            </a:r>
            <a:r>
              <a:rPr lang="en-US" b="1" i="1" dirty="0">
                <a:solidFill>
                  <a:srgbClr val="FFC000"/>
                </a:solidFill>
              </a:rPr>
              <a:t>type parameter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 The type parameter sets the data type of all objects stored in a collection</a:t>
            </a:r>
          </a:p>
        </p:txBody>
      </p:sp>
    </p:spTree>
    <p:extLst>
      <p:ext uri="{BB962C8B-B14F-4D97-AF65-F5344CB8AC3E}">
        <p14:creationId xmlns:p14="http://schemas.microsoft.com/office/powerpoint/2010/main" val="15220779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b="1"/>
              <a:t>Generic Collections </a:t>
            </a:r>
            <a:r>
              <a:rPr lang="en-US"/>
              <a:t>(cont.)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 fontScale="77500" lnSpcReduction="20000"/>
          </a:bodyPr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/>
              <a:t>The general declaration for generic collection is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dirty="0"/>
              <a:t>indicates a type parameter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dirty="0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/>
              <a:t>Adding a noncompatible type to a generic collection will generate an error during compile time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dirty="0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/>
              <a:t>However, primitive types will be autoboxed:</a:t>
            </a:r>
          </a:p>
          <a:p>
            <a:pPr marL="400050" lvl="1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ArrayList&lt;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Integer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&gt; myList = new ArrayList&lt;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Integer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&gt;(); </a:t>
            </a:r>
          </a:p>
          <a:p>
            <a:pPr marL="400050" lvl="1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myList.add(new Integer(3)); // ok</a:t>
            </a:r>
          </a:p>
          <a:p>
            <a:pPr marL="400050" lvl="1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myList.add(3); // also ok! 3 is automatically wrapped </a:t>
            </a:r>
          </a:p>
          <a:p>
            <a:pPr marL="400050" lvl="1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                  in an Integer object</a:t>
            </a:r>
          </a:p>
          <a:p>
            <a:pPr marL="400050" lvl="1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myList.add(new String("Hello")); // generates a type</a:t>
            </a:r>
            <a:br>
              <a:rPr lang="en-US" sz="1900" dirty="0">
                <a:latin typeface="Courier New" pitchFamily="49" charset="0"/>
                <a:cs typeface="Courier New" pitchFamily="49" charset="0"/>
              </a:rPr>
            </a:br>
            <a:r>
              <a:rPr lang="en-US" sz="1900" dirty="0">
                <a:latin typeface="Courier New" pitchFamily="49" charset="0"/>
                <a:cs typeface="Courier New" pitchFamily="49" charset="0"/>
              </a:rPr>
              <a:t>                                   incompatability error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8649C6-B2DE-41BF-BE3D-0368CC22FF67}"/>
              </a:ext>
            </a:extLst>
          </p:cNvPr>
          <p:cNvSpPr txBox="1"/>
          <p:nvPr/>
        </p:nvSpPr>
        <p:spPr>
          <a:xfrm>
            <a:off x="377825" y="2057400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1800" i="1" dirty="0" err="1">
                <a:latin typeface="Courier New" pitchFamily="49" charset="0"/>
                <a:cs typeface="Courier New" pitchFamily="49" charset="0"/>
              </a:rPr>
              <a:t>CollectionClassName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i="1" dirty="0">
                <a:latin typeface="Courier New" pitchFamily="49" charset="0"/>
                <a:cs typeface="Courier New" pitchFamily="49" charset="0"/>
              </a:rPr>
              <a:t>variable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800" i="1" dirty="0" err="1">
                <a:latin typeface="Courier New" pitchFamily="49" charset="0"/>
                <a:cs typeface="Courier New" pitchFamily="49" charset="0"/>
              </a:rPr>
              <a:t>CollectionClassName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&gt;();</a:t>
            </a:r>
          </a:p>
        </p:txBody>
      </p:sp>
    </p:spTree>
    <p:extLst>
      <p:ext uri="{BB962C8B-B14F-4D97-AF65-F5344CB8AC3E}">
        <p14:creationId xmlns:p14="http://schemas.microsoft.com/office/powerpoint/2010/main" val="35333517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b="1"/>
              <a:t>Why Use Generic Collections?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/>
              <a:t>Better type-checking: catch more errors, catch them earlier</a:t>
            </a:r>
          </a:p>
          <a:p>
            <a:r>
              <a:rPr lang="en-US"/>
              <a:t>Documents intent</a:t>
            </a:r>
          </a:p>
          <a:p>
            <a:r>
              <a:rPr lang="en-US"/>
              <a:t>Avoids the need to downcast from </a:t>
            </a:r>
            <a:r>
              <a:rPr lang="en-US">
                <a:latin typeface="Courier New" pitchFamily="49" charset="0"/>
                <a:cs typeface="Courier New" pitchFamily="49" charset="0"/>
              </a:rPr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31284202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Diamond</a:t>
            </a:r>
            <a:r>
              <a:rPr lang="en-US" dirty="0"/>
              <a:t> operator</a:t>
            </a:r>
            <a:br>
              <a:rPr lang="en-US" dirty="0"/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&lt;String&gt;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&lt;&gt;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();</a:t>
            </a:r>
            <a:endParaRPr lang="en-US" sz="2400" dirty="0"/>
          </a:p>
          <a:p>
            <a:r>
              <a:rPr lang="en-US" dirty="0"/>
              <a:t>Compile time check: </a:t>
            </a:r>
            <a:r>
              <a:rPr lang="en-US" b="1" dirty="0">
                <a:solidFill>
                  <a:srgbClr val="00B050"/>
                </a:solidFill>
              </a:rPr>
              <a:t>single</a:t>
            </a:r>
            <a:r>
              <a:rPr lang="en-US" dirty="0"/>
              <a:t> .class file</a:t>
            </a:r>
          </a:p>
          <a:p>
            <a:pPr lvl="1"/>
            <a:r>
              <a:rPr lang="en-US" dirty="0"/>
              <a:t>Different with C++ templates</a:t>
            </a:r>
          </a:p>
          <a:p>
            <a:pPr lvl="1"/>
            <a:r>
              <a:rPr lang="en-US" dirty="0"/>
              <a:t>Explains why</a:t>
            </a:r>
          </a:p>
          <a:p>
            <a:pPr lvl="2"/>
            <a:r>
              <a:rPr lang="en-US" dirty="0"/>
              <a:t>Not allowed: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theData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 new E[capacity]</a:t>
            </a:r>
          </a:p>
          <a:p>
            <a:pPr lvl="2"/>
            <a:r>
              <a:rPr lang="en-US" dirty="0"/>
              <a:t>Allowed: </a:t>
            </a:r>
            <a:br>
              <a:rPr lang="en-US" dirty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theData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(E[]) new Object[capacity];</a:t>
            </a:r>
          </a:p>
          <a:p>
            <a:pPr marL="914400" lvl="2" indent="0">
              <a:buNone/>
            </a:pPr>
            <a:r>
              <a:rPr lang="en-US" dirty="0"/>
              <a:t>with warning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BF78D-496F-4B18-89F6-F9AC3B233C29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512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09752-048D-4FA3-90F2-BEEC6EEDB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erasure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8531A-76ED-4A61-8945-37B7DBD18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Compiler</a:t>
            </a:r>
          </a:p>
          <a:p>
            <a:r>
              <a:rPr lang="en-US" dirty="0"/>
              <a:t>Replaces all generic type parameters with bounds or Object</a:t>
            </a:r>
          </a:p>
          <a:p>
            <a:pPr lvl="1"/>
            <a:r>
              <a:rPr lang="en-US" dirty="0"/>
              <a:t>Bytecode only contains ordinary classes, interfaces, and methods</a:t>
            </a:r>
          </a:p>
          <a:p>
            <a:r>
              <a:rPr lang="en-US" dirty="0"/>
              <a:t>Insert type casts to preserve type safety</a:t>
            </a:r>
          </a:p>
          <a:p>
            <a:r>
              <a:rPr lang="en-US" dirty="0"/>
              <a:t>Generate bridge methods to preserve polymorphism</a:t>
            </a:r>
          </a:p>
          <a:p>
            <a:pPr marL="0" indent="0">
              <a:buNone/>
            </a:pPr>
            <a:r>
              <a:rPr lang="en-US" dirty="0"/>
              <a:t>No classes are created for parametrized types so generics incur </a:t>
            </a:r>
            <a:r>
              <a:rPr lang="en-US" dirty="0">
                <a:solidFill>
                  <a:srgbClr val="FF0000"/>
                </a:solidFill>
              </a:rPr>
              <a:t>no runtime overhead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3B6A00-C762-4A36-A6F2-A8D106F33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BF78D-496F-4B18-89F6-F9AC3B233C29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D5A69C-7B71-4294-868F-5FAE7F0A9BE6}"/>
              </a:ext>
            </a:extLst>
          </p:cNvPr>
          <p:cNvSpPr txBox="1"/>
          <p:nvPr/>
        </p:nvSpPr>
        <p:spPr>
          <a:xfrm>
            <a:off x="3352800" y="628808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https://dev.java/learn/type-erasure/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085578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r>
              <a:rPr lang="en-US" dirty="0"/>
              <a:t>Testing</a:t>
            </a:r>
            <a:endParaRPr lang="en-CA" dirty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8318CEF-5CAE-4350-9F42-D8934ECA4F0E}" type="slidenum">
              <a:rPr lang="en-US" smtClean="0"/>
              <a:pPr eaLnBrk="1" hangingPunct="1"/>
              <a:t>46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How are you reasonably sure your code does what it is supposed to?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  <a:p>
            <a:r>
              <a:rPr lang="en-US" dirty="0"/>
              <a:t>Coverage Testing</a:t>
            </a:r>
          </a:p>
          <a:p>
            <a:r>
              <a:rPr lang="en-US" dirty="0"/>
              <a:t>Integration Testing</a:t>
            </a:r>
          </a:p>
          <a:p>
            <a:r>
              <a:rPr lang="en-US" dirty="0"/>
              <a:t>Acceptance Testing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Mandatory</a:t>
            </a:r>
          </a:p>
          <a:p>
            <a:r>
              <a:rPr lang="en-US" dirty="0">
                <a:solidFill>
                  <a:srgbClr val="00B050"/>
                </a:solidFill>
              </a:rPr>
              <a:t>Free</a:t>
            </a:r>
          </a:p>
          <a:p>
            <a:r>
              <a:rPr lang="en-US" dirty="0"/>
              <a:t>NA</a:t>
            </a:r>
          </a:p>
          <a:p>
            <a:r>
              <a:rPr lang="en-US" dirty="0"/>
              <a:t>TA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BF78D-496F-4B18-89F6-F9AC3B233C29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pic>
        <p:nvPicPr>
          <p:cNvPr id="4098" name="Picture 2" descr="http://olegprozorov.com/images/ut/unittest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962400"/>
            <a:ext cx="25908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1436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18F00-238D-4F8A-BF8A-F74AFBD52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6AEF4-AD00-480B-A6F8-9ADB9EBF9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Unit testing: </a:t>
            </a:r>
          </a:p>
          <a:p>
            <a:pPr lvl="1"/>
            <a:r>
              <a:rPr lang="en-US" dirty="0"/>
              <a:t>test each method independently</a:t>
            </a:r>
          </a:p>
          <a:p>
            <a:r>
              <a:rPr lang="en-US" dirty="0"/>
              <a:t>Integration testing: </a:t>
            </a:r>
          </a:p>
          <a:p>
            <a:pPr lvl="1"/>
            <a:r>
              <a:rPr lang="en-US" dirty="0"/>
              <a:t>test interfaces between components</a:t>
            </a:r>
          </a:p>
          <a:p>
            <a:r>
              <a:rPr lang="en-US" dirty="0"/>
              <a:t>System testing</a:t>
            </a:r>
          </a:p>
          <a:p>
            <a:pPr lvl="1"/>
            <a:r>
              <a:rPr lang="en-US" dirty="0"/>
              <a:t>Test completely integrated system</a:t>
            </a:r>
          </a:p>
          <a:p>
            <a:pPr lvl="1"/>
            <a:r>
              <a:rPr lang="en-US" dirty="0"/>
              <a:t>consider scenarios/user stories/use case</a:t>
            </a:r>
          </a:p>
          <a:p>
            <a:r>
              <a:rPr lang="en-US" dirty="0"/>
              <a:t>Acceptance testing</a:t>
            </a:r>
          </a:p>
          <a:p>
            <a:pPr lvl="1"/>
            <a:r>
              <a:rPr lang="en-US" dirty="0"/>
              <a:t>User acceptance testing</a:t>
            </a:r>
          </a:p>
          <a:p>
            <a:pPr lvl="1"/>
            <a:r>
              <a:rPr lang="en-US" dirty="0"/>
              <a:t>Operational acceptance testing</a:t>
            </a:r>
          </a:p>
          <a:p>
            <a:pPr lvl="1"/>
            <a:r>
              <a:rPr lang="en-US" dirty="0"/>
              <a:t>Contractual and regulatory acceptance testing</a:t>
            </a:r>
          </a:p>
          <a:p>
            <a:pPr lvl="1"/>
            <a:r>
              <a:rPr lang="en-US" dirty="0"/>
              <a:t>Alpha and beta testing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7565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42A95-EE3B-491A-943C-A1C8998D9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of fixing bugs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EB3DC52-8C43-45C9-A4B3-FF19E0EEA54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2DE7290-36A4-4849-8EFC-CEF162BDAD66}"/>
              </a:ext>
            </a:extLst>
          </p:cNvPr>
          <p:cNvSpPr txBox="1"/>
          <p:nvPr/>
        </p:nvSpPr>
        <p:spPr>
          <a:xfrm>
            <a:off x="258417" y="6183252"/>
            <a:ext cx="811632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Source: Dawson, Maurice &amp; Burrell, Darrell &amp; Rahim, Emad &amp; Brewster, Stephen. (2010). </a:t>
            </a:r>
            <a:br>
              <a:rPr lang="en-US" sz="1000" dirty="0"/>
            </a:br>
            <a:r>
              <a:rPr lang="en-US" sz="1000" dirty="0"/>
              <a:t>Integrating Software Assurance into the Software Development Life Cycle (SDLC). Journal of Information Systems Technology and Planning. 3. 49-53. </a:t>
            </a:r>
            <a:br>
              <a:rPr lang="en-US" sz="1000" dirty="0"/>
            </a:br>
            <a:r>
              <a:rPr lang="en-US" sz="1000" dirty="0">
                <a:hlinkClick r:id="rId3"/>
              </a:rPr>
              <a:t>https://www.researchgate.net/publication/255965523_Integrating_Software_Assurance_into_the_Software_Development_Life_Cycle_SDLC/download</a:t>
            </a:r>
            <a:r>
              <a:rPr lang="en-US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66922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File:BloomsCognitiveDomain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511220"/>
            <a:ext cx="5097451" cy="415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653375-E951-4D99-A50F-DFEF32BE7293}"/>
              </a:ext>
            </a:extLst>
          </p:cNvPr>
          <p:cNvSpPr txBox="1"/>
          <p:nvPr/>
        </p:nvSpPr>
        <p:spPr>
          <a:xfrm rot="16200000">
            <a:off x="7725626" y="3825141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 home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/>
              <a:t>COSC 222 Goals</a:t>
            </a:r>
            <a:endParaRPr lang="en-US" dirty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CA" dirty="0"/>
              <a:t>Efficient use of computer memory</a:t>
            </a:r>
          </a:p>
          <a:p>
            <a:pPr eaLnBrk="1" hangingPunct="1"/>
            <a:r>
              <a:rPr lang="en-CA" dirty="0"/>
              <a:t>Good programming method:</a:t>
            </a:r>
          </a:p>
          <a:p>
            <a:pPr lvl="1" eaLnBrk="1" hangingPunct="1"/>
            <a:r>
              <a:rPr lang="en-CA" dirty="0"/>
              <a:t>problem solving</a:t>
            </a:r>
            <a:endParaRPr lang="en-US" dirty="0"/>
          </a:p>
          <a:p>
            <a:pPr lvl="1" eaLnBrk="1" hangingPunct="1"/>
            <a:r>
              <a:rPr lang="en-CA" dirty="0"/>
              <a:t>design</a:t>
            </a:r>
          </a:p>
          <a:p>
            <a:pPr lvl="1" eaLnBrk="1" hangingPunct="1"/>
            <a:r>
              <a:rPr lang="en-CA" dirty="0"/>
              <a:t>testing</a:t>
            </a:r>
          </a:p>
          <a:p>
            <a:pPr lvl="1" eaLnBrk="1" hangingPunct="1"/>
            <a:r>
              <a:rPr lang="en-US" dirty="0"/>
              <a:t>programming</a:t>
            </a:r>
            <a:endParaRPr lang="en-CA" dirty="0"/>
          </a:p>
        </p:txBody>
      </p:sp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AADED67-42B9-44F9-B3DD-36EC58729A4C}" type="slidenum">
              <a:rPr lang="en-US" smtClean="0"/>
              <a:pPr eaLnBrk="1" hangingPunct="1"/>
              <a:t>5</a:t>
            </a:fld>
            <a:endParaRPr lang="en-US"/>
          </a:p>
        </p:txBody>
      </p:sp>
      <p:pic>
        <p:nvPicPr>
          <p:cNvPr id="8198" name="Picture 6" descr="https://encrypted-tbn1.google.com/images?q=tbn:ANd9GcRXg3KddS36u9qiiIXyR5hKdUndDU9YO3ik826v19g5JRu3BAyK3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5257800"/>
            <a:ext cx="1619250" cy="122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833626" y="6525586"/>
            <a:ext cx="276069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800" dirty="0"/>
              <a:t>picture from </a:t>
            </a:r>
            <a:r>
              <a:rPr lang="en-CA" sz="800" dirty="0">
                <a:hlinkClick r:id="rId5"/>
              </a:rPr>
              <a:t>http://csciwww.etsu.edu/gotterbarn/secepp/</a:t>
            </a:r>
            <a:r>
              <a:rPr lang="en-CA" sz="800" dirty="0"/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22109" y="5417900"/>
            <a:ext cx="1768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Bloom’s Revised Taxonomy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EFCD70DC-EC05-46C0-9576-9B8568B154DE}"/>
              </a:ext>
            </a:extLst>
          </p:cNvPr>
          <p:cNvSpPr/>
          <p:nvPr/>
        </p:nvSpPr>
        <p:spPr>
          <a:xfrm>
            <a:off x="7874513" y="2790607"/>
            <a:ext cx="188385" cy="2438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DF56BF-BB95-4FCA-8EA0-FA9CB4D626F0}"/>
              </a:ext>
            </a:extLst>
          </p:cNvPr>
          <p:cNvSpPr txBox="1"/>
          <p:nvPr/>
        </p:nvSpPr>
        <p:spPr>
          <a:xfrm rot="16200000">
            <a:off x="8314378" y="253742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class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1F8E66F2-827F-4F1C-B805-A6AEC0E5DE0A}"/>
              </a:ext>
            </a:extLst>
          </p:cNvPr>
          <p:cNvSpPr/>
          <p:nvPr/>
        </p:nvSpPr>
        <p:spPr>
          <a:xfrm>
            <a:off x="8428511" y="1828800"/>
            <a:ext cx="188385" cy="17865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130CB-A7CF-44DA-A7ED-F6DAE348E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of fixing bugs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3B63FFB-9793-451C-8AE0-0D4C487FDA1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120A7D1-8F35-4E1C-8610-345C1925AA01}"/>
              </a:ext>
            </a:extLst>
          </p:cNvPr>
          <p:cNvSpPr txBox="1"/>
          <p:nvPr/>
        </p:nvSpPr>
        <p:spPr>
          <a:xfrm>
            <a:off x="795131" y="6193309"/>
            <a:ext cx="31935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0" i="0" dirty="0">
                <a:solidFill>
                  <a:srgbClr val="585858"/>
                </a:solidFill>
                <a:effectLst/>
                <a:latin typeface="Open sans" panose="020B0606030504020204" pitchFamily="34" charset="0"/>
              </a:rPr>
              <a:t>Barry Boehm’s “Equity Keynote Address” March 19, 2007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257096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FE666-6E90-4A66-8353-FBEAA4D57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test early, test often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C4E16-7078-49AB-834E-79FAE9F30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1948-1980: debugging</a:t>
            </a:r>
          </a:p>
          <a:p>
            <a:r>
              <a:rPr lang="en-US" dirty="0"/>
              <a:t>1980s: broader view</a:t>
            </a:r>
          </a:p>
          <a:p>
            <a:r>
              <a:rPr lang="en-US" dirty="0"/>
              <a:t>1990s: transition to quality assurance</a:t>
            </a:r>
          </a:p>
          <a:p>
            <a:pPr lvl="1"/>
            <a:r>
              <a:rPr lang="en-US" dirty="0"/>
              <a:t>Methodologies</a:t>
            </a:r>
          </a:p>
          <a:p>
            <a:pPr lvl="1"/>
            <a:r>
              <a:rPr lang="en-US" dirty="0"/>
              <a:t>Powerful tools to manage testing process</a:t>
            </a:r>
          </a:p>
          <a:p>
            <a:pPr lvl="1"/>
            <a:r>
              <a:rPr lang="en-US" dirty="0"/>
              <a:t>Test automation tools</a:t>
            </a:r>
          </a:p>
          <a:p>
            <a:r>
              <a:rPr lang="en-US" dirty="0"/>
              <a:t>Continuous testing</a:t>
            </a:r>
          </a:p>
          <a:p>
            <a:pPr lvl="1"/>
            <a:r>
              <a:rPr lang="en-US" dirty="0"/>
              <a:t>Instead of separating testing from development</a:t>
            </a:r>
          </a:p>
          <a:p>
            <a:pPr lvl="2"/>
            <a:r>
              <a:rPr lang="en-US" dirty="0"/>
              <a:t>Ship software with bugs</a:t>
            </a:r>
          </a:p>
          <a:p>
            <a:pPr lvl="2"/>
            <a:r>
              <a:rPr lang="en-US" dirty="0"/>
              <a:t>Delay release date to fix bugs</a:t>
            </a:r>
          </a:p>
          <a:p>
            <a:pPr lvl="1"/>
            <a:r>
              <a:rPr lang="en-US" dirty="0"/>
              <a:t>DevOps: Development and operations collaborate</a:t>
            </a:r>
          </a:p>
          <a:p>
            <a:pPr lvl="2"/>
            <a:r>
              <a:rPr lang="en-US" dirty="0"/>
              <a:t>Accelerate software delivery</a:t>
            </a:r>
          </a:p>
          <a:p>
            <a:pPr lvl="2"/>
            <a:r>
              <a:rPr lang="en-US" dirty="0"/>
              <a:t>Balance cost, quality, and risk: </a:t>
            </a:r>
            <a:br>
              <a:rPr lang="en-US" dirty="0"/>
            </a:br>
            <a:r>
              <a:rPr lang="en-US" dirty="0"/>
              <a:t>“Good, fast, cheap: you can only pick two!” </a:t>
            </a:r>
            <a:r>
              <a:rPr lang="en-US" sz="600" dirty="0">
                <a:hlinkClick r:id="rId2"/>
              </a:rPr>
              <a:t>https://www.pyragraph.com/2013/05/good-fast-cheap-you-can-only-pick-two/</a:t>
            </a:r>
            <a:r>
              <a:rPr lang="en-US" sz="6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7166CA-ECD7-44AF-BE74-D9866E0B70D0}"/>
              </a:ext>
            </a:extLst>
          </p:cNvPr>
          <p:cNvSpPr txBox="1"/>
          <p:nvPr/>
        </p:nvSpPr>
        <p:spPr>
          <a:xfrm>
            <a:off x="4005470" y="6308725"/>
            <a:ext cx="4572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000" dirty="0">
                <a:hlinkClick r:id="rId3"/>
              </a:rPr>
              <a:t>https://www.ibm.com/topics/software-testing</a:t>
            </a:r>
            <a:r>
              <a:rPr lang="en-US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456039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579EF-4318-4695-9CD2-26A6EA3FC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13834-62CF-402A-9B0C-6D34B1A75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Write a single method</a:t>
            </a:r>
          </a:p>
          <a:p>
            <a:pPr lvl="1"/>
            <a:r>
              <a:rPr lang="en-US" dirty="0"/>
              <a:t>No more than 1 page screen = 20 lines</a:t>
            </a:r>
          </a:p>
          <a:p>
            <a:r>
              <a:rPr lang="en-US" dirty="0"/>
              <a:t>Write, run, and record tests</a:t>
            </a:r>
          </a:p>
          <a:p>
            <a:r>
              <a:rPr lang="en-US" dirty="0">
                <a:solidFill>
                  <a:srgbClr val="FF0000"/>
                </a:solidFill>
              </a:rPr>
              <a:t>KEEP THE TESTS</a:t>
            </a:r>
          </a:p>
          <a:p>
            <a:r>
              <a:rPr lang="en-US" dirty="0"/>
              <a:t>Any time code is modified, rerun </a:t>
            </a:r>
            <a:r>
              <a:rPr lang="en-US" dirty="0">
                <a:solidFill>
                  <a:srgbClr val="FF0000"/>
                </a:solidFill>
              </a:rPr>
              <a:t>ALL</a:t>
            </a:r>
            <a:r>
              <a:rPr lang="en-US" dirty="0"/>
              <a:t> the test</a:t>
            </a:r>
          </a:p>
          <a:p>
            <a:endParaRPr lang="en-US" dirty="0"/>
          </a:p>
          <a:p>
            <a:r>
              <a:rPr lang="en-US" dirty="0"/>
              <a:t>Regression testing</a:t>
            </a:r>
          </a:p>
          <a:p>
            <a:pPr lvl="1"/>
            <a:r>
              <a:rPr lang="en-US" dirty="0"/>
              <a:t>Rerun all the tests to make sure new code did not trigger previously fixed bugs</a:t>
            </a:r>
          </a:p>
          <a:p>
            <a:pPr lvl="1"/>
            <a:r>
              <a:rPr lang="en-US" dirty="0"/>
              <a:t>Prevent software from regressing to previous state</a:t>
            </a:r>
          </a:p>
        </p:txBody>
      </p:sp>
    </p:spTree>
    <p:extLst>
      <p:ext uri="{BB962C8B-B14F-4D97-AF65-F5344CB8AC3E}">
        <p14:creationId xmlns:p14="http://schemas.microsoft.com/office/powerpoint/2010/main" val="2401011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97ABF-612E-47F9-9322-BDB75BAF8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sense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25ABB-196C-4FBE-9685-09DE5419C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52578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Test often</a:t>
            </a:r>
          </a:p>
          <a:p>
            <a:pPr lvl="1"/>
            <a:r>
              <a:rPr lang="en-US" dirty="0"/>
              <a:t>Run all tests in seconds or split in test groups (&lt;5s, &lt;30s, &lt;1min, &gt; 1min)</a:t>
            </a:r>
          </a:p>
          <a:p>
            <a:r>
              <a:rPr lang="en-US" dirty="0"/>
              <a:t>Test small pieces of code</a:t>
            </a:r>
          </a:p>
          <a:p>
            <a:pPr lvl="1"/>
            <a:r>
              <a:rPr lang="en-US" dirty="0"/>
              <a:t>Do NOT write 1,000 loc then test</a:t>
            </a:r>
          </a:p>
          <a:p>
            <a:pPr lvl="1"/>
            <a:r>
              <a:rPr lang="en-US" dirty="0"/>
              <a:t>Write 20 lines, test, write next 20, test/rerun all tests, etc.</a:t>
            </a:r>
          </a:p>
          <a:p>
            <a:r>
              <a:rPr lang="en-US" dirty="0"/>
              <a:t>What would you prefer</a:t>
            </a:r>
          </a:p>
          <a:p>
            <a:pPr lvl="1"/>
            <a:r>
              <a:rPr lang="en-US" dirty="0"/>
              <a:t>10,000 loc with documentation, or</a:t>
            </a:r>
          </a:p>
          <a:p>
            <a:pPr lvl="1"/>
            <a:r>
              <a:rPr lang="en-US" dirty="0"/>
              <a:t>10,000 with 1,000 tests?</a:t>
            </a:r>
          </a:p>
          <a:p>
            <a:r>
              <a:rPr lang="en-US" dirty="0"/>
              <a:t>Do NOT test for the pleasure of testing</a:t>
            </a:r>
          </a:p>
          <a:p>
            <a:pPr lvl="1"/>
            <a:r>
              <a:rPr lang="en-US" dirty="0"/>
              <a:t>Testing supports coding, it is not a goal in itself</a:t>
            </a:r>
          </a:p>
          <a:p>
            <a:pPr lvl="1"/>
            <a:r>
              <a:rPr lang="en-US" dirty="0"/>
              <a:t>5-8 tests per method is usually enough</a:t>
            </a:r>
          </a:p>
          <a:p>
            <a:pPr lvl="1"/>
            <a:r>
              <a:rPr lang="en-US" dirty="0"/>
              <a:t>Do not aim at 100% code coverage</a:t>
            </a:r>
          </a:p>
          <a:p>
            <a:r>
              <a:rPr lang="en-US" dirty="0"/>
              <a:t>Start with trivial tests</a:t>
            </a:r>
          </a:p>
          <a:p>
            <a:pPr lvl="1"/>
            <a:r>
              <a:rPr lang="en-US" dirty="0"/>
              <a:t>Sum(0,0), sum(1,-1), sum(10,0), sum(3.2,-1.2)</a:t>
            </a:r>
          </a:p>
          <a:p>
            <a:r>
              <a:rPr lang="en-US" dirty="0"/>
              <a:t>Tests are reproducible (how can you fix otherwise!)</a:t>
            </a:r>
          </a:p>
          <a:p>
            <a:pPr lvl="1"/>
            <a:r>
              <a:rPr lang="en-US" dirty="0"/>
              <a:t>No random numbers (unless you fix the seed)</a:t>
            </a:r>
          </a:p>
          <a:p>
            <a:pPr lvl="1"/>
            <a:r>
              <a:rPr lang="en-US" dirty="0"/>
              <a:t>Keep it simple!</a:t>
            </a:r>
          </a:p>
        </p:txBody>
      </p:sp>
    </p:spTree>
    <p:extLst>
      <p:ext uri="{BB962C8B-B14F-4D97-AF65-F5344CB8AC3E}">
        <p14:creationId xmlns:p14="http://schemas.microsoft.com/office/powerpoint/2010/main" val="9579544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Unit tests</a:t>
            </a:r>
            <a:endParaRPr lang="en-CA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Tx/>
              <a:buAutoNum type="alphaUcPeriod"/>
            </a:pPr>
            <a:r>
              <a:rPr lang="en-US" dirty="0"/>
              <a:t>May show the presence of errors</a:t>
            </a:r>
          </a:p>
          <a:p>
            <a:pPr marL="514350" indent="-514350">
              <a:buFontTx/>
              <a:buAutoNum type="alphaUcPeriod"/>
            </a:pPr>
            <a:r>
              <a:rPr lang="en-US" dirty="0"/>
              <a:t>May show the absence of errors</a:t>
            </a:r>
          </a:p>
          <a:p>
            <a:pPr marL="514350" indent="-514350">
              <a:buFontTx/>
              <a:buAutoNum type="alphaUcPeriod"/>
            </a:pPr>
            <a:r>
              <a:rPr lang="en-US" dirty="0"/>
              <a:t>Are written during the testing phase of software development</a:t>
            </a:r>
          </a:p>
          <a:p>
            <a:pPr marL="514350" indent="-514350">
              <a:buFontTx/>
              <a:buAutoNum type="alphaUcPeriod"/>
            </a:pPr>
            <a:r>
              <a:rPr lang="en-US" dirty="0"/>
              <a:t>Are required to compile any code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D4D5AEC-7E67-4E62-85FD-299F636F1D5B}" type="slidenum">
              <a:rPr lang="en-US" smtClean="0"/>
              <a:pPr eaLnBrk="1" hangingPunct="1"/>
              <a:t>54</a:t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238125" y="4724400"/>
            <a:ext cx="5324475" cy="1828800"/>
          </a:xfrm>
        </p:spPr>
        <p:txBody>
          <a:bodyPr/>
          <a:lstStyle/>
          <a:p>
            <a:pPr marL="514350" indent="-514350">
              <a:buFontTx/>
              <a:buAutoNum type="alphaUcPeriod"/>
            </a:pPr>
            <a:r>
              <a:rPr lang="en-US"/>
              <a:t>The test passes</a:t>
            </a:r>
          </a:p>
          <a:p>
            <a:pPr marL="514350" indent="-514350">
              <a:buFontTx/>
              <a:buAutoNum type="alphaUcPeriod"/>
            </a:pPr>
            <a:r>
              <a:rPr lang="en-US"/>
              <a:t>The test fails</a:t>
            </a:r>
          </a:p>
          <a:p>
            <a:pPr marL="514350" indent="-514350">
              <a:buFontTx/>
              <a:buAutoNum type="alphaUcPeriod"/>
            </a:pPr>
            <a:r>
              <a:rPr lang="en-US"/>
              <a:t>Compile error</a:t>
            </a:r>
          </a:p>
          <a:p>
            <a:pPr marL="514350" indent="-514350">
              <a:buFontTx/>
              <a:buAutoNum type="alphaUcPeriod"/>
            </a:pPr>
            <a:endParaRPr lang="en-CA"/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F0390AB-285F-49B4-B2E5-3A4B9B2A4674}" type="slidenum">
              <a:rPr lang="en-US" smtClean="0"/>
              <a:pPr eaLnBrk="1" hangingPunct="1"/>
              <a:t>55</a:t>
            </a:fld>
            <a:endParaRPr lang="en-US"/>
          </a:p>
        </p:txBody>
      </p:sp>
      <p:sp>
        <p:nvSpPr>
          <p:cNvPr id="31748" name="Rectangle 5"/>
          <p:cNvSpPr>
            <a:spLocks noChangeArrowheads="1"/>
          </p:cNvSpPr>
          <p:nvPr/>
        </p:nvSpPr>
        <p:spPr bwMode="auto">
          <a:xfrm>
            <a:off x="238125" y="115888"/>
            <a:ext cx="4572000" cy="1477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CA"/>
              <a:t>public class MyClass {</a:t>
            </a:r>
          </a:p>
          <a:p>
            <a:r>
              <a:rPr lang="en-CA"/>
              <a:t>	public int multiply(int x, int y) {</a:t>
            </a:r>
          </a:p>
          <a:p>
            <a:r>
              <a:rPr lang="en-CA"/>
              <a:t>		return x / y;</a:t>
            </a:r>
          </a:p>
          <a:p>
            <a:r>
              <a:rPr lang="en-CA"/>
              <a:t>	}</a:t>
            </a:r>
          </a:p>
          <a:p>
            <a:r>
              <a:rPr lang="en-CA"/>
              <a:t>}</a:t>
            </a:r>
          </a:p>
        </p:txBody>
      </p:sp>
      <p:sp>
        <p:nvSpPr>
          <p:cNvPr id="31749" name="Rectangle 7"/>
          <p:cNvSpPr>
            <a:spLocks noChangeArrowheads="1"/>
          </p:cNvSpPr>
          <p:nvPr/>
        </p:nvSpPr>
        <p:spPr bwMode="auto">
          <a:xfrm>
            <a:off x="238125" y="1905000"/>
            <a:ext cx="7027863" cy="2586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CA"/>
              <a:t>import org.junit.Test;</a:t>
            </a:r>
          </a:p>
          <a:p>
            <a:r>
              <a:rPr lang="en-CA"/>
              <a:t>import static org.junit.Assert.assertEquals;</a:t>
            </a:r>
          </a:p>
          <a:p>
            <a:r>
              <a:rPr lang="en-CA"/>
              <a:t>public class MyClassTest {</a:t>
            </a:r>
          </a:p>
          <a:p>
            <a:r>
              <a:rPr lang="en-CA"/>
              <a:t>	@Test</a:t>
            </a:r>
          </a:p>
          <a:p>
            <a:r>
              <a:rPr lang="en-CA"/>
              <a:t>	public void testMultiply() {</a:t>
            </a:r>
          </a:p>
          <a:p>
            <a:r>
              <a:rPr lang="en-CA"/>
              <a:t>		MyClass tester = new MyClass();</a:t>
            </a:r>
          </a:p>
          <a:p>
            <a:r>
              <a:rPr lang="en-CA"/>
              <a:t>		assertEquals("Result", 50, tester.multiply(10, 5));</a:t>
            </a:r>
          </a:p>
          <a:p>
            <a:r>
              <a:rPr lang="en-CA"/>
              <a:t>	}</a:t>
            </a:r>
          </a:p>
          <a:p>
            <a:r>
              <a:rPr lang="en-CA"/>
              <a:t>}</a:t>
            </a:r>
          </a:p>
        </p:txBody>
      </p:sp>
      <p:sp>
        <p:nvSpPr>
          <p:cNvPr id="31750" name="Content Placeholder 2"/>
          <p:cNvSpPr txBox="1">
            <a:spLocks/>
          </p:cNvSpPr>
          <p:nvPr/>
        </p:nvSpPr>
        <p:spPr bwMode="auto">
          <a:xfrm>
            <a:off x="4794250" y="4740275"/>
            <a:ext cx="419735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AutoNum type="alphaUcPeriod" startAt="4"/>
            </a:pPr>
            <a:r>
              <a:rPr lang="en-US" sz="3200" dirty="0"/>
              <a:t>runtime error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57339-56E1-46A5-8CD5-0AE033551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not forget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EB01D-0DF4-4C61-9BC7-84B92AFEE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For next class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Fill in setup </a:t>
            </a:r>
            <a:r>
              <a:rPr lang="en-US" dirty="0">
                <a:solidFill>
                  <a:srgbClr val="FF0000"/>
                </a:solidFill>
              </a:rPr>
              <a:t>quiz</a:t>
            </a:r>
            <a:r>
              <a:rPr lang="en-US" dirty="0"/>
              <a:t> in Canvas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Click the link to </a:t>
            </a:r>
            <a:r>
              <a:rPr lang="en-US" dirty="0">
                <a:solidFill>
                  <a:srgbClr val="FF0000"/>
                </a:solidFill>
              </a:rPr>
              <a:t>register</a:t>
            </a:r>
            <a:r>
              <a:rPr lang="en-US" dirty="0"/>
              <a:t> for Ms Teams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Read the material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</a:rPr>
              <a:t>Wait</a:t>
            </a:r>
            <a:r>
              <a:rPr lang="en-US" dirty="0"/>
              <a:t> for announcement (I need to create teams and upload your data including your email)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</a:rPr>
              <a:t>Register</a:t>
            </a:r>
            <a:r>
              <a:rPr lang="en-US" dirty="0"/>
              <a:t> on </a:t>
            </a:r>
            <a:r>
              <a:rPr lang="en-US" dirty="0" err="1"/>
              <a:t>inteDashboard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before</a:t>
            </a:r>
            <a:r>
              <a:rPr lang="en-US" dirty="0"/>
              <a:t> Thursday class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We will have a </a:t>
            </a:r>
            <a:r>
              <a:rPr lang="en-US" b="1" dirty="0">
                <a:solidFill>
                  <a:srgbClr val="FF0000"/>
                </a:solidFill>
              </a:rPr>
              <a:t>graded</a:t>
            </a:r>
            <a:r>
              <a:rPr lang="en-US" dirty="0"/>
              <a:t> exercise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4AE707-41E7-454E-AA02-E4046A842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BF78D-496F-4B18-89F6-F9AC3B233C29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D6D279-7ADB-4C23-A31B-9152F12FF708}"/>
              </a:ext>
            </a:extLst>
          </p:cNvPr>
          <p:cNvSpPr/>
          <p:nvPr/>
        </p:nvSpPr>
        <p:spPr>
          <a:xfrm>
            <a:off x="381000" y="2667000"/>
            <a:ext cx="8382000" cy="707886"/>
          </a:xfrm>
          <a:prstGeom prst="rect">
            <a:avLst/>
          </a:prstGeom>
          <a:solidFill>
            <a:srgbClr val="FF000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MANDATORY BY END OF TODAY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4F2A939-092F-49AA-8C19-3FA8330D63E5}"/>
              </a:ext>
            </a:extLst>
          </p:cNvPr>
          <p:cNvGrpSpPr/>
          <p:nvPr/>
        </p:nvGrpSpPr>
        <p:grpSpPr>
          <a:xfrm>
            <a:off x="6934200" y="253092"/>
            <a:ext cx="1885950" cy="1968907"/>
            <a:chOff x="6934200" y="253092"/>
            <a:chExt cx="1885950" cy="196890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D3794BD-31DC-4C36-B8EA-8428AF15DE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6934200" y="253092"/>
              <a:ext cx="1885950" cy="141446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B133484-A5BF-4880-8D43-4151EA5032EC}"/>
                </a:ext>
              </a:extLst>
            </p:cNvPr>
            <p:cNvSpPr txBox="1"/>
            <p:nvPr/>
          </p:nvSpPr>
          <p:spPr>
            <a:xfrm>
              <a:off x="6934200" y="1852667"/>
              <a:ext cx="1885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hlinkClick r:id="rId3" tooltip="https://www.onyxtruth.com/2019/10/14/i-can-tell-people-what-should-be-important/"/>
                </a:rPr>
                <a:t>This Photo</a:t>
              </a:r>
              <a:r>
                <a:rPr lang="en-US" sz="900" dirty="0"/>
                <a:t> by Unknown Author is licensed under </a:t>
              </a:r>
              <a:r>
                <a:rPr lang="en-US" sz="900" dirty="0">
                  <a:hlinkClick r:id="rId4" tooltip="https://creativecommons.org/licenses/by-nc-nd/3.0/"/>
                </a:rPr>
                <a:t>CC BY-NC-ND</a:t>
              </a:r>
              <a:endParaRPr lang="en-US" sz="900" dirty="0"/>
            </a:p>
          </p:txBody>
        </p:sp>
      </p:grp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94BC58F7-4826-46D0-8405-B5DBEAA84E99}"/>
              </a:ext>
            </a:extLst>
          </p:cNvPr>
          <p:cNvSpPr/>
          <p:nvPr/>
        </p:nvSpPr>
        <p:spPr>
          <a:xfrm>
            <a:off x="6553200" y="1447800"/>
            <a:ext cx="2362200" cy="1066800"/>
          </a:xfrm>
          <a:prstGeom prst="wedgeEllipseCallou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about doing it now?</a:t>
            </a:r>
          </a:p>
        </p:txBody>
      </p:sp>
    </p:spTree>
    <p:extLst>
      <p:ext uri="{BB962C8B-B14F-4D97-AF65-F5344CB8AC3E}">
        <p14:creationId xmlns:p14="http://schemas.microsoft.com/office/powerpoint/2010/main" val="1357348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list on Canvas</a:t>
            </a:r>
            <a:endParaRPr lang="en-CA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 readings-Java-UnitTesting.txt</a:t>
            </a:r>
          </a:p>
          <a:p>
            <a:r>
              <a:rPr lang="en-US" dirty="0"/>
              <a:t>Review on Java language</a:t>
            </a:r>
          </a:p>
          <a:p>
            <a:r>
              <a:rPr lang="en-US" dirty="0"/>
              <a:t>New topics: </a:t>
            </a:r>
          </a:p>
          <a:p>
            <a:pPr lvl="1"/>
            <a:r>
              <a:rPr lang="en-US" dirty="0"/>
              <a:t>Generics: Generics 2.5; Nested classes: 2.6</a:t>
            </a:r>
          </a:p>
          <a:p>
            <a:pPr lvl="1"/>
            <a:r>
              <a:rPr lang="en-US" dirty="0"/>
              <a:t>Testing: unit testing handout.pdf file</a:t>
            </a:r>
          </a:p>
          <a:p>
            <a:pPr marL="457200" lvl="1" indent="0">
              <a:buNone/>
            </a:pPr>
            <a:r>
              <a:rPr lang="en-US" dirty="0"/>
              <a:t>There will be questions on your understanding before moving 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AEE612-0868-48B8-B5A8-8054F0A1C5D3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pic>
        <p:nvPicPr>
          <p:cNvPr id="7170" name="Picture 2" descr="http://spie.org/Images/Graphics/AboutSPIE/ALOP2007-San-Luis-Potosi-22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3017"/>
            <a:ext cx="1524000" cy="1666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26224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3968565"/>
              </p:ext>
            </p:extLst>
          </p:nvPr>
        </p:nvGraphicFramePr>
        <p:xfrm>
          <a:off x="457200" y="2133441"/>
          <a:ext cx="8077200" cy="2286160"/>
        </p:xfrm>
        <a:graphic>
          <a:graphicData uri="http://schemas.openxmlformats.org/drawingml/2006/table">
            <a:tbl>
              <a:tblPr/>
              <a:tblGrid>
                <a:gridCol w="807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25086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[T]here are known </a:t>
                      </a:r>
                      <a:r>
                        <a:rPr lang="en-US" dirty="0" err="1">
                          <a:effectLst/>
                        </a:rPr>
                        <a:t>knowns</a:t>
                      </a:r>
                      <a:r>
                        <a:rPr lang="en-US" dirty="0">
                          <a:effectLst/>
                        </a:rPr>
                        <a:t>; there are things we know that we know.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There are known unknowns; that is to say there are things that, we now know we don't know.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But there are also unknown unknowns – there are things we do not know, we don't know.</a:t>
                      </a:r>
                    </a:p>
                  </a:txBody>
                  <a:tcPr marL="95250" marR="9525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074">
                <a:tc>
                  <a:txBody>
                    <a:bodyPr/>
                    <a:lstStyle/>
                    <a:p>
                      <a:pPr algn="r"/>
                      <a:r>
                        <a:rPr lang="en-US" i="0" dirty="0">
                          <a:effectLst/>
                        </a:rPr>
                        <a:t>United States Secretary of Defense, Donald Rumsfeld, 2002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BF78D-496F-4B18-89F6-F9AC3B233C29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pic>
        <p:nvPicPr>
          <p:cNvPr id="7" name="Picture 2" descr="http://www.murketing.com/journal/wp-content/uploads/2011/03/6a00d8341d4dc653ef010536a7be88970b-500w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825" y="4800600"/>
            <a:ext cx="2381250" cy="1795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971800" y="6596063"/>
            <a:ext cx="32766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800" dirty="0"/>
              <a:t>picture from </a:t>
            </a:r>
            <a:r>
              <a:rPr lang="en-CA" sz="800" dirty="0">
                <a:hlinkClick r:id="rId4"/>
              </a:rPr>
              <a:t>http://www.soothetube.com/2013/12/29/thats-all-folks/</a:t>
            </a:r>
            <a:r>
              <a:rPr lang="en-CA" sz="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865789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B6F452-B6AB-444A-A31C-73EB5F92C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FC58A7-770E-4955-B411-4CEB62DBDD28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955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ECFDE36-DD7C-447E-9CAD-76FC7D1F5F04}" type="slidenum">
              <a:rPr lang="en-US" smtClean="0"/>
              <a:pPr eaLnBrk="1" hangingPunct="1"/>
              <a:t>6</a:t>
            </a:fld>
            <a:endParaRPr lang="en-US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/>
              <a:t>Syllabus</a:t>
            </a:r>
            <a:br>
              <a:rPr lang="en-CA" dirty="0"/>
            </a:br>
            <a:r>
              <a:rPr lang="en-CA" sz="2800" dirty="0"/>
              <a:t>Available on Canvas</a:t>
            </a:r>
            <a:endParaRPr lang="en-US" sz="2800" dirty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5105400"/>
          </a:xfrm>
        </p:spPr>
        <p:txBody>
          <a:bodyPr>
            <a:normAutofit/>
          </a:bodyPr>
          <a:lstStyle/>
          <a:p>
            <a:pPr eaLnBrk="1" hangingPunct="1"/>
            <a:r>
              <a:rPr lang="en-CA" dirty="0"/>
              <a:t>Course description, lectures, lab, office hours</a:t>
            </a:r>
          </a:p>
          <a:p>
            <a:pPr eaLnBrk="1" hangingPunct="1"/>
            <a:r>
              <a:rPr lang="en-CA" dirty="0"/>
              <a:t>Evaluation</a:t>
            </a:r>
          </a:p>
          <a:p>
            <a:pPr eaLnBrk="1" hangingPunct="1"/>
            <a:r>
              <a:rPr lang="en-CA" dirty="0"/>
              <a:t>Rules: sickness, cheating</a:t>
            </a:r>
          </a:p>
          <a:p>
            <a:pPr lvl="1" eaLnBrk="1" hangingPunct="1"/>
            <a:r>
              <a:rPr lang="en-CA" dirty="0"/>
              <a:t>Academic misconduct will </a:t>
            </a:r>
            <a:r>
              <a:rPr lang="en-CA" dirty="0">
                <a:solidFill>
                  <a:srgbClr val="FF0000"/>
                </a:solidFill>
              </a:rPr>
              <a:t>NOT</a:t>
            </a:r>
            <a:r>
              <a:rPr lang="en-CA" dirty="0"/>
              <a:t> be tolerated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A49AF24-458C-4943-9817-9C272F56AE09}" type="slidenum">
              <a:rPr lang="en-US" smtClean="0"/>
              <a:pPr eaLnBrk="1" hangingPunct="1"/>
              <a:t>60</a:t>
            </a:fld>
            <a:endParaRPr 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dirty="0"/>
              <a:t>True or false: This loop iterates over each int value exactly once:  </a:t>
            </a:r>
            <a:br>
              <a:rPr lang="en-US" dirty="0"/>
            </a:br>
            <a:r>
              <a:rPr lang="en-US" dirty="0"/>
              <a:t> </a:t>
            </a:r>
          </a:p>
          <a:p>
            <a:pPr marL="609600" indent="-609600" eaLnBrk="1" hangingPunct="1">
              <a:buFontTx/>
              <a:buNone/>
            </a:pPr>
            <a:r>
              <a:rPr lang="en-US" dirty="0"/>
              <a:t>for (int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Integer.MIN_VALUE</a:t>
            </a:r>
            <a:r>
              <a:rPr lang="en-US" dirty="0"/>
              <a:t>; </a:t>
            </a:r>
          </a:p>
          <a:p>
            <a:pPr marL="609600" indent="-609600" eaLnBrk="1" hangingPunct="1">
              <a:buFontTx/>
              <a:buNone/>
            </a:pPr>
            <a:r>
              <a:rPr lang="en-US" dirty="0"/>
              <a:t>		   </a:t>
            </a:r>
            <a:r>
              <a:rPr lang="en-US" dirty="0" err="1"/>
              <a:t>i</a:t>
            </a:r>
            <a:r>
              <a:rPr lang="en-US" dirty="0"/>
              <a:t> &lt;= </a:t>
            </a:r>
            <a:r>
              <a:rPr lang="en-US" dirty="0" err="1"/>
              <a:t>Integer.MAX_VALUE</a:t>
            </a:r>
            <a:r>
              <a:rPr lang="en-US" dirty="0"/>
              <a:t>; </a:t>
            </a:r>
          </a:p>
          <a:p>
            <a:pPr marL="609600" indent="-609600" eaLnBrk="1" hangingPunct="1">
              <a:buFontTx/>
              <a:buNone/>
            </a:pPr>
            <a:r>
              <a:rPr lang="en-US" dirty="0"/>
              <a:t>		   </a:t>
            </a:r>
            <a:r>
              <a:rPr lang="en-US" dirty="0" err="1"/>
              <a:t>i</a:t>
            </a:r>
            <a:r>
              <a:rPr lang="en-US" dirty="0"/>
              <a:t>++) </a:t>
            </a:r>
          </a:p>
          <a:p>
            <a:pPr marL="609600" indent="-609600" eaLnBrk="1" hangingPunct="1">
              <a:buFontTx/>
              <a:buNone/>
            </a:pPr>
            <a:r>
              <a:rPr lang="en-US" dirty="0"/>
              <a:t>	</a:t>
            </a:r>
            <a:r>
              <a:rPr lang="en-US" dirty="0" err="1"/>
              <a:t>doSomething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); </a:t>
            </a:r>
          </a:p>
          <a:p>
            <a:pPr marL="609600" indent="-609600" eaLnBrk="1" hangingPunct="1">
              <a:buFontTx/>
              <a:buNone/>
            </a:pPr>
            <a:endParaRPr lang="en-CA" dirty="0"/>
          </a:p>
          <a:p>
            <a:pPr marL="609600" indent="-609600" eaLnBrk="1" hangingPunct="1">
              <a:buFontTx/>
              <a:buAutoNum type="alphaUcPeriod"/>
            </a:pPr>
            <a:r>
              <a:rPr lang="en-CA" dirty="0"/>
              <a:t>True</a:t>
            </a:r>
          </a:p>
          <a:p>
            <a:pPr marL="609600" indent="-609600" eaLnBrk="1" hangingPunct="1">
              <a:buFontTx/>
              <a:buAutoNum type="alphaUcPeriod"/>
            </a:pPr>
            <a:r>
              <a:rPr lang="en-CA" dirty="0"/>
              <a:t>False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1642143" y="6477555"/>
            <a:ext cx="75157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https://learning.oreilly.com/library/view/java-puzzlers-traps/032133678X/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4C0AAFB-11E3-4F99-8791-6CE2256D93D6}" type="slidenum">
              <a:rPr lang="en-US" smtClean="0"/>
              <a:pPr eaLnBrk="1" hangingPunct="1"/>
              <a:t>61</a:t>
            </a:fld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04800"/>
            <a:ext cx="8229600" cy="6400800"/>
          </a:xfrm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2400" dirty="0"/>
              <a:t>static void </a:t>
            </a:r>
            <a:r>
              <a:rPr lang="en-US" sz="2400" dirty="0" err="1"/>
              <a:t>myMethod</a:t>
            </a:r>
            <a:r>
              <a:rPr lang="en-US" sz="2400" dirty="0"/>
              <a:t>( int counter){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2400" dirty="0"/>
              <a:t>		if(counter == 0)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2400" dirty="0"/>
              <a:t>			return;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2400" dirty="0"/>
              <a:t>		else {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2400" dirty="0"/>
              <a:t>			</a:t>
            </a:r>
            <a:r>
              <a:rPr lang="en-US" sz="2400" dirty="0" err="1"/>
              <a:t>System.out.println</a:t>
            </a:r>
            <a:r>
              <a:rPr lang="en-US" sz="2400" dirty="0"/>
              <a:t>("hello" + counter);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2400" dirty="0"/>
              <a:t>			</a:t>
            </a:r>
            <a:r>
              <a:rPr lang="en-US" sz="2400" dirty="0" err="1"/>
              <a:t>myMethod</a:t>
            </a:r>
            <a:r>
              <a:rPr lang="en-US" sz="2400" dirty="0"/>
              <a:t>(--counter);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2400" dirty="0"/>
              <a:t>			</a:t>
            </a:r>
            <a:r>
              <a:rPr lang="en-US" sz="2400" dirty="0" err="1"/>
              <a:t>System.out.println</a:t>
            </a:r>
            <a:r>
              <a:rPr lang="en-US" sz="2400" dirty="0"/>
              <a:t>(""+counter);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2400" dirty="0"/>
              <a:t>			return;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2400" dirty="0"/>
              <a:t>	       	}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2400" dirty="0"/>
              <a:t>	} 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2400" dirty="0"/>
              <a:t>public static void main(String[] </a:t>
            </a:r>
            <a:r>
              <a:rPr lang="en-US" sz="2400" dirty="0" err="1"/>
              <a:t>args</a:t>
            </a:r>
            <a:r>
              <a:rPr lang="en-US" sz="2400" dirty="0"/>
              <a:t>) {</a:t>
            </a:r>
            <a:r>
              <a:rPr lang="en-US" sz="2400" dirty="0" err="1"/>
              <a:t>myMethod</a:t>
            </a:r>
            <a:r>
              <a:rPr lang="en-US" sz="2400" dirty="0"/>
              <a:t>(2);}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endParaRPr lang="en-US" sz="2400" dirty="0"/>
          </a:p>
          <a:p>
            <a:pPr marL="533400" indent="-533400" eaLnBrk="1" hangingPunct="1">
              <a:lnSpc>
                <a:spcPct val="80000"/>
              </a:lnSpc>
              <a:buFontTx/>
              <a:buAutoNum type="alphaUcPeriod"/>
            </a:pPr>
            <a:r>
              <a:rPr lang="en-US" sz="2400" dirty="0"/>
              <a:t>hello2 hello1 0 1</a:t>
            </a:r>
          </a:p>
          <a:p>
            <a:pPr marL="533400" indent="-533400" eaLnBrk="1" hangingPunct="1">
              <a:lnSpc>
                <a:spcPct val="80000"/>
              </a:lnSpc>
              <a:buFontTx/>
              <a:buAutoNum type="alphaUcPeriod"/>
            </a:pPr>
            <a:r>
              <a:rPr lang="en-US" sz="2400" dirty="0"/>
              <a:t>hello1 hello2 1 0</a:t>
            </a:r>
          </a:p>
          <a:p>
            <a:pPr marL="533400" indent="-533400" eaLnBrk="1" hangingPunct="1">
              <a:lnSpc>
                <a:spcPct val="80000"/>
              </a:lnSpc>
              <a:buFontTx/>
              <a:buAutoNum type="alphaUcPeriod"/>
            </a:pPr>
            <a:r>
              <a:rPr lang="en-US" sz="2400" dirty="0"/>
              <a:t>hello1 hello2</a:t>
            </a:r>
          </a:p>
          <a:p>
            <a:pPr marL="533400" indent="-533400" eaLnBrk="1" hangingPunct="1">
              <a:lnSpc>
                <a:spcPct val="80000"/>
              </a:lnSpc>
              <a:buFontTx/>
              <a:buAutoNum type="alphaUcPeriod"/>
            </a:pPr>
            <a:r>
              <a:rPr lang="en-US" sz="2400" dirty="0"/>
              <a:t>hello2 hello1</a:t>
            </a:r>
          </a:p>
          <a:p>
            <a:pPr marL="533400" indent="-533400" eaLnBrk="1" hangingPunct="1">
              <a:lnSpc>
                <a:spcPct val="80000"/>
              </a:lnSpc>
              <a:buFontTx/>
              <a:buAutoNum type="alphaUcPeriod"/>
            </a:pPr>
            <a:endParaRPr lang="en-US" sz="2400" dirty="0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4324350" y="6491288"/>
            <a:ext cx="4819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http://danzig.jct.ac.il/java_class/recursion.html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942B2-FEFD-4B82-B267-D43DB07D9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Mandatory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BC0FE-CEA7-4D31-BFDC-7692438CA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6324600" cy="4525963"/>
          </a:xfrm>
        </p:spPr>
        <p:txBody>
          <a:bodyPr>
            <a:normAutofit fontScale="62500" lnSpcReduction="20000"/>
          </a:bodyPr>
          <a:lstStyle/>
          <a:p>
            <a:pPr eaLnBrk="1" hangingPunct="1"/>
            <a:r>
              <a:rPr lang="en-CA" dirty="0"/>
              <a:t>Canvas </a:t>
            </a:r>
            <a:r>
              <a:rPr lang="en-CA" dirty="0">
                <a:hlinkClick r:id="rId3"/>
              </a:rPr>
              <a:t>https://canvas.ubc.ca</a:t>
            </a:r>
            <a:r>
              <a:rPr lang="en-CA" dirty="0"/>
              <a:t> </a:t>
            </a:r>
          </a:p>
          <a:p>
            <a:pPr eaLnBrk="1" hangingPunct="1"/>
            <a:endParaRPr lang="en-CA" dirty="0"/>
          </a:p>
          <a:p>
            <a:pPr eaLnBrk="1" hangingPunct="1"/>
            <a:r>
              <a:rPr lang="en-CA" dirty="0" err="1"/>
              <a:t>inteDashboard</a:t>
            </a:r>
            <a:r>
              <a:rPr lang="en-CA" dirty="0"/>
              <a:t>, $5 </a:t>
            </a:r>
            <a:r>
              <a:rPr lang="en-CA" dirty="0">
                <a:hlinkClick r:id="rId4"/>
              </a:rPr>
              <a:t>https://www.intedashboard.com/</a:t>
            </a:r>
            <a:r>
              <a:rPr lang="en-CA" dirty="0"/>
              <a:t> </a:t>
            </a:r>
          </a:p>
          <a:p>
            <a:pPr eaLnBrk="1" hangingPunct="1"/>
            <a:endParaRPr lang="en-CA" dirty="0"/>
          </a:p>
          <a:p>
            <a:pPr eaLnBrk="1" hangingPunct="1"/>
            <a:r>
              <a:rPr lang="en-CA" dirty="0"/>
              <a:t>Ms Teams [link in canvas]</a:t>
            </a:r>
          </a:p>
          <a:p>
            <a:pPr eaLnBrk="1" hangingPunct="1"/>
            <a:endParaRPr lang="en-CA" dirty="0"/>
          </a:p>
          <a:p>
            <a:pPr eaLnBrk="1" hangingPunct="1"/>
            <a:r>
              <a:rPr lang="en-CA" dirty="0"/>
              <a:t>GitHub, </a:t>
            </a:r>
          </a:p>
          <a:p>
            <a:pPr eaLnBrk="1" hangingPunct="1"/>
            <a:endParaRPr lang="en-CA" dirty="0"/>
          </a:p>
          <a:p>
            <a:pPr eaLnBrk="1" hangingPunct="1"/>
            <a:r>
              <a:rPr lang="en-CA" dirty="0"/>
              <a:t>Eclipse…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Internet device in class (phone, tablet, laptop)</a:t>
            </a:r>
          </a:p>
          <a:p>
            <a:r>
              <a:rPr lang="en-US" dirty="0"/>
              <a:t>Personal computer (laptop) recommended (could use the lab computers)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8E216-8A4C-4BDA-933D-C542DB851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BF78D-496F-4B18-89F6-F9AC3B233C2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5" name="Picture 4" descr="Introducing Canvas - UBC's new LMS - YouTube">
            <a:extLst>
              <a:ext uri="{FF2B5EF4-FFF2-40B4-BE49-F238E27FC236}">
                <a16:creationId xmlns:a16="http://schemas.microsoft.com/office/drawing/2014/main" id="{49D00FFB-6DA7-435C-AE78-5566BA741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590" y="1328802"/>
            <a:ext cx="1402644" cy="78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nteDashboard">
            <a:extLst>
              <a:ext uri="{FF2B5EF4-FFF2-40B4-BE49-F238E27FC236}">
                <a16:creationId xmlns:a16="http://schemas.microsoft.com/office/drawing/2014/main" id="{9B7F99CA-9801-4079-B1A2-45BCF3BFD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675" y="2219896"/>
            <a:ext cx="2313104" cy="578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Using Github to View Code (Cherno Chat) - YouTube">
            <a:extLst>
              <a:ext uri="{FF2B5EF4-FFF2-40B4-BE49-F238E27FC236}">
                <a16:creationId xmlns:a16="http://schemas.microsoft.com/office/drawing/2014/main" id="{C09E7F0E-C9F4-4C59-ADF6-A86590094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2515" y="3446443"/>
            <a:ext cx="2003502" cy="112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Eclipse Logos and Artwork | The Eclipse Foundation">
            <a:extLst>
              <a:ext uri="{FF2B5EF4-FFF2-40B4-BE49-F238E27FC236}">
                <a16:creationId xmlns:a16="http://schemas.microsoft.com/office/drawing/2014/main" id="{34811B46-8359-45AB-A805-12162413D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962400"/>
            <a:ext cx="1828800" cy="432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SailPoint Identity Security for Teams - SailPoint">
            <a:extLst>
              <a:ext uri="{FF2B5EF4-FFF2-40B4-BE49-F238E27FC236}">
                <a16:creationId xmlns:a16="http://schemas.microsoft.com/office/drawing/2014/main" id="{981B7FCA-E81B-4A98-A1C5-6A79F787E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060" y="2794348"/>
            <a:ext cx="1850758" cy="74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04418BB6-970C-4732-87D1-CA731A02FDF7}"/>
              </a:ext>
            </a:extLst>
          </p:cNvPr>
          <p:cNvGrpSpPr/>
          <p:nvPr/>
        </p:nvGrpSpPr>
        <p:grpSpPr>
          <a:xfrm>
            <a:off x="6553200" y="4572000"/>
            <a:ext cx="926172" cy="715833"/>
            <a:chOff x="6968819" y="4990934"/>
            <a:chExt cx="926172" cy="71583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F4B22A3-F2B4-478D-AEF9-4AB4258DB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 flipH="1">
              <a:off x="6968819" y="4990934"/>
              <a:ext cx="395432" cy="715833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DB4D478-2B8C-473E-BCCD-2FE92878345F}"/>
                </a:ext>
              </a:extLst>
            </p:cNvPr>
            <p:cNvSpPr txBox="1"/>
            <p:nvPr/>
          </p:nvSpPr>
          <p:spPr>
            <a:xfrm flipH="1">
              <a:off x="7361590" y="5221684"/>
              <a:ext cx="5334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>
                  <a:hlinkClick r:id="rId11" tooltip="https://blog.mozilla.org/blog/2014/08/29/firefox-os-smartphones-available-in-india-this-week/"/>
                </a:rPr>
                <a:t>This Photo</a:t>
              </a:r>
              <a:r>
                <a:rPr lang="en-US" sz="400" dirty="0"/>
                <a:t> by Unknown Author is licensed under </a:t>
              </a:r>
              <a:r>
                <a:rPr lang="en-US" sz="400" dirty="0">
                  <a:hlinkClick r:id="rId12" tooltip="https://creativecommons.org/licenses/by-sa/3.0/"/>
                </a:rPr>
                <a:t>CC BY-SA</a:t>
              </a:r>
              <a:endParaRPr lang="en-US" sz="400" dirty="0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75F5F8E1-4142-4595-9C45-3E451A63B502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6553200" y="5486400"/>
            <a:ext cx="831415" cy="55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79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r>
              <a:rPr lang="en-CA" dirty="0"/>
              <a:t>Team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33800"/>
          </a:xfrm>
        </p:spPr>
        <p:txBody>
          <a:bodyPr/>
          <a:lstStyle/>
          <a:p>
            <a:r>
              <a:rPr lang="en-CA" dirty="0"/>
              <a:t>Test on Canvas:</a:t>
            </a:r>
          </a:p>
          <a:p>
            <a:pPr lvl="1"/>
            <a:r>
              <a:rPr lang="en-CA" dirty="0"/>
              <a:t>Avoid-list: students you do not want to work with</a:t>
            </a:r>
          </a:p>
          <a:p>
            <a:pPr lvl="1"/>
            <a:r>
              <a:rPr lang="en-CA" dirty="0"/>
              <a:t>Grade in COSC 121</a:t>
            </a:r>
          </a:p>
          <a:p>
            <a:pPr lvl="1"/>
            <a:r>
              <a:rPr lang="en-CA" dirty="0"/>
              <a:t>Programming experience </a:t>
            </a:r>
            <a:br>
              <a:rPr lang="en-CA" dirty="0"/>
            </a:br>
            <a:r>
              <a:rPr lang="en-CA" dirty="0"/>
              <a:t>not in COSC 111/121/122/123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BF78D-496F-4B18-89F6-F9AC3B233C2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000250" y="2103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00200" y="5530334"/>
            <a:ext cx="453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Joe Doe: Jane Doe, …; 82%; JS: beginner</a:t>
            </a:r>
          </a:p>
        </p:txBody>
      </p:sp>
    </p:spTree>
    <p:extLst>
      <p:ext uri="{BB962C8B-B14F-4D97-AF65-F5344CB8AC3E}">
        <p14:creationId xmlns:p14="http://schemas.microsoft.com/office/powerpoint/2010/main" val="1326551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57339-56E1-46A5-8CD5-0AE033551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not forget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EB01D-0DF4-4C61-9BC7-84B92AFEE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For next class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Fill in setup </a:t>
            </a:r>
            <a:r>
              <a:rPr lang="en-US" dirty="0">
                <a:solidFill>
                  <a:srgbClr val="FF0000"/>
                </a:solidFill>
              </a:rPr>
              <a:t>quiz</a:t>
            </a:r>
            <a:r>
              <a:rPr lang="en-US" dirty="0"/>
              <a:t> in Canvas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Click the link to </a:t>
            </a:r>
            <a:r>
              <a:rPr lang="en-US" dirty="0">
                <a:solidFill>
                  <a:srgbClr val="FF0000"/>
                </a:solidFill>
              </a:rPr>
              <a:t>register</a:t>
            </a:r>
            <a:r>
              <a:rPr lang="en-US" dirty="0"/>
              <a:t> for Ms Teams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Read the material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</a:rPr>
              <a:t>Wait</a:t>
            </a:r>
            <a:r>
              <a:rPr lang="en-US" dirty="0"/>
              <a:t> for announcement (I need to create teams and upload your data including your email)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</a:rPr>
              <a:t>Register</a:t>
            </a:r>
            <a:r>
              <a:rPr lang="en-US" dirty="0"/>
              <a:t> on </a:t>
            </a:r>
            <a:r>
              <a:rPr lang="en-US" dirty="0" err="1"/>
              <a:t>inteDashboard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before</a:t>
            </a:r>
            <a:r>
              <a:rPr lang="en-US" dirty="0"/>
              <a:t> Thursday class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We will have a </a:t>
            </a:r>
            <a:r>
              <a:rPr lang="en-US" b="1" dirty="0">
                <a:solidFill>
                  <a:srgbClr val="FF0000"/>
                </a:solidFill>
              </a:rPr>
              <a:t>graded</a:t>
            </a:r>
            <a:r>
              <a:rPr lang="en-US" dirty="0"/>
              <a:t> exercise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4AE707-41E7-454E-AA02-E4046A842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BF78D-496F-4B18-89F6-F9AC3B233C2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94BC58F7-4826-46D0-8405-B5DBEAA84E99}"/>
              </a:ext>
            </a:extLst>
          </p:cNvPr>
          <p:cNvSpPr/>
          <p:nvPr/>
        </p:nvSpPr>
        <p:spPr>
          <a:xfrm>
            <a:off x="6553200" y="1447800"/>
            <a:ext cx="2362200" cy="1066800"/>
          </a:xfrm>
          <a:prstGeom prst="wedgeEllipseCallou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about doing it now?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D6D279-7ADB-4C23-A31B-9152F12FF708}"/>
              </a:ext>
            </a:extLst>
          </p:cNvPr>
          <p:cNvSpPr/>
          <p:nvPr/>
        </p:nvSpPr>
        <p:spPr>
          <a:xfrm>
            <a:off x="381000" y="2667000"/>
            <a:ext cx="8382000" cy="707886"/>
          </a:xfrm>
          <a:prstGeom prst="rect">
            <a:avLst/>
          </a:prstGeom>
          <a:solidFill>
            <a:srgbClr val="FF000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MANDATORY BY END OF TODAY</a:t>
            </a:r>
          </a:p>
        </p:txBody>
      </p:sp>
    </p:spTree>
    <p:extLst>
      <p:ext uri="{BB962C8B-B14F-4D97-AF65-F5344CB8AC3E}">
        <p14:creationId xmlns:p14="http://schemas.microsoft.com/office/powerpoint/2010/main" val="3096803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18906</TotalTime>
  <Words>3821</Words>
  <Application>Microsoft Office PowerPoint</Application>
  <PresentationFormat>On-screen Show (4:3)</PresentationFormat>
  <Paragraphs>662</Paragraphs>
  <Slides>61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9" baseType="lpstr">
      <vt:lpstr>Arial</vt:lpstr>
      <vt:lpstr>Arial Unicode MS</vt:lpstr>
      <vt:lpstr>Consolas</vt:lpstr>
      <vt:lpstr>Courier New</vt:lpstr>
      <vt:lpstr>Open sans</vt:lpstr>
      <vt:lpstr>Wingdings</vt:lpstr>
      <vt:lpstr>Wingdings 2</vt:lpstr>
      <vt:lpstr>Default Design</vt:lpstr>
      <vt:lpstr>COSC 222 Data Structures</vt:lpstr>
      <vt:lpstr>Menu</vt:lpstr>
      <vt:lpstr>Interests</vt:lpstr>
      <vt:lpstr>COSC Curriculum</vt:lpstr>
      <vt:lpstr>COSC 222 Goals</vt:lpstr>
      <vt:lpstr>Syllabus Available on Canvas</vt:lpstr>
      <vt:lpstr>Mandatory</vt:lpstr>
      <vt:lpstr>Team Creation</vt:lpstr>
      <vt:lpstr>Do not forget</vt:lpstr>
      <vt:lpstr>Academic Misconduct</vt:lpstr>
      <vt:lpstr>Labs</vt:lpstr>
      <vt:lpstr>Teaching Strategy: Team-Based Learning</vt:lpstr>
      <vt:lpstr>PowerPoint Presentation</vt:lpstr>
      <vt:lpstr>Learning objectives</vt:lpstr>
      <vt:lpstr>PowerPoint Presentation</vt:lpstr>
      <vt:lpstr>TBL rationale</vt:lpstr>
      <vt:lpstr>Evaluation</vt:lpstr>
      <vt:lpstr>What is not on the syllabus</vt:lpstr>
      <vt:lpstr>How to know you are doing it right? https://cmps-people.ok.ubc.ca/ylucet/DS/Algorithms.html </vt:lpstr>
      <vt:lpstr>How to know you are doing it right? https://visualgo.net/en </vt:lpstr>
      <vt:lpstr>Java</vt:lpstr>
      <vt:lpstr>Questions?</vt:lpstr>
      <vt:lpstr>Java Review: Are you ready?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Java</vt:lpstr>
      <vt:lpstr>Generics</vt:lpstr>
      <vt:lpstr>ArrayList Class</vt:lpstr>
      <vt:lpstr>Generic Collections</vt:lpstr>
      <vt:lpstr>Generic Collections (cont.)</vt:lpstr>
      <vt:lpstr>Why Use Generic Collections?</vt:lpstr>
      <vt:lpstr>Generics (cont.)</vt:lpstr>
      <vt:lpstr>Type erasure</vt:lpstr>
      <vt:lpstr>Testing</vt:lpstr>
      <vt:lpstr>Testing</vt:lpstr>
      <vt:lpstr>Testing levels</vt:lpstr>
      <vt:lpstr>Cost of fixing bugs</vt:lpstr>
      <vt:lpstr>Cost of fixing bugs</vt:lpstr>
      <vt:lpstr>Solution: test early, test often</vt:lpstr>
      <vt:lpstr>Unit testing</vt:lpstr>
      <vt:lpstr>Common sense</vt:lpstr>
      <vt:lpstr>Unit tests</vt:lpstr>
      <vt:lpstr>PowerPoint Presentation</vt:lpstr>
      <vt:lpstr>Do not forget</vt:lpstr>
      <vt:lpstr>Reading list on Canvas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ylucet</dc:creator>
  <cp:lastModifiedBy>Lucet, Yves</cp:lastModifiedBy>
  <cp:revision>234</cp:revision>
  <cp:lastPrinted>1601-01-01T00:00:00Z</cp:lastPrinted>
  <dcterms:created xsi:type="dcterms:W3CDTF">1601-01-01T00:00:00Z</dcterms:created>
  <dcterms:modified xsi:type="dcterms:W3CDTF">2022-09-06T17:40:36Z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