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59" r:id="rId3"/>
    <p:sldId id="319" r:id="rId4"/>
    <p:sldId id="528" r:id="rId5"/>
    <p:sldId id="527" r:id="rId6"/>
    <p:sldId id="529" r:id="rId7"/>
    <p:sldId id="530" r:id="rId8"/>
    <p:sldId id="549" r:id="rId9"/>
    <p:sldId id="314" r:id="rId10"/>
    <p:sldId id="311" r:id="rId11"/>
    <p:sldId id="297" r:id="rId12"/>
    <p:sldId id="531" r:id="rId13"/>
    <p:sldId id="258" r:id="rId14"/>
    <p:sldId id="532" r:id="rId15"/>
    <p:sldId id="350" r:id="rId16"/>
    <p:sldId id="340" r:id="rId17"/>
    <p:sldId id="339" r:id="rId18"/>
    <p:sldId id="260" r:id="rId19"/>
    <p:sldId id="535" r:id="rId20"/>
    <p:sldId id="536" r:id="rId21"/>
    <p:sldId id="538" r:id="rId22"/>
    <p:sldId id="537" r:id="rId23"/>
    <p:sldId id="539" r:id="rId24"/>
    <p:sldId id="540" r:id="rId25"/>
    <p:sldId id="344" r:id="rId26"/>
    <p:sldId id="345" r:id="rId27"/>
    <p:sldId id="347" r:id="rId28"/>
    <p:sldId id="543" r:id="rId29"/>
    <p:sldId id="533" r:id="rId30"/>
    <p:sldId id="361" r:id="rId31"/>
    <p:sldId id="544" r:id="rId32"/>
    <p:sldId id="547" r:id="rId33"/>
    <p:sldId id="306" r:id="rId34"/>
    <p:sldId id="545" r:id="rId35"/>
    <p:sldId id="546" r:id="rId36"/>
    <p:sldId id="30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DDFF146B-85F2-4731-B131-9D553A5B0D8E}">
          <p14:sldIdLst>
            <p14:sldId id="256"/>
            <p14:sldId id="359"/>
            <p14:sldId id="319"/>
            <p14:sldId id="528"/>
            <p14:sldId id="527"/>
            <p14:sldId id="529"/>
            <p14:sldId id="530"/>
            <p14:sldId id="549"/>
            <p14:sldId id="314"/>
            <p14:sldId id="311"/>
            <p14:sldId id="297"/>
            <p14:sldId id="531"/>
            <p14:sldId id="258"/>
            <p14:sldId id="532"/>
            <p14:sldId id="350"/>
            <p14:sldId id="340"/>
            <p14:sldId id="339"/>
            <p14:sldId id="260"/>
            <p14:sldId id="535"/>
            <p14:sldId id="536"/>
            <p14:sldId id="538"/>
            <p14:sldId id="537"/>
            <p14:sldId id="539"/>
            <p14:sldId id="540"/>
            <p14:sldId id="344"/>
            <p14:sldId id="345"/>
            <p14:sldId id="347"/>
            <p14:sldId id="543"/>
            <p14:sldId id="533"/>
            <p14:sldId id="361"/>
          </p14:sldIdLst>
        </p14:section>
        <p14:section name="Java" id="{C2B60B7E-897D-4A77-B293-38CD0CFD730F}">
          <p14:sldIdLst>
            <p14:sldId id="544"/>
          </p14:sldIdLst>
        </p14:section>
        <p14:section name="Test" id="{B878AB9A-C192-4F93-8BF7-22EB4768A98E}">
          <p14:sldIdLst>
            <p14:sldId id="547"/>
          </p14:sldIdLst>
        </p14:section>
        <p14:section name="Next" id="{57099269-AD1E-43AF-9E79-EF2F463FA1C6}">
          <p14:sldIdLst>
            <p14:sldId id="306"/>
            <p14:sldId id="545"/>
            <p14:sldId id="54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et, Yves" initials="LY" lastIdx="1" clrIdx="0">
    <p:extLst>
      <p:ext uri="{19B8F6BF-5375-455C-9EA6-DF929625EA0E}">
        <p15:presenceInfo xmlns:p15="http://schemas.microsoft.com/office/powerpoint/2012/main" userId="S::yves.lucet@ubc.ca::639abae6-09fa-4d86-9463-32bfc07ad5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3" autoAdjust="0"/>
  </p:normalViewPr>
  <p:slideViewPr>
    <p:cSldViewPr>
      <p:cViewPr varScale="1">
        <p:scale>
          <a:sx n="71" d="100"/>
          <a:sy n="71" d="100"/>
        </p:scale>
        <p:origin x="1140" y="3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2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11am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DD399-78E1-4792-B893-0EE2D284A8FE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C5D00D-6633-434F-9771-CE41760F3A8C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77DA49-67F0-47A3-B49F-DA16B1171A41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8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LRU=Least</a:t>
            </a:r>
            <a:r>
              <a:rPr lang="en-US" baseline="0" dirty="0"/>
              <a:t> Recently Used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9EC4CB-C360-4239-A122-B31A5D134A36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11:15am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2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977908-C68A-4D75-A67E-1DD4C9106DE2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4A2E39-ADA4-46C9-A800-E32A0A7C168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9E275-664C-43DB-8B04-09474E0A8116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D606AC-B4E6-4E02-BCEC-590FC695FF6D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Do not know the type at runtime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9990" indent="-28845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3831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5363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6894" indent="-2307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8427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9959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61491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23024" indent="-2307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F7142F-AFA4-4BA0-88FE-9C2D1BBF4339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wildcard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wildcard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wildcard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java/learn/wildcards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wildcard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wildcard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2/06/10-interview-questions-on-java-generic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generics-interview-ques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gener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oo.be/mirrored/java-theory-and-practice-generics-gotcha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www.maxpixel.net/Question-Help-Question-Mark-Icon-Symbol-Response-231410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blogs.ed.ac.uk/staffpridenetwork/2020/05/01/lgbtq-resources-during-covid-19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othetube.com/2013/12/29/thats-all-folk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Generics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Coverage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Java complement</a:t>
            </a:r>
          </a:p>
          <a:p>
            <a:pPr marL="1314450" lvl="2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Debugger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Dashboard practise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91516" y="2209800"/>
            <a:ext cx="2247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Image courtesy of </a:t>
            </a:r>
            <a:r>
              <a:rPr lang="en-CA" sz="800" dirty="0"/>
              <a:t>Gregory </a:t>
            </a:r>
            <a:r>
              <a:rPr lang="en-CA" sz="800" dirty="0" err="1"/>
              <a:t>Szarkiewicz</a:t>
            </a:r>
            <a:r>
              <a:rPr lang="en-CA" sz="800" dirty="0"/>
              <a:t> </a:t>
            </a:r>
            <a:r>
              <a:rPr lang="en-US" sz="800" dirty="0"/>
              <a:t> / FreeDigitalPhotos.net</a:t>
            </a:r>
            <a:endParaRPr lang="en-CA" sz="800" dirty="0"/>
          </a:p>
        </p:txBody>
      </p:sp>
      <p:pic>
        <p:nvPicPr>
          <p:cNvPr id="1027" name="Picture 3" descr="D:\MyDocuments\CCA-repo\teaching\2014-w1\222\lectures\images-freedigitalphotos.net\confused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16" y="533400"/>
            <a:ext cx="2247684" cy="14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8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Generics</a:t>
            </a:r>
            <a:endParaRPr lang="en-US"/>
          </a:p>
        </p:txBody>
      </p:sp>
      <p:sp>
        <p:nvSpPr>
          <p:cNvPr id="2662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C521D-5BA6-4148-A348-02A264B8D1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8600" y="381000"/>
            <a:ext cx="4343400" cy="647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public class	</a:t>
            </a:r>
            <a:r>
              <a:rPr lang="en-US" sz="1400" kern="0" dirty="0">
                <a:latin typeface="+mn-lt"/>
                <a:cs typeface="+mn-cs"/>
              </a:rPr>
              <a:t>Node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// Instance variables: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private  </a:t>
            </a:r>
            <a:r>
              <a:rPr lang="en-US" sz="1400" kern="0" dirty="0">
                <a:latin typeface="+mn-lt"/>
                <a:cs typeface="+mn-cs"/>
              </a:rPr>
              <a:t>Object element;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private  </a:t>
            </a:r>
            <a:r>
              <a:rPr lang="en-US" sz="1400" kern="0" dirty="0">
                <a:latin typeface="+mn-lt"/>
                <a:cs typeface="+mn-cs"/>
              </a:rPr>
              <a:t>Node next;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Node()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   this</a:t>
            </a:r>
            <a:r>
              <a:rPr lang="en-US" sz="1400" kern="0" dirty="0">
                <a:latin typeface="+mn-lt"/>
                <a:cs typeface="+mn-cs"/>
              </a:rPr>
              <a:t>(</a:t>
            </a:r>
            <a:r>
              <a:rPr lang="en-US" sz="1400" b="1" kern="0" dirty="0">
                <a:latin typeface="+mn-lt"/>
                <a:cs typeface="+mn-cs"/>
              </a:rPr>
              <a:t>null</a:t>
            </a:r>
            <a:r>
              <a:rPr lang="en-US" sz="1400" kern="0" dirty="0">
                <a:latin typeface="+mn-lt"/>
                <a:cs typeface="+mn-cs"/>
              </a:rPr>
              <a:t>,  </a:t>
            </a:r>
            <a:r>
              <a:rPr lang="en-US" sz="1400" b="1" kern="0" dirty="0">
                <a:latin typeface="+mn-lt"/>
                <a:cs typeface="+mn-cs"/>
              </a:rPr>
              <a:t>null</a:t>
            </a:r>
            <a:r>
              <a:rPr lang="en-US" sz="1400" kern="0" dirty="0">
                <a:latin typeface="+mn-lt"/>
                <a:cs typeface="+mn-cs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b="1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b="1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Node(Object e,  Node n)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   element  =  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   next  = 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Object </a:t>
            </a:r>
            <a:r>
              <a:rPr lang="en-US" sz="1400" kern="0" dirty="0" err="1">
                <a:latin typeface="+mn-lt"/>
                <a:cs typeface="+mn-cs"/>
              </a:rPr>
              <a:t>getElement</a:t>
            </a:r>
            <a:r>
              <a:rPr lang="en-US" sz="1400" kern="0" dirty="0">
                <a:latin typeface="+mn-lt"/>
                <a:cs typeface="+mn-cs"/>
              </a:rPr>
              <a:t>()  {</a:t>
            </a:r>
            <a:r>
              <a:rPr lang="en-US" sz="1400" b="1" kern="0" dirty="0">
                <a:latin typeface="+mn-lt"/>
                <a:cs typeface="+mn-cs"/>
              </a:rPr>
              <a:t> return  </a:t>
            </a:r>
            <a:r>
              <a:rPr lang="en-US" sz="1400" kern="0" dirty="0">
                <a:latin typeface="+mn-lt"/>
                <a:cs typeface="+mn-cs"/>
              </a:rPr>
              <a:t>element;}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 </a:t>
            </a:r>
            <a:r>
              <a:rPr lang="en-US" sz="1400" kern="0" dirty="0" err="1">
                <a:latin typeface="+mn-lt"/>
                <a:cs typeface="+mn-cs"/>
              </a:rPr>
              <a:t>getNext</a:t>
            </a:r>
            <a:r>
              <a:rPr lang="en-US" sz="1400" kern="0" dirty="0">
                <a:latin typeface="+mn-lt"/>
                <a:cs typeface="+mn-cs"/>
              </a:rPr>
              <a:t>()  {</a:t>
            </a:r>
            <a:r>
              <a:rPr lang="en-US" sz="1400" b="1" kern="0" dirty="0">
                <a:latin typeface="+mn-lt"/>
                <a:cs typeface="+mn-cs"/>
              </a:rPr>
              <a:t>return  </a:t>
            </a:r>
            <a:r>
              <a:rPr lang="en-US" sz="1400" kern="0" dirty="0">
                <a:latin typeface="+mn-lt"/>
                <a:cs typeface="+mn-cs"/>
              </a:rPr>
              <a:t>next;}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void  </a:t>
            </a:r>
            <a:r>
              <a:rPr lang="en-US" sz="1400" kern="0" dirty="0" err="1">
                <a:latin typeface="+mn-lt"/>
                <a:cs typeface="+mn-cs"/>
              </a:rPr>
              <a:t>setElement</a:t>
            </a:r>
            <a:r>
              <a:rPr lang="en-US" sz="1400" kern="0" dirty="0">
                <a:latin typeface="+mn-lt"/>
                <a:cs typeface="+mn-cs"/>
              </a:rPr>
              <a:t>(Object </a:t>
            </a:r>
            <a:r>
              <a:rPr lang="en-US" sz="1400" kern="0" dirty="0" err="1">
                <a:latin typeface="+mn-lt"/>
                <a:cs typeface="+mn-cs"/>
              </a:rPr>
              <a:t>newElem</a:t>
            </a:r>
            <a:r>
              <a:rPr lang="en-US" sz="1400" kern="0" dirty="0">
                <a:latin typeface="+mn-lt"/>
                <a:cs typeface="+mn-cs"/>
              </a:rPr>
              <a:t>)  {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element  =  </a:t>
            </a:r>
            <a:r>
              <a:rPr lang="en-US" sz="1400" kern="0" dirty="0" err="1">
                <a:latin typeface="+mn-lt"/>
                <a:cs typeface="+mn-cs"/>
              </a:rPr>
              <a:t>newElem</a:t>
            </a:r>
            <a:r>
              <a:rPr lang="en-US" sz="1400" kern="0" dirty="0">
                <a:latin typeface="+mn-lt"/>
                <a:cs typeface="+mn-cs"/>
              </a:rPr>
              <a:t>;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void  </a:t>
            </a:r>
            <a:r>
              <a:rPr lang="en-US" sz="1400" kern="0" dirty="0" err="1">
                <a:latin typeface="+mn-lt"/>
                <a:cs typeface="+mn-cs"/>
              </a:rPr>
              <a:t>setNext</a:t>
            </a:r>
            <a:r>
              <a:rPr lang="en-US" sz="1400" kern="0" dirty="0">
                <a:latin typeface="+mn-lt"/>
                <a:cs typeface="+mn-cs"/>
              </a:rPr>
              <a:t>(Node </a:t>
            </a:r>
            <a:r>
              <a:rPr lang="en-US" sz="1400" kern="0" dirty="0" err="1">
                <a:latin typeface="+mn-lt"/>
                <a:cs typeface="+mn-cs"/>
              </a:rPr>
              <a:t>newNext</a:t>
            </a:r>
            <a:r>
              <a:rPr lang="en-US" sz="1400" kern="0" dirty="0">
                <a:latin typeface="+mn-lt"/>
                <a:cs typeface="+mn-cs"/>
              </a:rPr>
              <a:t>)  {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next  =  </a:t>
            </a:r>
            <a:r>
              <a:rPr lang="en-US" sz="1400" kern="0" dirty="0" err="1">
                <a:latin typeface="+mn-lt"/>
                <a:cs typeface="+mn-cs"/>
              </a:rPr>
              <a:t>newNext</a:t>
            </a:r>
            <a:r>
              <a:rPr lang="en-US" sz="1400" kern="0" dirty="0">
                <a:latin typeface="+mn-lt"/>
                <a:cs typeface="+mn-cs"/>
              </a:rPr>
              <a:t>;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876800" y="381000"/>
            <a:ext cx="4267200" cy="647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public class	</a:t>
            </a:r>
            <a:r>
              <a:rPr lang="en-US" sz="1400" kern="0" dirty="0">
                <a:latin typeface="+mn-lt"/>
                <a:cs typeface="+mn-cs"/>
              </a:rPr>
              <a:t>Node 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&lt;E&gt;</a:t>
            </a:r>
            <a:r>
              <a:rPr lang="en-US" sz="1400" kern="0" dirty="0">
                <a:latin typeface="+mn-lt"/>
                <a:cs typeface="+mn-cs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// Instance variables: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private  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E</a:t>
            </a:r>
            <a:r>
              <a:rPr lang="en-US" sz="1400" kern="0" dirty="0">
                <a:latin typeface="+mn-lt"/>
                <a:cs typeface="+mn-cs"/>
              </a:rPr>
              <a:t> element;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private  </a:t>
            </a:r>
            <a:r>
              <a:rPr lang="en-US" sz="1400" kern="0" dirty="0">
                <a:latin typeface="+mn-lt"/>
                <a:cs typeface="+mn-cs"/>
              </a:rPr>
              <a:t>Node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&lt;E&gt;</a:t>
            </a:r>
            <a:r>
              <a:rPr lang="en-US" sz="1400" kern="0" dirty="0">
                <a:latin typeface="+mn-lt"/>
                <a:cs typeface="+mn-cs"/>
              </a:rPr>
              <a:t> next;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Node()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   this</a:t>
            </a:r>
            <a:r>
              <a:rPr lang="en-US" sz="1400" kern="0" dirty="0">
                <a:latin typeface="+mn-lt"/>
                <a:cs typeface="+mn-cs"/>
              </a:rPr>
              <a:t>(</a:t>
            </a:r>
            <a:r>
              <a:rPr lang="en-US" sz="1400" b="1" kern="0" dirty="0">
                <a:latin typeface="+mn-lt"/>
                <a:cs typeface="+mn-cs"/>
              </a:rPr>
              <a:t>null</a:t>
            </a:r>
            <a:r>
              <a:rPr lang="en-US" sz="1400" kern="0" dirty="0">
                <a:latin typeface="+mn-lt"/>
                <a:cs typeface="+mn-cs"/>
              </a:rPr>
              <a:t>,  </a:t>
            </a:r>
            <a:r>
              <a:rPr lang="en-US" sz="1400" b="1" kern="0" dirty="0">
                <a:latin typeface="+mn-lt"/>
                <a:cs typeface="+mn-cs"/>
              </a:rPr>
              <a:t>null</a:t>
            </a:r>
            <a:r>
              <a:rPr lang="en-US" sz="1400" kern="0" dirty="0">
                <a:latin typeface="+mn-lt"/>
                <a:cs typeface="+mn-cs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Node(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E</a:t>
            </a:r>
            <a:r>
              <a:rPr lang="en-US" sz="1400" kern="0" dirty="0">
                <a:latin typeface="+mn-lt"/>
                <a:cs typeface="+mn-cs"/>
              </a:rPr>
              <a:t> e,  Node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&lt;E&gt;</a:t>
            </a:r>
            <a:r>
              <a:rPr lang="en-US" sz="1400" kern="0" dirty="0">
                <a:latin typeface="+mn-lt"/>
                <a:cs typeface="+mn-cs"/>
              </a:rPr>
              <a:t> n)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   element  =  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   next  = 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Object </a:t>
            </a:r>
            <a:r>
              <a:rPr lang="en-US" sz="1400" kern="0" dirty="0" err="1">
                <a:latin typeface="+mn-lt"/>
                <a:cs typeface="+mn-cs"/>
              </a:rPr>
              <a:t>getElement</a:t>
            </a:r>
            <a:r>
              <a:rPr lang="en-US" sz="1400" kern="0" dirty="0">
                <a:latin typeface="+mn-lt"/>
                <a:cs typeface="+mn-cs"/>
              </a:rPr>
              <a:t>()  {</a:t>
            </a:r>
            <a:r>
              <a:rPr lang="en-US" sz="1400" b="1" kern="0" dirty="0">
                <a:latin typeface="+mn-lt"/>
                <a:cs typeface="+mn-cs"/>
              </a:rPr>
              <a:t>return  </a:t>
            </a:r>
            <a:r>
              <a:rPr lang="en-US" sz="1400" kern="0" dirty="0">
                <a:latin typeface="+mn-lt"/>
                <a:cs typeface="+mn-cs"/>
              </a:rPr>
              <a:t>element;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 </a:t>
            </a:r>
            <a:r>
              <a:rPr lang="en-US" sz="1400" kern="0" dirty="0">
                <a:latin typeface="+mn-lt"/>
                <a:cs typeface="+mn-cs"/>
              </a:rPr>
              <a:t>Node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&lt;E&gt;</a:t>
            </a:r>
            <a:r>
              <a:rPr lang="en-US" sz="1400" kern="0" dirty="0">
                <a:latin typeface="+mn-lt"/>
                <a:cs typeface="+mn-cs"/>
              </a:rPr>
              <a:t> </a:t>
            </a:r>
            <a:r>
              <a:rPr lang="en-US" sz="1400" kern="0" dirty="0" err="1">
                <a:latin typeface="+mn-lt"/>
                <a:cs typeface="+mn-cs"/>
              </a:rPr>
              <a:t>getNext</a:t>
            </a:r>
            <a:r>
              <a:rPr lang="en-US" sz="1400" kern="0" dirty="0">
                <a:latin typeface="+mn-lt"/>
                <a:cs typeface="+mn-cs"/>
              </a:rPr>
              <a:t>()  {</a:t>
            </a:r>
            <a:r>
              <a:rPr lang="en-US" sz="1400" b="1" kern="0" dirty="0">
                <a:latin typeface="+mn-lt"/>
                <a:cs typeface="+mn-cs"/>
              </a:rPr>
              <a:t>return  </a:t>
            </a:r>
            <a:r>
              <a:rPr lang="en-US" sz="1400" kern="0" dirty="0">
                <a:latin typeface="+mn-lt"/>
                <a:cs typeface="+mn-cs"/>
              </a:rPr>
              <a:t>next;}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void  </a:t>
            </a:r>
            <a:r>
              <a:rPr lang="en-US" sz="1400" kern="0" dirty="0" err="1">
                <a:latin typeface="+mn-lt"/>
                <a:cs typeface="+mn-cs"/>
              </a:rPr>
              <a:t>setElement</a:t>
            </a:r>
            <a:r>
              <a:rPr lang="en-US" sz="1400" kern="0" dirty="0">
                <a:latin typeface="+mn-lt"/>
                <a:cs typeface="+mn-cs"/>
              </a:rPr>
              <a:t>(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E</a:t>
            </a:r>
            <a:r>
              <a:rPr lang="en-US" sz="1400" kern="0" dirty="0">
                <a:latin typeface="+mn-lt"/>
                <a:cs typeface="+mn-cs"/>
              </a:rPr>
              <a:t> </a:t>
            </a:r>
            <a:r>
              <a:rPr lang="en-US" sz="1400" kern="0" dirty="0" err="1">
                <a:latin typeface="+mn-lt"/>
                <a:cs typeface="+mn-cs"/>
              </a:rPr>
              <a:t>newElem</a:t>
            </a:r>
            <a:r>
              <a:rPr lang="en-US" sz="1400" kern="0" dirty="0">
                <a:latin typeface="+mn-lt"/>
                <a:cs typeface="+mn-cs"/>
              </a:rPr>
              <a:t>)  {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element  =  </a:t>
            </a:r>
            <a:r>
              <a:rPr lang="en-US" sz="1400" kern="0" dirty="0" err="1">
                <a:latin typeface="+mn-lt"/>
                <a:cs typeface="+mn-cs"/>
              </a:rPr>
              <a:t>newElem</a:t>
            </a:r>
            <a:r>
              <a:rPr lang="en-US" sz="1400" kern="0" dirty="0">
                <a:latin typeface="+mn-lt"/>
                <a:cs typeface="+mn-cs"/>
              </a:rPr>
              <a:t>;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b="1" kern="0" dirty="0">
                <a:latin typeface="+mn-lt"/>
                <a:cs typeface="+mn-cs"/>
              </a:rPr>
              <a:t>    public void  </a:t>
            </a:r>
            <a:r>
              <a:rPr lang="en-US" sz="1400" kern="0" dirty="0" err="1">
                <a:latin typeface="+mn-lt"/>
                <a:cs typeface="+mn-cs"/>
              </a:rPr>
              <a:t>setNext</a:t>
            </a:r>
            <a:r>
              <a:rPr lang="en-US" sz="1400" kern="0" dirty="0">
                <a:latin typeface="+mn-lt"/>
                <a:cs typeface="+mn-cs"/>
              </a:rPr>
              <a:t>(Node</a:t>
            </a:r>
            <a:r>
              <a:rPr lang="en-US" sz="1400" b="1" kern="0" dirty="0">
                <a:solidFill>
                  <a:srgbClr val="FF0000"/>
                </a:solidFill>
                <a:latin typeface="+mn-lt"/>
                <a:cs typeface="+mn-cs"/>
              </a:rPr>
              <a:t>&lt;E&gt;</a:t>
            </a:r>
            <a:r>
              <a:rPr lang="en-US" sz="1400" kern="0" dirty="0">
                <a:latin typeface="+mn-lt"/>
                <a:cs typeface="+mn-cs"/>
              </a:rPr>
              <a:t> </a:t>
            </a:r>
            <a:r>
              <a:rPr lang="en-US" sz="1400" kern="0" dirty="0" err="1">
                <a:latin typeface="+mn-lt"/>
                <a:cs typeface="+mn-cs"/>
              </a:rPr>
              <a:t>newNext</a:t>
            </a:r>
            <a:r>
              <a:rPr lang="en-US" sz="1400" kern="0" dirty="0">
                <a:latin typeface="+mn-lt"/>
                <a:cs typeface="+mn-cs"/>
              </a:rPr>
              <a:t>)  {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next  =  </a:t>
            </a:r>
            <a:r>
              <a:rPr lang="en-US" sz="1400" kern="0" dirty="0" err="1">
                <a:latin typeface="+mn-lt"/>
                <a:cs typeface="+mn-cs"/>
              </a:rPr>
              <a:t>newNext</a:t>
            </a:r>
            <a:r>
              <a:rPr lang="en-US" sz="1400" kern="0" dirty="0">
                <a:latin typeface="+mn-lt"/>
                <a:cs typeface="+mn-cs"/>
              </a:rPr>
              <a:t>;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63134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/>
              <a:t> /** Creates a node with null references to its element and next node. */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90600" y="2444213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/>
              <a:t> /** Creates a node with the given element and next node. */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402449" y="3869174"/>
            <a:ext cx="2339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/>
              <a:t>// </a:t>
            </a:r>
            <a:r>
              <a:rPr lang="en-US" kern="0" dirty="0" err="1"/>
              <a:t>Accessor</a:t>
            </a:r>
            <a:r>
              <a:rPr lang="en-US" kern="0" dirty="0"/>
              <a:t> methods: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4509" y="472709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 // Modifier methods: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Generics example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public class Pair &lt;K, V&gt;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K key;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V 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public void set(K k, V v){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	key = 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	value = v;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/>
              <a:t>….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Generics example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/>
              <a:t>….</a:t>
            </a:r>
          </a:p>
          <a:p>
            <a:pPr eaLnBrk="1" hangingPunct="1">
              <a:buFontTx/>
              <a:buNone/>
            </a:pPr>
            <a:r>
              <a:rPr lang="en-CA"/>
              <a:t>public K getKey() { return key;}</a:t>
            </a:r>
          </a:p>
          <a:p>
            <a:pPr eaLnBrk="1" hangingPunct="1">
              <a:buFontTx/>
              <a:buNone/>
            </a:pPr>
            <a:r>
              <a:rPr lang="en-CA"/>
              <a:t>…</a:t>
            </a:r>
          </a:p>
          <a:p>
            <a:pPr eaLnBrk="1" hangingPunct="1">
              <a:buFontTx/>
              <a:buNone/>
            </a:pPr>
            <a:r>
              <a:rPr lang="en-CA"/>
              <a:t>public static void main (String[] args){</a:t>
            </a:r>
          </a:p>
          <a:p>
            <a:pPr eaLnBrk="1" hangingPunct="1">
              <a:buFontTx/>
              <a:buNone/>
            </a:pPr>
            <a:r>
              <a:rPr lang="en-CA"/>
              <a:t>	</a:t>
            </a:r>
            <a:r>
              <a:rPr lang="en-CA" sz="2000"/>
              <a:t>Pair&lt;String, Integer&gt; pair1 = new Pair&lt;String, Integer&gt;();</a:t>
            </a:r>
          </a:p>
          <a:p>
            <a:pPr eaLnBrk="1" hangingPunct="1">
              <a:buFontTx/>
              <a:buNone/>
            </a:pPr>
            <a:r>
              <a:rPr lang="en-CA" sz="2000"/>
              <a:t>	pair1.set(new String(“height”), new Integer(36));</a:t>
            </a:r>
          </a:p>
          <a:p>
            <a:pPr eaLnBrk="1" hangingPunct="1">
              <a:buFontTx/>
              <a:buNone/>
            </a:pPr>
            <a:r>
              <a:rPr lang="en-CA" sz="2000"/>
              <a:t>	Pair&lt;Student,Double&gt; pair2 = new Pair&lt;Student,Double&gt;();</a:t>
            </a:r>
          </a:p>
          <a:p>
            <a:pPr eaLnBrk="1" hangingPunct="1">
              <a:buFontTx/>
              <a:buNone/>
            </a:pPr>
            <a:r>
              <a:rPr lang="en-CA" sz="2000"/>
              <a:t>	pair2.set(new Student(“A5976”,”Sue”,19), new Double(9.5));</a:t>
            </a:r>
          </a:p>
          <a:p>
            <a:pPr eaLnBrk="1" hangingPunct="1">
              <a:buFontTx/>
              <a:buNone/>
            </a:pPr>
            <a:r>
              <a:rPr lang="en-CA" sz="2000"/>
              <a:t>…</a:t>
            </a:r>
          </a:p>
          <a:p>
            <a:pPr eaLnBrk="1" hangingPunct="1">
              <a:buFontTx/>
              <a:buNone/>
            </a:pPr>
            <a:r>
              <a:rPr lang="en-CA" sz="2000"/>
              <a:t>}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FF9900"/>
                </a:solidFill>
              </a:rPr>
              <a:t>Generics and Arrays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z="2000" dirty="0"/>
              <a:t>allow declaration of arrays storing a </a:t>
            </a:r>
            <a:r>
              <a:rPr lang="en-US" sz="2000" dirty="0" err="1"/>
              <a:t>parametrized</a:t>
            </a:r>
            <a:r>
              <a:rPr lang="en-US" sz="2000" dirty="0"/>
              <a:t> type</a:t>
            </a:r>
          </a:p>
          <a:p>
            <a:pPr lvl="1" eaLnBrk="1" hangingPunct="1"/>
            <a:r>
              <a:rPr lang="en-US" sz="1600" dirty="0"/>
              <a:t>Pair&lt;</a:t>
            </a:r>
            <a:r>
              <a:rPr lang="en-US" sz="1600" dirty="0" err="1"/>
              <a:t>String,Double</a:t>
            </a:r>
            <a:r>
              <a:rPr lang="en-US" sz="1600" dirty="0"/>
              <a:t>&gt;[ ] holdings;</a:t>
            </a:r>
          </a:p>
          <a:p>
            <a:pPr eaLnBrk="1" hangingPunct="1"/>
            <a:r>
              <a:rPr lang="en-US" sz="2000" dirty="0"/>
              <a:t>forbid instantiation of such arrays</a:t>
            </a:r>
          </a:p>
          <a:p>
            <a:pPr lvl="1" eaLnBrk="1" hangingPunct="1"/>
            <a:r>
              <a:rPr lang="en-US" sz="1600" dirty="0"/>
              <a:t>holdings = new Pair&lt;</a:t>
            </a:r>
            <a:r>
              <a:rPr lang="en-US" sz="1600" dirty="0" err="1"/>
              <a:t>String,Double</a:t>
            </a:r>
            <a:r>
              <a:rPr lang="en-US" sz="1600" dirty="0"/>
              <a:t>&gt;[25];//compile </a:t>
            </a:r>
            <a:r>
              <a:rPr lang="en-US" sz="1600" b="1" dirty="0">
                <a:solidFill>
                  <a:srgbClr val="FF0000"/>
                </a:solidFill>
              </a:rPr>
              <a:t>error</a:t>
            </a:r>
          </a:p>
          <a:p>
            <a:pPr lvl="1" eaLnBrk="1" hangingPunct="1"/>
            <a:r>
              <a:rPr lang="en-US" sz="1600" dirty="0"/>
              <a:t>holdings = new Pair[25];</a:t>
            </a:r>
          </a:p>
          <a:p>
            <a:pPr lvl="1" eaLnBrk="1" hangingPunct="1"/>
            <a:r>
              <a:rPr lang="en-US" sz="1600" dirty="0"/>
              <a:t>holdings[0] = new Pair&lt;&gt;(“ORCL”, 32.07);</a:t>
            </a:r>
          </a:p>
          <a:p>
            <a:pPr eaLnBrk="1" hangingPunct="1">
              <a:buFontTx/>
              <a:buNone/>
            </a:pPr>
            <a:r>
              <a:rPr lang="en-US" sz="2000" dirty="0"/>
              <a:t>public class Portfolio&lt;T&gt;  { </a:t>
            </a:r>
          </a:p>
          <a:p>
            <a:pPr eaLnBrk="1" hangingPunct="1">
              <a:buFontTx/>
              <a:buNone/>
            </a:pPr>
            <a:r>
              <a:rPr lang="en-US" sz="2000" dirty="0"/>
              <a:t>	T[ ] data;</a:t>
            </a:r>
          </a:p>
          <a:p>
            <a:pPr eaLnBrk="1" hangingPunct="1">
              <a:buFontTx/>
              <a:buNone/>
            </a:pPr>
            <a:r>
              <a:rPr lang="en-US" sz="2000" dirty="0"/>
              <a:t>	public Portfolio(</a:t>
            </a:r>
            <a:r>
              <a:rPr lang="en-US" sz="2000" dirty="0" err="1"/>
              <a:t>int</a:t>
            </a:r>
            <a:r>
              <a:rPr lang="en-US" sz="2000" dirty="0"/>
              <a:t> capacity){</a:t>
            </a:r>
          </a:p>
          <a:p>
            <a:pPr eaLnBrk="1" hangingPunct="1">
              <a:buFontTx/>
              <a:buNone/>
            </a:pPr>
            <a:r>
              <a:rPr lang="en-US" sz="2000" dirty="0"/>
              <a:t>		data = new T[capacity];//compiler </a:t>
            </a:r>
            <a:r>
              <a:rPr lang="en-US" sz="2000" b="1" dirty="0">
                <a:solidFill>
                  <a:srgbClr val="FF0000"/>
                </a:solidFill>
              </a:rPr>
              <a:t>error</a:t>
            </a:r>
          </a:p>
          <a:p>
            <a:pPr eaLnBrk="1" hangingPunct="1">
              <a:buFontTx/>
              <a:buNone/>
            </a:pPr>
            <a:r>
              <a:rPr lang="en-US" sz="2000" dirty="0"/>
              <a:t>		data = (T[ ]) new Object[capacity];</a:t>
            </a:r>
          </a:p>
          <a:p>
            <a:pPr eaLnBrk="1" hangingPunct="1">
              <a:buFontTx/>
              <a:buNone/>
            </a:pPr>
            <a:r>
              <a:rPr lang="en-US" sz="2000" dirty="0"/>
              <a:t> 	} …</a:t>
            </a:r>
          </a:p>
          <a:p>
            <a:pPr eaLnBrk="1" hangingPunct="1">
              <a:buFontTx/>
              <a:buNone/>
            </a:pPr>
            <a:r>
              <a:rPr lang="en-US" sz="20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Diving deeper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CA" sz="2400" dirty="0"/>
              <a:t>Contrary to C++ templates, there is only </a:t>
            </a:r>
            <a:r>
              <a:rPr lang="en-CA" sz="2400" b="1" dirty="0">
                <a:solidFill>
                  <a:srgbClr val="FF0000"/>
                </a:solidFill>
              </a:rPr>
              <a:t>ONE</a:t>
            </a:r>
            <a:r>
              <a:rPr lang="en-CA" sz="2400" dirty="0"/>
              <a:t> copy of the generic class: one single .class file</a:t>
            </a:r>
          </a:p>
          <a:p>
            <a:pPr eaLnBrk="1" hangingPunct="1"/>
            <a:r>
              <a:rPr lang="en-CA" sz="2400" dirty="0"/>
              <a:t>There is a single copy of the code in source, binary, memory, and disk.</a:t>
            </a:r>
          </a:p>
          <a:p>
            <a:pPr eaLnBrk="1" hangingPunct="1"/>
            <a:r>
              <a:rPr lang="en-US" sz="2400" dirty="0"/>
              <a:t>When a generic declaration is invoked, the actual type arguments are substituted for the formal type parameters</a:t>
            </a:r>
          </a:p>
          <a:p>
            <a:pPr eaLnBrk="1" hangingPunct="1"/>
            <a:r>
              <a:rPr lang="en-US" sz="2400" dirty="0"/>
              <a:t>This is called </a:t>
            </a:r>
            <a:r>
              <a:rPr lang="en-US" sz="2400" b="1" dirty="0">
                <a:solidFill>
                  <a:srgbClr val="FF0000"/>
                </a:solidFill>
              </a:rPr>
              <a:t>type erasure</a:t>
            </a:r>
            <a:r>
              <a:rPr lang="en-US" sz="2400" b="1" dirty="0"/>
              <a:t>: </a:t>
            </a:r>
            <a:r>
              <a:rPr lang="en-US" sz="2400" dirty="0"/>
              <a:t>compiler erases all type related information during compile time and </a:t>
            </a:r>
            <a:r>
              <a:rPr lang="en-US" sz="2400" b="1" dirty="0">
                <a:solidFill>
                  <a:srgbClr val="FFC000"/>
                </a:solidFill>
              </a:rPr>
              <a:t>no type related information is available during runtime</a:t>
            </a:r>
            <a:r>
              <a:rPr lang="en-US" sz="2400" dirty="0"/>
              <a:t>. </a:t>
            </a:r>
          </a:p>
          <a:p>
            <a:pPr eaLnBrk="1" hangingPunct="1"/>
            <a:endParaRPr lang="en-US" sz="2400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data:image/jpeg;base64,/9j/4AAQSkZJRgABAQAAAQABAAD/2wCEAAkGBxQSEBQUEBQVFBQUFBUPEBQPFBUPFBQPFhQWFhQUFBQYHCggGBolHBUUITEhJSkrLi4uFx8zODMsNygtLisBCgoKDg0OGhAQGiwkICQsLCwsLCwsLCwsLCwsLCwsLCwsLCwsLCwsLCwsLCwsLCwsLCwsLCwsLCwsLCwsLCwsLP/AABEIAMIBAwMBIgACEQEDEQH/xAAbAAACAwEBAQAAAAAAAAAAAAACAwABBAUGB//EADMQAAICAAQEAwcDBAMAAAAAAAABAhEDEiExBEFRYQUicRMygZGhsfBC0eFScsHxBhRi/8QAGwEAAwEBAQEBAAAAAAAAAAAAAQIDAAQFBgf/xAAnEQEBAAICAgIABgMBAAAAAAAAAQIRAxIEITFBEyJRcYHwFGGRBf/aAAwDAQACEQMRAD8A7vtVmzR0af6EruKrZeXV87MWPiSemuq2Xd7fxoaOGbUfLLWNaW+f8pB4lNbXWyf3dbLRfI+ifn325Uot6Suuq19IvTfYRiwra62d8n0Neq32e6X9XK/zkDiSXTtW35qOeVzsQTmHY5nbFWg2xc2Oz+XYVNgaAhIejMaISM2Q8u96dBTYyc7AkYsSLJMFSCZmqlICYRJhBmYEmMmgBVYBlpkYNmEYLZZGFgyYljhcjHxA5ANhgsB4TMW2NmhMhatipi2MsGQFIVIVND2LkhbFJWZog1xIJpXs+leH8TlS27a1S5prualxiTd000qcd13Vba8ux5/huJadKvt/kdHHtaOtare2dXy+fvG6eM7Xl6u3dL5VZElJc06V6btfj1OfgYl89u2y7/E6PDTjJJNa/wBVt3tkVLbb6hJlNMHGYLXTvXLsYJHb4/DuTWy06Vlrppb1ORxMKlo0+62F2px0EGDJkRUmY4GOw2KbLgwNTmCECEmwoKwJFpmZdcygnPlyKkzATNCmx+IZ5AUxU5AyLZRlIiZaBLZhWwJoKwWFoVIGwpIWKrFSQqSHC5oymJLBsKQsVaKYLCYDYDRRCiA0d6fhuJaTj/Vutl29dwozr5cjDCRow2UkjzMo2YU+f07dzo4OIk1SS6SS1+Ks5mFP/TNmDJtqvp+xSObOOpiRuOutPM4z2l/OiOTxOHzSpet127HeWHTStdG4vMmuq6vQ5HGYTi2m/wD2075/Ba6ipYZMOPhqLVO1W+3qLY/FWnVfZhcNiKKdq1JU7X1t9DLb9MkojfYNJO075RabX9y5EnONvT0309NS+Hxsuq+T+5mtuhQOlxfDYSglHM50szbWXNzSjV/UTJQ9nFRjrvKberde6ldUvSwHjNtZldVfdLr+4ULbb6Y8SDVWt9u/oAbeJblq1Wi/gVjcLKKTkqvVXvXpujWHmXpnIE0UkAwZuxE0aGhU0bR8aSyi2CwKxTImUykzGWmWwGWmZtBmhUhrFSMpiAqRGUBSEzQtjpoTICuILBZcgWwKxRCrIAzswZownyMsTTgjx52bbD89Do8C6lFrdddvgL4LhFN73pmlTy6Lff1NnAwyyklT5RbSu+qfLYpHBy5zVjfxmMm7i9Ws3R3yp+pg4t5/M5JtpXrbvQ1zwrtPd+l6mPi8Jx28u+i686BpDDKMeJBJUt2k1en+du4pSSWm9Na66vTb0ZeLjtWuW2uvTVd9BE3d1pu6vbsrBa6cYTizS5r7fcXgcXG+j77AYmH8++pixlXvL4oH8urDDHKaex8L494aktKlSlpF2k9KvuFGCU01WVS6XSfNp7nmMDjn5Vaa0ik7da7r85noeH4pSSelptSSXuyW19nQ01txc3Dlh7auPT5LRfq52qDhxEXFyxIKcmsurlVqqlSa109AcRN03T122T57b0Kxnpe16UkopMLllYcfC82m26W9LobeC8GliYcp5oxS2U205f2pIrhpuLz21y0eVyXNJ+h03xU1H2bg4R3jF2lXJa/cH7KZclkebx8FxdMzTR6HxHK4K1Ut0637HExMMNV4eTtPbDMBjsVCJE67MfarBbJZTMpF2RMBMlmHQxUwlIqQRhTAsKQDArEYiQ2xczKYlSFsOQti1aJZQNlg2fTrwkbeGjpem9VevXbp3OfBmrhZ0xsa87kx9PWeF6RdKrVunXlXKjt4EIy2SvV+4n53r73zPO8PjVl77fp05HThi0r0beqpLR9GVrxeSXboOmnaprXrqlVHPx1pXLv8Q/8AsLq1pr66ip4qVNa9b181bGTm3E4rB1Zglod3HxFJrSn/AOdduxyOOlc3J822+Wt9tBa7uHLfqs0pCpBSTuheYTbqkJxOGT93R/QHDxJYctG16aDParNV69OYeLHNGvl6iX9Yt2vxl8O5wXi/tUoTeqdJrn6nYw+GUlad6e9fxPAcDPz1f+z2/h/iUYYKS95umltl799EPx52x53meP0v5GrBjGMr329U939vqFLGtutn13+Zz5cRd9LvvfcmHiqmtun82W24bx37drAwI4jWeqi8zV5W+y0NPGxwJRajgxiqetuT++h5yfFZFcn5Vq39/ief4v8A5TicqrVbK69SWeWON3atw+Nzck1hrX9+23xTAUJVGWZVd1Ry5sGX/IYV58NSdbxlKDuua1W5zoeLKUkmlG9L2Vk7z4fq9bh8flk/NPhvbI2Lk/qrXddSsw+z6E2SwWwbMbRlksXZLC2kkLYchUjHxC2C2RsBsCsgZipDJMVIWq4hIC2QVTToxkaMDE1MiY2EjSuTLHb0XBcTpT0+19dzo4PFLR+92f7p/lHmuHxVpb2rTm0+l6f7Olw/E8+nrb+ReZbeXzcPt1cTFWydu/M7zfLsc3xDxmWG8uW4Ordu2udcg/ar4dduRi8Qba0ipdpOvkbK+icXHj2/NNujwnFRlTTT3unqlXP85CvEXFJvRLT3nWp5XHwMRNvJJLlTzUnytA/9DFbr2ck9fe8u2+rJXk39O3Hw8Je3f+/9dHG46C/V8tTmcV4o/wBOn3I/Cp356XPfN9tB8fDIc7fqyWV5L8enXjOHD/bkLGd3zOpHxZKrXrQ5cFBfpXx1JLg4PeK+GhOcfJj8U+fLxZ/MYXxazXG1ra2Oxwni0XpdPvpZxfEOCUI5o3vTTObnon+Llx3VUvj8fNj6e9hxVapjo8W3K/geCwvEJx2kxy8WxP6i08vFyZf+Zfp7jiZe0w5pNXl5ureyo8XxsZQdSTX5yYL8YxOpl4njnP323yXYlzc+Oc9L+L4mfFdX4DPFEyxNQJNVd63VduonN8DjuVepjg6vAcflTzSarWKfu9167HZw8W0muas8c8Wu/qHDjJLZtejLcXk3H1UuXw+/uPZZgWzk+GcXmiuubLLW70dM6dnfx8kym3nZ8VwuqOyWKzF5imydTbFSZMxUmHYyAbFyZcmLbEtVkRsXMtsCTFtVkDZQNli7U06E527pLtHYtSFKRaZtubTTCRt4bHd6fuctM04M9R8ajyYbjrrGbX8f5CliXf27maM6gna1b0XL1+ZUZ1qtet6a9kU24+jfhp5dL69mqLwZN0o6t+Wm6WunXfuZuEm9demltZuxpw5tYipKdSz0ld1ru9a02YUsprbNxEWlKLWz82msZXW/wMdm/iIy1nWjeqWiTetNI5zYq/H7i5MEmYGxVdA4nCzRa6r68jzOPhyi6aaPU2DJJ7/Uhy8Pd08HPeP1p5JgOR6TH8Ow5fpr+3Qx4nhEV+ppb60cmXj5x3YeVx35chYgE8Q1YmBh8pv1y6GbGwkqqSlfS/qQyxsdWNxpbkKlINK2o9xUlqItjAsNKt/Veh1vDeBTTcutVurXUrH8NlmjkayrbNy119Ss4crNpXyMO3UXhUWmrVJu79E/3O2mZMKFO27ey5Uuw5SPQ4cek083my75bMsrMA2DmLbS0bmJmE5i8xtj1XJipMKTFSYtp8YqTAcipMCTEtVkXZBeYgNn06CZdi8+i015vqSw7c+jrGQkZ7GRYZSWOjhYtRapa892q6dAlMxwxKQ+M7XK1bKSufLBphi13NWBi+ZLZO7bf+foc2M9ufNp/Y18HP3tqq2nJLmqy29Xryt1Y0qOeHo/Fm0s3PaLi6em/fZmLEVDuKi4ScZaNeV9qM0pfn8mtbDFTZVlWNx8RSSqKVJR8ul0t31fcChVksCy7AbS2DIlgNgs2MipQT3SfwM8uDh/SuhospsW4y/SkyynxXn/ABLhYxnFRW/x5kl4c4xm3rSuKXNnR4/hM7i06af0NJy/gS5Xf8O3/Isxx1f3cnwXGlrFq4730Z1GEBJlsMemOtpZ598t60qy8wtsrMNsNGuQLYGYFyNsZiZmKzCnIrMDsPU1yAkwcwEpAuRpiqTAlIkmLchLVZBWQVmILs/V0EwnPqJTLsrtz9TkxkWIUg4yCSxojIdGd9EZFIZGQ8qeWLTmNOBj6OOlNqTtK/Le0t1vyZgUhmHOn09BpUcsNtuVuLaWi3fS9r+RMOaSapNulqk615Pk/wCREZrr6XWweNNyetXXJVoltog7T6/RuFPJPXlakqjLR6OsyauuddxM2r027a6dGLc38tERtq09OTvQ2xmPtVj+J4WWGk50s2qWZOVbpuKdx+JkciOd7/UGz3G7FmBbBbBlIGzzEWYlinImYXZuopMFyBcgHIFppDMwEmDmBlIW08xVKQGYqUhbkJ2VmJuYpyFZiswOxupjkDmFuRTkL2N1NzFOQrMU5A7D1FJi5MpyAchLkpMV2QW5kE7n6ugpBJiVIKzr25rDUxkWIsNSDslh6kHGRnUg0xpSXFoUglIRmIph2S4tcZhZ9V/nYzKQSly789PqNtO4tSlmdKPmctMvfaKQXFwlCTjiJqS0kr1u+b5mX2qranfJ6V0/mysTFv5JfI2wmF2OKtpLd6Luw8GSi2pRvRx1tU+unNGda3VaK9Wo6drer7Ikdm7WlaO7d9AbNcWvxHAjh4jjCftIqss0sqlaT2+a+BjcgHMHMLabHCyDciswpyKzC7P1McgHIFyAchbkeYjcgXIW5AuYnY8xFJi5SKlIVKQlyUxxG5lZhLmRTE7qdDcxTkLzFWa5D1McgXMTOQDkJczzA5zFSkC5g2TuR5itsgDkQB9OpFhpmeMg1I75XJcT7LUhOYJSG2S4nqRakIUglIOyXFoUiZhOYikbZerSpluRnUgswdluJuYYpKu91VaZa3+5lzF5gdm6tWHG3pVJOTtqO3LXd9luTHSjopZk1ay5krtrW0vX4mV4n4gHI1yDpdtLxEnaSfNrWteW96eorOKzlZhLkeYGOQOYVOYt4glyPMGhyAlITnBlMS5nmBrkA5CnMCUxLkeYGyxBMpgSmKlIS5LY4GOZSmLsqxNqdT85XtRNkMHWGOYDZRDG0hCEMyiFkMzTGYyMjIpBxkdWOadwa1IJSMymEpD7TuDRmLUjOpF5jdi9WlSKzCVIrObsHRpjMNSMimGpm7FuB+YvMIcilMHYOh7kC5CnIFyFuQzEyUwJTFymJnMnc1McDpYmgp4olyBJ3JaYQ9YhHMTZLB2HpDHMFyAIDY9VtlEIAyEIQzIQhDMhCEMyEIQzIQhAsgSIQpiWmFxIQtCDRCECVZRCAoLiMRCACoyiEFoLYDIQFGAYqRCEqpiWQhBVUIQhmQhCGZCEIZkIQhmQhCGZCEIZkIQgWQhCGZ//2Q=="/>
          <p:cNvSpPr>
            <a:spLocks noChangeAspect="1" noChangeArrowheads="1"/>
          </p:cNvSpPr>
          <p:nvPr/>
        </p:nvSpPr>
        <p:spPr bwMode="auto">
          <a:xfrm>
            <a:off x="155575" y="-28194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0" name="Picture 4" descr="http://www.integritymc.com/blog/wp-content/uploads/2012/11/deep-dive-phot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List&lt;Integer&gt; will be converted to the non-generic type List, which ordinarily contains arbitrary objects. The compile-time check guarantees that the resulting code is type-correct.</a:t>
            </a:r>
          </a:p>
          <a:p>
            <a:r>
              <a:rPr lang="en-US" dirty="0"/>
              <a:t>the Java run-time environment does not need to know which parameterized type is used because the type information is validated at compile-time and is not included in the compiled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Diving deeper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CA" dirty="0"/>
              <a:t>To restrict the parameter, use the </a:t>
            </a:r>
            <a:r>
              <a:rPr lang="en-CA" b="1" dirty="0">
                <a:solidFill>
                  <a:srgbClr val="FF0000"/>
                </a:solidFill>
              </a:rPr>
              <a:t>extends</a:t>
            </a:r>
            <a:r>
              <a:rPr lang="en-CA" dirty="0"/>
              <a:t> clause: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7200" y="2667000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public class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	Student(String s, String n, </a:t>
            </a:r>
            <a:r>
              <a:rPr lang="en-US" sz="2400" dirty="0" err="1"/>
              <a:t>int</a:t>
            </a:r>
            <a:r>
              <a:rPr lang="en-US" sz="2400" dirty="0"/>
              <a:t> age){}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CA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public class Person&lt;P </a:t>
            </a:r>
            <a:r>
              <a:rPr lang="en-US" sz="2400" b="1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Student&gt;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	public Person(){}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	public void insert(P person, P other){}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	public P </a:t>
            </a:r>
            <a:r>
              <a:rPr lang="en-US" sz="2400" dirty="0" err="1"/>
              <a:t>findOther</a:t>
            </a:r>
            <a:r>
              <a:rPr lang="en-US" sz="2400" dirty="0"/>
              <a:t>(P person){return null;}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	public void remove(P person, P other){}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633179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also a </a:t>
            </a:r>
            <a:r>
              <a:rPr lang="en-US" b="1" dirty="0"/>
              <a:t>super</a:t>
            </a:r>
            <a:r>
              <a:rPr lang="en-US" dirty="0"/>
              <a:t> keyword</a:t>
            </a:r>
            <a:endParaRPr lang="en-CA" dirty="0"/>
          </a:p>
        </p:txBody>
      </p:sp>
      <p:sp>
        <p:nvSpPr>
          <p:cNvPr id="3" name="AutoShape 2" descr="data:image/jpeg;base64,/9j/4AAQSkZJRgABAQAAAQABAAD/2wCEAAkGBhISEBAQEhMVFRQUFA8QEhQSFRQPFBQQFBAVFBQQFBQXHCYeFxkjGRQUHy8gIycpLCwsFR4xNTAqNSYsLCkBCQoKDgwOFw8PGikcHBwqKSkpKSkpKSkpKSkpKSkpKSwsKSkpKSkvKSwpKSkpKSkpKSkpKSkpKSopKSwpKSwpLP/AABEIALcA4wMBIgACEQEDEQH/xAAcAAACAwEBAQEAAAAAAAAAAAABAgADBAYFBwj/xAA8EAABAwEFBQYDBgYCAwAAAAABAAIRAwQSITFRBQZBYZETUnGBofAUFiIHMkJTscEVM3KS0fFi4SNDY//EABoBAAIDAQEAAAAAAAAAAAAAAAABAgMFBAb/xAAqEQACAgICAQMBCQEAAAAAAAAAAQIRAxIEIVETIjFxBRQyQWGBoeHwQv/aAAwDAQACEQMRAD8A7AuCrfVGSUQUTTC3qMYa4IxKWmYwQuBQQCkNtF5BSEu4I3kbyCJBV1TioqyUA4JUIf4gIfFDIpAAkqXeKdIC8PBQdXxiFQABko6oIRQUXOqwU/b4LIHDNKy0QUOIlRtNpC00WTGKxms0jEBI20QcFVJWuiaSTPZ2gAGghedfUqW2RisnbJQi0qZKdNllRxGGYQp1COCoNZQVzkraKjaHyq6jxkVSysq6plGoFjaU8VZZbGSTosYqEK6jaiDMokn+RNUb3Uy0GD5LG9oIxTVbcTgsvaqMIslJgqCMkzX6lI4pbysYjQI1QVV9RIl0XdoETUVMoSraKy/tEhqlISpKKEWC0IiuqgEwCKQDmsgXIQokAL6F5EhKgQbyhepCiKCwFyVNCCBEBTX0IUAQAbyUpoUhKgACjKkBBADB6F5CUJQBCoEpKgKCQbqBKhcllCAhcgohKY7JeRSkqJUFnifN7fy3eiYb3s7jvRbTsCiUvy9S1T2RBzRlG99PuO9Ew3upd1/RaDu1S1S/LdPVPZBumVDe+jo/onG99HR3RQ7t0tUDuvT4FLZBuhvm2h/y6Jvmuhq7oq/lZneU+VWd5GyDdFnzVQ1PRH5nod49FT8qt1Q+VG95GyDZGgbzWfvehR+ZKHf9Cs3yk3vJTuiO8EtkGyNnzFZ++ERvDZ/zAsB3RHBwSndH/kEbIW6PSG36H5gRG3aH5jV5Tt0OYQG6HMIuIt0ewNt0fzG9Uf4zR/Mb1Xi/KJ1CQ7ou1CLQbo98bWo/mN6qfxSl+Y3qF4Hyg7UJXbou5JWg3idF/EqXfb1Cn8Qp99vULm/lB8cEPlJ/Lqi0PeJ0ottPvt6hN8XT77eoXLu3TqKHdap7KLQ9kdP8UzvDqFPiGd4dQuW+V6nsoO3Zqc+qLRLZHVdu3UdQh2w1HULlvlqrz6pfl2tz6otDTidX2o1HUILlvl6tz6qI2HaOht7G0nNB/HIbM4kY3Z15IBy9W22anVYabwS12YOEaEHgRquZqWl1lqClWJdTcYpVzgD/AMKvddz4qeHPH4kjG5vDySi54235R6BB4GFVZ7WGm5XwBwbVGDTOQePwnnl4LdSphwwz/UIVKLHNIdAMQQRgV0ZIxmjP4ubJgffaZsGzm8J6phYW5fuV4lk2k6ym6+XUMgc3Uv3LPUcwuiZamkAgyCJBGIIPEFZ04yg6Z6HHOOWO0SoWIc+qjrGNSrfidQi2uFC2WalfwYjM9UwsfNH4gTj+iuZUaeKVsNSgWbmobPzWi6OCjgNUrDUzOs3NL8MtLbqDs80WRcTObMp8MtSkJ7MWpk+HCPwy1DwQkJbBRnFmS/DLSXhQO5I2DUymzoGgVqvA4KQDqjZj1MfYHVT4dy2EKZpWw1MXwxUNAjisVu2yXONKhBLTD6hxaw90D8TvQc0tnoED6nOdxJcbxJOZXTiwyn2+kcHK5cMPS7Z6AozxR+H5rNTcRkr228TiOic8E1+HsWHn45KpdMbsD7KKvaQRIGai5rl4O71IAqUjGaqr2FtRjqbwHNcIIOII0WwH3gjHh5KJ01Rw9bYVsshJsv8A56P5LzFRo0Y8/eHI+qqbvjS+7VDqNTiys00zPicPNd32fj1Wa3bKp123arGPGjwHf68lbDPkx/HaOfNxMOf8a78o+c2vfF/1G4CBnEvw8QrN3t6i0Go1hNEOh7AZNMn8TRwHLLDhxs3q3CfZx8TYA4XZNSkCXfTnLQc+YXlbC38ohpp1qTaZODnMbAPCXNXR95jlajP2g+N6ENsEdv8AeD6rYrSKjGvYQ5jhLTqEatpAwunybK4DZW+dCzPuNqh1F5mBnTJ4t5cl3GzNo0bQ0vo1W1ADdddJwdEwQufJHR1dlytq6a+oxtbYxDv7SgbWyc/RazR0y8URs8ZgKpsKKQWHESoboxkq8WSOLvPFHsBhJ9ISsDOKokQfSE1R4ngrnU44jpCrFPwTsCsP5foo83TJVvwx4qPsqLFRndaRE/VrkUotrdfQrWKMYH1QfZWk5ItCopFZscZ8Ee19wrTZR7CHY+aLQ6KQ/T1UunWPBWmkeMQNVWaIGQS2QUI6ch6rxNpbUqPeaFJwwwq1Gj7v/wA2nva6TrlN59qvZds9DCtUElwP8unMFx0J4deC4m2bRtNGr2FNriBGLW3RJxmTn4krrw40/dL4Kcrk7hja2/U+gbOszWMhogDATkdfFamMvGcI4rh7BvjdcW13tDQDifvTyAzXq096KtcBlks76mj3N7GkOZec115MkYfmYseFnlKpRv8AX+z2rVamMBcSABOJMADUrDYGPtLg8SygDN4/S+r/AEjNrOfFTZu6r3OFW2uFVwMtpD+Sw/0/iPMrpG02nu4cAFxZeU5dR+DT4/2dDF7pdv8AgTtRyUVvw7dAouTZmhoi28EC2ckXPBzAQOPBOyQTCF0FA0xz8lANZRYhjS0K+ZfaF9nZe/4qzBoDv5rMvqn+YBoeK+nAj/aSrZ2uBaciCD4EQoTSkieObjLo/Ou3N2rTY3NbaKTmXsWnAtcNQ4YFfTPsfsRbZ61d3/teGt8GCCepP9q6PZdy1U32K1NFR1FxYBUxln4SDwML3bHu9QsbBSoNuU3TUAJLvqOcErjw5Pfq+jR5EH6eyDe4/snBEJXE6p2jDEBd1mUDCcCmMRmCq308ZhG7lgo2FhcPBVgY5Dnii48krYRsJjOpz7lEsjio+PZS3UKQDQPcoXPPzhSNUC4SnYh/JVubPCExcBqpf8/ROxiubC5je7fmnYi2mWl1V7S5oAwAmAXeYyGi6gVF8t+2Wi01LGW4vLarSBiboc2MuZKhKWqstwwUpUzHZ99KLX1KlUPNZxkzGJ8shyVFO3W3adU0aDbjPxOyDW6ud+y9Td77GK9WzG1Wh4ogi9Tplt6o+cpBP0j1Xfbvbv0rHQFFhnMueRBc48SBpwU/vc8q1XSCXExYZ+pVyfkw7D3KstlY3/xNqVcL1WoL5LuJAODQvevckTOqIBUOiLk38ihyF2P84J8eISOPj0RYCEHX0UTX/cKItgWdoVLyUj3iiGq0VhvIhQAoEFAhoUHvBREKNDs5faTTR2jTqjAVWCeH1NMH0jqvoVaiK1AOGbfqHTELgt9qJFGnWGdN4/tcIPrC7HcnaYq2dp5CeizcycMlmzx2smHXwYuz5BANW/atmuPng7EePELAAOJXfjlsrMrJDSVBuT7Kl1MEL3NT7KxLiUA6Kw+KIcE6EK0okJsEh94qL6EC8iZ/0pc5pRhl6hQ2AKR0p80YCTmgEjicEN3NnMrVTa3sBgltAkfdYDF4aEmTOizbTtBN2gz71TCe7Tyc6fTzXX2KzClRa0cABpgFxcmaftRrcLDS3f7Hn7drSWt0kryoV1srS9xiccPBVB40/ddGCKjA5ORLaYAzHJMGol4hTD/tXFFCXjp6qCphkUxpnX0QLDxKQxg881FWaZ1CCA7LQUwCCNz3CusKGgI3BySCmdEIKQD3B7hFon2EglNeTFRh25YjVs9an3mOj+oYj1C8D7KdrkX6R4HiutvL55sIiy7Sr0jgL7i3hgTIXHyl7bNDgupOPk+zWqy9oyD4jkVzxBaSCMjC6Gw2sOYPCV5O0mxUPMSquPkp15LOXitbeDI4+KQqweBSmmdAu3YymhWEhTsyeKFwokck7FQppc0OyOvojdGiMTp0lAUQUSMbvUFK4Hw6lMHEaqGsfYhRphRCElV7QC44AYmVZ23sYLy2WztrUaebaUTzqGM/AHqqcj0i2y/Bh9WaijXu/ZS+oarhBecBE3WD7reWq6Xale62NBgOfBHZdlDWyvG2lVvvJxzwxw+nD9T6LPinKX1NvI1CDr4SKA0wpcKDQBnP6pjUPBay8GDd9ku+4SwNFBKMAcUNACBz6olM2pynySPtDcjgojonZ81EOzHsqIA29gOH+VOw5j0WcPeOKnxR4qWrLqRqFAniOqqNE8kGWoJxVGqKYUmJ2PNL2XJXX0LydEXBFJpnRcH9oNgNOrQtbRgYpv8AESWk+WHkF9CD1g2/s1tqoVKLsLw+k914xa7qozhtGieL2STQ26W2L9NoOgC9bajh9J8fVfLtzNsuo1jQq4Oa67jqDBC+r1bLfFMg4GDPksmLcJdm3kUckPqeXe5lTqr6zQ0lpjD3Kpc/RasVfZgShr0JKdrlU5yQu5qzUgaC4ISFnv8ANTtSpaiNAcFHFvNYn1TwStc7RLRCs0Wq0NYx9RxwY1zj4ASue3SBDb7vvVSXnxcZ9+CO+NpLbI5uRqOZSGIky4Th4ArZs6hcbTHID0WbzXVRRsfZuP5kdcbbdpHwXj2fEBx5xxGfDzVW0rQSGUgcXmOYaMXFamgAADhgEuLBy9zHzppexANMewgKIGqsRldzRlUV3BqUeybqUxhLCVMAXdJSlk5hEtKUgppCD2I7qiXFROhlheEjnBAJwFYiyyl3IIYrRdSlqdiKxKkFWXVD4osCo3tR5pe2cOAKvlU1hgouQ6OJ2hZR/E3XhDazWQ6PuvA195r6VsKuexDXuBLeIOcLmbPY79QuuzoSR/tdBTe2myDnnAWZkjtK0amLIowpht7y4zHVYDU1Vla3knAYKl1o1C68TcVTOXNrkdoIco4pBVCjqscFf6hzvGNggeSrNaUO0SeZIXotjFx1VRrAHE+QTU6k8D4qGuJwbPjgl68SSweTmNq7NfaLRZ6ji5rWucLuYAwg+JXWWkXGNAgm7M/vHvNZbQ8y0gRB8+q9BhDonE5TxWZmg5S7NPFmjCNRPM2NQMvrOMuP0ieDBp4leoKyLrK1uP1T6JHABduGSUVEzM+0pOTLO0Q7XxVfaKB6utM5y3tUC9KXKB/JIAh3NNeSgDRTDmlVAPIUVcc1EyXZoCl1S6UQCpExbqMJlJQIW6p2cplAMcv3SGK6nglp0ifvXI1mfSVeXa4K2iyRPDXgVTNlkRLPYKMyBJz4EeKe0Um5SD6/umFM6H1Vb6fIpRj2TlPozOsreSrfZVq7NG4dCrrKbMQsxCDqJW+OSBpk8EWg7PL7FyU0XZYL1TRKAs/JRpDuR5HYO5eiIa7jHovXFmSPso9hCihOUmeU+mTxw0wWqzwOCsfRGUHy+lPRsxyA6qrJFMnjk0aKdG9jEdf8qiuzl5rUQQIM+EAqOeMoHQBVwtFk6kjzyxKWlanCf9qs0+a6FI5GikBMnhBO7FQpPvNG7In9MFOqD2mMQfJJskkIZ9hRT4caHqoogblAooribJCMIKJMAhFwUUQMUPbxP7pqRa4wM/BBRUP5LUjUaZyLkpo81FE4scooWE4QUVjKiXeaAbOX+FFFCwGuxwnxKhE5wPAKKJpAL2A73oVcyztGZlRRRfQ0iquxgymVWasCP+lFE12JugUomJI85Vldpyww6qKKH/Q7uJRB9wpioorCtjBJelRRSQADUadCSoootjRrbsokTIQUUUNmW0j/2Q=="/>
          <p:cNvSpPr>
            <a:spLocks noChangeAspect="1" noChangeArrowheads="1"/>
          </p:cNvSpPr>
          <p:nvPr/>
        </p:nvSpPr>
        <p:spPr bwMode="auto">
          <a:xfrm>
            <a:off x="155575" y="-1042988"/>
            <a:ext cx="27051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ISEBAQEhMVFRQUFA8QEhQSFRQPFBQQFBAVFBQQFBQXHCYeFxkjGRQUHy8gIycpLCwsFR4xNTAqNSYsLCkBCQoKDgwOFw8PGikcHBwqKSkpKSkpKSkpKSkpKSkpKSwsKSkpKSkvKSwpKSkpKSkpKSkpKSkpKSopKSwpKSwpLP/AABEIALcA4wMBIgACEQEDEQH/xAAcAAACAwEBAQEAAAAAAAAAAAABAgADBAYFBwj/xAA8EAABAwEFBQYDBgYCAwAAAAABAAIRAwQSITFRBQZBYZETUnGBofAUFiIHMkJTscEVM3KS0fFi4SNDY//EABoBAAIDAQEAAAAAAAAAAAAAAAABAgMFBAb/xAAqEQACAgICAQMBCQEAAAAAAAAAAQIRAxIEIVETIjFxBRQyQWGBoeHwQv/aAAwDAQACEQMRAD8A7AuCrfVGSUQUTTC3qMYa4IxKWmYwQuBQQCkNtF5BSEu4I3kbyCJBV1TioqyUA4JUIf4gIfFDIpAAkqXeKdIC8PBQdXxiFQABko6oIRQUXOqwU/b4LIHDNKy0QUOIlRtNpC00WTGKxms0jEBI20QcFVJWuiaSTPZ2gAGghedfUqW2RisnbJQi0qZKdNllRxGGYQp1COCoNZQVzkraKjaHyq6jxkVSysq6plGoFjaU8VZZbGSTosYqEK6jaiDMokn+RNUb3Uy0GD5LG9oIxTVbcTgsvaqMIslJgqCMkzX6lI4pbysYjQI1QVV9RIl0XdoETUVMoSraKy/tEhqlISpKKEWC0IiuqgEwCKQDmsgXIQokAL6F5EhKgQbyhepCiKCwFyVNCCBEBTX0IUAQAbyUpoUhKgACjKkBBADB6F5CUJQBCoEpKgKCQbqBKhcllCAhcgohKY7JeRSkqJUFnifN7fy3eiYb3s7jvRbTsCiUvy9S1T2RBzRlG99PuO9Ew3upd1/RaDu1S1S/LdPVPZBumVDe+jo/onG99HR3RQ7t0tUDuvT4FLZBuhvm2h/y6Jvmuhq7oq/lZneU+VWd5GyDdFnzVQ1PRH5nod49FT8qt1Q+VG95GyDZGgbzWfvehR+ZKHf9Cs3yk3vJTuiO8EtkGyNnzFZ++ERvDZ/zAsB3RHBwSndH/kEbIW6PSG36H5gRG3aH5jV5Tt0OYQG6HMIuIt0ewNt0fzG9Uf4zR/Mb1Xi/KJ1CQ7ou1CLQbo98bWo/mN6qfxSl+Y3qF4Hyg7UJXbou5JWg3idF/EqXfb1Cn8Qp99vULm/lB8cEPlJ/Lqi0PeJ0ottPvt6hN8XT77eoXLu3TqKHdap7KLQ9kdP8UzvDqFPiGd4dQuW+V6nsoO3Zqc+qLRLZHVdu3UdQh2w1HULlvlqrz6pfl2tz6otDTidX2o1HUILlvl6tz6qI2HaOht7G0nNB/HIbM4kY3Z15IBy9W22anVYabwS12YOEaEHgRquZqWl1lqClWJdTcYpVzgD/AMKvddz4qeHPH4kjG5vDySi54235R6BB4GFVZ7WGm5XwBwbVGDTOQePwnnl4LdSphwwz/UIVKLHNIdAMQQRgV0ZIxmjP4ubJgffaZsGzm8J6phYW5fuV4lk2k6ym6+XUMgc3Uv3LPUcwuiZamkAgyCJBGIIPEFZ04yg6Z6HHOOWO0SoWIc+qjrGNSrfidQi2uFC2WalfwYjM9UwsfNH4gTj+iuZUaeKVsNSgWbmobPzWi6OCjgNUrDUzOs3NL8MtLbqDs80WRcTObMp8MtSkJ7MWpk+HCPwy1DwQkJbBRnFmS/DLSXhQO5I2DUymzoGgVqvA4KQDqjZj1MfYHVT4dy2EKZpWw1MXwxUNAjisVu2yXONKhBLTD6hxaw90D8TvQc0tnoED6nOdxJcbxJOZXTiwyn2+kcHK5cMPS7Z6AozxR+H5rNTcRkr228TiOic8E1+HsWHn45KpdMbsD7KKvaQRIGai5rl4O71IAqUjGaqr2FtRjqbwHNcIIOII0WwH3gjHh5KJ01Rw9bYVsshJsv8A56P5LzFRo0Y8/eHI+qqbvjS+7VDqNTiys00zPicPNd32fj1Wa3bKp123arGPGjwHf68lbDPkx/HaOfNxMOf8a78o+c2vfF/1G4CBnEvw8QrN3t6i0Go1hNEOh7AZNMn8TRwHLLDhxs3q3CfZx8TYA4XZNSkCXfTnLQc+YXlbC38ohpp1qTaZODnMbAPCXNXR95jlajP2g+N6ENsEdv8AeD6rYrSKjGvYQ5jhLTqEatpAwunybK4DZW+dCzPuNqh1F5mBnTJ4t5cl3GzNo0bQ0vo1W1ADdddJwdEwQufJHR1dlytq6a+oxtbYxDv7SgbWyc/RazR0y8URs8ZgKpsKKQWHESoboxkq8WSOLvPFHsBhJ9ISsDOKokQfSE1R4ngrnU44jpCrFPwTsCsP5foo83TJVvwx4qPsqLFRndaRE/VrkUotrdfQrWKMYH1QfZWk5ItCopFZscZ8Ee19wrTZR7CHY+aLQ6KQ/T1UunWPBWmkeMQNVWaIGQS2QUI6ch6rxNpbUqPeaFJwwwq1Gj7v/wA2nva6TrlN59qvZds9DCtUElwP8unMFx0J4deC4m2bRtNGr2FNriBGLW3RJxmTn4krrw40/dL4Kcrk7hja2/U+gbOszWMhogDATkdfFamMvGcI4rh7BvjdcW13tDQDifvTyAzXq096KtcBlks76mj3N7GkOZec115MkYfmYseFnlKpRv8AX+z2rVamMBcSABOJMADUrDYGPtLg8SygDN4/S+r/AEjNrOfFTZu6r3OFW2uFVwMtpD+Sw/0/iPMrpG02nu4cAFxZeU5dR+DT4/2dDF7pdv8AgTtRyUVvw7dAouTZmhoi28EC2ckXPBzAQOPBOyQTCF0FA0xz8lANZRYhjS0K+ZfaF9nZe/4qzBoDv5rMvqn+YBoeK+nAj/aSrZ2uBaciCD4EQoTSkieObjLo/Ou3N2rTY3NbaKTmXsWnAtcNQ4YFfTPsfsRbZ61d3/teGt8GCCepP9q6PZdy1U32K1NFR1FxYBUxln4SDwML3bHu9QsbBSoNuU3TUAJLvqOcErjw5Pfq+jR5EH6eyDe4/snBEJXE6p2jDEBd1mUDCcCmMRmCq308ZhG7lgo2FhcPBVgY5Dnii48krYRsJjOpz7lEsjio+PZS3UKQDQPcoXPPzhSNUC4SnYh/JVubPCExcBqpf8/ROxiubC5je7fmnYi2mWl1V7S5oAwAmAXeYyGi6gVF8t+2Wi01LGW4vLarSBiboc2MuZKhKWqstwwUpUzHZ99KLX1KlUPNZxkzGJ8shyVFO3W3adU0aDbjPxOyDW6ud+y9Td77GK9WzG1Wh4ogi9Tplt6o+cpBP0j1Xfbvbv0rHQFFhnMueRBc48SBpwU/vc8q1XSCXExYZ+pVyfkw7D3KstlY3/xNqVcL1WoL5LuJAODQvevckTOqIBUOiLk38ihyF2P84J8eISOPj0RYCEHX0UTX/cKItgWdoVLyUj3iiGq0VhvIhQAoEFAhoUHvBREKNDs5faTTR2jTqjAVWCeH1NMH0jqvoVaiK1AOGbfqHTELgt9qJFGnWGdN4/tcIPrC7HcnaYq2dp5CeizcycMlmzx2smHXwYuz5BANW/atmuPng7EePELAAOJXfjlsrMrJDSVBuT7Kl1MEL3NT7KxLiUA6Kw+KIcE6EK0okJsEh94qL6EC8iZ/0pc5pRhl6hQ2AKR0p80YCTmgEjicEN3NnMrVTa3sBgltAkfdYDF4aEmTOizbTtBN2gz71TCe7Tyc6fTzXX2KzClRa0cABpgFxcmaftRrcLDS3f7Hn7drSWt0kryoV1srS9xiccPBVB40/ddGCKjA5ORLaYAzHJMGol4hTD/tXFFCXjp6qCphkUxpnX0QLDxKQxg881FWaZ1CCA7LQUwCCNz3CusKGgI3BySCmdEIKQD3B7hFon2EglNeTFRh25YjVs9an3mOj+oYj1C8D7KdrkX6R4HiutvL55sIiy7Sr0jgL7i3hgTIXHyl7bNDgupOPk+zWqy9oyD4jkVzxBaSCMjC6Gw2sOYPCV5O0mxUPMSquPkp15LOXitbeDI4+KQqweBSmmdAu3YymhWEhTsyeKFwokck7FQppc0OyOvojdGiMTp0lAUQUSMbvUFK4Hw6lMHEaqGsfYhRphRCElV7QC44AYmVZ23sYLy2WztrUaebaUTzqGM/AHqqcj0i2y/Bh9WaijXu/ZS+oarhBecBE3WD7reWq6Xale62NBgOfBHZdlDWyvG2lVvvJxzwxw+nD9T6LPinKX1NvI1CDr4SKA0wpcKDQBnP6pjUPBay8GDd9ku+4SwNFBKMAcUNACBz6olM2pynySPtDcjgojonZ81EOzHsqIA29gOH+VOw5j0WcPeOKnxR4qWrLqRqFAniOqqNE8kGWoJxVGqKYUmJ2PNL2XJXX0LydEXBFJpnRcH9oNgNOrQtbRgYpv8AESWk+WHkF9CD1g2/s1tqoVKLsLw+k914xa7qozhtGieL2STQ26W2L9NoOgC9bajh9J8fVfLtzNsuo1jQq4Oa67jqDBC+r1bLfFMg4GDPksmLcJdm3kUckPqeXe5lTqr6zQ0lpjD3Kpc/RasVfZgShr0JKdrlU5yQu5qzUgaC4ISFnv8ANTtSpaiNAcFHFvNYn1TwStc7RLRCs0Wq0NYx9RxwY1zj4ASue3SBDb7vvVSXnxcZ9+CO+NpLbI5uRqOZSGIky4Th4ArZs6hcbTHID0WbzXVRRsfZuP5kdcbbdpHwXj2fEBx5xxGfDzVW0rQSGUgcXmOYaMXFamgAADhgEuLBy9zHzppexANMewgKIGqsRldzRlUV3BqUeybqUxhLCVMAXdJSlk5hEtKUgppCD2I7qiXFROhlheEjnBAJwFYiyyl3IIYrRdSlqdiKxKkFWXVD4osCo3tR5pe2cOAKvlU1hgouQ6OJ2hZR/E3XhDazWQ6PuvA195r6VsKuexDXuBLeIOcLmbPY79QuuzoSR/tdBTe2myDnnAWZkjtK0amLIowpht7y4zHVYDU1Vla3knAYKl1o1C68TcVTOXNrkdoIco4pBVCjqscFf6hzvGNggeSrNaUO0SeZIXotjFx1VRrAHE+QTU6k8D4qGuJwbPjgl68SSweTmNq7NfaLRZ6ji5rWucLuYAwg+JXWWkXGNAgm7M/vHvNZbQ8y0gRB8+q9BhDonE5TxWZmg5S7NPFmjCNRPM2NQMvrOMuP0ieDBp4leoKyLrK1uP1T6JHABduGSUVEzM+0pOTLO0Q7XxVfaKB6utM5y3tUC9KXKB/JIAh3NNeSgDRTDmlVAPIUVcc1EyXZoCl1S6UQCpExbqMJlJQIW6p2cplAMcv3SGK6nglp0ifvXI1mfSVeXa4K2iyRPDXgVTNlkRLPYKMyBJz4EeKe0Um5SD6/umFM6H1Vb6fIpRj2TlPozOsreSrfZVq7NG4dCrrKbMQsxCDqJW+OSBpk8EWg7PL7FyU0XZYL1TRKAs/JRpDuR5HYO5eiIa7jHovXFmSPso9hCihOUmeU+mTxw0wWqzwOCsfRGUHy+lPRsxyA6qrJFMnjk0aKdG9jEdf8qiuzl5rUQQIM+EAqOeMoHQBVwtFk6kjzyxKWlanCf9qs0+a6FI5GikBMnhBO7FQpPvNG7In9MFOqD2mMQfJJskkIZ9hRT4caHqoogblAooribJCMIKJMAhFwUUQMUPbxP7pqRa4wM/BBRUP5LUjUaZyLkpo81FE4scooWE4QUVjKiXeaAbOX+FFFCwGuxwnxKhE5wPAKKJpAL2A73oVcyztGZlRRRfQ0iquxgymVWasCP+lFE12JugUomJI85Vldpyww6qKKH/Q7uJRB9wpioorCtjBJelRRSQADUadCSoootjRrbsokTIQUUUNmW0j/2Q=="/>
          <p:cNvSpPr>
            <a:spLocks noChangeAspect="1" noChangeArrowheads="1"/>
          </p:cNvSpPr>
          <p:nvPr/>
        </p:nvSpPr>
        <p:spPr bwMode="auto">
          <a:xfrm>
            <a:off x="307975" y="-890588"/>
            <a:ext cx="27051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8" name="Picture 6" descr="http://www.pharma-mkting.com/images/deep-di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0"/>
            <a:ext cx="1619693" cy="13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0F16C5-434D-4105-82D5-CEC1E80B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/>
              <a:t>Upper bounded wildcard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39DB7-12A9-4DA1-B5F1-D5EA3C1E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BF951-BD41-4F2D-9F2B-804C280B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13077" r="29167" b="25385"/>
          <a:stretch/>
        </p:blipFill>
        <p:spPr>
          <a:xfrm>
            <a:off x="113001" y="914400"/>
            <a:ext cx="8840855" cy="459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B41D6-350D-4DEA-9829-C2F196AF60F8}"/>
              </a:ext>
            </a:extLst>
          </p:cNvPr>
          <p:cNvSpPr txBox="1"/>
          <p:nvPr/>
        </p:nvSpPr>
        <p:spPr>
          <a:xfrm>
            <a:off x="113001" y="658336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https://dev.java/learn/wildcards/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A06038-2FA0-4623-B0E0-72948459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B9F7E5-C8A2-4134-ABC0-EC4178C504C4}"/>
              </a:ext>
            </a:extLst>
          </p:cNvPr>
          <p:cNvSpPr txBox="1"/>
          <p:nvPr/>
        </p:nvSpPr>
        <p:spPr>
          <a:xfrm>
            <a:off x="2759079" y="5029200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81680-82B9-4359-BDA7-42652B983E7D}"/>
              </a:ext>
            </a:extLst>
          </p:cNvPr>
          <p:cNvSpPr txBox="1"/>
          <p:nvPr/>
        </p:nvSpPr>
        <p:spPr>
          <a:xfrm>
            <a:off x="2160999" y="4229585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82E6-9623-4395-8D1F-6B95A5283AD3}"/>
              </a:ext>
            </a:extLst>
          </p:cNvPr>
          <p:cNvSpPr txBox="1"/>
          <p:nvPr/>
        </p:nvSpPr>
        <p:spPr>
          <a:xfrm>
            <a:off x="2739388" y="4178397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46D2F-F717-497E-BD81-FC8CD5B40E0A}"/>
              </a:ext>
            </a:extLst>
          </p:cNvPr>
          <p:cNvSpPr txBox="1"/>
          <p:nvPr/>
        </p:nvSpPr>
        <p:spPr>
          <a:xfrm>
            <a:off x="1977287" y="3386005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4BA3D-D296-41CA-9F13-2987AECB0727}"/>
              </a:ext>
            </a:extLst>
          </p:cNvPr>
          <p:cNvSpPr txBox="1"/>
          <p:nvPr/>
        </p:nvSpPr>
        <p:spPr>
          <a:xfrm>
            <a:off x="2591732" y="3221851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DECE5-4EAE-48B2-83D1-E4A090A4E168}"/>
              </a:ext>
            </a:extLst>
          </p:cNvPr>
          <p:cNvSpPr txBox="1"/>
          <p:nvPr/>
        </p:nvSpPr>
        <p:spPr>
          <a:xfrm>
            <a:off x="2012480" y="2668474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CD409-AE0B-492F-BFA9-A024EEF20D6A}"/>
              </a:ext>
            </a:extLst>
          </p:cNvPr>
          <p:cNvSpPr txBox="1"/>
          <p:nvPr/>
        </p:nvSpPr>
        <p:spPr>
          <a:xfrm>
            <a:off x="2620522" y="249054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44950-B2DD-41E1-9B26-D7BB85FD3CDA}"/>
              </a:ext>
            </a:extLst>
          </p:cNvPr>
          <p:cNvSpPr txBox="1"/>
          <p:nvPr/>
        </p:nvSpPr>
        <p:spPr>
          <a:xfrm>
            <a:off x="1890052" y="1727927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7ADBA-28F2-4B52-8892-BF9090E34170}"/>
              </a:ext>
            </a:extLst>
          </p:cNvPr>
          <p:cNvSpPr txBox="1"/>
          <p:nvPr/>
        </p:nvSpPr>
        <p:spPr>
          <a:xfrm>
            <a:off x="2660164" y="1618291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A7832-31DF-40C2-B751-EFC151967434}"/>
              </a:ext>
            </a:extLst>
          </p:cNvPr>
          <p:cNvSpPr txBox="1"/>
          <p:nvPr/>
        </p:nvSpPr>
        <p:spPr>
          <a:xfrm>
            <a:off x="1898354" y="101786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3B6E-33CE-4C5D-AFDB-BAAF8C1A3D52}"/>
              </a:ext>
            </a:extLst>
          </p:cNvPr>
          <p:cNvSpPr txBox="1"/>
          <p:nvPr/>
        </p:nvSpPr>
        <p:spPr>
          <a:xfrm>
            <a:off x="3633807" y="312158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6E4E-A886-44DF-9FFC-C715E0D3420E}"/>
              </a:ext>
            </a:extLst>
          </p:cNvPr>
          <p:cNvSpPr txBox="1"/>
          <p:nvPr/>
        </p:nvSpPr>
        <p:spPr>
          <a:xfrm>
            <a:off x="4937902" y="396851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F82E-4497-4667-B2B7-D170CAFDF434}"/>
              </a:ext>
            </a:extLst>
          </p:cNvPr>
          <p:cNvSpPr txBox="1"/>
          <p:nvPr/>
        </p:nvSpPr>
        <p:spPr>
          <a:xfrm>
            <a:off x="3918367" y="386308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9F2B1-A31D-44DD-86F9-8C3FEBC85C1F}"/>
              </a:ext>
            </a:extLst>
          </p:cNvPr>
          <p:cNvSpPr txBox="1"/>
          <p:nvPr/>
        </p:nvSpPr>
        <p:spPr>
          <a:xfrm>
            <a:off x="4922555" y="464357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DBEB0-093E-4199-8314-4336D1DF65C4}"/>
              </a:ext>
            </a:extLst>
          </p:cNvPr>
          <p:cNvSpPr txBox="1"/>
          <p:nvPr/>
        </p:nvSpPr>
        <p:spPr>
          <a:xfrm>
            <a:off x="3887798" y="4620462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A1A46-7933-4250-9547-3175261753FD}"/>
              </a:ext>
            </a:extLst>
          </p:cNvPr>
          <p:cNvSpPr txBox="1"/>
          <p:nvPr/>
        </p:nvSpPr>
        <p:spPr>
          <a:xfrm>
            <a:off x="2531590" y="968194"/>
            <a:ext cx="4240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151D6-D4C8-4337-9BC3-557BE86296D8}"/>
              </a:ext>
            </a:extLst>
          </p:cNvPr>
          <p:cNvSpPr txBox="1"/>
          <p:nvPr/>
        </p:nvSpPr>
        <p:spPr>
          <a:xfrm>
            <a:off x="3780833" y="240296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3FE6C-BF02-4A3C-9053-5181D6A6CEB8}"/>
              </a:ext>
            </a:extLst>
          </p:cNvPr>
          <p:cNvSpPr txBox="1"/>
          <p:nvPr/>
        </p:nvSpPr>
        <p:spPr>
          <a:xfrm>
            <a:off x="4960286" y="304074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DBFE5-B320-4D72-9E24-D3B2486C6DAF}"/>
              </a:ext>
            </a:extLst>
          </p:cNvPr>
          <p:cNvSpPr txBox="1"/>
          <p:nvPr/>
        </p:nvSpPr>
        <p:spPr>
          <a:xfrm>
            <a:off x="4328944" y="305945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AF1B-968A-437F-A439-9DC5B4EC9B6C}"/>
              </a:ext>
            </a:extLst>
          </p:cNvPr>
          <p:cNvSpPr txBox="1"/>
          <p:nvPr/>
        </p:nvSpPr>
        <p:spPr>
          <a:xfrm>
            <a:off x="4337866" y="2357762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B9B06-365C-4E07-9672-7309A473329F}"/>
              </a:ext>
            </a:extLst>
          </p:cNvPr>
          <p:cNvSpPr txBox="1"/>
          <p:nvPr/>
        </p:nvSpPr>
        <p:spPr>
          <a:xfrm>
            <a:off x="6504046" y="4321533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1C198-D5B9-4D4F-9B4C-82F84D68C172}"/>
              </a:ext>
            </a:extLst>
          </p:cNvPr>
          <p:cNvSpPr txBox="1"/>
          <p:nvPr/>
        </p:nvSpPr>
        <p:spPr>
          <a:xfrm>
            <a:off x="5911514" y="4869665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98F0DB-44F0-48F8-AB14-1FF8A1E38C7F}"/>
              </a:ext>
            </a:extLst>
          </p:cNvPr>
          <p:cNvSpPr txBox="1"/>
          <p:nvPr/>
        </p:nvSpPr>
        <p:spPr>
          <a:xfrm>
            <a:off x="5143632" y="783528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4FBC2-0A10-4836-968B-CE3AC42E7252}"/>
              </a:ext>
            </a:extLst>
          </p:cNvPr>
          <p:cNvSpPr txBox="1"/>
          <p:nvPr/>
        </p:nvSpPr>
        <p:spPr>
          <a:xfrm>
            <a:off x="4337866" y="783528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86F30-22E3-4884-A5A1-89187B0F3C9C}"/>
              </a:ext>
            </a:extLst>
          </p:cNvPr>
          <p:cNvSpPr txBox="1"/>
          <p:nvPr/>
        </p:nvSpPr>
        <p:spPr>
          <a:xfrm>
            <a:off x="3714410" y="83452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FB0E97-543F-4FAF-BCEC-C6EBC1722D47}"/>
              </a:ext>
            </a:extLst>
          </p:cNvPr>
          <p:cNvSpPr txBox="1"/>
          <p:nvPr/>
        </p:nvSpPr>
        <p:spPr>
          <a:xfrm>
            <a:off x="4937902" y="1497262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2FFCF-6AC8-47AE-934E-C84D781068F2}"/>
              </a:ext>
            </a:extLst>
          </p:cNvPr>
          <p:cNvSpPr txBox="1"/>
          <p:nvPr/>
        </p:nvSpPr>
        <p:spPr>
          <a:xfrm>
            <a:off x="4315955" y="152571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E3316-D119-4585-9149-6FFE97D7AB5A}"/>
              </a:ext>
            </a:extLst>
          </p:cNvPr>
          <p:cNvSpPr txBox="1"/>
          <p:nvPr/>
        </p:nvSpPr>
        <p:spPr>
          <a:xfrm>
            <a:off x="3713852" y="1609083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7675E-A7DC-4907-83F9-5C72529F18B4}"/>
              </a:ext>
            </a:extLst>
          </p:cNvPr>
          <p:cNvSpPr txBox="1"/>
          <p:nvPr/>
        </p:nvSpPr>
        <p:spPr>
          <a:xfrm>
            <a:off x="4960286" y="236133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3B388-16DC-4D7E-933B-F18FD87A51CA}"/>
              </a:ext>
            </a:extLst>
          </p:cNvPr>
          <p:cNvSpPr txBox="1"/>
          <p:nvPr/>
        </p:nvSpPr>
        <p:spPr>
          <a:xfrm>
            <a:off x="5825773" y="415607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1138B-CC41-4F80-BF43-B78309E229A1}"/>
              </a:ext>
            </a:extLst>
          </p:cNvPr>
          <p:cNvSpPr txBox="1"/>
          <p:nvPr/>
        </p:nvSpPr>
        <p:spPr>
          <a:xfrm>
            <a:off x="6128010" y="333625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82A78-6718-465B-9766-977FF49A474C}"/>
              </a:ext>
            </a:extLst>
          </p:cNvPr>
          <p:cNvSpPr txBox="1"/>
          <p:nvPr/>
        </p:nvSpPr>
        <p:spPr>
          <a:xfrm>
            <a:off x="6853808" y="352198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54405-90E6-42B6-9BC4-0A5996CBE9E9}"/>
              </a:ext>
            </a:extLst>
          </p:cNvPr>
          <p:cNvSpPr txBox="1"/>
          <p:nvPr/>
        </p:nvSpPr>
        <p:spPr>
          <a:xfrm>
            <a:off x="6160917" y="261405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AB17-7E81-4E2D-833C-40704FD4E994}"/>
              </a:ext>
            </a:extLst>
          </p:cNvPr>
          <p:cNvSpPr txBox="1"/>
          <p:nvPr/>
        </p:nvSpPr>
        <p:spPr>
          <a:xfrm>
            <a:off x="6863915" y="276520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9983F2-0551-48AB-944B-7F8A00687C17}"/>
              </a:ext>
            </a:extLst>
          </p:cNvPr>
          <p:cNvSpPr txBox="1"/>
          <p:nvPr/>
        </p:nvSpPr>
        <p:spPr>
          <a:xfrm>
            <a:off x="6201116" y="172792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9824AB-3648-4AF2-8DA2-CA94E9D1E8C1}"/>
              </a:ext>
            </a:extLst>
          </p:cNvPr>
          <p:cNvSpPr txBox="1"/>
          <p:nvPr/>
        </p:nvSpPr>
        <p:spPr>
          <a:xfrm>
            <a:off x="6858000" y="181813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0BDE5-FC0A-4D3D-98BE-343F4B47FE77}"/>
              </a:ext>
            </a:extLst>
          </p:cNvPr>
          <p:cNvSpPr txBox="1"/>
          <p:nvPr/>
        </p:nvSpPr>
        <p:spPr>
          <a:xfrm>
            <a:off x="6160917" y="1075835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B36302-A30B-4BF3-8A9B-09735F0FB1FB}"/>
              </a:ext>
            </a:extLst>
          </p:cNvPr>
          <p:cNvSpPr txBox="1"/>
          <p:nvPr/>
        </p:nvSpPr>
        <p:spPr>
          <a:xfrm>
            <a:off x="7046395" y="119793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67236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B0FEA-D3C8-4EA2-A702-100CD03F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E9811-6F37-4067-97C5-A5A12971C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10001" r="29167" b="13076"/>
          <a:stretch/>
        </p:blipFill>
        <p:spPr>
          <a:xfrm>
            <a:off x="20652" y="933450"/>
            <a:ext cx="8918448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AFEF0-BA20-4256-B993-29C9A0A6645C}"/>
              </a:ext>
            </a:extLst>
          </p:cNvPr>
          <p:cNvSpPr txBox="1"/>
          <p:nvPr/>
        </p:nvSpPr>
        <p:spPr>
          <a:xfrm>
            <a:off x="255819" y="662393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https://dev.java/learn/wildcards/</a:t>
            </a:r>
            <a:r>
              <a:rPr lang="en-US" sz="800" dirty="0"/>
              <a:t> 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5198FAC-255B-4162-81DC-2DFD8081DE8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Unbounded wildcard</a:t>
            </a:r>
          </a:p>
        </p:txBody>
      </p:sp>
    </p:spTree>
    <p:extLst>
      <p:ext uri="{BB962C8B-B14F-4D97-AF65-F5344CB8AC3E}">
        <p14:creationId xmlns:p14="http://schemas.microsoft.com/office/powerpoint/2010/main" val="204747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516D-93BB-4CBF-AF1E-0935F14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8424A-D2B8-4116-8FF0-07E2A2A6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523C4-C2ED-4EB3-9584-475D203706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D4B74-00C0-414A-A1A0-62E0A95B8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16154" r="29167" b="28461"/>
          <a:stretch/>
        </p:blipFill>
        <p:spPr>
          <a:xfrm>
            <a:off x="152400" y="1600200"/>
            <a:ext cx="8638117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3E165-E976-4179-92CE-A038A652F7FD}"/>
              </a:ext>
            </a:extLst>
          </p:cNvPr>
          <p:cNvSpPr txBox="1"/>
          <p:nvPr/>
        </p:nvSpPr>
        <p:spPr>
          <a:xfrm>
            <a:off x="255819" y="662393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https://dev.java/learn/wildcards/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03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AB04A-AEC8-4C18-954E-3A78755F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022A-D092-4BE3-A8E1-A2DDB814CD46}"/>
              </a:ext>
            </a:extLst>
          </p:cNvPr>
          <p:cNvSpPr txBox="1"/>
          <p:nvPr/>
        </p:nvSpPr>
        <p:spPr>
          <a:xfrm>
            <a:off x="255819" y="662393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https://dev.java/learn/wildcards/</a:t>
            </a:r>
            <a:r>
              <a:rPr lang="en-US" sz="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4B925-B219-450C-97E6-DBE33FB0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22308" r="29167" b="19230"/>
          <a:stretch/>
        </p:blipFill>
        <p:spPr>
          <a:xfrm>
            <a:off x="171450" y="1066800"/>
            <a:ext cx="8801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F19DA-246A-4531-9374-546C804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8FE6C-3A70-48DD-9908-6F2FCC8F7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26923" r="29166" b="11538"/>
          <a:stretch/>
        </p:blipFill>
        <p:spPr>
          <a:xfrm>
            <a:off x="152400" y="990600"/>
            <a:ext cx="861822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DBF1F4-4170-4437-BB7D-5DEB0B1176A2}"/>
              </a:ext>
            </a:extLst>
          </p:cNvPr>
          <p:cNvSpPr txBox="1"/>
          <p:nvPr/>
        </p:nvSpPr>
        <p:spPr>
          <a:xfrm>
            <a:off x="255819" y="662393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https://dev.java/learn/wildcards/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40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A9EC2-19B6-4061-9541-A4CF86CE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54103-F59F-4699-9072-89267AAF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14616" r="32500" b="23846"/>
          <a:stretch/>
        </p:blipFill>
        <p:spPr>
          <a:xfrm>
            <a:off x="152400" y="381000"/>
            <a:ext cx="888111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43C94-0650-46C2-BBF6-A4E7385C3F88}"/>
              </a:ext>
            </a:extLst>
          </p:cNvPr>
          <p:cNvSpPr txBox="1"/>
          <p:nvPr/>
        </p:nvSpPr>
        <p:spPr>
          <a:xfrm>
            <a:off x="255819" y="662393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https://dev.java/learn/wildcards/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31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Eclipse Support for Generics</a:t>
            </a:r>
            <a:endParaRPr lang="en-US"/>
          </a:p>
        </p:txBody>
      </p:sp>
      <p:pic>
        <p:nvPicPr>
          <p:cNvPr id="41987" name="Picture 5" descr="Invoking Infer Generic Type Argu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867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Invoked Infer Generic Type Argum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0"/>
            <a:ext cx="4019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  <a:endParaRPr lang="en-CA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3" t="17591" r="3351" b="46386"/>
          <a:stretch/>
        </p:blipFill>
        <p:spPr bwMode="auto">
          <a:xfrm>
            <a:off x="457200" y="1496372"/>
            <a:ext cx="7724274" cy="30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on 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932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 dirty="0"/>
              <a:t>What is Generics in Java ? What are advantages of using Generics?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How Generics works in Java ? What is type erasure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What is Bounded and Unbounded wildcards in Generics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What is difference between List&lt;? extends T&gt;  and  List &lt;? super T&gt;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How to write a generic method which accepts generic argument and return Generic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How to write </a:t>
            </a:r>
            <a:r>
              <a:rPr lang="en-US" sz="1900" dirty="0" err="1"/>
              <a:t>parametrized</a:t>
            </a:r>
            <a:r>
              <a:rPr lang="en-US" sz="1900" dirty="0"/>
              <a:t> class in Java using Generics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Write a program to implement LRU cache using Generics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Can you pass List&lt;String&gt; to a method which accepts List&lt;Object&gt;?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Can we use Generics with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How can you suppress unchecked warning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Difference between List&lt;Object&gt; and raw type List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Difference between List&lt;?&gt; and List&lt;Object&gt;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Difference between List&lt;String&gt; and raw type List</a:t>
            </a:r>
            <a:br>
              <a:rPr lang="en-US" sz="1900" dirty="0"/>
            </a:b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CA" sz="1900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8991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>
                <a:hlinkClick r:id="rId3"/>
              </a:rPr>
              <a:t>http://javarevisited.blogspot.sg/2012/06/10-interview-questions-on-java-generics.html</a:t>
            </a:r>
            <a:r>
              <a:rPr lang="en-CA" sz="9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EADE-D4AC-4291-8DAB-959F211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interview questions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6D40-D8DB-4651-B59C-EAF7B919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Generic Type Parameter?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Advantages of Using Generic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Type Erasure?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Generic Type Is Omitted When Instantiating an Object, Will the Code Still Compile?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a Generic Method Differ from a Generic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Type Inference?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Bounded Type Parameter?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It Possible to Declared a Multiple Bounded Type Parameter?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Wildcard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Upper Bounded Wildcard?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Unbounded Wildcard?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Lower Bounded Wildcard?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Would You Choose to Use a Lower Bounded Type vs. an Upper Bounded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Any Situations Where Generic Type Information Is Available at Runtime?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A9C45-5840-4CE5-A259-43CB25D9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F94DE-1CF9-4399-9DFA-35F04028A2A8}"/>
              </a:ext>
            </a:extLst>
          </p:cNvPr>
          <p:cNvSpPr txBox="1"/>
          <p:nvPr/>
        </p:nvSpPr>
        <p:spPr>
          <a:xfrm>
            <a:off x="304801" y="637110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https://www.baeldung.com/java-generics-interview-questions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3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Reference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Eclipse Help “infer generic argument”</a:t>
            </a:r>
          </a:p>
          <a:p>
            <a:pPr eaLnBrk="1" hangingPunct="1"/>
            <a:r>
              <a:rPr lang="en-CA" dirty="0">
                <a:hlinkClick r:id="rId3"/>
              </a:rPr>
              <a:t>https://dev.java/learn/generics/</a:t>
            </a:r>
            <a:endParaRPr lang="en-CA" dirty="0"/>
          </a:p>
          <a:p>
            <a:pPr eaLnBrk="1" hangingPunct="1"/>
            <a:r>
              <a:rPr lang="en-US" dirty="0">
                <a:hlinkClick r:id="rId4"/>
              </a:rPr>
              <a:t>https://aioo.be/mirrored/java-theory-and-practice-generics-gotchas.html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Announcements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194" name="Picture 2" descr="C:\Users\ylucet\AppData\Local\Microsoft\Windows\Temporary Internet Files\Content.IE5\47HZWI0L\announcemen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1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AC22-21F9-4ECB-A177-2BC8DA8BB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6C1A-BD6C-4E9C-B238-5A496837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C521D-5BA6-4148-A348-02A264B8D1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D449C-CE10-4B5C-8031-4695FBF23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00" y="4827680"/>
            <a:ext cx="2980830" cy="1655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B83A5-2A57-4E3F-AE94-1BE7F1491A71}"/>
              </a:ext>
            </a:extLst>
          </p:cNvPr>
          <p:cNvSpPr txBox="1"/>
          <p:nvPr/>
        </p:nvSpPr>
        <p:spPr>
          <a:xfrm>
            <a:off x="228600" y="6547623"/>
            <a:ext cx="14568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hlinkClick r:id="rId4" tooltip="https://blogs.ed.ac.uk/staffpridenetwork/2020/05/01/lgbtq-resources-during-covid-19/"/>
              </a:rPr>
              <a:t>This Photo</a:t>
            </a:r>
            <a:r>
              <a:rPr lang="en-US" sz="400" dirty="0"/>
              <a:t> by Unknown Author is licensed under </a:t>
            </a:r>
            <a:r>
              <a:rPr lang="en-US" sz="400" dirty="0">
                <a:hlinkClick r:id="rId5" tooltip="https://creativecommons.org/licenses/by/3.0/"/>
              </a:rPr>
              <a:t>CC BY</a:t>
            </a:r>
            <a:endParaRPr lang="en-US" sz="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8D9EE-5465-4993-B431-66441853B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25002" y="125678"/>
            <a:ext cx="1718997" cy="17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2F72C5-DAA5-48AE-8941-E4AF945D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27D23-D26E-4DC4-B355-D430E1744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clone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03DACB-A487-4F96-8BCD-8188A2324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  <a:p>
            <a:r>
              <a:rPr lang="en-US" dirty="0"/>
              <a:t>pull request</a:t>
            </a:r>
          </a:p>
          <a:p>
            <a:r>
              <a:rPr lang="en-US" dirty="0"/>
              <a:t>merge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A471-0489-47BB-ABB9-22C4615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DEC03-9E44-48C4-B21C-2755B4AFBB8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2A0B-51F4-4F3D-BB2A-E81F97D7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04592-D78D-44CC-8E05-0F2AB902C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RAT: </a:t>
            </a:r>
            <a:r>
              <a:rPr lang="en-US" dirty="0" err="1"/>
              <a:t>iRAT</a:t>
            </a:r>
            <a:r>
              <a:rPr lang="en-US" dirty="0"/>
              <a:t> + </a:t>
            </a:r>
            <a:r>
              <a:rPr lang="en-US" dirty="0" err="1"/>
              <a:t>tRAT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5EA9-995D-468C-AF8C-4455894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on Canvas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readings-Java-UnitTesting.txt</a:t>
            </a:r>
          </a:p>
          <a:p>
            <a:r>
              <a:rPr lang="en-US" dirty="0"/>
              <a:t>Review on Java language</a:t>
            </a:r>
          </a:p>
          <a:p>
            <a:r>
              <a:rPr lang="en-US" dirty="0"/>
              <a:t>New topics: 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Testing: unit testing handout.pdf file</a:t>
            </a:r>
          </a:p>
          <a:p>
            <a:pPr marL="457200" lvl="1" indent="0">
              <a:buNone/>
            </a:pPr>
            <a:r>
              <a:rPr lang="en-US" dirty="0"/>
              <a:t>There will be questions on your understanding before moving 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E612-0868-48B8-B5A8-8054F0A1C5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170" name="Picture 2" descr="http://spie.org/Images/Graphics/AboutSPIE/ALOP2007-San-Luis-Potosi-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017"/>
            <a:ext cx="1524000" cy="16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2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5481F-24E1-41C3-97D6-892F13AB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760"/>
            <a:ext cx="7162800" cy="6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4B29-E0AB-4EDC-A963-512F134D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 test next class!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4278-C6C2-408A-9F59-149F22340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your readings!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5C4E-5CD7-4802-8F4B-F69CBFE8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1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68565"/>
              </p:ext>
            </p:extLst>
          </p:nvPr>
        </p:nvGraphicFramePr>
        <p:xfrm>
          <a:off x="457200" y="2133441"/>
          <a:ext cx="8077200" cy="228616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508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[T]here are known </a:t>
                      </a:r>
                      <a:r>
                        <a:rPr lang="en-US" dirty="0" err="1">
                          <a:effectLst/>
                        </a:rPr>
                        <a:t>knowns</a:t>
                      </a:r>
                      <a:r>
                        <a:rPr lang="en-US" dirty="0">
                          <a:effectLst/>
                        </a:rPr>
                        <a:t>; there are things we know that we know.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There are known unknowns; that is to say there are things that, we now know we don't know.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But there are also unknown unknowns – there are things we do not know, we don't know.</a:t>
                      </a:r>
                    </a:p>
                  </a:txBody>
                  <a:tcPr marL="95250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74">
                <a:tc>
                  <a:txBody>
                    <a:bodyPr/>
                    <a:lstStyle/>
                    <a:p>
                      <a:pPr algn="r"/>
                      <a:r>
                        <a:rPr lang="en-US" i="0" dirty="0">
                          <a:effectLst/>
                        </a:rPr>
                        <a:t>United States Secretary of Defense, Donald Rumsfeld, 2002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2" descr="http://www.murketing.com/journal/wp-content/uploads/2011/03/6a00d8341d4dc653ef010536a7be88970b-500w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800600"/>
            <a:ext cx="2381250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1800" y="6596063"/>
            <a:ext cx="3276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/>
              <a:t>picture from </a:t>
            </a:r>
            <a:r>
              <a:rPr lang="en-CA" sz="800" dirty="0">
                <a:hlinkClick r:id="rId4"/>
              </a:rPr>
              <a:t>http://www.soothetube.com/2013/12/29/thats-all-folks/</a:t>
            </a:r>
            <a:r>
              <a:rPr lang="en-CA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5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03A0-CAA9-403A-8A22-395150CA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2AC7F-D8C9-467C-8643-D4FB53A9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" t="17777" r="1339" b="13334"/>
          <a:stretch/>
        </p:blipFill>
        <p:spPr>
          <a:xfrm>
            <a:off x="-22629" y="609600"/>
            <a:ext cx="9166629" cy="51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03D0C-431B-47FA-B5DD-DEA2F441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0B313-E63D-46EF-AB28-E614A6F2D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" t="17777" r="1339" b="13334"/>
          <a:stretch/>
        </p:blipFill>
        <p:spPr>
          <a:xfrm>
            <a:off x="0" y="609600"/>
            <a:ext cx="919316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2801A-A757-4F99-BB19-9C4078B2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79C20-1A00-4A2D-A5E1-938B676C6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" t="17777" r="1339" b="13334"/>
          <a:stretch/>
        </p:blipFill>
        <p:spPr>
          <a:xfrm>
            <a:off x="-22077" y="609600"/>
            <a:ext cx="919316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9114-0A0A-45F5-843B-8ED9341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0144-06B6-45AA-BE23-0C859A43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Teams created and posted to Ms Teams</a:t>
            </a:r>
          </a:p>
          <a:p>
            <a:r>
              <a:rPr lang="en-US" dirty="0"/>
              <a:t>Data uploaded to InteDashboard and email sent</a:t>
            </a:r>
          </a:p>
          <a:p>
            <a:r>
              <a:rPr lang="en-US" dirty="0"/>
              <a:t>You should be able to log in to InteDashboard!</a:t>
            </a:r>
          </a:p>
          <a:p>
            <a:endParaRPr lang="en-US" dirty="0"/>
          </a:p>
          <a:p>
            <a:r>
              <a:rPr lang="en-US" dirty="0"/>
              <a:t>Technical issues, e.g., you haven’t provided an email address, should be posted on Teams Technical issue channel for everyone to benefit</a:t>
            </a:r>
          </a:p>
          <a:p>
            <a:r>
              <a:rPr lang="en-US" dirty="0"/>
              <a:t>Private technical issues should be sent through Teams private chat or by email (Canvas or direct).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E27B-E30E-4098-9D24-0853A830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132D-8AD3-48FE-B0B2-3569D6E00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be </a:t>
            </a:r>
            <a:r>
              <a:rPr lang="en-US" dirty="0">
                <a:solidFill>
                  <a:srgbClr val="FF0000"/>
                </a:solidFill>
              </a:rPr>
              <a:t>responsive</a:t>
            </a:r>
            <a:r>
              <a:rPr lang="en-US" dirty="0"/>
              <a:t> and aware of deadlines!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71DD-311A-433F-91A1-F3F4485BD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200+ students and 38 teams, I want to focus my time on your learning and minimize one-on-one technical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76BD-9851-4B42-ADBE-28783DE9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5481F-24E1-41C3-97D6-892F13AB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760"/>
            <a:ext cx="7162800" cy="6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19932</TotalTime>
  <Words>1656</Words>
  <Application>Microsoft Office PowerPoint</Application>
  <PresentationFormat>On-screen Show (4:3)</PresentationFormat>
  <Paragraphs>320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Wingdings</vt:lpstr>
      <vt:lpstr>Default Design</vt:lpstr>
      <vt:lpstr>COSC 222 Data Structures</vt:lpstr>
      <vt:lpstr>PowerPoint Presentation</vt:lpstr>
      <vt:lpstr>Announcements</vt:lpstr>
      <vt:lpstr>PowerPoint Presentation</vt:lpstr>
      <vt:lpstr>PowerPoint Presentation</vt:lpstr>
      <vt:lpstr>PowerPoint Presentation</vt:lpstr>
      <vt:lpstr>Teams</vt:lpstr>
      <vt:lpstr>Please be responsive and aware of deadlines!</vt:lpstr>
      <vt:lpstr>PowerPoint Presentation</vt:lpstr>
      <vt:lpstr>Menu</vt:lpstr>
      <vt:lpstr>Generics</vt:lpstr>
      <vt:lpstr>PowerPoint Presentation</vt:lpstr>
      <vt:lpstr>Generics example</vt:lpstr>
      <vt:lpstr>Generics example</vt:lpstr>
      <vt:lpstr>Generics and Arrays</vt:lpstr>
      <vt:lpstr>Diving deeper</vt:lpstr>
      <vt:lpstr>Type erasure</vt:lpstr>
      <vt:lpstr>Diving deeper</vt:lpstr>
      <vt:lpstr>Upper bounded wildcard</vt:lpstr>
      <vt:lpstr>PowerPoint Presentation</vt:lpstr>
      <vt:lpstr>Lower bounded wildcard</vt:lpstr>
      <vt:lpstr>PowerPoint Presentation</vt:lpstr>
      <vt:lpstr>PowerPoint Presentation</vt:lpstr>
      <vt:lpstr>PowerPoint Presentation</vt:lpstr>
      <vt:lpstr>Eclipse Support for Generics</vt:lpstr>
      <vt:lpstr>Java 7</vt:lpstr>
      <vt:lpstr>Interview questions on Generics</vt:lpstr>
      <vt:lpstr>More interview questions on generics</vt:lpstr>
      <vt:lpstr>Reference</vt:lpstr>
      <vt:lpstr>Questions?</vt:lpstr>
      <vt:lpstr>Git</vt:lpstr>
      <vt:lpstr>inteDashboard</vt:lpstr>
      <vt:lpstr>Reading list on Canvas</vt:lpstr>
      <vt:lpstr>PowerPoint Presentation</vt:lpstr>
      <vt:lpstr>RAT test next class!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ylucet</dc:creator>
  <cp:lastModifiedBy>Lucet, Yves</cp:lastModifiedBy>
  <cp:revision>253</cp:revision>
  <cp:lastPrinted>1601-01-01T00:00:00Z</cp:lastPrinted>
  <dcterms:created xsi:type="dcterms:W3CDTF">1601-01-01T00:00:00Z</dcterms:created>
  <dcterms:modified xsi:type="dcterms:W3CDTF">2022-09-08T20:36:13Z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