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47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et, Yves" initials="LY" lastIdx="1" clrIdx="0">
    <p:extLst>
      <p:ext uri="{19B8F6BF-5375-455C-9EA6-DF929625EA0E}">
        <p15:presenceInfo xmlns:p15="http://schemas.microsoft.com/office/powerpoint/2012/main" userId="S::yves.lucet@ubc.ca::639abae6-09fa-4d86-9463-32bfc07ad5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53" autoAdjust="0"/>
  </p:normalViewPr>
  <p:slideViewPr>
    <p:cSldViewPr>
      <p:cViewPr varScale="1">
        <p:scale>
          <a:sx n="118" d="100"/>
          <a:sy n="118" d="100"/>
        </p:scale>
        <p:origin x="114" y="4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D8EC8D-EBCC-4AEC-9202-EAD8A5AD6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11am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unting_sort" TargetMode="External"/><Relationship Id="rId2" Type="http://schemas.openxmlformats.org/officeDocument/2006/relationships/hyperlink" Target="https://en.wikipedia.org/wiki/Sorting_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60" y="65341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577887"/>
            <a:ext cx="3893965" cy="13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019800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2528E-3154-4DB4-AE7D-0FA968339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" y="3962666"/>
                <a:ext cx="8229600" cy="25447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You should have appealed that question</a:t>
                </a:r>
              </a:p>
              <a:p>
                <a:r>
                  <a:rPr lang="en-US" dirty="0"/>
                  <a:t>The right answers were: A and C</a:t>
                </a:r>
              </a:p>
              <a:p>
                <a:r>
                  <a:rPr lang="en-US" dirty="0"/>
                  <a:t>B is wrong since accessing an element in an array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D is wrong since adding an element to a list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while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times for an array.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2528E-3154-4DB4-AE7D-0FA968339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3962666"/>
                <a:ext cx="8229600" cy="2544763"/>
              </a:xfrm>
              <a:blipFill>
                <a:blip r:embed="rId2"/>
                <a:stretch>
                  <a:fillRect l="-1259" t="-551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405D4-9B5C-4DD2-B2DE-8546F9445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7" t="36666" r="33807" b="14444"/>
          <a:stretch/>
        </p:blipFill>
        <p:spPr>
          <a:xfrm>
            <a:off x="1676399" y="29937"/>
            <a:ext cx="487680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5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962666"/>
            <a:ext cx="8229600" cy="2544763"/>
          </a:xfrm>
        </p:spPr>
        <p:txBody>
          <a:bodyPr>
            <a:normAutofit/>
          </a:bodyPr>
          <a:lstStyle/>
          <a:p>
            <a:r>
              <a:rPr lang="en-US" dirty="0"/>
              <a:t>The code was missing so you should have appealed the question to get full marks.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96865-DF3D-43B9-8021-B764EB8BA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9" t="44444" r="33027" b="10000"/>
          <a:stretch/>
        </p:blipFill>
        <p:spPr>
          <a:xfrm>
            <a:off x="2057400" y="0"/>
            <a:ext cx="41910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7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304800"/>
            <a:ext cx="2743200" cy="5029200"/>
          </a:xfrm>
        </p:spPr>
        <p:txBody>
          <a:bodyPr>
            <a:normAutofit/>
          </a:bodyPr>
          <a:lstStyle/>
          <a:p>
            <a:r>
              <a:rPr lang="en-US" sz="1600" dirty="0" err="1"/>
              <a:t>Formula.calculate</a:t>
            </a:r>
            <a:r>
              <a:rPr lang="en-US" sz="1600" dirty="0"/>
              <a:t>(100) calls the method in the class</a:t>
            </a:r>
          </a:p>
          <a:p>
            <a:r>
              <a:rPr lang="en-US" sz="1600" dirty="0" err="1"/>
              <a:t>formula.sqrt</a:t>
            </a:r>
            <a:r>
              <a:rPr lang="en-US" sz="1600" dirty="0"/>
              <a:t>(16) calls the method in the interface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Do not hesitate to create Java project in Eclipse and to run the code. Running the code with the debugger will show you which line is executed when.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C54F-0D22-4C73-87B3-635B64C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9" t="12223" r="33027" b="11111"/>
          <a:stretch/>
        </p:blipFill>
        <p:spPr>
          <a:xfrm>
            <a:off x="228600" y="0"/>
            <a:ext cx="5466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962666"/>
            <a:ext cx="8229600" cy="25447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 err="1"/>
              <a:t>integer.MAX_VALUE</a:t>
            </a:r>
            <a:r>
              <a:rPr lang="en-US" dirty="0"/>
              <a:t> + 1 does not trigger an overflow. Java does the computation, cannot store the highest value bit, so it wraps to </a:t>
            </a:r>
            <a:r>
              <a:rPr lang="en-US" dirty="0" err="1"/>
              <a:t>integer.MIN_VALUE</a:t>
            </a:r>
            <a:r>
              <a:rPr lang="en-US" dirty="0"/>
              <a:t>, and the code loops indefinitely. This is by design (testing for overflow after each addition was found too time consuming).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D5B01-1E7D-48A8-A0E9-A16ABB6DB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9" t="44444" r="42575" b="17778"/>
          <a:stretch/>
        </p:blipFill>
        <p:spPr>
          <a:xfrm>
            <a:off x="1828799" y="6742"/>
            <a:ext cx="4836301" cy="35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962666"/>
            <a:ext cx="8229600" cy="25447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is an example of a recursive code; use the debugger to follow the code</a:t>
            </a:r>
          </a:p>
          <a:p>
            <a:r>
              <a:rPr lang="en-US" dirty="0" err="1"/>
              <a:t>myMethod</a:t>
            </a:r>
            <a:r>
              <a:rPr lang="en-US" dirty="0"/>
              <a:t>(2)</a:t>
            </a:r>
          </a:p>
          <a:p>
            <a:pPr lvl="1"/>
            <a:r>
              <a:rPr lang="en-US" dirty="0"/>
              <a:t>Prints hello2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myMethod</a:t>
            </a:r>
            <a:r>
              <a:rPr lang="en-US" dirty="0"/>
              <a:t>(1)</a:t>
            </a:r>
          </a:p>
          <a:p>
            <a:pPr lvl="2"/>
            <a:r>
              <a:rPr lang="en-US" dirty="0"/>
              <a:t>Prints hello1</a:t>
            </a:r>
          </a:p>
          <a:p>
            <a:pPr lvl="2"/>
            <a:r>
              <a:rPr lang="en-US" dirty="0"/>
              <a:t>Calls </a:t>
            </a:r>
            <a:r>
              <a:rPr lang="en-US" dirty="0" err="1"/>
              <a:t>myMethod</a:t>
            </a:r>
            <a:r>
              <a:rPr lang="en-US" dirty="0"/>
              <a:t>(0)</a:t>
            </a:r>
          </a:p>
          <a:p>
            <a:pPr lvl="3"/>
            <a:r>
              <a:rPr lang="en-US" dirty="0"/>
              <a:t>Return</a:t>
            </a:r>
          </a:p>
          <a:p>
            <a:pPr lvl="2"/>
            <a:r>
              <a:rPr lang="en-US" dirty="0"/>
              <a:t>Prints 0 and returns</a:t>
            </a:r>
          </a:p>
          <a:p>
            <a:pPr lvl="1"/>
            <a:r>
              <a:rPr lang="en-US" dirty="0"/>
              <a:t>Print 1 and return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8A621-E216-4098-BC9A-F3DEA99F5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9" t="26667" r="34088" b="17778"/>
          <a:stretch/>
        </p:blipFill>
        <p:spPr>
          <a:xfrm>
            <a:off x="1905000" y="7418"/>
            <a:ext cx="411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962666"/>
            <a:ext cx="8229600" cy="2544763"/>
          </a:xfrm>
        </p:spPr>
        <p:txBody>
          <a:bodyPr>
            <a:normAutofit/>
          </a:bodyPr>
          <a:lstStyle/>
          <a:p>
            <a:r>
              <a:rPr lang="en-US" dirty="0"/>
              <a:t>Both codes are similar except when current + extra overflow. In that case</a:t>
            </a:r>
          </a:p>
          <a:p>
            <a:pPr lvl="1"/>
            <a:r>
              <a:rPr lang="en-US" dirty="0"/>
              <a:t>current &gt; max – extra performs the right test</a:t>
            </a:r>
          </a:p>
          <a:p>
            <a:pPr lvl="1"/>
            <a:r>
              <a:rPr lang="en-US" dirty="0"/>
              <a:t>current + extra &gt; max overflows and always return false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EC1A2-067B-4B51-B488-5E26EDFBC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9" t="35555" r="37271" b="17778"/>
          <a:stretch/>
        </p:blipFill>
        <p:spPr>
          <a:xfrm>
            <a:off x="2057400" y="0"/>
            <a:ext cx="3886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3DCA-9D35-4CD3-A4F6-28C10157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C4C0-9CCA-40AE-8E58-08E0437F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to submit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0F2A-7F92-4074-B3BF-045D567F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033AD-BFF0-4225-84BC-ACCCEDC07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8" t="35555" r="47878" b="42222"/>
          <a:stretch/>
        </p:blipFill>
        <p:spPr>
          <a:xfrm>
            <a:off x="1291590" y="2590800"/>
            <a:ext cx="65608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9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E5A88-D99C-4D3F-AAEE-19CE833E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1B8B3-B621-432D-9949-A126D8629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1" t="27778" r="20297" b="41111"/>
          <a:stretch/>
        </p:blipFill>
        <p:spPr>
          <a:xfrm>
            <a:off x="152400" y="304800"/>
            <a:ext cx="862148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6B8F3-390A-4969-BEC2-5CE19C9C3609}"/>
              </a:ext>
            </a:extLst>
          </p:cNvPr>
          <p:cNvSpPr txBox="1"/>
          <p:nvPr/>
        </p:nvSpPr>
        <p:spPr>
          <a:xfrm>
            <a:off x="228600" y="4572000"/>
            <a:ext cx="8802410" cy="1600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hesitate to appeal questions when your entire team disagrees with the </a:t>
            </a:r>
            <a:br>
              <a:rPr lang="en-US" dirty="0"/>
            </a:br>
            <a:r>
              <a:rPr lang="en-US" dirty="0"/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have appealed questions: 1, 7,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Team 28 gets marks for Question 8. Other teams did not appeal, or did not</a:t>
            </a:r>
            <a:br>
              <a:rPr lang="en-US" dirty="0"/>
            </a:br>
            <a:r>
              <a:rPr lang="en-US" dirty="0"/>
              <a:t>give a reasonable argument.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6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2A0B-51F4-4F3D-BB2A-E81F97D75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inteDashboard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04592-D78D-44CC-8E05-0F2AB902C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RAT: </a:t>
            </a:r>
            <a:r>
              <a:rPr lang="en-US" dirty="0" err="1"/>
              <a:t>iRAT</a:t>
            </a:r>
            <a:r>
              <a:rPr lang="en-US" dirty="0"/>
              <a:t> + </a:t>
            </a:r>
            <a:r>
              <a:rPr lang="en-US" dirty="0" err="1"/>
              <a:t>tRAT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F5EA9-995D-468C-AF8C-44558940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F4400-17A5-43BE-AF3D-C41AE9BBDE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579-B8E8-4B1C-9794-0F858BAD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D011-02B8-47FE-A9E8-170740C9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submit your </a:t>
            </a:r>
            <a:r>
              <a:rPr lang="en-US" dirty="0" err="1"/>
              <a:t>iRAT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A107-B8AE-4B8D-89E0-F9D06495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12E28-CB91-442E-9247-E1FAD9187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7" t="14445" r="47301" b="57778"/>
          <a:stretch/>
        </p:blipFill>
        <p:spPr>
          <a:xfrm>
            <a:off x="1905000" y="2476500"/>
            <a:ext cx="3886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 dirty="0"/>
              <a:t>List&lt;?&gt; is a supertype, all others are unrelated</a:t>
            </a:r>
          </a:p>
          <a:p>
            <a:r>
              <a:rPr lang="en-US" dirty="0"/>
              <a:t>You should have appealed that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43714-0C95-4C53-BAC3-E596C2F87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7" t="31111" r="25710" b="21112"/>
          <a:stretch/>
        </p:blipFill>
        <p:spPr>
          <a:xfrm>
            <a:off x="1219200" y="228600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 dirty="0"/>
              <a:t>List&lt;? super Integer&gt; is a supertype of &lt;List ? super Number&gt; and of List&lt;Number&gt;</a:t>
            </a:r>
          </a:p>
          <a:p>
            <a:r>
              <a:rPr lang="en-US" dirty="0"/>
              <a:t>A is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A006E-D052-4C8D-9D62-3E8D93B0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7" t="28889" r="25710" b="21111"/>
          <a:stretch/>
        </p:blipFill>
        <p:spPr>
          <a:xfrm>
            <a:off x="1447800" y="91282"/>
            <a:ext cx="5562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7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 dirty="0"/>
              <a:t>Upper bounded wildcard use the keyword extends while lower bounded wildcards use the keyword super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F1306-C56F-4C66-A8B6-3F69CC288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7" t="30000" r="32907" b="18889"/>
          <a:stretch/>
        </p:blipFill>
        <p:spPr>
          <a:xfrm>
            <a:off x="1752600" y="133350"/>
            <a:ext cx="4953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r>
              <a:rPr lang="en-US" dirty="0"/>
              <a:t>In a versioning system, you never overwrite, you create a new version. You can always go back in history to read older 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66327-CAE3-4D77-950C-CBA44ECF8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7" t="31112" r="32907" b="18888"/>
          <a:stretch/>
        </p:blipFill>
        <p:spPr>
          <a:xfrm>
            <a:off x="1752600" y="30163"/>
            <a:ext cx="4953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2528E-3154-4DB4-AE7D-0FA968339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581400"/>
                <a:ext cx="8229600" cy="25447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Comparison-based sorting algorithms have a lower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with several algorithms reaching that bound, see </a:t>
                </a:r>
                <a:r>
                  <a:rPr lang="en-US" dirty="0">
                    <a:hlinkClick r:id="rId2"/>
                  </a:rPr>
                  <a:t>https://en.wikipedia.org/wiki/Sorting_algorithm</a:t>
                </a:r>
                <a:endParaRPr lang="en-US" dirty="0"/>
              </a:p>
              <a:p>
                <a:r>
                  <a:rPr lang="en-US" dirty="0"/>
                  <a:t>Non-comparison sort algorithms are not limited by that bound. Counting sort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see </a:t>
                </a:r>
                <a:r>
                  <a:rPr lang="en-US" dirty="0">
                    <a:hlinkClick r:id="rId3"/>
                  </a:rPr>
                  <a:t>https://en.wikipedia.org/wiki/Counting_sort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corresponds to binary search, but not to any sorting algorithm since sorting requires to read the entire input, which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2528E-3154-4DB4-AE7D-0FA968339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581400"/>
                <a:ext cx="8229600" cy="2544763"/>
              </a:xfrm>
              <a:blipFill>
                <a:blip r:embed="rId4"/>
                <a:stretch>
                  <a:fillRect l="-741" t="-3597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2964D-F53C-47F3-8ED6-2001087C36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17" t="31111" r="33806" b="21111"/>
          <a:stretch/>
        </p:blipFill>
        <p:spPr>
          <a:xfrm>
            <a:off x="1905000" y="133350"/>
            <a:ext cx="48006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8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528E-3154-4DB4-AE7D-0FA96833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3962666"/>
            <a:ext cx="8229600" cy="2544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Expectations</a:t>
            </a:r>
            <a:r>
              <a:rPr lang="en-US" dirty="0"/>
              <a:t>/Marking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does not compile = mark of </a:t>
            </a:r>
            <a:r>
              <a:rPr lang="en-US" dirty="0">
                <a:solidFill>
                  <a:srgbClr val="FF0000"/>
                </a:solidFill>
              </a:rPr>
              <a:t>ZERO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 unit test = no more than </a:t>
            </a:r>
            <a:r>
              <a:rPr lang="en-US" dirty="0">
                <a:solidFill>
                  <a:srgbClr val="FF0000"/>
                </a:solidFill>
              </a:rPr>
              <a:t>50%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One or more unit test fail = no more than </a:t>
            </a:r>
            <a:r>
              <a:rPr lang="en-US" dirty="0">
                <a:solidFill>
                  <a:srgbClr val="FF0000"/>
                </a:solidFill>
              </a:rPr>
              <a:t>60%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Coverage testing less than 80% = no more than </a:t>
            </a:r>
            <a:r>
              <a:rPr lang="en-US" dirty="0">
                <a:solidFill>
                  <a:srgbClr val="FF0000"/>
                </a:solidFill>
              </a:rPr>
              <a:t>70% </a:t>
            </a:r>
            <a:r>
              <a:rPr lang="en-US" dirty="0"/>
              <a:t>[Grace period of 1 lab]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A3B9E-7667-46E1-B803-64F9AFE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309C2-8C86-48C1-A580-C9D198B01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7" t="30001" r="32907" b="16666"/>
          <a:stretch/>
        </p:blipFill>
        <p:spPr>
          <a:xfrm>
            <a:off x="1752600" y="0"/>
            <a:ext cx="4953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46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20024</TotalTime>
  <Words>675</Words>
  <Application>Microsoft Office PowerPoint</Application>
  <PresentationFormat>On-screen Show (4:3)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Default Design</vt:lpstr>
      <vt:lpstr>COSC 222 Data Structures</vt:lpstr>
      <vt:lpstr>inteDashboard</vt:lpstr>
      <vt:lpstr>Make 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ylucet</dc:creator>
  <cp:lastModifiedBy>Lucet, Yves</cp:lastModifiedBy>
  <cp:revision>261</cp:revision>
  <cp:lastPrinted>1601-01-01T00:00:00Z</cp:lastPrinted>
  <dcterms:created xsi:type="dcterms:W3CDTF">1601-01-01T00:00:00Z</dcterms:created>
  <dcterms:modified xsi:type="dcterms:W3CDTF">2022-09-10T23:50:08Z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