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9" r:id="rId2"/>
    <p:sldId id="290" r:id="rId3"/>
    <p:sldId id="295" r:id="rId4"/>
    <p:sldId id="363" r:id="rId5"/>
    <p:sldId id="262" r:id="rId6"/>
    <p:sldId id="259" r:id="rId7"/>
    <p:sldId id="364" r:id="rId8"/>
    <p:sldId id="264" r:id="rId9"/>
    <p:sldId id="365" r:id="rId10"/>
    <p:sldId id="266" r:id="rId11"/>
    <p:sldId id="267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8" r:id="rId28"/>
    <p:sldId id="293" r:id="rId29"/>
    <p:sldId id="366" r:id="rId30"/>
    <p:sldId id="291" r:id="rId31"/>
    <p:sldId id="258" r:id="rId32"/>
    <p:sldId id="367" r:id="rId33"/>
    <p:sldId id="265" r:id="rId34"/>
    <p:sldId id="292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" id="{71424428-10ED-4BB9-981F-3DE6FC84FC43}">
          <p14:sldIdLst>
            <p14:sldId id="269"/>
            <p14:sldId id="290"/>
            <p14:sldId id="295"/>
            <p14:sldId id="363"/>
            <p14:sldId id="262"/>
            <p14:sldId id="259"/>
            <p14:sldId id="364"/>
            <p14:sldId id="264"/>
            <p14:sldId id="365"/>
          </p14:sldIdLst>
        </p14:section>
        <p14:section name="Recursion" id="{895F98C9-AF10-411F-ACBF-C0DCE2E4DC1A}">
          <p14:sldIdLst>
            <p14:sldId id="266"/>
            <p14:sldId id="267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68"/>
            <p14:sldId id="293"/>
            <p14:sldId id="366"/>
          </p14:sldIdLst>
        </p14:section>
        <p14:section name="Application" id="{30D080DC-2ECF-469A-AD1B-C453853B9803}">
          <p14:sldIdLst>
            <p14:sldId id="291"/>
            <p14:sldId id="258"/>
            <p14:sldId id="367"/>
            <p14:sldId id="265"/>
          </p14:sldIdLst>
        </p14:section>
        <p14:section name="Conclusion" id="{C1C68316-5C86-4B4F-9CEC-F50DD371A175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4398" autoAdjust="0"/>
  </p:normalViewPr>
  <p:slideViewPr>
    <p:cSldViewPr>
      <p:cViewPr varScale="1">
        <p:scale>
          <a:sx n="97" d="100"/>
          <a:sy n="97" d="100"/>
        </p:scale>
        <p:origin x="20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D8EC8D-EBCC-4AEC-9202-EAD8A5AD6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4AD51C-75BD-4623-8070-CB993FC64E8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04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AE5668-7D12-430B-9052-38DD72C299A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90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209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5A9757-2471-445E-9DAB-AFCC9102820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3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466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1B1EB9-ED6D-4A8D-99B7-6E80D97C427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34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143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74A89-2906-481E-A491-70754DA9AF1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35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28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2680AD-3A30-4A06-9166-131E652B547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40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055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9B383E-7CA7-4027-B6CE-D5C923F4AE1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42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076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5A9757-2471-445E-9DAB-AFCC9102820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33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391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0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3797" indent="-270691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2764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5869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8975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200"/>
              <a:t>Sequences</a:t>
            </a:r>
          </a:p>
        </p:txBody>
      </p:sp>
      <p:sp>
        <p:nvSpPr>
          <p:cNvPr id="6349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3797" indent="-270691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2764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5869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8975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711BE92-6FD5-433F-99C7-166839B7469B}" type="datetime8">
              <a:rPr lang="en-US" altLang="en-US" sz="1200"/>
              <a:pPr eaLnBrk="1" hangingPunct="1"/>
              <a:t>29-Sep-22 10:09 AM</a:t>
            </a:fld>
            <a:endParaRPr lang="en-US" altLang="en-US" sz="1200"/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3797" indent="-270691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2764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5869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8975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F97E7E4-06AA-4CF8-B19C-679D8F1D3AC8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5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 Readings</a:t>
            </a:r>
            <a:r>
              <a:rPr lang="en-CA" baseline="0" dirty="0"/>
              <a:t> is to be done after Class 1 and before Class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6343B9-43F2-4CC0-85F6-77B29C0CD9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94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Complexity: each</a:t>
            </a:r>
            <a:r>
              <a:rPr lang="en-CA" baseline="0" dirty="0"/>
              <a:t> time function is called on an array of size – 1 so need n calls in total; each call is O(1) consequently: O(n) time. Space is O(n) since call method n times and each call uses O(1) space.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2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Update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8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3797" indent="-270691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2764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5869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8975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200"/>
              <a:t>Sequences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3797" indent="-270691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2764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5869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8975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024098E-141B-4AB4-B2C7-DA81C8793D15}" type="datetime8">
              <a:rPr lang="en-US" altLang="en-US" sz="1200"/>
              <a:pPr eaLnBrk="1" hangingPunct="1"/>
              <a:t>29-Sep-22 10:09 AM</a:t>
            </a:fld>
            <a:endParaRPr lang="en-US" altLang="en-US" sz="1200"/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3797" indent="-270691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2764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5869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8975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4C38060-2DD8-4BEF-844D-21AA3E771314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3797" indent="-270691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2764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5869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8975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200"/>
              <a:t>Sequences</a:t>
            </a:r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3797" indent="-270691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2764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5869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8975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BA0FC10-D883-4745-99AA-9CED4085570E}" type="datetime8">
              <a:rPr lang="en-US" altLang="en-US" sz="1200"/>
              <a:pPr eaLnBrk="1" hangingPunct="1"/>
              <a:t>29-Sep-22 10:09 AM</a:t>
            </a:fld>
            <a:endParaRPr lang="en-US" altLang="en-US" sz="1200"/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3797" indent="-270691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2764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5869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8975" indent="-216553" defTabSz="914334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9607217-683D-4436-9A9A-D27BB3515597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2B802D-29F9-4986-8B25-DE724FDD21F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77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74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83F5B8-CC9F-423C-AEBA-06C951D87FC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98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80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DDAEA6-8B09-45C0-95D3-1B6419F3476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39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349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B33076-85AB-48D8-BB3F-C8A865F3F03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49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09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F4400-17A5-43BE-AF3D-C41AE9BBD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0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28D97-C90C-48D6-97EF-2328A562F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5366E-0D31-4F1B-B5D0-9743CFF6C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Using Recursion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2162-E2DC-4DDB-99B2-E71DC09C8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F78D-496F-4B18-89F6-F9AC3B233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FA5E-364A-4F53-A856-EA273DDB3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DEC03-9E44-48C4-B21C-2755B4AFB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4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EE612-0868-48B8-B5A8-8054F0A1C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523C4-C2ED-4EB3-9584-475D20370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C58A7-770E-4955-B411-4CEB62DB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0CAF3-6FA7-453A-98C4-C620C0E5B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23A70-2DA3-4D85-9DD7-9C2FFD473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152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18B2AA1-B89D-490C-BE63-CE31F8B2A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kip_list#/media/File:Skip_list_add_element-en.gif" TargetMode="External"/><Relationship Id="rId5" Type="http://schemas.openxmlformats.org/officeDocument/2006/relationships/image" Target="../media/image2.gif"/><Relationship Id="rId4" Type="http://schemas.openxmlformats.org/officeDocument/2006/relationships/hyperlink" Target="https://commons.wikimedia.org/wiki/File:Hash_table_3_1_1_0_1_0_0_SP.svg#/media/File:Hash_table_3_1_1_0_1_0_0_SP.sv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algorithms/graphs/depth-first-search/tutorial/" TargetMode="External"/><Relationship Id="rId2" Type="http://schemas.openxmlformats.org/officeDocument/2006/relationships/hyperlink" Target="https://cmps-people.ok.ubc.ca/ylucet/DS/DF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feedback-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ubc.ca/courses/100276/files/22568496?wrap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mps-people.ok.ubc.ca/ylucet/DS/Algorithm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36C71B-2FEA-4CE2-B1B1-2A0886DA155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/>
              <a:t>COSC 222 Data Structures</a:t>
            </a: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/>
              <a:t>Yves Lucet</a:t>
            </a:r>
            <a:endParaRPr lang="en-US"/>
          </a:p>
        </p:txBody>
      </p:sp>
      <p:pic>
        <p:nvPicPr>
          <p:cNvPr id="6146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3000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4960" y="653415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" dirty="0"/>
              <a:t>"Hash table 3 1 1 0 1 0 0 SP" by Jorge </a:t>
            </a:r>
            <a:r>
              <a:rPr lang="en-US" sz="500" dirty="0" err="1"/>
              <a:t>Stolfi</a:t>
            </a:r>
            <a:r>
              <a:rPr lang="en-US" sz="500" dirty="0"/>
              <a:t> - Own work. Licensed under CC BY-SA 3.0 via Commons - </a:t>
            </a:r>
            <a:r>
              <a:rPr lang="en-US" sz="500" dirty="0">
                <a:hlinkClick r:id="rId4"/>
              </a:rPr>
              <a:t>https://commons.wikimedia.org/wiki/File:Hash_table_3_1_1_0_1_0_0_SP.svg#/media/File:Hash_table_3_1_1_0_1_0_0_SP.svg</a:t>
            </a:r>
            <a:r>
              <a:rPr lang="en-US" sz="500" dirty="0"/>
              <a:t> </a:t>
            </a:r>
            <a:endParaRPr lang="en-CA" sz="500" dirty="0"/>
          </a:p>
        </p:txBody>
      </p:sp>
      <p:pic>
        <p:nvPicPr>
          <p:cNvPr id="4098" name="Picture 2" descr="https://upload.wikimedia.org/wikipedia/commons/2/2c/Skip_list_add_element-e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4577887"/>
            <a:ext cx="3893965" cy="134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0" y="6019800"/>
            <a:ext cx="3796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CC BY-SA 3.0</a:t>
            </a:r>
            <a:br>
              <a:rPr lang="en-US" sz="800" dirty="0"/>
            </a:br>
            <a:r>
              <a:rPr lang="en-US" sz="800" dirty="0">
                <a:hlinkClick r:id="rId6"/>
              </a:rPr>
              <a:t>https://en.wikipedia.org/wiki/Skip_list#/media/File:Skip_list_add_element-en.gif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712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400"/>
              <a:t>Using Recursion</a:t>
            </a:r>
          </a:p>
        </p:txBody>
      </p:sp>
      <p:sp>
        <p:nvSpPr>
          <p:cNvPr id="1843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34018B2-874A-4F25-BD82-E878A1D8DED9}" type="slidenum">
              <a:rPr lang="en-US" altLang="en-US" sz="1400" smtClean="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Using Recursion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4B3EE8-2932-4D0C-9B28-581A4E05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556" y="3074603"/>
            <a:ext cx="2528888" cy="192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075E4E-1961-4BDE-81B4-AB8A57992D77}"/>
              </a:ext>
            </a:extLst>
          </p:cNvPr>
          <p:cNvSpPr txBox="1"/>
          <p:nvPr/>
        </p:nvSpPr>
        <p:spPr>
          <a:xfrm>
            <a:off x="3307556" y="5104656"/>
            <a:ext cx="2528888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" dirty="0" err="1"/>
              <a:t>Elsamuko</a:t>
            </a:r>
            <a:r>
              <a:rPr lang="en-US" sz="400" dirty="0"/>
              <a:t> from Kiel, Germany, CC BY-SA 2.0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104943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48BC518-50F3-431A-A7EE-6F117C390110}" type="slidenum">
              <a:rPr lang="en-US" altLang="en-US" sz="1400" smtClean="0"/>
              <a:pPr eaLnBrk="1" hangingPunct="1"/>
              <a:t>11</a:t>
            </a:fld>
            <a:endParaRPr lang="en-US" alt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Defining Arguments for Recursion</a:t>
            </a: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Method signature should facilitate recursion.</a:t>
            </a:r>
          </a:p>
          <a:p>
            <a:pPr eaLnBrk="1" hangingPunct="1"/>
            <a:r>
              <a:rPr lang="en-US" altLang="en-US" sz="2800" dirty="0"/>
              <a:t>May need to use </a:t>
            </a:r>
            <a:r>
              <a:rPr lang="en-US" altLang="en-US" sz="2800" dirty="0">
                <a:solidFill>
                  <a:srgbClr val="FF0000"/>
                </a:solidFill>
              </a:rPr>
              <a:t>additional parameters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For example, </a:t>
            </a:r>
          </a:p>
          <a:p>
            <a:pPr lvl="1" eaLnBrk="1" hangingPunct="1"/>
            <a:r>
              <a:rPr lang="en-US" altLang="en-US" sz="2400" dirty="0"/>
              <a:t>we defined the array reversal method as </a:t>
            </a:r>
            <a:r>
              <a:rPr lang="en-US" altLang="en-US" sz="2400" dirty="0" err="1"/>
              <a:t>ReverseArray</a:t>
            </a:r>
            <a:r>
              <a:rPr lang="en-US" altLang="en-US" sz="2400" dirty="0"/>
              <a:t>(</a:t>
            </a:r>
            <a:r>
              <a:rPr lang="en-US" altLang="en-US" sz="2400" i="1" dirty="0"/>
              <a:t>A,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,  j</a:t>
            </a:r>
            <a:r>
              <a:rPr lang="en-US" altLang="en-US" sz="2400" dirty="0"/>
              <a:t>), not </a:t>
            </a:r>
            <a:r>
              <a:rPr lang="en-US" altLang="en-US" sz="2400" dirty="0" err="1"/>
              <a:t>ReverseArray</a:t>
            </a:r>
            <a:r>
              <a:rPr lang="en-US" altLang="en-US" sz="2400" dirty="0"/>
              <a:t>(</a:t>
            </a:r>
            <a:r>
              <a:rPr lang="en-US" altLang="en-US" sz="2400" i="1" dirty="0"/>
              <a:t>A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400" dirty="0" err="1"/>
              <a:t>binarySearch</a:t>
            </a:r>
            <a:r>
              <a:rPr lang="en-US" altLang="en-US" sz="2400" dirty="0"/>
              <a:t>(A,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j, x), not </a:t>
            </a:r>
            <a:r>
              <a:rPr lang="en-US" altLang="en-US" sz="2400" dirty="0" err="1"/>
              <a:t>BinarySearch</a:t>
            </a:r>
            <a:r>
              <a:rPr lang="en-US" altLang="en-US" sz="2400" dirty="0"/>
              <a:t>(A, x)</a:t>
            </a:r>
          </a:p>
        </p:txBody>
      </p:sp>
    </p:spTree>
    <p:extLst>
      <p:ext uri="{BB962C8B-B14F-4D97-AF65-F5344CB8AC3E}">
        <p14:creationId xmlns:p14="http://schemas.microsoft.com/office/powerpoint/2010/main" val="414631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000" b="1" dirty="0">
                <a:solidFill>
                  <a:srgbClr val="424456"/>
                </a:solidFill>
                <a:latin typeface="+mn-lt"/>
                <a:ea typeface="Microsoft YaHei" panose="020B0503020204020204" pitchFamily="34" charset="-122"/>
              </a:rPr>
              <a:t>Steps to Design a Recursive Algorithm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7500" indent="-3175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700" dirty="0">
                <a:latin typeface="+mn-lt"/>
                <a:ea typeface="Microsoft YaHei" panose="020B0503020204020204" pitchFamily="34" charset="-122"/>
              </a:rPr>
              <a:t>There must be at least one case (the </a:t>
            </a:r>
            <a:r>
              <a:rPr lang="en-US" altLang="en-US" sz="2700" dirty="0">
                <a:solidFill>
                  <a:srgbClr val="FF0000"/>
                </a:solidFill>
                <a:latin typeface="+mn-lt"/>
                <a:ea typeface="Microsoft YaHei" panose="020B0503020204020204" pitchFamily="34" charset="-122"/>
              </a:rPr>
              <a:t>base</a:t>
            </a:r>
            <a:r>
              <a:rPr lang="en-US" altLang="en-US" sz="2700" dirty="0">
                <a:latin typeface="+mn-lt"/>
                <a:ea typeface="Microsoft YaHei" panose="020B0503020204020204" pitchFamily="34" charset="-122"/>
              </a:rPr>
              <a:t> case), for a small value of </a:t>
            </a:r>
            <a:r>
              <a:rPr lang="en-US" altLang="en-US" sz="2700" i="1" dirty="0">
                <a:latin typeface="+mn-lt"/>
                <a:ea typeface="Microsoft YaHei" panose="020B0503020204020204" pitchFamily="34" charset="-122"/>
              </a:rPr>
              <a:t>n</a:t>
            </a:r>
            <a:r>
              <a:rPr lang="en-US" altLang="en-US" sz="2700" dirty="0">
                <a:latin typeface="+mn-lt"/>
                <a:ea typeface="Microsoft YaHei" panose="020B0503020204020204" pitchFamily="34" charset="-122"/>
              </a:rPr>
              <a:t>, that can be solved directly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700" dirty="0">
                <a:ea typeface="Microsoft YaHei" panose="020B0503020204020204" pitchFamily="34" charset="-122"/>
              </a:rPr>
              <a:t> Identify the base case(s) and solve directly</a:t>
            </a:r>
            <a:endParaRPr lang="en-US" altLang="en-US" sz="2700" dirty="0">
              <a:latin typeface="+mn-lt"/>
              <a:ea typeface="Microsoft YaHei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700" dirty="0">
                <a:latin typeface="+mn-lt"/>
                <a:ea typeface="Microsoft YaHei" panose="020B0503020204020204" pitchFamily="34" charset="-122"/>
              </a:rPr>
              <a:t>A problem of a given size </a:t>
            </a:r>
            <a:r>
              <a:rPr lang="en-US" altLang="en-US" sz="2700" i="1" dirty="0">
                <a:latin typeface="+mn-lt"/>
                <a:ea typeface="Microsoft YaHei" panose="020B0503020204020204" pitchFamily="34" charset="-122"/>
              </a:rPr>
              <a:t>n</a:t>
            </a:r>
            <a:r>
              <a:rPr lang="en-US" altLang="en-US" sz="2700" dirty="0">
                <a:latin typeface="+mn-lt"/>
                <a:ea typeface="Microsoft YaHei" panose="020B0503020204020204" pitchFamily="34" charset="-122"/>
              </a:rPr>
              <a:t> can be </a:t>
            </a:r>
            <a:r>
              <a:rPr lang="en-US" altLang="en-US" sz="2700" dirty="0">
                <a:solidFill>
                  <a:srgbClr val="FF0000"/>
                </a:solidFill>
                <a:latin typeface="+mn-lt"/>
                <a:ea typeface="Microsoft YaHei" panose="020B0503020204020204" pitchFamily="34" charset="-122"/>
              </a:rPr>
              <a:t>reduced</a:t>
            </a:r>
            <a:r>
              <a:rPr lang="en-US" altLang="en-US" sz="2700" dirty="0">
                <a:latin typeface="+mn-lt"/>
                <a:ea typeface="Microsoft YaHei" panose="020B0503020204020204" pitchFamily="34" charset="-122"/>
              </a:rPr>
              <a:t> to one or more smaller versions of the same problem (recursive case(s))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700" dirty="0">
                <a:latin typeface="+mn-lt"/>
                <a:ea typeface="Microsoft YaHei" panose="020B0503020204020204" pitchFamily="34" charset="-122"/>
              </a:rPr>
              <a:t> Devise a strategy to reduce the problem to smaller versions of itself while making progress toward the base case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700" dirty="0">
                <a:latin typeface="+mn-lt"/>
                <a:ea typeface="Microsoft YaHei" panose="020B0503020204020204" pitchFamily="34" charset="-122"/>
              </a:rPr>
              <a:t> Combine the solutions to the smaller problems to solve the larger problem</a:t>
            </a:r>
          </a:p>
        </p:txBody>
      </p:sp>
    </p:spTree>
    <p:extLst>
      <p:ext uri="{BB962C8B-B14F-4D97-AF65-F5344CB8AC3E}">
        <p14:creationId xmlns:p14="http://schemas.microsoft.com/office/powerpoint/2010/main" val="2581737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000" b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Recursive Algorithm for Finding the Length of a String </a:t>
            </a:r>
            <a:r>
              <a:rPr lang="en-US" altLang="en-US" sz="4000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(cont.)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Recursive method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  <a:p>
            <a:pPr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@param str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The string</a:t>
            </a:r>
          </a:p>
          <a:p>
            <a:pPr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@return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The length of the string</a:t>
            </a:r>
          </a:p>
          <a:p>
            <a:pPr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static int length(String str) {</a:t>
            </a:r>
          </a:p>
          <a:p>
            <a:pPr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if (str == null || str.equals(""))</a:t>
            </a:r>
          </a:p>
          <a:p>
            <a:pPr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return 1 + length(str.substring(1));</a:t>
            </a:r>
          </a:p>
          <a:p>
            <a:pPr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1694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b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Tracing a Recursive Method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3657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7500" indent="-3175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900" dirty="0">
                <a:latin typeface="Tw Cen MT" panose="020B0602020104020603" pitchFamily="34" charset="0"/>
                <a:ea typeface="Microsoft YaHei" panose="020B0503020204020204" pitchFamily="34" charset="-122"/>
              </a:rPr>
              <a:t>The process of returning from recursive calls and computing the partial results is called </a:t>
            </a:r>
            <a:r>
              <a:rPr lang="en-US" altLang="en-US" sz="2900" i="1" dirty="0">
                <a:latin typeface="Tw Cen MT" panose="020B0602020104020603" pitchFamily="34" charset="0"/>
                <a:ea typeface="Microsoft YaHei" panose="020B0503020204020204" pitchFamily="34" charset="-122"/>
              </a:rPr>
              <a:t>unwinding the recursion</a:t>
            </a:r>
          </a:p>
          <a:p>
            <a:pPr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900" i="1" dirty="0">
              <a:latin typeface="Tw Cen MT" panose="020B0602020104020603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28800"/>
            <a:ext cx="499586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749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000" b="1" dirty="0">
                <a:solidFill>
                  <a:srgbClr val="424456"/>
                </a:solidFill>
                <a:latin typeface="+mn-lt"/>
                <a:ea typeface="Microsoft YaHei" panose="020B0503020204020204" pitchFamily="34" charset="-122"/>
              </a:rPr>
              <a:t>Run-Time Stack and Activation Frames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normAutofit lnSpcReduction="10000"/>
          </a:bodyPr>
          <a:lstStyle>
            <a:lvl1pPr marL="317500" indent="-3175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8175" indent="-2730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900" dirty="0">
                <a:latin typeface="+mn-lt"/>
                <a:ea typeface="Microsoft YaHei" panose="020B0503020204020204" pitchFamily="34" charset="-122"/>
              </a:rPr>
              <a:t>Java maintains a </a:t>
            </a:r>
            <a:r>
              <a:rPr lang="en-US" altLang="en-US" sz="2900" dirty="0">
                <a:solidFill>
                  <a:srgbClr val="FF0000"/>
                </a:solidFill>
                <a:latin typeface="+mn-lt"/>
                <a:ea typeface="Microsoft YaHei" panose="020B0503020204020204" pitchFamily="34" charset="-122"/>
              </a:rPr>
              <a:t>run-time stack </a:t>
            </a:r>
            <a:r>
              <a:rPr lang="en-US" altLang="en-US" sz="2900" dirty="0">
                <a:latin typeface="+mn-lt"/>
                <a:ea typeface="Microsoft YaHei" panose="020B0503020204020204" pitchFamily="34" charset="-122"/>
              </a:rPr>
              <a:t>on which it saves new information in the form of an </a:t>
            </a:r>
            <a:r>
              <a:rPr lang="en-US" altLang="en-US" sz="2900" i="1" dirty="0">
                <a:latin typeface="+mn-lt"/>
                <a:ea typeface="Microsoft YaHei" panose="020B0503020204020204" pitchFamily="34" charset="-122"/>
              </a:rPr>
              <a:t>activation frame</a:t>
            </a:r>
            <a:r>
              <a:rPr lang="en-US" altLang="en-US" sz="2900" dirty="0">
                <a:latin typeface="+mn-lt"/>
                <a:ea typeface="Microsoft YaHei" panose="020B0503020204020204" pitchFamily="34" charset="-122"/>
              </a:rPr>
              <a:t> 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900" dirty="0">
                <a:latin typeface="+mn-lt"/>
                <a:ea typeface="Microsoft YaHei" panose="020B0503020204020204" pitchFamily="34" charset="-122"/>
              </a:rPr>
              <a:t>The activation frame contains storage for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53548A"/>
              </a:buClr>
              <a:buSzPct val="70000"/>
              <a:buFont typeface="Wingdings 2" panose="05020102010507070707" pitchFamily="18" charset="2"/>
              <a:buChar char=""/>
            </a:pPr>
            <a:r>
              <a:rPr lang="en-US" altLang="en-US" sz="2600" dirty="0">
                <a:latin typeface="+mn-lt"/>
                <a:ea typeface="Microsoft YaHei" panose="020B0503020204020204" pitchFamily="34" charset="-122"/>
              </a:rPr>
              <a:t>method arguments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53548A"/>
              </a:buClr>
              <a:buSzPct val="70000"/>
              <a:buFont typeface="Wingdings 2" panose="05020102010507070707" pitchFamily="18" charset="2"/>
              <a:buChar char=""/>
            </a:pPr>
            <a:r>
              <a:rPr lang="en-US" altLang="en-US" sz="2600" dirty="0">
                <a:latin typeface="+mn-lt"/>
                <a:ea typeface="Microsoft YaHei" panose="020B0503020204020204" pitchFamily="34" charset="-122"/>
              </a:rPr>
              <a:t>local variables (if any)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53548A"/>
              </a:buClr>
              <a:buSzPct val="70000"/>
              <a:buFont typeface="Wingdings 2" panose="05020102010507070707" pitchFamily="18" charset="2"/>
              <a:buChar char=""/>
            </a:pPr>
            <a:r>
              <a:rPr lang="en-US" altLang="en-US" sz="2600" dirty="0">
                <a:latin typeface="+mn-lt"/>
                <a:ea typeface="Microsoft YaHei" panose="020B0503020204020204" pitchFamily="34" charset="-122"/>
              </a:rPr>
              <a:t>the return address of the instruction that called the method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900" dirty="0">
                <a:latin typeface="+mn-lt"/>
                <a:ea typeface="Microsoft YaHei" panose="020B0503020204020204" pitchFamily="34" charset="-122"/>
              </a:rPr>
              <a:t>Whenever a new method is called (recursive or not), Java pushes a new activation frame onto the run-time stack</a:t>
            </a:r>
          </a:p>
        </p:txBody>
      </p:sp>
    </p:spTree>
    <p:extLst>
      <p:ext uri="{BB962C8B-B14F-4D97-AF65-F5344CB8AC3E}">
        <p14:creationId xmlns:p14="http://schemas.microsoft.com/office/powerpoint/2010/main" val="202346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000" b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Run-Time Stack and Activation Frames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6769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125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33600"/>
            <a:ext cx="3886200" cy="275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b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Factorial of </a:t>
            </a:r>
            <a:r>
              <a:rPr lang="en-US" altLang="en-US" sz="4400" b="1" i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n</a:t>
            </a:r>
            <a:r>
              <a:rPr lang="en-US" altLang="en-US" sz="4400" b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: </a:t>
            </a:r>
            <a:r>
              <a:rPr lang="en-US" altLang="en-US" sz="4400" b="1" i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n</a:t>
            </a:r>
            <a:r>
              <a:rPr lang="en-US" altLang="en-US" sz="4400" b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! </a:t>
            </a:r>
            <a:r>
              <a:rPr lang="en-US" altLang="en-US" sz="4400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(cont.)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7500" indent="-3175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00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4556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900">
                <a:latin typeface="Tw Cen MT" panose="020B0602020104020603" pitchFamily="34" charset="0"/>
                <a:ea typeface="Microsoft YaHei" panose="020B0503020204020204" pitchFamily="34" charset="-122"/>
              </a:rPr>
              <a:t>The recursive definition can be expressed by the following algorithm:</a:t>
            </a:r>
          </a:p>
          <a:p>
            <a:pPr lvl="2">
              <a:spcBef>
                <a:spcPts val="500"/>
              </a:spcBef>
              <a:buClrTx/>
              <a:buSzPct val="75000"/>
              <a:buFontTx/>
              <a:buNone/>
            </a:pPr>
            <a:r>
              <a:rPr lang="en-US" altLang="en-US" sz="23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300">
                <a:latin typeface="Tw Cen MT" panose="020B0602020104020603" pitchFamily="34" charset="0"/>
                <a:ea typeface="Microsoft YaHei" panose="020B0503020204020204" pitchFamily="34" charset="-122"/>
              </a:rPr>
              <a:t> </a:t>
            </a:r>
            <a:r>
              <a:rPr lang="en-US" altLang="en-US" sz="2300" i="1">
                <a:latin typeface="Tw Cen MT" panose="020B0602020104020603" pitchFamily="34" charset="0"/>
                <a:ea typeface="Microsoft YaHei" panose="020B0503020204020204" pitchFamily="34" charset="-122"/>
              </a:rPr>
              <a:t>n</a:t>
            </a:r>
            <a:r>
              <a:rPr lang="en-US" altLang="en-US" sz="2300">
                <a:latin typeface="Tw Cen MT" panose="020B0602020104020603" pitchFamily="34" charset="0"/>
                <a:ea typeface="Microsoft YaHei" panose="020B0503020204020204" pitchFamily="34" charset="-122"/>
              </a:rPr>
              <a:t> equals 0</a:t>
            </a:r>
          </a:p>
          <a:p>
            <a:pPr lvl="2">
              <a:spcBef>
                <a:spcPts val="500"/>
              </a:spcBef>
              <a:buClrTx/>
              <a:buSzPct val="75000"/>
              <a:buFontTx/>
              <a:buNone/>
            </a:pPr>
            <a:r>
              <a:rPr lang="en-US" altLang="en-US" sz="2300" i="1">
                <a:latin typeface="Tw Cen MT" panose="020B0602020104020603" pitchFamily="34" charset="0"/>
                <a:ea typeface="Microsoft YaHei" panose="020B0503020204020204" pitchFamily="34" charset="-122"/>
              </a:rPr>
              <a:t>	n</a:t>
            </a:r>
            <a:r>
              <a:rPr lang="en-US" altLang="en-US" sz="2300">
                <a:latin typeface="Tw Cen MT" panose="020B0602020104020603" pitchFamily="34" charset="0"/>
                <a:ea typeface="Microsoft YaHei" panose="020B0503020204020204" pitchFamily="34" charset="-122"/>
              </a:rPr>
              <a:t>! is 1</a:t>
            </a:r>
          </a:p>
          <a:p>
            <a:pPr lvl="2">
              <a:spcBef>
                <a:spcPts val="500"/>
              </a:spcBef>
              <a:buClrTx/>
              <a:buSzPct val="75000"/>
              <a:buFontTx/>
              <a:buNone/>
            </a:pPr>
            <a:r>
              <a:rPr lang="en-US" altLang="en-US" sz="23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2">
              <a:spcBef>
                <a:spcPts val="500"/>
              </a:spcBef>
              <a:buClrTx/>
              <a:buSzPct val="75000"/>
              <a:buFontTx/>
              <a:buNone/>
            </a:pPr>
            <a:r>
              <a:rPr lang="en-US" altLang="en-US" sz="2300" i="1">
                <a:latin typeface="Tw Cen MT" panose="020B0602020104020603" pitchFamily="34" charset="0"/>
                <a:ea typeface="Microsoft YaHei" panose="020B0503020204020204" pitchFamily="34" charset="-122"/>
              </a:rPr>
              <a:t>	n! = n x (n – 1)!</a:t>
            </a:r>
          </a:p>
          <a:p>
            <a:pPr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900">
                <a:latin typeface="Tw Cen MT" panose="020B0602020104020603" pitchFamily="34" charset="0"/>
                <a:ea typeface="Microsoft YaHei" panose="020B0503020204020204" pitchFamily="34" charset="-122"/>
              </a:rPr>
              <a:t>The last step can be implemented as:</a:t>
            </a:r>
          </a:p>
          <a:p>
            <a:pPr lvl="1" indent="0">
              <a:spcBef>
                <a:spcPts val="550"/>
              </a:spcBef>
              <a:buClrTx/>
              <a:buSzPct val="70000"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return n * factorial(n – 1);</a:t>
            </a:r>
          </a:p>
          <a:p>
            <a:pPr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6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0"/>
            <a:ext cx="4800600" cy="339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b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Factorial of </a:t>
            </a:r>
            <a:r>
              <a:rPr lang="en-US" altLang="en-US" sz="4400" b="1" i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n</a:t>
            </a:r>
            <a:r>
              <a:rPr lang="en-US" altLang="en-US" sz="4400" b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: </a:t>
            </a:r>
            <a:r>
              <a:rPr lang="en-US" altLang="en-US" sz="4400" b="1" i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n</a:t>
            </a:r>
            <a:r>
              <a:rPr lang="en-US" altLang="en-US" sz="4400" b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! </a:t>
            </a:r>
            <a:r>
              <a:rPr lang="en-US" altLang="en-US" sz="4400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(cont.)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93725" algn="l"/>
                <a:tab pos="1508125" algn="l"/>
                <a:tab pos="2422525" algn="l"/>
                <a:tab pos="3336925" algn="l"/>
                <a:tab pos="4251325" algn="l"/>
                <a:tab pos="5165725" algn="l"/>
                <a:tab pos="6080125" algn="l"/>
                <a:tab pos="6994525" algn="l"/>
                <a:tab pos="7908925" algn="l"/>
                <a:tab pos="8823325" algn="l"/>
                <a:tab pos="9737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== 0) 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 * factorial(n – 1);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66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000" b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Infinite Recursion and Stack Overflow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7500" indent="-3175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900">
                <a:latin typeface="Tw Cen MT" panose="020B0602020104020603" pitchFamily="34" charset="0"/>
                <a:ea typeface="Microsoft YaHei" panose="020B0503020204020204" pitchFamily="34" charset="-122"/>
              </a:rPr>
              <a:t>If you call method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en-US" altLang="en-US" sz="2800">
                <a:latin typeface="Tw Cen MT" panose="020B0602020104020603" pitchFamily="34" charset="0"/>
                <a:ea typeface="Microsoft YaHei" panose="020B0503020204020204" pitchFamily="34" charset="-122"/>
              </a:rPr>
              <a:t> </a:t>
            </a:r>
            <a:r>
              <a:rPr lang="en-US" altLang="en-US" sz="2900">
                <a:latin typeface="Tw Cen MT" panose="020B0602020104020603" pitchFamily="34" charset="0"/>
                <a:ea typeface="Microsoft YaHei" panose="020B0503020204020204" pitchFamily="34" charset="-122"/>
              </a:rPr>
              <a:t>with a negative argument, the recursion will not terminate because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900">
                <a:latin typeface="Tw Cen MT" panose="020B0602020104020603" pitchFamily="34" charset="0"/>
                <a:ea typeface="Microsoft YaHei" panose="020B0503020204020204" pitchFamily="34" charset="-122"/>
              </a:rPr>
              <a:t> will never equal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900">
                <a:latin typeface="Tw Cen MT" panose="020B0602020104020603" pitchFamily="34" charset="0"/>
                <a:ea typeface="Microsoft YaHei" panose="020B0503020204020204" pitchFamily="34" charset="-122"/>
              </a:rPr>
              <a:t>If a program does not terminate, it will eventually throw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StackOverflowError</a:t>
            </a:r>
            <a:r>
              <a:rPr lang="en-US" altLang="en-US" sz="2900">
                <a:latin typeface="Tw Cen MT" panose="020B0602020104020603" pitchFamily="34" charset="0"/>
                <a:ea typeface="Microsoft YaHei" panose="020B0503020204020204" pitchFamily="34" charset="-122"/>
              </a:rPr>
              <a:t> exception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900">
                <a:latin typeface="Tw Cen MT" panose="020B0602020104020603" pitchFamily="34" charset="0"/>
                <a:ea typeface="Microsoft YaHei" panose="020B0503020204020204" pitchFamily="34" charset="-122"/>
              </a:rPr>
              <a:t>Make sure your recursive methods are constructed so that a stopping case is always reached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900">
                <a:latin typeface="Tw Cen MT" panose="020B0602020104020603" pitchFamily="34" charset="0"/>
                <a:ea typeface="Microsoft YaHei" panose="020B0503020204020204" pitchFamily="34" charset="-122"/>
              </a:rPr>
              <a:t>In the </a:t>
            </a:r>
            <a:r>
              <a:rPr lang="en-US" altLang="en-US" sz="300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en-US" altLang="en-US" sz="2900">
                <a:latin typeface="Tw Cen MT" panose="020B0602020104020603" pitchFamily="34" charset="0"/>
                <a:ea typeface="Microsoft YaHei" panose="020B0503020204020204" pitchFamily="34" charset="-122"/>
              </a:rPr>
              <a:t> method, you could throw an </a:t>
            </a:r>
            <a:r>
              <a:rPr lang="en-US" altLang="en-US" sz="3000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altLang="en-US" sz="2900">
                <a:latin typeface="Tw Cen MT" panose="020B0602020104020603" pitchFamily="34" charset="0"/>
                <a:ea typeface="Microsoft YaHei" panose="020B0503020204020204" pitchFamily="34" charset="-122"/>
              </a:rPr>
              <a:t> if </a:t>
            </a:r>
            <a:r>
              <a:rPr lang="en-US" altLang="en-US" sz="3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900">
                <a:latin typeface="Tw Cen MT" panose="020B0602020104020603" pitchFamily="34" charset="0"/>
                <a:ea typeface="Microsoft YaHei" panose="020B0503020204020204" pitchFamily="34" charset="-122"/>
              </a:rPr>
              <a:t> is negative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900">
              <a:latin typeface="Tw Cen MT" panose="020B0602020104020603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528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B0F0"/>
                </a:solidFill>
              </a:rPr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It is your job to </a:t>
            </a:r>
            <a:r>
              <a:rPr lang="en-CA" dirty="0">
                <a:solidFill>
                  <a:srgbClr val="FF0000"/>
                </a:solidFill>
              </a:rPr>
              <a:t>check your grades </a:t>
            </a:r>
            <a:r>
              <a:rPr lang="en-CA" b="1" dirty="0">
                <a:solidFill>
                  <a:srgbClr val="FF0000"/>
                </a:solidFill>
              </a:rPr>
              <a:t>weekly</a:t>
            </a:r>
            <a:r>
              <a:rPr lang="en-CA" dirty="0"/>
              <a:t>; any mark you do not understand, should be brought to my attention (or your TA for the lab) asap</a:t>
            </a:r>
          </a:p>
          <a:p>
            <a:r>
              <a:rPr lang="en-CA" dirty="0"/>
              <a:t>You may receive a 0 for a lab for a number of reasons: does not compile, not submitted, not submitted as per the instructions, etc. Check, ask your TA, and follow instructions.</a:t>
            </a:r>
          </a:p>
          <a:p>
            <a:r>
              <a:rPr lang="en-CA" dirty="0"/>
              <a:t>Do </a:t>
            </a:r>
            <a:r>
              <a:rPr lang="en-CA" b="1" dirty="0">
                <a:solidFill>
                  <a:srgbClr val="FF0000"/>
                </a:solidFill>
              </a:rPr>
              <a:t>NOT</a:t>
            </a:r>
            <a:r>
              <a:rPr lang="en-CA" dirty="0"/>
              <a:t> wait till Christmas!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26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b="1" dirty="0">
                <a:solidFill>
                  <a:srgbClr val="00B0F0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Recursion</a:t>
            </a:r>
            <a:r>
              <a:rPr lang="en-US" altLang="en-US" sz="4400" b="1" dirty="0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 Versus </a:t>
            </a:r>
            <a:r>
              <a:rPr lang="en-US" altLang="en-US" sz="4400" b="1" dirty="0">
                <a:solidFill>
                  <a:srgbClr val="92D050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Iteration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7500" indent="-3175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700" dirty="0">
                <a:latin typeface="Tw Cen MT" panose="020B0602020104020603" pitchFamily="34" charset="0"/>
                <a:ea typeface="Microsoft YaHei" panose="020B0503020204020204" pitchFamily="34" charset="-122"/>
              </a:rPr>
              <a:t>There are similarities between </a:t>
            </a:r>
            <a:r>
              <a:rPr lang="en-US" altLang="en-US" sz="2700" dirty="0">
                <a:solidFill>
                  <a:srgbClr val="00B0F0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recursion</a:t>
            </a:r>
            <a:r>
              <a:rPr lang="en-US" altLang="en-US" sz="2700" dirty="0">
                <a:latin typeface="Tw Cen MT" panose="020B0602020104020603" pitchFamily="34" charset="0"/>
                <a:ea typeface="Microsoft YaHei" panose="020B0503020204020204" pitchFamily="34" charset="-122"/>
              </a:rPr>
              <a:t> and </a:t>
            </a:r>
            <a:r>
              <a:rPr lang="en-US" altLang="en-US" sz="2700" dirty="0">
                <a:solidFill>
                  <a:srgbClr val="92D050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iteration</a:t>
            </a:r>
          </a:p>
          <a:p>
            <a:pPr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700" dirty="0">
                <a:latin typeface="Tw Cen MT" panose="020B0602020104020603" pitchFamily="34" charset="0"/>
                <a:ea typeface="Microsoft YaHei" panose="020B0503020204020204" pitchFamily="34" charset="-122"/>
              </a:rPr>
              <a:t>In </a:t>
            </a:r>
            <a:r>
              <a:rPr lang="en-US" altLang="en-US" sz="2700" dirty="0">
                <a:solidFill>
                  <a:srgbClr val="92D050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iteration</a:t>
            </a:r>
            <a:r>
              <a:rPr lang="en-US" altLang="en-US" sz="2700" dirty="0">
                <a:latin typeface="Tw Cen MT" panose="020B0602020104020603" pitchFamily="34" charset="0"/>
                <a:ea typeface="Microsoft YaHei" panose="020B0503020204020204" pitchFamily="34" charset="-122"/>
              </a:rPr>
              <a:t>, a loop repetition condition determines whether to repeat the loop body or exit from the loop</a:t>
            </a:r>
          </a:p>
          <a:p>
            <a:pPr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700" dirty="0">
                <a:latin typeface="Tw Cen MT" panose="020B0602020104020603" pitchFamily="34" charset="0"/>
                <a:ea typeface="Microsoft YaHei" panose="020B0503020204020204" pitchFamily="34" charset="-122"/>
              </a:rPr>
              <a:t>In </a:t>
            </a:r>
            <a:r>
              <a:rPr lang="en-US" altLang="en-US" sz="2700" dirty="0">
                <a:solidFill>
                  <a:srgbClr val="00B0F0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recursion</a:t>
            </a:r>
            <a:r>
              <a:rPr lang="en-US" altLang="en-US" sz="2700" dirty="0">
                <a:latin typeface="Tw Cen MT" panose="020B0602020104020603" pitchFamily="34" charset="0"/>
                <a:ea typeface="Microsoft YaHei" panose="020B0503020204020204" pitchFamily="34" charset="-122"/>
              </a:rPr>
              <a:t>, the condition usually tests for a base case </a:t>
            </a:r>
          </a:p>
          <a:p>
            <a:pPr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700" dirty="0">
                <a:latin typeface="Tw Cen MT" panose="020B0602020104020603" pitchFamily="34" charset="0"/>
                <a:ea typeface="Microsoft YaHei" panose="020B0503020204020204" pitchFamily="34" charset="-122"/>
              </a:rPr>
              <a:t>You can always write an </a:t>
            </a:r>
            <a:r>
              <a:rPr lang="en-US" altLang="en-US" sz="2700" dirty="0">
                <a:solidFill>
                  <a:srgbClr val="92D050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iterative</a:t>
            </a:r>
            <a:r>
              <a:rPr lang="en-US" altLang="en-US" sz="2700" dirty="0">
                <a:latin typeface="Tw Cen MT" panose="020B0602020104020603" pitchFamily="34" charset="0"/>
                <a:ea typeface="Microsoft YaHei" panose="020B0503020204020204" pitchFamily="34" charset="-122"/>
              </a:rPr>
              <a:t> solution to a problem that is solvable by </a:t>
            </a:r>
            <a:r>
              <a:rPr lang="en-US" altLang="en-US" sz="2700" dirty="0">
                <a:solidFill>
                  <a:srgbClr val="00B0F0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recursion</a:t>
            </a:r>
          </a:p>
          <a:p>
            <a:pPr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700" dirty="0">
                <a:latin typeface="Tw Cen MT" panose="020B0602020104020603" pitchFamily="34" charset="0"/>
                <a:ea typeface="Microsoft YaHei" panose="020B0503020204020204" pitchFamily="34" charset="-122"/>
              </a:rPr>
              <a:t>A </a:t>
            </a:r>
            <a:r>
              <a:rPr lang="en-US" altLang="en-US" sz="2700" dirty="0">
                <a:solidFill>
                  <a:srgbClr val="00B0F0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recursive</a:t>
            </a:r>
            <a:r>
              <a:rPr lang="en-US" altLang="en-US" sz="2700" dirty="0">
                <a:latin typeface="Tw Cen MT" panose="020B0602020104020603" pitchFamily="34" charset="0"/>
                <a:ea typeface="Microsoft YaHei" panose="020B0503020204020204" pitchFamily="34" charset="-122"/>
              </a:rPr>
              <a:t> algorithm may be simpler than an </a:t>
            </a:r>
            <a:r>
              <a:rPr lang="en-US" altLang="en-US" sz="2700" dirty="0">
                <a:solidFill>
                  <a:srgbClr val="92D050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iterative</a:t>
            </a:r>
            <a:r>
              <a:rPr lang="en-US" altLang="en-US" sz="2700" dirty="0">
                <a:latin typeface="Tw Cen MT" panose="020B0602020104020603" pitchFamily="34" charset="0"/>
                <a:ea typeface="Microsoft YaHei" panose="020B0503020204020204" pitchFamily="34" charset="-122"/>
              </a:rPr>
              <a:t> algorithm and thus easier to write, code, debug, and read</a:t>
            </a:r>
          </a:p>
        </p:txBody>
      </p:sp>
    </p:spTree>
    <p:extLst>
      <p:ext uri="{BB962C8B-B14F-4D97-AF65-F5344CB8AC3E}">
        <p14:creationId xmlns:p14="http://schemas.microsoft.com/office/powerpoint/2010/main" val="1001169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b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Efficiency of Recursion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7500" indent="-3175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900" dirty="0">
                <a:latin typeface="Tw Cen MT" panose="020B0602020104020603" pitchFamily="34" charset="0"/>
                <a:ea typeface="Microsoft YaHei" panose="020B0503020204020204" pitchFamily="34" charset="-122"/>
              </a:rPr>
              <a:t>Recursive methods often have </a:t>
            </a:r>
            <a:r>
              <a:rPr lang="en-US" altLang="en-US" sz="2900" dirty="0">
                <a:solidFill>
                  <a:srgbClr val="FF0000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slower</a:t>
            </a:r>
            <a:r>
              <a:rPr lang="en-US" altLang="en-US" sz="2900" dirty="0">
                <a:latin typeface="Tw Cen MT" panose="020B0602020104020603" pitchFamily="34" charset="0"/>
                <a:ea typeface="Microsoft YaHei" panose="020B0503020204020204" pitchFamily="34" charset="-122"/>
              </a:rPr>
              <a:t> execution times relative to their iterative counterparts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900" dirty="0">
                <a:latin typeface="Tw Cen MT" panose="020B0602020104020603" pitchFamily="34" charset="0"/>
                <a:ea typeface="Microsoft YaHei" panose="020B0503020204020204" pitchFamily="34" charset="-122"/>
              </a:rPr>
              <a:t>The </a:t>
            </a:r>
            <a:r>
              <a:rPr lang="en-US" altLang="en-US" sz="2900" dirty="0">
                <a:solidFill>
                  <a:srgbClr val="FF0000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overhead</a:t>
            </a:r>
            <a:r>
              <a:rPr lang="en-US" altLang="en-US" sz="2900" dirty="0">
                <a:latin typeface="Tw Cen MT" panose="020B0602020104020603" pitchFamily="34" charset="0"/>
                <a:ea typeface="Microsoft YaHei" panose="020B0503020204020204" pitchFamily="34" charset="-122"/>
              </a:rPr>
              <a:t> for loop repetition is smaller than the overhead for a method call and return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900" dirty="0">
                <a:latin typeface="Tw Cen MT" panose="020B0602020104020603" pitchFamily="34" charset="0"/>
                <a:ea typeface="Microsoft YaHei" panose="020B0503020204020204" pitchFamily="34" charset="-122"/>
              </a:rPr>
              <a:t>If it is </a:t>
            </a:r>
            <a:r>
              <a:rPr lang="en-US" altLang="en-US" sz="2900" dirty="0">
                <a:solidFill>
                  <a:srgbClr val="92D050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easier</a:t>
            </a:r>
            <a:r>
              <a:rPr lang="en-US" altLang="en-US" sz="2900" dirty="0">
                <a:latin typeface="Tw Cen MT" panose="020B0602020104020603" pitchFamily="34" charset="0"/>
                <a:ea typeface="Microsoft YaHei" panose="020B0503020204020204" pitchFamily="34" charset="-122"/>
              </a:rPr>
              <a:t> to conceptualize an algorithm using recursion, then you should code it as a recursive method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900" dirty="0">
                <a:latin typeface="Tw Cen MT" panose="020B0602020104020603" pitchFamily="34" charset="0"/>
                <a:ea typeface="Microsoft YaHei" panose="020B0503020204020204" pitchFamily="34" charset="-122"/>
              </a:rPr>
              <a:t>The reduction in efficiency usually </a:t>
            </a:r>
            <a:r>
              <a:rPr lang="en-US" altLang="en-US" sz="2900" dirty="0">
                <a:solidFill>
                  <a:srgbClr val="92D050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does not outweigh</a:t>
            </a:r>
            <a:r>
              <a:rPr lang="en-US" altLang="en-US" sz="2900" dirty="0">
                <a:latin typeface="Tw Cen MT" panose="020B0602020104020603" pitchFamily="34" charset="0"/>
                <a:ea typeface="Microsoft YaHei" panose="020B0503020204020204" pitchFamily="34" charset="-122"/>
              </a:rPr>
              <a:t> the advantage of readable code that is easy to debug</a:t>
            </a:r>
          </a:p>
        </p:txBody>
      </p:sp>
    </p:spTree>
    <p:extLst>
      <p:ext uri="{BB962C8B-B14F-4D97-AF65-F5344CB8AC3E}">
        <p14:creationId xmlns:p14="http://schemas.microsoft.com/office/powerpoint/2010/main" val="3780339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33600"/>
            <a:ext cx="3886200" cy="275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b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Factorial of </a:t>
            </a:r>
            <a:r>
              <a:rPr lang="en-US" altLang="en-US" sz="4400" b="1" i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n</a:t>
            </a:r>
            <a:r>
              <a:rPr lang="en-US" altLang="en-US" sz="4400" b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: </a:t>
            </a:r>
            <a:r>
              <a:rPr lang="en-US" altLang="en-US" sz="4400" b="1" i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n</a:t>
            </a:r>
            <a:r>
              <a:rPr lang="en-US" altLang="en-US" sz="4400" b="1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! </a:t>
            </a:r>
            <a:r>
              <a:rPr lang="en-US" altLang="en-US" sz="4400">
                <a:solidFill>
                  <a:srgbClr val="424456"/>
                </a:solidFill>
                <a:latin typeface="Tw Cen MT" panose="020B0602020104020603" pitchFamily="34" charset="0"/>
                <a:ea typeface="Microsoft YaHei" panose="020B0503020204020204" pitchFamily="34" charset="-122"/>
              </a:rPr>
              <a:t>(cont.)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7500" indent="-3175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00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4556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900">
                <a:latin typeface="Tw Cen MT" panose="020B0602020104020603" pitchFamily="34" charset="0"/>
                <a:ea typeface="Microsoft YaHei" panose="020B0503020204020204" pitchFamily="34" charset="-122"/>
              </a:rPr>
              <a:t>The recursive definition can be expressed by the following algorithm:</a:t>
            </a:r>
          </a:p>
          <a:p>
            <a:pPr lvl="2">
              <a:spcBef>
                <a:spcPts val="500"/>
              </a:spcBef>
              <a:buClrTx/>
              <a:buSzPct val="75000"/>
              <a:buFontTx/>
              <a:buNone/>
            </a:pPr>
            <a:r>
              <a:rPr lang="en-US" altLang="en-US" sz="23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300">
                <a:latin typeface="Tw Cen MT" panose="020B0602020104020603" pitchFamily="34" charset="0"/>
                <a:ea typeface="Microsoft YaHei" panose="020B0503020204020204" pitchFamily="34" charset="-122"/>
              </a:rPr>
              <a:t> </a:t>
            </a:r>
            <a:r>
              <a:rPr lang="en-US" altLang="en-US" sz="2300" i="1">
                <a:latin typeface="Tw Cen MT" panose="020B0602020104020603" pitchFamily="34" charset="0"/>
                <a:ea typeface="Microsoft YaHei" panose="020B0503020204020204" pitchFamily="34" charset="-122"/>
              </a:rPr>
              <a:t>n</a:t>
            </a:r>
            <a:r>
              <a:rPr lang="en-US" altLang="en-US" sz="2300">
                <a:latin typeface="Tw Cen MT" panose="020B0602020104020603" pitchFamily="34" charset="0"/>
                <a:ea typeface="Microsoft YaHei" panose="020B0503020204020204" pitchFamily="34" charset="-122"/>
              </a:rPr>
              <a:t> equals 0</a:t>
            </a:r>
          </a:p>
          <a:p>
            <a:pPr lvl="2">
              <a:spcBef>
                <a:spcPts val="500"/>
              </a:spcBef>
              <a:buClrTx/>
              <a:buSzPct val="75000"/>
              <a:buFontTx/>
              <a:buNone/>
            </a:pPr>
            <a:r>
              <a:rPr lang="en-US" altLang="en-US" sz="2300" i="1">
                <a:latin typeface="Tw Cen MT" panose="020B0602020104020603" pitchFamily="34" charset="0"/>
                <a:ea typeface="Microsoft YaHei" panose="020B0503020204020204" pitchFamily="34" charset="-122"/>
              </a:rPr>
              <a:t>	n</a:t>
            </a:r>
            <a:r>
              <a:rPr lang="en-US" altLang="en-US" sz="2300">
                <a:latin typeface="Tw Cen MT" panose="020B0602020104020603" pitchFamily="34" charset="0"/>
                <a:ea typeface="Microsoft YaHei" panose="020B0503020204020204" pitchFamily="34" charset="-122"/>
              </a:rPr>
              <a:t>! is 1</a:t>
            </a:r>
          </a:p>
          <a:p>
            <a:pPr lvl="2">
              <a:spcBef>
                <a:spcPts val="500"/>
              </a:spcBef>
              <a:buClrTx/>
              <a:buSzPct val="75000"/>
              <a:buFontTx/>
              <a:buNone/>
            </a:pPr>
            <a:r>
              <a:rPr lang="en-US" altLang="en-US" sz="23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2">
              <a:spcBef>
                <a:spcPts val="500"/>
              </a:spcBef>
              <a:buClrTx/>
              <a:buSzPct val="75000"/>
              <a:buFontTx/>
              <a:buNone/>
            </a:pPr>
            <a:r>
              <a:rPr lang="en-US" altLang="en-US" sz="2300" i="1">
                <a:latin typeface="Tw Cen MT" panose="020B0602020104020603" pitchFamily="34" charset="0"/>
                <a:ea typeface="Microsoft YaHei" panose="020B0503020204020204" pitchFamily="34" charset="-122"/>
              </a:rPr>
              <a:t>	n! = n x (n – 1)!</a:t>
            </a:r>
          </a:p>
          <a:p>
            <a:pPr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900">
                <a:latin typeface="Tw Cen MT" panose="020B0602020104020603" pitchFamily="34" charset="0"/>
                <a:ea typeface="Microsoft YaHei" panose="020B0503020204020204" pitchFamily="34" charset="-122"/>
              </a:rPr>
              <a:t>The last step can be implemented as:</a:t>
            </a:r>
          </a:p>
          <a:p>
            <a:pPr lvl="1" indent="0">
              <a:spcBef>
                <a:spcPts val="550"/>
              </a:spcBef>
              <a:buClrTx/>
              <a:buSzPct val="70000"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return n * factorial(n – 1);</a:t>
            </a:r>
          </a:p>
          <a:p>
            <a:pPr>
              <a:spcBef>
                <a:spcPts val="700"/>
              </a:spcBef>
              <a:buClr>
                <a:srgbClr val="438086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47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Write recursive equation</a:t>
            </a:r>
            <a:br>
              <a:rPr lang="en-US" sz="2800" dirty="0"/>
            </a:br>
            <a:r>
              <a:rPr lang="en-US" sz="2800" dirty="0"/>
              <a:t>T(n)=T(n-1)+1</a:t>
            </a:r>
            <a:br>
              <a:rPr lang="en-US" sz="2800" dirty="0"/>
            </a:br>
            <a:r>
              <a:rPr lang="en-US" sz="2800" dirty="0"/>
              <a:t>T(0)=1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Solve recursive equation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Maple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Master’s Theorem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Manually (Mathematical proof usually by induction)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58A7-770E-4955-B411-4CEB62DBDD2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749" t="17026" b="75908"/>
          <a:stretch/>
        </p:blipFill>
        <p:spPr>
          <a:xfrm>
            <a:off x="4782306" y="3509291"/>
            <a:ext cx="4361694" cy="8341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76800" y="1228206"/>
            <a:ext cx="4572000" cy="20985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== 0) 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 * factorial(n – 1);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421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084" t="44563" r="41666" b="46117"/>
          <a:stretch/>
        </p:blipFill>
        <p:spPr>
          <a:xfrm>
            <a:off x="609600" y="1417638"/>
            <a:ext cx="6629400" cy="914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9583" t="21262" r="53333" b="60097"/>
          <a:stretch/>
        </p:blipFill>
        <p:spPr>
          <a:xfrm>
            <a:off x="838200" y="3140077"/>
            <a:ext cx="4953000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39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001" t="19709" r="6249" b="11942"/>
          <a:stretch/>
        </p:blipFill>
        <p:spPr>
          <a:xfrm>
            <a:off x="-38100" y="1066800"/>
            <a:ext cx="9142268" cy="45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90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you be able to do with recursion?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</a:t>
            </a:r>
          </a:p>
          <a:p>
            <a:pPr lvl="1"/>
            <a:r>
              <a:rPr lang="en-US" dirty="0"/>
              <a:t>Read recursive algorithms</a:t>
            </a:r>
          </a:p>
          <a:p>
            <a:pPr lvl="1"/>
            <a:r>
              <a:rPr lang="en-US" dirty="0"/>
              <a:t>Design recursive algorithms</a:t>
            </a:r>
          </a:p>
          <a:p>
            <a:pPr lvl="1"/>
            <a:r>
              <a:rPr lang="en-US" dirty="0"/>
              <a:t>Implement recursive algorithms</a:t>
            </a:r>
          </a:p>
          <a:p>
            <a:pPr lvl="1"/>
            <a:r>
              <a:rPr lang="en-US" dirty="0"/>
              <a:t>Debug recursive algorithms</a:t>
            </a:r>
          </a:p>
          <a:p>
            <a:endParaRPr lang="en-US" dirty="0"/>
          </a:p>
          <a:p>
            <a:r>
              <a:rPr lang="en-US" dirty="0"/>
              <a:t>In the future</a:t>
            </a:r>
          </a:p>
          <a:p>
            <a:pPr lvl="1"/>
            <a:r>
              <a:rPr lang="en-US" dirty="0"/>
              <a:t>Compute the complexity of recursive algorithms, at least in the known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58A7-770E-4955-B411-4CEB62DBDD2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41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400"/>
              <a:t>Using Recursion</a:t>
            </a:r>
          </a:p>
        </p:txBody>
      </p:sp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D8DF9AB-DAC9-4FDA-B48B-E94E66B343E0}" type="slidenum">
              <a:rPr lang="en-US" altLang="en-US" sz="1400" smtClean="0"/>
              <a:pPr eaLnBrk="1" hangingPunct="1"/>
              <a:t>27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Another Binary Recursive Method</a:t>
            </a:r>
          </a:p>
        </p:txBody>
      </p:sp>
      <p:sp>
        <p:nvSpPr>
          <p:cNvPr id="307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7724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Problem: add all the numbers in an integer array A: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/>
              <a:t>Algorithm </a:t>
            </a:r>
            <a:r>
              <a:rPr lang="en-US" altLang="en-US" sz="1600" dirty="0" err="1"/>
              <a:t>BinarySum</a:t>
            </a:r>
            <a:r>
              <a:rPr lang="en-US" altLang="en-US" sz="1600" dirty="0"/>
              <a:t>(</a:t>
            </a:r>
            <a:r>
              <a:rPr lang="en-US" altLang="en-US" sz="1600" i="1" dirty="0"/>
              <a:t>A, </a:t>
            </a:r>
            <a:r>
              <a:rPr lang="en-US" altLang="en-US" sz="1600" i="1" dirty="0" err="1"/>
              <a:t>i</a:t>
            </a:r>
            <a:r>
              <a:rPr lang="en-US" altLang="en-US" sz="1600" i="1" dirty="0"/>
              <a:t>, n</a:t>
            </a:r>
            <a:r>
              <a:rPr lang="en-US" altLang="en-US" sz="1600" dirty="0"/>
              <a:t>):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 dirty="0"/>
              <a:t>      Input: </a:t>
            </a:r>
            <a:r>
              <a:rPr lang="en-US" altLang="en-US" sz="1600" dirty="0"/>
              <a:t>An array </a:t>
            </a:r>
            <a:r>
              <a:rPr lang="en-US" altLang="en-US" sz="1600" i="1" dirty="0"/>
              <a:t>A </a:t>
            </a:r>
            <a:r>
              <a:rPr lang="en-US" altLang="en-US" sz="1600" dirty="0"/>
              <a:t>and integers </a:t>
            </a:r>
            <a:r>
              <a:rPr lang="en-US" altLang="en-US" sz="1600" i="1" dirty="0" err="1"/>
              <a:t>i</a:t>
            </a:r>
            <a:r>
              <a:rPr lang="en-US" altLang="en-US" sz="1600" i="1" dirty="0"/>
              <a:t> </a:t>
            </a:r>
            <a:r>
              <a:rPr lang="en-US" altLang="en-US" sz="1600" dirty="0"/>
              <a:t>and </a:t>
            </a:r>
            <a:r>
              <a:rPr lang="en-US" altLang="en-US" sz="1600" i="1" dirty="0"/>
              <a:t>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 dirty="0"/>
              <a:t>      Output: </a:t>
            </a:r>
            <a:r>
              <a:rPr lang="en-US" altLang="en-US" sz="1600" dirty="0"/>
              <a:t>The sum of the </a:t>
            </a:r>
            <a:r>
              <a:rPr lang="en-US" altLang="en-US" sz="1600" i="1" dirty="0"/>
              <a:t>n </a:t>
            </a:r>
            <a:r>
              <a:rPr lang="en-US" altLang="en-US" sz="1600" dirty="0"/>
              <a:t>integers in </a:t>
            </a:r>
            <a:r>
              <a:rPr lang="en-US" altLang="en-US" sz="1600" i="1" dirty="0"/>
              <a:t>A </a:t>
            </a:r>
            <a:r>
              <a:rPr lang="en-US" altLang="en-US" sz="1600" dirty="0"/>
              <a:t>starting at index </a:t>
            </a:r>
            <a:r>
              <a:rPr lang="en-US" altLang="en-US" sz="1600" i="1" dirty="0" err="1"/>
              <a:t>i</a:t>
            </a:r>
            <a:endParaRPr lang="en-US" altLang="en-US" sz="1600" i="1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/>
              <a:t>     if </a:t>
            </a:r>
            <a:r>
              <a:rPr lang="en-US" altLang="en-US" sz="1600" i="1" dirty="0"/>
              <a:t>n </a:t>
            </a:r>
            <a:r>
              <a:rPr lang="en-US" altLang="en-US" sz="1600" dirty="0"/>
              <a:t>= 1 </a:t>
            </a:r>
            <a:r>
              <a:rPr lang="en-US" altLang="en-US" sz="1600" b="1" dirty="0"/>
              <a:t>then return </a:t>
            </a:r>
            <a:r>
              <a:rPr lang="en-US" altLang="en-US" sz="1600" i="1" dirty="0"/>
              <a:t>A</a:t>
            </a:r>
            <a:r>
              <a:rPr lang="en-US" altLang="en-US" sz="1600" dirty="0"/>
              <a:t>[</a:t>
            </a:r>
            <a:r>
              <a:rPr lang="en-US" altLang="en-US" sz="1600" i="1" dirty="0" err="1"/>
              <a:t>i</a:t>
            </a:r>
            <a:r>
              <a:rPr lang="en-US" altLang="en-US" sz="1600" i="1" dirty="0"/>
              <a:t> </a:t>
            </a:r>
            <a:r>
              <a:rPr lang="en-US" altLang="en-US" sz="1600" dirty="0"/>
              <a:t>]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/>
              <a:t>     return </a:t>
            </a:r>
            <a:r>
              <a:rPr lang="en-US" altLang="en-US" sz="1600" dirty="0" err="1"/>
              <a:t>BinarySum</a:t>
            </a:r>
            <a:r>
              <a:rPr lang="en-US" altLang="en-US" sz="1600" dirty="0"/>
              <a:t>(</a:t>
            </a:r>
            <a:r>
              <a:rPr lang="en-US" altLang="en-US" sz="1600" i="1" dirty="0"/>
              <a:t>A, </a:t>
            </a:r>
            <a:r>
              <a:rPr lang="en-US" altLang="en-US" sz="1600" i="1" dirty="0" err="1"/>
              <a:t>i</a:t>
            </a:r>
            <a:r>
              <a:rPr lang="en-US" altLang="en-US" sz="1600" i="1" dirty="0"/>
              <a:t>, n/ </a:t>
            </a:r>
            <a:r>
              <a:rPr lang="en-US" altLang="en-US" sz="1600" dirty="0"/>
              <a:t>2) + </a:t>
            </a:r>
            <a:r>
              <a:rPr lang="en-US" altLang="en-US" sz="1600" dirty="0" err="1"/>
              <a:t>BinarySum</a:t>
            </a:r>
            <a:r>
              <a:rPr lang="en-US" altLang="en-US" sz="1600" dirty="0"/>
              <a:t>(</a:t>
            </a:r>
            <a:r>
              <a:rPr lang="en-US" altLang="en-US" sz="1600" i="1" dirty="0"/>
              <a:t>A, </a:t>
            </a:r>
            <a:r>
              <a:rPr lang="en-US" altLang="en-US" sz="1600" i="1" dirty="0" err="1"/>
              <a:t>i</a:t>
            </a:r>
            <a:r>
              <a:rPr lang="en-US" altLang="en-US" sz="1600" i="1" dirty="0"/>
              <a:t> </a:t>
            </a:r>
            <a:r>
              <a:rPr lang="en-US" altLang="en-US" sz="1600" dirty="0"/>
              <a:t>+ </a:t>
            </a:r>
            <a:r>
              <a:rPr lang="en-US" altLang="en-US" sz="1600" i="1" dirty="0"/>
              <a:t>n/ </a:t>
            </a:r>
            <a:r>
              <a:rPr lang="en-US" altLang="en-US" sz="1600" dirty="0"/>
              <a:t>2</a:t>
            </a:r>
            <a:r>
              <a:rPr lang="en-US" altLang="en-US" sz="1600" i="1" dirty="0"/>
              <a:t>, n/ </a:t>
            </a:r>
            <a:r>
              <a:rPr lang="en-US" altLang="en-US" sz="1600" dirty="0"/>
              <a:t>2)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/>
              <a:t>Example trace:</a:t>
            </a:r>
          </a:p>
        </p:txBody>
      </p:sp>
      <p:grpSp>
        <p:nvGrpSpPr>
          <p:cNvPr id="30726" name="Group 10"/>
          <p:cNvGrpSpPr>
            <a:grpSpLocks noChangeAspect="1"/>
          </p:cNvGrpSpPr>
          <p:nvPr/>
        </p:nvGrpSpPr>
        <p:grpSpPr bwMode="auto">
          <a:xfrm>
            <a:off x="1296988" y="4038600"/>
            <a:ext cx="6854825" cy="1981200"/>
            <a:chOff x="817" y="2544"/>
            <a:chExt cx="4318" cy="1248"/>
          </a:xfrm>
        </p:grpSpPr>
        <p:sp>
          <p:nvSpPr>
            <p:cNvPr id="30728" name="AutoShape 9"/>
            <p:cNvSpPr>
              <a:spLocks noChangeAspect="1" noChangeArrowheads="1" noTextEdit="1"/>
            </p:cNvSpPr>
            <p:nvPr/>
          </p:nvSpPr>
          <p:spPr bwMode="auto">
            <a:xfrm>
              <a:off x="817" y="2544"/>
              <a:ext cx="431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29" name="Freeform 11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730" name="Freeform 12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31" name="Rectangle 13"/>
            <p:cNvSpPr>
              <a:spLocks noChangeArrowheads="1"/>
            </p:cNvSpPr>
            <p:nvPr/>
          </p:nvSpPr>
          <p:spPr bwMode="auto">
            <a:xfrm>
              <a:off x="257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3</a:t>
              </a:r>
              <a:endParaRPr lang="en-US" altLang="en-US"/>
            </a:p>
          </p:txBody>
        </p:sp>
        <p:sp>
          <p:nvSpPr>
            <p:cNvPr id="30732" name="Rectangle 14"/>
            <p:cNvSpPr>
              <a:spLocks noChangeArrowheads="1"/>
            </p:cNvSpPr>
            <p:nvPr/>
          </p:nvSpPr>
          <p:spPr bwMode="auto">
            <a:xfrm>
              <a:off x="265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0733" name="Rectangle 15"/>
            <p:cNvSpPr>
              <a:spLocks noChangeArrowheads="1"/>
            </p:cNvSpPr>
            <p:nvPr/>
          </p:nvSpPr>
          <p:spPr bwMode="auto">
            <a:xfrm>
              <a:off x="274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0734" name="Freeform 16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735" name="Freeform 17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36" name="Rectangle 18"/>
            <p:cNvSpPr>
              <a:spLocks noChangeArrowheads="1"/>
            </p:cNvSpPr>
            <p:nvPr/>
          </p:nvSpPr>
          <p:spPr bwMode="auto">
            <a:xfrm>
              <a:off x="229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0737" name="Rectangle 19"/>
            <p:cNvSpPr>
              <a:spLocks noChangeArrowheads="1"/>
            </p:cNvSpPr>
            <p:nvPr/>
          </p:nvSpPr>
          <p:spPr bwMode="auto">
            <a:xfrm>
              <a:off x="2375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0738" name="Rectangle 20"/>
            <p:cNvSpPr>
              <a:spLocks noChangeArrowheads="1"/>
            </p:cNvSpPr>
            <p:nvPr/>
          </p:nvSpPr>
          <p:spPr bwMode="auto">
            <a:xfrm>
              <a:off x="246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0739" name="Freeform 21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740" name="Freeform 22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41" name="Rectangle 23"/>
            <p:cNvSpPr>
              <a:spLocks noChangeArrowheads="1"/>
            </p:cNvSpPr>
            <p:nvPr/>
          </p:nvSpPr>
          <p:spPr bwMode="auto">
            <a:xfrm>
              <a:off x="174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30742" name="Rectangle 24"/>
            <p:cNvSpPr>
              <a:spLocks noChangeArrowheads="1"/>
            </p:cNvSpPr>
            <p:nvPr/>
          </p:nvSpPr>
          <p:spPr bwMode="auto">
            <a:xfrm>
              <a:off x="1817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0743" name="Rectangle 25"/>
            <p:cNvSpPr>
              <a:spLocks noChangeArrowheads="1"/>
            </p:cNvSpPr>
            <p:nvPr/>
          </p:nvSpPr>
          <p:spPr bwMode="auto">
            <a:xfrm>
              <a:off x="1902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30744" name="Line 26"/>
            <p:cNvSpPr>
              <a:spLocks noChangeShapeType="1"/>
            </p:cNvSpPr>
            <p:nvPr/>
          </p:nvSpPr>
          <p:spPr bwMode="auto">
            <a:xfrm>
              <a:off x="2980" y="2750"/>
              <a:ext cx="852" cy="206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45" name="Freeform 27"/>
            <p:cNvSpPr>
              <a:spLocks/>
            </p:cNvSpPr>
            <p:nvPr/>
          </p:nvSpPr>
          <p:spPr bwMode="auto">
            <a:xfrm>
              <a:off x="3816" y="2922"/>
              <a:ext cx="106" cy="65"/>
            </a:xfrm>
            <a:custGeom>
              <a:avLst/>
              <a:gdLst>
                <a:gd name="T0" fmla="*/ 16 w 106"/>
                <a:gd name="T1" fmla="*/ 0 h 65"/>
                <a:gd name="T2" fmla="*/ 106 w 106"/>
                <a:gd name="T3" fmla="*/ 56 h 65"/>
                <a:gd name="T4" fmla="*/ 0 w 106"/>
                <a:gd name="T5" fmla="*/ 65 h 65"/>
                <a:gd name="T6" fmla="*/ 16 w 106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6" y="0"/>
                  </a:moveTo>
                  <a:lnTo>
                    <a:pt x="106" y="56"/>
                  </a:lnTo>
                  <a:lnTo>
                    <a:pt x="0" y="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46" name="Line 28"/>
            <p:cNvSpPr>
              <a:spLocks noChangeShapeType="1"/>
            </p:cNvSpPr>
            <p:nvPr/>
          </p:nvSpPr>
          <p:spPr bwMode="auto">
            <a:xfrm flipV="1">
              <a:off x="2120" y="2750"/>
              <a:ext cx="860" cy="20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47" name="Freeform 29"/>
            <p:cNvSpPr>
              <a:spLocks/>
            </p:cNvSpPr>
            <p:nvPr/>
          </p:nvSpPr>
          <p:spPr bwMode="auto">
            <a:xfrm>
              <a:off x="2030" y="2921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6 h 65"/>
                <a:gd name="T4" fmla="*/ 90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6"/>
                  </a:lnTo>
                  <a:lnTo>
                    <a:pt x="90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48" name="Line 30"/>
            <p:cNvSpPr>
              <a:spLocks noChangeShapeType="1"/>
            </p:cNvSpPr>
            <p:nvPr/>
          </p:nvSpPr>
          <p:spPr bwMode="auto">
            <a:xfrm>
              <a:off x="1860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49" name="Freeform 31"/>
            <p:cNvSpPr>
              <a:spLocks/>
            </p:cNvSpPr>
            <p:nvPr/>
          </p:nvSpPr>
          <p:spPr bwMode="auto">
            <a:xfrm>
              <a:off x="2142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50" name="Line 32"/>
            <p:cNvSpPr>
              <a:spLocks noChangeShapeType="1"/>
            </p:cNvSpPr>
            <p:nvPr/>
          </p:nvSpPr>
          <p:spPr bwMode="auto">
            <a:xfrm>
              <a:off x="241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51" name="Freeform 33"/>
            <p:cNvSpPr>
              <a:spLocks/>
            </p:cNvSpPr>
            <p:nvPr/>
          </p:nvSpPr>
          <p:spPr bwMode="auto">
            <a:xfrm>
              <a:off x="2595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52" name="Freeform 34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753" name="Freeform 35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54" name="Rectangle 36"/>
            <p:cNvSpPr>
              <a:spLocks noChangeArrowheads="1"/>
            </p:cNvSpPr>
            <p:nvPr/>
          </p:nvSpPr>
          <p:spPr bwMode="auto">
            <a:xfrm>
              <a:off x="201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0755" name="Rectangle 37"/>
            <p:cNvSpPr>
              <a:spLocks noChangeArrowheads="1"/>
            </p:cNvSpPr>
            <p:nvPr/>
          </p:nvSpPr>
          <p:spPr bwMode="auto">
            <a:xfrm>
              <a:off x="209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0756" name="Rectangle 38"/>
            <p:cNvSpPr>
              <a:spLocks noChangeArrowheads="1"/>
            </p:cNvSpPr>
            <p:nvPr/>
          </p:nvSpPr>
          <p:spPr bwMode="auto">
            <a:xfrm>
              <a:off x="218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0757" name="Freeform 39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758" name="Freeform 40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59" name="Rectangle 41"/>
            <p:cNvSpPr>
              <a:spLocks noChangeArrowheads="1"/>
            </p:cNvSpPr>
            <p:nvPr/>
          </p:nvSpPr>
          <p:spPr bwMode="auto">
            <a:xfrm>
              <a:off x="146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0760" name="Rectangle 42"/>
            <p:cNvSpPr>
              <a:spLocks noChangeArrowheads="1"/>
            </p:cNvSpPr>
            <p:nvPr/>
          </p:nvSpPr>
          <p:spPr bwMode="auto">
            <a:xfrm>
              <a:off x="153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0761" name="Rectangle 43"/>
            <p:cNvSpPr>
              <a:spLocks noChangeArrowheads="1"/>
            </p:cNvSpPr>
            <p:nvPr/>
          </p:nvSpPr>
          <p:spPr bwMode="auto">
            <a:xfrm>
              <a:off x="162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0762" name="Freeform 44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66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6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763" name="Freeform 45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66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6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64" name="Rectangle 46"/>
            <p:cNvSpPr>
              <a:spLocks noChangeArrowheads="1"/>
            </p:cNvSpPr>
            <p:nvPr/>
          </p:nvSpPr>
          <p:spPr bwMode="auto">
            <a:xfrm>
              <a:off x="90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30765" name="Rectangle 47"/>
            <p:cNvSpPr>
              <a:spLocks noChangeArrowheads="1"/>
            </p:cNvSpPr>
            <p:nvPr/>
          </p:nvSpPr>
          <p:spPr bwMode="auto">
            <a:xfrm>
              <a:off x="98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0766" name="Rectangle 48"/>
            <p:cNvSpPr>
              <a:spLocks noChangeArrowheads="1"/>
            </p:cNvSpPr>
            <p:nvPr/>
          </p:nvSpPr>
          <p:spPr bwMode="auto">
            <a:xfrm>
              <a:off x="106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0767" name="Freeform 49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768" name="Freeform 50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69" name="Rectangle 51"/>
            <p:cNvSpPr>
              <a:spLocks noChangeArrowheads="1"/>
            </p:cNvSpPr>
            <p:nvPr/>
          </p:nvSpPr>
          <p:spPr bwMode="auto">
            <a:xfrm>
              <a:off x="2856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30770" name="Rectangle 52"/>
            <p:cNvSpPr>
              <a:spLocks noChangeArrowheads="1"/>
            </p:cNvSpPr>
            <p:nvPr/>
          </p:nvSpPr>
          <p:spPr bwMode="auto">
            <a:xfrm>
              <a:off x="2941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0771" name="Rectangle 53"/>
            <p:cNvSpPr>
              <a:spLocks noChangeArrowheads="1"/>
            </p:cNvSpPr>
            <p:nvPr/>
          </p:nvSpPr>
          <p:spPr bwMode="auto">
            <a:xfrm>
              <a:off x="3019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8</a:t>
              </a:r>
              <a:endParaRPr lang="en-US" altLang="en-US"/>
            </a:p>
          </p:txBody>
        </p:sp>
        <p:sp>
          <p:nvSpPr>
            <p:cNvPr id="30772" name="Freeform 54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773" name="Freeform 55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74" name="Rectangle 56"/>
            <p:cNvSpPr>
              <a:spLocks noChangeArrowheads="1"/>
            </p:cNvSpPr>
            <p:nvPr/>
          </p:nvSpPr>
          <p:spPr bwMode="auto">
            <a:xfrm>
              <a:off x="118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30775" name="Rectangle 57"/>
            <p:cNvSpPr>
              <a:spLocks noChangeArrowheads="1"/>
            </p:cNvSpPr>
            <p:nvPr/>
          </p:nvSpPr>
          <p:spPr bwMode="auto">
            <a:xfrm>
              <a:off x="1259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0776" name="Rectangle 58"/>
            <p:cNvSpPr>
              <a:spLocks noChangeArrowheads="1"/>
            </p:cNvSpPr>
            <p:nvPr/>
          </p:nvSpPr>
          <p:spPr bwMode="auto">
            <a:xfrm>
              <a:off x="134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0777" name="Line 59"/>
            <p:cNvSpPr>
              <a:spLocks noChangeShapeType="1"/>
            </p:cNvSpPr>
            <p:nvPr/>
          </p:nvSpPr>
          <p:spPr bwMode="auto">
            <a:xfrm flipV="1">
              <a:off x="2216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78" name="Freeform 60"/>
            <p:cNvSpPr>
              <a:spLocks/>
            </p:cNvSpPr>
            <p:nvPr/>
          </p:nvSpPr>
          <p:spPr bwMode="auto">
            <a:xfrm>
              <a:off x="2139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79" name="Line 61"/>
            <p:cNvSpPr>
              <a:spLocks noChangeShapeType="1"/>
            </p:cNvSpPr>
            <p:nvPr/>
          </p:nvSpPr>
          <p:spPr bwMode="auto">
            <a:xfrm>
              <a:off x="1302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80" name="Freeform 62"/>
            <p:cNvSpPr>
              <a:spLocks/>
            </p:cNvSpPr>
            <p:nvPr/>
          </p:nvSpPr>
          <p:spPr bwMode="auto">
            <a:xfrm>
              <a:off x="1478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81" name="Line 63"/>
            <p:cNvSpPr>
              <a:spLocks noChangeShapeType="1"/>
            </p:cNvSpPr>
            <p:nvPr/>
          </p:nvSpPr>
          <p:spPr bwMode="auto">
            <a:xfrm flipV="1">
              <a:off x="1099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82" name="Freeform 64"/>
            <p:cNvSpPr>
              <a:spLocks/>
            </p:cNvSpPr>
            <p:nvPr/>
          </p:nvSpPr>
          <p:spPr bwMode="auto">
            <a:xfrm>
              <a:off x="1022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83" name="Line 65"/>
            <p:cNvSpPr>
              <a:spLocks noChangeShapeType="1"/>
            </p:cNvSpPr>
            <p:nvPr/>
          </p:nvSpPr>
          <p:spPr bwMode="auto">
            <a:xfrm flipV="1">
              <a:off x="1534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84" name="Freeform 66"/>
            <p:cNvSpPr>
              <a:spLocks/>
            </p:cNvSpPr>
            <p:nvPr/>
          </p:nvSpPr>
          <p:spPr bwMode="auto">
            <a:xfrm>
              <a:off x="1445" y="3172"/>
              <a:ext cx="105" cy="65"/>
            </a:xfrm>
            <a:custGeom>
              <a:avLst/>
              <a:gdLst>
                <a:gd name="T0" fmla="*/ 105 w 105"/>
                <a:gd name="T1" fmla="*/ 65 h 65"/>
                <a:gd name="T2" fmla="*/ 0 w 105"/>
                <a:gd name="T3" fmla="*/ 57 h 65"/>
                <a:gd name="T4" fmla="*/ 88 w 105"/>
                <a:gd name="T5" fmla="*/ 0 h 65"/>
                <a:gd name="T6" fmla="*/ 105 w 105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5"/>
                <a:gd name="T14" fmla="*/ 105 w 105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5">
                  <a:moveTo>
                    <a:pt x="105" y="65"/>
                  </a:moveTo>
                  <a:lnTo>
                    <a:pt x="0" y="57"/>
                  </a:lnTo>
                  <a:lnTo>
                    <a:pt x="88" y="0"/>
                  </a:lnTo>
                  <a:lnTo>
                    <a:pt x="105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85" name="Freeform 67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786" name="Freeform 68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87" name="Rectangle 69"/>
            <p:cNvSpPr>
              <a:spLocks noChangeArrowheads="1"/>
            </p:cNvSpPr>
            <p:nvPr/>
          </p:nvSpPr>
          <p:spPr bwMode="auto">
            <a:xfrm>
              <a:off x="481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7</a:t>
              </a:r>
              <a:endParaRPr lang="en-US" altLang="en-US"/>
            </a:p>
          </p:txBody>
        </p:sp>
        <p:sp>
          <p:nvSpPr>
            <p:cNvPr id="30788" name="Rectangle 70"/>
            <p:cNvSpPr>
              <a:spLocks noChangeArrowheads="1"/>
            </p:cNvSpPr>
            <p:nvPr/>
          </p:nvSpPr>
          <p:spPr bwMode="auto">
            <a:xfrm>
              <a:off x="488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0789" name="Rectangle 71"/>
            <p:cNvSpPr>
              <a:spLocks noChangeArrowheads="1"/>
            </p:cNvSpPr>
            <p:nvPr/>
          </p:nvSpPr>
          <p:spPr bwMode="auto">
            <a:xfrm>
              <a:off x="497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0790" name="Freeform 72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5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791" name="Freeform 73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5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92" name="Rectangle 74"/>
            <p:cNvSpPr>
              <a:spLocks noChangeArrowheads="1"/>
            </p:cNvSpPr>
            <p:nvPr/>
          </p:nvSpPr>
          <p:spPr bwMode="auto">
            <a:xfrm>
              <a:off x="453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6</a:t>
              </a:r>
              <a:endParaRPr lang="en-US" altLang="en-US"/>
            </a:p>
          </p:txBody>
        </p:sp>
        <p:sp>
          <p:nvSpPr>
            <p:cNvPr id="30793" name="Rectangle 75"/>
            <p:cNvSpPr>
              <a:spLocks noChangeArrowheads="1"/>
            </p:cNvSpPr>
            <p:nvPr/>
          </p:nvSpPr>
          <p:spPr bwMode="auto">
            <a:xfrm>
              <a:off x="460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0794" name="Rectangle 76"/>
            <p:cNvSpPr>
              <a:spLocks noChangeArrowheads="1"/>
            </p:cNvSpPr>
            <p:nvPr/>
          </p:nvSpPr>
          <p:spPr bwMode="auto">
            <a:xfrm>
              <a:off x="469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0795" name="Freeform 77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796" name="Freeform 78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797" name="Rectangle 79"/>
            <p:cNvSpPr>
              <a:spLocks noChangeArrowheads="1"/>
            </p:cNvSpPr>
            <p:nvPr/>
          </p:nvSpPr>
          <p:spPr bwMode="auto">
            <a:xfrm>
              <a:off x="3973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30798" name="Rectangle 80"/>
            <p:cNvSpPr>
              <a:spLocks noChangeArrowheads="1"/>
            </p:cNvSpPr>
            <p:nvPr/>
          </p:nvSpPr>
          <p:spPr bwMode="auto">
            <a:xfrm>
              <a:off x="405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0799" name="Rectangle 81"/>
            <p:cNvSpPr>
              <a:spLocks noChangeArrowheads="1"/>
            </p:cNvSpPr>
            <p:nvPr/>
          </p:nvSpPr>
          <p:spPr bwMode="auto">
            <a:xfrm>
              <a:off x="4135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30800" name="Line 82"/>
            <p:cNvSpPr>
              <a:spLocks noChangeShapeType="1"/>
            </p:cNvSpPr>
            <p:nvPr/>
          </p:nvSpPr>
          <p:spPr bwMode="auto">
            <a:xfrm>
              <a:off x="4093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801" name="Freeform 83"/>
            <p:cNvSpPr>
              <a:spLocks/>
            </p:cNvSpPr>
            <p:nvPr/>
          </p:nvSpPr>
          <p:spPr bwMode="auto">
            <a:xfrm>
              <a:off x="4375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802" name="Line 84"/>
            <p:cNvSpPr>
              <a:spLocks noChangeShapeType="1"/>
            </p:cNvSpPr>
            <p:nvPr/>
          </p:nvSpPr>
          <p:spPr bwMode="auto">
            <a:xfrm>
              <a:off x="4651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803" name="Freeform 85"/>
            <p:cNvSpPr>
              <a:spLocks/>
            </p:cNvSpPr>
            <p:nvPr/>
          </p:nvSpPr>
          <p:spPr bwMode="auto">
            <a:xfrm>
              <a:off x="4828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804" name="Freeform 86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805" name="Freeform 87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806" name="Rectangle 88"/>
            <p:cNvSpPr>
              <a:spLocks noChangeArrowheads="1"/>
            </p:cNvSpPr>
            <p:nvPr/>
          </p:nvSpPr>
          <p:spPr bwMode="auto">
            <a:xfrm>
              <a:off x="425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6</a:t>
              </a:r>
              <a:endParaRPr lang="en-US" altLang="en-US"/>
            </a:p>
          </p:txBody>
        </p:sp>
        <p:sp>
          <p:nvSpPr>
            <p:cNvPr id="30807" name="Rectangle 89"/>
            <p:cNvSpPr>
              <a:spLocks noChangeArrowheads="1"/>
            </p:cNvSpPr>
            <p:nvPr/>
          </p:nvSpPr>
          <p:spPr bwMode="auto">
            <a:xfrm>
              <a:off x="432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0808" name="Rectangle 90"/>
            <p:cNvSpPr>
              <a:spLocks noChangeArrowheads="1"/>
            </p:cNvSpPr>
            <p:nvPr/>
          </p:nvSpPr>
          <p:spPr bwMode="auto">
            <a:xfrm>
              <a:off x="441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0809" name="Freeform 91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810" name="Freeform 92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811" name="Rectangle 93"/>
            <p:cNvSpPr>
              <a:spLocks noChangeArrowheads="1"/>
            </p:cNvSpPr>
            <p:nvPr/>
          </p:nvSpPr>
          <p:spPr bwMode="auto">
            <a:xfrm>
              <a:off x="369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5</a:t>
              </a:r>
              <a:endParaRPr lang="en-US" altLang="en-US"/>
            </a:p>
          </p:txBody>
        </p:sp>
        <p:sp>
          <p:nvSpPr>
            <p:cNvPr id="30812" name="Rectangle 94"/>
            <p:cNvSpPr>
              <a:spLocks noChangeArrowheads="1"/>
            </p:cNvSpPr>
            <p:nvPr/>
          </p:nvSpPr>
          <p:spPr bwMode="auto">
            <a:xfrm>
              <a:off x="377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0813" name="Rectangle 95"/>
            <p:cNvSpPr>
              <a:spLocks noChangeArrowheads="1"/>
            </p:cNvSpPr>
            <p:nvPr/>
          </p:nvSpPr>
          <p:spPr bwMode="auto">
            <a:xfrm>
              <a:off x="385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0814" name="Freeform 96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6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815" name="Freeform 97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6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816" name="Rectangle 98"/>
            <p:cNvSpPr>
              <a:spLocks noChangeArrowheads="1"/>
            </p:cNvSpPr>
            <p:nvPr/>
          </p:nvSpPr>
          <p:spPr bwMode="auto">
            <a:xfrm>
              <a:off x="341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30817" name="Rectangle 99"/>
            <p:cNvSpPr>
              <a:spLocks noChangeArrowheads="1"/>
            </p:cNvSpPr>
            <p:nvPr/>
          </p:nvSpPr>
          <p:spPr bwMode="auto">
            <a:xfrm>
              <a:off x="3492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0818" name="Rectangle 100"/>
            <p:cNvSpPr>
              <a:spLocks noChangeArrowheads="1"/>
            </p:cNvSpPr>
            <p:nvPr/>
          </p:nvSpPr>
          <p:spPr bwMode="auto">
            <a:xfrm>
              <a:off x="3577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0819" name="Line 101"/>
            <p:cNvSpPr>
              <a:spLocks noChangeShapeType="1"/>
            </p:cNvSpPr>
            <p:nvPr/>
          </p:nvSpPr>
          <p:spPr bwMode="auto">
            <a:xfrm flipV="1">
              <a:off x="444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820" name="Freeform 102"/>
            <p:cNvSpPr>
              <a:spLocks/>
            </p:cNvSpPr>
            <p:nvPr/>
          </p:nvSpPr>
          <p:spPr bwMode="auto">
            <a:xfrm>
              <a:off x="4372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821" name="Line 103"/>
            <p:cNvSpPr>
              <a:spLocks noChangeShapeType="1"/>
            </p:cNvSpPr>
            <p:nvPr/>
          </p:nvSpPr>
          <p:spPr bwMode="auto">
            <a:xfrm>
              <a:off x="3535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822" name="Freeform 104"/>
            <p:cNvSpPr>
              <a:spLocks/>
            </p:cNvSpPr>
            <p:nvPr/>
          </p:nvSpPr>
          <p:spPr bwMode="auto">
            <a:xfrm>
              <a:off x="3711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823" name="Line 105"/>
            <p:cNvSpPr>
              <a:spLocks noChangeShapeType="1"/>
            </p:cNvSpPr>
            <p:nvPr/>
          </p:nvSpPr>
          <p:spPr bwMode="auto">
            <a:xfrm flipV="1">
              <a:off x="3332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824" name="Freeform 106"/>
            <p:cNvSpPr>
              <a:spLocks/>
            </p:cNvSpPr>
            <p:nvPr/>
          </p:nvSpPr>
          <p:spPr bwMode="auto">
            <a:xfrm>
              <a:off x="3255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825" name="Line 107"/>
            <p:cNvSpPr>
              <a:spLocks noChangeShapeType="1"/>
            </p:cNvSpPr>
            <p:nvPr/>
          </p:nvSpPr>
          <p:spPr bwMode="auto">
            <a:xfrm flipV="1">
              <a:off x="3767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826" name="Freeform 108"/>
            <p:cNvSpPr>
              <a:spLocks/>
            </p:cNvSpPr>
            <p:nvPr/>
          </p:nvSpPr>
          <p:spPr bwMode="auto">
            <a:xfrm>
              <a:off x="3677" y="3172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7 h 65"/>
                <a:gd name="T4" fmla="*/ 89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7"/>
                  </a:lnTo>
                  <a:lnTo>
                    <a:pt x="89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827" name="Freeform 109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828" name="Freeform 110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829" name="Rectangle 111"/>
            <p:cNvSpPr>
              <a:spLocks noChangeArrowheads="1"/>
            </p:cNvSpPr>
            <p:nvPr/>
          </p:nvSpPr>
          <p:spPr bwMode="auto">
            <a:xfrm>
              <a:off x="313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30830" name="Rectangle 112"/>
            <p:cNvSpPr>
              <a:spLocks noChangeArrowheads="1"/>
            </p:cNvSpPr>
            <p:nvPr/>
          </p:nvSpPr>
          <p:spPr bwMode="auto">
            <a:xfrm>
              <a:off x="321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0831" name="Rectangle 113"/>
            <p:cNvSpPr>
              <a:spLocks noChangeArrowheads="1"/>
            </p:cNvSpPr>
            <p:nvPr/>
          </p:nvSpPr>
          <p:spPr bwMode="auto">
            <a:xfrm>
              <a:off x="329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</p:grpSp>
      <p:sp>
        <p:nvSpPr>
          <p:cNvPr id="30727" name="Date Placeholder 11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400"/>
              <a:t>© 2010 Goodrich, Tamassia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4749" t="20952" b="71982"/>
          <a:stretch/>
        </p:blipFill>
        <p:spPr>
          <a:xfrm>
            <a:off x="5542757" y="3265488"/>
            <a:ext cx="358616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Careful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Recursive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sumRecursive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CA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CA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sumRecursiveFromIndexToEnd</a:t>
            </a:r>
            <a:r>
              <a:rPr lang="en-CA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sumRecursiveFromIndexToEnd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- 1) </a:t>
            </a:r>
            <a:r>
              <a:rPr lang="en-US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400050" lvl="1" indent="0">
              <a:buNone/>
            </a:pPr>
            <a:r>
              <a:rPr lang="en-CA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CA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CA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CA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CA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CA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sumRecursiveFromIndexToEnd</a:t>
            </a:r>
            <a:r>
              <a:rPr lang="en-CA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CA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+1);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Iterative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sumIterative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CA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CA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CA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nn-NO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400050" lvl="1" indent="0">
              <a:buNone/>
            </a:pPr>
            <a:r>
              <a:rPr lang="en-CA" sz="14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CA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CA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CA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400050" lvl="1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CA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CA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CA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EE612-0868-48B8-B5A8-8054F0A1C5D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3000" y="5756831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Time: O(n)</a:t>
            </a:r>
          </a:p>
          <a:p>
            <a:r>
              <a:rPr lang="en-CA" dirty="0"/>
              <a:t>Space: O(1) in addition to array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686" y="5714423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Time: O(n)</a:t>
            </a:r>
          </a:p>
          <a:p>
            <a:r>
              <a:rPr lang="en-CA" dirty="0"/>
              <a:t>Space: O(n) in addition to array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530" y="1115856"/>
            <a:ext cx="740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IntStream.rangeClosed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(1, 100).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475616" y="4605479"/>
            <a:ext cx="4490332" cy="923330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sumStream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CA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CA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n-CA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CA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).sum();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250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E958-095E-470C-A1AF-04DEBB6E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D89518-8A19-4301-AA20-DE57A7EE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all nodes in a graph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28123-4D41-4817-B6F4-C88FF310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EE612-0868-48B8-B5A8-8054F0A1C5D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D42256E-5F2E-46BB-BE3B-57B3F1396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59504"/>
            <a:ext cx="5484515" cy="193899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DFS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recursive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 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4163" algn="l"/>
              </a:tabLst>
            </a:pPr>
            <a:r>
              <a:rPr lang="en-US" altLang="en-US" sz="2400" dirty="0">
                <a:solidFill>
                  <a:srgbClr val="252C33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mark 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</a:rPr>
              <a:t>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 visited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4163" algn="l"/>
              </a:tabLst>
            </a:pPr>
            <a:r>
              <a:rPr lang="en-US" altLang="en-US" sz="2400" dirty="0">
                <a:solidFill>
                  <a:srgbClr val="252C33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 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neighbours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 w of 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</a:rPr>
              <a:t>Graph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 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574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4163" algn="l"/>
              </a:tabLst>
            </a:pPr>
            <a:r>
              <a:rPr lang="en-US" altLang="en-US" sz="2400" dirty="0">
                <a:solidFill>
                  <a:srgbClr val="252C33"/>
                </a:solidFill>
                <a:latin typeface="Arial Unicode MS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 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 visited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4163" algn="l"/>
                <a:tab pos="858838" algn="l"/>
              </a:tabLst>
            </a:pPr>
            <a:r>
              <a:rPr lang="en-US" altLang="en-US" sz="2400" dirty="0">
                <a:solidFill>
                  <a:srgbClr val="252C33"/>
                </a:solidFill>
                <a:latin typeface="Arial Unicode MS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DFS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recursive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C33"/>
                </a:solidFill>
                <a:effectLst/>
                <a:latin typeface="Arial Unicode MS"/>
              </a:rPr>
              <a:t> 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60F58-0A3B-4E9D-A7E2-5322955DAE2D}"/>
              </a:ext>
            </a:extLst>
          </p:cNvPr>
          <p:cNvSpPr txBox="1"/>
          <p:nvPr/>
        </p:nvSpPr>
        <p:spPr>
          <a:xfrm>
            <a:off x="457200" y="5105400"/>
            <a:ext cx="678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https://cmps-people.ok.ubc.ca/ylucet/DS/DFS.html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5E00D-F32D-4184-999E-38C72F08CDD3}"/>
              </a:ext>
            </a:extLst>
          </p:cNvPr>
          <p:cNvSpPr txBox="1"/>
          <p:nvPr/>
        </p:nvSpPr>
        <p:spPr>
          <a:xfrm>
            <a:off x="609600" y="4536504"/>
            <a:ext cx="457200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" dirty="0">
                <a:hlinkClick r:id="rId3"/>
              </a:rPr>
              <a:t>https://www.hackerearth.com/practice/algorithms/graphs/depth-first-search/tutorial/</a:t>
            </a:r>
            <a:r>
              <a:rPr lang="en-US" sz="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202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B308-38E5-44D8-8405-919F8319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CF15-53DB-4649-959D-04E182BD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715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No code in Git repository</a:t>
            </a:r>
          </a:p>
          <a:p>
            <a:pPr lvl="1"/>
            <a:r>
              <a:rPr lang="en-US" dirty="0"/>
              <a:t>See the TA for help in uploading</a:t>
            </a:r>
          </a:p>
          <a:p>
            <a:pPr lvl="1"/>
            <a:r>
              <a:rPr lang="en-US" dirty="0"/>
              <a:t>Check that your code was uploaded by going to the website</a:t>
            </a:r>
          </a:p>
          <a:p>
            <a:r>
              <a:rPr lang="en-US" dirty="0"/>
              <a:t>Students renaming their GitHub username</a:t>
            </a:r>
          </a:p>
          <a:p>
            <a:pPr lvl="1"/>
            <a:r>
              <a:rPr lang="en-US" dirty="0"/>
              <a:t>If the TA does not have your username, you cannot receive a mark</a:t>
            </a:r>
          </a:p>
          <a:p>
            <a:pPr lvl="1"/>
            <a:r>
              <a:rPr lang="en-US" dirty="0"/>
              <a:t>It is your responsibility to check your marks, and bring any discrepancy (like a zero for a lab your completed) to the TA for the lab, to me for other grades</a:t>
            </a:r>
          </a:p>
          <a:p>
            <a:r>
              <a:rPr lang="en-US" dirty="0"/>
              <a:t>Students</a:t>
            </a:r>
          </a:p>
          <a:p>
            <a:pPr lvl="1"/>
            <a:r>
              <a:rPr lang="en-US" dirty="0"/>
              <a:t>Asking for zoom meetings with TA</a:t>
            </a:r>
          </a:p>
          <a:p>
            <a:pPr lvl="2"/>
            <a:r>
              <a:rPr lang="en-US" dirty="0"/>
              <a:t>Go to the lab for help</a:t>
            </a:r>
          </a:p>
          <a:p>
            <a:pPr lvl="2"/>
            <a:r>
              <a:rPr lang="en-US" dirty="0"/>
              <a:t>Ask questions on zoom</a:t>
            </a:r>
          </a:p>
          <a:p>
            <a:pPr lvl="2"/>
            <a:r>
              <a:rPr lang="en-US" dirty="0"/>
              <a:t>Come to my office hours</a:t>
            </a:r>
          </a:p>
          <a:p>
            <a:pPr lvl="1"/>
            <a:r>
              <a:rPr lang="en-US" dirty="0"/>
              <a:t>Asking whether the code is right</a:t>
            </a:r>
          </a:p>
          <a:p>
            <a:pPr lvl="2"/>
            <a:r>
              <a:rPr lang="en-US" dirty="0"/>
              <a:t>The TA is there to support you by giving you hints and clarifying what you have not understood.</a:t>
            </a:r>
          </a:p>
          <a:p>
            <a:pPr lvl="2"/>
            <a:r>
              <a:rPr lang="en-US" dirty="0"/>
              <a:t>The TA will not tell you if the code is right in real time, they need to run the code and do other verifications to give you a grade.</a:t>
            </a:r>
          </a:p>
          <a:p>
            <a:pPr lvl="2"/>
            <a:r>
              <a:rPr lang="en-US" dirty="0"/>
              <a:t>Ask precise questions, e.g., why is there a compile error on that line? Could an </a:t>
            </a:r>
            <a:r>
              <a:rPr lang="en-US" dirty="0" err="1"/>
              <a:t>ArrayList</a:t>
            </a:r>
            <a:r>
              <a:rPr lang="en-US" dirty="0"/>
              <a:t> work?</a:t>
            </a:r>
          </a:p>
          <a:p>
            <a:pPr lvl="2"/>
            <a:r>
              <a:rPr lang="en-US" dirty="0"/>
              <a:t>Avoid vague questions that show you haven’t spent enough time thinking about it, e.g., does that work? [run it] Is that enough testing? [do you have 80% coverage?]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02813-DBFA-4A29-A266-CC361FB0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85E91A-EF6F-45DD-949B-AEEFB4163A8C}"/>
              </a:ext>
            </a:extLst>
          </p:cNvPr>
          <p:cNvGrpSpPr/>
          <p:nvPr/>
        </p:nvGrpSpPr>
        <p:grpSpPr>
          <a:xfrm>
            <a:off x="6705600" y="-6927"/>
            <a:ext cx="2362200" cy="1149927"/>
            <a:chOff x="6705600" y="-6927"/>
            <a:chExt cx="2362200" cy="11499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9CF816-A4B6-4D8F-AB0E-629BC94AD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705600" y="-6927"/>
              <a:ext cx="2362200" cy="11426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6E8996-B570-41CA-A19E-3ADB0384FDB9}"/>
                </a:ext>
              </a:extLst>
            </p:cNvPr>
            <p:cNvSpPr txBox="1"/>
            <p:nvPr/>
          </p:nvSpPr>
          <p:spPr>
            <a:xfrm>
              <a:off x="6705600" y="989112"/>
              <a:ext cx="236220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>
                  <a:hlinkClick r:id="rId3" tooltip="https://www.pngall.com/feedback-png"/>
                </a:rPr>
                <a:t>This Photo</a:t>
              </a:r>
              <a:r>
                <a:rPr lang="en-US" sz="400" dirty="0"/>
                <a:t> by Unknown Author is licensed under </a:t>
              </a:r>
              <a:r>
                <a:rPr lang="en-US" sz="400" dirty="0">
                  <a:hlinkClick r:id="rId4" tooltip="https://creativecommons.org/licenses/by-nc/3.0/"/>
                </a:rPr>
                <a:t>CC BY-NC</a:t>
              </a:r>
              <a:endParaRPr lang="en-US" sz="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1049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exercise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42162-E2DC-4DDB-99B2-E71DC09C8CD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0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&amp; Read </a:t>
            </a:r>
            <a:r>
              <a:rPr lang="en-CA" dirty="0">
                <a:solidFill>
                  <a:srgbClr val="00B050"/>
                </a:solidFill>
              </a:rPr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Write a short </a:t>
            </a:r>
            <a:r>
              <a:rPr lang="en-US" b="1" dirty="0">
                <a:solidFill>
                  <a:srgbClr val="FF0000"/>
                </a:solidFill>
              </a:rPr>
              <a:t>recursive</a:t>
            </a:r>
            <a:r>
              <a:rPr lang="en-US" dirty="0"/>
              <a:t> Java method that rearranges an array of integer values so that all the even values appear before all the odd values.</a:t>
            </a:r>
          </a:p>
          <a:p>
            <a:pPr lvl="1"/>
            <a:r>
              <a:rPr lang="en-US" dirty="0"/>
              <a:t>Write your solution</a:t>
            </a:r>
          </a:p>
          <a:p>
            <a:pPr lvl="1"/>
            <a:r>
              <a:rPr lang="en-US" dirty="0"/>
              <a:t>Write unit tests in another </a:t>
            </a:r>
            <a:r>
              <a:rPr lang="en-US" dirty="0" err="1"/>
              <a:t>colour</a:t>
            </a:r>
            <a:endParaRPr lang="en-US" dirty="0"/>
          </a:p>
          <a:p>
            <a:pPr lvl="1"/>
            <a:r>
              <a:rPr lang="en-US" dirty="0"/>
              <a:t>Write the complexity of your algorithm (time/space)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solution on </a:t>
            </a:r>
            <a:r>
              <a:rPr lang="en-US" dirty="0" err="1"/>
              <a:t>inteDashboard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Comment other teams solutions in </a:t>
            </a:r>
            <a:r>
              <a:rPr lang="en-US" dirty="0" err="1"/>
              <a:t>inteDashboard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FD45-5E2E-45F6-8F8D-E0523C6C4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0F5C5-0CAB-4DA4-A13D-46D658201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FC666-2DA0-4FEB-B782-83FE5402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F4400-17A5-43BE-AF3D-C41AE9BBDE7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79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CA" dirty="0"/>
              <a:t>Official 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58A7-770E-4955-B411-4CEB62DBDD2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10316" r="7344" b="6737"/>
          <a:stretch/>
        </p:blipFill>
        <p:spPr bwMode="auto">
          <a:xfrm>
            <a:off x="-1" y="990600"/>
            <a:ext cx="9113829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172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Lato Extended"/>
                <a:hlinkClick r:id="rId2" tooltip="7 readings-iterator.txt"/>
              </a:rPr>
              <a:t>7 readings-iterator.txt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40113-C269-4BAC-AABD-0A5AB9A7B6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EFCBB-CCA2-47B9-B36D-744BAC1E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209784"/>
            <a:ext cx="7487920" cy="643843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8600" y="1905000"/>
            <a:ext cx="8610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2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InteDashboard Peer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077200" cy="5029200"/>
          </a:xfrm>
        </p:spPr>
        <p:txBody>
          <a:bodyPr>
            <a:normAutofit/>
          </a:bodyPr>
          <a:lstStyle/>
          <a:p>
            <a:r>
              <a:rPr lang="en-CA" dirty="0"/>
              <a:t>Deadline 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29 Sep 2022, 11:00 pm</a:t>
            </a: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Penalty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</a:rPr>
              <a:t>1 day: 20%; 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</a:rPr>
              <a:t>2 days: 50%; 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</a:rPr>
              <a:t>3+ days: 100%.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CA" dirty="0"/>
              <a:t>iRAT2 53%(2018: 59%; 2016: 52%; 2015: 53%)</a:t>
            </a:r>
          </a:p>
          <a:p>
            <a:r>
              <a:rPr lang="en-CA" dirty="0"/>
              <a:t>tRAT2 86%(2018: 92%; 2016: 89%; 2015: 93%)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5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E799-5E5F-4B11-BC70-D01D7A33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Appeals: all declined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0E21-3173-45F0-953D-896ACAAE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6: 32, 30, 14, 12</a:t>
            </a:r>
          </a:p>
          <a:p>
            <a:r>
              <a:rPr lang="en-US" dirty="0"/>
              <a:t>9: 27</a:t>
            </a:r>
          </a:p>
          <a:p>
            <a:pPr marL="0" indent="0">
              <a:buNone/>
            </a:pPr>
            <a:r>
              <a:rPr lang="en-US" dirty="0"/>
              <a:t>Replies were posted in Canvas in your Team Group homepage as an announcement.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11: 36, 38, 17, 9, 4, 34, 29, 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B6C24-3B4C-4F07-B6A0-317E7FB0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Module 1: Labs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686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CA" altLang="en-US" dirty="0"/>
              <a:t> Unit testing, comparing arrays, sorting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altLang="en-US" dirty="0"/>
              <a:t> Coverage testing, counting sort</a:t>
            </a:r>
          </a:p>
          <a:p>
            <a:pPr marL="914400" lvl="1" indent="-514350"/>
            <a:r>
              <a:rPr lang="en-CA" altLang="en-US" dirty="0"/>
              <a:t>[unit/coverage testing expected from now on]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altLang="en-US" dirty="0"/>
              <a:t> Streams: Lab 3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DAAC50-898E-493C-9934-046518305775}" type="slidenum">
              <a:rPr lang="en-US" altLang="en-US" smtClean="0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02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E002-33E7-4CE0-BCB1-E19E9AC6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A21A-964D-4904-9BDF-92F056C5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https://cmps-people.ok.ubc.ca/ylucet/DS/Algorithms.html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F7BFA-252F-4AA9-907D-DBA99059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124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12072</TotalTime>
  <Words>1950</Words>
  <Application>Microsoft Office PowerPoint</Application>
  <PresentationFormat>On-screen Show (4:3)</PresentationFormat>
  <Paragraphs>307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Unicode MS</vt:lpstr>
      <vt:lpstr>Calibri</vt:lpstr>
      <vt:lpstr>Consolas</vt:lpstr>
      <vt:lpstr>Courier New</vt:lpstr>
      <vt:lpstr>Lato Extended</vt:lpstr>
      <vt:lpstr>Tahoma</vt:lpstr>
      <vt:lpstr>Tw Cen MT</vt:lpstr>
      <vt:lpstr>Wingdings</vt:lpstr>
      <vt:lpstr>Wingdings 2</vt:lpstr>
      <vt:lpstr>Default Design</vt:lpstr>
      <vt:lpstr>COSC 222 Data Structures</vt:lpstr>
      <vt:lpstr>Remember</vt:lpstr>
      <vt:lpstr>TAs feedback</vt:lpstr>
      <vt:lpstr>PowerPoint Presentation</vt:lpstr>
      <vt:lpstr>InteDashboard Peer evaluation</vt:lpstr>
      <vt:lpstr>RAT</vt:lpstr>
      <vt:lpstr>Appeals: all declined</vt:lpstr>
      <vt:lpstr>Module 1: Labs</vt:lpstr>
      <vt:lpstr>Practicing</vt:lpstr>
      <vt:lpstr>Using Recursion</vt:lpstr>
      <vt:lpstr>Defining Arguments for 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</vt:lpstr>
      <vt:lpstr>Master’s Theorem</vt:lpstr>
      <vt:lpstr>PowerPoint Presentation</vt:lpstr>
      <vt:lpstr>What should you be able to do with recursion?</vt:lpstr>
      <vt:lpstr>Another Binary Recursive Method</vt:lpstr>
      <vt:lpstr>Careful</vt:lpstr>
      <vt:lpstr>Depth-first search</vt:lpstr>
      <vt:lpstr>Application exercise</vt:lpstr>
      <vt:lpstr>Code &amp; Read Practice</vt:lpstr>
      <vt:lpstr>Solution</vt:lpstr>
      <vt:lpstr>Official solution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Lucet, Yves</cp:lastModifiedBy>
  <cp:revision>199</cp:revision>
  <cp:lastPrinted>1601-01-01T00:00:00Z</cp:lastPrinted>
  <dcterms:created xsi:type="dcterms:W3CDTF">1601-01-01T00:00:00Z</dcterms:created>
  <dcterms:modified xsi:type="dcterms:W3CDTF">2022-09-29T17:37:32Z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