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3" r:id="rId2"/>
    <p:sldId id="367" r:id="rId3"/>
    <p:sldId id="363" r:id="rId4"/>
    <p:sldId id="296" r:id="rId5"/>
    <p:sldId id="258" r:id="rId6"/>
    <p:sldId id="265" r:id="rId7"/>
    <p:sldId id="364" r:id="rId8"/>
    <p:sldId id="365" r:id="rId9"/>
    <p:sldId id="304" r:id="rId10"/>
    <p:sldId id="271" r:id="rId11"/>
    <p:sldId id="302" r:id="rId12"/>
    <p:sldId id="310" r:id="rId13"/>
    <p:sldId id="366" r:id="rId14"/>
    <p:sldId id="284" r:id="rId15"/>
    <p:sldId id="298" r:id="rId16"/>
    <p:sldId id="305" r:id="rId17"/>
    <p:sldId id="306" r:id="rId18"/>
    <p:sldId id="307" r:id="rId19"/>
    <p:sldId id="308" r:id="rId20"/>
    <p:sldId id="301"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 id="{312B95F6-AF75-498B-9E03-4C9FA4D4EB83}">
          <p14:sldIdLst>
            <p14:sldId id="303"/>
            <p14:sldId id="367"/>
            <p14:sldId id="363"/>
            <p14:sldId id="296"/>
            <p14:sldId id="258"/>
            <p14:sldId id="265"/>
            <p14:sldId id="364"/>
            <p14:sldId id="365"/>
            <p14:sldId id="304"/>
            <p14:sldId id="271"/>
            <p14:sldId id="302"/>
          </p14:sldIdLst>
        </p14:section>
        <p14:section name="Positional list" id="{7E0BA3B0-C17E-4C2D-B5B4-F929505729AE}">
          <p14:sldIdLst/>
        </p14:section>
        <p14:section name="Questions" id="{EC9FBBA3-952F-4E4C-9161-266595324246}">
          <p14:sldIdLst/>
        </p14:section>
        <p14:section name="Team exercises" id="{A878C629-118E-42AE-B2B4-B7D58625A7C8}">
          <p14:sldIdLst>
            <p14:sldId id="310"/>
            <p14:sldId id="366"/>
            <p14:sldId id="284"/>
            <p14:sldId id="298"/>
            <p14:sldId id="305"/>
            <p14:sldId id="306"/>
            <p14:sldId id="307"/>
            <p14:sldId id="308"/>
          </p14:sldIdLst>
        </p14:section>
        <p14:section name="Conclusion" id="{4C40F769-119C-4CE7-BF97-EC86A060A02E}">
          <p14:sldIdLst>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F7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3106" autoAdjust="0"/>
  </p:normalViewPr>
  <p:slideViewPr>
    <p:cSldViewPr>
      <p:cViewPr varScale="1">
        <p:scale>
          <a:sx n="112" d="100"/>
          <a:sy n="112" d="100"/>
        </p:scale>
        <p:origin x="102" y="64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0D8EC8D-EBCC-4AEC-9202-EAD8A5AD6767}" type="slidenum">
              <a:rPr lang="en-US"/>
              <a:pPr>
                <a:defRPr/>
              </a:pPr>
              <a:t>‹#›</a:t>
            </a:fld>
            <a:endParaRPr lang="en-US"/>
          </a:p>
        </p:txBody>
      </p:sp>
    </p:spTree>
    <p:extLst>
      <p:ext uri="{BB962C8B-B14F-4D97-AF65-F5344CB8AC3E}">
        <p14:creationId xmlns:p14="http://schemas.microsoft.com/office/powerpoint/2010/main" val="2681954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4852" indent="-282635" eaLnBrk="0" hangingPunct="0">
              <a:defRPr>
                <a:solidFill>
                  <a:schemeClr val="tx1"/>
                </a:solidFill>
                <a:latin typeface="Arial" charset="0"/>
                <a:cs typeface="Arial" charset="0"/>
              </a:defRPr>
            </a:lvl2pPr>
            <a:lvl3pPr marL="1130541" indent="-226108" eaLnBrk="0" hangingPunct="0">
              <a:defRPr>
                <a:solidFill>
                  <a:schemeClr val="tx1"/>
                </a:solidFill>
                <a:latin typeface="Arial" charset="0"/>
                <a:cs typeface="Arial" charset="0"/>
              </a:defRPr>
            </a:lvl3pPr>
            <a:lvl4pPr marL="1582758" indent="-226108" eaLnBrk="0" hangingPunct="0">
              <a:defRPr>
                <a:solidFill>
                  <a:schemeClr val="tx1"/>
                </a:solidFill>
                <a:latin typeface="Arial" charset="0"/>
                <a:cs typeface="Arial" charset="0"/>
              </a:defRPr>
            </a:lvl4pPr>
            <a:lvl5pPr marL="2034974" indent="-226108" eaLnBrk="0" hangingPunct="0">
              <a:defRPr>
                <a:solidFill>
                  <a:schemeClr val="tx1"/>
                </a:solidFill>
                <a:latin typeface="Arial" charset="0"/>
                <a:cs typeface="Arial" charset="0"/>
              </a:defRPr>
            </a:lvl5pPr>
            <a:lvl6pPr marL="2487191" indent="-226108" eaLnBrk="0" fontAlgn="base" hangingPunct="0">
              <a:spcBef>
                <a:spcPct val="0"/>
              </a:spcBef>
              <a:spcAft>
                <a:spcPct val="0"/>
              </a:spcAft>
              <a:defRPr>
                <a:solidFill>
                  <a:schemeClr val="tx1"/>
                </a:solidFill>
                <a:latin typeface="Arial" charset="0"/>
                <a:cs typeface="Arial" charset="0"/>
              </a:defRPr>
            </a:lvl6pPr>
            <a:lvl7pPr marL="2939407" indent="-226108" eaLnBrk="0" fontAlgn="base" hangingPunct="0">
              <a:spcBef>
                <a:spcPct val="0"/>
              </a:spcBef>
              <a:spcAft>
                <a:spcPct val="0"/>
              </a:spcAft>
              <a:defRPr>
                <a:solidFill>
                  <a:schemeClr val="tx1"/>
                </a:solidFill>
                <a:latin typeface="Arial" charset="0"/>
                <a:cs typeface="Arial" charset="0"/>
              </a:defRPr>
            </a:lvl7pPr>
            <a:lvl8pPr marL="3391624" indent="-226108" eaLnBrk="0" fontAlgn="base" hangingPunct="0">
              <a:spcBef>
                <a:spcPct val="0"/>
              </a:spcBef>
              <a:spcAft>
                <a:spcPct val="0"/>
              </a:spcAft>
              <a:defRPr>
                <a:solidFill>
                  <a:schemeClr val="tx1"/>
                </a:solidFill>
                <a:latin typeface="Arial" charset="0"/>
                <a:cs typeface="Arial" charset="0"/>
              </a:defRPr>
            </a:lvl8pPr>
            <a:lvl9pPr marL="3843840" indent="-226108" eaLnBrk="0" fontAlgn="base" hangingPunct="0">
              <a:spcBef>
                <a:spcPct val="0"/>
              </a:spcBef>
              <a:spcAft>
                <a:spcPct val="0"/>
              </a:spcAft>
              <a:defRPr>
                <a:solidFill>
                  <a:schemeClr val="tx1"/>
                </a:solidFill>
                <a:latin typeface="Arial" charset="0"/>
                <a:cs typeface="Arial" charset="0"/>
              </a:defRPr>
            </a:lvl9pPr>
          </a:lstStyle>
          <a:p>
            <a:pPr eaLnBrk="1" hangingPunct="1"/>
            <a:fld id="{3E4AD51C-75BD-4623-8070-CB993FC64E82}" type="slidenum">
              <a:rPr lang="en-US" smtClean="0"/>
              <a:pPr eaLnBrk="1" hangingPunct="1"/>
              <a:t>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6885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Readings</a:t>
            </a:r>
            <a:r>
              <a:rPr lang="en-CA" baseline="0" dirty="0"/>
              <a:t> is to be done after Class 1 and before Class 2</a:t>
            </a:r>
            <a:endParaRPr lang="en-CA" dirty="0"/>
          </a:p>
        </p:txBody>
      </p:sp>
      <p:sp>
        <p:nvSpPr>
          <p:cNvPr id="4" name="Slide Number Placeholder 3"/>
          <p:cNvSpPr>
            <a:spLocks noGrp="1"/>
          </p:cNvSpPr>
          <p:nvPr>
            <p:ph type="sldNum" sz="quarter" idx="10"/>
          </p:nvPr>
        </p:nvSpPr>
        <p:spPr/>
        <p:txBody>
          <a:bodyPr/>
          <a:lstStyle/>
          <a:p>
            <a:pPr>
              <a:defRPr/>
            </a:pPr>
            <a:fld id="{A66343B9-43F2-4CC0-85F6-77B29C0CD95A}" type="slidenum">
              <a:rPr lang="en-US" smtClean="0"/>
              <a:pPr>
                <a:defRPr/>
              </a:pPr>
              <a:t>3</a:t>
            </a:fld>
            <a:endParaRPr lang="en-US"/>
          </a:p>
        </p:txBody>
      </p:sp>
    </p:spTree>
    <p:extLst>
      <p:ext uri="{BB962C8B-B14F-4D97-AF65-F5344CB8AC3E}">
        <p14:creationId xmlns:p14="http://schemas.microsoft.com/office/powerpoint/2010/main" val="307199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5</a:t>
            </a:fld>
            <a:endParaRPr lang="en-US"/>
          </a:p>
        </p:txBody>
      </p:sp>
    </p:spTree>
    <p:extLst>
      <p:ext uri="{BB962C8B-B14F-4D97-AF65-F5344CB8AC3E}">
        <p14:creationId xmlns:p14="http://schemas.microsoft.com/office/powerpoint/2010/main" val="11918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Complexity: each</a:t>
            </a:r>
            <a:r>
              <a:rPr lang="en-CA" baseline="0" dirty="0"/>
              <a:t> time function is called on an array of size – 1 so need n calls in total; each call is O(1) consequently: O(n) time. Space is O(n) since call method n times and each call uses O(1) space.</a:t>
            </a:r>
            <a:endParaRPr lang="en-CA" dirty="0"/>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6</a:t>
            </a:fld>
            <a:endParaRPr lang="en-US"/>
          </a:p>
        </p:txBody>
      </p:sp>
    </p:spTree>
    <p:extLst>
      <p:ext uri="{BB962C8B-B14F-4D97-AF65-F5344CB8AC3E}">
        <p14:creationId xmlns:p14="http://schemas.microsoft.com/office/powerpoint/2010/main" val="2063722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0D8EC8D-EBCC-4AEC-9202-EAD8A5AD6767}" type="slidenum">
              <a:rPr lang="en-US" smtClean="0"/>
              <a:pPr>
                <a:defRPr/>
              </a:pPr>
              <a:t>8</a:t>
            </a:fld>
            <a:endParaRPr lang="en-US"/>
          </a:p>
        </p:txBody>
      </p:sp>
    </p:spTree>
    <p:extLst>
      <p:ext uri="{BB962C8B-B14F-4D97-AF65-F5344CB8AC3E}">
        <p14:creationId xmlns:p14="http://schemas.microsoft.com/office/powerpoint/2010/main" val="284695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a:t>Start </a:t>
            </a:r>
            <a:r>
              <a:rPr lang="en-CA" baseline="0" dirty="0"/>
              <a:t>at 12:55pm: 1, 15+5 till 1:15pm; 2, 10+5 till 1:30pm; 3, 10+5 till 1:45pm</a:t>
            </a:r>
            <a:endParaRPr lang="en-CA" dirty="0"/>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14</a:t>
            </a:fld>
            <a:endParaRPr lang="en-US"/>
          </a:p>
        </p:txBody>
      </p:sp>
    </p:spTree>
    <p:extLst>
      <p:ext uri="{BB962C8B-B14F-4D97-AF65-F5344CB8AC3E}">
        <p14:creationId xmlns:p14="http://schemas.microsoft.com/office/powerpoint/2010/main" val="40836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1F4400-17A5-43BE-AF3D-C41AE9BBDE71}" type="slidenum">
              <a:rPr lang="en-US"/>
              <a:pPr>
                <a:defRPr/>
              </a:pPr>
              <a:t>‹#›</a:t>
            </a:fld>
            <a:endParaRPr lang="en-US"/>
          </a:p>
        </p:txBody>
      </p:sp>
    </p:spTree>
    <p:extLst>
      <p:ext uri="{BB962C8B-B14F-4D97-AF65-F5344CB8AC3E}">
        <p14:creationId xmlns:p14="http://schemas.microsoft.com/office/powerpoint/2010/main" val="366860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528D97-C90C-48D6-97EF-2328A562F0AC}" type="slidenum">
              <a:rPr lang="en-US"/>
              <a:pPr>
                <a:defRPr/>
              </a:pPr>
              <a:t>‹#›</a:t>
            </a:fld>
            <a:endParaRPr lang="en-US"/>
          </a:p>
        </p:txBody>
      </p:sp>
    </p:spTree>
    <p:extLst>
      <p:ext uri="{BB962C8B-B14F-4D97-AF65-F5344CB8AC3E}">
        <p14:creationId xmlns:p14="http://schemas.microsoft.com/office/powerpoint/2010/main" val="94863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5366E-0D31-4F1B-B5D0-9743CFF6CDF5}" type="slidenum">
              <a:rPr lang="en-US"/>
              <a:pPr>
                <a:defRPr/>
              </a:pPr>
              <a:t>‹#›</a:t>
            </a:fld>
            <a:endParaRPr lang="en-US"/>
          </a:p>
        </p:txBody>
      </p:sp>
    </p:spTree>
    <p:extLst>
      <p:ext uri="{BB962C8B-B14F-4D97-AF65-F5344CB8AC3E}">
        <p14:creationId xmlns:p14="http://schemas.microsoft.com/office/powerpoint/2010/main" val="32615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7BF78D-496F-4B18-89F6-F9AC3B233C29}" type="slidenum">
              <a:rPr lang="en-US"/>
              <a:pPr>
                <a:defRPr/>
              </a:pPr>
              <a:t>‹#›</a:t>
            </a:fld>
            <a:endParaRPr lang="en-US"/>
          </a:p>
        </p:txBody>
      </p:sp>
    </p:spTree>
    <p:extLst>
      <p:ext uri="{BB962C8B-B14F-4D97-AF65-F5344CB8AC3E}">
        <p14:creationId xmlns:p14="http://schemas.microsoft.com/office/powerpoint/2010/main" val="127139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19FA5E-364A-4F53-A856-EA273DDB3EF8}" type="slidenum">
              <a:rPr lang="en-US"/>
              <a:pPr>
                <a:defRPr/>
              </a:pPr>
              <a:t>‹#›</a:t>
            </a:fld>
            <a:endParaRPr lang="en-US"/>
          </a:p>
        </p:txBody>
      </p:sp>
    </p:spTree>
    <p:extLst>
      <p:ext uri="{BB962C8B-B14F-4D97-AF65-F5344CB8AC3E}">
        <p14:creationId xmlns:p14="http://schemas.microsoft.com/office/powerpoint/2010/main" val="239633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0DEC03-9E44-48C4-B21C-2755B4AFBB8B}" type="slidenum">
              <a:rPr lang="en-US"/>
              <a:pPr>
                <a:defRPr/>
              </a:pPr>
              <a:t>‹#›</a:t>
            </a:fld>
            <a:endParaRPr lang="en-US"/>
          </a:p>
        </p:txBody>
      </p:sp>
    </p:spTree>
    <p:extLst>
      <p:ext uri="{BB962C8B-B14F-4D97-AF65-F5344CB8AC3E}">
        <p14:creationId xmlns:p14="http://schemas.microsoft.com/office/powerpoint/2010/main" val="283584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6AEE612-0868-48B8-B5A8-8054F0A1C5D3}" type="slidenum">
              <a:rPr lang="en-US"/>
              <a:pPr>
                <a:defRPr/>
              </a:pPr>
              <a:t>‹#›</a:t>
            </a:fld>
            <a:endParaRPr lang="en-US"/>
          </a:p>
        </p:txBody>
      </p:sp>
    </p:spTree>
    <p:extLst>
      <p:ext uri="{BB962C8B-B14F-4D97-AF65-F5344CB8AC3E}">
        <p14:creationId xmlns:p14="http://schemas.microsoft.com/office/powerpoint/2010/main" val="103807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7D523C4-C2ED-4EB3-9584-475D2037061F}" type="slidenum">
              <a:rPr lang="en-US"/>
              <a:pPr>
                <a:defRPr/>
              </a:pPr>
              <a:t>‹#›</a:t>
            </a:fld>
            <a:endParaRPr lang="en-US"/>
          </a:p>
        </p:txBody>
      </p:sp>
    </p:spTree>
    <p:extLst>
      <p:ext uri="{BB962C8B-B14F-4D97-AF65-F5344CB8AC3E}">
        <p14:creationId xmlns:p14="http://schemas.microsoft.com/office/powerpoint/2010/main" val="16556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FC58A7-770E-4955-B411-4CEB62DBDD28}" type="slidenum">
              <a:rPr lang="en-US"/>
              <a:pPr>
                <a:defRPr/>
              </a:pPr>
              <a:t>‹#›</a:t>
            </a:fld>
            <a:endParaRPr lang="en-US"/>
          </a:p>
        </p:txBody>
      </p:sp>
    </p:spTree>
    <p:extLst>
      <p:ext uri="{BB962C8B-B14F-4D97-AF65-F5344CB8AC3E}">
        <p14:creationId xmlns:p14="http://schemas.microsoft.com/office/powerpoint/2010/main" val="426626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80CAF3-6FA7-453A-98C4-C620C0E5B022}" type="slidenum">
              <a:rPr lang="en-US"/>
              <a:pPr>
                <a:defRPr/>
              </a:pPr>
              <a:t>‹#›</a:t>
            </a:fld>
            <a:endParaRPr lang="en-US"/>
          </a:p>
        </p:txBody>
      </p:sp>
    </p:spTree>
    <p:extLst>
      <p:ext uri="{BB962C8B-B14F-4D97-AF65-F5344CB8AC3E}">
        <p14:creationId xmlns:p14="http://schemas.microsoft.com/office/powerpoint/2010/main" val="142161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23A70-2DA3-4D85-9DD7-9C2FFD473CBD}" type="slidenum">
              <a:rPr lang="en-US"/>
              <a:pPr>
                <a:defRPr/>
              </a:pPr>
              <a:t>‹#›</a:t>
            </a:fld>
            <a:endParaRPr lang="en-US"/>
          </a:p>
        </p:txBody>
      </p:sp>
    </p:spTree>
    <p:extLst>
      <p:ext uri="{BB962C8B-B14F-4D97-AF65-F5344CB8AC3E}">
        <p14:creationId xmlns:p14="http://schemas.microsoft.com/office/powerpoint/2010/main" val="340320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858000" y="152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18B2AA1-B89D-490C-BE63-CE31F8B2A1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n.wikipedia.org/wiki/Skip_list#/media/File:Skip_list_add_element-en.gif" TargetMode="External"/><Relationship Id="rId5" Type="http://schemas.openxmlformats.org/officeDocument/2006/relationships/image" Target="../media/image2.gif"/><Relationship Id="rId4" Type="http://schemas.openxmlformats.org/officeDocument/2006/relationships/hyperlink" Target="https://commons.wikimedia.org/wiki/File:Hash_table_3_1_1_0_1_0_0_SP.svg#/media/File:Hash_table_3_1_1_0_1_0_0_SP.sv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36C71B-2FEA-4CE2-B1B1-2A0886DA1552}" type="slidenum">
              <a:rPr lang="en-US" smtClean="0"/>
              <a:pPr eaLnBrk="1" hangingPunct="1"/>
              <a:t>1</a:t>
            </a:fld>
            <a:endParaRPr lang="en-US"/>
          </a:p>
        </p:txBody>
      </p:sp>
      <p:sp>
        <p:nvSpPr>
          <p:cNvPr id="2051" name="Rectangle 2"/>
          <p:cNvSpPr>
            <a:spLocks noGrp="1" noChangeArrowheads="1"/>
          </p:cNvSpPr>
          <p:nvPr>
            <p:ph type="ctrTitle"/>
          </p:nvPr>
        </p:nvSpPr>
        <p:spPr/>
        <p:txBody>
          <a:bodyPr/>
          <a:lstStyle/>
          <a:p>
            <a:pPr eaLnBrk="1" hangingPunct="1"/>
            <a:r>
              <a:rPr lang="en-CA"/>
              <a:t>COSC 222 Data Structures</a:t>
            </a:r>
            <a:endParaRPr lang="en-US"/>
          </a:p>
        </p:txBody>
      </p:sp>
      <p:sp>
        <p:nvSpPr>
          <p:cNvPr id="2052" name="Rectangle 3"/>
          <p:cNvSpPr>
            <a:spLocks noGrp="1" noChangeArrowheads="1"/>
          </p:cNvSpPr>
          <p:nvPr>
            <p:ph type="subTitle" idx="1"/>
          </p:nvPr>
        </p:nvSpPr>
        <p:spPr/>
        <p:txBody>
          <a:bodyPr/>
          <a:lstStyle/>
          <a:p>
            <a:pPr eaLnBrk="1" hangingPunct="1"/>
            <a:r>
              <a:rPr lang="en-CA"/>
              <a:t>Yves Lucet</a:t>
            </a:r>
            <a:endParaRPr lang="en-US"/>
          </a:p>
        </p:txBody>
      </p:sp>
      <p:pic>
        <p:nvPicPr>
          <p:cNvPr id="6146" name="Picture 2" descr="https://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3000375" cy="2190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4960" y="6534150"/>
            <a:ext cx="4572000" cy="246221"/>
          </a:xfrm>
          <a:prstGeom prst="rect">
            <a:avLst/>
          </a:prstGeom>
        </p:spPr>
        <p:txBody>
          <a:bodyPr>
            <a:spAutoFit/>
          </a:bodyPr>
          <a:lstStyle/>
          <a:p>
            <a:r>
              <a:rPr lang="en-US" sz="500" dirty="0"/>
              <a:t>"Hash table 3 1 1 0 1 0 0 SP" by Jorge </a:t>
            </a:r>
            <a:r>
              <a:rPr lang="en-US" sz="500" dirty="0" err="1"/>
              <a:t>Stolfi</a:t>
            </a:r>
            <a:r>
              <a:rPr lang="en-US" sz="500" dirty="0"/>
              <a:t> - Own work. Licensed under CC BY-SA 3.0 via Commons - </a:t>
            </a:r>
            <a:r>
              <a:rPr lang="en-US" sz="500" dirty="0">
                <a:hlinkClick r:id="rId4"/>
              </a:rPr>
              <a:t>https://commons.wikimedia.org/wiki/File:Hash_table_3_1_1_0_1_0_0_SP.svg#/media/File:Hash_table_3_1_1_0_1_0_0_SP.svg</a:t>
            </a:r>
            <a:r>
              <a:rPr lang="en-US" sz="500" dirty="0"/>
              <a:t> </a:t>
            </a:r>
            <a:endParaRPr lang="en-CA" sz="500" dirty="0"/>
          </a:p>
        </p:txBody>
      </p:sp>
      <p:pic>
        <p:nvPicPr>
          <p:cNvPr id="4098" name="Picture 2" descr="https://upload.wikimedia.org/wikipedia/commons/2/2c/Skip_list_add_element-en.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4025" y="4577887"/>
            <a:ext cx="3893965" cy="1346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19600" y="6019800"/>
            <a:ext cx="3796232" cy="338554"/>
          </a:xfrm>
          <a:prstGeom prst="rect">
            <a:avLst/>
          </a:prstGeom>
          <a:noFill/>
        </p:spPr>
        <p:txBody>
          <a:bodyPr wrap="none" rtlCol="0">
            <a:spAutoFit/>
          </a:bodyPr>
          <a:lstStyle/>
          <a:p>
            <a:r>
              <a:rPr lang="en-US" sz="800" dirty="0"/>
              <a:t>CC BY-SA 3.0</a:t>
            </a:r>
            <a:br>
              <a:rPr lang="en-US" sz="800" dirty="0"/>
            </a:br>
            <a:r>
              <a:rPr lang="en-US" sz="800" dirty="0">
                <a:hlinkClick r:id="rId6"/>
              </a:rPr>
              <a:t>https://en.wikipedia.org/wiki/Skip_list#/media/File:Skip_list_add_element-en.gif</a:t>
            </a:r>
            <a:r>
              <a:rPr lang="en-US" sz="800" dirty="0"/>
              <a:t> </a:t>
            </a:r>
          </a:p>
        </p:txBody>
      </p:sp>
    </p:spTree>
    <p:extLst>
      <p:ext uri="{BB962C8B-B14F-4D97-AF65-F5344CB8AC3E}">
        <p14:creationId xmlns:p14="http://schemas.microsoft.com/office/powerpoint/2010/main" val="349385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Complexity Reminder</a:t>
            </a:r>
          </a:p>
        </p:txBody>
      </p:sp>
      <p:sp>
        <p:nvSpPr>
          <p:cNvPr id="4" name="Content Placeholder 3"/>
          <p:cNvSpPr>
            <a:spLocks noGrp="1"/>
          </p:cNvSpPr>
          <p:nvPr>
            <p:ph idx="1"/>
          </p:nvPr>
        </p:nvSpPr>
        <p:spPr/>
        <p:txBody>
          <a:bodyPr/>
          <a:lstStyle/>
          <a:p>
            <a:r>
              <a:rPr lang="en-CA" dirty="0"/>
              <a:t>sequential code O(1)</a:t>
            </a:r>
          </a:p>
          <a:p>
            <a:r>
              <a:rPr lang="en-CA" dirty="0"/>
              <a:t>loop O(n)</a:t>
            </a:r>
          </a:p>
          <a:p>
            <a:r>
              <a:rPr lang="en-CA" dirty="0"/>
              <a:t>Loop inside loop: O(n</a:t>
            </a:r>
            <a:r>
              <a:rPr lang="en-CA" baseline="30000" dirty="0"/>
              <a:t>2</a:t>
            </a:r>
            <a:r>
              <a:rPr lang="en-CA" dirty="0"/>
              <a:t>)</a:t>
            </a:r>
          </a:p>
          <a:p>
            <a:r>
              <a:rPr lang="en-CA" dirty="0"/>
              <a:t>Recursive function</a:t>
            </a:r>
          </a:p>
          <a:p>
            <a:pPr lvl="1"/>
            <a:r>
              <a:rPr lang="en-CA" dirty="0"/>
              <a:t>minimum(</a:t>
            </a:r>
            <a:r>
              <a:rPr lang="en-CA" dirty="0" err="1"/>
              <a:t>int</a:t>
            </a:r>
            <a:r>
              <a:rPr lang="en-CA" dirty="0"/>
              <a:t>[] A, </a:t>
            </a:r>
            <a:r>
              <a:rPr lang="en-CA" dirty="0" err="1"/>
              <a:t>int</a:t>
            </a:r>
            <a:r>
              <a:rPr lang="en-CA" dirty="0"/>
              <a:t> </a:t>
            </a:r>
            <a:r>
              <a:rPr lang="en-CA" dirty="0" err="1"/>
              <a:t>i</a:t>
            </a:r>
            <a:r>
              <a:rPr lang="en-CA" dirty="0"/>
              <a:t>, </a:t>
            </a:r>
            <a:r>
              <a:rPr lang="en-CA" dirty="0" err="1"/>
              <a:t>int</a:t>
            </a:r>
            <a:r>
              <a:rPr lang="en-CA" dirty="0"/>
              <a:t> j){</a:t>
            </a:r>
          </a:p>
          <a:p>
            <a:pPr lvl="2"/>
            <a:r>
              <a:rPr lang="en-CA" dirty="0"/>
              <a:t>if (j-</a:t>
            </a:r>
            <a:r>
              <a:rPr lang="en-CA" dirty="0" err="1"/>
              <a:t>i</a:t>
            </a:r>
            <a:r>
              <a:rPr lang="en-CA" dirty="0"/>
              <a:t>==1) return A[</a:t>
            </a:r>
            <a:r>
              <a:rPr lang="en-CA" dirty="0" err="1"/>
              <a:t>i</a:t>
            </a:r>
            <a:r>
              <a:rPr lang="en-CA" dirty="0"/>
              <a:t>]</a:t>
            </a:r>
          </a:p>
          <a:p>
            <a:pPr lvl="2"/>
            <a:r>
              <a:rPr lang="en-CA" dirty="0"/>
              <a:t>else return min(A[</a:t>
            </a:r>
            <a:r>
              <a:rPr lang="en-CA" dirty="0" err="1"/>
              <a:t>i</a:t>
            </a:r>
            <a:r>
              <a:rPr lang="en-CA" dirty="0"/>
              <a:t>], i+1,j)</a:t>
            </a:r>
          </a:p>
          <a:p>
            <a:pPr lvl="1"/>
            <a:r>
              <a:rPr lang="en-CA" dirty="0"/>
              <a:t>complexity </a:t>
            </a:r>
            <a:r>
              <a:rPr lang="en-CA" dirty="0" err="1"/>
              <a:t>t</a:t>
            </a:r>
            <a:r>
              <a:rPr lang="en-CA" baseline="-25000" dirty="0" err="1"/>
              <a:t>n</a:t>
            </a:r>
            <a:r>
              <a:rPr lang="en-CA" dirty="0"/>
              <a:t> = 1 + t</a:t>
            </a:r>
            <a:r>
              <a:rPr lang="en-CA" baseline="-25000" dirty="0"/>
              <a:t>n-1</a:t>
            </a:r>
            <a:r>
              <a:rPr lang="en-CA" dirty="0"/>
              <a:t>=2+t</a:t>
            </a:r>
            <a:r>
              <a:rPr lang="en-CA" baseline="-25000" dirty="0"/>
              <a:t>n-2</a:t>
            </a:r>
            <a:r>
              <a:rPr lang="en-CA" dirty="0"/>
              <a:t>=…=O(n)</a:t>
            </a:r>
            <a:br>
              <a:rPr lang="en-CA" dirty="0"/>
            </a:br>
            <a:r>
              <a:rPr lang="en-CA" dirty="0"/>
              <a:t>more in COSC 221</a:t>
            </a:r>
          </a:p>
        </p:txBody>
      </p:sp>
      <p:sp>
        <p:nvSpPr>
          <p:cNvPr id="3" name="Slide Number Placeholder 2"/>
          <p:cNvSpPr>
            <a:spLocks noGrp="1"/>
          </p:cNvSpPr>
          <p:nvPr>
            <p:ph type="sldNum" sz="quarter" idx="12"/>
          </p:nvPr>
        </p:nvSpPr>
        <p:spPr/>
        <p:txBody>
          <a:bodyPr/>
          <a:lstStyle/>
          <a:p>
            <a:pPr>
              <a:defRPr/>
            </a:pPr>
            <a:fld id="{97D523C4-C2ED-4EB3-9584-475D2037061F}" type="slidenum">
              <a:rPr lang="en-US" smtClean="0"/>
              <a:pPr>
                <a:defRPr/>
              </a:pPr>
              <a:t>10</a:t>
            </a:fld>
            <a:endParaRPr lang="en-US"/>
          </a:p>
        </p:txBody>
      </p:sp>
    </p:spTree>
    <p:extLst>
      <p:ext uri="{BB962C8B-B14F-4D97-AF65-F5344CB8AC3E}">
        <p14:creationId xmlns:p14="http://schemas.microsoft.com/office/powerpoint/2010/main" val="116949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Keep in mind: you can build your own data structure</a:t>
            </a:r>
          </a:p>
        </p:txBody>
      </p:sp>
      <p:sp>
        <p:nvSpPr>
          <p:cNvPr id="3" name="Content Placeholder 2"/>
          <p:cNvSpPr>
            <a:spLocks noGrp="1"/>
          </p:cNvSpPr>
          <p:nvPr>
            <p:ph idx="1"/>
          </p:nvPr>
        </p:nvSpPr>
        <p:spPr/>
        <p:txBody>
          <a:bodyPr>
            <a:normAutofit fontScale="92500" lnSpcReduction="20000"/>
          </a:bodyPr>
          <a:lstStyle/>
          <a:p>
            <a:r>
              <a:rPr lang="en-CA" dirty="0" err="1"/>
              <a:t>int</a:t>
            </a:r>
            <a:endParaRPr lang="en-CA" dirty="0"/>
          </a:p>
          <a:p>
            <a:r>
              <a:rPr lang="en-CA" dirty="0"/>
              <a:t>Student class</a:t>
            </a:r>
          </a:p>
          <a:p>
            <a:r>
              <a:rPr lang="en-CA" dirty="0"/>
              <a:t>List&lt;Student&gt;</a:t>
            </a:r>
          </a:p>
          <a:p>
            <a:r>
              <a:rPr lang="en-CA" dirty="0"/>
              <a:t>List&lt;Student&gt; []  is an array of a list of students</a:t>
            </a:r>
          </a:p>
          <a:p>
            <a:r>
              <a:rPr lang="en-CA" dirty="0"/>
              <a:t>Queue&lt;Student&gt; [] is an array of queues of students</a:t>
            </a:r>
          </a:p>
          <a:p>
            <a:r>
              <a:rPr lang="en-CA" dirty="0"/>
              <a:t>List&lt;Queue&lt;List&lt;Person&gt;&gt;&gt; is a ….</a:t>
            </a:r>
          </a:p>
          <a:p>
            <a:r>
              <a:rPr lang="en-CA" dirty="0"/>
              <a:t>Aggregate structures: </a:t>
            </a:r>
            <a:br>
              <a:rPr lang="en-CA" dirty="0"/>
            </a:br>
            <a:r>
              <a:rPr lang="en-CA" dirty="0"/>
              <a:t>List&lt;</a:t>
            </a:r>
            <a:r>
              <a:rPr lang="en-CA" dirty="0" err="1"/>
              <a:t>StudentID</a:t>
            </a:r>
            <a:r>
              <a:rPr lang="en-CA" dirty="0"/>
              <a:t>&gt;, List&lt;</a:t>
            </a:r>
            <a:r>
              <a:rPr lang="en-CA" dirty="0" err="1"/>
              <a:t>StudentNames</a:t>
            </a:r>
            <a:r>
              <a:rPr lang="en-CA" dirty="0"/>
              <a:t>&gt;</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11</a:t>
            </a:fld>
            <a:endParaRPr lang="en-US"/>
          </a:p>
        </p:txBody>
      </p:sp>
    </p:spTree>
    <p:extLst>
      <p:ext uri="{BB962C8B-B14F-4D97-AF65-F5344CB8AC3E}">
        <p14:creationId xmlns:p14="http://schemas.microsoft.com/office/powerpoint/2010/main" val="162286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Team Exercises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12</a:t>
            </a:fld>
            <a:endParaRPr lang="en-US"/>
          </a:p>
        </p:txBody>
      </p:sp>
    </p:spTree>
    <p:extLst>
      <p:ext uri="{BB962C8B-B14F-4D97-AF65-F5344CB8AC3E}">
        <p14:creationId xmlns:p14="http://schemas.microsoft.com/office/powerpoint/2010/main" val="116261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3AC4-3FAD-4B78-8219-4DB21EE60AD0}"/>
              </a:ext>
            </a:extLst>
          </p:cNvPr>
          <p:cNvSpPr>
            <a:spLocks noGrp="1"/>
          </p:cNvSpPr>
          <p:nvPr>
            <p:ph type="title"/>
          </p:nvPr>
        </p:nvSpPr>
        <p:spPr/>
        <p:txBody>
          <a:bodyPr/>
          <a:lstStyle/>
          <a:p>
            <a:r>
              <a:rPr lang="en-US" dirty="0"/>
              <a:t>15 min only!</a:t>
            </a:r>
          </a:p>
        </p:txBody>
      </p:sp>
      <p:sp>
        <p:nvSpPr>
          <p:cNvPr id="3" name="Content Placeholder 2">
            <a:extLst>
              <a:ext uri="{FF2B5EF4-FFF2-40B4-BE49-F238E27FC236}">
                <a16:creationId xmlns:a16="http://schemas.microsoft.com/office/drawing/2014/main" id="{EDAEA8E3-486F-4304-8E89-5BBCAC501185}"/>
              </a:ext>
            </a:extLst>
          </p:cNvPr>
          <p:cNvSpPr>
            <a:spLocks noGrp="1"/>
          </p:cNvSpPr>
          <p:nvPr>
            <p:ph idx="1"/>
          </p:nvPr>
        </p:nvSpPr>
        <p:spPr/>
        <p:txBody>
          <a:bodyPr/>
          <a:lstStyle/>
          <a:p>
            <a:r>
              <a:rPr lang="en-US" dirty="0"/>
              <a:t>No time</a:t>
            </a:r>
          </a:p>
          <a:p>
            <a:pPr lvl="1"/>
            <a:r>
              <a:rPr lang="en-US" dirty="0"/>
              <a:t>No Java code</a:t>
            </a:r>
          </a:p>
          <a:p>
            <a:pPr lvl="1"/>
            <a:r>
              <a:rPr lang="en-US" dirty="0"/>
              <a:t>No details</a:t>
            </a:r>
          </a:p>
          <a:p>
            <a:pPr lvl="1"/>
            <a:r>
              <a:rPr lang="en-US" dirty="0"/>
              <a:t>Only indicate the data structure</a:t>
            </a:r>
          </a:p>
          <a:p>
            <a:pPr lvl="1"/>
            <a:r>
              <a:rPr lang="en-US" dirty="0"/>
              <a:t>And the complexity: time and space</a:t>
            </a:r>
          </a:p>
          <a:p>
            <a:r>
              <a:rPr lang="en-US" dirty="0"/>
              <a:t>All about</a:t>
            </a:r>
          </a:p>
          <a:p>
            <a:pPr lvl="1"/>
            <a:r>
              <a:rPr lang="en-US" dirty="0"/>
              <a:t>Communication</a:t>
            </a:r>
          </a:p>
          <a:p>
            <a:pPr lvl="1"/>
            <a:r>
              <a:rPr lang="en-US" dirty="0"/>
              <a:t>timekeeper</a:t>
            </a:r>
          </a:p>
        </p:txBody>
      </p:sp>
      <p:sp>
        <p:nvSpPr>
          <p:cNvPr id="4" name="Slide Number Placeholder 3">
            <a:extLst>
              <a:ext uri="{FF2B5EF4-FFF2-40B4-BE49-F238E27FC236}">
                <a16:creationId xmlns:a16="http://schemas.microsoft.com/office/drawing/2014/main" id="{1CEA8327-8994-4B6C-97BD-4B9B9204CFEA}"/>
              </a:ext>
            </a:extLst>
          </p:cNvPr>
          <p:cNvSpPr>
            <a:spLocks noGrp="1"/>
          </p:cNvSpPr>
          <p:nvPr>
            <p:ph type="sldNum" sz="quarter" idx="12"/>
          </p:nvPr>
        </p:nvSpPr>
        <p:spPr/>
        <p:txBody>
          <a:bodyPr/>
          <a:lstStyle/>
          <a:p>
            <a:pPr>
              <a:defRPr/>
            </a:pPr>
            <a:fld id="{1D7BF78D-496F-4B18-89F6-F9AC3B233C29}" type="slidenum">
              <a:rPr lang="en-US" smtClean="0"/>
              <a:pPr>
                <a:defRPr/>
              </a:pPr>
              <a:t>13</a:t>
            </a:fld>
            <a:endParaRPr lang="en-US"/>
          </a:p>
        </p:txBody>
      </p:sp>
    </p:spTree>
    <p:extLst>
      <p:ext uri="{BB962C8B-B14F-4D97-AF65-F5344CB8AC3E}">
        <p14:creationId xmlns:p14="http://schemas.microsoft.com/office/powerpoint/2010/main" val="8170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Exercise</a:t>
            </a:r>
          </a:p>
        </p:txBody>
      </p:sp>
      <p:sp>
        <p:nvSpPr>
          <p:cNvPr id="4" name="Content Placeholder 3"/>
          <p:cNvSpPr>
            <a:spLocks noGrp="1"/>
          </p:cNvSpPr>
          <p:nvPr>
            <p:ph idx="1"/>
          </p:nvPr>
        </p:nvSpPr>
        <p:spPr/>
        <p:txBody>
          <a:bodyPr>
            <a:normAutofit fontScale="92500" lnSpcReduction="20000"/>
          </a:bodyPr>
          <a:lstStyle/>
          <a:p>
            <a:pPr marL="0" indent="0">
              <a:buNone/>
            </a:pPr>
            <a:r>
              <a:rPr lang="en-US" dirty="0"/>
              <a:t>When Bob wants to send Alice a message M on the Internet, he breaks M into n data packets, numbers the packets consecutively, and injects them into the network. When the packets arrive at Alice’s computer, they may be out of order, so Alice must assemble the sequence of n packets in order before she can be sure she has the entire message.</a:t>
            </a:r>
          </a:p>
          <a:p>
            <a:pPr marL="0" indent="0">
              <a:buNone/>
            </a:pPr>
            <a:endParaRPr lang="en-US" dirty="0"/>
          </a:p>
          <a:p>
            <a:pPr marL="0" indent="0">
              <a:buNone/>
            </a:pPr>
            <a:r>
              <a:rPr lang="en-US" dirty="0"/>
              <a:t>Select the best data structure, and compute the resulting complexity</a:t>
            </a:r>
          </a:p>
        </p:txBody>
      </p:sp>
      <p:sp>
        <p:nvSpPr>
          <p:cNvPr id="2" name="Slide Number Placeholder 1"/>
          <p:cNvSpPr>
            <a:spLocks noGrp="1"/>
          </p:cNvSpPr>
          <p:nvPr>
            <p:ph type="sldNum" sz="quarter" idx="12"/>
          </p:nvPr>
        </p:nvSpPr>
        <p:spPr/>
        <p:txBody>
          <a:bodyPr/>
          <a:lstStyle/>
          <a:p>
            <a:pPr>
              <a:defRPr/>
            </a:pPr>
            <a:fld id="{2BFC58A7-770E-4955-B411-4CEB62DBDD28}" type="slidenum">
              <a:rPr lang="en-US" smtClean="0"/>
              <a:pPr>
                <a:defRPr/>
              </a:pPr>
              <a:t>14</a:t>
            </a:fld>
            <a:endParaRPr lang="en-US"/>
          </a:p>
        </p:txBody>
      </p:sp>
    </p:spTree>
    <p:extLst>
      <p:ext uri="{BB962C8B-B14F-4D97-AF65-F5344CB8AC3E}">
        <p14:creationId xmlns:p14="http://schemas.microsoft.com/office/powerpoint/2010/main" val="126802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Solutions</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CA" dirty="0"/>
              <a:t>Send n beforehand (or with each packet): </a:t>
            </a:r>
            <a:br>
              <a:rPr lang="en-CA" dirty="0"/>
            </a:br>
            <a:r>
              <a:rPr lang="en-CA" dirty="0"/>
              <a:t>O(n) </a:t>
            </a:r>
            <a:r>
              <a:rPr lang="en-CA" dirty="0" err="1"/>
              <a:t>time+space</a:t>
            </a:r>
            <a:endParaRPr lang="en-CA" dirty="0"/>
          </a:p>
          <a:p>
            <a:pPr lvl="1"/>
            <a:r>
              <a:rPr lang="en-CA" dirty="0"/>
              <a:t>create an array of size n of packets</a:t>
            </a:r>
          </a:p>
          <a:p>
            <a:pPr lvl="1"/>
            <a:r>
              <a:rPr lang="en-CA" dirty="0"/>
              <a:t>put packet i in position i as it comes in</a:t>
            </a:r>
          </a:p>
          <a:p>
            <a:r>
              <a:rPr lang="en-CA" dirty="0"/>
              <a:t>Do not send n</a:t>
            </a:r>
          </a:p>
          <a:p>
            <a:pPr lvl="1"/>
            <a:r>
              <a:rPr lang="en-CA" dirty="0"/>
              <a:t>List + counting sort: O(n) time + space</a:t>
            </a:r>
          </a:p>
          <a:p>
            <a:pPr lvl="2"/>
            <a:r>
              <a:rPr lang="en-CA" dirty="0"/>
              <a:t>put each packet in a list as it arrives</a:t>
            </a:r>
          </a:p>
          <a:p>
            <a:pPr lvl="2"/>
            <a:r>
              <a:rPr lang="en-CA" dirty="0"/>
              <a:t>counting sort to put them in order</a:t>
            </a:r>
          </a:p>
          <a:p>
            <a:pPr lvl="1"/>
            <a:r>
              <a:rPr lang="en-CA" dirty="0"/>
              <a:t>Array: average O(n) time + space</a:t>
            </a:r>
          </a:p>
          <a:p>
            <a:pPr lvl="2"/>
            <a:r>
              <a:rPr lang="en-CA" dirty="0"/>
              <a:t>create array of estimated size n’</a:t>
            </a:r>
          </a:p>
          <a:p>
            <a:pPr lvl="2"/>
            <a:r>
              <a:rPr lang="en-CA" dirty="0"/>
              <a:t>put packet i in position i as it comes in</a:t>
            </a:r>
          </a:p>
          <a:p>
            <a:pPr lvl="2"/>
            <a:r>
              <a:rPr lang="en-CA" dirty="0"/>
              <a:t>If i &gt; n’ – 1,  create array of size 2 n’ and set n’ = 2n’</a:t>
            </a:r>
          </a:p>
          <a:p>
            <a:r>
              <a:rPr lang="en-CA" dirty="0"/>
              <a:t>binary search tree: O(n) space, O(n log n) time</a:t>
            </a:r>
          </a:p>
          <a:p>
            <a:r>
              <a:rPr lang="en-CA" dirty="0"/>
              <a:t>Hash table: O(n) expected time; O(n) space</a:t>
            </a:r>
          </a:p>
          <a:p>
            <a:r>
              <a:rPr lang="en-CA" dirty="0"/>
              <a:t>Skip list: O(n) expected time; O(n) expected space</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15</a:t>
            </a:fld>
            <a:endParaRPr lang="en-US"/>
          </a:p>
        </p:txBody>
      </p:sp>
    </p:spTree>
    <p:extLst>
      <p:ext uri="{BB962C8B-B14F-4D97-AF65-F5344CB8AC3E}">
        <p14:creationId xmlns:p14="http://schemas.microsoft.com/office/powerpoint/2010/main" val="242137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pPr marL="0" indent="0">
              <a:buNone/>
            </a:pPr>
            <a:r>
              <a:rPr lang="en-US" dirty="0"/>
              <a:t>Given an input string of size n such as </a:t>
            </a:r>
            <a:br>
              <a:rPr lang="en-US" dirty="0"/>
            </a:br>
            <a:r>
              <a:rPr lang="en-US" dirty="0"/>
              <a:t>“(2*(1-3)+4)*2”</a:t>
            </a:r>
            <a:br>
              <a:rPr lang="en-US" dirty="0"/>
            </a:br>
            <a:r>
              <a:rPr lang="en-US" dirty="0"/>
              <a:t>how would you check that the parenthesis are balanced?</a:t>
            </a:r>
          </a:p>
          <a:p>
            <a:pPr marL="0" indent="0">
              <a:buNone/>
            </a:pPr>
            <a:endParaRPr lang="en-US" dirty="0"/>
          </a:p>
          <a:p>
            <a:pPr marL="0" indent="0">
              <a:buNone/>
            </a:pPr>
            <a:r>
              <a:rPr lang="en-US" dirty="0"/>
              <a:t>Select the best data structure, and compute the resulting complexity</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16</a:t>
            </a:fld>
            <a:endParaRPr lang="en-US"/>
          </a:p>
        </p:txBody>
      </p:sp>
    </p:spTree>
    <p:extLst>
      <p:ext uri="{BB962C8B-B14F-4D97-AF65-F5344CB8AC3E}">
        <p14:creationId xmlns:p14="http://schemas.microsoft.com/office/powerpoint/2010/main" val="380841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a:t>Stack: O(n);</a:t>
            </a:r>
          </a:p>
          <a:p>
            <a:pPr lvl="1"/>
            <a:r>
              <a:rPr lang="en-US" dirty="0"/>
              <a:t>Push on (</a:t>
            </a:r>
          </a:p>
          <a:p>
            <a:pPr lvl="1"/>
            <a:r>
              <a:rPr lang="en-US" dirty="0"/>
              <a:t>Pop on )</a:t>
            </a:r>
          </a:p>
          <a:p>
            <a:pPr lvl="1"/>
            <a:r>
              <a:rPr lang="en-US" dirty="0"/>
              <a:t>Check that stack is empty at the end</a:t>
            </a:r>
          </a:p>
          <a:p>
            <a:pPr lvl="1"/>
            <a:r>
              <a:rPr lang="en-US" dirty="0"/>
              <a:t>Proper order is handled by raising </a:t>
            </a:r>
            <a:r>
              <a:rPr lang="en-US" dirty="0" err="1"/>
              <a:t>StackEmptyException</a:t>
            </a:r>
            <a:r>
              <a:rPr lang="en-US" dirty="0"/>
              <a:t> on pop on an empty stack</a:t>
            </a:r>
          </a:p>
          <a:p>
            <a:r>
              <a:rPr lang="en-US" dirty="0"/>
              <a:t>2 counters: O(n); Int </a:t>
            </a:r>
            <a:r>
              <a:rPr lang="en-US" dirty="0" err="1"/>
              <a:t>openCount</a:t>
            </a:r>
            <a:r>
              <a:rPr lang="en-US" dirty="0"/>
              <a:t>, </a:t>
            </a:r>
            <a:r>
              <a:rPr lang="en-US" dirty="0" err="1"/>
              <a:t>closeCount</a:t>
            </a:r>
            <a:endParaRPr lang="en-US" dirty="0"/>
          </a:p>
          <a:p>
            <a:pPr lvl="1"/>
            <a:r>
              <a:rPr lang="en-US" dirty="0"/>
              <a:t>Scan each character</a:t>
            </a:r>
          </a:p>
          <a:p>
            <a:pPr lvl="2"/>
            <a:r>
              <a:rPr lang="en-US" dirty="0"/>
              <a:t>If s=“(“, </a:t>
            </a:r>
            <a:r>
              <a:rPr lang="en-US" dirty="0" err="1"/>
              <a:t>openCount</a:t>
            </a:r>
            <a:r>
              <a:rPr lang="en-US" dirty="0"/>
              <a:t>++</a:t>
            </a:r>
          </a:p>
          <a:p>
            <a:pPr lvl="2"/>
            <a:r>
              <a:rPr lang="en-US" dirty="0"/>
              <a:t>If s=“)”, </a:t>
            </a:r>
            <a:r>
              <a:rPr lang="en-US" dirty="0" err="1"/>
              <a:t>closeCount</a:t>
            </a:r>
            <a:r>
              <a:rPr lang="en-US" dirty="0"/>
              <a:t>++</a:t>
            </a:r>
          </a:p>
          <a:p>
            <a:pPr lvl="2"/>
            <a:r>
              <a:rPr lang="en-US" dirty="0"/>
              <a:t>If </a:t>
            </a:r>
            <a:r>
              <a:rPr lang="en-US" dirty="0" err="1"/>
              <a:t>openCount</a:t>
            </a:r>
            <a:r>
              <a:rPr lang="en-US" dirty="0"/>
              <a:t> &gt; </a:t>
            </a:r>
            <a:r>
              <a:rPr lang="en-US" dirty="0" err="1"/>
              <a:t>closeCount</a:t>
            </a:r>
            <a:r>
              <a:rPr lang="en-US" dirty="0"/>
              <a:t>, raise improper order exception</a:t>
            </a:r>
          </a:p>
          <a:p>
            <a:pPr lvl="1"/>
            <a:r>
              <a:rPr lang="en-US" dirty="0"/>
              <a:t>Check </a:t>
            </a:r>
            <a:r>
              <a:rPr lang="en-US" dirty="0" err="1"/>
              <a:t>openCount</a:t>
            </a:r>
            <a:r>
              <a:rPr lang="en-US" dirty="0"/>
              <a:t>==</a:t>
            </a:r>
            <a:r>
              <a:rPr lang="en-US" dirty="0" err="1"/>
              <a:t>closeCount</a:t>
            </a:r>
            <a:r>
              <a:rPr lang="en-US" dirty="0"/>
              <a:t> at end</a:t>
            </a:r>
          </a:p>
          <a:p>
            <a:r>
              <a:rPr lang="en-US" dirty="0"/>
              <a:t>1 counter: O(n)</a:t>
            </a:r>
          </a:p>
          <a:p>
            <a:pPr lvl="1"/>
            <a:r>
              <a:rPr lang="en-US" dirty="0"/>
              <a:t>Scan each character</a:t>
            </a:r>
          </a:p>
          <a:p>
            <a:pPr lvl="2"/>
            <a:r>
              <a:rPr lang="en-US" dirty="0"/>
              <a:t>If  s=“(“, count++</a:t>
            </a:r>
          </a:p>
          <a:p>
            <a:pPr lvl="2"/>
            <a:r>
              <a:rPr lang="en-US" dirty="0"/>
              <a:t>If s=“)”, count--</a:t>
            </a:r>
          </a:p>
          <a:p>
            <a:pPr lvl="2"/>
            <a:r>
              <a:rPr lang="en-US" dirty="0"/>
              <a:t>If count &lt;0, raise improper order exception</a:t>
            </a:r>
          </a:p>
          <a:p>
            <a:pPr lvl="1"/>
            <a:r>
              <a:rPr lang="en-US" dirty="0"/>
              <a:t>Check count == 0 at end</a:t>
            </a:r>
          </a:p>
          <a:p>
            <a:pPr lvl="2"/>
            <a:endParaRPr lang="en-US" dirty="0"/>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17</a:t>
            </a:fld>
            <a:endParaRPr lang="en-US"/>
          </a:p>
        </p:txBody>
      </p:sp>
    </p:spTree>
    <p:extLst>
      <p:ext uri="{BB962C8B-B14F-4D97-AF65-F5344CB8AC3E}">
        <p14:creationId xmlns:p14="http://schemas.microsoft.com/office/powerpoint/2010/main" val="414419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lnSpcReduction="10000"/>
          </a:bodyPr>
          <a:lstStyle/>
          <a:p>
            <a:pPr marL="0" indent="0">
              <a:buNone/>
            </a:pPr>
            <a:r>
              <a:rPr lang="en-US" dirty="0"/>
              <a:t>An airport has 2 runways that handle takeoffs and landings. Priority is given to planes requesting a landing. Simulate 120 min of the airport operations when takeoff or landing takes 15min and a request (either takeoff or landing) comes every 5min.</a:t>
            </a:r>
          </a:p>
          <a:p>
            <a:pPr marL="0" indent="0">
              <a:buNone/>
            </a:pPr>
            <a:endParaRPr lang="en-US" dirty="0"/>
          </a:p>
          <a:p>
            <a:pPr marL="0" indent="0">
              <a:buNone/>
            </a:pPr>
            <a:r>
              <a:rPr lang="en-US" dirty="0"/>
              <a:t>Select the best data structure, and compute the resulting complexity</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18</a:t>
            </a:fld>
            <a:endParaRPr lang="en-US"/>
          </a:p>
        </p:txBody>
      </p:sp>
    </p:spTree>
    <p:extLst>
      <p:ext uri="{BB962C8B-B14F-4D97-AF65-F5344CB8AC3E}">
        <p14:creationId xmlns:p14="http://schemas.microsoft.com/office/powerpoint/2010/main" val="128151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fontScale="92500" lnSpcReduction="10000"/>
          </a:bodyPr>
          <a:lstStyle/>
          <a:p>
            <a:r>
              <a:rPr lang="en-US" dirty="0"/>
              <a:t>One </a:t>
            </a:r>
            <a:r>
              <a:rPr lang="en-US" dirty="0" err="1"/>
              <a:t>deque</a:t>
            </a:r>
            <a:r>
              <a:rPr lang="en-US" dirty="0"/>
              <a:t> for each runway</a:t>
            </a:r>
          </a:p>
          <a:p>
            <a:pPr lvl="1"/>
            <a:r>
              <a:rPr lang="en-US" dirty="0"/>
              <a:t>Landing </a:t>
            </a:r>
            <a:r>
              <a:rPr lang="en-US" dirty="0" err="1"/>
              <a:t>addLast</a:t>
            </a:r>
            <a:endParaRPr lang="en-US" dirty="0"/>
          </a:p>
          <a:p>
            <a:pPr lvl="1"/>
            <a:r>
              <a:rPr lang="en-US" dirty="0"/>
              <a:t>Takeoff </a:t>
            </a:r>
            <a:r>
              <a:rPr lang="en-US" dirty="0" err="1"/>
              <a:t>addFirst</a:t>
            </a:r>
            <a:endParaRPr lang="en-US" dirty="0"/>
          </a:p>
          <a:p>
            <a:pPr lvl="1"/>
            <a:r>
              <a:rPr lang="en-US" dirty="0" err="1"/>
              <a:t>Dequeue</a:t>
            </a:r>
            <a:r>
              <a:rPr lang="en-US" dirty="0"/>
              <a:t> with </a:t>
            </a:r>
            <a:r>
              <a:rPr lang="en-US" dirty="0" err="1"/>
              <a:t>removeLast</a:t>
            </a:r>
            <a:endParaRPr lang="en-US" dirty="0"/>
          </a:p>
          <a:p>
            <a:r>
              <a:rPr lang="en-US" dirty="0"/>
              <a:t>A single </a:t>
            </a:r>
            <a:r>
              <a:rPr lang="en-US" dirty="0" err="1"/>
              <a:t>deque</a:t>
            </a:r>
            <a:r>
              <a:rPr lang="en-US" dirty="0"/>
              <a:t> with round-robin between runways.</a:t>
            </a:r>
          </a:p>
          <a:p>
            <a:pPr lvl="1"/>
            <a:r>
              <a:rPr lang="en-US" dirty="0"/>
              <a:t>Landing </a:t>
            </a:r>
            <a:r>
              <a:rPr lang="en-US" dirty="0" err="1"/>
              <a:t>addLast</a:t>
            </a:r>
            <a:endParaRPr lang="en-US" dirty="0"/>
          </a:p>
          <a:p>
            <a:pPr lvl="1"/>
            <a:r>
              <a:rPr lang="en-US" dirty="0"/>
              <a:t>Takeoff </a:t>
            </a:r>
            <a:r>
              <a:rPr lang="en-US" dirty="0" err="1"/>
              <a:t>addFirst</a:t>
            </a:r>
            <a:endParaRPr lang="en-US" dirty="0"/>
          </a:p>
          <a:p>
            <a:pPr lvl="1"/>
            <a:r>
              <a:rPr lang="en-US" dirty="0" err="1"/>
              <a:t>Dequeue</a:t>
            </a:r>
            <a:r>
              <a:rPr lang="en-US" dirty="0"/>
              <a:t> with </a:t>
            </a:r>
            <a:r>
              <a:rPr lang="en-US" dirty="0" err="1"/>
              <a:t>removeLast</a:t>
            </a:r>
            <a:endParaRPr lang="en-US" dirty="0"/>
          </a:p>
          <a:p>
            <a:pPr lvl="1"/>
            <a:r>
              <a:rPr lang="en-US" dirty="0"/>
              <a:t>Alternate requests between runways</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19</a:t>
            </a:fld>
            <a:endParaRPr lang="en-US"/>
          </a:p>
        </p:txBody>
      </p:sp>
    </p:spTree>
    <p:extLst>
      <p:ext uri="{BB962C8B-B14F-4D97-AF65-F5344CB8AC3E}">
        <p14:creationId xmlns:p14="http://schemas.microsoft.com/office/powerpoint/2010/main" val="133617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AD0A9E-5F6B-4DAF-AE18-09FE634482F7}"/>
              </a:ext>
            </a:extLst>
          </p:cNvPr>
          <p:cNvSpPr>
            <a:spLocks noGrp="1"/>
          </p:cNvSpPr>
          <p:nvPr>
            <p:ph type="sldNum" sz="quarter" idx="12"/>
          </p:nvPr>
        </p:nvSpPr>
        <p:spPr/>
        <p:txBody>
          <a:bodyPr/>
          <a:lstStyle/>
          <a:p>
            <a:pPr>
              <a:defRPr/>
            </a:pPr>
            <a:fld id="{2BFC58A7-770E-4955-B411-4CEB62DBDD28}" type="slidenum">
              <a:rPr lang="en-US" smtClean="0"/>
              <a:pPr>
                <a:defRPr/>
              </a:pPr>
              <a:t>2</a:t>
            </a:fld>
            <a:endParaRPr lang="en-US"/>
          </a:p>
        </p:txBody>
      </p:sp>
      <p:pic>
        <p:nvPicPr>
          <p:cNvPr id="4" name="Picture 3">
            <a:extLst>
              <a:ext uri="{FF2B5EF4-FFF2-40B4-BE49-F238E27FC236}">
                <a16:creationId xmlns:a16="http://schemas.microsoft.com/office/drawing/2014/main" id="{E7AE10BA-370E-46C7-93BE-85918831C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236" y="0"/>
            <a:ext cx="4437529" cy="6858000"/>
          </a:xfrm>
          <a:prstGeom prst="rect">
            <a:avLst/>
          </a:prstGeom>
        </p:spPr>
      </p:pic>
    </p:spTree>
    <p:extLst>
      <p:ext uri="{BB962C8B-B14F-4D97-AF65-F5344CB8AC3E}">
        <p14:creationId xmlns:p14="http://schemas.microsoft.com/office/powerpoint/2010/main" val="337158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Next Class</a:t>
            </a:r>
          </a:p>
        </p:txBody>
      </p:sp>
      <p:sp>
        <p:nvSpPr>
          <p:cNvPr id="3" name="Subtitle 2"/>
          <p:cNvSpPr>
            <a:spLocks noGrp="1"/>
          </p:cNvSpPr>
          <p:nvPr>
            <p:ph type="subTitle" idx="1"/>
          </p:nvPr>
        </p:nvSpPr>
        <p:spPr/>
        <p:txBody>
          <a:bodyPr/>
          <a:lstStyle/>
          <a:p>
            <a:pPr marL="514350" indent="-514350" algn="l">
              <a:buFont typeface="+mj-lt"/>
              <a:buAutoNum type="arabicPeriod"/>
            </a:pPr>
            <a:r>
              <a:rPr lang="en-CA" dirty="0" err="1"/>
              <a:t>iMAT</a:t>
            </a:r>
            <a:r>
              <a:rPr lang="en-CA" dirty="0"/>
              <a:t>: Canvas quiz to be completed BEFORE class</a:t>
            </a:r>
          </a:p>
          <a:p>
            <a:pPr marL="514350" indent="-514350" algn="l">
              <a:buFont typeface="+mj-lt"/>
              <a:buAutoNum type="arabicPeriod"/>
            </a:pPr>
            <a:r>
              <a:rPr lang="en-CA" dirty="0" err="1"/>
              <a:t>tMAT</a:t>
            </a:r>
            <a:r>
              <a:rPr lang="en-CA" dirty="0"/>
              <a:t>: in class to be uploaded by END of class</a:t>
            </a:r>
          </a:p>
        </p:txBody>
      </p:sp>
      <p:sp>
        <p:nvSpPr>
          <p:cNvPr id="4" name="Slide Number Placeholder 3"/>
          <p:cNvSpPr>
            <a:spLocks noGrp="1"/>
          </p:cNvSpPr>
          <p:nvPr>
            <p:ph type="sldNum" sz="quarter" idx="12"/>
          </p:nvPr>
        </p:nvSpPr>
        <p:spPr/>
        <p:txBody>
          <a:bodyPr/>
          <a:lstStyle/>
          <a:p>
            <a:pPr>
              <a:defRPr/>
            </a:pPr>
            <a:fld id="{241F4400-17A5-43BE-AF3D-C41AE9BBDE71}" type="slidenum">
              <a:rPr lang="en-US" smtClean="0"/>
              <a:pPr>
                <a:defRPr/>
              </a:pPr>
              <a:t>20</a:t>
            </a:fld>
            <a:endParaRPr lang="en-US"/>
          </a:p>
        </p:txBody>
      </p:sp>
    </p:spTree>
    <p:extLst>
      <p:ext uri="{BB962C8B-B14F-4D97-AF65-F5344CB8AC3E}">
        <p14:creationId xmlns:p14="http://schemas.microsoft.com/office/powerpoint/2010/main" val="249218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1F40113-C269-4BAC-AABD-0A5AB9A7B6EA}" type="slidenum">
              <a:rPr lang="en-US" smtClean="0"/>
              <a:pPr>
                <a:defRPr/>
              </a:pPr>
              <a:t>3</a:t>
            </a:fld>
            <a:endParaRPr lang="en-US"/>
          </a:p>
        </p:txBody>
      </p:sp>
      <p:pic>
        <p:nvPicPr>
          <p:cNvPr id="3" name="Picture 2">
            <a:extLst>
              <a:ext uri="{FF2B5EF4-FFF2-40B4-BE49-F238E27FC236}">
                <a16:creationId xmlns:a16="http://schemas.microsoft.com/office/drawing/2014/main" id="{374EFCBB-CCA2-47B9-B36D-744BAC1EB897}"/>
              </a:ext>
            </a:extLst>
          </p:cNvPr>
          <p:cNvPicPr>
            <a:picLocks noChangeAspect="1"/>
          </p:cNvPicPr>
          <p:nvPr/>
        </p:nvPicPr>
        <p:blipFill>
          <a:blip r:embed="rId3"/>
          <a:stretch>
            <a:fillRect/>
          </a:stretch>
        </p:blipFill>
        <p:spPr>
          <a:xfrm>
            <a:off x="828040" y="209784"/>
            <a:ext cx="7487920" cy="6438432"/>
          </a:xfrm>
          <a:prstGeom prst="rect">
            <a:avLst/>
          </a:prstGeom>
        </p:spPr>
      </p:pic>
      <p:sp>
        <p:nvSpPr>
          <p:cNvPr id="14" name="Rectangle 13"/>
          <p:cNvSpPr/>
          <p:nvPr/>
        </p:nvSpPr>
        <p:spPr>
          <a:xfrm>
            <a:off x="266700" y="2133600"/>
            <a:ext cx="8610600" cy="228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12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Since last class</a:t>
            </a:r>
          </a:p>
        </p:txBody>
      </p:sp>
      <p:sp>
        <p:nvSpPr>
          <p:cNvPr id="5" name="Content Placeholder 4"/>
          <p:cNvSpPr>
            <a:spLocks noGrp="1"/>
          </p:cNvSpPr>
          <p:nvPr>
            <p:ph idx="1"/>
          </p:nvPr>
        </p:nvSpPr>
        <p:spPr/>
        <p:txBody>
          <a:bodyPr/>
          <a:lstStyle/>
          <a:p>
            <a:r>
              <a:rPr lang="en-CA" dirty="0"/>
              <a:t>Readings</a:t>
            </a:r>
          </a:p>
          <a:p>
            <a:pPr lvl="1"/>
            <a:r>
              <a:rPr lang="en-US" dirty="0"/>
              <a:t>7 readings-iterator.txt</a:t>
            </a:r>
            <a:endParaRPr lang="en-CA" dirty="0"/>
          </a:p>
          <a:p>
            <a:endParaRPr lang="en-CA" dirty="0"/>
          </a:p>
        </p:txBody>
      </p:sp>
      <p:sp>
        <p:nvSpPr>
          <p:cNvPr id="2" name="Slide Number Placeholder 1"/>
          <p:cNvSpPr>
            <a:spLocks noGrp="1"/>
          </p:cNvSpPr>
          <p:nvPr>
            <p:ph type="sldNum" sz="quarter" idx="12"/>
          </p:nvPr>
        </p:nvSpPr>
        <p:spPr/>
        <p:txBody>
          <a:bodyPr/>
          <a:lstStyle/>
          <a:p>
            <a:pPr>
              <a:defRPr/>
            </a:pPr>
            <a:fld id="{2BFC58A7-770E-4955-B411-4CEB62DBDD28}" type="slidenum">
              <a:rPr lang="en-US" smtClean="0"/>
              <a:pPr>
                <a:defRPr/>
              </a:pPr>
              <a:t>4</a:t>
            </a:fld>
            <a:endParaRPr lang="en-US"/>
          </a:p>
        </p:txBody>
      </p:sp>
    </p:spTree>
    <p:extLst>
      <p:ext uri="{BB962C8B-B14F-4D97-AF65-F5344CB8AC3E}">
        <p14:creationId xmlns:p14="http://schemas.microsoft.com/office/powerpoint/2010/main" val="253809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Recall: Code &amp; Read</a:t>
            </a:r>
          </a:p>
        </p:txBody>
      </p:sp>
      <p:sp>
        <p:nvSpPr>
          <p:cNvPr id="3" name="Content Placeholder 2"/>
          <p:cNvSpPr>
            <a:spLocks noGrp="1"/>
          </p:cNvSpPr>
          <p:nvPr>
            <p:ph idx="1"/>
          </p:nvPr>
        </p:nvSpPr>
        <p:spPr>
          <a:xfrm>
            <a:off x="457200" y="1600200"/>
            <a:ext cx="8229600" cy="5105400"/>
          </a:xfrm>
        </p:spPr>
        <p:txBody>
          <a:bodyPr>
            <a:normAutofit/>
          </a:bodyPr>
          <a:lstStyle/>
          <a:p>
            <a:pPr marL="0" indent="0">
              <a:buNone/>
            </a:pPr>
            <a:r>
              <a:rPr lang="en-US" dirty="0"/>
              <a:t>Write a short recursive Java method that rearranges an array of integer values so that all the even values appear before all the odd values.</a:t>
            </a:r>
          </a:p>
          <a:p>
            <a:pPr lvl="1"/>
            <a:r>
              <a:rPr lang="en-US" dirty="0"/>
              <a:t>Write your solution </a:t>
            </a:r>
          </a:p>
          <a:p>
            <a:pPr lvl="1"/>
            <a:r>
              <a:rPr lang="en-US" dirty="0"/>
              <a:t>Write unit tests in another </a:t>
            </a:r>
            <a:r>
              <a:rPr lang="en-US" dirty="0" err="1"/>
              <a:t>colour</a:t>
            </a:r>
            <a:endParaRPr lang="en-US" dirty="0"/>
          </a:p>
          <a:p>
            <a:pPr lvl="1"/>
            <a:r>
              <a:rPr lang="en-US" dirty="0"/>
              <a:t>Write the complexity of your algorithm</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5</a:t>
            </a:fld>
            <a:endParaRPr lang="en-US"/>
          </a:p>
        </p:txBody>
      </p:sp>
    </p:spTree>
    <p:extLst>
      <p:ext uri="{BB962C8B-B14F-4D97-AF65-F5344CB8AC3E}">
        <p14:creationId xmlns:p14="http://schemas.microsoft.com/office/powerpoint/2010/main" val="33020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lstStyle/>
          <a:p>
            <a:r>
              <a:rPr lang="en-CA" dirty="0"/>
              <a:t>Official solution</a:t>
            </a:r>
          </a:p>
        </p:txBody>
      </p:sp>
      <p:sp>
        <p:nvSpPr>
          <p:cNvPr id="2" name="Slide Number Placeholder 1"/>
          <p:cNvSpPr>
            <a:spLocks noGrp="1"/>
          </p:cNvSpPr>
          <p:nvPr>
            <p:ph type="sldNum" sz="quarter" idx="12"/>
          </p:nvPr>
        </p:nvSpPr>
        <p:spPr/>
        <p:txBody>
          <a:bodyPr/>
          <a:lstStyle/>
          <a:p>
            <a:pPr>
              <a:defRPr/>
            </a:pPr>
            <a:fld id="{2BFC58A7-770E-4955-B411-4CEB62DBDD28}" type="slidenum">
              <a:rPr lang="en-US" smtClean="0"/>
              <a:pPr>
                <a:defRPr/>
              </a:pPr>
              <a:t>6</a:t>
            </a:fld>
            <a:endParaRPr lang="en-US"/>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053" t="10316" r="7344" b="6737"/>
          <a:stretch/>
        </p:blipFill>
        <p:spPr bwMode="auto">
          <a:xfrm>
            <a:off x="-1" y="990600"/>
            <a:ext cx="9113829"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17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E75B4C-5C82-4AA0-AF35-3E9330EA9F24}"/>
              </a:ext>
            </a:extLst>
          </p:cNvPr>
          <p:cNvSpPr>
            <a:spLocks noGrp="1"/>
          </p:cNvSpPr>
          <p:nvPr>
            <p:ph type="title"/>
          </p:nvPr>
        </p:nvSpPr>
        <p:spPr/>
        <p:txBody>
          <a:bodyPr/>
          <a:lstStyle/>
          <a:p>
            <a:r>
              <a:rPr lang="en-US" dirty="0"/>
              <a:t>Unit tests</a:t>
            </a:r>
          </a:p>
        </p:txBody>
      </p:sp>
      <p:sp>
        <p:nvSpPr>
          <p:cNvPr id="5" name="Content Placeholder 4">
            <a:extLst>
              <a:ext uri="{FF2B5EF4-FFF2-40B4-BE49-F238E27FC236}">
                <a16:creationId xmlns:a16="http://schemas.microsoft.com/office/drawing/2014/main" id="{669CE6D3-8A83-4AAA-BB5F-E69A42739C03}"/>
              </a:ext>
            </a:extLst>
          </p:cNvPr>
          <p:cNvSpPr>
            <a:spLocks noGrp="1"/>
          </p:cNvSpPr>
          <p:nvPr>
            <p:ph idx="1"/>
          </p:nvPr>
        </p:nvSpPr>
        <p:spPr/>
        <p:txBody>
          <a:bodyPr/>
          <a:lstStyle/>
          <a:p>
            <a:r>
              <a:rPr lang="en-US" dirty="0"/>
              <a:t>Edge cases: [ ], [0], [1]</a:t>
            </a:r>
          </a:p>
          <a:p>
            <a:r>
              <a:rPr lang="en-US" dirty="0"/>
              <a:t>All even: [0, 2, 4]</a:t>
            </a:r>
          </a:p>
          <a:p>
            <a:r>
              <a:rPr lang="en-US" dirty="0"/>
              <a:t>All odd: [1, 3, 5]</a:t>
            </a:r>
          </a:p>
          <a:p>
            <a:r>
              <a:rPr lang="en-US" dirty="0"/>
              <a:t>Nothing to do: [2, 4, 6, 1, 3, 5]</a:t>
            </a:r>
          </a:p>
          <a:p>
            <a:r>
              <a:rPr lang="en-US" dirty="0"/>
              <a:t>Reversed: [5, 1, 3, 6, 8, 2]</a:t>
            </a:r>
          </a:p>
          <a:p>
            <a:r>
              <a:rPr lang="en-US" dirty="0"/>
              <a:t>Alternate: [1, 2, 3, 4, 5, 6]</a:t>
            </a:r>
          </a:p>
          <a:p>
            <a:r>
              <a:rPr lang="en-US" dirty="0"/>
              <a:t>Unbalanced: [1, 3, 5, 8], [7, 8, 0, 2]</a:t>
            </a:r>
          </a:p>
        </p:txBody>
      </p:sp>
      <p:sp>
        <p:nvSpPr>
          <p:cNvPr id="3" name="Slide Number Placeholder 2">
            <a:extLst>
              <a:ext uri="{FF2B5EF4-FFF2-40B4-BE49-F238E27FC236}">
                <a16:creationId xmlns:a16="http://schemas.microsoft.com/office/drawing/2014/main" id="{E6030723-B5E7-457E-99BA-142655A8CD35}"/>
              </a:ext>
            </a:extLst>
          </p:cNvPr>
          <p:cNvSpPr>
            <a:spLocks noGrp="1"/>
          </p:cNvSpPr>
          <p:nvPr>
            <p:ph type="sldNum" sz="quarter" idx="12"/>
          </p:nvPr>
        </p:nvSpPr>
        <p:spPr/>
        <p:txBody>
          <a:bodyPr/>
          <a:lstStyle/>
          <a:p>
            <a:pPr>
              <a:defRPr/>
            </a:pPr>
            <a:fld id="{97D523C4-C2ED-4EB3-9584-475D2037061F}" type="slidenum">
              <a:rPr lang="en-US" smtClean="0"/>
              <a:pPr>
                <a:defRPr/>
              </a:pPr>
              <a:t>7</a:t>
            </a:fld>
            <a:endParaRPr lang="en-US"/>
          </a:p>
        </p:txBody>
      </p:sp>
    </p:spTree>
    <p:extLst>
      <p:ext uri="{BB962C8B-B14F-4D97-AF65-F5344CB8AC3E}">
        <p14:creationId xmlns:p14="http://schemas.microsoft.com/office/powerpoint/2010/main" val="168909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3527-6510-4A3F-9851-740CA828D17F}"/>
              </a:ext>
            </a:extLst>
          </p:cNvPr>
          <p:cNvSpPr>
            <a:spLocks noGrp="1"/>
          </p:cNvSpPr>
          <p:nvPr>
            <p:ph type="title"/>
          </p:nvPr>
        </p:nvSpPr>
        <p:spPr>
          <a:xfrm>
            <a:off x="457200" y="-12405"/>
            <a:ext cx="8229600" cy="1143000"/>
          </a:xfrm>
        </p:spPr>
        <p:txBody>
          <a:bodyPr/>
          <a:lstStyle/>
          <a:p>
            <a:r>
              <a:rPr lang="en-US" dirty="0"/>
              <a:t>Complexity</a:t>
            </a:r>
          </a:p>
        </p:txBody>
      </p:sp>
      <p:sp>
        <p:nvSpPr>
          <p:cNvPr id="4" name="Slide Number Placeholder 3">
            <a:extLst>
              <a:ext uri="{FF2B5EF4-FFF2-40B4-BE49-F238E27FC236}">
                <a16:creationId xmlns:a16="http://schemas.microsoft.com/office/drawing/2014/main" id="{3ED1688E-947B-47BA-9411-A22E1C5EAE74}"/>
              </a:ext>
            </a:extLst>
          </p:cNvPr>
          <p:cNvSpPr>
            <a:spLocks noGrp="1"/>
          </p:cNvSpPr>
          <p:nvPr>
            <p:ph type="sldNum" sz="quarter" idx="12"/>
          </p:nvPr>
        </p:nvSpPr>
        <p:spPr/>
        <p:txBody>
          <a:bodyPr/>
          <a:lstStyle/>
          <a:p>
            <a:pPr>
              <a:defRPr/>
            </a:pPr>
            <a:fld id="{1D7BF78D-496F-4B18-89F6-F9AC3B233C29}" type="slidenum">
              <a:rPr lang="en-US" smtClean="0"/>
              <a:pPr>
                <a:defRPr/>
              </a:pPr>
              <a:t>8</a:t>
            </a:fld>
            <a:endParaRPr lang="en-US"/>
          </a:p>
        </p:txBody>
      </p:sp>
      <p:pic>
        <p:nvPicPr>
          <p:cNvPr id="5" name="Picture 2">
            <a:extLst>
              <a:ext uri="{FF2B5EF4-FFF2-40B4-BE49-F238E27FC236}">
                <a16:creationId xmlns:a16="http://schemas.microsoft.com/office/drawing/2014/main" id="{F4813BBB-261E-4C9E-ABDC-4A7C5F6C01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53" t="10316" r="40386" b="6737"/>
          <a:stretch/>
        </p:blipFill>
        <p:spPr bwMode="auto">
          <a:xfrm>
            <a:off x="-1" y="990600"/>
            <a:ext cx="5715001"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46140E-0BC5-4912-9F43-282F0D68814B}"/>
                  </a:ext>
                </a:extLst>
              </p:cNvPr>
              <p:cNvSpPr>
                <a:spLocks noGrp="1"/>
              </p:cNvSpPr>
              <p:nvPr>
                <p:ph idx="1"/>
              </p:nvPr>
            </p:nvSpPr>
            <p:spPr>
              <a:xfrm>
                <a:off x="4800600" y="1539876"/>
                <a:ext cx="4038600" cy="4525963"/>
              </a:xfrm>
              <a:solidFill>
                <a:schemeClr val="bg1"/>
              </a:solidFill>
            </p:spPr>
            <p:txBody>
              <a:bodyPr/>
              <a:lstStyle/>
              <a:p>
                <a:pPr marL="0" indent="0">
                  <a:buNone/>
                </a:pPr>
                <a:r>
                  <a:rPr lang="en-US" dirty="0"/>
                  <a:t>For each element of the array</a:t>
                </a:r>
              </a:p>
              <a:p>
                <a:r>
                  <a:rPr lang="en-US" dirty="0"/>
                  <a:t>Call method once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+1</m:t>
                      </m:r>
                    </m:oMath>
                  </m:oMathPara>
                </a14:m>
                <a:endParaRPr lang="en-US" dirty="0"/>
              </a:p>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C46140E-0BC5-4912-9F43-282F0D68814B}"/>
                  </a:ext>
                </a:extLst>
              </p:cNvPr>
              <p:cNvSpPr>
                <a:spLocks noGrp="1" noRot="1" noChangeAspect="1" noMove="1" noResize="1" noEditPoints="1" noAdjustHandles="1" noChangeArrowheads="1" noChangeShapeType="1" noTextEdit="1"/>
              </p:cNvSpPr>
              <p:nvPr>
                <p:ph idx="1"/>
              </p:nvPr>
            </p:nvSpPr>
            <p:spPr>
              <a:xfrm>
                <a:off x="4800600" y="1539876"/>
                <a:ext cx="4038600" cy="4525963"/>
              </a:xfrm>
              <a:blipFill>
                <a:blip r:embed="rId4"/>
                <a:stretch>
                  <a:fillRect l="-3927" t="-1752" r="-453"/>
                </a:stretch>
              </a:blipFill>
            </p:spPr>
            <p:txBody>
              <a:bodyPr/>
              <a:lstStyle/>
              <a:p>
                <a:r>
                  <a:rPr lang="en-US">
                    <a:noFill/>
                  </a:rPr>
                  <a:t> </a:t>
                </a:r>
              </a:p>
            </p:txBody>
          </p:sp>
        </mc:Fallback>
      </mc:AlternateContent>
    </p:spTree>
    <p:extLst>
      <p:ext uri="{BB962C8B-B14F-4D97-AF65-F5344CB8AC3E}">
        <p14:creationId xmlns:p14="http://schemas.microsoft.com/office/powerpoint/2010/main" val="183847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a:t>
            </a:r>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Timekeeper</a:t>
            </a:r>
          </a:p>
          <a:p>
            <a:r>
              <a:rPr lang="en-US" dirty="0"/>
              <a:t>Communication</a:t>
            </a:r>
          </a:p>
          <a:p>
            <a:r>
              <a:rPr lang="en-US" dirty="0"/>
              <a:t>Weak answers</a:t>
            </a:r>
          </a:p>
          <a:p>
            <a:pPr lvl="1"/>
            <a:r>
              <a:rPr lang="en-US" dirty="0"/>
              <a:t>Incomplete answer or </a:t>
            </a:r>
            <a:r>
              <a:rPr lang="en-US" b="1" dirty="0">
                <a:solidFill>
                  <a:srgbClr val="FF0000"/>
                </a:solidFill>
              </a:rPr>
              <a:t>nothing uploaded</a:t>
            </a:r>
          </a:p>
          <a:p>
            <a:pPr lvl="1"/>
            <a:r>
              <a:rPr lang="en-US" dirty="0"/>
              <a:t>Confusing answer</a:t>
            </a:r>
          </a:p>
          <a:p>
            <a:pPr lvl="1"/>
            <a:r>
              <a:rPr lang="en-US" dirty="0"/>
              <a:t>No unit test</a:t>
            </a:r>
          </a:p>
          <a:p>
            <a:pPr lvl="1"/>
            <a:r>
              <a:rPr lang="en-US" dirty="0"/>
              <a:t>No complexity (if asked)</a:t>
            </a:r>
          </a:p>
          <a:p>
            <a:pPr lvl="1"/>
            <a:r>
              <a:rPr lang="en-US" dirty="0"/>
              <a:t>No critic</a:t>
            </a:r>
          </a:p>
          <a:p>
            <a:r>
              <a:rPr lang="en-US" dirty="0"/>
              <a:t>Strong answer</a:t>
            </a:r>
          </a:p>
          <a:p>
            <a:pPr lvl="1"/>
            <a:r>
              <a:rPr lang="en-US" dirty="0"/>
              <a:t>Clear poster</a:t>
            </a:r>
          </a:p>
          <a:p>
            <a:pPr lvl="1"/>
            <a:r>
              <a:rPr lang="en-US" dirty="0"/>
              <a:t>Complete answer: unit test, complexity</a:t>
            </a:r>
          </a:p>
          <a:p>
            <a:pPr lvl="1"/>
            <a:r>
              <a:rPr lang="en-US" dirty="0"/>
              <a:t>Relevant critic of other posters</a:t>
            </a:r>
          </a:p>
          <a:p>
            <a:pPr lvl="1"/>
            <a:r>
              <a:rPr lang="en-US" dirty="0"/>
              <a:t>Organized team with good communication and assertive timekeeper</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9</a:t>
            </a:fld>
            <a:endParaRPr lang="en-US"/>
          </a:p>
        </p:txBody>
      </p:sp>
    </p:spTree>
    <p:extLst>
      <p:ext uri="{BB962C8B-B14F-4D97-AF65-F5344CB8AC3E}">
        <p14:creationId xmlns:p14="http://schemas.microsoft.com/office/powerpoint/2010/main" val="207609683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12506</TotalTime>
  <Words>1126</Words>
  <Application>Microsoft Office PowerPoint</Application>
  <PresentationFormat>On-screen Show (4:3)</PresentationFormat>
  <Paragraphs>155</Paragraphs>
  <Slides>20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Cambria Math</vt:lpstr>
      <vt:lpstr>Default Design</vt:lpstr>
      <vt:lpstr>COSC 222 Data Structures</vt:lpstr>
      <vt:lpstr>PowerPoint Presentation</vt:lpstr>
      <vt:lpstr>PowerPoint Presentation</vt:lpstr>
      <vt:lpstr>Since last class</vt:lpstr>
      <vt:lpstr>Recall: Code &amp; Read</vt:lpstr>
      <vt:lpstr>Official solution</vt:lpstr>
      <vt:lpstr>Unit tests</vt:lpstr>
      <vt:lpstr>Complexity</vt:lpstr>
      <vt:lpstr>Feedback</vt:lpstr>
      <vt:lpstr>Complexity Reminder</vt:lpstr>
      <vt:lpstr>Keep in mind: you can build your own data structure</vt:lpstr>
      <vt:lpstr>Team Exercises</vt:lpstr>
      <vt:lpstr>15 min only!</vt:lpstr>
      <vt:lpstr>Exercise</vt:lpstr>
      <vt:lpstr>Solutions</vt:lpstr>
      <vt:lpstr>Exercise</vt:lpstr>
      <vt:lpstr>Solution</vt:lpstr>
      <vt:lpstr>Exercise</vt:lpstr>
      <vt:lpstr>Solution</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Lucet, Yves</cp:lastModifiedBy>
  <cp:revision>215</cp:revision>
  <cp:lastPrinted>1601-01-01T00:00:00Z</cp:lastPrinted>
  <dcterms:created xsi:type="dcterms:W3CDTF">1601-01-01T00:00:00Z</dcterms:created>
  <dcterms:modified xsi:type="dcterms:W3CDTF">2022-10-04T23:38:32Z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