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sldIdLst>
    <p:sldId id="311" r:id="rId2"/>
    <p:sldId id="363" r:id="rId3"/>
    <p:sldId id="340" r:id="rId4"/>
    <p:sldId id="341" r:id="rId5"/>
    <p:sldId id="364" r:id="rId6"/>
    <p:sldId id="365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10" r:id="rId21"/>
    <p:sldId id="338" r:id="rId22"/>
    <p:sldId id="382" r:id="rId23"/>
    <p:sldId id="313" r:id="rId24"/>
    <p:sldId id="330" r:id="rId25"/>
    <p:sldId id="315" r:id="rId26"/>
    <p:sldId id="314" r:id="rId27"/>
    <p:sldId id="316" r:id="rId28"/>
    <p:sldId id="317" r:id="rId29"/>
    <p:sldId id="318" r:id="rId30"/>
    <p:sldId id="339" r:id="rId31"/>
    <p:sldId id="381" r:id="rId32"/>
    <p:sldId id="319" r:id="rId33"/>
    <p:sldId id="384" r:id="rId34"/>
    <p:sldId id="322" r:id="rId35"/>
    <p:sldId id="323" r:id="rId36"/>
    <p:sldId id="324" r:id="rId37"/>
    <p:sldId id="325" r:id="rId38"/>
    <p:sldId id="333" r:id="rId39"/>
    <p:sldId id="335" r:id="rId40"/>
    <p:sldId id="336" r:id="rId41"/>
    <p:sldId id="327" r:id="rId42"/>
    <p:sldId id="329" r:id="rId43"/>
    <p:sldId id="383" r:id="rId44"/>
    <p:sldId id="385" r:id="rId45"/>
    <p:sldId id="331" r:id="rId46"/>
    <p:sldId id="326" r:id="rId47"/>
    <p:sldId id="320" r:id="rId48"/>
    <p:sldId id="342" r:id="rId4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Bitstream Vera Sans" charset="0"/>
        <a:cs typeface="Bitstream Vera Sans" charset="0"/>
      </a:defRPr>
    </a:lvl9pPr>
  </p:defaultTextStyle>
  <p:extLst>
    <p:ext uri="{521415D9-36F7-43E2-AB2F-B90AF26B5E84}">
      <p14:sectionLst xmlns:p14="http://schemas.microsoft.com/office/powerpoint/2010/main">
        <p14:section name="Intro" id="{8D7B0B13-6C65-4A30-8AA4-A726BB73C820}">
          <p14:sldIdLst>
            <p14:sldId id="311"/>
            <p14:sldId id="363"/>
            <p14:sldId id="340"/>
            <p14:sldId id="341"/>
            <p14:sldId id="364"/>
            <p14:sldId id="365"/>
            <p14:sldId id="367"/>
          </p14:sldIdLst>
        </p14:section>
        <p14:section name="Bottom-up heap construction" id="{2072ABBD-7905-40CA-96E0-7031DC63564B}">
          <p14:sldIdLst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  <p14:section name="RAT" id="{0715EB67-2A18-4793-9C31-5CCE3107C27A}">
          <p14:sldIdLst>
            <p14:sldId id="310"/>
          </p14:sldIdLst>
        </p14:section>
        <p14:section name="Hash table" id="{1E8AB88C-9338-4EE4-BF1A-7BFD556CD61C}">
          <p14:sldIdLst>
            <p14:sldId id="338"/>
            <p14:sldId id="382"/>
            <p14:sldId id="313"/>
            <p14:sldId id="330"/>
            <p14:sldId id="315"/>
            <p14:sldId id="314"/>
            <p14:sldId id="316"/>
            <p14:sldId id="317"/>
            <p14:sldId id="318"/>
          </p14:sldIdLst>
        </p14:section>
        <p14:section name="Skip list" id="{93D14A7B-2CAC-4A9F-801F-E4E575947404}">
          <p14:sldIdLst>
            <p14:sldId id="339"/>
            <p14:sldId id="381"/>
            <p14:sldId id="319"/>
          </p14:sldIdLst>
        </p14:section>
        <p14:section name="Explore" id="{81CE3269-C139-489B-A238-19506CFD8042}">
          <p14:sldIdLst>
            <p14:sldId id="384"/>
            <p14:sldId id="322"/>
            <p14:sldId id="323"/>
            <p14:sldId id="324"/>
            <p14:sldId id="325"/>
            <p14:sldId id="333"/>
            <p14:sldId id="335"/>
            <p14:sldId id="336"/>
            <p14:sldId id="327"/>
            <p14:sldId id="329"/>
            <p14:sldId id="383"/>
            <p14:sldId id="385"/>
          </p14:sldIdLst>
        </p14:section>
        <p14:section name="Conclusion" id="{3249311A-377E-45DE-929A-F21C847D8B79}">
          <p14:sldIdLst>
            <p14:sldId id="331"/>
            <p14:sldId id="326"/>
            <p14:sldId id="320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5F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66" autoAdjust="0"/>
  </p:normalViewPr>
  <p:slideViewPr>
    <p:cSldViewPr>
      <p:cViewPr varScale="1">
        <p:scale>
          <a:sx n="56" d="100"/>
          <a:sy n="56" d="100"/>
        </p:scale>
        <p:origin x="264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54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763588"/>
            <a:ext cx="5494337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6288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FFFFFF"/>
                </a:solidFill>
                <a:latin typeface="Times New Roman" pitchFamily="16" charset="0"/>
                <a:ea typeface="Bitstream Vera Sans" charset="0"/>
                <a:cs typeface="Bitstream Vera Sans" charset="0"/>
              </a:defRPr>
            </a:lvl1pPr>
          </a:lstStyle>
          <a:p>
            <a:pPr>
              <a:defRPr/>
            </a:pPr>
            <a:fld id="{83E174FB-BE2B-4C5A-B102-0FBD708E6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14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ok.ubc.ca/ylucet/DS/ClosedHash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4AD51C-75BD-4623-8070-CB993FC64E8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3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11:35am-12:05pm: 30min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59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96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err="1"/>
              <a:t>C</a:t>
            </a:r>
            <a:r>
              <a:rPr lang="en-CA"/>
              <a:t>.</a:t>
            </a:r>
            <a:r>
              <a:rPr lang="en-CA" baseline="0"/>
              <a:t> </a:t>
            </a:r>
            <a:r>
              <a:rPr lang="en-CA"/>
              <a:t>Skip</a:t>
            </a:r>
            <a:r>
              <a:rPr lang="en-CA" baseline="0"/>
              <a:t> list (r</a:t>
            </a:r>
            <a:r>
              <a:rPr lang="en-CA"/>
              <a:t>ange query). O(log n + d) where there are d strings in</a:t>
            </a:r>
            <a:r>
              <a:rPr lang="en-CA" baseline="0"/>
              <a:t> the range</a:t>
            </a:r>
            <a:r>
              <a:rPr lang="en-CA" baseline="0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3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err="1"/>
              <a:t>E</a:t>
            </a:r>
            <a:r>
              <a:rPr lang="en-CA"/>
              <a:t>. Hash table. Student IDs are not ordered in any meaningful way. O</a:t>
            </a:r>
            <a:r>
              <a:rPr lang="en-CA" dirty="0"/>
              <a:t>(</a:t>
            </a:r>
            <a:r>
              <a:rPr lang="en-CA"/>
              <a:t>1)</a:t>
            </a:r>
            <a:r>
              <a:rPr lang="en-CA" baseline="0"/>
              <a:t> expected time to find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3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C. Skip list. GPA are ordered and this is a range query. Keep pointer at top for O</a:t>
            </a:r>
            <a:r>
              <a:rPr lang="en-CA" dirty="0"/>
              <a:t>(</a:t>
            </a:r>
            <a:r>
              <a:rPr lang="en-CA"/>
              <a:t>d) where</a:t>
            </a:r>
            <a:r>
              <a:rPr lang="en-CA" baseline="0"/>
              <a:t> d = n/10 so O</a:t>
            </a:r>
            <a:r>
              <a:rPr lang="en-CA" baseline="0" dirty="0"/>
              <a:t>(n)</a:t>
            </a:r>
            <a:endParaRPr lang="en-CA" dirty="0"/>
          </a:p>
          <a:p>
            <a:pPr marL="0" indent="0">
              <a:buNone/>
            </a:pPr>
            <a:r>
              <a:rPr lang="en-CA" err="1"/>
              <a:t>D</a:t>
            </a:r>
            <a:r>
              <a:rPr lang="en-CA"/>
              <a:t>. Priority queue. Possible too; do a removeMin() till the 10% students are found. O(d log</a:t>
            </a:r>
            <a:r>
              <a:rPr lang="en-CA" baseline="0"/>
              <a:t> n) so O(n log n</a:t>
            </a:r>
            <a:r>
              <a:rPr lang="en-CA" baseline="0" dirty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9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C: O</a:t>
            </a:r>
            <a:r>
              <a:rPr lang="en-US" dirty="0"/>
              <a:t>(</a:t>
            </a:r>
            <a:r>
              <a:rPr lang="en-US"/>
              <a:t>N). The worst-case</a:t>
            </a:r>
            <a:r>
              <a:rPr lang="en-US" baseline="0"/>
              <a:t> occurs when the hash function is constant f</a:t>
            </a:r>
            <a:r>
              <a:rPr lang="en-US" baseline="0" dirty="0"/>
              <a:t>(k)=0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6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/>
              <a:t>C: O</a:t>
            </a:r>
            <a:r>
              <a:rPr lang="en-US" dirty="0"/>
              <a:t>(</a:t>
            </a:r>
            <a:r>
              <a:rPr lang="en-US"/>
              <a:t>N). The worst-case</a:t>
            </a:r>
            <a:r>
              <a:rPr lang="en-US" baseline="0"/>
              <a:t> occurs when the hash function is constant f</a:t>
            </a:r>
            <a:r>
              <a:rPr lang="en-US" baseline="0" dirty="0"/>
              <a:t>(k)=</a:t>
            </a:r>
            <a:r>
              <a:rPr lang="en-US" baseline="0"/>
              <a:t>0. The hash-table in that case is a list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Write solution on white board for each</a:t>
            </a:r>
            <a:r>
              <a:rPr lang="en-CA" baseline="0" dirty="0"/>
              <a:t> team</a:t>
            </a:r>
            <a:endParaRPr lang="en-CA" dirty="0"/>
          </a:p>
          <a:p>
            <a:endParaRPr lang="en-CA" dirty="0"/>
          </a:p>
          <a:p>
            <a:r>
              <a:rPr lang="en-CA" dirty="0"/>
              <a:t>C-10.58: binary search on each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72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12:15pm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39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Write solution on white board for each</a:t>
            </a:r>
            <a:r>
              <a:rPr lang="en-CA" baseline="0"/>
              <a:t> team</a:t>
            </a:r>
            <a:endParaRPr lang="en-CA" dirty="0"/>
          </a:p>
          <a:p>
            <a:endParaRPr lang="en-CA" dirty="0"/>
          </a:p>
          <a:p>
            <a:r>
              <a:rPr lang="en-CA"/>
              <a:t>C-10.58: binary search on each row</a:t>
            </a:r>
            <a:endParaRPr lang="en-CA" dirty="0"/>
          </a:p>
          <a:p>
            <a:endParaRPr lang="en-CA" dirty="0"/>
          </a:p>
          <a:p>
            <a:r>
              <a:rPr lang="en-CA"/>
              <a:t>C-10.60: loop on boolean array.</a:t>
            </a:r>
            <a:r>
              <a:rPr lang="en-CA" baseline="0"/>
              <a:t> Complexity: add O</a:t>
            </a:r>
            <a:r>
              <a:rPr lang="en-CA" baseline="0" dirty="0"/>
              <a:t>(</a:t>
            </a:r>
            <a:r>
              <a:rPr lang="en-CA" baseline="0"/>
              <a:t>1), remove O</a:t>
            </a:r>
            <a:r>
              <a:rPr lang="en-CA" baseline="0" dirty="0"/>
              <a:t>(</a:t>
            </a:r>
            <a:r>
              <a:rPr lang="en-CA" baseline="0"/>
              <a:t>1), iterator O</a:t>
            </a:r>
            <a:r>
              <a:rPr lang="en-CA" baseline="0" dirty="0"/>
              <a:t>(</a:t>
            </a:r>
            <a:r>
              <a:rPr lang="en-CA" baseline="0"/>
              <a:t>n), union O</a:t>
            </a:r>
            <a:r>
              <a:rPr lang="en-CA" baseline="0" dirty="0"/>
              <a:t>(</a:t>
            </a:r>
            <a:r>
              <a:rPr lang="en-CA" baseline="0"/>
              <a:t>n), intersection O</a:t>
            </a:r>
            <a:r>
              <a:rPr lang="en-CA" baseline="0" dirty="0"/>
              <a:t>(</a:t>
            </a:r>
            <a:r>
              <a:rPr lang="en-CA" baseline="0"/>
              <a:t>n). The structure is inefficient when holding sparse data i</a:t>
            </a:r>
            <a:r>
              <a:rPr lang="en-CA" baseline="0" dirty="0"/>
              <a:t>.</a:t>
            </a:r>
            <a:r>
              <a:rPr lang="en-CA" baseline="0"/>
              <a:t>e. when it has very few elements</a:t>
            </a:r>
            <a:r>
              <a:rPr lang="en-CA" baseline="0" dirty="0"/>
              <a:t>.</a:t>
            </a:r>
            <a:endParaRPr lang="en-CA" dirty="0"/>
          </a:p>
          <a:p>
            <a:endParaRPr lang="en-CA" dirty="0"/>
          </a:p>
          <a:p>
            <a:r>
              <a:rPr lang="en-CA"/>
              <a:t>A different (but same</a:t>
            </a:r>
            <a:r>
              <a:rPr lang="en-CA" baseline="0"/>
              <a:t> complexity) solution converts to bits and use bit operators</a:t>
            </a:r>
            <a:r>
              <a:rPr lang="en-CA" baseline="0" dirty="0"/>
              <a:t>:</a:t>
            </a:r>
            <a:endParaRPr lang="en-CA" dirty="0"/>
          </a:p>
          <a:p>
            <a:r>
              <a:rPr lang="en-CA" err="1"/>
              <a:t>union</a:t>
            </a:r>
            <a:r>
              <a:rPr lang="en-CA"/>
              <a:t>: p OR q</a:t>
            </a:r>
            <a:endParaRPr lang="en-CA" dirty="0"/>
          </a:p>
          <a:p>
            <a:r>
              <a:rPr lang="en-CA" err="1"/>
              <a:t>intersection</a:t>
            </a:r>
            <a:r>
              <a:rPr lang="en-CA"/>
              <a:t>: p AND q</a:t>
            </a:r>
            <a:endParaRPr lang="en-CA" dirty="0"/>
          </a:p>
          <a:p>
            <a:r>
              <a:rPr lang="en-CA" err="1"/>
              <a:t>subtraction</a:t>
            </a:r>
            <a:r>
              <a:rPr lang="en-CA"/>
              <a:t>: p</a:t>
            </a:r>
            <a:r>
              <a:rPr lang="en-CA" baseline="0"/>
              <a:t> AND not q</a:t>
            </a: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1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6343B9-43F2-4CC0-85F6-77B29C0CD9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4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E: O(log n)  is selected as the right answer</a:t>
            </a:r>
            <a:endParaRPr lang="en-US" dirty="0"/>
          </a:p>
          <a:p>
            <a:pPr eaLnBrk="1" hangingPunct="1"/>
            <a:r>
              <a:rPr lang="en-US"/>
              <a:t>The answer is false and should be appealed</a:t>
            </a:r>
            <a:r>
              <a:rPr lang="en-US" dirty="0"/>
              <a:t>.</a:t>
            </a:r>
          </a:p>
          <a:p>
            <a:pPr eaLnBrk="1" hangingPunct="1"/>
            <a:r>
              <a:rPr lang="en-US"/>
              <a:t>- Given 2 perfect binary trees, one can build a heap in O(log n): create root node with e, put h1 on left child, h2 on right child, do a down-heap. Then you have a heap that is also a perfect binary tree</a:t>
            </a:r>
            <a:r>
              <a:rPr lang="en-US" dirty="0"/>
              <a:t>.</a:t>
            </a:r>
          </a:p>
          <a:p>
            <a:pPr eaLnBrk="1" hangingPunct="1"/>
            <a:r>
              <a:rPr lang="en-US"/>
              <a:t>- Given 2 heaps the challenge is to build a complete binary tree when the 2 heaps could have different heights. Take h1 containing 10, 11, 12, 13; h2 containing 20, 21, and e = 5. Then building a tree as above results in a non complete binary tree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/>
              <a:t>In that case, the best one can do simply is O</a:t>
            </a:r>
            <a:r>
              <a:rPr lang="en-US" dirty="0"/>
              <a:t>(</a:t>
            </a:r>
            <a:r>
              <a:rPr lang="en-US"/>
              <a:t>n) using bottom-up heap building; O(n log n) occurs if one inserts one element at a time into h1 (if h1</a:t>
            </a:r>
            <a:r>
              <a:rPr lang="en-US" dirty="0"/>
              <a:t>.</a:t>
            </a:r>
            <a:r>
              <a:rPr lang="en-US"/>
              <a:t>size() &gt; h2</a:t>
            </a:r>
            <a:r>
              <a:rPr lang="en-US" dirty="0"/>
              <a:t>.</a:t>
            </a:r>
            <a:r>
              <a:rPr lang="en-US"/>
              <a:t>size()) and inserting e. However, assuming heap 1 has size n and heap 2 size k, the best algorithm runs in O(k + (log n)(log k)) for an array implementation and in O((log n)(log k)) for a pointer-based implementation by https</a:t>
            </a:r>
            <a:r>
              <a:rPr lang="en-US" dirty="0"/>
              <a:t>://link.springer.com/content/pdf/10.1007/BF00264229</a:t>
            </a:r>
            <a:r>
              <a:rPr lang="en-US"/>
              <a:t>.pdf </a:t>
            </a:r>
            <a:endParaRPr lang="en-US" dirty="0"/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Solutions: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aseline="0" dirty="0"/>
              <a:t>https://www.baeldung.com/cs/merge-two-max-heaps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aseline="0" dirty="0"/>
              <a:t>https://www.geeksforgeeks.org/</a:t>
            </a:r>
            <a:r>
              <a:rPr lang="en-US" baseline="0"/>
              <a:t>merge-two-binary-max-heaps/ </a:t>
            </a:r>
            <a:endParaRPr lang="en-US" baseline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aseline="0" dirty="0"/>
              <a:t>https://link.springer.com/content/pdf/10.1007/BF00264229</a:t>
            </a:r>
            <a:r>
              <a:rPr lang="en-US" baseline="0"/>
              <a:t>.pdf </a:t>
            </a:r>
            <a:endParaRPr lang="en-US" baseline="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/>
              <a:t>Priority Queues</a:t>
            </a:r>
            <a:endParaRPr lang="en-US" sz="1200" dirty="0"/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6F45A7-A824-406A-8B33-E3C4B985E44F}" type="datetime8">
              <a:rPr lang="en-US" sz="1200"/>
              <a:pPr eaLnBrk="1" hangingPunct="1"/>
              <a:t>10/14/2022 9:02 AM</a:t>
            </a:fld>
            <a:endParaRPr lang="en-US" sz="120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B4E1EB-AD15-4DA1-958C-7012398B5CB1}" type="slidenum">
              <a:rPr lang="en-US" sz="1200"/>
              <a:pPr eaLnBrk="1" hangingPunct="1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052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763588"/>
            <a:ext cx="5027613" cy="3770312"/>
          </a:xfrm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E: O(log n)  is selected as the right answer</a:t>
            </a:r>
            <a:endParaRPr lang="en-US" dirty="0"/>
          </a:p>
          <a:p>
            <a:pPr eaLnBrk="1" hangingPunct="1"/>
            <a:r>
              <a:rPr lang="en-US"/>
              <a:t>The answer is false and should be appealed</a:t>
            </a:r>
            <a:r>
              <a:rPr lang="en-US" dirty="0"/>
              <a:t>.</a:t>
            </a:r>
          </a:p>
          <a:p>
            <a:pPr eaLnBrk="1" hangingPunct="1"/>
            <a:r>
              <a:rPr lang="en-US"/>
              <a:t>- Given 2 perfect binary trees, one can build a heap in O(log n): create root node with e, put h1 on left child, h2 on right child, do a down-heap. Then you have a heap that is also a perfect binary tree</a:t>
            </a:r>
            <a:r>
              <a:rPr lang="en-US" dirty="0"/>
              <a:t>.</a:t>
            </a:r>
          </a:p>
          <a:p>
            <a:pPr eaLnBrk="1" hangingPunct="1"/>
            <a:r>
              <a:rPr lang="en-US"/>
              <a:t>- Given 2 heaps the challenge is to build a complete binary tree when the 2 heaps could have different heights. Take h1 containing 10, 11, 12, 13; h2 containing 20, 21, and e = 5. Then building a tree as above results in a non complete binary tree</a:t>
            </a:r>
            <a:r>
              <a:rPr lang="en-US" dirty="0"/>
              <a:t>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/>
              <a:t>In that case, the best one can do simply is O</a:t>
            </a:r>
            <a:r>
              <a:rPr lang="en-US" dirty="0"/>
              <a:t>(</a:t>
            </a:r>
            <a:r>
              <a:rPr lang="en-US"/>
              <a:t>n) using bottom-up heap building; O(n log n) occurs if one inserts one element at a time into h1 (if h1</a:t>
            </a:r>
            <a:r>
              <a:rPr lang="en-US" dirty="0"/>
              <a:t>.</a:t>
            </a:r>
            <a:r>
              <a:rPr lang="en-US"/>
              <a:t>size() &gt; h2</a:t>
            </a:r>
            <a:r>
              <a:rPr lang="en-US" dirty="0"/>
              <a:t>.</a:t>
            </a:r>
            <a:r>
              <a:rPr lang="en-US"/>
              <a:t>size()) and inserting e. However, assuming heap 1 has size n and heap 2 size k, the best algorithm runs in O(k + (log n)(log k)) for an array implementation and in O((log n)(log k)) for a pointer-based implementation by https</a:t>
            </a:r>
            <a:r>
              <a:rPr lang="en-US" dirty="0"/>
              <a:t>://link.springer.com/content/pdf/10.1007/BF00264229</a:t>
            </a:r>
            <a:r>
              <a:rPr lang="en-US"/>
              <a:t>.pdf </a:t>
            </a:r>
            <a:endParaRPr lang="en-US" dirty="0"/>
          </a:p>
          <a:p>
            <a:pPr eaLnBrk="1" hangingPunct="1"/>
            <a:endParaRPr lang="en-US" baseline="0" dirty="0"/>
          </a:p>
          <a:p>
            <a:pPr eaLnBrk="1" hangingPunct="1"/>
            <a:r>
              <a:rPr lang="en-US" baseline="0" dirty="0"/>
              <a:t>Solutions: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aseline="0" dirty="0"/>
              <a:t>https://www.baeldung.com/cs/merge-two-max-heaps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aseline="0" dirty="0"/>
              <a:t>https://www.geeksforgeeks.org/</a:t>
            </a:r>
            <a:r>
              <a:rPr lang="en-US" baseline="0"/>
              <a:t>merge-two-binary-max-heaps/ </a:t>
            </a:r>
            <a:endParaRPr lang="en-US" baseline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aseline="0" dirty="0"/>
              <a:t>https://link.springer.com/content/pdf/10.1007/BF00264229</a:t>
            </a:r>
            <a:r>
              <a:rPr lang="en-US" baseline="0"/>
              <a:t>.pdf </a:t>
            </a:r>
            <a:endParaRPr lang="en-US" baseline="0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/>
              <a:t>Priority Queues</a:t>
            </a:r>
            <a:endParaRPr lang="en-US" sz="1200" dirty="0"/>
          </a:p>
        </p:txBody>
      </p:sp>
      <p:sp>
        <p:nvSpPr>
          <p:cNvPr id="481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26F45A7-A824-406A-8B33-E3C4B985E44F}" type="datetime8">
              <a:rPr lang="en-US" sz="1200"/>
              <a:pPr eaLnBrk="1" hangingPunct="1"/>
              <a:t>10/14/2022 9:02 AM</a:t>
            </a:fld>
            <a:endParaRPr lang="en-US" sz="1200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1pPr>
            <a:lvl2pPr marL="718295" indent="-276267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2pPr>
            <a:lvl3pPr marL="1105069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3pPr>
            <a:lvl4pPr marL="1547096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4pPr>
            <a:lvl5pPr marL="1989124" indent="-221014" defTabSz="933169" eaLnBrk="0" hangingPunct="0">
              <a:defRPr sz="2300">
                <a:solidFill>
                  <a:schemeClr val="tx1"/>
                </a:solidFill>
                <a:latin typeface="Tahoma" pitchFamily="34" charset="0"/>
              </a:defRPr>
            </a:lvl5pPr>
            <a:lvl6pPr marL="2431152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6pPr>
            <a:lvl7pPr marL="2873179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7pPr>
            <a:lvl8pPr marL="3315207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8pPr>
            <a:lvl9pPr marL="3757234" indent="-221014" algn="ctr" defTabSz="93316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1B4E1EB-AD15-4DA1-958C-7012398B5CB1}" type="slidenum">
              <a:rPr lang="en-US" sz="120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44923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11:7am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geometric series \sum_(i=0)^\</a:t>
            </a:r>
            <a:r>
              <a:rPr lang="en-US" dirty="0" err="1"/>
              <a:t>infty</a:t>
            </a:r>
            <a:r>
              <a:rPr lang="en-US" dirty="0"/>
              <a:t> </a:t>
            </a:r>
            <a:r>
              <a:rPr lang="en-US" dirty="0" err="1"/>
              <a:t>x^i</a:t>
            </a:r>
            <a:r>
              <a:rPr lang="en-US" dirty="0"/>
              <a:t> = 1/(1-x)</a:t>
            </a:r>
          </a:p>
          <a:p>
            <a:r>
              <a:rPr lang="en-US" dirty="0"/>
              <a:t>Derive to obtain \sum_(i=0)^\</a:t>
            </a:r>
            <a:r>
              <a:rPr lang="en-US" dirty="0" err="1"/>
              <a:t>infty</a:t>
            </a:r>
            <a:r>
              <a:rPr lang="en-US" dirty="0"/>
              <a:t> i </a:t>
            </a:r>
            <a:r>
              <a:rPr lang="en-US" dirty="0" err="1"/>
              <a:t>x^i</a:t>
            </a:r>
            <a:r>
              <a:rPr lang="en-US" dirty="0"/>
              <a:t> = x/(1-x)^2</a:t>
            </a:r>
          </a:p>
          <a:p>
            <a:r>
              <a:rPr lang="en-US" dirty="0"/>
              <a:t>Then use x = 1/2 to obtain</a:t>
            </a:r>
          </a:p>
          <a:p>
            <a:r>
              <a:rPr lang="en-US" dirty="0"/>
              <a:t>\</a:t>
            </a:r>
            <a:r>
              <a:rPr lang="en-US" dirty="0" err="1"/>
              <a:t>sum_i</a:t>
            </a:r>
            <a:r>
              <a:rPr lang="en-US" dirty="0"/>
              <a:t>=0^\</a:t>
            </a:r>
            <a:r>
              <a:rPr lang="en-US" dirty="0" err="1"/>
              <a:t>infty</a:t>
            </a:r>
            <a:r>
              <a:rPr lang="en-US" dirty="0"/>
              <a:t> i/2^i = 1/2 / (1-1/2)^2 = 2 = O(1)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11:20am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Demo of linear probing in </a:t>
            </a:r>
            <a:r>
              <a:rPr lang="en-CA">
                <a:hlinkClick r:id="rId3"/>
              </a:rPr>
              <a:t>https</a:t>
            </a:r>
            <a:r>
              <a:rPr lang="en-CA" dirty="0">
                <a:hlinkClick r:id="rId3"/>
              </a:rPr>
              <a:t>://people.ok.ubc.ca/ylucet/DS/ClosedHash.html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3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7613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11:30am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3E174FB-BE2B-4C5A-B102-0FBD708E6A8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1007D-2BBD-4DE8-A30F-AE9ABFDB5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4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9848-23BF-44ED-85B5-D639AFB63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FF36-8D69-4BC6-9A00-B9FE3524A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4E1D-1DF8-45A1-9948-E268C0D2A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6328F-9D63-4BF2-BDF9-729C7E1C44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84787-6632-4223-A1CE-579E9B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F6DF7-1E32-42D6-BD19-228ADDE18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0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C4D41-9F08-4AF5-A93E-994174D9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50654-878A-4111-AD4F-F163C7ED8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D401-BA6E-40B8-A147-0D7903DDA3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2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2DEBD-E119-45B7-8353-32A735E8E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9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CAA6452-2CE3-4C2B-8F5C-C3AA2051A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Bitstream Vera Sans" charset="0"/>
          <a:cs typeface="Bitstream Vera Sans" charset="0"/>
        </a:defRPr>
      </a:lvl9pPr>
    </p:titleStyle>
    <p:bodyStyle>
      <a:lvl1pPr marL="342900" indent="-342900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kip_list#/media/File:Skip_list_add_element-en.gif" TargetMode="External"/><Relationship Id="rId5" Type="http://schemas.openxmlformats.org/officeDocument/2006/relationships/image" Target="../media/image2.gif"/><Relationship Id="rId4" Type="http://schemas.openxmlformats.org/officeDocument/2006/relationships/hyperlink" Target="https://commons.wikimedia.org/wiki/File:Hash_table_3_1_1_0_1_0_0_SP.svg#/media/File:Hash_table_3_1_1_0_1_0_0_SP.sv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pot.com/2020/10/building-binary-heap-in-on-worst-time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time-complexity-of-building-a-heap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ime-complexity-of-building-a-heap/" TargetMode="External"/><Relationship Id="rId4" Type="http://schemas.openxmlformats.org/officeDocument/2006/relationships/hyperlink" Target="https://www.w3spot.com/2020/10/building-binary-heap-in-on-worst-time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ok.ubc.ca/ylucet/DS/ClosedHash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ok.ubc.ca/ylucet/DS/OpenHas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mps-people.ok.ubc.ca/ylucet/DS/SkipList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mps-people.ok.ubc.ca/ylucet/DS/Dijkstra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canvas.ubc.ca/courses/100276/files/22568496?wrap=1" TargetMode="External"/><Relationship Id="rId13" Type="http://schemas.openxmlformats.org/officeDocument/2006/relationships/hyperlink" Target="https://canvas.ubc.ca/courses/100276/files/23027801?wrap=1" TargetMode="External"/><Relationship Id="rId3" Type="http://schemas.openxmlformats.org/officeDocument/2006/relationships/hyperlink" Target="https://canvas.ubc.ca/courses/100276/files/22312907?wrap=1" TargetMode="External"/><Relationship Id="rId7" Type="http://schemas.openxmlformats.org/officeDocument/2006/relationships/hyperlink" Target="https://canvas.ubc.ca/courses/100276/files/22575221?wrap=1" TargetMode="External"/><Relationship Id="rId12" Type="http://schemas.openxmlformats.org/officeDocument/2006/relationships/hyperlink" Target="https://canvas.ubc.ca/courses/100276/files/23027799?wrap=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nvas.ubc.ca/courses/100276/files/22435407?wrap=1" TargetMode="External"/><Relationship Id="rId11" Type="http://schemas.openxmlformats.org/officeDocument/2006/relationships/hyperlink" Target="https://canvas.ubc.ca/courses/100276/files/23027798?wrap=1" TargetMode="External"/><Relationship Id="rId5" Type="http://schemas.openxmlformats.org/officeDocument/2006/relationships/hyperlink" Target="https://canvas.ubc.ca/courses/100276/files/22490148?wrap=1" TargetMode="External"/><Relationship Id="rId10" Type="http://schemas.openxmlformats.org/officeDocument/2006/relationships/hyperlink" Target="https://canvas.ubc.ca/courses/100276/files/23027797?wrap=1" TargetMode="External"/><Relationship Id="rId4" Type="http://schemas.openxmlformats.org/officeDocument/2006/relationships/hyperlink" Target="https://canvas.ubc.ca/courses/100276/files/22312907/download?download_frd=1" TargetMode="External"/><Relationship Id="rId9" Type="http://schemas.openxmlformats.org/officeDocument/2006/relationships/hyperlink" Target="https://canvas.ubc.ca/courses/100276/files/23027803?wrap=1" TargetMode="External"/><Relationship Id="rId14" Type="http://schemas.openxmlformats.org/officeDocument/2006/relationships/hyperlink" Target="https://canvas.ubc.ca/courses/100276/files/23027802?wrap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ontent/pdf/10.1007/BF00264229.pdf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inomial_heap" TargetMode="External"/><Relationship Id="rId5" Type="http://schemas.openxmlformats.org/officeDocument/2006/relationships/hyperlink" Target="https://en.wikipedia.org/wiki/Leftist_tree" TargetMode="External"/><Relationship Id="rId4" Type="http://schemas.openxmlformats.org/officeDocument/2006/relationships/hyperlink" Target="https://cmps-people.ok.ubc.ca/ylucet/DS/LeftistHeap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pot.com/2020/10/building-binary-heap-in-on-worst-tim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time-complexity-of-building-a-hea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ime-complexity-of-building-a-heap/" TargetMode="External"/><Relationship Id="rId2" Type="http://schemas.openxmlformats.org/officeDocument/2006/relationships/hyperlink" Target="https://www.w3spot.com/2020/10/building-binary-heap-in-on-worst-ti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36C71B-2FEA-4CE2-B1B1-2A0886DA1552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CA"/>
              <a:t>COSC 222 Data Structures</a:t>
            </a: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CA"/>
              <a:t>Yves Lucet</a:t>
            </a:r>
            <a:endParaRPr lang="en-US" dirty="0"/>
          </a:p>
        </p:txBody>
      </p:sp>
      <p:pic>
        <p:nvPicPr>
          <p:cNvPr id="6146" name="Picture 2" descr="https://upload.wikimedia.org/wikipedia/commons/thumb/7/7d/Hash_table_3_1_1_0_1_0_0_SP.svg/315px-Hash_table_3_1_1_0_1_0_0_S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2" y="4787794"/>
            <a:ext cx="3307358" cy="24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367" y="7202690"/>
            <a:ext cx="5039783" cy="2499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51"/>
              <a:t>"Hash table 3 1 1 0 1 0 0 SP" by Jorge Stolfi - Own work. Licensed under CC BY-SA 3.0 via Commons - </a:t>
            </a:r>
            <a:r>
              <a:rPr lang="en-US" sz="551">
                <a:hlinkClick r:id="rId4"/>
              </a:rPr>
              <a:t>https</a:t>
            </a:r>
            <a:r>
              <a:rPr lang="en-US" sz="551" dirty="0">
                <a:hlinkClick r:id="rId4"/>
              </a:rPr>
              <a:t>://commons.wikimedia.org/wiki/File:Hash_table_3_1_1_0_1_0_0_SP.svg#/media/File:Hash_table_3_1_1_0_1_0_0_SP</a:t>
            </a:r>
            <a:r>
              <a:rPr lang="en-US" sz="551">
                <a:hlinkClick r:id="rId4"/>
              </a:rPr>
              <a:t>.svg</a:t>
            </a:r>
            <a:r>
              <a:rPr lang="en-US" sz="551"/>
              <a:t> </a:t>
            </a:r>
            <a:endParaRPr lang="en-CA" sz="551" dirty="0"/>
          </a:p>
        </p:txBody>
      </p:sp>
      <p:pic>
        <p:nvPicPr>
          <p:cNvPr id="4098" name="Picture 2" descr="https://upload.wikimedia.org/wikipedia/commons/2/2c/Skip_list_add_element-en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827" y="5046272"/>
            <a:ext cx="4292375" cy="148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2320" y="6635714"/>
            <a:ext cx="4148893" cy="3448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2"/>
              <a:t>CC BY-SA 3.0</a:t>
            </a:r>
            <a:br>
              <a:rPr lang="en-US" sz="882" dirty="0"/>
            </a:br>
            <a:r>
              <a:rPr lang="en-US" sz="882" dirty="0">
                <a:hlinkClick r:id="rId6"/>
              </a:rPr>
              <a:t>https://en.wikipedia.org/wiki/Skip_list#/media/File:Skip_list_add_element-en</a:t>
            </a:r>
            <a:r>
              <a:rPr lang="en-US" sz="882">
                <a:hlinkClick r:id="rId6"/>
              </a:rPr>
              <a:t>.gif</a:t>
            </a:r>
            <a:r>
              <a:rPr lang="en-US" sz="882"/>
              <a:t> </a:t>
            </a:r>
            <a:endParaRPr lang="en-US" sz="882" dirty="0"/>
          </a:p>
        </p:txBody>
      </p:sp>
    </p:spTree>
    <p:extLst>
      <p:ext uri="{BB962C8B-B14F-4D97-AF65-F5344CB8AC3E}">
        <p14:creationId xmlns:p14="http://schemas.microsoft.com/office/powerpoint/2010/main" val="773817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1: 1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/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>
            <a:off x="3068476" y="4135670"/>
            <a:ext cx="1179748" cy="868303"/>
          </a:xfrm>
          <a:prstGeom prst="arc">
            <a:avLst>
              <a:gd name="adj1" fmla="val 15241858"/>
              <a:gd name="adj2" fmla="val 24791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DD391D-A7BF-40E9-B14A-BAD3486631CF}"/>
              </a:ext>
            </a:extLst>
          </p:cNvPr>
          <p:cNvSpPr/>
          <p:nvPr/>
        </p:nvSpPr>
        <p:spPr bwMode="auto">
          <a:xfrm flipV="1">
            <a:off x="3349571" y="6608565"/>
            <a:ext cx="3878317" cy="68547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B3107-5E7E-48B0-AE25-B39C7A533871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570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1: 1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489883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>
            <a:off x="3068476" y="4135670"/>
            <a:ext cx="1179748" cy="868303"/>
          </a:xfrm>
          <a:prstGeom prst="arc">
            <a:avLst>
              <a:gd name="adj1" fmla="val 15241858"/>
              <a:gd name="adj2" fmla="val 24791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691AB10-DDF1-423F-B259-29C84402896A}"/>
              </a:ext>
            </a:extLst>
          </p:cNvPr>
          <p:cNvSpPr/>
          <p:nvPr/>
        </p:nvSpPr>
        <p:spPr bwMode="auto">
          <a:xfrm flipV="1">
            <a:off x="3349571" y="6608565"/>
            <a:ext cx="3878317" cy="68547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785A83-AA11-461A-B70C-433ABC4A59AC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64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1: 1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1583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>
            <a:off x="1328727" y="4205369"/>
            <a:ext cx="1179748" cy="868303"/>
          </a:xfrm>
          <a:prstGeom prst="arc">
            <a:avLst>
              <a:gd name="adj1" fmla="val 15241858"/>
              <a:gd name="adj2" fmla="val 24791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0CF7E0-227E-4270-91C4-1D2991694A0F}"/>
              </a:ext>
            </a:extLst>
          </p:cNvPr>
          <p:cNvSpPr/>
          <p:nvPr/>
        </p:nvSpPr>
        <p:spPr bwMode="auto">
          <a:xfrm flipV="1">
            <a:off x="2191247" y="6626653"/>
            <a:ext cx="2921073" cy="68547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04859-333B-4AA3-A61F-D7AD9403AE65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32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1: 1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90414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>
            <a:off x="1328727" y="4205369"/>
            <a:ext cx="1179748" cy="868303"/>
          </a:xfrm>
          <a:prstGeom prst="arc">
            <a:avLst>
              <a:gd name="adj1" fmla="val 15241858"/>
              <a:gd name="adj2" fmla="val 24791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E302CB-D178-47AA-8221-BECADF926992}"/>
              </a:ext>
            </a:extLst>
          </p:cNvPr>
          <p:cNvSpPr/>
          <p:nvPr/>
        </p:nvSpPr>
        <p:spPr bwMode="auto">
          <a:xfrm flipV="1">
            <a:off x="2191247" y="6626653"/>
            <a:ext cx="2921073" cy="68547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1D5AA8-3A23-42AC-8663-B789FF438D08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709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0: 2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294876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>
            <a:off x="2418030" y="3194884"/>
            <a:ext cx="1179748" cy="868303"/>
          </a:xfrm>
          <a:prstGeom prst="arc">
            <a:avLst>
              <a:gd name="adj1" fmla="val 13644281"/>
              <a:gd name="adj2" fmla="val 24791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47B3E9-DCC9-4161-8346-95F8EAAC843E}"/>
              </a:ext>
            </a:extLst>
          </p:cNvPr>
          <p:cNvSpPr/>
          <p:nvPr/>
        </p:nvSpPr>
        <p:spPr bwMode="auto">
          <a:xfrm flipV="1">
            <a:off x="1378949" y="6634171"/>
            <a:ext cx="1933171" cy="67795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D547E-CF47-4D5B-94B7-720403C4E477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715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0: 2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54681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>
            <a:off x="2418030" y="3194884"/>
            <a:ext cx="1179748" cy="868303"/>
          </a:xfrm>
          <a:prstGeom prst="arc">
            <a:avLst>
              <a:gd name="adj1" fmla="val 13644281"/>
              <a:gd name="adj2" fmla="val 24791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C0F54E-76DD-4F97-930B-ABF3F79DD3A4}"/>
              </a:ext>
            </a:extLst>
          </p:cNvPr>
          <p:cNvSpPr/>
          <p:nvPr/>
        </p:nvSpPr>
        <p:spPr bwMode="auto">
          <a:xfrm flipV="1">
            <a:off x="1378949" y="6634171"/>
            <a:ext cx="1933171" cy="67795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40EF6-E926-43CC-B02F-21313A8B3729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11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0: 2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85988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 rot="15129145">
            <a:off x="2314795" y="4252032"/>
            <a:ext cx="1179748" cy="868303"/>
          </a:xfrm>
          <a:prstGeom prst="arc">
            <a:avLst>
              <a:gd name="adj1" fmla="val 13644281"/>
              <a:gd name="adj2" fmla="val 16472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908001-983B-4DF0-845A-8740B4D96BC3}"/>
              </a:ext>
            </a:extLst>
          </p:cNvPr>
          <p:cNvSpPr/>
          <p:nvPr/>
        </p:nvSpPr>
        <p:spPr bwMode="auto">
          <a:xfrm flipV="1">
            <a:off x="3173279" y="6634172"/>
            <a:ext cx="2947153" cy="67795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07729F-8557-4C07-8143-C07D1FEFE2D2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239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22878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0: 2 shift down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46341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12" name="Arc 11">
            <a:extLst>
              <a:ext uri="{FF2B5EF4-FFF2-40B4-BE49-F238E27FC236}">
                <a16:creationId xmlns:a16="http://schemas.microsoft.com/office/drawing/2014/main" id="{39A08D92-CDFC-41A2-9CA9-BFEC2317C486}"/>
              </a:ext>
            </a:extLst>
          </p:cNvPr>
          <p:cNvSpPr/>
          <p:nvPr/>
        </p:nvSpPr>
        <p:spPr bwMode="auto">
          <a:xfrm rot="15129145">
            <a:off x="2314795" y="4252032"/>
            <a:ext cx="1179748" cy="868303"/>
          </a:xfrm>
          <a:prstGeom prst="arc">
            <a:avLst>
              <a:gd name="adj1" fmla="val 13644281"/>
              <a:gd name="adj2" fmla="val 16472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7EE0E04-1786-40EA-9107-0F227444B18C}"/>
              </a:ext>
            </a:extLst>
          </p:cNvPr>
          <p:cNvSpPr/>
          <p:nvPr/>
        </p:nvSpPr>
        <p:spPr bwMode="auto">
          <a:xfrm flipV="1">
            <a:off x="3173279" y="6634172"/>
            <a:ext cx="2947153" cy="677952"/>
          </a:xfrm>
          <a:custGeom>
            <a:avLst/>
            <a:gdLst>
              <a:gd name="connsiteX0" fmla="*/ 3878317 w 3878317"/>
              <a:gd name="connsiteY0" fmla="*/ 767260 h 777770"/>
              <a:gd name="connsiteX1" fmla="*/ 1103586 w 3878317"/>
              <a:gd name="connsiteY1" fmla="*/ 5 h 777770"/>
              <a:gd name="connsiteX2" fmla="*/ 0 w 3878317"/>
              <a:gd name="connsiteY2" fmla="*/ 777770 h 777770"/>
              <a:gd name="connsiteX0" fmla="*/ 3878317 w 3878317"/>
              <a:gd name="connsiteY0" fmla="*/ 735731 h 746241"/>
              <a:gd name="connsiteX1" fmla="*/ 2154620 w 3878317"/>
              <a:gd name="connsiteY1" fmla="*/ 7 h 746241"/>
              <a:gd name="connsiteX2" fmla="*/ 0 w 3878317"/>
              <a:gd name="connsiteY2" fmla="*/ 746241 h 746241"/>
              <a:gd name="connsiteX0" fmla="*/ 3878317 w 3878317"/>
              <a:gd name="connsiteY0" fmla="*/ 735742 h 746252"/>
              <a:gd name="connsiteX1" fmla="*/ 2154620 w 3878317"/>
              <a:gd name="connsiteY1" fmla="*/ 18 h 746252"/>
              <a:gd name="connsiteX2" fmla="*/ 0 w 3878317"/>
              <a:gd name="connsiteY2" fmla="*/ 746252 h 74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8317" h="746252">
                <a:moveTo>
                  <a:pt x="3878317" y="735742"/>
                </a:moveTo>
                <a:cubicBezTo>
                  <a:pt x="3034861" y="120011"/>
                  <a:pt x="2801006" y="-1734"/>
                  <a:pt x="2154620" y="18"/>
                </a:cubicBezTo>
                <a:cubicBezTo>
                  <a:pt x="1508234" y="1770"/>
                  <a:pt x="228600" y="358245"/>
                  <a:pt x="0" y="74625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959A0-8E1A-4852-9D0E-92F61BFE6614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40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AF6BDF-BD12-4523-84DD-24F1D0CA5184}"/>
                  </a:ext>
                </a:extLst>
              </p:cNvPr>
              <p:cNvSpPr txBox="1"/>
              <p:nvPr/>
            </p:nvSpPr>
            <p:spPr>
              <a:xfrm>
                <a:off x="4680272" y="3243808"/>
                <a:ext cx="5045484" cy="2096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Done!</a:t>
                </a:r>
              </a:p>
              <a:p>
                <a:r>
                  <a:rPr lang="en-US" sz="2800" dirty="0"/>
                  <a:t>Total shift down per level:</a:t>
                </a:r>
              </a:p>
              <a:p>
                <a:r>
                  <a:rPr lang="en-US" sz="2800" dirty="0"/>
                  <a:t>Level 0: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Level 1: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1+1=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Level 2: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 + 0 +0 +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AF6BDF-BD12-4523-84DD-24F1D0CA5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72" y="3243808"/>
                <a:ext cx="5045484" cy="2096087"/>
              </a:xfrm>
              <a:prstGeom prst="rect">
                <a:avLst/>
              </a:prstGeom>
              <a:blipFill>
                <a:blip r:embed="rId2"/>
                <a:stretch>
                  <a:fillRect l="-2539" t="-436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882630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A2B4F8-AD8C-48CB-A325-554C023FC24E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4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71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453E50E9-46D7-4677-A36D-86916EA95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68475"/>
                <a:ext cx="10080625" cy="49879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)=(1∗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)+(2∗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)+(3∗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)+…+(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)=0+(1∗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)+(2∗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)+(3∗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)+…+(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)=(0∗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)+(1∗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)+(2∗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)+(3∗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)+…+(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)=(0∗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)+(1∗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)+(2∗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)+(3∗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)+…+(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∗1)(0∗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)+(1∗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)+(2∗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)+(3∗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)+…+(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∗1)</m:t>
                      </m:r>
                    </m:oMath>
                  </m:oMathPara>
                </a14:m>
                <a:endParaRPr/>
              </a:p>
              <a:p>
                <a:endParaRPr/>
              </a:p>
              <a:p>
                <a:endParaRPr/>
              </a:p>
              <a:p>
                <a:endParaRPr/>
              </a:p>
              <a:p>
                <a:endParaRPr/>
              </a:p>
              <a:p>
                <a:pPr/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453E50E9-46D7-4677-A36D-86916EA95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68475"/>
                <a:ext cx="10080625" cy="4987925"/>
              </a:xfrm>
              <a:blipFill>
                <a:blip r:embed="rId3"/>
                <a:stretch>
                  <a:fillRect b="-1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BE358-A879-4B76-8CDC-880425BF5744}"/>
              </a:ext>
            </a:extLst>
          </p:cNvPr>
          <p:cNvSpPr txBox="1"/>
          <p:nvPr/>
        </p:nvSpPr>
        <p:spPr>
          <a:xfrm>
            <a:off x="6336456" y="7203281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5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563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F40113-C269-4BAC-AABD-0A5AB9A7B6E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EFCBB-CCA2-47B9-B36D-744BAC1E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0" y="231248"/>
            <a:ext cx="8254045" cy="70971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7784" y="3131765"/>
            <a:ext cx="9491592" cy="2519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68" indent="-566968">
              <a:buFont typeface="Arial" panose="020B0604020202020204" pitchFamily="34" charset="0"/>
              <a:buChar char="•"/>
            </a:pPr>
            <a:r>
              <a:rPr lang="en-CA" dirty="0"/>
              <a:t>Hash table</a:t>
            </a:r>
          </a:p>
          <a:p>
            <a:pPr marL="967018" lvl="1" indent="-566968">
              <a:buFont typeface="Arial" panose="020B0604020202020204" pitchFamily="34" charset="0"/>
              <a:buChar char="•"/>
            </a:pPr>
            <a:r>
              <a:rPr lang="en-CA" dirty="0"/>
              <a:t>Separate chaining</a:t>
            </a:r>
          </a:p>
          <a:p>
            <a:pPr marL="967018" lvl="1" indent="-566968">
              <a:buFont typeface="Arial" panose="020B0604020202020204" pitchFamily="34" charset="0"/>
              <a:buChar char="•"/>
            </a:pPr>
            <a:r>
              <a:rPr lang="en-CA" dirty="0"/>
              <a:t>Open addressing with linear probing</a:t>
            </a:r>
          </a:p>
          <a:p>
            <a:pPr marL="566968" indent="-566968">
              <a:buFont typeface="Arial" panose="020B0604020202020204" pitchFamily="34" charset="0"/>
              <a:buChar char="•"/>
            </a:pPr>
            <a:r>
              <a:rPr lang="en-CA" dirty="0"/>
              <a:t>Skip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09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table</a:t>
            </a:r>
            <a:br>
              <a:rPr lang="en-CA" dirty="0"/>
            </a:b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/>
              <a:t>Diving into the details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7B6328F-9D63-4BF2-BDF9-729C7E1C447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30ACDB-AD2E-425C-A22F-CC230573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to Hash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5F3C-B723-4639-91E2-EBCFE71E6F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7B6328F-9D63-4BF2-BDF9-729C7E1C447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E83DCEE-3DE6-4FD7-AD6F-A920897FC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60334"/>
              </p:ext>
            </p:extLst>
          </p:nvPr>
        </p:nvGraphicFramePr>
        <p:xfrm>
          <a:off x="2159992" y="2555701"/>
          <a:ext cx="1415992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992">
                  <a:extLst>
                    <a:ext uri="{9D8B030D-6E8A-4147-A177-3AD203B41FA5}">
                      <a16:colId xmlns:a16="http://schemas.microsoft.com/office/drawing/2014/main" val="4179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6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73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5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6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6501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DF4D3-98E4-4B13-98AE-A155BB7E80FB}"/>
              </a:ext>
            </a:extLst>
          </p:cNvPr>
          <p:cNvSpPr txBox="1"/>
          <p:nvPr/>
        </p:nvSpPr>
        <p:spPr>
          <a:xfrm>
            <a:off x="791840" y="3674267"/>
            <a:ext cx="2359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9FD106-5659-4935-B9B3-0FEE9EC33552}"/>
              </a:ext>
            </a:extLst>
          </p:cNvPr>
          <p:cNvCxnSpPr>
            <a:stCxn id="8" idx="3"/>
            <a:endCxn id="7" idx="1"/>
          </p:cNvCxnSpPr>
          <p:nvPr/>
        </p:nvCxnSpPr>
        <p:spPr bwMode="auto">
          <a:xfrm>
            <a:off x="1027802" y="3849251"/>
            <a:ext cx="1132190" cy="43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28C64AE4-8051-4F24-A0E4-1853640EE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778142"/>
              </p:ext>
            </p:extLst>
          </p:nvPr>
        </p:nvGraphicFramePr>
        <p:xfrm>
          <a:off x="7872793" y="2561633"/>
          <a:ext cx="1415992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992">
                  <a:extLst>
                    <a:ext uri="{9D8B030D-6E8A-4147-A177-3AD203B41FA5}">
                      <a16:colId xmlns:a16="http://schemas.microsoft.com/office/drawing/2014/main" val="417909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76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73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52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1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3163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650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98EED4-907A-4483-842F-23C55AFFCD8A}"/>
              </a:ext>
            </a:extLst>
          </p:cNvPr>
          <p:cNvSpPr txBox="1"/>
          <p:nvPr/>
        </p:nvSpPr>
        <p:spPr>
          <a:xfrm>
            <a:off x="6504641" y="3680199"/>
            <a:ext cx="2359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94BB71-E940-4130-8936-1AC97C5C7883}"/>
              </a:ext>
            </a:extLst>
          </p:cNvPr>
          <p:cNvCxnSpPr>
            <a:stCxn id="13" idx="3"/>
            <a:endCxn id="12" idx="1"/>
          </p:cNvCxnSpPr>
          <p:nvPr/>
        </p:nvCxnSpPr>
        <p:spPr bwMode="auto">
          <a:xfrm>
            <a:off x="6740603" y="3855183"/>
            <a:ext cx="1132190" cy="439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C6E2A1-6CA3-4E17-85A7-F47CF3F45589}"/>
              </a:ext>
            </a:extLst>
          </p:cNvPr>
          <p:cNvSpPr txBox="1"/>
          <p:nvPr/>
        </p:nvSpPr>
        <p:spPr>
          <a:xfrm>
            <a:off x="4804350" y="3693600"/>
            <a:ext cx="3129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C29497-E16A-472B-B450-9572A77890FD}"/>
              </a:ext>
            </a:extLst>
          </p:cNvPr>
          <p:cNvCxnSpPr/>
          <p:nvPr/>
        </p:nvCxnSpPr>
        <p:spPr bwMode="auto">
          <a:xfrm>
            <a:off x="5196765" y="3868584"/>
            <a:ext cx="623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54B7DF-9675-4B60-93DB-0DB0C520F37C}"/>
              </a:ext>
            </a:extLst>
          </p:cNvPr>
          <p:cNvSpPr txBox="1"/>
          <p:nvPr/>
        </p:nvSpPr>
        <p:spPr>
          <a:xfrm>
            <a:off x="5788039" y="3674267"/>
            <a:ext cx="2359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2E3F17-0A5E-44F0-A6FB-8D9510C3CCEB}"/>
              </a:ext>
            </a:extLst>
          </p:cNvPr>
          <p:cNvCxnSpPr>
            <a:endCxn id="13" idx="1"/>
          </p:cNvCxnSpPr>
          <p:nvPr/>
        </p:nvCxnSpPr>
        <p:spPr bwMode="auto">
          <a:xfrm flipV="1">
            <a:off x="6056527" y="3855183"/>
            <a:ext cx="448114" cy="21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EF6CE8E-9377-4B05-8F30-C0A9CF3F8D52}"/>
              </a:ext>
            </a:extLst>
          </p:cNvPr>
          <p:cNvSpPr/>
          <p:nvPr/>
        </p:nvSpPr>
        <p:spPr bwMode="auto">
          <a:xfrm>
            <a:off x="4464248" y="3347789"/>
            <a:ext cx="2520280" cy="100811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9F8356-6F02-46C4-8749-773A244CCE96}"/>
              </a:ext>
            </a:extLst>
          </p:cNvPr>
          <p:cNvSpPr txBox="1"/>
          <p:nvPr/>
        </p:nvSpPr>
        <p:spPr>
          <a:xfrm>
            <a:off x="4909332" y="2955890"/>
            <a:ext cx="159530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26E7CA-1EAB-4256-8879-AF46DE4FD88E}"/>
              </a:ext>
            </a:extLst>
          </p:cNvPr>
          <p:cNvSpPr txBox="1"/>
          <p:nvPr/>
        </p:nvSpPr>
        <p:spPr>
          <a:xfrm>
            <a:off x="5064764" y="4479748"/>
            <a:ext cx="723275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  <a:p>
            <a:r>
              <a:rPr lang="en-US" dirty="0"/>
              <a:t>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32B60-175F-4553-B77F-A440013BF3C9}"/>
              </a:ext>
            </a:extLst>
          </p:cNvPr>
          <p:cNvSpPr txBox="1"/>
          <p:nvPr/>
        </p:nvSpPr>
        <p:spPr>
          <a:xfrm>
            <a:off x="5850855" y="4479748"/>
            <a:ext cx="1544012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Compression</a:t>
            </a:r>
            <a:br>
              <a:rPr lang="en-US" dirty="0"/>
            </a:br>
            <a:r>
              <a:rPr lang="en-US" dirty="0"/>
              <a:t>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B4939-D194-41B7-9890-7354F42E6F15}"/>
              </a:ext>
            </a:extLst>
          </p:cNvPr>
          <p:cNvSpPr txBox="1"/>
          <p:nvPr/>
        </p:nvSpPr>
        <p:spPr>
          <a:xfrm>
            <a:off x="431634" y="6370387"/>
            <a:ext cx="507703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access:</a:t>
            </a:r>
          </a:p>
          <a:p>
            <a:r>
              <a:rPr lang="en-US" dirty="0"/>
              <a:t>A[i] is stored at base address + i * size(element)</a:t>
            </a:r>
          </a:p>
        </p:txBody>
      </p:sp>
    </p:spTree>
    <p:extLst>
      <p:ext uri="{BB962C8B-B14F-4D97-AF65-F5344CB8AC3E}">
        <p14:creationId xmlns:p14="http://schemas.microsoft.com/office/powerpoint/2010/main" val="280717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Hash function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Hash code</a:t>
            </a:r>
            <a:r>
              <a:rPr lang="en-US"/>
              <a:t>: spread the values; independent of n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Compression function</a:t>
            </a:r>
            <a:r>
              <a:rPr lang="en-US"/>
              <a:t>: returns values in [0, n-1</a:t>
            </a:r>
            <a:r>
              <a:rPr lang="en-US" dirty="0"/>
              <a:t>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Key idea: Generalize arrays from</a:t>
            </a:r>
            <a:br>
              <a:rPr lang="en-US" dirty="0"/>
            </a:br>
            <a:r>
              <a:rPr lang="en-US" dirty="0"/>
              <a:t>(</a:t>
            </a:r>
            <a:r>
              <a:rPr lang="en-US" err="1"/>
              <a:t>i</a:t>
            </a:r>
            <a:r>
              <a:rPr lang="en-US"/>
              <a:t>, a</a:t>
            </a:r>
            <a:r>
              <a:rPr lang="en-US" dirty="0"/>
              <a:t>[</a:t>
            </a:r>
            <a:r>
              <a:rPr lang="en-US"/>
              <a:t>i]) with i integer in [</a:t>
            </a:r>
            <a:r>
              <a:rPr lang="en-US" dirty="0"/>
              <a:t>0,</a:t>
            </a:r>
            <a:r>
              <a:rPr lang="en-US"/>
              <a:t>N-1] and a</a:t>
            </a:r>
            <a:r>
              <a:rPr lang="en-US" dirty="0"/>
              <a:t>[</a:t>
            </a:r>
            <a:r>
              <a:rPr lang="en-US"/>
              <a:t>i] object</a:t>
            </a:r>
            <a:br>
              <a:rPr lang="en-US"/>
            </a:br>
            <a:r>
              <a:rPr lang="en-US"/>
              <a:t>to </a:t>
            </a:r>
            <a:br>
              <a:rPr lang="en-US" dirty="0"/>
            </a:br>
            <a:r>
              <a:rPr lang="en-US" dirty="0"/>
              <a:t>(</a:t>
            </a:r>
            <a:r>
              <a:rPr lang="en-US" err="1"/>
              <a:t>k</a:t>
            </a:r>
            <a:r>
              <a:rPr lang="en-US"/>
              <a:t>, e) where k, e are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2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Hash Table: Generalize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Pro: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/>
              <a:t>Expected O</a:t>
            </a:r>
            <a:r>
              <a:rPr lang="en-CA" dirty="0"/>
              <a:t>(</a:t>
            </a:r>
            <a:r>
              <a:rPr lang="en-CA"/>
              <a:t>1) for read, edit, insert, delete</a:t>
            </a: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Con: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/>
              <a:t>Data is not sorted e</a:t>
            </a:r>
            <a:r>
              <a:rPr lang="en-CA" dirty="0" err="1"/>
              <a:t>.</a:t>
            </a:r>
            <a:r>
              <a:rPr lang="en-CA" err="1"/>
              <a:t>g</a:t>
            </a:r>
            <a:r>
              <a:rPr lang="en-CA"/>
              <a:t>. range queries are difficult</a:t>
            </a: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/>
              <a:t>Only expected time, not worst-case time</a:t>
            </a: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6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i = sum</a:t>
            </a:r>
            <a:r>
              <a:rPr lang="en-US" dirty="0"/>
              <a:t>(</a:t>
            </a:r>
            <a:r>
              <a:rPr lang="en-US" dirty="0" err="1"/>
              <a:t>asc</a:t>
            </a:r>
            <a:r>
              <a:rPr lang="en-US" dirty="0"/>
              <a:t>(s[</a:t>
            </a:r>
            <a:r>
              <a:rPr lang="en-US"/>
              <a:t>k]), k</a:t>
            </a:r>
            <a:r>
              <a:rPr lang="en-US" dirty="0"/>
              <a:t>=0..k-1)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/>
              <a:t>k = i mod 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/>
            <a:r>
              <a:rPr lang="en-US" err="1"/>
              <a:t>Problem</a:t>
            </a:r>
            <a:r>
              <a:rPr lang="en-US"/>
              <a:t>: hash</a:t>
            </a:r>
            <a:r>
              <a:rPr lang="en-US" dirty="0"/>
              <a:t>(“</a:t>
            </a:r>
            <a:r>
              <a:rPr lang="en-US" err="1"/>
              <a:t>abc</a:t>
            </a:r>
            <a:r>
              <a:rPr lang="en-US"/>
              <a:t>”) = hash</a:t>
            </a:r>
            <a:r>
              <a:rPr lang="en-US" dirty="0"/>
              <a:t>(“</a:t>
            </a:r>
            <a:r>
              <a:rPr lang="en-US"/>
              <a:t>bac”) = hash</a:t>
            </a:r>
            <a:r>
              <a:rPr lang="en-US" dirty="0"/>
              <a:t>(“cab”)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Polynomial hash code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i = asc</a:t>
            </a:r>
            <a:r>
              <a:rPr lang="en-US" dirty="0"/>
              <a:t>(s[</a:t>
            </a:r>
            <a:r>
              <a:rPr lang="en-US"/>
              <a:t>0]) * a</a:t>
            </a:r>
            <a:r>
              <a:rPr lang="en-US" baseline="30000"/>
              <a:t>k-1</a:t>
            </a:r>
            <a:r>
              <a:rPr lang="en-US"/>
              <a:t> + asc</a:t>
            </a:r>
            <a:r>
              <a:rPr lang="en-US" dirty="0"/>
              <a:t>(s[</a:t>
            </a:r>
            <a:r>
              <a:rPr lang="en-US"/>
              <a:t>1]) * a</a:t>
            </a:r>
            <a:r>
              <a:rPr lang="en-US" baseline="30000"/>
              <a:t>k-2</a:t>
            </a:r>
            <a:r>
              <a:rPr lang="en-US"/>
              <a:t> + ….</a:t>
            </a:r>
            <a:br>
              <a:rPr lang="en-US" dirty="0"/>
            </a:br>
            <a:r>
              <a:rPr lang="en-US" dirty="0"/>
              <a:t>						</a:t>
            </a:r>
            <a:r>
              <a:rPr lang="en-US"/>
              <a:t>	+ asc</a:t>
            </a:r>
            <a:r>
              <a:rPr lang="en-US" dirty="0"/>
              <a:t>(s[</a:t>
            </a:r>
            <a:r>
              <a:rPr lang="en-US"/>
              <a:t>k-2]) * a + asc</a:t>
            </a:r>
            <a:r>
              <a:rPr lang="en-US" dirty="0"/>
              <a:t>(s[k-1])</a:t>
            </a:r>
            <a:br>
              <a:rPr lang="en-US" dirty="0"/>
            </a:br>
            <a:r>
              <a:rPr lang="en-US" dirty="0" err="1"/>
              <a:t>asc</a:t>
            </a:r>
            <a:r>
              <a:rPr lang="en-US" dirty="0"/>
              <a:t>(</a:t>
            </a:r>
            <a:r>
              <a:rPr lang="en-US"/>
              <a:t>c) returns the ASCII code of character 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FF0000"/>
                </a:solidFill>
              </a:rPr>
              <a:t>MAD method</a:t>
            </a:r>
            <a:r>
              <a:rPr lang="en-US"/>
              <a:t>: Multiply-Add-and-Divide as compression function</a:t>
            </a:r>
            <a:br>
              <a:rPr lang="en-US"/>
            </a:br>
            <a:r>
              <a:rPr lang="en-US"/>
              <a:t>k = [ ( a * i + b) mod p ] mod N</a:t>
            </a:r>
            <a:br>
              <a:rPr lang="en-US" dirty="0"/>
            </a:br>
            <a:br>
              <a:rPr lang="en-US"/>
            </a:br>
            <a:r>
              <a:rPr lang="en-US"/>
              <a:t>p prime number larger than N</a:t>
            </a:r>
            <a:br>
              <a:rPr lang="en-US" dirty="0"/>
            </a:br>
            <a:r>
              <a:rPr lang="en-US" err="1"/>
              <a:t>a</a:t>
            </a:r>
            <a:r>
              <a:rPr lang="en-US"/>
              <a:t>, b are integers randomly chosen in [0, p-1</a:t>
            </a:r>
            <a:r>
              <a:rPr lang="en-US" dirty="0"/>
              <a:t>]</a:t>
            </a:r>
            <a:br>
              <a:rPr lang="en-US"/>
            </a:br>
            <a:r>
              <a:rPr lang="en-US"/>
              <a:t>a &gt; 0</a:t>
            </a:r>
            <a:br>
              <a:rPr lang="en-US"/>
            </a:br>
            <a:r>
              <a:rPr lang="en-US"/>
              <a:t>N is the size of the bucket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Finding a perfect hash function for N objects is </a:t>
            </a:r>
            <a:r>
              <a:rPr lang="en-US">
                <a:solidFill>
                  <a:srgbClr val="FF0000"/>
                </a:solidFill>
              </a:rPr>
              <a:t>NP-hard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061007D-2BBD-4DE8-A30F-AE9ABFDB56D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9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Collisions</a:t>
            </a:r>
            <a:r>
              <a:rPr lang="en-US"/>
              <a:t>: Open Addressing </a:t>
            </a:r>
            <a:br>
              <a:rPr lang="en-US"/>
            </a:br>
            <a:r>
              <a:rPr lang="en-US"/>
              <a:t>single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Linear probing</a:t>
            </a:r>
            <a:r>
              <a:rPr lang="en-US"/>
              <a:t>: if A</a:t>
            </a:r>
            <a:r>
              <a:rPr lang="en-US" dirty="0"/>
              <a:t>[</a:t>
            </a:r>
            <a:r>
              <a:rPr lang="en-US"/>
              <a:t>i] occupied, </a:t>
            </a:r>
            <a:br>
              <a:rPr lang="en-US"/>
            </a:br>
            <a:r>
              <a:rPr lang="en-US"/>
              <a:t>try A</a:t>
            </a:r>
            <a:r>
              <a:rPr lang="en-US" dirty="0"/>
              <a:t>[(i+</a:t>
            </a:r>
            <a:r>
              <a:rPr lang="en-US"/>
              <a:t>1) mod N], A</a:t>
            </a:r>
            <a:r>
              <a:rPr lang="en-US" dirty="0"/>
              <a:t>[(i+</a:t>
            </a:r>
            <a:r>
              <a:rPr lang="en-US"/>
              <a:t>2) mod N], …</a:t>
            </a:r>
            <a:br>
              <a:rPr lang="en-US"/>
            </a:br>
            <a:r>
              <a:rPr lang="en-US"/>
              <a:t>may lead to clustering and reduce performance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Quadratic probing: if A</a:t>
            </a:r>
            <a:r>
              <a:rPr lang="en-US" dirty="0"/>
              <a:t>[</a:t>
            </a:r>
            <a:r>
              <a:rPr lang="en-US"/>
              <a:t>i] occupied, </a:t>
            </a:r>
            <a:br>
              <a:rPr lang="en-US"/>
            </a:br>
            <a:r>
              <a:rPr lang="en-US"/>
              <a:t>try A</a:t>
            </a:r>
            <a:r>
              <a:rPr lang="en-US" dirty="0"/>
              <a:t>[(i+</a:t>
            </a:r>
            <a:r>
              <a:rPr lang="en-US"/>
              <a:t>1</a:t>
            </a:r>
            <a:r>
              <a:rPr lang="en-US" baseline="30000"/>
              <a:t>2</a:t>
            </a:r>
            <a:r>
              <a:rPr lang="en-US"/>
              <a:t>) mod N], A</a:t>
            </a:r>
            <a:r>
              <a:rPr lang="en-US" dirty="0"/>
              <a:t>[(i+</a:t>
            </a:r>
            <a:r>
              <a:rPr lang="en-US"/>
              <a:t>2</a:t>
            </a:r>
            <a:r>
              <a:rPr lang="en-US" baseline="30000"/>
              <a:t>2</a:t>
            </a:r>
            <a:r>
              <a:rPr lang="en-US"/>
              <a:t>) mod N], …</a:t>
            </a:r>
            <a:br>
              <a:rPr lang="en-US"/>
            </a:br>
            <a:r>
              <a:rPr lang="en-US"/>
              <a:t>tries to avoid clustering but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May be stuck in infinite loop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May skip some elements of the table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Proven to work when N is prime number and table less than half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9792" y="6743449"/>
            <a:ext cx="6264696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https://people.ok.ubc.ca/ylucet/DS/ClosedHash</a:t>
            </a:r>
            <a:r>
              <a:rPr lang="en-US">
                <a:hlinkClick r:id="rId3"/>
              </a:rPr>
              <a:t>.html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20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Collisions</a:t>
            </a:r>
            <a:r>
              <a:rPr lang="en-US"/>
              <a:t>: Separate Chaining</a:t>
            </a:r>
            <a:br>
              <a:rPr lang="en-US"/>
            </a:br>
            <a:r>
              <a:rPr lang="en-US"/>
              <a:t>array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Table is array of list</a:t>
            </a:r>
            <a:endParaRPr lang="en-US" dirty="0"/>
          </a:p>
          <a:p>
            <a:r>
              <a:rPr lang="en-US" dirty="0"/>
              <a:t>A[i].add(</a:t>
            </a:r>
            <a:r>
              <a:rPr lang="en-US"/>
              <a:t>e) adds elements that collides to same bucket</a:t>
            </a: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Only items with same key are read when searching [Open addressing may read items with different keys when clusters overlap</a:t>
            </a:r>
            <a:r>
              <a:rPr lang="en-US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Can store more elements than 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Deletion actually removes the item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Drawback: use 2 data structures instead of a single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896" y="6658974"/>
            <a:ext cx="6048672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https://people.ok.ubc.ca/ylucet/DS/OpenHash</a:t>
            </a:r>
            <a:r>
              <a:rPr lang="en-US">
                <a:hlinkClick r:id="rId2"/>
              </a:rPr>
              <a:t>.html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8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MAT2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iMAT2 avg 60%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tMAT2 avg 76%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RAT3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iRAT3 </a:t>
            </a:r>
            <a:r>
              <a:rPr lang="en-CA"/>
              <a:t>avg 56% </a:t>
            </a:r>
            <a:r>
              <a:rPr lang="en-CA" dirty="0"/>
              <a:t>(2018 66%)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tRAT3 avg 83% (2018 90%)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CA" dirty="0"/>
              <a:t>Appeal granted on Q4, 5, 11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Skip list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/>
              <a:t>Diving into the details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7B6328F-9D63-4BF2-BDF9-729C7E1C447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13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9A6265-534C-4545-AD3F-80B613B8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170A14-C5DE-48B8-AC6C-96BCCDEDBC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C09E4-0976-4559-B35C-FF4155F62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" t="16661" r="59287" b="68098"/>
          <a:stretch/>
        </p:blipFill>
        <p:spPr>
          <a:xfrm>
            <a:off x="125766" y="2267669"/>
            <a:ext cx="982909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01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Skip List: Generalize a sorted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9069387" cy="53481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/>
              <a:t>(log n): Insert, remove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Keep items sorted: Allow ranged queries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Easy to find top 10 smallest/largest elements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Space is O</a:t>
            </a:r>
            <a:r>
              <a:rPr lang="en-US" dirty="0"/>
              <a:t>(</a:t>
            </a:r>
            <a:r>
              <a:rPr lang="en-US"/>
              <a:t>n) expected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Expected time</a:t>
            </a:r>
            <a:r>
              <a:rPr lang="en-US" dirty="0"/>
              <a:t>/space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Randomized so no 2 insertion lead to same skiplist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5856" y="6536607"/>
            <a:ext cx="573746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https://cmps-people.ok.ubc.ca/ylucet/DS/SkipList.html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233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07" y="302737"/>
            <a:ext cx="6551718" cy="1259946"/>
          </a:xfrm>
        </p:spPr>
        <p:txBody>
          <a:bodyPr/>
          <a:lstStyle/>
          <a:p>
            <a:r>
              <a:rPr lang="en-CA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098" name="Picture 2" descr="http://www.teambasedlearning.org/Resources/Pictures/tbl_website_learn_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218" y="15044"/>
            <a:ext cx="2624887" cy="181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CC8D49-3C8C-4C1E-AF7D-87CC92F3A12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6" name="Picture 2" descr="InteDashboard">
            <a:extLst>
              <a:ext uri="{FF2B5EF4-FFF2-40B4-BE49-F238E27FC236}">
                <a16:creationId xmlns:a16="http://schemas.microsoft.com/office/drawing/2014/main" id="{FBD2F276-C1CD-40E5-8EC8-B144A89E4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460" y="4585272"/>
            <a:ext cx="6887704" cy="17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49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CA" dirty="0"/>
              <a:t>Linear probing: </a:t>
            </a:r>
            <a:r>
              <a:rPr lang="en-US" dirty="0"/>
              <a:t>Draw the 11- entry hash table that results from using the hash function, h ( i ) = ( 3i + 5 ) mod 11, to hash the keys 12, 44, 13, 88, 23, 94, 11, 39, 20, 16, and 5, assuming collisions are handled by linear probing.</a:t>
            </a: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820916"/>
              </p:ext>
            </p:extLst>
          </p:nvPr>
        </p:nvGraphicFramePr>
        <p:xfrm>
          <a:off x="6336456" y="3691062"/>
          <a:ext cx="2156049" cy="3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Worksheet" r:id="rId3" imgW="1226670" imgH="2202054" progId="Excel.Sheet.12">
                  <p:embed/>
                </p:oleObj>
              </mc:Choice>
              <mc:Fallback>
                <p:oleObj name="Worksheet" r:id="rId3" imgW="1226670" imgH="2202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6456" y="3691062"/>
                        <a:ext cx="2156049" cy="386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28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492860"/>
              </p:ext>
            </p:extLst>
          </p:nvPr>
        </p:nvGraphicFramePr>
        <p:xfrm>
          <a:off x="5573" y="3920054"/>
          <a:ext cx="1007977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Worksheet" r:id="rId3" imgW="7947775" imgH="2384887" progId="Excel.Sheet.12">
                  <p:embed/>
                </p:oleObj>
              </mc:Choice>
              <mc:Fallback>
                <p:oleObj name="Worksheet" r:id="rId3" imgW="7947775" imgH="23848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3" y="3920054"/>
                        <a:ext cx="10079778" cy="3024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-12478" y="4136078"/>
            <a:ext cx="10080200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3663" y="4352102"/>
            <a:ext cx="10080200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12478" y="4568126"/>
            <a:ext cx="10080200" cy="21602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091" y="4825350"/>
            <a:ext cx="10080200" cy="211903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2512"/>
              </p:ext>
            </p:extLst>
          </p:nvPr>
        </p:nvGraphicFramePr>
        <p:xfrm>
          <a:off x="7900300" y="20249"/>
          <a:ext cx="2156049" cy="3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Worksheet" r:id="rId5" imgW="1226670" imgH="2202054" progId="Excel.Sheet.12">
                  <p:embed/>
                </p:oleObj>
              </mc:Choice>
              <mc:Fallback>
                <p:oleObj name="Worksheet" r:id="rId5" imgW="1226670" imgH="2202054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00300" y="20249"/>
                        <a:ext cx="2156049" cy="386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49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Write Answer on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9" y="1768475"/>
            <a:ext cx="6841330" cy="4987925"/>
          </a:xfrm>
        </p:spPr>
        <p:txBody>
          <a:bodyPr>
            <a:normAutofit/>
          </a:bodyPr>
          <a:lstStyle/>
          <a:p>
            <a:pPr marL="0" indent="0"/>
            <a:r>
              <a:rPr lang="en-CA" dirty="0"/>
              <a:t>Separate Chaining: </a:t>
            </a:r>
            <a:r>
              <a:rPr lang="en-US" dirty="0"/>
              <a:t>Draw the 11- entry hash table that results from using the hash function, h ( i ) = ( 3i + 5 ) mod 11, to hash the keys 12, 44, 13, 88, 23, 94, 11, 39, 20, 16, and 5, assuming collisions are handled by chaining.</a:t>
            </a: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2736"/>
              </p:ext>
            </p:extLst>
          </p:nvPr>
        </p:nvGraphicFramePr>
        <p:xfrm>
          <a:off x="7776616" y="1562100"/>
          <a:ext cx="2156049" cy="3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Worksheet" r:id="rId4" imgW="1226670" imgH="2202054" progId="Excel.Sheet.12">
                  <p:embed/>
                </p:oleObj>
              </mc:Choice>
              <mc:Fallback>
                <p:oleObj name="Worksheet" r:id="rId4" imgW="1226670" imgH="2202054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6616" y="1562100"/>
                        <a:ext cx="2156049" cy="386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798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210996"/>
              </p:ext>
            </p:extLst>
          </p:nvPr>
        </p:nvGraphicFramePr>
        <p:xfrm>
          <a:off x="230154" y="4139877"/>
          <a:ext cx="982327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Worksheet" r:id="rId3" imgW="6713070" imgH="738967" progId="Excel.Sheet.12">
                  <p:embed/>
                </p:oleObj>
              </mc:Choice>
              <mc:Fallback>
                <p:oleObj name="Worksheet" r:id="rId3" imgW="6713070" imgH="73896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54" y="4139877"/>
                        <a:ext cx="9823279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30154" y="4427909"/>
            <a:ext cx="9823279" cy="792088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27071"/>
              </p:ext>
            </p:extLst>
          </p:nvPr>
        </p:nvGraphicFramePr>
        <p:xfrm>
          <a:off x="7934449" y="0"/>
          <a:ext cx="2156049" cy="386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Worksheet" r:id="rId5" imgW="1226670" imgH="2202054" progId="Excel.Sheet.12">
                  <p:embed/>
                </p:oleObj>
              </mc:Choice>
              <mc:Fallback>
                <p:oleObj name="Worksheet" r:id="rId5" imgW="1226670" imgH="2202054" progId="Excel.Sheet.12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4449" y="0"/>
                        <a:ext cx="2156049" cy="386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3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577577"/>
            <a:ext cx="9069387" cy="2122140"/>
          </a:xfrm>
        </p:spPr>
        <p:txBody>
          <a:bodyPr>
            <a:noAutofit/>
          </a:bodyPr>
          <a:lstStyle/>
          <a:p>
            <a:pPr algn="l"/>
            <a:r>
              <a:rPr lang="en-CA" sz="3200" dirty="0"/>
              <a:t>What is the best data structure for returning all strings between “Metro” and “Triage” in a set of strings </a:t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8084787-6632-4223-A1CE-579E9BA18DA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238" y="2339677"/>
            <a:ext cx="9069387" cy="441672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CA" dirty="0"/>
              <a:t>Queue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Stack</a:t>
            </a:r>
          </a:p>
          <a:p>
            <a:pPr marL="514350" indent="-514350">
              <a:buFont typeface="+mj-lt"/>
              <a:buAutoNum type="alphaUcPeriod"/>
            </a:pPr>
            <a:r>
              <a:rPr lang="en-CA"/>
              <a:t>Skip list 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r>
              <a:rPr lang="en-CA"/>
              <a:t>Priority queue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r>
              <a:rPr lang="en-CA"/>
              <a:t>Hash table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endParaRPr lang="en-CA" dirty="0"/>
          </a:p>
          <a:p>
            <a:pPr marL="514350" indent="-514350">
              <a:buFont typeface="+mj-lt"/>
              <a:buAutoNum type="alphaUcPeriod"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85588" y="6081862"/>
            <a:ext cx="475963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What is the time complexity</a:t>
            </a:r>
            <a:r>
              <a:rPr lang="en-CA" sz="28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240" y="3651163"/>
            <a:ext cx="243525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</a:t>
            </a:r>
            <a:r>
              <a:rPr lang="en-CA" sz="2800"/>
              <a:t>(log n + d</a:t>
            </a:r>
            <a:r>
              <a:rPr lang="en-CA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577577"/>
            <a:ext cx="9069387" cy="1631925"/>
          </a:xfrm>
        </p:spPr>
        <p:txBody>
          <a:bodyPr>
            <a:noAutofit/>
          </a:bodyPr>
          <a:lstStyle/>
          <a:p>
            <a:pPr algn="l"/>
            <a:r>
              <a:rPr lang="en-CA" sz="3200" dirty="0"/>
              <a:t>What is the best data structure for finding student information based on their student 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8084787-6632-4223-A1CE-579E9BA18DA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238" y="2339677"/>
            <a:ext cx="9069387" cy="441672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CA" dirty="0"/>
              <a:t>Queue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Stack</a:t>
            </a:r>
          </a:p>
          <a:p>
            <a:pPr marL="514350" indent="-514350">
              <a:buFont typeface="+mj-lt"/>
              <a:buAutoNum type="alphaUcPeriod"/>
            </a:pPr>
            <a:r>
              <a:rPr lang="en-CA"/>
              <a:t>Skip list 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r>
              <a:rPr lang="en-CA"/>
              <a:t>Priority queue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r>
              <a:rPr lang="en-CA"/>
              <a:t>Hash table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endParaRPr lang="en-CA" dirty="0"/>
          </a:p>
          <a:p>
            <a:pPr marL="514350" indent="-514350">
              <a:buFont typeface="+mj-lt"/>
              <a:buAutoNum type="alphaUcPeriod"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85588" y="6081862"/>
            <a:ext cx="475963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What is the time complexity</a:t>
            </a:r>
            <a:r>
              <a:rPr lang="en-CA" sz="28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240" y="4787949"/>
            <a:ext cx="243525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0744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tRAT3 appeals granted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Q4: height of tree is 4 (number of edges from longest path from a leave to root). Appeal granted to 27, 19, 16, 24, 10, 23, 2</a:t>
            </a:r>
          </a:p>
          <a:p>
            <a:r>
              <a:rPr lang="en-CA" dirty="0"/>
              <a:t>Q11: 14 appeal granted with an excellent answer:</a:t>
            </a:r>
            <a:br>
              <a:rPr lang="en-CA" dirty="0"/>
            </a:br>
            <a:r>
              <a:rPr lang="en-CA" dirty="0"/>
              <a:t>“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This method can only work in O(log n) time if both heaps are already complete heaps. Otherwise, the resulting "heap" will not have all the necessary qualifications of a heap.”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2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7" y="577577"/>
            <a:ext cx="9069387" cy="1631925"/>
          </a:xfrm>
        </p:spPr>
        <p:txBody>
          <a:bodyPr>
            <a:noAutofit/>
          </a:bodyPr>
          <a:lstStyle/>
          <a:p>
            <a:pPr algn="l"/>
            <a:r>
              <a:rPr lang="en-CA" sz="3200" dirty="0"/>
              <a:t>What is the best data structure for Listing the top 10% of best performing students based on GPA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78084787-6632-4223-A1CE-579E9BA18DA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3238" y="2339677"/>
            <a:ext cx="9069387" cy="4416723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CA" dirty="0"/>
              <a:t>Queue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Stack</a:t>
            </a:r>
          </a:p>
          <a:p>
            <a:pPr marL="514350" indent="-514350">
              <a:buFont typeface="+mj-lt"/>
              <a:buAutoNum type="alphaUcPeriod"/>
            </a:pPr>
            <a:r>
              <a:rPr lang="en-CA"/>
              <a:t>Skip list 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r>
              <a:rPr lang="en-CA"/>
              <a:t>Priority queue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r>
              <a:rPr lang="en-CA"/>
              <a:t>Hash table</a:t>
            </a:r>
            <a:endParaRPr lang="en-CA" dirty="0"/>
          </a:p>
          <a:p>
            <a:pPr marL="514350" indent="-514350">
              <a:buFont typeface="+mj-lt"/>
              <a:buAutoNum type="alphaUcPeriod"/>
            </a:pPr>
            <a:endParaRPr lang="en-CA" dirty="0"/>
          </a:p>
          <a:p>
            <a:pPr marL="514350" indent="-514350">
              <a:buFont typeface="+mj-lt"/>
              <a:buAutoNum type="alphaUcPeriod"/>
            </a:pP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285588" y="6081862"/>
            <a:ext cx="4759636" cy="49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/>
              <a:t>What is the time complexity</a:t>
            </a:r>
            <a:r>
              <a:rPr lang="en-CA" sz="28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240" y="3651163"/>
            <a:ext cx="243525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O(</a:t>
            </a:r>
            <a:r>
              <a:rPr lang="en-CA" sz="2800"/>
              <a:t>d) = O</a:t>
            </a:r>
            <a:r>
              <a:rPr lang="en-CA" sz="2800" dirty="0"/>
              <a:t>(n)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2240" y="4274422"/>
            <a:ext cx="4828919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</a:t>
            </a:r>
            <a:r>
              <a:rPr lang="en-CA" sz="2800"/>
              <a:t>(d log n) = O(n log n</a:t>
            </a:r>
            <a:r>
              <a:rPr lang="en-CA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91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What is the worst-case for finding an element in a hash-table storing N elements when </a:t>
            </a:r>
            <a:r>
              <a:rPr lang="en-US" dirty="0">
                <a:solidFill>
                  <a:srgbClr val="FF0000"/>
                </a:solidFill>
              </a:rPr>
              <a:t>open addressing</a:t>
            </a:r>
            <a:r>
              <a:rPr lang="en-US" dirty="0"/>
              <a:t> is used?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20232" y="4499917"/>
            <a:ext cx="243525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827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What is the worst-case for finding an element in a hash-table storing N elements when </a:t>
            </a:r>
            <a:r>
              <a:rPr lang="en-US" dirty="0">
                <a:solidFill>
                  <a:srgbClr val="FF0000"/>
                </a:solidFill>
              </a:rPr>
              <a:t>separate chaining</a:t>
            </a:r>
            <a:r>
              <a:rPr lang="en-US" dirty="0"/>
              <a:t> is used?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O(1)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O(log 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 Log N)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20232" y="4499917"/>
            <a:ext cx="2435254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9203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95461"/>
                <a:ext cx="10080625" cy="716421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Suppose that each row of an </a:t>
                </a:r>
                <a:r>
                  <a:rPr lang="en-US" sz="2400" dirty="0" err="1"/>
                  <a:t>n×n</a:t>
                </a:r>
                <a:r>
                  <a:rPr lang="en-US" sz="2400" dirty="0"/>
                  <a:t> array A consists of 1’ s and 0’ s such that, in any row of A, all the 1’ s come before any 0’ s in that row. Assuming A is already in memory, describe a method running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 (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400" dirty="0"/>
                  <a:t>time ( not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 ( 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400" dirty="0"/>
                  <a:t>time) for counting the number of 1’ s in 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5461"/>
                <a:ext cx="10080625" cy="7164214"/>
              </a:xfrm>
              <a:blipFill>
                <a:blip r:embed="rId3"/>
                <a:stretch>
                  <a:fillRect l="-1814" t="-1362" r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18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6B24A-820A-498B-9104-8FFA5063B9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82350654-878A-4111-AD4F-F163C7ED824B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A0E5705-CF06-4399-A868-A5D1A78B4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1376"/>
              </p:ext>
            </p:extLst>
          </p:nvPr>
        </p:nvGraphicFramePr>
        <p:xfrm>
          <a:off x="1439912" y="611485"/>
          <a:ext cx="6720416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0052">
                  <a:extLst>
                    <a:ext uri="{9D8B030D-6E8A-4147-A177-3AD203B41FA5}">
                      <a16:colId xmlns:a16="http://schemas.microsoft.com/office/drawing/2014/main" val="3422754195"/>
                    </a:ext>
                  </a:extLst>
                </a:gridCol>
                <a:gridCol w="840052">
                  <a:extLst>
                    <a:ext uri="{9D8B030D-6E8A-4147-A177-3AD203B41FA5}">
                      <a16:colId xmlns:a16="http://schemas.microsoft.com/office/drawing/2014/main" val="2068066595"/>
                    </a:ext>
                  </a:extLst>
                </a:gridCol>
                <a:gridCol w="840052">
                  <a:extLst>
                    <a:ext uri="{9D8B030D-6E8A-4147-A177-3AD203B41FA5}">
                      <a16:colId xmlns:a16="http://schemas.microsoft.com/office/drawing/2014/main" val="1585610258"/>
                    </a:ext>
                  </a:extLst>
                </a:gridCol>
                <a:gridCol w="840052">
                  <a:extLst>
                    <a:ext uri="{9D8B030D-6E8A-4147-A177-3AD203B41FA5}">
                      <a16:colId xmlns:a16="http://schemas.microsoft.com/office/drawing/2014/main" val="3124293000"/>
                    </a:ext>
                  </a:extLst>
                </a:gridCol>
                <a:gridCol w="840052">
                  <a:extLst>
                    <a:ext uri="{9D8B030D-6E8A-4147-A177-3AD203B41FA5}">
                      <a16:colId xmlns:a16="http://schemas.microsoft.com/office/drawing/2014/main" val="663885968"/>
                    </a:ext>
                  </a:extLst>
                </a:gridCol>
                <a:gridCol w="840052">
                  <a:extLst>
                    <a:ext uri="{9D8B030D-6E8A-4147-A177-3AD203B41FA5}">
                      <a16:colId xmlns:a16="http://schemas.microsoft.com/office/drawing/2014/main" val="2115068351"/>
                    </a:ext>
                  </a:extLst>
                </a:gridCol>
                <a:gridCol w="840052">
                  <a:extLst>
                    <a:ext uri="{9D8B030D-6E8A-4147-A177-3AD203B41FA5}">
                      <a16:colId xmlns:a16="http://schemas.microsoft.com/office/drawing/2014/main" val="8058878"/>
                    </a:ext>
                  </a:extLst>
                </a:gridCol>
                <a:gridCol w="840052">
                  <a:extLst>
                    <a:ext uri="{9D8B030D-6E8A-4147-A177-3AD203B41FA5}">
                      <a16:colId xmlns:a16="http://schemas.microsoft.com/office/drawing/2014/main" val="2518752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4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5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3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54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73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36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0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486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E548EF-837D-40A1-85F7-BE68A5FE29C7}"/>
                  </a:ext>
                </a:extLst>
              </p:cNvPr>
              <p:cNvSpPr txBox="1"/>
              <p:nvPr/>
            </p:nvSpPr>
            <p:spPr>
              <a:xfrm>
                <a:off x="719832" y="4715941"/>
                <a:ext cx="6288901" cy="112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each row i</a:t>
                </a:r>
              </a:p>
              <a:p>
                <a:r>
                  <a:rPr lang="en-US" dirty="0"/>
                  <a:t>	use binary search to find first 0 reading from left to right</a:t>
                </a:r>
              </a:p>
              <a:p>
                <a:endParaRPr lang="en-US" dirty="0"/>
              </a:p>
              <a:p>
                <a:r>
                  <a:rPr lang="en-US" dirty="0"/>
                  <a:t>Complexity: n rows * log n for binary search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E548EF-837D-40A1-85F7-BE68A5FE2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2" y="4715941"/>
                <a:ext cx="6288901" cy="1122871"/>
              </a:xfrm>
              <a:prstGeom prst="rect">
                <a:avLst/>
              </a:prstGeom>
              <a:blipFill>
                <a:blip r:embed="rId2"/>
                <a:stretch>
                  <a:fillRect l="-775" t="-4891" r="-97" b="-8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488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3238" y="1768475"/>
            <a:ext cx="9577387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Array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dirty="0"/>
              <a:t>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err="1"/>
              <a:t>Stack</a:t>
            </a:r>
            <a:r>
              <a:rPr lang="en-CA"/>
              <a:t>, Queue, Deque</a:t>
            </a: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/>
              <a:t>Priority Queue</a:t>
            </a: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 dirty="0"/>
              <a:t>Heap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/>
              <a:t>Hash Table</a:t>
            </a: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/>
              <a:t>Open addressing or </a:t>
            </a:r>
            <a:endParaRPr lang="en-CA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CA"/>
              <a:t>Separate Chaining</a:t>
            </a:r>
            <a:endParaRPr lang="en-CA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/>
              <a:t>Skip list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Reading</a:t>
            </a:r>
            <a:r>
              <a:rPr lang="en-US"/>
              <a:t>: Union Find / Disjoint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Graph representation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dirty="0"/>
              <a:t>Adjacency matrix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dirty="0"/>
              <a:t>Adjacency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Dijkstra’s algorithm for shortest path</a:t>
            </a:r>
          </a:p>
          <a:p>
            <a:endParaRPr lang="pt-BR" dirty="0"/>
          </a:p>
          <a:p>
            <a:r>
              <a:rPr lang="pt-BR" dirty="0"/>
              <a:t>Manipulate several examples at</a:t>
            </a:r>
          </a:p>
          <a:p>
            <a:r>
              <a:rPr lang="pt-BR" sz="2800" dirty="0">
                <a:hlinkClick r:id="rId2"/>
              </a:rPr>
              <a:t>https://cmps-people.ok.ubc.ca/ylucet/DS/Dijkstra.html</a:t>
            </a:r>
            <a:r>
              <a:rPr lang="pt-BR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11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95461"/>
                <a:ext cx="10080625" cy="7164214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C- 10.58 Suppose that each row of an </a:t>
                </a:r>
                <a:r>
                  <a:rPr lang="en-US" sz="2400" dirty="0" err="1"/>
                  <a:t>n×n</a:t>
                </a:r>
                <a:r>
                  <a:rPr lang="en-US" sz="2400" dirty="0"/>
                  <a:t> array A consists of 1’ s and 0’ s such that, in any row of A, all the 1’ s come before any 0’ s in that row. Assuming A is already in memory, describe a method running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 (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/>
                      </a:rPr>
                      <m:t>log</m:t>
                    </m:r>
                    <m:r>
                      <a:rPr lang="en-US" sz="2400" i="1" dirty="0" smtClean="0">
                        <a:latin typeface="Cambria Math"/>
                      </a:rPr>
                      <m:t>⁡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400" dirty="0"/>
                  <a:t>time ( not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 ( </m:t>
                    </m:r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 ) </m:t>
                    </m:r>
                  </m:oMath>
                </a14:m>
                <a:r>
                  <a:rPr lang="en-US" sz="2400" dirty="0"/>
                  <a:t>time) for counting the number of 1’ s in A. </a:t>
                </a:r>
              </a:p>
              <a:p>
                <a:r>
                  <a:rPr lang="en-US" sz="2400" dirty="0"/>
                  <a:t>C- 10.60 Consider sets whose elements are integers in the range [0, N-1]. A popular scheme for representing a set A of this type is by means of a </a:t>
                </a:r>
                <a:r>
                  <a:rPr lang="en-US" sz="2400" dirty="0" err="1"/>
                  <a:t>boolean</a:t>
                </a:r>
                <a:r>
                  <a:rPr lang="en-US" sz="2400" dirty="0"/>
                  <a:t> array, B, where we say that x is in A if and only if B [ x ] = true. </a:t>
                </a:r>
                <a:br>
                  <a:rPr lang="en-US" sz="2400" dirty="0"/>
                </a:br>
                <a:r>
                  <a:rPr lang="en-US" sz="2400" dirty="0"/>
                  <a:t>Since each cell of B can be represented with a single bit, B is sometimes referred to as a bit vector. Describe and analyze efficient algorithms for performing the methods of the set ADT assuming this representation.</a:t>
                </a:r>
                <a:br>
                  <a:rPr lang="en-US" sz="2400" dirty="0"/>
                </a:br>
                <a:r>
                  <a:rPr lang="en-US" sz="2400" dirty="0"/>
                  <a:t>add(e), remove(e), contains(e), iterator(); union, intersection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95461"/>
                <a:ext cx="10080625" cy="7164214"/>
              </a:xfrm>
              <a:blipFill>
                <a:blip r:embed="rId3"/>
                <a:stretch>
                  <a:fillRect l="-1814" t="-1277" r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71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Readings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BF78D-496F-4B18-89F6-F9AC3B233C2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3C97A57-C545-4EC7-ACA7-438424989373}"/>
              </a:ext>
            </a:extLst>
          </p:cNvPr>
          <p:cNvGraphicFramePr>
            <a:graphicFrameLocks noGrp="1"/>
          </p:cNvGraphicFramePr>
          <p:nvPr/>
        </p:nvGraphicFramePr>
        <p:xfrm>
          <a:off x="252518" y="1562683"/>
          <a:ext cx="9659585" cy="5556397"/>
        </p:xfrm>
        <a:graphic>
          <a:graphicData uri="http://schemas.openxmlformats.org/drawingml/2006/table">
            <a:tbl>
              <a:tblPr/>
              <a:tblGrid>
                <a:gridCol w="1448423">
                  <a:extLst>
                    <a:ext uri="{9D8B030D-6E8A-4147-A177-3AD203B41FA5}">
                      <a16:colId xmlns:a16="http://schemas.microsoft.com/office/drawing/2014/main" val="2332570153"/>
                    </a:ext>
                  </a:extLst>
                </a:gridCol>
                <a:gridCol w="8211162">
                  <a:extLst>
                    <a:ext uri="{9D8B030D-6E8A-4147-A177-3AD203B41FA5}">
                      <a16:colId xmlns:a16="http://schemas.microsoft.com/office/drawing/2014/main" val="1194375677"/>
                    </a:ext>
                  </a:extLst>
                </a:gridCol>
              </a:tblGrid>
              <a:tr h="456009">
                <a:tc>
                  <a:txBody>
                    <a:bodyPr/>
                    <a:lstStyle/>
                    <a:p>
                      <a:r>
                        <a:rPr lang="en-US" sz="2600" dirty="0">
                          <a:effectLst/>
                        </a:rPr>
                        <a:t>Date</a:t>
                      </a:r>
                    </a:p>
                  </a:txBody>
                  <a:tcPr marL="48516" marR="48516" marT="24258" marB="24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Files</a:t>
                      </a:r>
                    </a:p>
                  </a:txBody>
                  <a:tcPr marL="48516" marR="48516" marT="24258" marB="24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251646"/>
                  </a:ext>
                </a:extLst>
              </a:tr>
              <a:tr h="692185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Sep 13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3" tooltip="1 readings-Java-UnitTesting.txt"/>
                        </a:rPr>
                        <a:t>1 readings-Java-UnitTesting.txt</a:t>
                      </a:r>
                      <a:br>
                        <a:rPr lang="en-US" sz="2200" u="sng" dirty="0">
                          <a:effectLst/>
                        </a:rPr>
                      </a:br>
                      <a:r>
                        <a:rPr lang="en-US" sz="2200" u="none" strike="noStrike" dirty="0">
                          <a:effectLst/>
                          <a:latin typeface="var(--fbyHH-fontFamily)"/>
                          <a:hlinkClick r:id="rId4"/>
                        </a:rPr>
                        <a:t>1 readings-Java-UnitTesting.txt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49546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Sep 15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5" tooltip="2 readings-complexity.txt"/>
                        </a:rPr>
                        <a:t>2 readings-complexity.txt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813451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Sep 20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6" tooltip="3 readings-Array-List.txt"/>
                        </a:rPr>
                        <a:t>3 readings-Array-List.txt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792650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Sep 27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7" tooltip="5_6 readings-recursion-stack-queue.txt"/>
                        </a:rPr>
                        <a:t>5_6 readings-recursion-stack-queue.txt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811718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Oct 4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8" tooltip="7 readings-iterator.txt"/>
                        </a:rPr>
                        <a:t>7 readings-iterator.txt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293863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Oct 11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9" tooltip="8_9 readings Trees-PQ.txt"/>
                        </a:rPr>
                        <a:t>8_9 readings Trees-PQ.txt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51995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Oct 13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10" tooltip="10 reading hash skiplist.txt"/>
                        </a:rPr>
                        <a:t>10 reading hash skiplist.txt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091414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Oct 18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11" tooltip="11 readings Dijkstra.txt"/>
                        </a:rPr>
                        <a:t>11 readings Dijkstra.txt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795557"/>
                  </a:ext>
                </a:extLst>
              </a:tr>
              <a:tr h="587975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Oct 20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12" tooltip="12 reading union-find.txt"/>
                        </a:rPr>
                        <a:t>12 reading union-find.txt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421272"/>
                  </a:ext>
                </a:extLst>
              </a:tr>
              <a:tr h="425477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Oct 27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13" tooltip="14 readings search trees.txt"/>
                        </a:rPr>
                        <a:t>14 readings search trees.txt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33536"/>
                  </a:ext>
                </a:extLst>
              </a:tr>
              <a:tr h="430972"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</a:rPr>
                        <a:t>Nov 17</a:t>
                      </a: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u="sng" dirty="0">
                          <a:effectLst/>
                          <a:hlinkClick r:id="rId14" tooltip="15 reading (2,4)-B trees.txt"/>
                        </a:rPr>
                        <a:t>15 reading (2,4)-B trees.txt</a:t>
                      </a:r>
                      <a:endParaRPr lang="en-US" sz="2200" dirty="0">
                        <a:effectLst/>
                      </a:endParaRPr>
                    </a:p>
                  </a:txBody>
                  <a:tcPr marL="10107" marR="10107" marT="10107" marB="10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900865"/>
                  </a:ext>
                </a:extLst>
              </a:tr>
            </a:tbl>
          </a:graphicData>
        </a:graphic>
      </p:graphicFrame>
      <p:sp>
        <p:nvSpPr>
          <p:cNvPr id="32" name="AutoShape 25">
            <a:extLst>
              <a:ext uri="{FF2B5EF4-FFF2-40B4-BE49-F238E27FC236}">
                <a16:creationId xmlns:a16="http://schemas.microsoft.com/office/drawing/2014/main" id="{15A32ACD-B29F-4D7A-8D14-A8F8BA6EF2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26">
            <a:extLst>
              <a:ext uri="{FF2B5EF4-FFF2-40B4-BE49-F238E27FC236}">
                <a16:creationId xmlns:a16="http://schemas.microsoft.com/office/drawing/2014/main" id="{5209C5D2-7FC5-4F44-9CF1-E11A1C8C4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C7995180-D60B-4633-AD0C-A599BBACF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28">
            <a:extLst>
              <a:ext uri="{FF2B5EF4-FFF2-40B4-BE49-F238E27FC236}">
                <a16:creationId xmlns:a16="http://schemas.microsoft.com/office/drawing/2014/main" id="{DC6360BE-703F-47F7-B3CF-F7834F5125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AutoShape 29">
            <a:extLst>
              <a:ext uri="{FF2B5EF4-FFF2-40B4-BE49-F238E27FC236}">
                <a16:creationId xmlns:a16="http://schemas.microsoft.com/office/drawing/2014/main" id="{968C7CA8-D615-407E-9E61-28A384615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AutoShape 30">
            <a:extLst>
              <a:ext uri="{FF2B5EF4-FFF2-40B4-BE49-F238E27FC236}">
                <a16:creationId xmlns:a16="http://schemas.microsoft.com/office/drawing/2014/main" id="{64741AAB-686A-46C5-8700-8112AC4054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F8887C91-80E0-4B47-BB88-724A2E4F2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32">
            <a:extLst>
              <a:ext uri="{FF2B5EF4-FFF2-40B4-BE49-F238E27FC236}">
                <a16:creationId xmlns:a16="http://schemas.microsoft.com/office/drawing/2014/main" id="{EB21B834-DC61-4F7B-B013-6E08B0138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AutoShape 33">
            <a:extLst>
              <a:ext uri="{FF2B5EF4-FFF2-40B4-BE49-F238E27FC236}">
                <a16:creationId xmlns:a16="http://schemas.microsoft.com/office/drawing/2014/main" id="{2893093B-AED8-44C2-9D6E-987AA9A3F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7BBC4C37-D5C9-4424-93EB-FC0731193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toShape 35">
            <a:extLst>
              <a:ext uri="{FF2B5EF4-FFF2-40B4-BE49-F238E27FC236}">
                <a16:creationId xmlns:a16="http://schemas.microsoft.com/office/drawing/2014/main" id="{9A24E74D-81D1-44C0-B0F7-890C9C76A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AutoShape 36">
            <a:extLst>
              <a:ext uri="{FF2B5EF4-FFF2-40B4-BE49-F238E27FC236}">
                <a16:creationId xmlns:a16="http://schemas.microsoft.com/office/drawing/2014/main" id="{D34FC765-5BBB-4354-9D1D-82C0D58165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3697" y="1672927"/>
            <a:ext cx="1166002" cy="3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0796" tIns="50398" rIns="100796" bIns="5039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8340F4-7470-466E-9E2C-AA50488347A1}"/>
              </a:ext>
            </a:extLst>
          </p:cNvPr>
          <p:cNvSpPr txBox="1"/>
          <p:nvPr/>
        </p:nvSpPr>
        <p:spPr>
          <a:xfrm>
            <a:off x="6888233" y="4787793"/>
            <a:ext cx="2687884" cy="13805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readings should be done before the indicated date with questions posted on Ms Teams.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543"/>
              <a:t>Priority Queues</a:t>
            </a:r>
            <a:endParaRPr lang="en-US" sz="1543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825374-E899-4A78-8528-C83329CD5160}" type="slidenum">
              <a:rPr lang="en-US" sz="1543"/>
              <a:pPr eaLnBrk="1" hangingPunct="1"/>
              <a:t>5</a:t>
            </a:fld>
            <a:endParaRPr lang="en-US" sz="1543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0511" y="813715"/>
            <a:ext cx="9071610" cy="6332978"/>
          </a:xfrm>
        </p:spPr>
        <p:txBody>
          <a:bodyPr/>
          <a:lstStyle/>
          <a:p>
            <a:pPr marL="671962" indent="-671962" eaLnBrk="1" hangingPunct="1"/>
            <a:r>
              <a:rPr lang="en-CA"/>
              <a:t>Efficiently merging 2 heaps that contain a total of n elements takes </a:t>
            </a:r>
            <a:endParaRPr lang="en-CA" dirty="0"/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O(n)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(n log n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O(1)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(log n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776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EB072-FC45-43CA-883F-778E88EE89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Heap 1 h1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/>
                </a:br>
                <a:r>
                  <a:rPr lang="en-US"/>
                  <a:t>Heap 2 h2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14EB072-FC45-43CA-883F-778E88EE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90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9D85E-D1A1-450B-952F-6041695656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Add element one by one;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Use bottom-up heap construction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When heaps are perfect binary trees of same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stored in pointer-based structure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In general, there is an algorithm running in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lang="en-US" dirty="0"/>
                </a:br>
                <a:r>
                  <a:rPr lang="en-US" dirty="0"/>
                  <a:t>when heaps are stored in pointer-based structure, and in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when heaps are stored as arrays.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sz="2400" dirty="0">
                    <a:hlinkClick r:id="rId3"/>
                  </a:rPr>
                  <a:t>https://link.springer.com/content/pdf/10.1007/BF00264229.pdf</a:t>
                </a:r>
                <a:r>
                  <a:rPr lang="en-US" sz="24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a mergeable heap: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supports in O(log n): insert, min, </a:t>
                </a:r>
                <a:r>
                  <a:rPr lang="en-US" sz="2000" dirty="0" err="1"/>
                  <a:t>removeMin</a:t>
                </a:r>
                <a:r>
                  <a:rPr lang="en-US" sz="2000" dirty="0"/>
                  <a:t>, decrease key of one element, delete any given element, merge 2 heaps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leftist heap </a:t>
                </a:r>
                <a:r>
                  <a:rPr lang="en-US" sz="2000" dirty="0">
                    <a:hlinkClick r:id="rId4"/>
                  </a:rPr>
                  <a:t>https://cmps-people.ok.ubc.ca/ylucet/DS/LeftistHeap.html</a:t>
                </a:r>
                <a:r>
                  <a:rPr lang="en-US" sz="2000" dirty="0"/>
                  <a:t>  describe </a:t>
                </a:r>
                <a:r>
                  <a:rPr lang="en-US" sz="2000" dirty="0">
                    <a:hlinkClick r:id="rId5"/>
                  </a:rPr>
                  <a:t>https://en.wikipedia.org/wiki/Leftist_tree</a:t>
                </a:r>
                <a:r>
                  <a:rPr lang="en-US" sz="2000" dirty="0"/>
                  <a:t>  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binomial heap </a:t>
                </a:r>
                <a:r>
                  <a:rPr lang="en-US" sz="2000" dirty="0">
                    <a:hlinkClick r:id="rId6"/>
                  </a:rPr>
                  <a:t>https://en.wikipedia.org/wiki/Binomial_heap</a:t>
                </a:r>
                <a:r>
                  <a:rPr lang="en-US" sz="2000" dirty="0"/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59D85E-D1A1-450B-952F-6041695656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479" t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439FA-DBAA-4883-8472-6F9C87DB1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543"/>
              <a:t>Priority Queues</a:t>
            </a:r>
            <a:endParaRPr lang="en-US" sz="1543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1pPr>
            <a:lvl2pPr marL="818954" indent="-314982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2pPr>
            <a:lvl3pPr marL="1259929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3pPr>
            <a:lvl4pPr marL="1763900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4pPr>
            <a:lvl5pPr marL="2267872" indent="-251986" eaLnBrk="0" hangingPunct="0">
              <a:defRPr sz="2646">
                <a:solidFill>
                  <a:schemeClr val="tx1"/>
                </a:solidFill>
                <a:latin typeface="Tahoma" pitchFamily="34" charset="0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646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825374-E899-4A78-8528-C83329CD5160}" type="slidenum">
              <a:rPr lang="en-US" sz="1543"/>
              <a:pPr eaLnBrk="1" hangingPunct="1"/>
              <a:t>7</a:t>
            </a:fld>
            <a:endParaRPr lang="en-US" sz="1543"/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20511" y="813715"/>
            <a:ext cx="9071610" cy="6332978"/>
          </a:xfrm>
        </p:spPr>
        <p:txBody>
          <a:bodyPr/>
          <a:lstStyle/>
          <a:p>
            <a:pPr marL="671962" indent="-671962" eaLnBrk="1" hangingPunct="1"/>
            <a:r>
              <a:rPr lang="en-CA"/>
              <a:t>Efficiently merging 2 heaps that contain a total of n elements takes </a:t>
            </a:r>
            <a:endParaRPr lang="en-CA" dirty="0"/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O(n)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(n log n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O(n</a:t>
            </a:r>
            <a:r>
              <a:rPr lang="en-US" baseline="30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O(1)</a:t>
            </a:r>
          </a:p>
          <a:p>
            <a:pPr marL="671962" indent="-671962" eaLnBrk="1" hangingPunct="1">
              <a:buFont typeface="+mj-lt"/>
              <a:buAutoNum type="alphaUcPeriod"/>
            </a:pPr>
            <a:r>
              <a:rPr lang="en-US" dirty="0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(log n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5F73B-FC55-487B-931A-527170D35AE6}"/>
              </a:ext>
            </a:extLst>
          </p:cNvPr>
          <p:cNvSpPr txBox="1"/>
          <p:nvPr/>
        </p:nvSpPr>
        <p:spPr>
          <a:xfrm>
            <a:off x="503808" y="5652045"/>
            <a:ext cx="8949886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Accepted answers: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Clarification required [Only 1 team asked for clarification and figured out the perfect</a:t>
            </a:r>
            <a:br>
              <a:rPr lang="en-US"/>
            </a:br>
            <a:r>
              <a:rPr lang="en-US"/>
              <a:t>heap case of O(log n</a:t>
            </a:r>
            <a:r>
              <a:rPr lang="en-US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52455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477566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Put everything in a heap in order of elements</a:t>
            </a:r>
            <a:endParaRPr lang="en-US" dirty="0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06648"/>
              </p:ext>
            </p:extLst>
          </p:nvPr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F971ED1C-1F01-473F-88A7-C877314C058B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4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89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190D-8E90-4AB9-8733-6C024B80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Bottom-up heap construction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BCE9-D54F-4CF5-AA48-B62514A4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6"/>
            <a:ext cx="9069387" cy="499194"/>
          </a:xfrm>
        </p:spPr>
        <p:txBody>
          <a:bodyPr/>
          <a:lstStyle/>
          <a:p>
            <a:r>
              <a:rPr lang="en-US"/>
              <a:t>7 6 5 4 3 2 1</a:t>
            </a:r>
            <a:endParaRPr lang="en-US" dirty="0"/>
          </a:p>
          <a:p>
            <a:r>
              <a:rPr lang="en-US"/>
              <a:t>Build a min heap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C8A48-3478-4781-A8A2-AD910AEA01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39824E1D-1DF8-45A1-9948-E268C0D2A3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F1FC9B-EA4B-4EEB-837C-CF1DEE127AB8}"/>
              </a:ext>
            </a:extLst>
          </p:cNvPr>
          <p:cNvSpPr/>
          <p:nvPr/>
        </p:nvSpPr>
        <p:spPr bwMode="auto">
          <a:xfrm>
            <a:off x="2191247" y="3171034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2A7575-4EEE-4375-BFC5-115D00C703E7}"/>
              </a:ext>
            </a:extLst>
          </p:cNvPr>
          <p:cNvSpPr/>
          <p:nvPr/>
        </p:nvSpPr>
        <p:spPr bwMode="auto">
          <a:xfrm>
            <a:off x="1305132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6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11458A-A953-42E4-839D-7EF74E542629}"/>
              </a:ext>
            </a:extLst>
          </p:cNvPr>
          <p:cNvSpPr/>
          <p:nvPr/>
        </p:nvSpPr>
        <p:spPr bwMode="auto">
          <a:xfrm>
            <a:off x="3068476" y="3979978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5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90296E-7360-4FEE-BEEB-DCBF9B2A4C42}"/>
              </a:ext>
            </a:extLst>
          </p:cNvPr>
          <p:cNvSpPr/>
          <p:nvPr/>
        </p:nvSpPr>
        <p:spPr bwMode="auto">
          <a:xfrm>
            <a:off x="940845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0C9666-6ED8-4D59-8500-618B1659B628}"/>
              </a:ext>
            </a:extLst>
          </p:cNvPr>
          <p:cNvSpPr/>
          <p:nvPr/>
        </p:nvSpPr>
        <p:spPr bwMode="auto">
          <a:xfrm>
            <a:off x="1818074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E1FAB9-014E-4BD4-B6D8-BC062EFBFD71}"/>
              </a:ext>
            </a:extLst>
          </p:cNvPr>
          <p:cNvSpPr/>
          <p:nvPr/>
        </p:nvSpPr>
        <p:spPr bwMode="auto">
          <a:xfrm>
            <a:off x="2695303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BF3B2E-7459-4988-B6A7-FB0A3148479D}"/>
              </a:ext>
            </a:extLst>
          </p:cNvPr>
          <p:cNvSpPr/>
          <p:nvPr/>
        </p:nvSpPr>
        <p:spPr bwMode="auto">
          <a:xfrm>
            <a:off x="3572532" y="4869546"/>
            <a:ext cx="504056" cy="49919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1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3BE85-E03C-4AB6-B4F0-D392263A89CD}"/>
              </a:ext>
            </a:extLst>
          </p:cNvPr>
          <p:cNvCxnSpPr>
            <a:stCxn id="5" idx="5"/>
            <a:endCxn id="7" idx="1"/>
          </p:cNvCxnSpPr>
          <p:nvPr/>
        </p:nvCxnSpPr>
        <p:spPr bwMode="auto">
          <a:xfrm>
            <a:off x="2621486" y="3597123"/>
            <a:ext cx="520807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1199C0-6FA3-4553-A7D4-3492E13E9FB0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 flipH="1">
            <a:off x="1735371" y="3597123"/>
            <a:ext cx="529693" cy="4559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6F6770-C751-42B7-94E7-FBCF923065E3}"/>
              </a:ext>
            </a:extLst>
          </p:cNvPr>
          <p:cNvCxnSpPr>
            <a:stCxn id="11" idx="0"/>
            <a:endCxn id="7" idx="5"/>
          </p:cNvCxnSpPr>
          <p:nvPr/>
        </p:nvCxnSpPr>
        <p:spPr bwMode="auto">
          <a:xfrm flipH="1" flipV="1">
            <a:off x="3498715" y="4406067"/>
            <a:ext cx="325845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1A074-0E97-480E-B16B-EAC1CF95E671}"/>
              </a:ext>
            </a:extLst>
          </p:cNvPr>
          <p:cNvCxnSpPr>
            <a:stCxn id="10" idx="0"/>
            <a:endCxn id="7" idx="3"/>
          </p:cNvCxnSpPr>
          <p:nvPr/>
        </p:nvCxnSpPr>
        <p:spPr bwMode="auto">
          <a:xfrm flipV="1">
            <a:off x="2947331" y="4406067"/>
            <a:ext cx="194962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C3A1EB-D206-4EA8-9584-2B7A6FADB904}"/>
              </a:ext>
            </a:extLst>
          </p:cNvPr>
          <p:cNvCxnSpPr>
            <a:stCxn id="8" idx="0"/>
            <a:endCxn id="6" idx="3"/>
          </p:cNvCxnSpPr>
          <p:nvPr/>
        </p:nvCxnSpPr>
        <p:spPr bwMode="auto">
          <a:xfrm flipV="1">
            <a:off x="1192873" y="4406067"/>
            <a:ext cx="186076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F74054-71D4-41F7-81D4-4304D9442F4B}"/>
              </a:ext>
            </a:extLst>
          </p:cNvPr>
          <p:cNvCxnSpPr>
            <a:stCxn id="6" idx="5"/>
            <a:endCxn id="9" idx="0"/>
          </p:cNvCxnSpPr>
          <p:nvPr/>
        </p:nvCxnSpPr>
        <p:spPr bwMode="auto">
          <a:xfrm>
            <a:off x="1735371" y="4406067"/>
            <a:ext cx="334731" cy="46347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AF6BDF-BD12-4523-84DD-24F1D0CA5184}"/>
              </a:ext>
            </a:extLst>
          </p:cNvPr>
          <p:cNvSpPr txBox="1"/>
          <p:nvPr/>
        </p:nvSpPr>
        <p:spPr>
          <a:xfrm>
            <a:off x="4680272" y="3243808"/>
            <a:ext cx="532709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Level 2: no action (leaf nodes have no children so </a:t>
            </a:r>
            <a:br>
              <a:rPr lang="en-US"/>
            </a:br>
            <a:r>
              <a:rPr lang="en-US"/>
              <a:t>they satisfy the heap property</a:t>
            </a:r>
            <a:r>
              <a:rPr lang="en-US" dirty="0"/>
              <a:t>)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4D3C71B7-3A51-402F-9A56-531F6CA7B90F}"/>
              </a:ext>
            </a:extLst>
          </p:cNvPr>
          <p:cNvGraphicFramePr>
            <a:graphicFrameLocks noGrp="1"/>
          </p:cNvGraphicFramePr>
          <p:nvPr/>
        </p:nvGraphicFramePr>
        <p:xfrm>
          <a:off x="863848" y="6243798"/>
          <a:ext cx="6720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60">
                  <a:extLst>
                    <a:ext uri="{9D8B030D-6E8A-4147-A177-3AD203B41FA5}">
                      <a16:colId xmlns:a16="http://schemas.microsoft.com/office/drawing/2014/main" val="2537855831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206887912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69236178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115475809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180015640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3213573914"/>
                    </a:ext>
                  </a:extLst>
                </a:gridCol>
                <a:gridCol w="960060">
                  <a:extLst>
                    <a:ext uri="{9D8B030D-6E8A-4147-A177-3AD203B41FA5}">
                      <a16:colId xmlns:a16="http://schemas.microsoft.com/office/drawing/2014/main" val="2636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93085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22CD3AB-5883-49EF-9DB3-260991E8C549}"/>
              </a:ext>
            </a:extLst>
          </p:cNvPr>
          <p:cNvSpPr txBox="1"/>
          <p:nvPr/>
        </p:nvSpPr>
        <p:spPr>
          <a:xfrm>
            <a:off x="234349" y="7236265"/>
            <a:ext cx="3671505" cy="321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2"/>
              </a:rPr>
              <a:t>https://www.w3spot.com/2020/10/building-binary-heap-in-on-worst-time.html</a:t>
            </a:r>
            <a:r>
              <a:rPr lang="en-US" sz="800" dirty="0"/>
              <a:t> </a:t>
            </a:r>
          </a:p>
          <a:p>
            <a:r>
              <a:rPr lang="en-US" sz="800" dirty="0">
                <a:hlinkClick r:id="rId3"/>
              </a:rPr>
              <a:t>https://www.geeksforgeeks.org/time-complexity-of-building-a-heap/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661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Bitstream Vera Sans"/>
        <a:cs typeface="Bitstream Vera Sans"/>
      </a:majorFont>
      <a:minorFont>
        <a:latin typeface="Arial"/>
        <a:ea typeface="Bitstream Vera Sans"/>
        <a:cs typeface="Bitstream Vera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</TotalTime>
  <Words>3912</Words>
  <Application>Microsoft Office PowerPoint</Application>
  <PresentationFormat>Custom</PresentationFormat>
  <Paragraphs>639</Paragraphs>
  <Slides>48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Cambria Math</vt:lpstr>
      <vt:lpstr>Lato Extended</vt:lpstr>
      <vt:lpstr>Tahoma</vt:lpstr>
      <vt:lpstr>Times New Roman</vt:lpstr>
      <vt:lpstr>var(--fbyHH-fontFamily)</vt:lpstr>
      <vt:lpstr>Office Theme</vt:lpstr>
      <vt:lpstr>Worksheet</vt:lpstr>
      <vt:lpstr>COSC 222 Data Structures</vt:lpstr>
      <vt:lpstr>PowerPoint Presentation</vt:lpstr>
      <vt:lpstr>Evaluations</vt:lpstr>
      <vt:lpstr>tRAT3 appeals granted</vt:lpstr>
      <vt:lpstr>PowerPoint Presentation</vt:lpstr>
      <vt:lpstr>Heap 1 h1 size n_1 Heap 2 h2 size n_2</vt:lpstr>
      <vt:lpstr>PowerPoint Presentation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Bottom-up heap construction</vt:lpstr>
      <vt:lpstr>Readings</vt:lpstr>
      <vt:lpstr>Hash table </vt:lpstr>
      <vt:lpstr>Array to Hash table</vt:lpstr>
      <vt:lpstr>Hash Table</vt:lpstr>
      <vt:lpstr>Hash Table: Generalize Array</vt:lpstr>
      <vt:lpstr>Hashing a string</vt:lpstr>
      <vt:lpstr>Hashing a string</vt:lpstr>
      <vt:lpstr>Warning</vt:lpstr>
      <vt:lpstr>Collisions: Open Addressing  single array</vt:lpstr>
      <vt:lpstr>Collisions: Separate Chaining array of lists</vt:lpstr>
      <vt:lpstr>Skip list</vt:lpstr>
      <vt:lpstr>Skip list</vt:lpstr>
      <vt:lpstr>Skip List: Generalize a sorted array</vt:lpstr>
      <vt:lpstr>Application</vt:lpstr>
      <vt:lpstr>Dashboard</vt:lpstr>
      <vt:lpstr>PowerPoint Presentation</vt:lpstr>
      <vt:lpstr>Write Answer on Board</vt:lpstr>
      <vt:lpstr>PowerPoint Presentation</vt:lpstr>
      <vt:lpstr>What is the best data structure for returning all strings between “Metro” and “Triage” in a set of strings  </vt:lpstr>
      <vt:lpstr>What is the best data structure for finding student information based on their student ID</vt:lpstr>
      <vt:lpstr>What is the best data structure for Listing the top 10% of best performing students based on GPA</vt:lpstr>
      <vt:lpstr>Worst-case</vt:lpstr>
      <vt:lpstr>Worst-case</vt:lpstr>
      <vt:lpstr>PowerPoint Presentation</vt:lpstr>
      <vt:lpstr>PowerPoint Presentation</vt:lpstr>
      <vt:lpstr>Summary</vt:lpstr>
      <vt:lpstr>Reading: Union Find / Disjoint Set</vt:lpstr>
      <vt:lpstr>PowerPoint Presentation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</dc:title>
  <dc:creator>ylucet</dc:creator>
  <cp:lastModifiedBy>Lucet, Yves</cp:lastModifiedBy>
  <cp:revision>424</cp:revision>
  <cp:lastPrinted>1601-01-01T00:00:00Z</cp:lastPrinted>
  <dcterms:created xsi:type="dcterms:W3CDTF">2009-11-01T17:14:37Z</dcterms:created>
  <dcterms:modified xsi:type="dcterms:W3CDTF">2022-10-14T16:30:00Z</dcterms:modified>
</cp:coreProperties>
</file>