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0"/>
  </p:notesMasterIdLst>
  <p:sldIdLst>
    <p:sldId id="344" r:id="rId3"/>
    <p:sldId id="343" r:id="rId4"/>
    <p:sldId id="313" r:id="rId5"/>
    <p:sldId id="362" r:id="rId6"/>
    <p:sldId id="361" r:id="rId7"/>
    <p:sldId id="363" r:id="rId8"/>
    <p:sldId id="364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5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38" r:id="rId30"/>
    <p:sldId id="731" r:id="rId31"/>
    <p:sldId id="732" r:id="rId32"/>
    <p:sldId id="733" r:id="rId33"/>
    <p:sldId id="734" r:id="rId34"/>
    <p:sldId id="735" r:id="rId35"/>
    <p:sldId id="736" r:id="rId36"/>
    <p:sldId id="728" r:id="rId37"/>
    <p:sldId id="729" r:id="rId38"/>
    <p:sldId id="730" r:id="rId39"/>
    <p:sldId id="384" r:id="rId40"/>
    <p:sldId id="724" r:id="rId41"/>
    <p:sldId id="725" r:id="rId42"/>
    <p:sldId id="726" r:id="rId43"/>
    <p:sldId id="727" r:id="rId44"/>
    <p:sldId id="348" r:id="rId45"/>
    <p:sldId id="367" r:id="rId46"/>
    <p:sldId id="723" r:id="rId47"/>
    <p:sldId id="722" r:id="rId48"/>
    <p:sldId id="309" r:id="rId4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9pPr>
  </p:defaultTextStyle>
  <p:extLst>
    <p:ext uri="{521415D9-36F7-43E2-AB2F-B90AF26B5E84}">
      <p14:sectionLst xmlns:p14="http://schemas.microsoft.com/office/powerpoint/2010/main">
        <p14:section name="Intro" id="{E8647198-F261-46F7-A545-80D9BA685B6E}">
          <p14:sldIdLst>
            <p14:sldId id="344"/>
            <p14:sldId id="343"/>
          </p14:sldIdLst>
        </p14:section>
        <p14:section name="MSP" id="{32A9EC07-A81B-4964-AF36-8CABDA4BB227}">
          <p14:sldIdLst>
            <p14:sldId id="313"/>
            <p14:sldId id="362"/>
            <p14:sldId id="361"/>
            <p14:sldId id="363"/>
            <p14:sldId id="36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Union-find" id="{C2A611FB-F053-4910-A731-46D91664D6D7}">
          <p14:sldIdLst>
            <p14:sldId id="365"/>
            <p14:sldId id="314"/>
            <p14:sldId id="315"/>
            <p14:sldId id="316"/>
            <p14:sldId id="317"/>
            <p14:sldId id="318"/>
            <p14:sldId id="319"/>
            <p14:sldId id="320"/>
            <p14:sldId id="338"/>
            <p14:sldId id="731"/>
            <p14:sldId id="732"/>
            <p14:sldId id="733"/>
            <p14:sldId id="734"/>
            <p14:sldId id="735"/>
            <p14:sldId id="736"/>
          </p14:sldIdLst>
        </p14:section>
        <p14:section name="MST cont" id="{A6824F09-766B-4D4A-8DA9-F73ADD3EF4DA}">
          <p14:sldIdLst>
            <p14:sldId id="728"/>
            <p14:sldId id="729"/>
            <p14:sldId id="730"/>
          </p14:sldIdLst>
        </p14:section>
        <p14:section name="Exercise" id="{EC287665-9FD8-41CE-B858-34BD27C7E74E}">
          <p14:sldIdLst>
            <p14:sldId id="384"/>
            <p14:sldId id="724"/>
            <p14:sldId id="725"/>
            <p14:sldId id="726"/>
            <p14:sldId id="727"/>
            <p14:sldId id="348"/>
            <p14:sldId id="367"/>
            <p14:sldId id="723"/>
          </p14:sldIdLst>
        </p14:section>
        <p14:section name="Conc" id="{CEF1AF4E-5E3F-4ACC-9BA5-6EBC6D9422F4}">
          <p14:sldIdLst>
            <p14:sldId id="722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F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0518" autoAdjust="0"/>
  </p:normalViewPr>
  <p:slideViewPr>
    <p:cSldViewPr>
      <p:cViewPr>
        <p:scale>
          <a:sx n="75" d="100"/>
          <a:sy n="75" d="100"/>
        </p:scale>
        <p:origin x="6726" y="144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786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3.xml"/><Relationship Id="rId6" Type="http://schemas.openxmlformats.org/officeDocument/2006/relationships/slide" Target="slides/slide21.xml"/><Relationship Id="rId5" Type="http://schemas.openxmlformats.org/officeDocument/2006/relationships/slide" Target="slides/slide20.xml"/><Relationship Id="rId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94337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6288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fld id="{83E174FB-BE2B-4C5A-B102-0FBD708E6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01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4AD51C-75BD-4623-8070-CB993FC64E8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83069" indent="-301181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04722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86611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68500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50388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32277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614166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96055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Union-Find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83069" indent="-301181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04722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86611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68500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50388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32277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614166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96055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6680E17-035B-D348-A4D8-AE9A052EA7A2}" type="datetime8">
              <a:rPr lang="en-US" sz="1500"/>
              <a:t>20-Oct-22 3:37 PM</a:t>
            </a:fld>
            <a:endParaRPr lang="en-US" sz="1500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83069" indent="-301181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04722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86611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68500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50388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32277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614166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96055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B949A03-944E-9B46-A44C-14C052C1A6AD}" type="slidenum">
              <a:rPr lang="en-US" sz="1500"/>
              <a:pPr eaLnBrk="1" hangingPunct="1"/>
              <a:t>3</a:t>
            </a:fld>
            <a:endParaRPr lang="en-US" sz="150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alpha is the classical functional inverse of the Ackermann function, https://en.wikipedia.org/wiki/Ackermann_function#Inverse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83069" indent="-301181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04722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86611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68500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50388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32277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614166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96055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Minimum Spanning Tree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83069" indent="-301181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04722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86611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68500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50388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32277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614166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96055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5750032-7057-5C46-9BD9-B0CEA0A10A89}" type="datetime8">
              <a:rPr lang="en-US" sz="1500"/>
              <a:pPr eaLnBrk="1" hangingPunct="1"/>
              <a:t>20-Oct-22 3:37 PM</a:t>
            </a:fld>
            <a:endParaRPr lang="en-US" sz="15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83069" indent="-301181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04722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86611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68500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50388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32277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614166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96055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FD88F01-BB7F-514B-9735-802A620B44A2}" type="slidenum">
              <a:rPr lang="en-US" sz="1500"/>
              <a:pPr eaLnBrk="1" hangingPunct="1"/>
              <a:t>8</a:t>
            </a:fld>
            <a:endParaRPr lang="en-US" sz="15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sz="1200" dirty="0">
                <a:solidFill>
                  <a:schemeClr val="tx2"/>
                </a:solidFill>
              </a:rPr>
              <a:t>Slides from textbook Data Structures and Algorithms in Java, 6</a:t>
            </a:r>
            <a:r>
              <a:rPr lang="en-US" sz="1200" baseline="30000" dirty="0">
                <a:solidFill>
                  <a:schemeClr val="tx2"/>
                </a:solidFill>
              </a:rPr>
              <a:t>th</a:t>
            </a:r>
            <a:r>
              <a:rPr lang="en-US" sz="1200" dirty="0">
                <a:solidFill>
                  <a:schemeClr val="tx2"/>
                </a:solidFill>
              </a:rPr>
              <a:t> edition</a:t>
            </a:r>
            <a:r>
              <a:rPr lang="en-US" sz="1200" dirty="0"/>
              <a:t>, by M. T. Goodrich, R. </a:t>
            </a:r>
            <a:r>
              <a:rPr lang="en-US" sz="1200" dirty="0" err="1"/>
              <a:t>Tamassia</a:t>
            </a:r>
            <a:r>
              <a:rPr lang="en-US" sz="1200" dirty="0"/>
              <a:t>, and M. H. Goldwasser, Wiley, 2014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3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 forest is a disjoint union of </a:t>
            </a:r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trees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83069" indent="-301181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04722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86611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68500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50388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32277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614166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96055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Union-Find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83069" indent="-301181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04722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86611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68500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50388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32277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614166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96055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6680E17-035B-D348-A4D8-AE9A052EA7A2}" type="datetime8">
              <a:rPr lang="en-US" sz="1500"/>
              <a:t>20-Oct-22 3:37 PM</a:t>
            </a:fld>
            <a:endParaRPr lang="en-US" sz="1500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83069" indent="-301181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04722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86611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168500" indent="-240944" defTabSz="1020667" eaLnBrk="0" hangingPunct="0"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650388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132277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614166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096055" indent="-240944" algn="ctr" defTabSz="102066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B949A03-944E-9B46-A44C-14C052C1A6AD}" type="slidenum">
              <a:rPr lang="en-US" sz="1500"/>
              <a:pPr eaLnBrk="1" hangingPunct="1"/>
              <a:t>20</a:t>
            </a:fld>
            <a:endParaRPr lang="en-US" sz="150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11:20</a:t>
            </a:r>
          </a:p>
        </p:txBody>
      </p:sp>
    </p:spTree>
    <p:extLst>
      <p:ext uri="{BB962C8B-B14F-4D97-AF65-F5344CB8AC3E}">
        <p14:creationId xmlns:p14="http://schemas.microsoft.com/office/powerpoint/2010/main" val="157438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log* is the iterated logarithm: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number of times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6" charset="0"/>
                <a:ea typeface="+mn-ea"/>
                <a:cs typeface="+mn-cs"/>
              </a:rPr>
              <a:t>logarithm 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function must be iteratively applied before the result is less than or equal to 1</a:t>
            </a:r>
          </a:p>
          <a:p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log * 16 = 3, log* 65536=4, log * 2^65536 =</a:t>
            </a:r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5. In practice, log * n can be assumed to be bounded by 5</a:t>
            </a:r>
          </a:p>
          <a:p>
            <a:r>
              <a:rPr lang="en-US" sz="1200" b="0" i="0" kern="1200" baseline="0" dirty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Only commonly used function that grows slower is the inverse Ackermann function</a:t>
            </a:r>
          </a:p>
          <a:p>
            <a:r>
              <a:rPr lang="en-CA" dirty="0"/>
              <a:t>https://en.wikipedia.org/wiki/Iterated_logarithm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11:45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C-14.51) Hint Do a BFS search in G</a:t>
            </a:r>
          </a:p>
          <a:p>
            <a:endParaRPr lang="en-US" dirty="0"/>
          </a:p>
          <a:p>
            <a:r>
              <a:rPr lang="en-US" dirty="0"/>
              <a:t>C-14.51) Solution Construct a BFS search tree T for G. Place the vertices on even levels in X and the ones in odd levels in Y. Now double-check that there are no edges between a pair of vertices in X or a pair of vertices in Y. This algorithm runs in O(</a:t>
            </a:r>
            <a:r>
              <a:rPr lang="en-US" dirty="0" err="1"/>
              <a:t>n+m</a:t>
            </a:r>
            <a:r>
              <a:rPr lang="en-US" dirty="0"/>
              <a:t>) time.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1007D-2BBD-4DE8-A30F-AE9ABFDB5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9848-23BF-44ED-85B5-D639AFB63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5FF36-8D69-4BC6-9A00-B9FE3524A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335985"/>
            <a:ext cx="8568531" cy="12599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24057" y="2099910"/>
            <a:ext cx="8568531" cy="2183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057" y="4451809"/>
            <a:ext cx="8568531" cy="2183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756047" y="6887704"/>
            <a:ext cx="2100130" cy="503978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Union-Find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9C5F0A-4CAD-7244-A1CA-4BBC84411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0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335985"/>
            <a:ext cx="8568531" cy="12599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24058" y="2099910"/>
            <a:ext cx="4200260" cy="4535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92328" y="2099910"/>
            <a:ext cx="4200260" cy="2183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92328" y="4451809"/>
            <a:ext cx="4200260" cy="2183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756047" y="6887704"/>
            <a:ext cx="2100130" cy="503978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Union-Find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2DA420-0ED9-344A-81FA-25B175F42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03972" indent="0" algn="ctr">
              <a:buNone/>
              <a:defRPr/>
            </a:lvl2pPr>
            <a:lvl3pPr marL="1007943" indent="0" algn="ctr">
              <a:buNone/>
              <a:defRPr/>
            </a:lvl3pPr>
            <a:lvl4pPr marL="1511915" indent="0" algn="ctr">
              <a:buNone/>
              <a:defRPr/>
            </a:lvl4pPr>
            <a:lvl5pPr marL="2015886" indent="0" algn="ctr">
              <a:buNone/>
              <a:defRPr/>
            </a:lvl5pPr>
            <a:lvl6pPr marL="2519858" indent="0" algn="ctr">
              <a:buNone/>
              <a:defRPr/>
            </a:lvl6pPr>
            <a:lvl7pPr marL="3023829" indent="0" algn="ctr">
              <a:buNone/>
              <a:defRPr/>
            </a:lvl7pPr>
            <a:lvl8pPr marL="3527801" indent="0" algn="ctr">
              <a:buNone/>
              <a:defRPr/>
            </a:lvl8pPr>
            <a:lvl9pPr marL="40317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F4400-17A5-43BE-AF3D-C41AE9BBD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9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F78D-496F-4B18-89F6-F9AC3B233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9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/>
            </a:lvl1pPr>
            <a:lvl2pPr marL="503972" indent="0">
              <a:buNone/>
              <a:defRPr sz="1984"/>
            </a:lvl2pPr>
            <a:lvl3pPr marL="1007943" indent="0">
              <a:buNone/>
              <a:defRPr sz="1764"/>
            </a:lvl3pPr>
            <a:lvl4pPr marL="1511915" indent="0">
              <a:buNone/>
              <a:defRPr sz="1543"/>
            </a:lvl4pPr>
            <a:lvl5pPr marL="2015886" indent="0">
              <a:buNone/>
              <a:defRPr sz="1543"/>
            </a:lvl5pPr>
            <a:lvl6pPr marL="2519858" indent="0">
              <a:buNone/>
              <a:defRPr sz="1543"/>
            </a:lvl6pPr>
            <a:lvl7pPr marL="3023829" indent="0">
              <a:buNone/>
              <a:defRPr sz="1543"/>
            </a:lvl7pPr>
            <a:lvl8pPr marL="3527801" indent="0">
              <a:buNone/>
              <a:defRPr sz="1543"/>
            </a:lvl8pPr>
            <a:lvl9pPr marL="4031772" indent="0">
              <a:buNone/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FA5E-364A-4F53-A856-EA273DDB3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4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DEC03-9E44-48C4-B21C-2755B4AF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95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EE612-0868-48B8-B5A8-8054F0A1C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2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23C4-C2ED-4EB3-9584-475D2037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24E1D-1DF8-45A1-9948-E268C0D2A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50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C58A7-770E-4955-B411-4CEB62DB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6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0CAF3-6FA7-453A-98C4-C620C0E5B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98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3A70-2DA3-4D85-9DD7-9C2FFD473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28D97-C90C-48D6-97EF-2328A562F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8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5366E-0D31-4F1B-B5D0-9743CFF6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46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licker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1"/>
            <a:ext cx="10080625" cy="644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796" tIns="50398" rIns="100796" bIns="50398" numCol="1" anchor="ctr" anchorCtr="0" compatLnSpc="1">
            <a:prstTxWarp prst="textNoShape">
              <a:avLst/>
            </a:prstTxWarp>
          </a:bodyPr>
          <a:lstStyle>
            <a:lvl1pPr lvl="0" algn="ctr" eaLnBrk="1" hangingPunct="1">
              <a:defRPr lang="en-US" altLang="en-US" sz="3200" b="1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eaLnBrk="1" hangingPunct="1">
              <a:defRPr sz="3200" b="1">
                <a:solidFill>
                  <a:srgbClr val="1D62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eaLnBrk="1" hangingPunct="1">
              <a:defRPr sz="3200" b="1">
                <a:solidFill>
                  <a:srgbClr val="1D62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eaLnBrk="1" hangingPunct="1">
              <a:defRPr sz="3200" b="1">
                <a:solidFill>
                  <a:srgbClr val="1D62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eaLnBrk="1" hangingPunct="1">
              <a:defRPr sz="3200" b="1">
                <a:solidFill>
                  <a:srgbClr val="1D62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lvl="0"/>
            <a:endParaRPr lang="en-CA" sz="3527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276204" y="-5662"/>
            <a:ext cx="3792763" cy="644606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6" tIns="50398" rIns="100796" bIns="50398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r>
              <a:rPr lang="en-CA" sz="3527" b="1" noProof="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Clicker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638723"/>
            <a:ext cx="10080625" cy="692095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881950" indent="-503972">
              <a:lnSpc>
                <a:spcPct val="150000"/>
              </a:lnSpc>
              <a:buSzPct val="100000"/>
              <a:buFont typeface="+mj-lt"/>
              <a:buAutoNum type="alphaUcPeriod"/>
              <a:defRPr sz="2646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458958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757952"/>
          </a:xfrm>
          <a:solidFill>
            <a:srgbClr val="CCFF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rgbClr val="00B05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7952"/>
            <a:ext cx="10080625" cy="680172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8097" indent="-238097" eaLnBrk="1" hangingPunct="1">
              <a:spcBef>
                <a:spcPts val="1323"/>
              </a:spcBef>
              <a:buClr>
                <a:srgbClr val="0070C0"/>
              </a:buClr>
              <a:buSzPct val="120000"/>
              <a:buFont typeface="Wingdings" panose="05000000000000000000" pitchFamily="2" charset="2"/>
              <a:buChar char="§"/>
              <a:defRPr lang="en-US" dirty="0" smtClean="0"/>
            </a:lvl1pPr>
            <a:lvl2pPr eaLnBrk="1" hangingPunct="1">
              <a:buSzPct val="120000"/>
              <a:defRPr lang="en-US" dirty="0" smtClean="0"/>
            </a:lvl2pPr>
            <a:lvl3pPr eaLnBrk="1" hangingPunct="1">
              <a:defRPr lang="en-US" dirty="0" smtClean="0"/>
            </a:lvl3pPr>
            <a:lvl4pPr eaLnBrk="1" hangingPunct="1">
              <a:defRPr lang="en-US" dirty="0" smtClean="0"/>
            </a:lvl4pPr>
            <a:lvl5pPr eaLnBrk="1" hangingPunct="1"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50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6328F-9D63-4BF2-BDF9-729C7E1C4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84787-6632-4223-A1CE-579E9BA18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F6DF7-1E32-42D6-BD19-228ADDE18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C4D41-9F08-4AF5-A93E-994174D9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50654-878A-4111-AD4F-F163C7ED8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3D401-BA6E-40B8-A147-0D7903DDA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2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2DEBD-E119-45B7-8353-32A735E8E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CAA6452-2CE3-4C2B-8F5C-C3AA2051A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031" y="1763925"/>
            <a:ext cx="9072563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031" y="6884204"/>
            <a:ext cx="2352146" cy="5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43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214" y="6884204"/>
            <a:ext cx="3192198" cy="5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543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60469" y="167993"/>
            <a:ext cx="2352146" cy="5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543"/>
            </a:lvl1pPr>
          </a:lstStyle>
          <a:p>
            <a:pPr>
              <a:defRPr/>
            </a:pPr>
            <a:fld id="{E18B2AA1-B89D-490C-BE63-CE31F8B2A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cs typeface="Arial" charset="0"/>
        </a:defRPr>
      </a:lvl5pPr>
      <a:lvl6pPr marL="503972" algn="ctr" rtl="0" fontAlgn="base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cs typeface="Arial" charset="0"/>
        </a:defRPr>
      </a:lvl6pPr>
      <a:lvl7pPr marL="1007943" algn="ctr" rtl="0" fontAlgn="base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cs typeface="Arial" charset="0"/>
        </a:defRPr>
      </a:lvl7pPr>
      <a:lvl8pPr marL="1511915" algn="ctr" rtl="0" fontAlgn="base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cs typeface="Arial" charset="0"/>
        </a:defRPr>
      </a:lvl8pPr>
      <a:lvl9pPr marL="2015886" algn="ctr" rtl="0" fontAlgn="base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77979" indent="-377979" algn="l" rtl="0" eaLnBrk="0" fontAlgn="base" hangingPunct="0">
        <a:spcBef>
          <a:spcPct val="20000"/>
        </a:spcBef>
        <a:spcAft>
          <a:spcPct val="0"/>
        </a:spcAft>
        <a:buChar char="•"/>
        <a:defRPr sz="3527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0" fontAlgn="base" hangingPunct="0">
        <a:spcBef>
          <a:spcPct val="20000"/>
        </a:spcBef>
        <a:spcAft>
          <a:spcPct val="0"/>
        </a:spcAft>
        <a:buChar char="–"/>
        <a:defRPr sz="3086">
          <a:solidFill>
            <a:schemeClr val="tx1"/>
          </a:solidFill>
          <a:latin typeface="+mn-lt"/>
          <a:cs typeface="+mn-cs"/>
        </a:defRPr>
      </a:lvl2pPr>
      <a:lvl3pPr marL="1259929" indent="-251986" algn="l" rtl="0" eaLnBrk="0" fontAlgn="base" hangingPunct="0">
        <a:spcBef>
          <a:spcPct val="20000"/>
        </a:spcBef>
        <a:spcAft>
          <a:spcPct val="0"/>
        </a:spcAft>
        <a:buChar char="•"/>
        <a:defRPr sz="2646">
          <a:solidFill>
            <a:schemeClr val="tx1"/>
          </a:solidFill>
          <a:latin typeface="+mn-lt"/>
          <a:cs typeface="+mn-cs"/>
        </a:defRPr>
      </a:lvl3pPr>
      <a:lvl4pPr marL="1763900" indent="-251986" algn="l" rtl="0" eaLnBrk="0" fontAlgn="base" hangingPunct="0">
        <a:spcBef>
          <a:spcPct val="20000"/>
        </a:spcBef>
        <a:spcAft>
          <a:spcPct val="0"/>
        </a:spcAft>
        <a:buChar char="–"/>
        <a:defRPr sz="2205">
          <a:solidFill>
            <a:schemeClr val="tx1"/>
          </a:solidFill>
          <a:latin typeface="+mn-lt"/>
          <a:cs typeface="+mn-cs"/>
        </a:defRPr>
      </a:lvl4pPr>
      <a:lvl5pPr marL="2267872" indent="-251986" algn="l" rtl="0" eaLnBrk="0" fontAlgn="base" hangingPunct="0">
        <a:spcBef>
          <a:spcPct val="20000"/>
        </a:spcBef>
        <a:spcAft>
          <a:spcPct val="0"/>
        </a:spcAft>
        <a:buChar char="»"/>
        <a:defRPr sz="2205">
          <a:solidFill>
            <a:schemeClr val="tx1"/>
          </a:solidFill>
          <a:latin typeface="+mn-lt"/>
          <a:cs typeface="+mn-cs"/>
        </a:defRPr>
      </a:lvl5pPr>
      <a:lvl6pPr marL="2771844" indent="-251986" algn="l" rtl="0" fontAlgn="base">
        <a:spcBef>
          <a:spcPct val="20000"/>
        </a:spcBef>
        <a:spcAft>
          <a:spcPct val="0"/>
        </a:spcAft>
        <a:buChar char="»"/>
        <a:defRPr sz="2205">
          <a:solidFill>
            <a:schemeClr val="tx1"/>
          </a:solidFill>
          <a:latin typeface="+mn-lt"/>
          <a:cs typeface="+mn-cs"/>
        </a:defRPr>
      </a:lvl6pPr>
      <a:lvl7pPr marL="3275815" indent="-251986" algn="l" rtl="0" fontAlgn="base">
        <a:spcBef>
          <a:spcPct val="20000"/>
        </a:spcBef>
        <a:spcAft>
          <a:spcPct val="0"/>
        </a:spcAft>
        <a:buChar char="»"/>
        <a:defRPr sz="2205">
          <a:solidFill>
            <a:schemeClr val="tx1"/>
          </a:solidFill>
          <a:latin typeface="+mn-lt"/>
          <a:cs typeface="+mn-cs"/>
        </a:defRPr>
      </a:lvl7pPr>
      <a:lvl8pPr marL="3779787" indent="-251986" algn="l" rtl="0" fontAlgn="base">
        <a:spcBef>
          <a:spcPct val="20000"/>
        </a:spcBef>
        <a:spcAft>
          <a:spcPct val="0"/>
        </a:spcAft>
        <a:buChar char="»"/>
        <a:defRPr sz="2205">
          <a:solidFill>
            <a:schemeClr val="tx1"/>
          </a:solidFill>
          <a:latin typeface="+mn-lt"/>
          <a:cs typeface="+mn-cs"/>
        </a:defRPr>
      </a:lvl8pPr>
      <a:lvl9pPr marL="4283758" indent="-251986" algn="l" rtl="0" fontAlgn="base">
        <a:spcBef>
          <a:spcPct val="20000"/>
        </a:spcBef>
        <a:spcAft>
          <a:spcPct val="0"/>
        </a:spcAft>
        <a:buChar char="»"/>
        <a:defRPr sz="220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4.0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kip_list#/media/File:Skip_list_add_element-en.gif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s://commons.wikimedia.org/wiki/File:Hash_table_3_1_1_0_1_0_0_SP.svg#/media/File:Hash_table_3_1_1_0_1_0_0_SP.sv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mps-people.ok.ubc.ca/ylucet/DS/Kruskal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mps-people.ok.ubc.ca/ylucet/DS/DisjointSet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joint-set_data_structur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ed_logarith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joint-set_data_structur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kermann_function#Invers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kermann_function#Invers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joint-set_data_structur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mps-people.ok.ubc.ca/ylucet/DS/Kruskal.html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.wikipedia.org/wiki/Minimum_spanning_tree#Classic_algorithm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partite-graph/" TargetMode="External"/><Relationship Id="rId2" Type="http://schemas.openxmlformats.org/officeDocument/2006/relationships/hyperlink" Target="https://www.baeldung.com/cs/graphs-bipartit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4.0" TargetMode="External"/><Relationship Id="rId3" Type="http://schemas.openxmlformats.org/officeDocument/2006/relationships/image" Target="../media/image2.gif"/><Relationship Id="rId7" Type="http://schemas.openxmlformats.org/officeDocument/2006/relationships/image" Target="../media/image3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ommons.wikimedia.org/wiki/File:Hash_table_3_1_1_0_1_0_0_SP.svg#/media/File:Hash_table_3_1_1_0_1_0_0_SP.svg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Skip_list#/media/File:Skip_list_add_element-en.gif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6C71B-2FEA-4CE2-B1B1-2A0886DA155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1" y="2347913"/>
            <a:ext cx="5076750" cy="1620837"/>
          </a:xfrm>
        </p:spPr>
        <p:txBody>
          <a:bodyPr/>
          <a:lstStyle/>
          <a:p>
            <a:pPr eaLnBrk="1" hangingPunct="1"/>
            <a:r>
              <a:rPr lang="en-CA" dirty="0"/>
              <a:t>COSC 222 Data Structures</a:t>
            </a:r>
            <a:endParaRPr 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889" y="4283075"/>
            <a:ext cx="4175496" cy="1931988"/>
          </a:xfrm>
        </p:spPr>
        <p:txBody>
          <a:bodyPr/>
          <a:lstStyle/>
          <a:p>
            <a:pPr eaLnBrk="1" hangingPunct="1"/>
            <a:r>
              <a:rPr lang="en-CA" dirty="0"/>
              <a:t>Yves Lucet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FFD768-907B-4CCB-AE1F-973AD025F85D}"/>
              </a:ext>
            </a:extLst>
          </p:cNvPr>
          <p:cNvGrpSpPr/>
          <p:nvPr/>
        </p:nvGrpSpPr>
        <p:grpSpPr>
          <a:xfrm>
            <a:off x="168522" y="4787794"/>
            <a:ext cx="5053628" cy="2664836"/>
            <a:chOff x="168522" y="4787794"/>
            <a:chExt cx="5053628" cy="2664836"/>
          </a:xfrm>
        </p:grpSpPr>
        <p:pic>
          <p:nvPicPr>
            <p:cNvPr id="6146" name="Picture 2" descr="https://upload.wikimedia.org/wikipedia/commons/thumb/7/7d/Hash_table_3_1_1_0_1_0_0_SP.svg/315px-Hash_table_3_1_1_0_1_0_0_SP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22" y="4787794"/>
              <a:ext cx="3307358" cy="2414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82367" y="7202690"/>
              <a:ext cx="5039783" cy="24994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551" dirty="0"/>
                <a:t>"Hash table 3 1 1 0 1 0 0 SP" by Jorge </a:t>
              </a:r>
              <a:r>
                <a:rPr lang="en-US" sz="551" dirty="0" err="1"/>
                <a:t>Stolfi</a:t>
              </a:r>
              <a:r>
                <a:rPr lang="en-US" sz="551" dirty="0"/>
                <a:t> - Own work. Licensed under CC BY-SA 3.0 via Commons - </a:t>
              </a:r>
              <a:r>
                <a:rPr lang="en-US" sz="551" dirty="0">
                  <a:hlinkClick r:id="rId4"/>
                </a:rPr>
                <a:t>https://commons.wikimedia.org/wiki/File:Hash_table_3_1_1_0_1_0_0_SP.svg#/media/File:Hash_table_3_1_1_0_1_0_0_SP.svg</a:t>
              </a:r>
              <a:r>
                <a:rPr lang="en-US" sz="551" dirty="0"/>
                <a:t> </a:t>
              </a:r>
              <a:endParaRPr lang="en-CA" sz="551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5756D6-0B93-4B7B-B3EB-9A8326E42B08}"/>
              </a:ext>
            </a:extLst>
          </p:cNvPr>
          <p:cNvGrpSpPr/>
          <p:nvPr/>
        </p:nvGrpSpPr>
        <p:grpSpPr>
          <a:xfrm>
            <a:off x="4464248" y="5755915"/>
            <a:ext cx="4292375" cy="1796293"/>
            <a:chOff x="4700827" y="5046272"/>
            <a:chExt cx="4292375" cy="1796293"/>
          </a:xfrm>
        </p:grpSpPr>
        <p:pic>
          <p:nvPicPr>
            <p:cNvPr id="4098" name="Picture 2" descr="https://upload.wikimedia.org/wikipedia/commons/2/2c/Skip_list_add_element-en.gif"/>
            <p:cNvPicPr>
              <a:picLocks noChangeAspect="1" noChangeArrowheads="1" noCrop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0827" y="5046272"/>
              <a:ext cx="4292375" cy="1484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850588" y="6635714"/>
              <a:ext cx="1992853" cy="206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/>
                <a:t>CC BY-SA 3.0</a:t>
              </a:r>
              <a:br>
                <a:rPr lang="en-US" sz="400" dirty="0"/>
              </a:br>
              <a:r>
                <a:rPr lang="en-US" sz="400" dirty="0">
                  <a:hlinkClick r:id="rId6"/>
                </a:rPr>
                <a:t>https://en.wikipedia.org/wiki/Skip_list#/media/File:Skip_list_add_element-en.gif</a:t>
              </a:r>
              <a:r>
                <a:rPr lang="en-US" sz="400" dirty="0"/>
                <a:t>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1F552B8-90A1-4E7D-B87D-36AEA173D019}"/>
              </a:ext>
            </a:extLst>
          </p:cNvPr>
          <p:cNvGrpSpPr/>
          <p:nvPr/>
        </p:nvGrpSpPr>
        <p:grpSpPr>
          <a:xfrm>
            <a:off x="5760392" y="0"/>
            <a:ext cx="4038600" cy="5837338"/>
            <a:chOff x="5757492" y="-252611"/>
            <a:chExt cx="4038600" cy="583733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9DA2A87-C8C2-4ECA-BCD1-DCFF228FDBA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492" y="-252611"/>
              <a:ext cx="403860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7B1BC5-F9F7-4C6C-A634-8FE368BB7436}"/>
                </a:ext>
              </a:extLst>
            </p:cNvPr>
            <p:cNvSpPr txBox="1"/>
            <p:nvPr/>
          </p:nvSpPr>
          <p:spPr>
            <a:xfrm>
              <a:off x="6984528" y="5436021"/>
              <a:ext cx="1584528" cy="1487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" dirty="0" err="1"/>
                <a:t>Shiyu</a:t>
              </a:r>
              <a:r>
                <a:rPr lang="en-US" sz="400" dirty="0"/>
                <a:t> Ji, </a:t>
              </a:r>
              <a:r>
                <a:rPr lang="en-US" sz="400" dirty="0">
                  <a:hlinkClick r:id="rId8"/>
                </a:rPr>
                <a:t>CC BY-SA 4.0</a:t>
              </a:r>
              <a:r>
                <a:rPr lang="en-US" sz="400" dirty="0"/>
                <a:t>, via Wikimedia Commons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60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665826-C277-4C49-ADC0-374225B0FC12}" type="slidenum">
              <a:rPr lang="en-US" sz="1500"/>
              <a:pPr eaLnBrk="1" hangingPunct="1"/>
              <a:t>10</a:t>
            </a:fld>
            <a:endParaRPr lang="en-US" sz="15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Cycle Property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3768" y="1679928"/>
            <a:ext cx="5472608" cy="545976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200" dirty="0">
                <a:solidFill>
                  <a:srgbClr val="FF0000"/>
                </a:solidFill>
                <a:latin typeface="Tahoma" charset="0"/>
              </a:rPr>
              <a:t>Cycle Property</a:t>
            </a:r>
            <a:r>
              <a:rPr lang="en-US" sz="2200" dirty="0">
                <a:solidFill>
                  <a:schemeClr val="tx2"/>
                </a:solidFill>
                <a:latin typeface="Tahoma" charset="0"/>
              </a:rPr>
              <a:t>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be a minimum spanning tree of a weighted graph </a:t>
            </a:r>
            <a:r>
              <a:rPr lang="en-US" sz="2000" b="1" i="1" dirty="0">
                <a:latin typeface="Times New Roman" charset="0"/>
              </a:rPr>
              <a:t>G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</a:rPr>
              <a:t>e</a:t>
            </a:r>
            <a:r>
              <a:rPr lang="en-US" sz="2000" dirty="0">
                <a:latin typeface="Tahoma" charset="0"/>
              </a:rPr>
              <a:t> be an edge of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dirty="0">
                <a:latin typeface="Tahoma" charset="0"/>
              </a:rPr>
              <a:t> that is not in </a:t>
            </a:r>
            <a:r>
              <a:rPr lang="en-US" sz="2000" b="1" i="1" dirty="0">
                <a:latin typeface="Times New Roman" charset="0"/>
              </a:rPr>
              <a:t>T </a:t>
            </a:r>
            <a:r>
              <a:rPr lang="en-US" sz="2000" dirty="0">
                <a:latin typeface="Tahoma" charset="0"/>
              </a:rPr>
              <a:t>and let </a:t>
            </a:r>
            <a:r>
              <a:rPr lang="en-US" sz="2000" b="1" i="1" dirty="0">
                <a:latin typeface="Times New Roman" charset="0"/>
              </a:rPr>
              <a:t>C </a:t>
            </a:r>
            <a:r>
              <a:rPr lang="en-US" sz="2000" dirty="0">
                <a:latin typeface="Tahoma" charset="0"/>
              </a:rPr>
              <a:t>be the cycle formed by </a:t>
            </a:r>
            <a:r>
              <a:rPr lang="en-US" sz="2000" b="1" i="1" dirty="0">
                <a:latin typeface="Times New Roman" charset="0"/>
              </a:rPr>
              <a:t>e</a:t>
            </a:r>
            <a:r>
              <a:rPr lang="en-US" sz="2000" dirty="0">
                <a:latin typeface="Tahoma" charset="0"/>
              </a:rPr>
              <a:t> with </a:t>
            </a:r>
            <a:r>
              <a:rPr lang="en-US" sz="2000" b="1" i="1" dirty="0">
                <a:latin typeface="Times New Roman" charset="0"/>
              </a:rPr>
              <a:t>T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For every edge </a:t>
            </a: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ahoma" charset="0"/>
              </a:rPr>
              <a:t> of </a:t>
            </a:r>
            <a:r>
              <a:rPr lang="en-US" sz="2000" b="1" i="1" dirty="0">
                <a:latin typeface="Times New Roman" charset="0"/>
              </a:rPr>
              <a:t>C,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weight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b="1" dirty="0">
                <a:latin typeface="Symbol" charset="0"/>
                <a:sym typeface="Symbol" charset="0"/>
              </a:rPr>
              <a:t> </a:t>
            </a:r>
            <a:r>
              <a:rPr lang="en-US" sz="2000" b="1" i="1" dirty="0">
                <a:latin typeface="Times New Roman" charset="0"/>
              </a:rPr>
              <a:t>weight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e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Proof: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By contradiction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If </a:t>
            </a:r>
            <a:r>
              <a:rPr lang="en-US" sz="2000" b="1" i="1" dirty="0">
                <a:latin typeface="Times New Roman" charset="0"/>
              </a:rPr>
              <a:t>weight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b="1" dirty="0">
                <a:latin typeface="Symbol" charset="0"/>
                <a:sym typeface="Symbol" charset="0"/>
              </a:rPr>
              <a:t>&gt; </a:t>
            </a:r>
            <a:r>
              <a:rPr lang="en-US" sz="2000" b="1" i="1" dirty="0">
                <a:latin typeface="Times New Roman" charset="0"/>
              </a:rPr>
              <a:t>weight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e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we can get a spanning tree of smaller weight by replacing </a:t>
            </a:r>
            <a:r>
              <a:rPr lang="en-US" sz="2000" b="1" i="1" dirty="0">
                <a:latin typeface="Times New Roman" charset="0"/>
              </a:rPr>
              <a:t>e</a:t>
            </a:r>
            <a:r>
              <a:rPr lang="en-US" sz="2000" dirty="0">
                <a:latin typeface="Tahoma" charset="0"/>
              </a:rPr>
              <a:t> with </a:t>
            </a:r>
            <a:r>
              <a:rPr lang="en-US" sz="2000" b="1" i="1" dirty="0">
                <a:latin typeface="Times New Roman" charset="0"/>
              </a:rPr>
              <a:t>f</a:t>
            </a:r>
            <a:endParaRPr lang="en-US" sz="1800" dirty="0">
              <a:latin typeface="Tahoma" charset="0"/>
            </a:endParaRPr>
          </a:p>
        </p:txBody>
      </p:sp>
      <p:grpSp>
        <p:nvGrpSpPr>
          <p:cNvPr id="19461" name="Group 91"/>
          <p:cNvGrpSpPr>
            <a:grpSpLocks/>
          </p:cNvGrpSpPr>
          <p:nvPr/>
        </p:nvGrpSpPr>
        <p:grpSpPr bwMode="auto">
          <a:xfrm>
            <a:off x="6181383" y="1595932"/>
            <a:ext cx="3687478" cy="2309901"/>
            <a:chOff x="3269" y="969"/>
            <a:chExt cx="2107" cy="1320"/>
          </a:xfrm>
        </p:grpSpPr>
        <p:sp>
          <p:nvSpPr>
            <p:cNvPr id="19492" name="Oval 31"/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Oval 32"/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Oval 33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Oval 34"/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Oval 35"/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Oval 36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98" name="AutoShape 37"/>
            <p:cNvCxnSpPr>
              <a:cxnSpLocks noChangeShapeType="1"/>
              <a:stCxn id="19492" idx="5"/>
              <a:endCxn id="19494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AutoShape 38"/>
            <p:cNvCxnSpPr>
              <a:cxnSpLocks noChangeShapeType="1"/>
              <a:stCxn id="19494" idx="3"/>
              <a:endCxn id="19495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AutoShape 39"/>
            <p:cNvCxnSpPr>
              <a:cxnSpLocks noChangeShapeType="1"/>
              <a:stCxn id="19492" idx="3"/>
              <a:endCxn id="19495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AutoShape 40"/>
            <p:cNvCxnSpPr>
              <a:cxnSpLocks noChangeShapeType="1"/>
              <a:stCxn id="19494" idx="6"/>
              <a:endCxn id="19497" idx="1"/>
            </p:cNvCxnSpPr>
            <p:nvPr/>
          </p:nvCxnSpPr>
          <p:spPr bwMode="auto">
            <a:xfrm>
              <a:off x="4134" y="1680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AutoShape 41"/>
            <p:cNvCxnSpPr>
              <a:cxnSpLocks noChangeShapeType="1"/>
              <a:stCxn id="19495" idx="6"/>
              <a:endCxn id="19497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3" name="AutoShape 42"/>
            <p:cNvCxnSpPr>
              <a:cxnSpLocks noChangeShapeType="1"/>
              <a:stCxn id="19492" idx="6"/>
              <a:endCxn id="19493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4" name="AutoShape 43"/>
            <p:cNvCxnSpPr>
              <a:cxnSpLocks noChangeShapeType="1"/>
              <a:stCxn id="19494" idx="7"/>
              <a:endCxn id="19493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5" name="AutoShape 44"/>
            <p:cNvCxnSpPr>
              <a:cxnSpLocks noChangeShapeType="1"/>
              <a:stCxn id="19496" idx="1"/>
              <a:endCxn id="19493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6" name="AutoShape 45"/>
            <p:cNvCxnSpPr>
              <a:cxnSpLocks noChangeShapeType="1"/>
              <a:stCxn id="19497" idx="7"/>
              <a:endCxn id="19496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7" name="Text Box 46"/>
            <p:cNvSpPr txBox="1">
              <a:spLocks noChangeArrowheads="1"/>
            </p:cNvSpPr>
            <p:nvPr/>
          </p:nvSpPr>
          <p:spPr bwMode="auto">
            <a:xfrm>
              <a:off x="4119" y="969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9508" name="Text Box 47"/>
            <p:cNvSpPr txBox="1">
              <a:spLocks noChangeArrowheads="1"/>
            </p:cNvSpPr>
            <p:nvPr/>
          </p:nvSpPr>
          <p:spPr bwMode="auto">
            <a:xfrm>
              <a:off x="5093" y="1152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9509" name="Text Box 48"/>
            <p:cNvSpPr txBox="1">
              <a:spLocks noChangeArrowheads="1"/>
            </p:cNvSpPr>
            <p:nvPr/>
          </p:nvSpPr>
          <p:spPr bwMode="auto">
            <a:xfrm>
              <a:off x="3269" y="1504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9510" name="Text Box 49"/>
            <p:cNvSpPr txBox="1">
              <a:spLocks noChangeArrowheads="1"/>
            </p:cNvSpPr>
            <p:nvPr/>
          </p:nvSpPr>
          <p:spPr bwMode="auto">
            <a:xfrm>
              <a:off x="4469" y="1584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9511" name="Text Box 50"/>
            <p:cNvSpPr txBox="1">
              <a:spLocks noChangeArrowheads="1"/>
            </p:cNvSpPr>
            <p:nvPr/>
          </p:nvSpPr>
          <p:spPr bwMode="auto">
            <a:xfrm>
              <a:off x="3639" y="1449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9512" name="Text Box 51"/>
            <p:cNvSpPr txBox="1">
              <a:spLocks noChangeArrowheads="1"/>
            </p:cNvSpPr>
            <p:nvPr/>
          </p:nvSpPr>
          <p:spPr bwMode="auto">
            <a:xfrm>
              <a:off x="4042" y="2073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</a:p>
          </p:txBody>
        </p:sp>
        <p:sp>
          <p:nvSpPr>
            <p:cNvPr id="19513" name="Text Box 52"/>
            <p:cNvSpPr txBox="1">
              <a:spLocks noChangeArrowheads="1"/>
            </p:cNvSpPr>
            <p:nvPr/>
          </p:nvSpPr>
          <p:spPr bwMode="auto">
            <a:xfrm>
              <a:off x="5114" y="1734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</a:p>
          </p:txBody>
        </p:sp>
        <p:sp>
          <p:nvSpPr>
            <p:cNvPr id="19514" name="Text Box 53"/>
            <p:cNvSpPr txBox="1">
              <a:spLocks noChangeArrowheads="1"/>
            </p:cNvSpPr>
            <p:nvPr/>
          </p:nvSpPr>
          <p:spPr bwMode="auto">
            <a:xfrm>
              <a:off x="4469" y="1344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9</a:t>
              </a:r>
            </a:p>
          </p:txBody>
        </p:sp>
        <p:sp>
          <p:nvSpPr>
            <p:cNvPr id="19515" name="Text Box 54"/>
            <p:cNvSpPr txBox="1">
              <a:spLocks noChangeArrowheads="1"/>
            </p:cNvSpPr>
            <p:nvPr/>
          </p:nvSpPr>
          <p:spPr bwMode="auto">
            <a:xfrm>
              <a:off x="3769" y="1804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8</a:t>
              </a:r>
            </a:p>
          </p:txBody>
        </p:sp>
        <p:sp>
          <p:nvSpPr>
            <p:cNvPr id="19516" name="Text Box 80"/>
            <p:cNvSpPr txBox="1">
              <a:spLocks noChangeArrowheads="1"/>
            </p:cNvSpPr>
            <p:nvPr/>
          </p:nvSpPr>
          <p:spPr bwMode="auto">
            <a:xfrm>
              <a:off x="4927" y="1623"/>
              <a:ext cx="17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latin typeface="Times New Roman" charset="0"/>
                </a:rPr>
                <a:t>e</a:t>
              </a:r>
            </a:p>
          </p:txBody>
        </p:sp>
        <p:sp>
          <p:nvSpPr>
            <p:cNvPr id="19517" name="Text Box 83"/>
            <p:cNvSpPr txBox="1">
              <a:spLocks noChangeArrowheads="1"/>
            </p:cNvSpPr>
            <p:nvPr/>
          </p:nvSpPr>
          <p:spPr bwMode="auto">
            <a:xfrm>
              <a:off x="3831" y="1260"/>
              <a:ext cx="2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sz="22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9518" name="Text Box 85"/>
            <p:cNvSpPr txBox="1">
              <a:spLocks noChangeArrowheads="1"/>
            </p:cNvSpPr>
            <p:nvPr/>
          </p:nvSpPr>
          <p:spPr bwMode="auto">
            <a:xfrm>
              <a:off x="3854" y="1017"/>
              <a:ext cx="1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f</a:t>
              </a:r>
            </a:p>
          </p:txBody>
        </p:sp>
      </p:grpSp>
      <p:grpSp>
        <p:nvGrpSpPr>
          <p:cNvPr id="19462" name="Group 92"/>
          <p:cNvGrpSpPr>
            <a:grpSpLocks/>
          </p:cNvGrpSpPr>
          <p:nvPr/>
        </p:nvGrpSpPr>
        <p:grpSpPr bwMode="auto">
          <a:xfrm>
            <a:off x="6181383" y="4803544"/>
            <a:ext cx="3687478" cy="2309900"/>
            <a:chOff x="3269" y="2697"/>
            <a:chExt cx="2107" cy="1320"/>
          </a:xfrm>
        </p:grpSpPr>
        <p:sp>
          <p:nvSpPr>
            <p:cNvPr id="19465" name="Oval 5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56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Oval 57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58"/>
            <p:cNvSpPr>
              <a:spLocks noChangeArrowheads="1"/>
            </p:cNvSpPr>
            <p:nvPr/>
          </p:nvSpPr>
          <p:spPr bwMode="auto">
            <a:xfrm>
              <a:off x="3312" y="374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Oval 59"/>
            <p:cNvSpPr>
              <a:spLocks noChangeArrowheads="1"/>
            </p:cNvSpPr>
            <p:nvPr/>
          </p:nvSpPr>
          <p:spPr bwMode="auto">
            <a:xfrm>
              <a:off x="5184" y="32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Oval 60"/>
            <p:cNvSpPr>
              <a:spLocks noChangeArrowheads="1"/>
            </p:cNvSpPr>
            <p:nvPr/>
          </p:nvSpPr>
          <p:spPr bwMode="auto">
            <a:xfrm>
              <a:off x="4848" y="364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71" name="AutoShape 61"/>
            <p:cNvCxnSpPr>
              <a:cxnSpLocks noChangeShapeType="1"/>
              <a:stCxn id="19465" idx="5"/>
              <a:endCxn id="19467" idx="1"/>
            </p:cNvCxnSpPr>
            <p:nvPr/>
          </p:nvCxnSpPr>
          <p:spPr bwMode="auto">
            <a:xfrm>
              <a:off x="3668" y="3098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62"/>
            <p:cNvCxnSpPr>
              <a:cxnSpLocks noChangeShapeType="1"/>
              <a:stCxn id="19467" idx="3"/>
              <a:endCxn id="19468" idx="7"/>
            </p:cNvCxnSpPr>
            <p:nvPr/>
          </p:nvCxnSpPr>
          <p:spPr bwMode="auto">
            <a:xfrm flipH="1">
              <a:off x="3476" y="3482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63"/>
            <p:cNvCxnSpPr>
              <a:cxnSpLocks noChangeShapeType="1"/>
              <a:stCxn id="19465" idx="3"/>
              <a:endCxn id="19468" idx="0"/>
            </p:cNvCxnSpPr>
            <p:nvPr/>
          </p:nvCxnSpPr>
          <p:spPr bwMode="auto">
            <a:xfrm flipH="1">
              <a:off x="3408" y="3098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64"/>
            <p:cNvCxnSpPr>
              <a:cxnSpLocks noChangeShapeType="1"/>
              <a:stCxn id="19467" idx="6"/>
              <a:endCxn id="19470" idx="1"/>
            </p:cNvCxnSpPr>
            <p:nvPr/>
          </p:nvCxnSpPr>
          <p:spPr bwMode="auto">
            <a:xfrm>
              <a:off x="4134" y="3408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65"/>
            <p:cNvCxnSpPr>
              <a:cxnSpLocks noChangeShapeType="1"/>
              <a:stCxn id="19468" idx="6"/>
              <a:endCxn id="19470" idx="2"/>
            </p:cNvCxnSpPr>
            <p:nvPr/>
          </p:nvCxnSpPr>
          <p:spPr bwMode="auto">
            <a:xfrm flipV="1">
              <a:off x="3510" y="3744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66"/>
            <p:cNvCxnSpPr>
              <a:cxnSpLocks noChangeShapeType="1"/>
              <a:stCxn id="19465" idx="6"/>
              <a:endCxn id="19466" idx="2"/>
            </p:cNvCxnSpPr>
            <p:nvPr/>
          </p:nvCxnSpPr>
          <p:spPr bwMode="auto">
            <a:xfrm flipV="1">
              <a:off x="3702" y="2832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67"/>
            <p:cNvCxnSpPr>
              <a:cxnSpLocks noChangeShapeType="1"/>
              <a:stCxn id="19467" idx="7"/>
              <a:endCxn id="19466" idx="3"/>
            </p:cNvCxnSpPr>
            <p:nvPr/>
          </p:nvCxnSpPr>
          <p:spPr bwMode="auto">
            <a:xfrm flipV="1">
              <a:off x="4100" y="2906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AutoShape 68"/>
            <p:cNvCxnSpPr>
              <a:cxnSpLocks noChangeShapeType="1"/>
              <a:stCxn id="19469" idx="1"/>
              <a:endCxn id="19466" idx="5"/>
            </p:cNvCxnSpPr>
            <p:nvPr/>
          </p:nvCxnSpPr>
          <p:spPr bwMode="auto">
            <a:xfrm flipH="1" flipV="1">
              <a:off x="4916" y="2906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AutoShape 69"/>
            <p:cNvCxnSpPr>
              <a:cxnSpLocks noChangeShapeType="1"/>
              <a:stCxn id="19470" idx="7"/>
              <a:endCxn id="19469" idx="3"/>
            </p:cNvCxnSpPr>
            <p:nvPr/>
          </p:nvCxnSpPr>
          <p:spPr bwMode="auto">
            <a:xfrm flipV="1">
              <a:off x="5012" y="3386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0" name="Text Box 70"/>
            <p:cNvSpPr txBox="1">
              <a:spLocks noChangeArrowheads="1"/>
            </p:cNvSpPr>
            <p:nvPr/>
          </p:nvSpPr>
          <p:spPr bwMode="auto">
            <a:xfrm>
              <a:off x="4119" y="2697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8</a:t>
              </a:r>
            </a:p>
          </p:txBody>
        </p:sp>
        <p:sp>
          <p:nvSpPr>
            <p:cNvPr id="19481" name="Text Box 71"/>
            <p:cNvSpPr txBox="1">
              <a:spLocks noChangeArrowheads="1"/>
            </p:cNvSpPr>
            <p:nvPr/>
          </p:nvSpPr>
          <p:spPr bwMode="auto">
            <a:xfrm>
              <a:off x="5093" y="2880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9482" name="Text Box 72"/>
            <p:cNvSpPr txBox="1">
              <a:spLocks noChangeArrowheads="1"/>
            </p:cNvSpPr>
            <p:nvPr/>
          </p:nvSpPr>
          <p:spPr bwMode="auto">
            <a:xfrm>
              <a:off x="3269" y="3232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9483" name="Text Box 73"/>
            <p:cNvSpPr txBox="1">
              <a:spLocks noChangeArrowheads="1"/>
            </p:cNvSpPr>
            <p:nvPr/>
          </p:nvSpPr>
          <p:spPr bwMode="auto">
            <a:xfrm>
              <a:off x="4469" y="3312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9484" name="Text Box 74"/>
            <p:cNvSpPr txBox="1">
              <a:spLocks noChangeArrowheads="1"/>
            </p:cNvSpPr>
            <p:nvPr/>
          </p:nvSpPr>
          <p:spPr bwMode="auto">
            <a:xfrm>
              <a:off x="3639" y="3177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9485" name="Text Box 75"/>
            <p:cNvSpPr txBox="1">
              <a:spLocks noChangeArrowheads="1"/>
            </p:cNvSpPr>
            <p:nvPr/>
          </p:nvSpPr>
          <p:spPr bwMode="auto">
            <a:xfrm>
              <a:off x="4042" y="3801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7</a:t>
              </a:r>
            </a:p>
          </p:txBody>
        </p:sp>
        <p:sp>
          <p:nvSpPr>
            <p:cNvPr id="19486" name="Text Box 76"/>
            <p:cNvSpPr txBox="1">
              <a:spLocks noChangeArrowheads="1"/>
            </p:cNvSpPr>
            <p:nvPr/>
          </p:nvSpPr>
          <p:spPr bwMode="auto">
            <a:xfrm>
              <a:off x="5114" y="3462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9487" name="Text Box 77"/>
            <p:cNvSpPr txBox="1">
              <a:spLocks noChangeArrowheads="1"/>
            </p:cNvSpPr>
            <p:nvPr/>
          </p:nvSpPr>
          <p:spPr bwMode="auto">
            <a:xfrm>
              <a:off x="4469" y="3072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9</a:t>
              </a:r>
            </a:p>
          </p:txBody>
        </p:sp>
        <p:sp>
          <p:nvSpPr>
            <p:cNvPr id="19488" name="Text Box 78"/>
            <p:cNvSpPr txBox="1">
              <a:spLocks noChangeArrowheads="1"/>
            </p:cNvSpPr>
            <p:nvPr/>
          </p:nvSpPr>
          <p:spPr bwMode="auto">
            <a:xfrm>
              <a:off x="3769" y="3532"/>
              <a:ext cx="18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8</a:t>
              </a:r>
            </a:p>
          </p:txBody>
        </p:sp>
        <p:sp>
          <p:nvSpPr>
            <p:cNvPr id="19489" name="Text Box 84"/>
            <p:cNvSpPr txBox="1">
              <a:spLocks noChangeArrowheads="1"/>
            </p:cNvSpPr>
            <p:nvPr/>
          </p:nvSpPr>
          <p:spPr bwMode="auto">
            <a:xfrm>
              <a:off x="3792" y="2995"/>
              <a:ext cx="2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sz="22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19490" name="Text Box 87"/>
            <p:cNvSpPr txBox="1">
              <a:spLocks noChangeArrowheads="1"/>
            </p:cNvSpPr>
            <p:nvPr/>
          </p:nvSpPr>
          <p:spPr bwMode="auto">
            <a:xfrm>
              <a:off x="4925" y="3357"/>
              <a:ext cx="17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e</a:t>
              </a:r>
            </a:p>
          </p:txBody>
        </p:sp>
        <p:sp>
          <p:nvSpPr>
            <p:cNvPr id="19491" name="Text Box 88"/>
            <p:cNvSpPr txBox="1">
              <a:spLocks noChangeArrowheads="1"/>
            </p:cNvSpPr>
            <p:nvPr/>
          </p:nvSpPr>
          <p:spPr bwMode="auto">
            <a:xfrm>
              <a:off x="3852" y="2751"/>
              <a:ext cx="18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latin typeface="Times New Roman" charset="0"/>
                </a:rPr>
                <a:t>f</a:t>
              </a:r>
            </a:p>
          </p:txBody>
        </p:sp>
      </p:grpSp>
      <p:sp>
        <p:nvSpPr>
          <p:cNvPr id="19463" name="AutoShape 79"/>
          <p:cNvSpPr>
            <a:spLocks noChangeArrowheads="1"/>
          </p:cNvSpPr>
          <p:nvPr/>
        </p:nvSpPr>
        <p:spPr bwMode="auto">
          <a:xfrm>
            <a:off x="6823673" y="4180571"/>
            <a:ext cx="406025" cy="503978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19464" name="Text Box 89"/>
          <p:cNvSpPr txBox="1">
            <a:spLocks noChangeArrowheads="1"/>
          </p:cNvSpPr>
          <p:nvPr/>
        </p:nvSpPr>
        <p:spPr bwMode="auto">
          <a:xfrm>
            <a:off x="7229698" y="4095438"/>
            <a:ext cx="2908528" cy="67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Replacing </a:t>
            </a: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/>
              <a:t> with </a:t>
            </a:r>
            <a:r>
              <a:rPr lang="en-US" sz="2000" b="1" i="1" dirty="0">
                <a:latin typeface="Times New Roman" charset="0"/>
              </a:rPr>
              <a:t>e </a:t>
            </a:r>
            <a:r>
              <a:rPr lang="en-US" sz="2000" dirty="0"/>
              <a:t>yields</a:t>
            </a:r>
            <a:br>
              <a:rPr lang="en-US" sz="2000" dirty="0"/>
            </a:br>
            <a:r>
              <a:rPr lang="en-US" sz="2000" dirty="0"/>
              <a:t>a better spanning tree </a:t>
            </a:r>
          </a:p>
        </p:txBody>
      </p:sp>
    </p:spTree>
    <p:extLst>
      <p:ext uri="{BB962C8B-B14F-4D97-AF65-F5344CB8AC3E}">
        <p14:creationId xmlns:p14="http://schemas.microsoft.com/office/powerpoint/2010/main" val="298081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A84ED8-52BA-3F4C-8BB2-E03658FE7FBA}" type="slidenum">
              <a:rPr lang="en-US" sz="1500"/>
              <a:pPr eaLnBrk="1" hangingPunct="1"/>
              <a:t>11</a:t>
            </a:fld>
            <a:endParaRPr lang="en-US" sz="1500"/>
          </a:p>
        </p:txBody>
      </p:sp>
      <p:sp>
        <p:nvSpPr>
          <p:cNvPr id="20483" name="Freeform 150"/>
          <p:cNvSpPr>
            <a:spLocks/>
          </p:cNvSpPr>
          <p:nvPr/>
        </p:nvSpPr>
        <p:spPr bwMode="auto">
          <a:xfrm>
            <a:off x="8321766" y="4619801"/>
            <a:ext cx="1426338" cy="2351899"/>
          </a:xfrm>
          <a:custGeom>
            <a:avLst/>
            <a:gdLst>
              <a:gd name="T0" fmla="*/ 30241863 w 815"/>
              <a:gd name="T1" fmla="*/ 1882555925 h 1344"/>
              <a:gd name="T2" fmla="*/ 619958198 w 815"/>
              <a:gd name="T3" fmla="*/ 2147483647 h 1344"/>
              <a:gd name="T4" fmla="*/ 1496972234 w 815"/>
              <a:gd name="T5" fmla="*/ 2147483647 h 1344"/>
              <a:gd name="T6" fmla="*/ 2048885446 w 815"/>
              <a:gd name="T7" fmla="*/ 1754028750 h 1344"/>
              <a:gd name="T8" fmla="*/ 1527214097 w 815"/>
              <a:gd name="T9" fmla="*/ 657761575 h 1344"/>
              <a:gd name="T10" fmla="*/ 378023291 w 815"/>
              <a:gd name="T11" fmla="*/ 204133450 h 1344"/>
              <a:gd name="T12" fmla="*/ 30241863 w 815"/>
              <a:gd name="T13" fmla="*/ 188255592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5"/>
              <a:gd name="T22" fmla="*/ 0 h 1344"/>
              <a:gd name="T23" fmla="*/ 815 w 815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5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0" y="1222"/>
                  <a:pt x="594" y="1125"/>
                </a:cubicBezTo>
                <a:cubicBezTo>
                  <a:pt x="688" y="1028"/>
                  <a:pt x="811" y="840"/>
                  <a:pt x="813" y="696"/>
                </a:cubicBezTo>
                <a:cubicBezTo>
                  <a:pt x="815" y="552"/>
                  <a:pt x="716" y="363"/>
                  <a:pt x="606" y="261"/>
                </a:cubicBezTo>
                <a:cubicBezTo>
                  <a:pt x="496" y="15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484" name="Freeform 151"/>
          <p:cNvSpPr>
            <a:spLocks/>
          </p:cNvSpPr>
          <p:nvPr/>
        </p:nvSpPr>
        <p:spPr bwMode="auto">
          <a:xfrm>
            <a:off x="5796360" y="5031034"/>
            <a:ext cx="1858615" cy="2106909"/>
          </a:xfrm>
          <a:custGeom>
            <a:avLst/>
            <a:gdLst>
              <a:gd name="T0" fmla="*/ 83165950 w 1062"/>
              <a:gd name="T1" fmla="*/ 1343244075 h 1204"/>
              <a:gd name="T2" fmla="*/ 461187800 w 1062"/>
              <a:gd name="T3" fmla="*/ 2147483647 h 1204"/>
              <a:gd name="T4" fmla="*/ 2147483647 w 1062"/>
              <a:gd name="T5" fmla="*/ 1509574388 h 1204"/>
              <a:gd name="T6" fmla="*/ 960178738 w 1062"/>
              <a:gd name="T7" fmla="*/ 27720925 h 1204"/>
              <a:gd name="T8" fmla="*/ 83165950 w 1062"/>
              <a:gd name="T9" fmla="*/ 1343244075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485" name="Text Box 152"/>
          <p:cNvSpPr txBox="1">
            <a:spLocks noChangeArrowheads="1"/>
          </p:cNvSpPr>
          <p:nvPr/>
        </p:nvSpPr>
        <p:spPr bwMode="auto">
          <a:xfrm>
            <a:off x="6274139" y="4619802"/>
            <a:ext cx="350022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</a:rPr>
              <a:t>U</a:t>
            </a:r>
          </a:p>
        </p:txBody>
      </p:sp>
      <p:sp>
        <p:nvSpPr>
          <p:cNvPr id="20486" name="Text Box 153"/>
          <p:cNvSpPr txBox="1">
            <a:spLocks noChangeArrowheads="1"/>
          </p:cNvSpPr>
          <p:nvPr/>
        </p:nvSpPr>
        <p:spPr bwMode="auto">
          <a:xfrm>
            <a:off x="9130316" y="4619802"/>
            <a:ext cx="350022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</a:rPr>
              <a:t>V</a:t>
            </a:r>
          </a:p>
        </p:txBody>
      </p:sp>
      <p:sp>
        <p:nvSpPr>
          <p:cNvPr id="20487" name="Freeform 149"/>
          <p:cNvSpPr>
            <a:spLocks/>
          </p:cNvSpPr>
          <p:nvPr/>
        </p:nvSpPr>
        <p:spPr bwMode="auto">
          <a:xfrm>
            <a:off x="8348017" y="1343942"/>
            <a:ext cx="1379086" cy="2351899"/>
          </a:xfrm>
          <a:custGeom>
            <a:avLst/>
            <a:gdLst>
              <a:gd name="T0" fmla="*/ 30241875 w 788"/>
              <a:gd name="T1" fmla="*/ 1882555925 h 1344"/>
              <a:gd name="T2" fmla="*/ 619958438 w 788"/>
              <a:gd name="T3" fmla="*/ 2147483647 h 1344"/>
              <a:gd name="T4" fmla="*/ 1496972813 w 788"/>
              <a:gd name="T5" fmla="*/ 2147483647 h 1344"/>
              <a:gd name="T6" fmla="*/ 1980842813 w 788"/>
              <a:gd name="T7" fmla="*/ 1602819375 h 1344"/>
              <a:gd name="T8" fmla="*/ 1527214688 w 788"/>
              <a:gd name="T9" fmla="*/ 657761575 h 1344"/>
              <a:gd name="T10" fmla="*/ 378023438 w 788"/>
              <a:gd name="T11" fmla="*/ 204133450 h 1344"/>
              <a:gd name="T12" fmla="*/ 30241875 w 788"/>
              <a:gd name="T13" fmla="*/ 188255592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8"/>
              <a:gd name="T22" fmla="*/ 0 h 1344"/>
              <a:gd name="T23" fmla="*/ 788 w 788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8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4" y="1232"/>
                  <a:pt x="594" y="1125"/>
                </a:cubicBezTo>
                <a:cubicBezTo>
                  <a:pt x="684" y="1018"/>
                  <a:pt x="784" y="780"/>
                  <a:pt x="786" y="636"/>
                </a:cubicBezTo>
                <a:cubicBezTo>
                  <a:pt x="788" y="492"/>
                  <a:pt x="712" y="353"/>
                  <a:pt x="606" y="261"/>
                </a:cubicBezTo>
                <a:cubicBezTo>
                  <a:pt x="500" y="16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488" name="Freeform 148"/>
          <p:cNvSpPr>
            <a:spLocks/>
          </p:cNvSpPr>
          <p:nvPr/>
        </p:nvSpPr>
        <p:spPr bwMode="auto">
          <a:xfrm>
            <a:off x="5822612" y="1755175"/>
            <a:ext cx="1858615" cy="2106909"/>
          </a:xfrm>
          <a:custGeom>
            <a:avLst/>
            <a:gdLst>
              <a:gd name="T0" fmla="*/ 83165950 w 1062"/>
              <a:gd name="T1" fmla="*/ 1343244075 h 1204"/>
              <a:gd name="T2" fmla="*/ 461187800 w 1062"/>
              <a:gd name="T3" fmla="*/ 2147483647 h 1204"/>
              <a:gd name="T4" fmla="*/ 2147483647 w 1062"/>
              <a:gd name="T5" fmla="*/ 1509574388 h 1204"/>
              <a:gd name="T6" fmla="*/ 960178738 w 1062"/>
              <a:gd name="T7" fmla="*/ 27720925 h 1204"/>
              <a:gd name="T8" fmla="*/ 83165950 w 1062"/>
              <a:gd name="T9" fmla="*/ 1343244075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 Property</a:t>
            </a:r>
          </a:p>
        </p:txBody>
      </p:sp>
      <p:sp>
        <p:nvSpPr>
          <p:cNvPr id="204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690191"/>
            <a:ext cx="5208323" cy="537576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200" dirty="0">
                <a:solidFill>
                  <a:srgbClr val="FF0000"/>
                </a:solidFill>
                <a:latin typeface="Tahoma" charset="0"/>
              </a:rPr>
              <a:t>Partition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Consider a partition of the vertices of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dirty="0">
                <a:latin typeface="Tahoma" charset="0"/>
              </a:rPr>
              <a:t> into subsets </a:t>
            </a:r>
            <a:r>
              <a:rPr lang="en-US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b="1" i="1" dirty="0">
                <a:latin typeface="Times New Roman" charset="0"/>
              </a:rPr>
              <a:t>V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</a:rPr>
              <a:t>e</a:t>
            </a:r>
            <a:r>
              <a:rPr lang="en-US" sz="2000" dirty="0">
                <a:latin typeface="Tahoma" charset="0"/>
              </a:rPr>
              <a:t> be an edge of minimum weight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There is a minimum spanning tree of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dirty="0">
                <a:latin typeface="Tahoma" charset="0"/>
              </a:rPr>
              <a:t> containing edge </a:t>
            </a:r>
            <a:r>
              <a:rPr lang="en-US" sz="2000" b="1" i="1" dirty="0">
                <a:latin typeface="Times New Roman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be an MST of </a:t>
            </a:r>
            <a:r>
              <a:rPr lang="en-US" sz="2000" b="1" i="1" dirty="0">
                <a:latin typeface="Times New Roman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does not contain </a:t>
            </a:r>
            <a:r>
              <a:rPr lang="en-US" sz="2000" b="1" i="1" dirty="0">
                <a:latin typeface="Times New Roman" charset="0"/>
              </a:rPr>
              <a:t>e,</a:t>
            </a:r>
            <a:r>
              <a:rPr lang="en-US" sz="2000" dirty="0">
                <a:latin typeface="Tahoma" charset="0"/>
              </a:rPr>
              <a:t> consider the cycle </a:t>
            </a:r>
            <a:r>
              <a:rPr lang="en-US" sz="2000" b="1" i="1" dirty="0">
                <a:latin typeface="Times New Roman" charset="0"/>
              </a:rPr>
              <a:t>C</a:t>
            </a:r>
            <a:r>
              <a:rPr lang="en-US" sz="2000" dirty="0">
                <a:latin typeface="Tahoma" charset="0"/>
              </a:rPr>
              <a:t> formed by </a:t>
            </a:r>
            <a:r>
              <a:rPr lang="en-US" sz="2000" b="1" i="1" dirty="0">
                <a:latin typeface="Times New Roman" charset="0"/>
              </a:rPr>
              <a:t>e</a:t>
            </a:r>
            <a:r>
              <a:rPr lang="en-US" sz="2000" dirty="0">
                <a:latin typeface="Tahoma" charset="0"/>
              </a:rPr>
              <a:t> with </a:t>
            </a:r>
            <a:r>
              <a:rPr lang="en-US" sz="2000" b="1" i="1" dirty="0">
                <a:latin typeface="Times New Roman" charset="0"/>
              </a:rPr>
              <a:t>T </a:t>
            </a:r>
            <a:r>
              <a:rPr lang="en-US" sz="2000" dirty="0">
                <a:latin typeface="Tahoma" charset="0"/>
              </a:rPr>
              <a:t>and let  </a:t>
            </a: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ahoma" charset="0"/>
              </a:rPr>
              <a:t> be an edge of </a:t>
            </a:r>
            <a:r>
              <a:rPr lang="en-US" sz="2000" b="1" i="1" dirty="0">
                <a:latin typeface="Times New Roman" charset="0"/>
              </a:rPr>
              <a:t>C</a:t>
            </a:r>
            <a:r>
              <a:rPr lang="en-US" sz="2000" dirty="0">
                <a:latin typeface="Tahoma" charset="0"/>
              </a:rPr>
              <a:t>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By the cycle property,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		</a:t>
            </a:r>
            <a:r>
              <a:rPr lang="en-US" sz="2000" b="1" i="1" dirty="0">
                <a:latin typeface="Times New Roman" charset="0"/>
              </a:rPr>
              <a:t>weight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b="1" dirty="0">
                <a:latin typeface="Symbol" charset="0"/>
                <a:sym typeface="Symbol" charset="0"/>
              </a:rPr>
              <a:t> </a:t>
            </a:r>
            <a:r>
              <a:rPr lang="en-US" sz="2000" b="1" i="1" dirty="0">
                <a:latin typeface="Times New Roman" charset="0"/>
              </a:rPr>
              <a:t>weight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e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Thus, </a:t>
            </a:r>
            <a:r>
              <a:rPr lang="en-US" sz="2000" b="1" i="1" dirty="0">
                <a:latin typeface="Times New Roman" charset="0"/>
              </a:rPr>
              <a:t>weight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b="1" dirty="0">
                <a:latin typeface="Symbol" charset="0"/>
                <a:sym typeface="Symbol" charset="0"/>
              </a:rPr>
              <a:t>= </a:t>
            </a:r>
            <a:r>
              <a:rPr lang="en-US" sz="2000" b="1" i="1" dirty="0">
                <a:latin typeface="Times New Roman" charset="0"/>
              </a:rPr>
              <a:t>weight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e</a:t>
            </a:r>
            <a:r>
              <a:rPr lang="en-US" sz="2000" dirty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We obtain another MST by replacing </a:t>
            </a:r>
            <a:r>
              <a:rPr lang="en-US" sz="2000" b="1" i="1" dirty="0">
                <a:latin typeface="Times New Roman" charset="0"/>
              </a:rPr>
              <a:t>f  </a:t>
            </a:r>
            <a:r>
              <a:rPr lang="en-US" sz="2000" dirty="0">
                <a:latin typeface="Tahoma" charset="0"/>
              </a:rPr>
              <a:t>with </a:t>
            </a:r>
            <a:r>
              <a:rPr lang="en-US" sz="2000" b="1" i="1" dirty="0">
                <a:latin typeface="Times New Roman" charset="0"/>
              </a:rPr>
              <a:t>e</a:t>
            </a:r>
          </a:p>
        </p:txBody>
      </p:sp>
      <p:sp>
        <p:nvSpPr>
          <p:cNvPr id="20491" name="Oval 55"/>
          <p:cNvSpPr>
            <a:spLocks noChangeArrowheads="1"/>
          </p:cNvSpPr>
          <p:nvPr/>
        </p:nvSpPr>
        <p:spPr bwMode="auto">
          <a:xfrm>
            <a:off x="6384396" y="1900418"/>
            <a:ext cx="336021" cy="335986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492" name="Oval 56"/>
          <p:cNvSpPr>
            <a:spLocks noChangeArrowheads="1"/>
          </p:cNvSpPr>
          <p:nvPr/>
        </p:nvSpPr>
        <p:spPr bwMode="auto">
          <a:xfrm>
            <a:off x="8568531" y="1564433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493" name="Oval 57"/>
          <p:cNvSpPr>
            <a:spLocks noChangeArrowheads="1"/>
          </p:cNvSpPr>
          <p:nvPr/>
        </p:nvSpPr>
        <p:spPr bwMode="auto">
          <a:xfrm>
            <a:off x="7140443" y="2572389"/>
            <a:ext cx="336021" cy="335986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494" name="Oval 58"/>
          <p:cNvSpPr>
            <a:spLocks noChangeArrowheads="1"/>
          </p:cNvSpPr>
          <p:nvPr/>
        </p:nvSpPr>
        <p:spPr bwMode="auto">
          <a:xfrm>
            <a:off x="6048375" y="3328357"/>
            <a:ext cx="336021" cy="335986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495" name="Oval 59"/>
          <p:cNvSpPr>
            <a:spLocks noChangeArrowheads="1"/>
          </p:cNvSpPr>
          <p:nvPr/>
        </p:nvSpPr>
        <p:spPr bwMode="auto">
          <a:xfrm>
            <a:off x="9324578" y="240439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496" name="Oval 60"/>
          <p:cNvSpPr>
            <a:spLocks noChangeArrowheads="1"/>
          </p:cNvSpPr>
          <p:nvPr/>
        </p:nvSpPr>
        <p:spPr bwMode="auto">
          <a:xfrm>
            <a:off x="8736542" y="316036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cxnSp>
        <p:nvCxnSpPr>
          <p:cNvPr id="20497" name="AutoShape 61"/>
          <p:cNvCxnSpPr>
            <a:cxnSpLocks noChangeShapeType="1"/>
            <a:stCxn id="20491" idx="5"/>
            <a:endCxn id="20493" idx="1"/>
          </p:cNvCxnSpPr>
          <p:nvPr/>
        </p:nvCxnSpPr>
        <p:spPr bwMode="auto">
          <a:xfrm>
            <a:off x="6671414" y="2197906"/>
            <a:ext cx="518032" cy="41298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62"/>
          <p:cNvCxnSpPr>
            <a:cxnSpLocks noChangeShapeType="1"/>
            <a:stCxn id="20493" idx="3"/>
            <a:endCxn id="20494" idx="7"/>
          </p:cNvCxnSpPr>
          <p:nvPr/>
        </p:nvCxnSpPr>
        <p:spPr bwMode="auto">
          <a:xfrm flipH="1">
            <a:off x="6335393" y="2869876"/>
            <a:ext cx="854053" cy="49697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63"/>
          <p:cNvCxnSpPr>
            <a:cxnSpLocks noChangeShapeType="1"/>
            <a:stCxn id="20491" idx="3"/>
            <a:endCxn id="20494" idx="0"/>
          </p:cNvCxnSpPr>
          <p:nvPr/>
        </p:nvCxnSpPr>
        <p:spPr bwMode="auto">
          <a:xfrm flipH="1">
            <a:off x="6216386" y="2197905"/>
            <a:ext cx="217013" cy="111995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64"/>
          <p:cNvCxnSpPr>
            <a:cxnSpLocks noChangeShapeType="1"/>
            <a:stCxn id="20493" idx="6"/>
            <a:endCxn id="20496" idx="1"/>
          </p:cNvCxnSpPr>
          <p:nvPr/>
        </p:nvCxnSpPr>
        <p:spPr bwMode="auto">
          <a:xfrm>
            <a:off x="7486965" y="2740383"/>
            <a:ext cx="1298581" cy="4584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65"/>
          <p:cNvCxnSpPr>
            <a:cxnSpLocks noChangeShapeType="1"/>
            <a:stCxn id="20494" idx="6"/>
            <a:endCxn id="20496" idx="2"/>
          </p:cNvCxnSpPr>
          <p:nvPr/>
        </p:nvCxnSpPr>
        <p:spPr bwMode="auto">
          <a:xfrm flipV="1">
            <a:off x="6394896" y="3328357"/>
            <a:ext cx="2331145" cy="167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66"/>
          <p:cNvCxnSpPr>
            <a:cxnSpLocks noChangeShapeType="1"/>
            <a:stCxn id="20491" idx="6"/>
            <a:endCxn id="20492" idx="2"/>
          </p:cNvCxnSpPr>
          <p:nvPr/>
        </p:nvCxnSpPr>
        <p:spPr bwMode="auto">
          <a:xfrm flipV="1">
            <a:off x="6730917" y="1732425"/>
            <a:ext cx="1827113" cy="33598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67"/>
          <p:cNvCxnSpPr>
            <a:cxnSpLocks noChangeShapeType="1"/>
            <a:stCxn id="20493" idx="7"/>
            <a:endCxn id="20492" idx="3"/>
          </p:cNvCxnSpPr>
          <p:nvPr/>
        </p:nvCxnSpPr>
        <p:spPr bwMode="auto">
          <a:xfrm flipV="1">
            <a:off x="7427460" y="1861920"/>
            <a:ext cx="1190074" cy="74896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68"/>
          <p:cNvCxnSpPr>
            <a:cxnSpLocks noChangeShapeType="1"/>
            <a:stCxn id="20495" idx="1"/>
            <a:endCxn id="20492" idx="5"/>
          </p:cNvCxnSpPr>
          <p:nvPr/>
        </p:nvCxnSpPr>
        <p:spPr bwMode="auto">
          <a:xfrm flipH="1" flipV="1">
            <a:off x="8855549" y="1861920"/>
            <a:ext cx="518032" cy="5809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69"/>
          <p:cNvCxnSpPr>
            <a:cxnSpLocks noChangeShapeType="1"/>
            <a:stCxn id="20496" idx="7"/>
            <a:endCxn id="20495" idx="3"/>
          </p:cNvCxnSpPr>
          <p:nvPr/>
        </p:nvCxnSpPr>
        <p:spPr bwMode="auto">
          <a:xfrm flipV="1">
            <a:off x="9023559" y="2701884"/>
            <a:ext cx="350022" cy="496979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6" name="Text Box 70"/>
          <p:cNvSpPr txBox="1">
            <a:spLocks noChangeArrowheads="1"/>
          </p:cNvSpPr>
          <p:nvPr/>
        </p:nvSpPr>
        <p:spPr bwMode="auto">
          <a:xfrm>
            <a:off x="7460713" y="149618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507" name="Text Box 71"/>
          <p:cNvSpPr txBox="1">
            <a:spLocks noChangeArrowheads="1"/>
          </p:cNvSpPr>
          <p:nvPr/>
        </p:nvSpPr>
        <p:spPr bwMode="auto">
          <a:xfrm>
            <a:off x="9165319" y="181642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0508" name="Text Box 72"/>
          <p:cNvSpPr txBox="1">
            <a:spLocks noChangeArrowheads="1"/>
          </p:cNvSpPr>
          <p:nvPr/>
        </p:nvSpPr>
        <p:spPr bwMode="auto">
          <a:xfrm>
            <a:off x="5973121" y="243239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509" name="Text Box 73"/>
          <p:cNvSpPr txBox="1">
            <a:spLocks noChangeArrowheads="1"/>
          </p:cNvSpPr>
          <p:nvPr/>
        </p:nvSpPr>
        <p:spPr bwMode="auto">
          <a:xfrm>
            <a:off x="8073251" y="257239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0510" name="Text Box 74"/>
          <p:cNvSpPr txBox="1">
            <a:spLocks noChangeArrowheads="1"/>
          </p:cNvSpPr>
          <p:nvPr/>
        </p:nvSpPr>
        <p:spPr bwMode="auto">
          <a:xfrm>
            <a:off x="6620661" y="233615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511" name="Text Box 75"/>
          <p:cNvSpPr txBox="1">
            <a:spLocks noChangeArrowheads="1"/>
          </p:cNvSpPr>
          <p:nvPr/>
        </p:nvSpPr>
        <p:spPr bwMode="auto">
          <a:xfrm>
            <a:off x="7325955" y="342810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sp>
        <p:nvSpPr>
          <p:cNvPr id="20512" name="Text Box 76"/>
          <p:cNvSpPr txBox="1">
            <a:spLocks noChangeArrowheads="1"/>
          </p:cNvSpPr>
          <p:nvPr/>
        </p:nvSpPr>
        <p:spPr bwMode="auto">
          <a:xfrm>
            <a:off x="9156568" y="293987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513" name="Text Box 77"/>
          <p:cNvSpPr txBox="1">
            <a:spLocks noChangeArrowheads="1"/>
          </p:cNvSpPr>
          <p:nvPr/>
        </p:nvSpPr>
        <p:spPr bwMode="auto">
          <a:xfrm>
            <a:off x="8073251" y="215240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0514" name="Text Box 78"/>
          <p:cNvSpPr txBox="1">
            <a:spLocks noChangeArrowheads="1"/>
          </p:cNvSpPr>
          <p:nvPr/>
        </p:nvSpPr>
        <p:spPr bwMode="auto">
          <a:xfrm>
            <a:off x="6848175" y="295737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0515" name="Text Box 79"/>
          <p:cNvSpPr txBox="1">
            <a:spLocks noChangeArrowheads="1"/>
          </p:cNvSpPr>
          <p:nvPr/>
        </p:nvSpPr>
        <p:spPr bwMode="auto">
          <a:xfrm>
            <a:off x="7801983" y="3044870"/>
            <a:ext cx="317370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20516" name="Text Box 81"/>
          <p:cNvSpPr txBox="1">
            <a:spLocks noChangeArrowheads="1"/>
          </p:cNvSpPr>
          <p:nvPr/>
        </p:nvSpPr>
        <p:spPr bwMode="auto">
          <a:xfrm>
            <a:off x="6996934" y="1580183"/>
            <a:ext cx="329020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f</a:t>
            </a:r>
          </a:p>
        </p:txBody>
      </p:sp>
      <p:sp>
        <p:nvSpPr>
          <p:cNvPr id="20517" name="AutoShape 110"/>
          <p:cNvSpPr>
            <a:spLocks noChangeArrowheads="1"/>
          </p:cNvSpPr>
          <p:nvPr/>
        </p:nvSpPr>
        <p:spPr bwMode="auto">
          <a:xfrm>
            <a:off x="6566407" y="4031827"/>
            <a:ext cx="406025" cy="503978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518" name="Oval 114"/>
          <p:cNvSpPr>
            <a:spLocks noChangeArrowheads="1"/>
          </p:cNvSpPr>
          <p:nvPr/>
        </p:nvSpPr>
        <p:spPr bwMode="auto">
          <a:xfrm>
            <a:off x="6384396" y="5192027"/>
            <a:ext cx="336021" cy="335986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519" name="Oval 115"/>
          <p:cNvSpPr>
            <a:spLocks noChangeArrowheads="1"/>
          </p:cNvSpPr>
          <p:nvPr/>
        </p:nvSpPr>
        <p:spPr bwMode="auto">
          <a:xfrm>
            <a:off x="8568531" y="4856042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520" name="Oval 116"/>
          <p:cNvSpPr>
            <a:spLocks noChangeArrowheads="1"/>
          </p:cNvSpPr>
          <p:nvPr/>
        </p:nvSpPr>
        <p:spPr bwMode="auto">
          <a:xfrm>
            <a:off x="7140443" y="5863998"/>
            <a:ext cx="336021" cy="335986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521" name="Oval 117"/>
          <p:cNvSpPr>
            <a:spLocks noChangeArrowheads="1"/>
          </p:cNvSpPr>
          <p:nvPr/>
        </p:nvSpPr>
        <p:spPr bwMode="auto">
          <a:xfrm>
            <a:off x="6048375" y="6619966"/>
            <a:ext cx="336021" cy="335986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522" name="Oval 118"/>
          <p:cNvSpPr>
            <a:spLocks noChangeArrowheads="1"/>
          </p:cNvSpPr>
          <p:nvPr/>
        </p:nvSpPr>
        <p:spPr bwMode="auto">
          <a:xfrm>
            <a:off x="9324578" y="5696005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0523" name="Oval 119"/>
          <p:cNvSpPr>
            <a:spLocks noChangeArrowheads="1"/>
          </p:cNvSpPr>
          <p:nvPr/>
        </p:nvSpPr>
        <p:spPr bwMode="auto">
          <a:xfrm>
            <a:off x="8736542" y="6451973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cxnSp>
        <p:nvCxnSpPr>
          <p:cNvPr id="20524" name="AutoShape 120"/>
          <p:cNvCxnSpPr>
            <a:cxnSpLocks noChangeShapeType="1"/>
            <a:stCxn id="20518" idx="5"/>
            <a:endCxn id="20520" idx="1"/>
          </p:cNvCxnSpPr>
          <p:nvPr/>
        </p:nvCxnSpPr>
        <p:spPr bwMode="auto">
          <a:xfrm>
            <a:off x="6671414" y="5489515"/>
            <a:ext cx="518032" cy="41298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121"/>
          <p:cNvCxnSpPr>
            <a:cxnSpLocks noChangeShapeType="1"/>
            <a:stCxn id="20520" idx="3"/>
            <a:endCxn id="20521" idx="7"/>
          </p:cNvCxnSpPr>
          <p:nvPr/>
        </p:nvCxnSpPr>
        <p:spPr bwMode="auto">
          <a:xfrm flipH="1">
            <a:off x="6335393" y="6161485"/>
            <a:ext cx="854053" cy="49697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6" name="AutoShape 122"/>
          <p:cNvCxnSpPr>
            <a:cxnSpLocks noChangeShapeType="1"/>
            <a:stCxn id="20518" idx="3"/>
            <a:endCxn id="20521" idx="0"/>
          </p:cNvCxnSpPr>
          <p:nvPr/>
        </p:nvCxnSpPr>
        <p:spPr bwMode="auto">
          <a:xfrm flipH="1">
            <a:off x="6216386" y="5489514"/>
            <a:ext cx="217013" cy="1119952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7" name="AutoShape 123"/>
          <p:cNvCxnSpPr>
            <a:cxnSpLocks noChangeShapeType="1"/>
            <a:stCxn id="20520" idx="6"/>
            <a:endCxn id="20523" idx="1"/>
          </p:cNvCxnSpPr>
          <p:nvPr/>
        </p:nvCxnSpPr>
        <p:spPr bwMode="auto">
          <a:xfrm>
            <a:off x="7486965" y="6031992"/>
            <a:ext cx="1298581" cy="4584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8" name="AutoShape 124"/>
          <p:cNvCxnSpPr>
            <a:cxnSpLocks noChangeShapeType="1"/>
            <a:stCxn id="20521" idx="6"/>
            <a:endCxn id="20523" idx="2"/>
          </p:cNvCxnSpPr>
          <p:nvPr/>
        </p:nvCxnSpPr>
        <p:spPr bwMode="auto">
          <a:xfrm flipV="1">
            <a:off x="6394896" y="6619966"/>
            <a:ext cx="2331145" cy="1679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125"/>
          <p:cNvCxnSpPr>
            <a:cxnSpLocks noChangeShapeType="1"/>
            <a:stCxn id="20518" idx="6"/>
            <a:endCxn id="20519" idx="2"/>
          </p:cNvCxnSpPr>
          <p:nvPr/>
        </p:nvCxnSpPr>
        <p:spPr bwMode="auto">
          <a:xfrm flipV="1">
            <a:off x="6730917" y="5024034"/>
            <a:ext cx="1827113" cy="335986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AutoShape 126"/>
          <p:cNvCxnSpPr>
            <a:cxnSpLocks noChangeShapeType="1"/>
            <a:stCxn id="20520" idx="7"/>
            <a:endCxn id="20519" idx="3"/>
          </p:cNvCxnSpPr>
          <p:nvPr/>
        </p:nvCxnSpPr>
        <p:spPr bwMode="auto">
          <a:xfrm flipV="1">
            <a:off x="7427460" y="5153529"/>
            <a:ext cx="1190074" cy="74896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1" name="AutoShape 127"/>
          <p:cNvCxnSpPr>
            <a:cxnSpLocks noChangeShapeType="1"/>
            <a:stCxn id="20522" idx="1"/>
            <a:endCxn id="20519" idx="5"/>
          </p:cNvCxnSpPr>
          <p:nvPr/>
        </p:nvCxnSpPr>
        <p:spPr bwMode="auto">
          <a:xfrm flipH="1" flipV="1">
            <a:off x="8855549" y="5153529"/>
            <a:ext cx="518032" cy="5809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128"/>
          <p:cNvCxnSpPr>
            <a:cxnSpLocks noChangeShapeType="1"/>
            <a:stCxn id="20523" idx="7"/>
            <a:endCxn id="20522" idx="3"/>
          </p:cNvCxnSpPr>
          <p:nvPr/>
        </p:nvCxnSpPr>
        <p:spPr bwMode="auto">
          <a:xfrm flipV="1">
            <a:off x="9023559" y="5993493"/>
            <a:ext cx="350022" cy="496979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Text Box 129"/>
          <p:cNvSpPr txBox="1">
            <a:spLocks noChangeArrowheads="1"/>
          </p:cNvSpPr>
          <p:nvPr/>
        </p:nvSpPr>
        <p:spPr bwMode="auto">
          <a:xfrm>
            <a:off x="7460713" y="478779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sp>
        <p:nvSpPr>
          <p:cNvPr id="20534" name="Text Box 130"/>
          <p:cNvSpPr txBox="1">
            <a:spLocks noChangeArrowheads="1"/>
          </p:cNvSpPr>
          <p:nvPr/>
        </p:nvSpPr>
        <p:spPr bwMode="auto">
          <a:xfrm>
            <a:off x="9165319" y="510803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0535" name="Text Box 131"/>
          <p:cNvSpPr txBox="1">
            <a:spLocks noChangeArrowheads="1"/>
          </p:cNvSpPr>
          <p:nvPr/>
        </p:nvSpPr>
        <p:spPr bwMode="auto">
          <a:xfrm>
            <a:off x="5973121" y="572400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536" name="Text Box 132"/>
          <p:cNvSpPr txBox="1">
            <a:spLocks noChangeArrowheads="1"/>
          </p:cNvSpPr>
          <p:nvPr/>
        </p:nvSpPr>
        <p:spPr bwMode="auto">
          <a:xfrm>
            <a:off x="8073251" y="586399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0537" name="Text Box 133"/>
          <p:cNvSpPr txBox="1">
            <a:spLocks noChangeArrowheads="1"/>
          </p:cNvSpPr>
          <p:nvPr/>
        </p:nvSpPr>
        <p:spPr bwMode="auto">
          <a:xfrm>
            <a:off x="6620661" y="562775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0538" name="Text Box 134"/>
          <p:cNvSpPr txBox="1">
            <a:spLocks noChangeArrowheads="1"/>
          </p:cNvSpPr>
          <p:nvPr/>
        </p:nvSpPr>
        <p:spPr bwMode="auto">
          <a:xfrm>
            <a:off x="7325955" y="671971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539" name="Text Box 135"/>
          <p:cNvSpPr txBox="1">
            <a:spLocks noChangeArrowheads="1"/>
          </p:cNvSpPr>
          <p:nvPr/>
        </p:nvSpPr>
        <p:spPr bwMode="auto">
          <a:xfrm>
            <a:off x="9156568" y="623148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540" name="Text Box 136"/>
          <p:cNvSpPr txBox="1">
            <a:spLocks noChangeArrowheads="1"/>
          </p:cNvSpPr>
          <p:nvPr/>
        </p:nvSpPr>
        <p:spPr bwMode="auto">
          <a:xfrm>
            <a:off x="8073251" y="544401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0541" name="Text Box 137"/>
          <p:cNvSpPr txBox="1">
            <a:spLocks noChangeArrowheads="1"/>
          </p:cNvSpPr>
          <p:nvPr/>
        </p:nvSpPr>
        <p:spPr bwMode="auto">
          <a:xfrm>
            <a:off x="6848175" y="624898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0542" name="Text Box 138"/>
          <p:cNvSpPr txBox="1">
            <a:spLocks noChangeArrowheads="1"/>
          </p:cNvSpPr>
          <p:nvPr/>
        </p:nvSpPr>
        <p:spPr bwMode="auto">
          <a:xfrm>
            <a:off x="7801983" y="6336478"/>
            <a:ext cx="317370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e</a:t>
            </a:r>
          </a:p>
        </p:txBody>
      </p:sp>
      <p:sp>
        <p:nvSpPr>
          <p:cNvPr id="20543" name="Text Box 139"/>
          <p:cNvSpPr txBox="1">
            <a:spLocks noChangeArrowheads="1"/>
          </p:cNvSpPr>
          <p:nvPr/>
        </p:nvSpPr>
        <p:spPr bwMode="auto">
          <a:xfrm>
            <a:off x="6996934" y="4871791"/>
            <a:ext cx="329020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</a:rPr>
              <a:t>f</a:t>
            </a:r>
          </a:p>
        </p:txBody>
      </p:sp>
      <p:sp>
        <p:nvSpPr>
          <p:cNvPr id="20544" name="Text Box 141"/>
          <p:cNvSpPr txBox="1">
            <a:spLocks noChangeArrowheads="1"/>
          </p:cNvSpPr>
          <p:nvPr/>
        </p:nvSpPr>
        <p:spPr bwMode="auto">
          <a:xfrm>
            <a:off x="6877927" y="3863834"/>
            <a:ext cx="2908528" cy="67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Replacing </a:t>
            </a:r>
            <a:r>
              <a:rPr lang="en-US" sz="2000" b="1" i="1">
                <a:latin typeface="Times New Roman" charset="0"/>
              </a:rPr>
              <a:t>f</a:t>
            </a:r>
            <a:r>
              <a:rPr lang="en-US" sz="2000"/>
              <a:t> with </a:t>
            </a:r>
            <a:r>
              <a:rPr lang="en-US" sz="2000" b="1" i="1">
                <a:latin typeface="Times New Roman" charset="0"/>
              </a:rPr>
              <a:t>e </a:t>
            </a:r>
            <a:r>
              <a:rPr lang="en-US" sz="2000"/>
              <a:t>yields</a:t>
            </a:r>
            <a:br>
              <a:rPr lang="en-US" sz="2000"/>
            </a:br>
            <a:r>
              <a:rPr lang="en-US" sz="2000"/>
              <a:t>another MST</a:t>
            </a:r>
          </a:p>
        </p:txBody>
      </p:sp>
      <p:sp>
        <p:nvSpPr>
          <p:cNvPr id="20545" name="Text Box 142"/>
          <p:cNvSpPr txBox="1">
            <a:spLocks noChangeArrowheads="1"/>
          </p:cNvSpPr>
          <p:nvPr/>
        </p:nvSpPr>
        <p:spPr bwMode="auto">
          <a:xfrm>
            <a:off x="6300390" y="1343943"/>
            <a:ext cx="350022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</a:rPr>
              <a:t>U</a:t>
            </a:r>
          </a:p>
        </p:txBody>
      </p:sp>
      <p:sp>
        <p:nvSpPr>
          <p:cNvPr id="20546" name="Text Box 143"/>
          <p:cNvSpPr txBox="1">
            <a:spLocks noChangeArrowheads="1"/>
          </p:cNvSpPr>
          <p:nvPr/>
        </p:nvSpPr>
        <p:spPr bwMode="auto">
          <a:xfrm>
            <a:off x="9156568" y="1343943"/>
            <a:ext cx="350022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latin typeface="Times New Roman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5393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3EEA2F-1B0D-2147-B132-0743C01EB9E1}" type="slidenum">
              <a:rPr lang="en-US" sz="1500"/>
              <a:pPr eaLnBrk="1" hangingPunct="1"/>
              <a:t>12</a:t>
            </a:fld>
            <a:endParaRPr lang="en-US" sz="15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72041" y="335985"/>
            <a:ext cx="9072563" cy="1259946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Prim-Jarnik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24058" y="1847921"/>
            <a:ext cx="8652536" cy="5039783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Tahoma" charset="0"/>
              </a:rPr>
              <a:t>Similar to Dijkstra</a:t>
            </a:r>
            <a:r>
              <a:rPr lang="ja-JP" altLang="en-US" sz="2600" dirty="0">
                <a:latin typeface="Tahoma" charset="0"/>
              </a:rPr>
              <a:t>’</a:t>
            </a:r>
            <a:r>
              <a:rPr lang="en-US" altLang="ja-JP" sz="2600" dirty="0">
                <a:latin typeface="Tahoma" charset="0"/>
              </a:rPr>
              <a:t>s algorithm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Tahoma" charset="0"/>
              </a:rPr>
              <a:t>We pick an arbitrary vertex </a:t>
            </a:r>
            <a:r>
              <a:rPr lang="en-US" sz="2600" b="1" i="1" dirty="0">
                <a:latin typeface="Times New Roman" charset="0"/>
              </a:rPr>
              <a:t>s</a:t>
            </a:r>
            <a:r>
              <a:rPr lang="en-US" sz="2600" dirty="0">
                <a:latin typeface="Tahoma" charset="0"/>
              </a:rPr>
              <a:t> and we grow the MST as a cloud of vertices, starting from </a:t>
            </a:r>
            <a:r>
              <a:rPr lang="en-US" sz="2600" b="1" i="1" dirty="0">
                <a:latin typeface="Times New Roman" charset="0"/>
              </a:rPr>
              <a:t>s</a:t>
            </a:r>
            <a:endParaRPr lang="en-US" sz="2600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Tahoma" charset="0"/>
              </a:rPr>
              <a:t>We store with each vertex </a:t>
            </a:r>
            <a:r>
              <a:rPr lang="en-US" sz="2600" b="1" i="1" dirty="0">
                <a:latin typeface="Times New Roman" charset="0"/>
              </a:rPr>
              <a:t>v</a:t>
            </a:r>
            <a:r>
              <a:rPr lang="en-US" sz="2600" dirty="0">
                <a:latin typeface="Tahoma" charset="0"/>
              </a:rPr>
              <a:t> label </a:t>
            </a:r>
            <a:r>
              <a:rPr lang="en-US" sz="2600" b="1" i="1" dirty="0">
                <a:latin typeface="Times New Roman" charset="0"/>
              </a:rPr>
              <a:t>d</a:t>
            </a:r>
            <a:r>
              <a:rPr lang="en-US" sz="2600" dirty="0">
                <a:latin typeface="Times New Roman" charset="0"/>
              </a:rPr>
              <a:t>(</a:t>
            </a:r>
            <a:r>
              <a:rPr lang="en-US" sz="2600" b="1" i="1" dirty="0">
                <a:latin typeface="Times New Roman" charset="0"/>
              </a:rPr>
              <a:t>v</a:t>
            </a:r>
            <a:r>
              <a:rPr lang="en-US" sz="2600" dirty="0">
                <a:latin typeface="Times New Roman" charset="0"/>
              </a:rPr>
              <a:t>)</a:t>
            </a:r>
            <a:r>
              <a:rPr lang="en-US" sz="2600" dirty="0">
                <a:latin typeface="Tahoma" charset="0"/>
              </a:rPr>
              <a:t> representing the smallest weight of an edge connecting </a:t>
            </a:r>
            <a:r>
              <a:rPr lang="en-US" sz="2600" b="1" i="1" dirty="0">
                <a:latin typeface="Times New Roman" charset="0"/>
              </a:rPr>
              <a:t>v </a:t>
            </a:r>
            <a:r>
              <a:rPr lang="en-US" sz="2600" dirty="0">
                <a:latin typeface="Tahoma" charset="0"/>
              </a:rPr>
              <a:t>to a vertex in the cloud 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Tahoma" charset="0"/>
              </a:rPr>
              <a:t>At each step: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Tahoma" charset="0"/>
              </a:rPr>
              <a:t>We add to the cloud the vertex </a:t>
            </a:r>
            <a:r>
              <a:rPr lang="en-US" sz="2200" b="1" i="1" dirty="0">
                <a:latin typeface="Times New Roman" charset="0"/>
              </a:rPr>
              <a:t>u</a:t>
            </a:r>
            <a:r>
              <a:rPr lang="en-US" sz="2200" dirty="0">
                <a:latin typeface="Tahoma" charset="0"/>
              </a:rPr>
              <a:t> outside the cloud with the smallest distance label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Tahoma" charset="0"/>
              </a:rPr>
              <a:t>We update the labels of the vertices adjacent to </a:t>
            </a:r>
            <a:r>
              <a:rPr lang="en-US" sz="2200" b="1" i="1" dirty="0">
                <a:latin typeface="Times New Roman" charset="0"/>
              </a:rPr>
              <a:t>u</a:t>
            </a:r>
            <a:r>
              <a:rPr lang="en-US" sz="2200" dirty="0">
                <a:latin typeface="Tahom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77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C1D830-AD8F-B04E-8C1C-2B1B20F6B2B0}" type="slidenum">
              <a:rPr lang="en-US" sz="1500"/>
              <a:pPr eaLnBrk="1" hangingPunct="1"/>
              <a:t>13</a:t>
            </a:fld>
            <a:endParaRPr lang="en-US" sz="1500"/>
          </a:p>
        </p:txBody>
      </p:sp>
      <p:sp>
        <p:nvSpPr>
          <p:cNvPr id="23555" name="Freeform 39"/>
          <p:cNvSpPr>
            <a:spLocks/>
          </p:cNvSpPr>
          <p:nvPr/>
        </p:nvSpPr>
        <p:spPr bwMode="auto">
          <a:xfrm>
            <a:off x="672042" y="3443852"/>
            <a:ext cx="889055" cy="950210"/>
          </a:xfrm>
          <a:custGeom>
            <a:avLst/>
            <a:gdLst>
              <a:gd name="T0" fmla="*/ 105846563 w 508"/>
              <a:gd name="T1" fmla="*/ 619958797 h 543"/>
              <a:gd name="T2" fmla="*/ 211693125 w 508"/>
              <a:gd name="T3" fmla="*/ 1118950024 h 543"/>
              <a:gd name="T4" fmla="*/ 846772500 w 508"/>
              <a:gd name="T5" fmla="*/ 1270159487 h 543"/>
              <a:gd name="T6" fmla="*/ 1255037813 w 508"/>
              <a:gd name="T7" fmla="*/ 529233119 h 543"/>
              <a:gd name="T8" fmla="*/ 695563125 w 508"/>
              <a:gd name="T9" fmla="*/ 15120946 h 543"/>
              <a:gd name="T10" fmla="*/ 105846563 w 508"/>
              <a:gd name="T11" fmla="*/ 61995879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323082" y="218390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3507217" y="184792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2079129" y="2855877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987061" y="3611845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4263264" y="268788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3675228" y="3443852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cxnSp>
        <p:nvCxnSpPr>
          <p:cNvPr id="23563" name="AutoShape 10"/>
          <p:cNvCxnSpPr>
            <a:cxnSpLocks noChangeShapeType="1"/>
            <a:stCxn id="23557" idx="5"/>
            <a:endCxn id="23559" idx="1"/>
          </p:cNvCxnSpPr>
          <p:nvPr/>
        </p:nvCxnSpPr>
        <p:spPr bwMode="auto">
          <a:xfrm>
            <a:off x="1610100" y="2481393"/>
            <a:ext cx="518032" cy="4129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/>
          <p:cNvCxnSpPr>
            <a:cxnSpLocks noChangeShapeType="1"/>
            <a:stCxn id="23559" idx="3"/>
            <a:endCxn id="23560" idx="7"/>
          </p:cNvCxnSpPr>
          <p:nvPr/>
        </p:nvCxnSpPr>
        <p:spPr bwMode="auto">
          <a:xfrm flipH="1">
            <a:off x="1274079" y="3153365"/>
            <a:ext cx="854053" cy="48647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2"/>
          <p:cNvCxnSpPr>
            <a:cxnSpLocks noChangeShapeType="1"/>
            <a:stCxn id="23557" idx="3"/>
            <a:endCxn id="23560" idx="0"/>
          </p:cNvCxnSpPr>
          <p:nvPr/>
        </p:nvCxnSpPr>
        <p:spPr bwMode="auto">
          <a:xfrm flipH="1">
            <a:off x="1155072" y="2481394"/>
            <a:ext cx="217013" cy="110945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59" idx="6"/>
            <a:endCxn id="23562" idx="1"/>
          </p:cNvCxnSpPr>
          <p:nvPr/>
        </p:nvCxnSpPr>
        <p:spPr bwMode="auto">
          <a:xfrm>
            <a:off x="2425651" y="3023871"/>
            <a:ext cx="1298581" cy="458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0" idx="6"/>
            <a:endCxn id="23562" idx="2"/>
          </p:cNvCxnSpPr>
          <p:nvPr/>
        </p:nvCxnSpPr>
        <p:spPr bwMode="auto">
          <a:xfrm flipV="1">
            <a:off x="1344084" y="3611845"/>
            <a:ext cx="2320644" cy="1679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57" idx="6"/>
            <a:endCxn id="23558" idx="2"/>
          </p:cNvCxnSpPr>
          <p:nvPr/>
        </p:nvCxnSpPr>
        <p:spPr bwMode="auto">
          <a:xfrm flipV="1">
            <a:off x="1669604" y="2015913"/>
            <a:ext cx="1827113" cy="33598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59" idx="7"/>
            <a:endCxn id="23558" idx="3"/>
          </p:cNvCxnSpPr>
          <p:nvPr/>
        </p:nvCxnSpPr>
        <p:spPr bwMode="auto">
          <a:xfrm flipV="1">
            <a:off x="2366147" y="2145408"/>
            <a:ext cx="1190074" cy="7489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1" idx="1"/>
            <a:endCxn id="23558" idx="5"/>
          </p:cNvCxnSpPr>
          <p:nvPr/>
        </p:nvCxnSpPr>
        <p:spPr bwMode="auto">
          <a:xfrm flipH="1" flipV="1">
            <a:off x="3794235" y="2145408"/>
            <a:ext cx="518032" cy="5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8"/>
          <p:cNvCxnSpPr>
            <a:cxnSpLocks noChangeShapeType="1"/>
            <a:stCxn id="23562" idx="7"/>
            <a:endCxn id="23561" idx="3"/>
          </p:cNvCxnSpPr>
          <p:nvPr/>
        </p:nvCxnSpPr>
        <p:spPr bwMode="auto">
          <a:xfrm flipV="1">
            <a:off x="3962246" y="2985371"/>
            <a:ext cx="350022" cy="4969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Text Box 19"/>
          <p:cNvSpPr txBox="1">
            <a:spLocks noChangeArrowheads="1"/>
          </p:cNvSpPr>
          <p:nvPr/>
        </p:nvSpPr>
        <p:spPr bwMode="auto">
          <a:xfrm>
            <a:off x="2399399" y="184792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4042751" y="219965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911807" y="271588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3081941" y="295562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1559347" y="261963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2264641" y="371159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4100505" y="312886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2919181" y="245164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1786861" y="324086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1" name="Text Box 32"/>
          <p:cNvSpPr txBox="1">
            <a:spLocks noChangeArrowheads="1"/>
          </p:cNvSpPr>
          <p:nvPr/>
        </p:nvSpPr>
        <p:spPr bwMode="auto">
          <a:xfrm>
            <a:off x="735046" y="377983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3927244" y="362759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83" name="Text Box 34"/>
          <p:cNvSpPr txBox="1">
            <a:spLocks noChangeArrowheads="1"/>
          </p:cNvSpPr>
          <p:nvPr/>
        </p:nvSpPr>
        <p:spPr bwMode="auto">
          <a:xfrm>
            <a:off x="1071067" y="194766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84" name="Text Box 35"/>
          <p:cNvSpPr txBox="1">
            <a:spLocks noChangeArrowheads="1"/>
          </p:cNvSpPr>
          <p:nvPr/>
        </p:nvSpPr>
        <p:spPr bwMode="auto">
          <a:xfrm>
            <a:off x="2079129" y="250939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585" name="Text Box 36"/>
          <p:cNvSpPr txBox="1">
            <a:spLocks noChangeArrowheads="1"/>
          </p:cNvSpPr>
          <p:nvPr/>
        </p:nvSpPr>
        <p:spPr bwMode="auto">
          <a:xfrm>
            <a:off x="4552033" y="2451645"/>
            <a:ext cx="38629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586" name="Text Box 37"/>
          <p:cNvSpPr txBox="1">
            <a:spLocks noChangeArrowheads="1"/>
          </p:cNvSpPr>
          <p:nvPr/>
        </p:nvSpPr>
        <p:spPr bwMode="auto">
          <a:xfrm>
            <a:off x="3738232" y="1613431"/>
            <a:ext cx="38629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  <a:sym typeface="Symbol" charset="0"/>
              </a:rPr>
              <a:t></a:t>
            </a:r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23587" name="Freeform 40"/>
          <p:cNvSpPr>
            <a:spLocks/>
          </p:cNvSpPr>
          <p:nvPr/>
        </p:nvSpPr>
        <p:spPr bwMode="auto">
          <a:xfrm>
            <a:off x="766548" y="4625052"/>
            <a:ext cx="1235577" cy="2407896"/>
          </a:xfrm>
          <a:custGeom>
            <a:avLst/>
            <a:gdLst>
              <a:gd name="T0" fmla="*/ 105846563 w 706"/>
              <a:gd name="T1" fmla="*/ 1806951238 h 1376"/>
              <a:gd name="T2" fmla="*/ 120967500 w 706"/>
              <a:gd name="T3" fmla="*/ 2147483647 h 1376"/>
              <a:gd name="T4" fmla="*/ 786288750 w 706"/>
              <a:gd name="T5" fmla="*/ 2147483647 h 1376"/>
              <a:gd name="T6" fmla="*/ 1270158750 w 706"/>
              <a:gd name="T7" fmla="*/ 2147483647 h 1376"/>
              <a:gd name="T8" fmla="*/ 1754028750 w 706"/>
              <a:gd name="T9" fmla="*/ 869453113 h 1376"/>
              <a:gd name="T10" fmla="*/ 1421368125 w 706"/>
              <a:gd name="T11" fmla="*/ 128527175 h 1376"/>
              <a:gd name="T12" fmla="*/ 423386250 w 706"/>
              <a:gd name="T13" fmla="*/ 279736550 h 1376"/>
              <a:gd name="T14" fmla="*/ 105846563 w 706"/>
              <a:gd name="T15" fmla="*/ 1806951238 h 1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6"/>
              <a:gd name="T25" fmla="*/ 0 h 1376"/>
              <a:gd name="T26" fmla="*/ 706 w 706"/>
              <a:gd name="T27" fmla="*/ 1376 h 1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6" h="1376">
                <a:moveTo>
                  <a:pt x="42" y="717"/>
                </a:moveTo>
                <a:cubicBezTo>
                  <a:pt x="48" y="879"/>
                  <a:pt x="0" y="1167"/>
                  <a:pt x="48" y="1275"/>
                </a:cubicBezTo>
                <a:cubicBezTo>
                  <a:pt x="93" y="1376"/>
                  <a:pt x="236" y="1364"/>
                  <a:pt x="312" y="1323"/>
                </a:cubicBezTo>
                <a:cubicBezTo>
                  <a:pt x="388" y="1282"/>
                  <a:pt x="440" y="1192"/>
                  <a:pt x="504" y="1029"/>
                </a:cubicBezTo>
                <a:cubicBezTo>
                  <a:pt x="568" y="866"/>
                  <a:pt x="686" y="508"/>
                  <a:pt x="696" y="345"/>
                </a:cubicBezTo>
                <a:cubicBezTo>
                  <a:pt x="706" y="182"/>
                  <a:pt x="652" y="90"/>
                  <a:pt x="564" y="51"/>
                </a:cubicBezTo>
                <a:cubicBezTo>
                  <a:pt x="476" y="12"/>
                  <a:pt x="255" y="0"/>
                  <a:pt x="168" y="111"/>
                </a:cubicBezTo>
                <a:cubicBezTo>
                  <a:pt x="81" y="222"/>
                  <a:pt x="36" y="555"/>
                  <a:pt x="42" y="71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3588" name="Oval 41"/>
          <p:cNvSpPr>
            <a:spLocks noChangeArrowheads="1"/>
          </p:cNvSpPr>
          <p:nvPr/>
        </p:nvSpPr>
        <p:spPr bwMode="auto">
          <a:xfrm>
            <a:off x="1407087" y="4871790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589" name="Oval 42"/>
          <p:cNvSpPr>
            <a:spLocks noChangeArrowheads="1"/>
          </p:cNvSpPr>
          <p:nvPr/>
        </p:nvSpPr>
        <p:spPr bwMode="auto">
          <a:xfrm>
            <a:off x="3591223" y="4535805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sp>
        <p:nvSpPr>
          <p:cNvPr id="23590" name="Oval 43"/>
          <p:cNvSpPr>
            <a:spLocks noChangeArrowheads="1"/>
          </p:cNvSpPr>
          <p:nvPr/>
        </p:nvSpPr>
        <p:spPr bwMode="auto">
          <a:xfrm>
            <a:off x="2163134" y="5543761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3591" name="Oval 44"/>
          <p:cNvSpPr>
            <a:spLocks noChangeArrowheads="1"/>
          </p:cNvSpPr>
          <p:nvPr/>
        </p:nvSpPr>
        <p:spPr bwMode="auto">
          <a:xfrm>
            <a:off x="1071066" y="6299729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3592" name="Oval 45"/>
          <p:cNvSpPr>
            <a:spLocks noChangeArrowheads="1"/>
          </p:cNvSpPr>
          <p:nvPr/>
        </p:nvSpPr>
        <p:spPr bwMode="auto">
          <a:xfrm>
            <a:off x="4347269" y="5375769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3593" name="Oval 46"/>
          <p:cNvSpPr>
            <a:spLocks noChangeArrowheads="1"/>
          </p:cNvSpPr>
          <p:nvPr/>
        </p:nvSpPr>
        <p:spPr bwMode="auto">
          <a:xfrm>
            <a:off x="3759233" y="613173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cxnSp>
        <p:nvCxnSpPr>
          <p:cNvPr id="23594" name="AutoShape 47"/>
          <p:cNvCxnSpPr>
            <a:cxnSpLocks noChangeShapeType="1"/>
            <a:stCxn id="23588" idx="5"/>
            <a:endCxn id="23590" idx="1"/>
          </p:cNvCxnSpPr>
          <p:nvPr/>
        </p:nvCxnSpPr>
        <p:spPr bwMode="auto">
          <a:xfrm>
            <a:off x="1694105" y="5179778"/>
            <a:ext cx="518032" cy="40248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5" name="AutoShape 48"/>
          <p:cNvCxnSpPr>
            <a:cxnSpLocks noChangeShapeType="1"/>
            <a:stCxn id="23590" idx="3"/>
            <a:endCxn id="23591" idx="7"/>
          </p:cNvCxnSpPr>
          <p:nvPr/>
        </p:nvCxnSpPr>
        <p:spPr bwMode="auto">
          <a:xfrm flipH="1">
            <a:off x="1358084" y="5841249"/>
            <a:ext cx="854053" cy="48647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6" name="AutoShape 49"/>
          <p:cNvCxnSpPr>
            <a:cxnSpLocks noChangeShapeType="1"/>
            <a:stCxn id="23588" idx="3"/>
            <a:endCxn id="23591" idx="0"/>
          </p:cNvCxnSpPr>
          <p:nvPr/>
        </p:nvCxnSpPr>
        <p:spPr bwMode="auto">
          <a:xfrm flipH="1">
            <a:off x="1239077" y="5179777"/>
            <a:ext cx="217013" cy="109895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7" name="AutoShape 50"/>
          <p:cNvCxnSpPr>
            <a:cxnSpLocks noChangeShapeType="1"/>
            <a:stCxn id="23590" idx="6"/>
            <a:endCxn id="23593" idx="1"/>
          </p:cNvCxnSpPr>
          <p:nvPr/>
        </p:nvCxnSpPr>
        <p:spPr bwMode="auto">
          <a:xfrm>
            <a:off x="2509656" y="5711755"/>
            <a:ext cx="1298581" cy="458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8" name="AutoShape 51"/>
          <p:cNvCxnSpPr>
            <a:cxnSpLocks noChangeShapeType="1"/>
            <a:stCxn id="23591" idx="6"/>
            <a:endCxn id="23593" idx="2"/>
          </p:cNvCxnSpPr>
          <p:nvPr/>
        </p:nvCxnSpPr>
        <p:spPr bwMode="auto">
          <a:xfrm flipV="1">
            <a:off x="1428089" y="6299729"/>
            <a:ext cx="2320644" cy="1679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AutoShape 52"/>
          <p:cNvCxnSpPr>
            <a:cxnSpLocks noChangeShapeType="1"/>
            <a:stCxn id="23588" idx="6"/>
            <a:endCxn id="23589" idx="2"/>
          </p:cNvCxnSpPr>
          <p:nvPr/>
        </p:nvCxnSpPr>
        <p:spPr bwMode="auto">
          <a:xfrm flipV="1">
            <a:off x="1764110" y="4703798"/>
            <a:ext cx="1816613" cy="33598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AutoShape 53"/>
          <p:cNvCxnSpPr>
            <a:cxnSpLocks noChangeShapeType="1"/>
            <a:stCxn id="23590" idx="7"/>
            <a:endCxn id="23589" idx="3"/>
          </p:cNvCxnSpPr>
          <p:nvPr/>
        </p:nvCxnSpPr>
        <p:spPr bwMode="auto">
          <a:xfrm flipV="1">
            <a:off x="2450152" y="4833292"/>
            <a:ext cx="1190074" cy="7489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AutoShape 54"/>
          <p:cNvCxnSpPr>
            <a:cxnSpLocks noChangeShapeType="1"/>
            <a:stCxn id="23592" idx="1"/>
            <a:endCxn id="23589" idx="5"/>
          </p:cNvCxnSpPr>
          <p:nvPr/>
        </p:nvCxnSpPr>
        <p:spPr bwMode="auto">
          <a:xfrm flipH="1" flipV="1">
            <a:off x="3878241" y="4833292"/>
            <a:ext cx="518032" cy="5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AutoShape 55"/>
          <p:cNvCxnSpPr>
            <a:cxnSpLocks noChangeShapeType="1"/>
            <a:stCxn id="23593" idx="7"/>
            <a:endCxn id="23592" idx="3"/>
          </p:cNvCxnSpPr>
          <p:nvPr/>
        </p:nvCxnSpPr>
        <p:spPr bwMode="auto">
          <a:xfrm flipV="1">
            <a:off x="4046251" y="5673256"/>
            <a:ext cx="350022" cy="4969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3" name="Text Box 56"/>
          <p:cNvSpPr txBox="1">
            <a:spLocks noChangeArrowheads="1"/>
          </p:cNvSpPr>
          <p:nvPr/>
        </p:nvSpPr>
        <p:spPr bwMode="auto">
          <a:xfrm>
            <a:off x="2483404" y="453580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4" name="Text Box 57"/>
          <p:cNvSpPr txBox="1">
            <a:spLocks noChangeArrowheads="1"/>
          </p:cNvSpPr>
          <p:nvPr/>
        </p:nvSpPr>
        <p:spPr bwMode="auto">
          <a:xfrm>
            <a:off x="4126756" y="488754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23605" name="Text Box 58"/>
          <p:cNvSpPr txBox="1">
            <a:spLocks noChangeArrowheads="1"/>
          </p:cNvSpPr>
          <p:nvPr/>
        </p:nvSpPr>
        <p:spPr bwMode="auto">
          <a:xfrm>
            <a:off x="995812" y="540376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06" name="Text Box 59"/>
          <p:cNvSpPr txBox="1">
            <a:spLocks noChangeArrowheads="1"/>
          </p:cNvSpPr>
          <p:nvPr/>
        </p:nvSpPr>
        <p:spPr bwMode="auto">
          <a:xfrm>
            <a:off x="3165947" y="564350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3607" name="Text Box 60"/>
          <p:cNvSpPr txBox="1">
            <a:spLocks noChangeArrowheads="1"/>
          </p:cNvSpPr>
          <p:nvPr/>
        </p:nvSpPr>
        <p:spPr bwMode="auto">
          <a:xfrm>
            <a:off x="1643352" y="530752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08" name="Text Box 61"/>
          <p:cNvSpPr txBox="1">
            <a:spLocks noChangeArrowheads="1"/>
          </p:cNvSpPr>
          <p:nvPr/>
        </p:nvSpPr>
        <p:spPr bwMode="auto">
          <a:xfrm>
            <a:off x="2348646" y="639947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09" name="Text Box 62"/>
          <p:cNvSpPr txBox="1">
            <a:spLocks noChangeArrowheads="1"/>
          </p:cNvSpPr>
          <p:nvPr/>
        </p:nvSpPr>
        <p:spPr bwMode="auto">
          <a:xfrm>
            <a:off x="4184510" y="581675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23610" name="Text Box 63"/>
          <p:cNvSpPr txBox="1">
            <a:spLocks noChangeArrowheads="1"/>
          </p:cNvSpPr>
          <p:nvPr/>
        </p:nvSpPr>
        <p:spPr bwMode="auto">
          <a:xfrm>
            <a:off x="3003187" y="513953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3611" name="Text Box 64"/>
          <p:cNvSpPr txBox="1">
            <a:spLocks noChangeArrowheads="1"/>
          </p:cNvSpPr>
          <p:nvPr/>
        </p:nvSpPr>
        <p:spPr bwMode="auto">
          <a:xfrm>
            <a:off x="1870866" y="592874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3612" name="Text Box 65"/>
          <p:cNvSpPr txBox="1">
            <a:spLocks noChangeArrowheads="1"/>
          </p:cNvSpPr>
          <p:nvPr/>
        </p:nvSpPr>
        <p:spPr bwMode="auto">
          <a:xfrm>
            <a:off x="819051" y="646772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13" name="Text Box 66"/>
          <p:cNvSpPr txBox="1">
            <a:spLocks noChangeArrowheads="1"/>
          </p:cNvSpPr>
          <p:nvPr/>
        </p:nvSpPr>
        <p:spPr bwMode="auto">
          <a:xfrm>
            <a:off x="4011249" y="631547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14" name="Text Box 67"/>
          <p:cNvSpPr txBox="1">
            <a:spLocks noChangeArrowheads="1"/>
          </p:cNvSpPr>
          <p:nvPr/>
        </p:nvSpPr>
        <p:spPr bwMode="auto">
          <a:xfrm>
            <a:off x="1155072" y="463555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15" name="Text Box 68"/>
          <p:cNvSpPr txBox="1">
            <a:spLocks noChangeArrowheads="1"/>
          </p:cNvSpPr>
          <p:nvPr/>
        </p:nvSpPr>
        <p:spPr bwMode="auto">
          <a:xfrm>
            <a:off x="2163135" y="519727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16" name="Text Box 69"/>
          <p:cNvSpPr txBox="1">
            <a:spLocks noChangeArrowheads="1"/>
          </p:cNvSpPr>
          <p:nvPr/>
        </p:nvSpPr>
        <p:spPr bwMode="auto">
          <a:xfrm>
            <a:off x="4636038" y="5139530"/>
            <a:ext cx="38629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617" name="Text Box 70"/>
          <p:cNvSpPr txBox="1">
            <a:spLocks noChangeArrowheads="1"/>
          </p:cNvSpPr>
          <p:nvPr/>
        </p:nvSpPr>
        <p:spPr bwMode="auto">
          <a:xfrm>
            <a:off x="3841489" y="429956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sym typeface="Symbol" charset="0"/>
              </a:rPr>
              <a:t>7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3618" name="Freeform 71"/>
          <p:cNvSpPr>
            <a:spLocks/>
          </p:cNvSpPr>
          <p:nvPr/>
        </p:nvSpPr>
        <p:spPr bwMode="auto">
          <a:xfrm>
            <a:off x="5575846" y="1940667"/>
            <a:ext cx="2030126" cy="2404397"/>
          </a:xfrm>
          <a:custGeom>
            <a:avLst/>
            <a:gdLst>
              <a:gd name="T0" fmla="*/ 105846563 w 1160"/>
              <a:gd name="T1" fmla="*/ 1801910925 h 1374"/>
              <a:gd name="T2" fmla="*/ 120967500 w 1160"/>
              <a:gd name="T3" fmla="*/ 2147483647 h 1374"/>
              <a:gd name="T4" fmla="*/ 786288750 w 1160"/>
              <a:gd name="T5" fmla="*/ 2147483647 h 1374"/>
              <a:gd name="T6" fmla="*/ 1723786875 w 1160"/>
              <a:gd name="T7" fmla="*/ 2147483647 h 1374"/>
              <a:gd name="T8" fmla="*/ 2147483647 w 1160"/>
              <a:gd name="T9" fmla="*/ 1378526263 h 1374"/>
              <a:gd name="T10" fmla="*/ 1602819375 w 1160"/>
              <a:gd name="T11" fmla="*/ 183972200 h 1374"/>
              <a:gd name="T12" fmla="*/ 423386250 w 1160"/>
              <a:gd name="T13" fmla="*/ 274696238 h 1374"/>
              <a:gd name="T14" fmla="*/ 105846563 w 1160"/>
              <a:gd name="T15" fmla="*/ 1801910925 h 13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0"/>
              <a:gd name="T25" fmla="*/ 0 h 1374"/>
              <a:gd name="T26" fmla="*/ 1160 w 1160"/>
              <a:gd name="T27" fmla="*/ 1374 h 13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0" h="1374">
                <a:moveTo>
                  <a:pt x="42" y="715"/>
                </a:moveTo>
                <a:cubicBezTo>
                  <a:pt x="48" y="877"/>
                  <a:pt x="0" y="1165"/>
                  <a:pt x="48" y="1273"/>
                </a:cubicBezTo>
                <a:cubicBezTo>
                  <a:pt x="93" y="1374"/>
                  <a:pt x="206" y="1346"/>
                  <a:pt x="312" y="1321"/>
                </a:cubicBezTo>
                <a:cubicBezTo>
                  <a:pt x="418" y="1296"/>
                  <a:pt x="544" y="1252"/>
                  <a:pt x="684" y="1123"/>
                </a:cubicBezTo>
                <a:cubicBezTo>
                  <a:pt x="824" y="994"/>
                  <a:pt x="1160" y="722"/>
                  <a:pt x="1152" y="547"/>
                </a:cubicBezTo>
                <a:cubicBezTo>
                  <a:pt x="1144" y="372"/>
                  <a:pt x="800" y="146"/>
                  <a:pt x="636" y="73"/>
                </a:cubicBezTo>
                <a:cubicBezTo>
                  <a:pt x="472" y="0"/>
                  <a:pt x="267" y="2"/>
                  <a:pt x="168" y="109"/>
                </a:cubicBezTo>
                <a:cubicBezTo>
                  <a:pt x="69" y="216"/>
                  <a:pt x="36" y="553"/>
                  <a:pt x="42" y="71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3619" name="Oval 72"/>
          <p:cNvSpPr>
            <a:spLocks noChangeArrowheads="1"/>
          </p:cNvSpPr>
          <p:nvPr/>
        </p:nvSpPr>
        <p:spPr bwMode="auto">
          <a:xfrm>
            <a:off x="6216385" y="2183906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620" name="Oval 73"/>
          <p:cNvSpPr>
            <a:spLocks noChangeArrowheads="1"/>
          </p:cNvSpPr>
          <p:nvPr/>
        </p:nvSpPr>
        <p:spPr bwMode="auto">
          <a:xfrm>
            <a:off x="8400521" y="184792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sp>
        <p:nvSpPr>
          <p:cNvPr id="23621" name="Oval 74"/>
          <p:cNvSpPr>
            <a:spLocks noChangeArrowheads="1"/>
          </p:cNvSpPr>
          <p:nvPr/>
        </p:nvSpPr>
        <p:spPr bwMode="auto">
          <a:xfrm>
            <a:off x="6972432" y="2855877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3622" name="Oval 75"/>
          <p:cNvSpPr>
            <a:spLocks noChangeArrowheads="1"/>
          </p:cNvSpPr>
          <p:nvPr/>
        </p:nvSpPr>
        <p:spPr bwMode="auto">
          <a:xfrm>
            <a:off x="5880365" y="3611845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623" name="Oval 76"/>
          <p:cNvSpPr>
            <a:spLocks noChangeArrowheads="1"/>
          </p:cNvSpPr>
          <p:nvPr/>
        </p:nvSpPr>
        <p:spPr bwMode="auto">
          <a:xfrm>
            <a:off x="9156568" y="268788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3624" name="Oval 77"/>
          <p:cNvSpPr>
            <a:spLocks noChangeArrowheads="1"/>
          </p:cNvSpPr>
          <p:nvPr/>
        </p:nvSpPr>
        <p:spPr bwMode="auto">
          <a:xfrm>
            <a:off x="8568531" y="3443852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cxnSp>
        <p:nvCxnSpPr>
          <p:cNvPr id="23625" name="AutoShape 78"/>
          <p:cNvCxnSpPr>
            <a:cxnSpLocks noChangeShapeType="1"/>
            <a:stCxn id="23619" idx="5"/>
            <a:endCxn id="23621" idx="1"/>
          </p:cNvCxnSpPr>
          <p:nvPr/>
        </p:nvCxnSpPr>
        <p:spPr bwMode="auto">
          <a:xfrm>
            <a:off x="6503403" y="2491893"/>
            <a:ext cx="518032" cy="39198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6" name="AutoShape 79"/>
          <p:cNvCxnSpPr>
            <a:cxnSpLocks noChangeShapeType="1"/>
            <a:stCxn id="23621" idx="3"/>
            <a:endCxn id="23622" idx="7"/>
          </p:cNvCxnSpPr>
          <p:nvPr/>
        </p:nvCxnSpPr>
        <p:spPr bwMode="auto">
          <a:xfrm flipH="1">
            <a:off x="6167382" y="3163864"/>
            <a:ext cx="854053" cy="4759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7" name="AutoShape 80"/>
          <p:cNvCxnSpPr>
            <a:cxnSpLocks noChangeShapeType="1"/>
            <a:stCxn id="23619" idx="3"/>
            <a:endCxn id="23622" idx="0"/>
          </p:cNvCxnSpPr>
          <p:nvPr/>
        </p:nvCxnSpPr>
        <p:spPr bwMode="auto">
          <a:xfrm flipH="1">
            <a:off x="6048375" y="2491893"/>
            <a:ext cx="217013" cy="109895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8" name="AutoShape 81"/>
          <p:cNvCxnSpPr>
            <a:cxnSpLocks noChangeShapeType="1"/>
            <a:stCxn id="23621" idx="6"/>
            <a:endCxn id="23624" idx="1"/>
          </p:cNvCxnSpPr>
          <p:nvPr/>
        </p:nvCxnSpPr>
        <p:spPr bwMode="auto">
          <a:xfrm>
            <a:off x="7329454" y="3023871"/>
            <a:ext cx="1288080" cy="4584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9" name="AutoShape 82"/>
          <p:cNvCxnSpPr>
            <a:cxnSpLocks noChangeShapeType="1"/>
            <a:stCxn id="23622" idx="6"/>
            <a:endCxn id="23624" idx="2"/>
          </p:cNvCxnSpPr>
          <p:nvPr/>
        </p:nvCxnSpPr>
        <p:spPr bwMode="auto">
          <a:xfrm flipV="1">
            <a:off x="6237387" y="3611845"/>
            <a:ext cx="2320644" cy="1679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0" name="AutoShape 83"/>
          <p:cNvCxnSpPr>
            <a:cxnSpLocks noChangeShapeType="1"/>
            <a:stCxn id="23619" idx="6"/>
            <a:endCxn id="23620" idx="2"/>
          </p:cNvCxnSpPr>
          <p:nvPr/>
        </p:nvCxnSpPr>
        <p:spPr bwMode="auto">
          <a:xfrm flipV="1">
            <a:off x="6573408" y="2015913"/>
            <a:ext cx="1816613" cy="33598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1" name="AutoShape 84"/>
          <p:cNvCxnSpPr>
            <a:cxnSpLocks noChangeShapeType="1"/>
            <a:stCxn id="23621" idx="7"/>
            <a:endCxn id="23620" idx="3"/>
          </p:cNvCxnSpPr>
          <p:nvPr/>
        </p:nvCxnSpPr>
        <p:spPr bwMode="auto">
          <a:xfrm flipV="1">
            <a:off x="7259450" y="2145408"/>
            <a:ext cx="1190074" cy="73846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2" name="AutoShape 85"/>
          <p:cNvCxnSpPr>
            <a:cxnSpLocks noChangeShapeType="1"/>
            <a:stCxn id="23623" idx="1"/>
            <a:endCxn id="23620" idx="5"/>
          </p:cNvCxnSpPr>
          <p:nvPr/>
        </p:nvCxnSpPr>
        <p:spPr bwMode="auto">
          <a:xfrm flipH="1" flipV="1">
            <a:off x="8687539" y="2145408"/>
            <a:ext cx="518032" cy="5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3" name="AutoShape 86"/>
          <p:cNvCxnSpPr>
            <a:cxnSpLocks noChangeShapeType="1"/>
            <a:stCxn id="23624" idx="7"/>
            <a:endCxn id="23623" idx="3"/>
          </p:cNvCxnSpPr>
          <p:nvPr/>
        </p:nvCxnSpPr>
        <p:spPr bwMode="auto">
          <a:xfrm flipV="1">
            <a:off x="8855549" y="2985371"/>
            <a:ext cx="350022" cy="4969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4" name="Text Box 87"/>
          <p:cNvSpPr txBox="1">
            <a:spLocks noChangeArrowheads="1"/>
          </p:cNvSpPr>
          <p:nvPr/>
        </p:nvSpPr>
        <p:spPr bwMode="auto">
          <a:xfrm>
            <a:off x="7292703" y="184792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35" name="Text Box 88"/>
          <p:cNvSpPr txBox="1">
            <a:spLocks noChangeArrowheads="1"/>
          </p:cNvSpPr>
          <p:nvPr/>
        </p:nvSpPr>
        <p:spPr bwMode="auto">
          <a:xfrm>
            <a:off x="8936054" y="219965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23636" name="Text Box 89"/>
          <p:cNvSpPr txBox="1">
            <a:spLocks noChangeArrowheads="1"/>
          </p:cNvSpPr>
          <p:nvPr/>
        </p:nvSpPr>
        <p:spPr bwMode="auto">
          <a:xfrm>
            <a:off x="5805110" y="271588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37" name="Text Box 90"/>
          <p:cNvSpPr txBox="1">
            <a:spLocks noChangeArrowheads="1"/>
          </p:cNvSpPr>
          <p:nvPr/>
        </p:nvSpPr>
        <p:spPr bwMode="auto">
          <a:xfrm>
            <a:off x="7975245" y="295562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3638" name="Text Box 91"/>
          <p:cNvSpPr txBox="1">
            <a:spLocks noChangeArrowheads="1"/>
          </p:cNvSpPr>
          <p:nvPr/>
        </p:nvSpPr>
        <p:spPr bwMode="auto">
          <a:xfrm>
            <a:off x="6452650" y="261963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39" name="Text Box 92"/>
          <p:cNvSpPr txBox="1">
            <a:spLocks noChangeArrowheads="1"/>
          </p:cNvSpPr>
          <p:nvPr/>
        </p:nvSpPr>
        <p:spPr bwMode="auto">
          <a:xfrm>
            <a:off x="7157944" y="371159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40" name="Text Box 93"/>
          <p:cNvSpPr txBox="1">
            <a:spLocks noChangeArrowheads="1"/>
          </p:cNvSpPr>
          <p:nvPr/>
        </p:nvSpPr>
        <p:spPr bwMode="auto">
          <a:xfrm>
            <a:off x="8993808" y="312886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23641" name="Text Box 94"/>
          <p:cNvSpPr txBox="1">
            <a:spLocks noChangeArrowheads="1"/>
          </p:cNvSpPr>
          <p:nvPr/>
        </p:nvSpPr>
        <p:spPr bwMode="auto">
          <a:xfrm>
            <a:off x="7812485" y="245164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3642" name="Text Box 95"/>
          <p:cNvSpPr txBox="1">
            <a:spLocks noChangeArrowheads="1"/>
          </p:cNvSpPr>
          <p:nvPr/>
        </p:nvSpPr>
        <p:spPr bwMode="auto">
          <a:xfrm>
            <a:off x="6680165" y="324086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3643" name="Text Box 96"/>
          <p:cNvSpPr txBox="1">
            <a:spLocks noChangeArrowheads="1"/>
          </p:cNvSpPr>
          <p:nvPr/>
        </p:nvSpPr>
        <p:spPr bwMode="auto">
          <a:xfrm>
            <a:off x="5628349" y="377983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44" name="Text Box 97"/>
          <p:cNvSpPr txBox="1">
            <a:spLocks noChangeArrowheads="1"/>
          </p:cNvSpPr>
          <p:nvPr/>
        </p:nvSpPr>
        <p:spPr bwMode="auto">
          <a:xfrm>
            <a:off x="8820547" y="362759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45" name="Text Box 98"/>
          <p:cNvSpPr txBox="1">
            <a:spLocks noChangeArrowheads="1"/>
          </p:cNvSpPr>
          <p:nvPr/>
        </p:nvSpPr>
        <p:spPr bwMode="auto">
          <a:xfrm>
            <a:off x="5964370" y="194766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46" name="Text Box 99"/>
          <p:cNvSpPr txBox="1">
            <a:spLocks noChangeArrowheads="1"/>
          </p:cNvSpPr>
          <p:nvPr/>
        </p:nvSpPr>
        <p:spPr bwMode="auto">
          <a:xfrm>
            <a:off x="6972433" y="250939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47" name="Text Box 100"/>
          <p:cNvSpPr txBox="1">
            <a:spLocks noChangeArrowheads="1"/>
          </p:cNvSpPr>
          <p:nvPr/>
        </p:nvSpPr>
        <p:spPr bwMode="auto">
          <a:xfrm>
            <a:off x="9445336" y="2451645"/>
            <a:ext cx="38629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  <a:sym typeface="Symbol" charset="0"/>
              </a:rPr>
              <a:t></a:t>
            </a:r>
          </a:p>
        </p:txBody>
      </p:sp>
      <p:sp>
        <p:nvSpPr>
          <p:cNvPr id="23648" name="Text Box 101"/>
          <p:cNvSpPr txBox="1">
            <a:spLocks noChangeArrowheads="1"/>
          </p:cNvSpPr>
          <p:nvPr/>
        </p:nvSpPr>
        <p:spPr bwMode="auto">
          <a:xfrm>
            <a:off x="8650787" y="161168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sym typeface="Symbol" charset="0"/>
              </a:rPr>
              <a:t>7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3649" name="Freeform 102"/>
          <p:cNvSpPr>
            <a:spLocks/>
          </p:cNvSpPr>
          <p:nvPr/>
        </p:nvSpPr>
        <p:spPr bwMode="auto">
          <a:xfrm>
            <a:off x="5544344" y="4287316"/>
            <a:ext cx="3678728" cy="2768381"/>
          </a:xfrm>
          <a:custGeom>
            <a:avLst/>
            <a:gdLst>
              <a:gd name="T0" fmla="*/ 206652813 w 2102"/>
              <a:gd name="T1" fmla="*/ 2147483647 h 1582"/>
              <a:gd name="T2" fmla="*/ 176410938 w 2102"/>
              <a:gd name="T3" fmla="*/ 2147483647 h 1582"/>
              <a:gd name="T4" fmla="*/ 1265118438 w 2102"/>
              <a:gd name="T5" fmla="*/ 2147483647 h 1582"/>
              <a:gd name="T6" fmla="*/ 2147483647 w 2102"/>
              <a:gd name="T7" fmla="*/ 2147483647 h 1582"/>
              <a:gd name="T8" fmla="*/ 2147483647 w 2102"/>
              <a:gd name="T9" fmla="*/ 814011263 h 1582"/>
              <a:gd name="T10" fmla="*/ 2147483647 w 2102"/>
              <a:gd name="T11" fmla="*/ 57964388 h 1582"/>
              <a:gd name="T12" fmla="*/ 2147483647 w 2102"/>
              <a:gd name="T13" fmla="*/ 466229700 h 1582"/>
              <a:gd name="T14" fmla="*/ 524192500 w 2102"/>
              <a:gd name="T15" fmla="*/ 919857825 h 1582"/>
              <a:gd name="T16" fmla="*/ 206652813 w 2102"/>
              <a:gd name="T17" fmla="*/ 2147483647 h 15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2"/>
              <a:gd name="T28" fmla="*/ 0 h 1582"/>
              <a:gd name="T29" fmla="*/ 2102 w 2102"/>
              <a:gd name="T30" fmla="*/ 1582 h 15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2" h="1582">
                <a:moveTo>
                  <a:pt x="82" y="971"/>
                </a:moveTo>
                <a:cubicBezTo>
                  <a:pt x="88" y="1133"/>
                  <a:pt x="0" y="1416"/>
                  <a:pt x="70" y="1499"/>
                </a:cubicBezTo>
                <a:cubicBezTo>
                  <a:pt x="140" y="1582"/>
                  <a:pt x="297" y="1572"/>
                  <a:pt x="502" y="1469"/>
                </a:cubicBezTo>
                <a:cubicBezTo>
                  <a:pt x="707" y="1366"/>
                  <a:pt x="1046" y="1072"/>
                  <a:pt x="1300" y="881"/>
                </a:cubicBezTo>
                <a:cubicBezTo>
                  <a:pt x="1554" y="690"/>
                  <a:pt x="1950" y="466"/>
                  <a:pt x="2026" y="323"/>
                </a:cubicBezTo>
                <a:cubicBezTo>
                  <a:pt x="2102" y="180"/>
                  <a:pt x="1933" y="46"/>
                  <a:pt x="1756" y="23"/>
                </a:cubicBezTo>
                <a:cubicBezTo>
                  <a:pt x="1579" y="0"/>
                  <a:pt x="1222" y="128"/>
                  <a:pt x="964" y="185"/>
                </a:cubicBezTo>
                <a:cubicBezTo>
                  <a:pt x="706" y="242"/>
                  <a:pt x="355" y="234"/>
                  <a:pt x="208" y="365"/>
                </a:cubicBezTo>
                <a:cubicBezTo>
                  <a:pt x="61" y="496"/>
                  <a:pt x="76" y="809"/>
                  <a:pt x="82" y="97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3650" name="Oval 103"/>
          <p:cNvSpPr>
            <a:spLocks noChangeArrowheads="1"/>
          </p:cNvSpPr>
          <p:nvPr/>
        </p:nvSpPr>
        <p:spPr bwMode="auto">
          <a:xfrm>
            <a:off x="6254888" y="4978536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651" name="Oval 104"/>
          <p:cNvSpPr>
            <a:spLocks noChangeArrowheads="1"/>
          </p:cNvSpPr>
          <p:nvPr/>
        </p:nvSpPr>
        <p:spPr bwMode="auto">
          <a:xfrm>
            <a:off x="8439023" y="4642551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3652" name="Oval 105"/>
          <p:cNvSpPr>
            <a:spLocks noChangeArrowheads="1"/>
          </p:cNvSpPr>
          <p:nvPr/>
        </p:nvSpPr>
        <p:spPr bwMode="auto">
          <a:xfrm>
            <a:off x="7010935" y="5650507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3653" name="Oval 106"/>
          <p:cNvSpPr>
            <a:spLocks noChangeArrowheads="1"/>
          </p:cNvSpPr>
          <p:nvPr/>
        </p:nvSpPr>
        <p:spPr bwMode="auto">
          <a:xfrm>
            <a:off x="5918867" y="6406475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654" name="Oval 107"/>
          <p:cNvSpPr>
            <a:spLocks noChangeArrowheads="1"/>
          </p:cNvSpPr>
          <p:nvPr/>
        </p:nvSpPr>
        <p:spPr bwMode="auto">
          <a:xfrm>
            <a:off x="9195070" y="5482515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3655" name="Oval 108"/>
          <p:cNvSpPr>
            <a:spLocks noChangeArrowheads="1"/>
          </p:cNvSpPr>
          <p:nvPr/>
        </p:nvSpPr>
        <p:spPr bwMode="auto">
          <a:xfrm>
            <a:off x="8607034" y="6238482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cxnSp>
        <p:nvCxnSpPr>
          <p:cNvPr id="23656" name="AutoShape 109"/>
          <p:cNvCxnSpPr>
            <a:cxnSpLocks noChangeShapeType="1"/>
            <a:stCxn id="23650" idx="5"/>
            <a:endCxn id="23652" idx="1"/>
          </p:cNvCxnSpPr>
          <p:nvPr/>
        </p:nvCxnSpPr>
        <p:spPr bwMode="auto">
          <a:xfrm>
            <a:off x="6541906" y="5286523"/>
            <a:ext cx="518032" cy="39198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7" name="AutoShape 110"/>
          <p:cNvCxnSpPr>
            <a:cxnSpLocks noChangeShapeType="1"/>
            <a:stCxn id="23652" idx="3"/>
            <a:endCxn id="23653" idx="7"/>
          </p:cNvCxnSpPr>
          <p:nvPr/>
        </p:nvCxnSpPr>
        <p:spPr bwMode="auto">
          <a:xfrm flipH="1">
            <a:off x="6205885" y="5958494"/>
            <a:ext cx="854053" cy="4759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8" name="AutoShape 111"/>
          <p:cNvCxnSpPr>
            <a:cxnSpLocks noChangeShapeType="1"/>
            <a:stCxn id="23650" idx="3"/>
            <a:endCxn id="23653" idx="0"/>
          </p:cNvCxnSpPr>
          <p:nvPr/>
        </p:nvCxnSpPr>
        <p:spPr bwMode="auto">
          <a:xfrm flipH="1">
            <a:off x="6086878" y="5286523"/>
            <a:ext cx="217013" cy="109895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9" name="AutoShape 112"/>
          <p:cNvCxnSpPr>
            <a:cxnSpLocks noChangeShapeType="1"/>
            <a:stCxn id="23652" idx="6"/>
            <a:endCxn id="23655" idx="1"/>
          </p:cNvCxnSpPr>
          <p:nvPr/>
        </p:nvCxnSpPr>
        <p:spPr bwMode="auto">
          <a:xfrm>
            <a:off x="7367957" y="5818501"/>
            <a:ext cx="1288080" cy="4584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0" name="AutoShape 113"/>
          <p:cNvCxnSpPr>
            <a:cxnSpLocks noChangeShapeType="1"/>
            <a:stCxn id="23653" idx="6"/>
            <a:endCxn id="23655" idx="2"/>
          </p:cNvCxnSpPr>
          <p:nvPr/>
        </p:nvCxnSpPr>
        <p:spPr bwMode="auto">
          <a:xfrm flipV="1">
            <a:off x="6275890" y="6406475"/>
            <a:ext cx="2320644" cy="1679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1" name="AutoShape 114"/>
          <p:cNvCxnSpPr>
            <a:cxnSpLocks noChangeShapeType="1"/>
            <a:stCxn id="23650" idx="6"/>
            <a:endCxn id="23651" idx="2"/>
          </p:cNvCxnSpPr>
          <p:nvPr/>
        </p:nvCxnSpPr>
        <p:spPr bwMode="auto">
          <a:xfrm flipV="1">
            <a:off x="6611910" y="4810544"/>
            <a:ext cx="1806112" cy="33598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2" name="AutoShape 115"/>
          <p:cNvCxnSpPr>
            <a:cxnSpLocks noChangeShapeType="1"/>
            <a:stCxn id="23652" idx="7"/>
            <a:endCxn id="23651" idx="3"/>
          </p:cNvCxnSpPr>
          <p:nvPr/>
        </p:nvCxnSpPr>
        <p:spPr bwMode="auto">
          <a:xfrm flipV="1">
            <a:off x="7297952" y="4950538"/>
            <a:ext cx="1190074" cy="72796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3" name="AutoShape 116"/>
          <p:cNvCxnSpPr>
            <a:cxnSpLocks noChangeShapeType="1"/>
            <a:stCxn id="23654" idx="1"/>
            <a:endCxn id="23651" idx="5"/>
          </p:cNvCxnSpPr>
          <p:nvPr/>
        </p:nvCxnSpPr>
        <p:spPr bwMode="auto">
          <a:xfrm flipH="1" flipV="1">
            <a:off x="8726041" y="4950539"/>
            <a:ext cx="518032" cy="570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4" name="AutoShape 117"/>
          <p:cNvCxnSpPr>
            <a:cxnSpLocks noChangeShapeType="1"/>
            <a:stCxn id="23655" idx="7"/>
            <a:endCxn id="23654" idx="3"/>
          </p:cNvCxnSpPr>
          <p:nvPr/>
        </p:nvCxnSpPr>
        <p:spPr bwMode="auto">
          <a:xfrm flipV="1">
            <a:off x="8894051" y="5780002"/>
            <a:ext cx="350022" cy="4969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65" name="Text Box 118"/>
          <p:cNvSpPr txBox="1">
            <a:spLocks noChangeArrowheads="1"/>
          </p:cNvSpPr>
          <p:nvPr/>
        </p:nvSpPr>
        <p:spPr bwMode="auto">
          <a:xfrm>
            <a:off x="7331205" y="464255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66" name="Text Box 119"/>
          <p:cNvSpPr txBox="1">
            <a:spLocks noChangeArrowheads="1"/>
          </p:cNvSpPr>
          <p:nvPr/>
        </p:nvSpPr>
        <p:spPr bwMode="auto">
          <a:xfrm>
            <a:off x="8974557" y="499428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3667" name="Text Box 120"/>
          <p:cNvSpPr txBox="1">
            <a:spLocks noChangeArrowheads="1"/>
          </p:cNvSpPr>
          <p:nvPr/>
        </p:nvSpPr>
        <p:spPr bwMode="auto">
          <a:xfrm>
            <a:off x="5843613" y="551051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68" name="Text Box 121"/>
          <p:cNvSpPr txBox="1">
            <a:spLocks noChangeArrowheads="1"/>
          </p:cNvSpPr>
          <p:nvPr/>
        </p:nvSpPr>
        <p:spPr bwMode="auto">
          <a:xfrm>
            <a:off x="8013747" y="575025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3669" name="Text Box 122"/>
          <p:cNvSpPr txBox="1">
            <a:spLocks noChangeArrowheads="1"/>
          </p:cNvSpPr>
          <p:nvPr/>
        </p:nvSpPr>
        <p:spPr bwMode="auto">
          <a:xfrm>
            <a:off x="6491153" y="541426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70" name="Text Box 123"/>
          <p:cNvSpPr txBox="1">
            <a:spLocks noChangeArrowheads="1"/>
          </p:cNvSpPr>
          <p:nvPr/>
        </p:nvSpPr>
        <p:spPr bwMode="auto">
          <a:xfrm>
            <a:off x="7196447" y="650622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71" name="Text Box 124"/>
          <p:cNvSpPr txBox="1">
            <a:spLocks noChangeArrowheads="1"/>
          </p:cNvSpPr>
          <p:nvPr/>
        </p:nvSpPr>
        <p:spPr bwMode="auto">
          <a:xfrm>
            <a:off x="9032310" y="592349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23672" name="Text Box 125"/>
          <p:cNvSpPr txBox="1">
            <a:spLocks noChangeArrowheads="1"/>
          </p:cNvSpPr>
          <p:nvPr/>
        </p:nvSpPr>
        <p:spPr bwMode="auto">
          <a:xfrm>
            <a:off x="7850987" y="524627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3673" name="Text Box 126"/>
          <p:cNvSpPr txBox="1">
            <a:spLocks noChangeArrowheads="1"/>
          </p:cNvSpPr>
          <p:nvPr/>
        </p:nvSpPr>
        <p:spPr bwMode="auto">
          <a:xfrm>
            <a:off x="6718667" y="603549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3674" name="Text Box 127"/>
          <p:cNvSpPr txBox="1">
            <a:spLocks noChangeArrowheads="1"/>
          </p:cNvSpPr>
          <p:nvPr/>
        </p:nvSpPr>
        <p:spPr bwMode="auto">
          <a:xfrm>
            <a:off x="5666852" y="657446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675" name="Text Box 128"/>
          <p:cNvSpPr txBox="1">
            <a:spLocks noChangeArrowheads="1"/>
          </p:cNvSpPr>
          <p:nvPr/>
        </p:nvSpPr>
        <p:spPr bwMode="auto">
          <a:xfrm>
            <a:off x="8859050" y="642222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676" name="Text Box 129"/>
          <p:cNvSpPr txBox="1">
            <a:spLocks noChangeArrowheads="1"/>
          </p:cNvSpPr>
          <p:nvPr/>
        </p:nvSpPr>
        <p:spPr bwMode="auto">
          <a:xfrm>
            <a:off x="6002873" y="474229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677" name="Text Box 130"/>
          <p:cNvSpPr txBox="1">
            <a:spLocks noChangeArrowheads="1"/>
          </p:cNvSpPr>
          <p:nvPr/>
        </p:nvSpPr>
        <p:spPr bwMode="auto">
          <a:xfrm>
            <a:off x="7010935" y="530402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3678" name="Text Box 131"/>
          <p:cNvSpPr txBox="1">
            <a:spLocks noChangeArrowheads="1"/>
          </p:cNvSpPr>
          <p:nvPr/>
        </p:nvSpPr>
        <p:spPr bwMode="auto">
          <a:xfrm>
            <a:off x="9503090" y="524452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sp>
        <p:nvSpPr>
          <p:cNvPr id="23679" name="Text Box 132"/>
          <p:cNvSpPr txBox="1">
            <a:spLocks noChangeArrowheads="1"/>
          </p:cNvSpPr>
          <p:nvPr/>
        </p:nvSpPr>
        <p:spPr bwMode="auto">
          <a:xfrm>
            <a:off x="8689289" y="440631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sym typeface="Symbol" charset="0"/>
              </a:rPr>
              <a:t>7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3680" name="AutoShape 133"/>
          <p:cNvSpPr>
            <a:spLocks noChangeArrowheads="1"/>
          </p:cNvSpPr>
          <p:nvPr/>
        </p:nvSpPr>
        <p:spPr bwMode="auto">
          <a:xfrm rot="5400000">
            <a:off x="7397736" y="4016058"/>
            <a:ext cx="503978" cy="367523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3681" name="AutoShape 134"/>
          <p:cNvSpPr>
            <a:spLocks noChangeArrowheads="1"/>
          </p:cNvSpPr>
          <p:nvPr/>
        </p:nvSpPr>
        <p:spPr bwMode="auto">
          <a:xfrm rot="8100000" flipH="1" flipV="1">
            <a:off x="4674541" y="4185821"/>
            <a:ext cx="813800" cy="367484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3682" name="AutoShape 135"/>
          <p:cNvSpPr>
            <a:spLocks noChangeArrowheads="1"/>
          </p:cNvSpPr>
          <p:nvPr/>
        </p:nvSpPr>
        <p:spPr bwMode="auto">
          <a:xfrm rot="5400000">
            <a:off x="2525434" y="4016058"/>
            <a:ext cx="503978" cy="367523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8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60B04D-135D-8F4B-9DF5-737860E09FBF}" type="slidenum">
              <a:rPr lang="en-US" sz="1500"/>
              <a:pPr eaLnBrk="1" hangingPunct="1"/>
              <a:t>14</a:t>
            </a:fld>
            <a:endParaRPr lang="en-US" sz="15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4580" name="Freeform 3"/>
          <p:cNvSpPr>
            <a:spLocks/>
          </p:cNvSpPr>
          <p:nvPr/>
        </p:nvSpPr>
        <p:spPr bwMode="auto">
          <a:xfrm>
            <a:off x="840053" y="1797173"/>
            <a:ext cx="4450526" cy="2819128"/>
          </a:xfrm>
          <a:custGeom>
            <a:avLst/>
            <a:gdLst>
              <a:gd name="T0" fmla="*/ 206652838 w 2543"/>
              <a:gd name="T1" fmla="*/ 2147483647 h 1611"/>
              <a:gd name="T2" fmla="*/ 176410959 w 2543"/>
              <a:gd name="T3" fmla="*/ 2147483647 h 1611"/>
              <a:gd name="T4" fmla="*/ 1265118594 w 2543"/>
              <a:gd name="T5" fmla="*/ 2147483647 h 1611"/>
              <a:gd name="T6" fmla="*/ 2147483647 w 2543"/>
              <a:gd name="T7" fmla="*/ 2147483647 h 1611"/>
              <a:gd name="T8" fmla="*/ 2147483647 w 2543"/>
              <a:gd name="T9" fmla="*/ 1509572505 h 1611"/>
              <a:gd name="T10" fmla="*/ 2147483647 w 2543"/>
              <a:gd name="T11" fmla="*/ 2147483647 h 1611"/>
              <a:gd name="T12" fmla="*/ 2147483647 w 2543"/>
              <a:gd name="T13" fmla="*/ 2147483647 h 1611"/>
              <a:gd name="T14" fmla="*/ 2147483647 w 2543"/>
              <a:gd name="T15" fmla="*/ 1328121290 h 1611"/>
              <a:gd name="T16" fmla="*/ 2147483647 w 2543"/>
              <a:gd name="T17" fmla="*/ 131048099 h 1611"/>
              <a:gd name="T18" fmla="*/ 2147483647 w 2543"/>
              <a:gd name="T19" fmla="*/ 539313332 h 1611"/>
              <a:gd name="T20" fmla="*/ 524192565 w 2543"/>
              <a:gd name="T21" fmla="*/ 992941368 h 1611"/>
              <a:gd name="T22" fmla="*/ 206652838 w 2543"/>
              <a:gd name="T23" fmla="*/ 2147483647 h 16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43"/>
              <a:gd name="T37" fmla="*/ 0 h 1611"/>
              <a:gd name="T38" fmla="*/ 2543 w 2543"/>
              <a:gd name="T39" fmla="*/ 1611 h 16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43" h="1611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140" y="1611"/>
                  <a:pt x="297" y="1601"/>
                  <a:pt x="502" y="1498"/>
                </a:cubicBezTo>
                <a:cubicBezTo>
                  <a:pt x="707" y="1395"/>
                  <a:pt x="1096" y="1060"/>
                  <a:pt x="1300" y="910"/>
                </a:cubicBezTo>
                <a:cubicBezTo>
                  <a:pt x="1504" y="760"/>
                  <a:pt x="1618" y="602"/>
                  <a:pt x="1728" y="599"/>
                </a:cubicBezTo>
                <a:cubicBezTo>
                  <a:pt x="1838" y="596"/>
                  <a:pt x="1844" y="833"/>
                  <a:pt x="1962" y="893"/>
                </a:cubicBezTo>
                <a:cubicBezTo>
                  <a:pt x="2080" y="953"/>
                  <a:pt x="2358" y="1020"/>
                  <a:pt x="2436" y="959"/>
                </a:cubicBezTo>
                <a:cubicBezTo>
                  <a:pt x="2514" y="898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1550596" y="2539141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3734731" y="2203156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306643" y="3211112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1214575" y="3967080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4490778" y="3043120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3902742" y="3799087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cxnSp>
        <p:nvCxnSpPr>
          <p:cNvPr id="24587" name="AutoShape 10"/>
          <p:cNvCxnSpPr>
            <a:cxnSpLocks noChangeShapeType="1"/>
            <a:stCxn id="24581" idx="5"/>
            <a:endCxn id="24583" idx="1"/>
          </p:cNvCxnSpPr>
          <p:nvPr/>
        </p:nvCxnSpPr>
        <p:spPr bwMode="auto">
          <a:xfrm>
            <a:off x="1837614" y="2847128"/>
            <a:ext cx="518032" cy="39198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1"/>
          <p:cNvCxnSpPr>
            <a:cxnSpLocks noChangeShapeType="1"/>
            <a:stCxn id="24583" idx="3"/>
            <a:endCxn id="24584" idx="7"/>
          </p:cNvCxnSpPr>
          <p:nvPr/>
        </p:nvCxnSpPr>
        <p:spPr bwMode="auto">
          <a:xfrm flipH="1">
            <a:off x="1501593" y="3519099"/>
            <a:ext cx="854053" cy="4759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1" idx="3"/>
            <a:endCxn id="24584" idx="0"/>
          </p:cNvCxnSpPr>
          <p:nvPr/>
        </p:nvCxnSpPr>
        <p:spPr bwMode="auto">
          <a:xfrm flipH="1">
            <a:off x="1382586" y="2847128"/>
            <a:ext cx="217013" cy="109895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3" idx="6"/>
            <a:endCxn id="24586" idx="1"/>
          </p:cNvCxnSpPr>
          <p:nvPr/>
        </p:nvCxnSpPr>
        <p:spPr bwMode="auto">
          <a:xfrm>
            <a:off x="2663665" y="3379106"/>
            <a:ext cx="1288080" cy="4584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4" idx="6"/>
            <a:endCxn id="24586" idx="2"/>
          </p:cNvCxnSpPr>
          <p:nvPr/>
        </p:nvCxnSpPr>
        <p:spPr bwMode="auto">
          <a:xfrm flipV="1">
            <a:off x="1571598" y="3967080"/>
            <a:ext cx="2320644" cy="167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5"/>
          <p:cNvCxnSpPr>
            <a:cxnSpLocks noChangeShapeType="1"/>
            <a:stCxn id="24581" idx="6"/>
            <a:endCxn id="24582" idx="2"/>
          </p:cNvCxnSpPr>
          <p:nvPr/>
        </p:nvCxnSpPr>
        <p:spPr bwMode="auto">
          <a:xfrm flipV="1">
            <a:off x="1907618" y="2371148"/>
            <a:ext cx="1806112" cy="33598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6"/>
          <p:cNvCxnSpPr>
            <a:cxnSpLocks noChangeShapeType="1"/>
            <a:stCxn id="24583" idx="7"/>
            <a:endCxn id="24582" idx="3"/>
          </p:cNvCxnSpPr>
          <p:nvPr/>
        </p:nvCxnSpPr>
        <p:spPr bwMode="auto">
          <a:xfrm flipV="1">
            <a:off x="2593661" y="2511142"/>
            <a:ext cx="1190074" cy="72796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7"/>
          <p:cNvCxnSpPr>
            <a:cxnSpLocks noChangeShapeType="1"/>
            <a:stCxn id="24585" idx="1"/>
            <a:endCxn id="24582" idx="5"/>
          </p:cNvCxnSpPr>
          <p:nvPr/>
        </p:nvCxnSpPr>
        <p:spPr bwMode="auto">
          <a:xfrm flipH="1" flipV="1">
            <a:off x="4021749" y="2511143"/>
            <a:ext cx="518032" cy="55997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8"/>
          <p:cNvCxnSpPr>
            <a:cxnSpLocks noChangeShapeType="1"/>
            <a:stCxn id="24586" idx="7"/>
            <a:endCxn id="24585" idx="3"/>
          </p:cNvCxnSpPr>
          <p:nvPr/>
        </p:nvCxnSpPr>
        <p:spPr bwMode="auto">
          <a:xfrm flipV="1">
            <a:off x="4189760" y="3351107"/>
            <a:ext cx="350022" cy="48647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2626913" y="220315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4270265" y="255489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1139321" y="307111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3309456" y="331085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1786861" y="297487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2492155" y="406682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4328019" y="348410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3146696" y="280688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2014375" y="359609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962560" y="413507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4154758" y="398282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1298581" y="230290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2306643" y="286462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4798798" y="280513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3984997" y="196691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sym typeface="Symbol" charset="0"/>
              </a:rPr>
              <a:t>7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4611" name="Freeform 34"/>
          <p:cNvSpPr>
            <a:spLocks/>
          </p:cNvSpPr>
          <p:nvPr/>
        </p:nvSpPr>
        <p:spPr bwMode="auto">
          <a:xfrm>
            <a:off x="5218824" y="3821836"/>
            <a:ext cx="4450526" cy="2847128"/>
          </a:xfrm>
          <a:custGeom>
            <a:avLst/>
            <a:gdLst>
              <a:gd name="T0" fmla="*/ 206652838 w 2543"/>
              <a:gd name="T1" fmla="*/ 2147483647 h 1627"/>
              <a:gd name="T2" fmla="*/ 176410959 w 2543"/>
              <a:gd name="T3" fmla="*/ 2147483647 h 1627"/>
              <a:gd name="T4" fmla="*/ 2147483647 w 2543"/>
              <a:gd name="T5" fmla="*/ 2147483647 h 1627"/>
              <a:gd name="T6" fmla="*/ 2147483647 w 2543"/>
              <a:gd name="T7" fmla="*/ 2147483647 h 1627"/>
              <a:gd name="T8" fmla="*/ 2147483647 w 2543"/>
              <a:gd name="T9" fmla="*/ 2147483647 h 1627"/>
              <a:gd name="T10" fmla="*/ 2147483647 w 2543"/>
              <a:gd name="T11" fmla="*/ 1328123395 h 1627"/>
              <a:gd name="T12" fmla="*/ 2147483647 w 2543"/>
              <a:gd name="T13" fmla="*/ 131048150 h 1627"/>
              <a:gd name="T14" fmla="*/ 2147483647 w 2543"/>
              <a:gd name="T15" fmla="*/ 539313542 h 1627"/>
              <a:gd name="T16" fmla="*/ 524192565 w 2543"/>
              <a:gd name="T17" fmla="*/ 992941755 h 1627"/>
              <a:gd name="T18" fmla="*/ 206652838 w 2543"/>
              <a:gd name="T19" fmla="*/ 2147483647 h 16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43"/>
              <a:gd name="T31" fmla="*/ 0 h 1627"/>
              <a:gd name="T32" fmla="*/ 2543 w 2543"/>
              <a:gd name="T33" fmla="*/ 1627 h 16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43" h="1627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260" y="1627"/>
                  <a:pt x="892" y="1604"/>
                  <a:pt x="1224" y="1596"/>
                </a:cubicBezTo>
                <a:cubicBezTo>
                  <a:pt x="1556" y="1588"/>
                  <a:pt x="1862" y="1588"/>
                  <a:pt x="2064" y="1482"/>
                </a:cubicBezTo>
                <a:cubicBezTo>
                  <a:pt x="2266" y="1376"/>
                  <a:pt x="2375" y="1118"/>
                  <a:pt x="2436" y="959"/>
                </a:cubicBezTo>
                <a:cubicBezTo>
                  <a:pt x="2497" y="800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4612" name="Oval 35"/>
          <p:cNvSpPr>
            <a:spLocks noChangeArrowheads="1"/>
          </p:cNvSpPr>
          <p:nvPr/>
        </p:nvSpPr>
        <p:spPr bwMode="auto">
          <a:xfrm>
            <a:off x="5929368" y="4563804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4613" name="Oval 36"/>
          <p:cNvSpPr>
            <a:spLocks noChangeArrowheads="1"/>
          </p:cNvSpPr>
          <p:nvPr/>
        </p:nvSpPr>
        <p:spPr bwMode="auto">
          <a:xfrm>
            <a:off x="8113503" y="4227818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4614" name="Oval 37"/>
          <p:cNvSpPr>
            <a:spLocks noChangeArrowheads="1"/>
          </p:cNvSpPr>
          <p:nvPr/>
        </p:nvSpPr>
        <p:spPr bwMode="auto">
          <a:xfrm>
            <a:off x="6685414" y="5235775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4615" name="Oval 38"/>
          <p:cNvSpPr>
            <a:spLocks noChangeArrowheads="1"/>
          </p:cNvSpPr>
          <p:nvPr/>
        </p:nvSpPr>
        <p:spPr bwMode="auto">
          <a:xfrm>
            <a:off x="5593347" y="5991742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4616" name="Oval 39"/>
          <p:cNvSpPr>
            <a:spLocks noChangeArrowheads="1"/>
          </p:cNvSpPr>
          <p:nvPr/>
        </p:nvSpPr>
        <p:spPr bwMode="auto">
          <a:xfrm>
            <a:off x="8869550" y="5067782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4617" name="Oval 40"/>
          <p:cNvSpPr>
            <a:spLocks noChangeArrowheads="1"/>
          </p:cNvSpPr>
          <p:nvPr/>
        </p:nvSpPr>
        <p:spPr bwMode="auto">
          <a:xfrm>
            <a:off x="8281513" y="5823749"/>
            <a:ext cx="336021" cy="335986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4618" name="AutoShape 41"/>
          <p:cNvCxnSpPr>
            <a:cxnSpLocks noChangeShapeType="1"/>
            <a:stCxn id="24612" idx="5"/>
            <a:endCxn id="24614" idx="1"/>
          </p:cNvCxnSpPr>
          <p:nvPr/>
        </p:nvCxnSpPr>
        <p:spPr bwMode="auto">
          <a:xfrm>
            <a:off x="6216385" y="4871791"/>
            <a:ext cx="518032" cy="39198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AutoShape 42"/>
          <p:cNvCxnSpPr>
            <a:cxnSpLocks noChangeShapeType="1"/>
            <a:stCxn id="24614" idx="3"/>
            <a:endCxn id="24615" idx="7"/>
          </p:cNvCxnSpPr>
          <p:nvPr/>
        </p:nvCxnSpPr>
        <p:spPr bwMode="auto">
          <a:xfrm flipH="1">
            <a:off x="5880365" y="5543761"/>
            <a:ext cx="854053" cy="47598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0" name="AutoShape 43"/>
          <p:cNvCxnSpPr>
            <a:cxnSpLocks noChangeShapeType="1"/>
            <a:stCxn id="24612" idx="3"/>
            <a:endCxn id="24615" idx="0"/>
          </p:cNvCxnSpPr>
          <p:nvPr/>
        </p:nvCxnSpPr>
        <p:spPr bwMode="auto">
          <a:xfrm flipH="1">
            <a:off x="5761357" y="4871790"/>
            <a:ext cx="217013" cy="109895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AutoShape 44"/>
          <p:cNvCxnSpPr>
            <a:cxnSpLocks noChangeShapeType="1"/>
            <a:stCxn id="24614" idx="6"/>
            <a:endCxn id="24617" idx="1"/>
          </p:cNvCxnSpPr>
          <p:nvPr/>
        </p:nvCxnSpPr>
        <p:spPr bwMode="auto">
          <a:xfrm>
            <a:off x="7042437" y="5403768"/>
            <a:ext cx="1288080" cy="447981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2" name="AutoShape 45"/>
          <p:cNvCxnSpPr>
            <a:cxnSpLocks noChangeShapeType="1"/>
            <a:stCxn id="24615" idx="6"/>
            <a:endCxn id="24617" idx="2"/>
          </p:cNvCxnSpPr>
          <p:nvPr/>
        </p:nvCxnSpPr>
        <p:spPr bwMode="auto">
          <a:xfrm flipV="1">
            <a:off x="5950369" y="5991742"/>
            <a:ext cx="2310143" cy="16799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3" name="AutoShape 46"/>
          <p:cNvCxnSpPr>
            <a:cxnSpLocks noChangeShapeType="1"/>
            <a:stCxn id="24612" idx="6"/>
            <a:endCxn id="24613" idx="2"/>
          </p:cNvCxnSpPr>
          <p:nvPr/>
        </p:nvCxnSpPr>
        <p:spPr bwMode="auto">
          <a:xfrm flipV="1">
            <a:off x="6286390" y="4395811"/>
            <a:ext cx="1806112" cy="33598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4" name="AutoShape 47"/>
          <p:cNvCxnSpPr>
            <a:cxnSpLocks noChangeShapeType="1"/>
            <a:stCxn id="24614" idx="7"/>
            <a:endCxn id="24613" idx="3"/>
          </p:cNvCxnSpPr>
          <p:nvPr/>
        </p:nvCxnSpPr>
        <p:spPr bwMode="auto">
          <a:xfrm flipV="1">
            <a:off x="6972432" y="4535805"/>
            <a:ext cx="1190074" cy="72796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5" name="AutoShape 48"/>
          <p:cNvCxnSpPr>
            <a:cxnSpLocks noChangeShapeType="1"/>
            <a:stCxn id="24616" idx="1"/>
            <a:endCxn id="24613" idx="5"/>
          </p:cNvCxnSpPr>
          <p:nvPr/>
        </p:nvCxnSpPr>
        <p:spPr bwMode="auto">
          <a:xfrm flipH="1" flipV="1">
            <a:off x="8400521" y="4535805"/>
            <a:ext cx="518032" cy="55997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6" name="AutoShape 49"/>
          <p:cNvCxnSpPr>
            <a:cxnSpLocks noChangeShapeType="1"/>
            <a:stCxn id="24617" idx="7"/>
            <a:endCxn id="24616" idx="3"/>
          </p:cNvCxnSpPr>
          <p:nvPr/>
        </p:nvCxnSpPr>
        <p:spPr bwMode="auto">
          <a:xfrm flipV="1">
            <a:off x="8568531" y="5375769"/>
            <a:ext cx="350022" cy="47598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7" name="Text Box 50"/>
          <p:cNvSpPr txBox="1">
            <a:spLocks noChangeArrowheads="1"/>
          </p:cNvSpPr>
          <p:nvPr/>
        </p:nvSpPr>
        <p:spPr bwMode="auto">
          <a:xfrm>
            <a:off x="7005685" y="422781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628" name="Text Box 51"/>
          <p:cNvSpPr txBox="1">
            <a:spLocks noChangeArrowheads="1"/>
          </p:cNvSpPr>
          <p:nvPr/>
        </p:nvSpPr>
        <p:spPr bwMode="auto">
          <a:xfrm>
            <a:off x="8649037" y="457955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629" name="Text Box 52"/>
          <p:cNvSpPr txBox="1">
            <a:spLocks noChangeArrowheads="1"/>
          </p:cNvSpPr>
          <p:nvPr/>
        </p:nvSpPr>
        <p:spPr bwMode="auto">
          <a:xfrm>
            <a:off x="5518092" y="509578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30" name="Text Box 53"/>
          <p:cNvSpPr txBox="1">
            <a:spLocks noChangeArrowheads="1"/>
          </p:cNvSpPr>
          <p:nvPr/>
        </p:nvSpPr>
        <p:spPr bwMode="auto">
          <a:xfrm>
            <a:off x="7688227" y="533552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4631" name="Text Box 54"/>
          <p:cNvSpPr txBox="1">
            <a:spLocks noChangeArrowheads="1"/>
          </p:cNvSpPr>
          <p:nvPr/>
        </p:nvSpPr>
        <p:spPr bwMode="auto">
          <a:xfrm>
            <a:off x="6165633" y="499953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32" name="Text Box 55"/>
          <p:cNvSpPr txBox="1">
            <a:spLocks noChangeArrowheads="1"/>
          </p:cNvSpPr>
          <p:nvPr/>
        </p:nvSpPr>
        <p:spPr bwMode="auto">
          <a:xfrm>
            <a:off x="6870926" y="609148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sp>
        <p:nvSpPr>
          <p:cNvPr id="24633" name="Text Box 56"/>
          <p:cNvSpPr txBox="1">
            <a:spLocks noChangeArrowheads="1"/>
          </p:cNvSpPr>
          <p:nvPr/>
        </p:nvSpPr>
        <p:spPr bwMode="auto">
          <a:xfrm>
            <a:off x="8706790" y="550876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34" name="Text Box 57"/>
          <p:cNvSpPr txBox="1">
            <a:spLocks noChangeArrowheads="1"/>
          </p:cNvSpPr>
          <p:nvPr/>
        </p:nvSpPr>
        <p:spPr bwMode="auto">
          <a:xfrm>
            <a:off x="7525467" y="483154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4635" name="Text Box 58"/>
          <p:cNvSpPr txBox="1">
            <a:spLocks noChangeArrowheads="1"/>
          </p:cNvSpPr>
          <p:nvPr/>
        </p:nvSpPr>
        <p:spPr bwMode="auto">
          <a:xfrm>
            <a:off x="6393147" y="562075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4636" name="Text Box 59"/>
          <p:cNvSpPr txBox="1">
            <a:spLocks noChangeArrowheads="1"/>
          </p:cNvSpPr>
          <p:nvPr/>
        </p:nvSpPr>
        <p:spPr bwMode="auto">
          <a:xfrm>
            <a:off x="5341332" y="615973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4637" name="Text Box 60"/>
          <p:cNvSpPr txBox="1">
            <a:spLocks noChangeArrowheads="1"/>
          </p:cNvSpPr>
          <p:nvPr/>
        </p:nvSpPr>
        <p:spPr bwMode="auto">
          <a:xfrm>
            <a:off x="8533529" y="600749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4638" name="Text Box 61"/>
          <p:cNvSpPr txBox="1">
            <a:spLocks noChangeArrowheads="1"/>
          </p:cNvSpPr>
          <p:nvPr/>
        </p:nvSpPr>
        <p:spPr bwMode="auto">
          <a:xfrm>
            <a:off x="5677352" y="432756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639" name="Text Box 62"/>
          <p:cNvSpPr txBox="1">
            <a:spLocks noChangeArrowheads="1"/>
          </p:cNvSpPr>
          <p:nvPr/>
        </p:nvSpPr>
        <p:spPr bwMode="auto">
          <a:xfrm>
            <a:off x="6685415" y="488929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640" name="Text Box 63"/>
          <p:cNvSpPr txBox="1">
            <a:spLocks noChangeArrowheads="1"/>
          </p:cNvSpPr>
          <p:nvPr/>
        </p:nvSpPr>
        <p:spPr bwMode="auto">
          <a:xfrm>
            <a:off x="9177569" y="482979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sym typeface="Symbol" charset="0"/>
              </a:rPr>
              <a:t>4</a:t>
            </a:r>
          </a:p>
        </p:txBody>
      </p:sp>
      <p:sp>
        <p:nvSpPr>
          <p:cNvPr id="24641" name="Text Box 64"/>
          <p:cNvSpPr txBox="1">
            <a:spLocks noChangeArrowheads="1"/>
          </p:cNvSpPr>
          <p:nvPr/>
        </p:nvSpPr>
        <p:spPr bwMode="auto">
          <a:xfrm>
            <a:off x="8363769" y="399157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sym typeface="Symbol" charset="0"/>
              </a:rPr>
              <a:t>7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4642" name="AutoShape 65"/>
          <p:cNvSpPr>
            <a:spLocks noChangeArrowheads="1"/>
          </p:cNvSpPr>
          <p:nvPr/>
        </p:nvSpPr>
        <p:spPr bwMode="auto">
          <a:xfrm rot="-8100000" flipH="1" flipV="1">
            <a:off x="4675458" y="4184926"/>
            <a:ext cx="813716" cy="367523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8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D9A9BB8-B6EE-264C-8171-7418BC26730E}" type="slidenum">
              <a:rPr lang="en-US" sz="1500"/>
              <a:pPr eaLnBrk="1" hangingPunct="1"/>
              <a:t>15</a:t>
            </a:fld>
            <a:endParaRPr lang="en-US" sz="1500"/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560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91840" y="1475581"/>
            <a:ext cx="8904552" cy="520777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ahoma" charset="0"/>
              </a:rPr>
              <a:t>Graph operations</a:t>
            </a:r>
          </a:p>
          <a:p>
            <a:pPr marL="85725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charset="0"/>
              </a:rPr>
              <a:t>We cycle through the incident edges once for each vertex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ahoma" charset="0"/>
              </a:rPr>
              <a:t>Label operations</a:t>
            </a:r>
          </a:p>
          <a:p>
            <a:pPr marL="85725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charset="0"/>
              </a:rPr>
              <a:t>We set/get the distance, parent and locator labels of vertex 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 err="1">
                <a:latin typeface="Times New Roman" charset="0"/>
              </a:rPr>
              <a:t>deg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z</a:t>
            </a:r>
            <a:r>
              <a:rPr lang="en-US" sz="2000" dirty="0">
                <a:latin typeface="Times New Roman" charset="0"/>
              </a:rPr>
              <a:t>))</a:t>
            </a:r>
            <a:r>
              <a:rPr lang="en-US" sz="2000" dirty="0">
                <a:latin typeface="Tahoma" charset="0"/>
              </a:rPr>
              <a:t> times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charset="0"/>
              </a:rPr>
              <a:t>Setting/getting a label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(1)</a:t>
            </a:r>
            <a:r>
              <a:rPr lang="en-US" sz="2000" dirty="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ahoma" charset="0"/>
              </a:rPr>
              <a:t>Priority queue operations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charset="0"/>
              </a:rPr>
              <a:t>Each vertex is inserted once into and removed once from the priority queue, where each insertion or removal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charset="0"/>
              </a:rPr>
              <a:t>The key of a vertex 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 in the priority queue is modified at most </a:t>
            </a:r>
            <a:r>
              <a:rPr lang="en-US" sz="2000" dirty="0" err="1">
                <a:latin typeface="Times New Roman" charset="0"/>
              </a:rPr>
              <a:t>deg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times, where each key change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(log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ahoma" charset="0"/>
              </a:rPr>
              <a:t>Prim-</a:t>
            </a:r>
            <a:r>
              <a:rPr lang="en-US" sz="2200" dirty="0" err="1">
                <a:latin typeface="Tahoma" charset="0"/>
              </a:rPr>
              <a:t>Jarnik</a:t>
            </a:r>
            <a:r>
              <a:rPr lang="ja-JP" altLang="en-US" sz="2200" dirty="0">
                <a:latin typeface="Tahoma" charset="0"/>
              </a:rPr>
              <a:t>’</a:t>
            </a:r>
            <a:r>
              <a:rPr lang="en-US" altLang="ja-JP" sz="2200" dirty="0">
                <a:latin typeface="Tahoma" charset="0"/>
              </a:rPr>
              <a:t>s algorithm runs in </a:t>
            </a:r>
            <a:r>
              <a:rPr lang="en-US" altLang="ja-JP" sz="2200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altLang="ja-JP" sz="2200" dirty="0">
                <a:solidFill>
                  <a:schemeClr val="tx2"/>
                </a:solidFill>
                <a:latin typeface="Times New Roman" charset="0"/>
              </a:rPr>
              <a:t>((</a:t>
            </a:r>
            <a:r>
              <a:rPr lang="en-US" altLang="ja-JP" sz="2200" b="1" i="1" dirty="0">
                <a:solidFill>
                  <a:schemeClr val="tx2"/>
                </a:solidFill>
                <a:latin typeface="Times New Roman" charset="0"/>
              </a:rPr>
              <a:t>n </a:t>
            </a:r>
            <a:r>
              <a:rPr lang="en-US" altLang="ja-JP" sz="2200" dirty="0">
                <a:solidFill>
                  <a:schemeClr val="tx2"/>
                </a:solidFill>
                <a:latin typeface="Symbol" charset="0"/>
              </a:rPr>
              <a:t>+</a:t>
            </a:r>
            <a:r>
              <a:rPr lang="en-US" altLang="ja-JP" sz="2200" b="1" i="1" dirty="0">
                <a:solidFill>
                  <a:schemeClr val="tx2"/>
                </a:solidFill>
                <a:latin typeface="Times New Roman" charset="0"/>
              </a:rPr>
              <a:t> m</a:t>
            </a:r>
            <a:r>
              <a:rPr lang="en-US" altLang="ja-JP" sz="2200" dirty="0">
                <a:solidFill>
                  <a:schemeClr val="tx2"/>
                </a:solidFill>
                <a:latin typeface="Times New Roman" charset="0"/>
              </a:rPr>
              <a:t>) log </a:t>
            </a:r>
            <a:r>
              <a:rPr lang="en-US" altLang="ja-JP" sz="2200" b="1" i="1" dirty="0">
                <a:solidFill>
                  <a:schemeClr val="tx2"/>
                </a:solidFill>
                <a:latin typeface="Times New Roman" charset="0"/>
              </a:rPr>
              <a:t>n</a:t>
            </a:r>
            <a:r>
              <a:rPr lang="en-US" altLang="ja-JP" sz="2200" dirty="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altLang="ja-JP" sz="2200" dirty="0">
                <a:latin typeface="Tahoma" charset="0"/>
              </a:rPr>
              <a:t> time provided the graph is represented by the </a:t>
            </a:r>
            <a:r>
              <a:rPr lang="en-US" altLang="ja-JP" sz="2200" dirty="0">
                <a:solidFill>
                  <a:srgbClr val="FFC000"/>
                </a:solidFill>
                <a:latin typeface="Tahoma" charset="0"/>
              </a:rPr>
              <a:t>adjacency list structure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charset="0"/>
              </a:rPr>
              <a:t>Recall that </a:t>
            </a:r>
            <a:r>
              <a:rPr lang="en-US" sz="2600" b="1" dirty="0" err="1">
                <a:latin typeface="Symbol" charset="0"/>
              </a:rPr>
              <a:t>S</a:t>
            </a:r>
            <a:r>
              <a:rPr lang="en-US" sz="2000" b="1" i="1" baseline="-25000" dirty="0" err="1">
                <a:latin typeface="Times New Roman" charset="0"/>
              </a:rPr>
              <a:t>v</a:t>
            </a:r>
            <a:r>
              <a:rPr lang="en-US" sz="2000" b="1" i="1" baseline="-25000" dirty="0">
                <a:latin typeface="Times New Roman" charset="0"/>
              </a:rPr>
              <a:t> </a:t>
            </a:r>
            <a:r>
              <a:rPr lang="en-US" sz="2000" dirty="0" err="1">
                <a:latin typeface="Times New Roman" charset="0"/>
              </a:rPr>
              <a:t>deg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= 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b="1" i="1" dirty="0">
                <a:latin typeface="Times New Roman" charset="0"/>
              </a:rPr>
              <a:t>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ahoma" charset="0"/>
              </a:rPr>
              <a:t>The running time is </a:t>
            </a:r>
            <a:r>
              <a:rPr lang="en-US" sz="2200" b="1" i="1" dirty="0">
                <a:solidFill>
                  <a:srgbClr val="00B050"/>
                </a:solidFill>
                <a:latin typeface="Times New Roman" charset="0"/>
              </a:rPr>
              <a:t>O</a:t>
            </a:r>
            <a:r>
              <a:rPr lang="en-US" sz="2200" dirty="0">
                <a:solidFill>
                  <a:srgbClr val="00B050"/>
                </a:solidFill>
                <a:latin typeface="Times New Roman" charset="0"/>
              </a:rPr>
              <a:t>(</a:t>
            </a:r>
            <a:r>
              <a:rPr lang="en-US" sz="2200" b="1" i="1" dirty="0">
                <a:solidFill>
                  <a:srgbClr val="00B050"/>
                </a:solidFill>
                <a:latin typeface="Times New Roman" charset="0"/>
              </a:rPr>
              <a:t>m</a:t>
            </a:r>
            <a:r>
              <a:rPr lang="en-US" sz="2200" dirty="0">
                <a:solidFill>
                  <a:srgbClr val="00B050"/>
                </a:solidFill>
                <a:latin typeface="Times New Roman" charset="0"/>
              </a:rPr>
              <a:t> log </a:t>
            </a:r>
            <a:r>
              <a:rPr lang="en-US" sz="2200" b="1" i="1" dirty="0">
                <a:solidFill>
                  <a:srgbClr val="00B050"/>
                </a:solidFill>
                <a:latin typeface="Times New Roman" charset="0"/>
              </a:rPr>
              <a:t>n</a:t>
            </a:r>
            <a:r>
              <a:rPr lang="en-US" sz="2200" dirty="0">
                <a:solidFill>
                  <a:srgbClr val="00B050"/>
                </a:solidFill>
                <a:latin typeface="Times New Roman" charset="0"/>
              </a:rPr>
              <a:t>)</a:t>
            </a:r>
            <a:r>
              <a:rPr lang="en-US" sz="2200" dirty="0">
                <a:solidFill>
                  <a:srgbClr val="00B050"/>
                </a:solidFill>
                <a:latin typeface="Tahoma" charset="0"/>
              </a:rPr>
              <a:t> </a:t>
            </a:r>
            <a:r>
              <a:rPr lang="en-US" sz="2200" dirty="0">
                <a:latin typeface="Tahoma" charset="0"/>
              </a:rPr>
              <a:t>since the graph is connected</a:t>
            </a:r>
          </a:p>
        </p:txBody>
      </p:sp>
    </p:spTree>
    <p:extLst>
      <p:ext uri="{BB962C8B-B14F-4D97-AF65-F5344CB8AC3E}">
        <p14:creationId xmlns:p14="http://schemas.microsoft.com/office/powerpoint/2010/main" val="89469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Kruskal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Approach</a:t>
            </a:r>
            <a:endParaRPr lang="en-US">
              <a:latin typeface="Tahoma" charset="0"/>
            </a:endParaRPr>
          </a:p>
        </p:txBody>
      </p:sp>
      <p:sp>
        <p:nvSpPr>
          <p:cNvPr id="26626" name="Content Placeholder 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72042" y="1788423"/>
            <a:ext cx="8736542" cy="5267274"/>
          </a:xfrm>
        </p:spPr>
        <p:txBody>
          <a:bodyPr/>
          <a:lstStyle/>
          <a:p>
            <a:pPr eaLnBrk="1" hangingPunct="1"/>
            <a:r>
              <a:rPr lang="en-US" sz="3100" dirty="0">
                <a:latin typeface="Tahoma" charset="0"/>
              </a:rPr>
              <a:t>Maintain a </a:t>
            </a:r>
            <a:r>
              <a:rPr lang="en-US" sz="3100" dirty="0">
                <a:solidFill>
                  <a:srgbClr val="FF0000"/>
                </a:solidFill>
                <a:latin typeface="Tahoma" charset="0"/>
              </a:rPr>
              <a:t>partition</a:t>
            </a:r>
            <a:r>
              <a:rPr lang="en-US" sz="3100" dirty="0">
                <a:latin typeface="Tahoma" charset="0"/>
              </a:rPr>
              <a:t> of the vertices into clusters</a:t>
            </a:r>
          </a:p>
          <a:p>
            <a:pPr lvl="1" eaLnBrk="1" hangingPunct="1"/>
            <a:r>
              <a:rPr lang="en-US" sz="2600" dirty="0">
                <a:latin typeface="Tahoma" charset="0"/>
              </a:rPr>
              <a:t>Initially, single-vertex clusters</a:t>
            </a:r>
          </a:p>
          <a:p>
            <a:pPr lvl="1" eaLnBrk="1" hangingPunct="1"/>
            <a:r>
              <a:rPr lang="en-US" sz="2600" dirty="0">
                <a:latin typeface="Tahoma" charset="0"/>
              </a:rPr>
              <a:t>Keep an MST for each cluster</a:t>
            </a:r>
          </a:p>
          <a:p>
            <a:pPr lvl="1" eaLnBrk="1" hangingPunct="1"/>
            <a:r>
              <a:rPr lang="en-US" sz="2600" dirty="0">
                <a:latin typeface="Tahoma" charset="0"/>
              </a:rPr>
              <a:t>Merge </a:t>
            </a:r>
            <a:r>
              <a:rPr lang="ja-JP" altLang="en-US" sz="2600" dirty="0">
                <a:latin typeface="Tahoma" charset="0"/>
              </a:rPr>
              <a:t>“</a:t>
            </a:r>
            <a:r>
              <a:rPr lang="en-US" altLang="ja-JP" sz="2600" dirty="0">
                <a:latin typeface="Tahoma" charset="0"/>
              </a:rPr>
              <a:t>closest</a:t>
            </a:r>
            <a:r>
              <a:rPr lang="ja-JP" altLang="en-US" sz="2600" dirty="0">
                <a:latin typeface="Tahoma" charset="0"/>
              </a:rPr>
              <a:t>”</a:t>
            </a:r>
            <a:r>
              <a:rPr lang="en-US" altLang="ja-JP" sz="2600" dirty="0">
                <a:latin typeface="Tahoma" charset="0"/>
              </a:rPr>
              <a:t> clusters and their MSTs</a:t>
            </a:r>
          </a:p>
          <a:p>
            <a:pPr eaLnBrk="1" hangingPunct="1"/>
            <a:r>
              <a:rPr lang="en-US" sz="3100" dirty="0">
                <a:latin typeface="Tahoma" charset="0"/>
              </a:rPr>
              <a:t>A priority queue stores the edges outside clusters</a:t>
            </a:r>
          </a:p>
          <a:p>
            <a:pPr lvl="1" eaLnBrk="1" hangingPunct="1"/>
            <a:r>
              <a:rPr lang="en-US" sz="2600" dirty="0">
                <a:latin typeface="Tahoma" charset="0"/>
              </a:rPr>
              <a:t>Key: weight</a:t>
            </a:r>
          </a:p>
          <a:p>
            <a:pPr lvl="1" eaLnBrk="1" hangingPunct="1"/>
            <a:r>
              <a:rPr lang="en-US" sz="2600" dirty="0">
                <a:latin typeface="Tahoma" charset="0"/>
              </a:rPr>
              <a:t>Element: edge</a:t>
            </a:r>
          </a:p>
          <a:p>
            <a:pPr eaLnBrk="1" hangingPunct="1"/>
            <a:r>
              <a:rPr lang="en-US" sz="3100" dirty="0">
                <a:latin typeface="Tahoma" charset="0"/>
              </a:rPr>
              <a:t>At the end of the algorithm</a:t>
            </a:r>
          </a:p>
          <a:p>
            <a:pPr lvl="1" eaLnBrk="1" hangingPunct="1"/>
            <a:r>
              <a:rPr lang="en-US" sz="2600" dirty="0">
                <a:latin typeface="Tahoma" charset="0"/>
              </a:rPr>
              <a:t>One cluster and one MST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1F0A86-A144-7146-9381-289B317C2BF8}" type="slidenum">
              <a:rPr lang="en-US" sz="1500"/>
              <a:pPr eaLnBrk="1" hangingPunct="1"/>
              <a:t>16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6894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Campus Tour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4AB832-2EA8-2147-9397-54D2E5F8E98A}" type="slidenum">
              <a:rPr lang="en-US" sz="1500"/>
              <a:pPr eaLnBrk="1" hangingPunct="1"/>
              <a:t>17</a:t>
            </a:fld>
            <a:endParaRPr lang="en-US" sz="1500"/>
          </a:p>
        </p:txBody>
      </p:sp>
      <p:sp>
        <p:nvSpPr>
          <p:cNvPr id="27651" name="Freeform 80"/>
          <p:cNvSpPr>
            <a:spLocks/>
          </p:cNvSpPr>
          <p:nvPr/>
        </p:nvSpPr>
        <p:spPr bwMode="auto">
          <a:xfrm>
            <a:off x="3328706" y="3106117"/>
            <a:ext cx="805050" cy="731469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52" name="Freeform 79"/>
          <p:cNvSpPr>
            <a:spLocks/>
          </p:cNvSpPr>
          <p:nvPr/>
        </p:nvSpPr>
        <p:spPr bwMode="auto">
          <a:xfrm>
            <a:off x="3990247" y="2490144"/>
            <a:ext cx="805050" cy="731469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53" name="Freeform 78"/>
          <p:cNvSpPr>
            <a:spLocks/>
          </p:cNvSpPr>
          <p:nvPr/>
        </p:nvSpPr>
        <p:spPr bwMode="auto">
          <a:xfrm>
            <a:off x="3272703" y="1650180"/>
            <a:ext cx="805050" cy="731469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54" name="Freeform 77"/>
          <p:cNvSpPr>
            <a:spLocks/>
          </p:cNvSpPr>
          <p:nvPr/>
        </p:nvSpPr>
        <p:spPr bwMode="auto">
          <a:xfrm>
            <a:off x="2591912" y="2178658"/>
            <a:ext cx="736795" cy="738468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55" name="Freeform 76"/>
          <p:cNvSpPr>
            <a:spLocks/>
          </p:cNvSpPr>
          <p:nvPr/>
        </p:nvSpPr>
        <p:spPr bwMode="auto">
          <a:xfrm>
            <a:off x="2555158" y="3216362"/>
            <a:ext cx="805050" cy="731469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56" name="Freeform 75"/>
          <p:cNvSpPr>
            <a:spLocks/>
          </p:cNvSpPr>
          <p:nvPr/>
        </p:nvSpPr>
        <p:spPr bwMode="auto">
          <a:xfrm>
            <a:off x="1841114" y="2791131"/>
            <a:ext cx="658041" cy="610723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57" name="Freeform 74"/>
          <p:cNvSpPr>
            <a:spLocks/>
          </p:cNvSpPr>
          <p:nvPr/>
        </p:nvSpPr>
        <p:spPr bwMode="auto">
          <a:xfrm>
            <a:off x="1092068" y="1931917"/>
            <a:ext cx="745546" cy="743719"/>
          </a:xfrm>
          <a:custGeom>
            <a:avLst/>
            <a:gdLst>
              <a:gd name="T0" fmla="*/ 55913 w 508"/>
              <a:gd name="T1" fmla="*/ 305660 h 543"/>
              <a:gd name="T2" fmla="*/ 111825 w 508"/>
              <a:gd name="T3" fmla="*/ 551679 h 543"/>
              <a:gd name="T4" fmla="*/ 447300 w 508"/>
              <a:gd name="T5" fmla="*/ 626230 h 543"/>
              <a:gd name="T6" fmla="*/ 662963 w 508"/>
              <a:gd name="T7" fmla="*/ 260929 h 543"/>
              <a:gd name="T8" fmla="*/ 367425 w 508"/>
              <a:gd name="T9" fmla="*/ 7455 h 543"/>
              <a:gd name="T10" fmla="*/ 55913 w 508"/>
              <a:gd name="T11" fmla="*/ 30566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7659" name="Freeform 35"/>
          <p:cNvSpPr>
            <a:spLocks/>
          </p:cNvSpPr>
          <p:nvPr/>
        </p:nvSpPr>
        <p:spPr bwMode="auto">
          <a:xfrm>
            <a:off x="862804" y="3443853"/>
            <a:ext cx="649290" cy="656222"/>
          </a:xfrm>
          <a:custGeom>
            <a:avLst/>
            <a:gdLst>
              <a:gd name="T0" fmla="*/ 48694 w 508"/>
              <a:gd name="T1" fmla="*/ 269700 h 543"/>
              <a:gd name="T2" fmla="*/ 97387 w 508"/>
              <a:gd name="T3" fmla="*/ 486775 h 543"/>
              <a:gd name="T4" fmla="*/ 389550 w 508"/>
              <a:gd name="T5" fmla="*/ 552556 h 543"/>
              <a:gd name="T6" fmla="*/ 577368 w 508"/>
              <a:gd name="T7" fmla="*/ 230232 h 543"/>
              <a:gd name="T8" fmla="*/ 319987 w 508"/>
              <a:gd name="T9" fmla="*/ 6578 h 543"/>
              <a:gd name="T10" fmla="*/ 48694 w 508"/>
              <a:gd name="T11" fmla="*/ 2697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60" name="Oval 36"/>
          <p:cNvSpPr>
            <a:spLocks noChangeArrowheads="1"/>
          </p:cNvSpPr>
          <p:nvPr/>
        </p:nvSpPr>
        <p:spPr bwMode="auto">
          <a:xfrm>
            <a:off x="1323082" y="214540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7661" name="Oval 37"/>
          <p:cNvSpPr>
            <a:spLocks noChangeArrowheads="1"/>
          </p:cNvSpPr>
          <p:nvPr/>
        </p:nvSpPr>
        <p:spPr bwMode="auto">
          <a:xfrm>
            <a:off x="3507217" y="184792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27662" name="Oval 38"/>
          <p:cNvSpPr>
            <a:spLocks noChangeArrowheads="1"/>
          </p:cNvSpPr>
          <p:nvPr/>
        </p:nvSpPr>
        <p:spPr bwMode="auto">
          <a:xfrm>
            <a:off x="2005624" y="2904875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7663" name="Oval 39"/>
          <p:cNvSpPr>
            <a:spLocks noChangeArrowheads="1"/>
          </p:cNvSpPr>
          <p:nvPr/>
        </p:nvSpPr>
        <p:spPr bwMode="auto">
          <a:xfrm>
            <a:off x="987061" y="3611845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7664" name="Oval 40"/>
          <p:cNvSpPr>
            <a:spLocks noChangeArrowheads="1"/>
          </p:cNvSpPr>
          <p:nvPr/>
        </p:nvSpPr>
        <p:spPr bwMode="auto">
          <a:xfrm>
            <a:off x="4263264" y="268788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7665" name="Oval 41"/>
          <p:cNvSpPr>
            <a:spLocks noChangeArrowheads="1"/>
          </p:cNvSpPr>
          <p:nvPr/>
        </p:nvSpPr>
        <p:spPr bwMode="auto">
          <a:xfrm>
            <a:off x="2800174" y="3433352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7666" name="AutoShape 42"/>
          <p:cNvCxnSpPr>
            <a:cxnSpLocks noChangeShapeType="1"/>
            <a:stCxn id="27660" idx="5"/>
            <a:endCxn id="27662" idx="1"/>
          </p:cNvCxnSpPr>
          <p:nvPr/>
        </p:nvCxnSpPr>
        <p:spPr bwMode="auto">
          <a:xfrm>
            <a:off x="1610100" y="2442896"/>
            <a:ext cx="444528" cy="5004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43"/>
          <p:cNvCxnSpPr>
            <a:cxnSpLocks noChangeShapeType="1"/>
            <a:stCxn id="27662" idx="3"/>
            <a:endCxn id="27663" idx="7"/>
          </p:cNvCxnSpPr>
          <p:nvPr/>
        </p:nvCxnSpPr>
        <p:spPr bwMode="auto">
          <a:xfrm flipH="1">
            <a:off x="1274080" y="3202362"/>
            <a:ext cx="780548" cy="4479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44"/>
          <p:cNvCxnSpPr>
            <a:cxnSpLocks noChangeShapeType="1"/>
            <a:stCxn id="27660" idx="3"/>
            <a:endCxn id="27663" idx="0"/>
          </p:cNvCxnSpPr>
          <p:nvPr/>
        </p:nvCxnSpPr>
        <p:spPr bwMode="auto">
          <a:xfrm flipH="1">
            <a:off x="1155072" y="2442896"/>
            <a:ext cx="217013" cy="1158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45"/>
          <p:cNvCxnSpPr>
            <a:cxnSpLocks noChangeShapeType="1"/>
            <a:stCxn id="27662" idx="5"/>
            <a:endCxn id="27665" idx="1"/>
          </p:cNvCxnSpPr>
          <p:nvPr/>
        </p:nvCxnSpPr>
        <p:spPr bwMode="auto">
          <a:xfrm>
            <a:off x="2292642" y="3202363"/>
            <a:ext cx="556535" cy="269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46"/>
          <p:cNvCxnSpPr>
            <a:cxnSpLocks noChangeShapeType="1"/>
            <a:stCxn id="27663" idx="6"/>
            <a:endCxn id="27665" idx="2"/>
          </p:cNvCxnSpPr>
          <p:nvPr/>
        </p:nvCxnSpPr>
        <p:spPr bwMode="auto">
          <a:xfrm flipV="1">
            <a:off x="1333583" y="3601346"/>
            <a:ext cx="1456090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47"/>
          <p:cNvCxnSpPr>
            <a:cxnSpLocks noChangeShapeType="1"/>
            <a:stCxn id="27660" idx="6"/>
            <a:endCxn id="27687" idx="1"/>
          </p:cNvCxnSpPr>
          <p:nvPr/>
        </p:nvCxnSpPr>
        <p:spPr bwMode="auto">
          <a:xfrm>
            <a:off x="1669604" y="2313401"/>
            <a:ext cx="1172573" cy="1382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49"/>
          <p:cNvCxnSpPr>
            <a:cxnSpLocks noChangeShapeType="1"/>
            <a:stCxn id="27664" idx="1"/>
            <a:endCxn id="27661" idx="5"/>
          </p:cNvCxnSpPr>
          <p:nvPr/>
        </p:nvCxnSpPr>
        <p:spPr bwMode="auto">
          <a:xfrm flipH="1" flipV="1">
            <a:off x="3794235" y="2145408"/>
            <a:ext cx="518032" cy="5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50"/>
          <p:cNvCxnSpPr>
            <a:cxnSpLocks noChangeShapeType="1"/>
            <a:stCxn id="27688" idx="7"/>
            <a:endCxn id="27664" idx="3"/>
          </p:cNvCxnSpPr>
          <p:nvPr/>
        </p:nvCxnSpPr>
        <p:spPr bwMode="auto">
          <a:xfrm flipV="1">
            <a:off x="3843238" y="2985372"/>
            <a:ext cx="469029" cy="3622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Text Box 52"/>
          <p:cNvSpPr txBox="1">
            <a:spLocks noChangeArrowheads="1"/>
          </p:cNvSpPr>
          <p:nvPr/>
        </p:nvSpPr>
        <p:spPr bwMode="auto">
          <a:xfrm>
            <a:off x="4042751" y="218390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27675" name="Text Box 53"/>
          <p:cNvSpPr txBox="1">
            <a:spLocks noChangeArrowheads="1"/>
          </p:cNvSpPr>
          <p:nvPr/>
        </p:nvSpPr>
        <p:spPr bwMode="auto">
          <a:xfrm>
            <a:off x="911807" y="271588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</a:t>
            </a:r>
          </a:p>
        </p:txBody>
      </p:sp>
      <p:sp>
        <p:nvSpPr>
          <p:cNvPr id="27676" name="Text Box 54"/>
          <p:cNvSpPr txBox="1">
            <a:spLocks noChangeArrowheads="1"/>
          </p:cNvSpPr>
          <p:nvPr/>
        </p:nvSpPr>
        <p:spPr bwMode="auto">
          <a:xfrm>
            <a:off x="2940183" y="285587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1559347" y="261963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27678" name="Text Box 56"/>
          <p:cNvSpPr txBox="1">
            <a:spLocks noChangeArrowheads="1"/>
          </p:cNvSpPr>
          <p:nvPr/>
        </p:nvSpPr>
        <p:spPr bwMode="auto">
          <a:xfrm>
            <a:off x="1947872" y="3695842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7679" name="Text Box 57"/>
          <p:cNvSpPr txBox="1">
            <a:spLocks noChangeArrowheads="1"/>
          </p:cNvSpPr>
          <p:nvPr/>
        </p:nvSpPr>
        <p:spPr bwMode="auto">
          <a:xfrm>
            <a:off x="4100505" y="312886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</a:t>
            </a:r>
          </a:p>
        </p:txBody>
      </p:sp>
      <p:sp>
        <p:nvSpPr>
          <p:cNvPr id="27680" name="Text Box 58"/>
          <p:cNvSpPr txBox="1">
            <a:spLocks noChangeArrowheads="1"/>
          </p:cNvSpPr>
          <p:nvPr/>
        </p:nvSpPr>
        <p:spPr bwMode="auto">
          <a:xfrm>
            <a:off x="2100131" y="201591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681" name="Text Box 59"/>
          <p:cNvSpPr txBox="1">
            <a:spLocks noChangeArrowheads="1"/>
          </p:cNvSpPr>
          <p:nvPr/>
        </p:nvSpPr>
        <p:spPr bwMode="auto">
          <a:xfrm>
            <a:off x="1688855" y="329160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sp>
        <p:nvSpPr>
          <p:cNvPr id="27682" name="AutoShape 66"/>
          <p:cNvSpPr>
            <a:spLocks noChangeArrowheads="1"/>
          </p:cNvSpPr>
          <p:nvPr/>
        </p:nvSpPr>
        <p:spPr bwMode="auto">
          <a:xfrm rot="5400000">
            <a:off x="7397736" y="4016058"/>
            <a:ext cx="503978" cy="367523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83" name="AutoShape 67"/>
          <p:cNvSpPr>
            <a:spLocks noChangeArrowheads="1"/>
          </p:cNvSpPr>
          <p:nvPr/>
        </p:nvSpPr>
        <p:spPr bwMode="auto">
          <a:xfrm rot="8100000" flipH="1" flipV="1">
            <a:off x="4674541" y="4185821"/>
            <a:ext cx="813800" cy="367484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84" name="AutoShape 68"/>
          <p:cNvSpPr>
            <a:spLocks noChangeArrowheads="1"/>
          </p:cNvSpPr>
          <p:nvPr/>
        </p:nvSpPr>
        <p:spPr bwMode="auto">
          <a:xfrm rot="5400000">
            <a:off x="2525434" y="4016058"/>
            <a:ext cx="503978" cy="367523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cxnSp>
        <p:nvCxnSpPr>
          <p:cNvPr id="27685" name="AutoShape 69"/>
          <p:cNvCxnSpPr>
            <a:cxnSpLocks noChangeShapeType="1"/>
            <a:stCxn id="27688" idx="0"/>
            <a:endCxn id="27661" idx="4"/>
          </p:cNvCxnSpPr>
          <p:nvPr/>
        </p:nvCxnSpPr>
        <p:spPr bwMode="auto">
          <a:xfrm flipH="1" flipV="1">
            <a:off x="3675228" y="2194406"/>
            <a:ext cx="49003" cy="11042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6" name="Text Box 70"/>
          <p:cNvSpPr txBox="1">
            <a:spLocks noChangeArrowheads="1"/>
          </p:cNvSpPr>
          <p:nvPr/>
        </p:nvSpPr>
        <p:spPr bwMode="auto">
          <a:xfrm>
            <a:off x="3360209" y="251289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7687" name="Oval 71"/>
          <p:cNvSpPr>
            <a:spLocks noChangeArrowheads="1"/>
          </p:cNvSpPr>
          <p:nvPr/>
        </p:nvSpPr>
        <p:spPr bwMode="auto">
          <a:xfrm>
            <a:off x="2793173" y="2413147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7688" name="Oval 72"/>
          <p:cNvSpPr>
            <a:spLocks noChangeArrowheads="1"/>
          </p:cNvSpPr>
          <p:nvPr/>
        </p:nvSpPr>
        <p:spPr bwMode="auto">
          <a:xfrm>
            <a:off x="3556220" y="330910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7689" name="AutoShape 73"/>
          <p:cNvCxnSpPr>
            <a:cxnSpLocks noChangeShapeType="1"/>
            <a:stCxn id="27687" idx="4"/>
            <a:endCxn id="27665" idx="0"/>
          </p:cNvCxnSpPr>
          <p:nvPr/>
        </p:nvCxnSpPr>
        <p:spPr bwMode="auto">
          <a:xfrm>
            <a:off x="2961184" y="2759632"/>
            <a:ext cx="7000" cy="6632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Text Box 81"/>
          <p:cNvSpPr txBox="1">
            <a:spLocks noChangeArrowheads="1"/>
          </p:cNvSpPr>
          <p:nvPr/>
        </p:nvSpPr>
        <p:spPr bwMode="auto">
          <a:xfrm>
            <a:off x="2353897" y="2955624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7691" name="AutoShape 82"/>
          <p:cNvCxnSpPr>
            <a:cxnSpLocks noChangeShapeType="1"/>
            <a:stCxn id="27687" idx="3"/>
            <a:endCxn id="27662" idx="7"/>
          </p:cNvCxnSpPr>
          <p:nvPr/>
        </p:nvCxnSpPr>
        <p:spPr bwMode="auto">
          <a:xfrm flipH="1">
            <a:off x="2292643" y="2710635"/>
            <a:ext cx="549534" cy="2327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2" name="Text Box 83"/>
          <p:cNvSpPr txBox="1">
            <a:spLocks noChangeArrowheads="1"/>
          </p:cNvSpPr>
          <p:nvPr/>
        </p:nvSpPr>
        <p:spPr bwMode="auto">
          <a:xfrm>
            <a:off x="2278642" y="247789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7693" name="Freeform 84"/>
          <p:cNvSpPr>
            <a:spLocks/>
          </p:cNvSpPr>
          <p:nvPr/>
        </p:nvSpPr>
        <p:spPr bwMode="auto">
          <a:xfrm>
            <a:off x="3305955" y="6061740"/>
            <a:ext cx="805050" cy="731469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94" name="Freeform 85"/>
          <p:cNvSpPr>
            <a:spLocks/>
          </p:cNvSpPr>
          <p:nvPr/>
        </p:nvSpPr>
        <p:spPr bwMode="auto">
          <a:xfrm>
            <a:off x="3967496" y="5445766"/>
            <a:ext cx="805050" cy="731469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95" name="Freeform 86"/>
          <p:cNvSpPr>
            <a:spLocks/>
          </p:cNvSpPr>
          <p:nvPr/>
        </p:nvSpPr>
        <p:spPr bwMode="auto">
          <a:xfrm>
            <a:off x="3249952" y="4605802"/>
            <a:ext cx="805050" cy="731469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96" name="Freeform 87"/>
          <p:cNvSpPr>
            <a:spLocks/>
          </p:cNvSpPr>
          <p:nvPr/>
        </p:nvSpPr>
        <p:spPr bwMode="auto">
          <a:xfrm>
            <a:off x="2569159" y="5134280"/>
            <a:ext cx="736796" cy="738468"/>
          </a:xfrm>
          <a:custGeom>
            <a:avLst/>
            <a:gdLst>
              <a:gd name="T0" fmla="*/ 55256 w 508"/>
              <a:gd name="T1" fmla="*/ 303502 h 543"/>
              <a:gd name="T2" fmla="*/ 110513 w 508"/>
              <a:gd name="T3" fmla="*/ 547784 h 543"/>
              <a:gd name="T4" fmla="*/ 442050 w 508"/>
              <a:gd name="T5" fmla="*/ 621809 h 543"/>
              <a:gd name="T6" fmla="*/ 655182 w 508"/>
              <a:gd name="T7" fmla="*/ 259087 h 543"/>
              <a:gd name="T8" fmla="*/ 363113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97" name="Freeform 88"/>
          <p:cNvSpPr>
            <a:spLocks/>
          </p:cNvSpPr>
          <p:nvPr/>
        </p:nvSpPr>
        <p:spPr bwMode="auto">
          <a:xfrm>
            <a:off x="2532408" y="6171986"/>
            <a:ext cx="805050" cy="731469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98" name="Freeform 89"/>
          <p:cNvSpPr>
            <a:spLocks/>
          </p:cNvSpPr>
          <p:nvPr/>
        </p:nvSpPr>
        <p:spPr bwMode="auto">
          <a:xfrm>
            <a:off x="1818363" y="5746753"/>
            <a:ext cx="658041" cy="610724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6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99" name="Freeform 90"/>
          <p:cNvSpPr>
            <a:spLocks/>
          </p:cNvSpPr>
          <p:nvPr/>
        </p:nvSpPr>
        <p:spPr bwMode="auto">
          <a:xfrm>
            <a:off x="770048" y="4864791"/>
            <a:ext cx="1057066" cy="2262653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00" name="Oval 92"/>
          <p:cNvSpPr>
            <a:spLocks noChangeArrowheads="1"/>
          </p:cNvSpPr>
          <p:nvPr/>
        </p:nvSpPr>
        <p:spPr bwMode="auto">
          <a:xfrm>
            <a:off x="1300331" y="5101031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7701" name="Oval 93"/>
          <p:cNvSpPr>
            <a:spLocks noChangeArrowheads="1"/>
          </p:cNvSpPr>
          <p:nvPr/>
        </p:nvSpPr>
        <p:spPr bwMode="auto">
          <a:xfrm>
            <a:off x="3484467" y="480354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27702" name="Oval 94"/>
          <p:cNvSpPr>
            <a:spLocks noChangeArrowheads="1"/>
          </p:cNvSpPr>
          <p:nvPr/>
        </p:nvSpPr>
        <p:spPr bwMode="auto">
          <a:xfrm>
            <a:off x="1982873" y="586049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7703" name="Oval 95"/>
          <p:cNvSpPr>
            <a:spLocks noChangeArrowheads="1"/>
          </p:cNvSpPr>
          <p:nvPr/>
        </p:nvSpPr>
        <p:spPr bwMode="auto">
          <a:xfrm>
            <a:off x="964310" y="656746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7704" name="Oval 96"/>
          <p:cNvSpPr>
            <a:spLocks noChangeArrowheads="1"/>
          </p:cNvSpPr>
          <p:nvPr/>
        </p:nvSpPr>
        <p:spPr bwMode="auto">
          <a:xfrm>
            <a:off x="4240513" y="564350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7705" name="Oval 97"/>
          <p:cNvSpPr>
            <a:spLocks noChangeArrowheads="1"/>
          </p:cNvSpPr>
          <p:nvPr/>
        </p:nvSpPr>
        <p:spPr bwMode="auto">
          <a:xfrm>
            <a:off x="2777423" y="638897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7706" name="AutoShape 98"/>
          <p:cNvCxnSpPr>
            <a:cxnSpLocks noChangeShapeType="1"/>
            <a:stCxn id="27700" idx="5"/>
            <a:endCxn id="27702" idx="1"/>
          </p:cNvCxnSpPr>
          <p:nvPr/>
        </p:nvCxnSpPr>
        <p:spPr bwMode="auto">
          <a:xfrm>
            <a:off x="1587349" y="5398519"/>
            <a:ext cx="444528" cy="5004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99"/>
          <p:cNvCxnSpPr>
            <a:cxnSpLocks noChangeShapeType="1"/>
            <a:stCxn id="27702" idx="3"/>
            <a:endCxn id="27703" idx="7"/>
          </p:cNvCxnSpPr>
          <p:nvPr/>
        </p:nvCxnSpPr>
        <p:spPr bwMode="auto">
          <a:xfrm flipH="1">
            <a:off x="1251329" y="6157986"/>
            <a:ext cx="780548" cy="4479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100"/>
          <p:cNvCxnSpPr>
            <a:cxnSpLocks noChangeShapeType="1"/>
            <a:stCxn id="27700" idx="3"/>
            <a:endCxn id="27703" idx="0"/>
          </p:cNvCxnSpPr>
          <p:nvPr/>
        </p:nvCxnSpPr>
        <p:spPr bwMode="auto">
          <a:xfrm flipH="1">
            <a:off x="1132321" y="5398519"/>
            <a:ext cx="217013" cy="1158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101"/>
          <p:cNvCxnSpPr>
            <a:cxnSpLocks noChangeShapeType="1"/>
            <a:stCxn id="27702" idx="5"/>
            <a:endCxn id="27705" idx="1"/>
          </p:cNvCxnSpPr>
          <p:nvPr/>
        </p:nvCxnSpPr>
        <p:spPr bwMode="auto">
          <a:xfrm>
            <a:off x="2269892" y="6157987"/>
            <a:ext cx="556535" cy="269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102"/>
          <p:cNvCxnSpPr>
            <a:cxnSpLocks noChangeShapeType="1"/>
            <a:stCxn id="27703" idx="6"/>
            <a:endCxn id="27705" idx="2"/>
          </p:cNvCxnSpPr>
          <p:nvPr/>
        </p:nvCxnSpPr>
        <p:spPr bwMode="auto">
          <a:xfrm flipV="1">
            <a:off x="1310832" y="6556969"/>
            <a:ext cx="1456090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103"/>
          <p:cNvCxnSpPr>
            <a:cxnSpLocks noChangeShapeType="1"/>
            <a:stCxn id="27700" idx="6"/>
            <a:endCxn id="27724" idx="1"/>
          </p:cNvCxnSpPr>
          <p:nvPr/>
        </p:nvCxnSpPr>
        <p:spPr bwMode="auto">
          <a:xfrm>
            <a:off x="1646853" y="5269024"/>
            <a:ext cx="1172573" cy="138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104"/>
          <p:cNvCxnSpPr>
            <a:cxnSpLocks noChangeShapeType="1"/>
            <a:stCxn id="27704" idx="1"/>
            <a:endCxn id="27701" idx="5"/>
          </p:cNvCxnSpPr>
          <p:nvPr/>
        </p:nvCxnSpPr>
        <p:spPr bwMode="auto">
          <a:xfrm flipH="1" flipV="1">
            <a:off x="3771484" y="5101031"/>
            <a:ext cx="518032" cy="5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105"/>
          <p:cNvCxnSpPr>
            <a:cxnSpLocks noChangeShapeType="1"/>
            <a:stCxn id="27725" idx="7"/>
            <a:endCxn id="27704" idx="3"/>
          </p:cNvCxnSpPr>
          <p:nvPr/>
        </p:nvCxnSpPr>
        <p:spPr bwMode="auto">
          <a:xfrm flipV="1">
            <a:off x="3820487" y="5940995"/>
            <a:ext cx="469029" cy="3622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4" name="Text Box 106"/>
          <p:cNvSpPr txBox="1">
            <a:spLocks noChangeArrowheads="1"/>
          </p:cNvSpPr>
          <p:nvPr/>
        </p:nvSpPr>
        <p:spPr bwMode="auto">
          <a:xfrm>
            <a:off x="4020000" y="513953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27715" name="Text Box 107"/>
          <p:cNvSpPr txBox="1">
            <a:spLocks noChangeArrowheads="1"/>
          </p:cNvSpPr>
          <p:nvPr/>
        </p:nvSpPr>
        <p:spPr bwMode="auto">
          <a:xfrm>
            <a:off x="889056" y="567150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16" name="Text Box 108"/>
          <p:cNvSpPr txBox="1">
            <a:spLocks noChangeArrowheads="1"/>
          </p:cNvSpPr>
          <p:nvPr/>
        </p:nvSpPr>
        <p:spPr bwMode="auto">
          <a:xfrm>
            <a:off x="2917431" y="581150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27717" name="Text Box 109"/>
          <p:cNvSpPr txBox="1">
            <a:spLocks noChangeArrowheads="1"/>
          </p:cNvSpPr>
          <p:nvPr/>
        </p:nvSpPr>
        <p:spPr bwMode="auto">
          <a:xfrm>
            <a:off x="1536596" y="557526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27718" name="Text Box 110"/>
          <p:cNvSpPr txBox="1">
            <a:spLocks noChangeArrowheads="1"/>
          </p:cNvSpPr>
          <p:nvPr/>
        </p:nvSpPr>
        <p:spPr bwMode="auto">
          <a:xfrm>
            <a:off x="1925120" y="6651465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7719" name="Text Box 111"/>
          <p:cNvSpPr txBox="1">
            <a:spLocks noChangeArrowheads="1"/>
          </p:cNvSpPr>
          <p:nvPr/>
        </p:nvSpPr>
        <p:spPr bwMode="auto">
          <a:xfrm>
            <a:off x="4077753" y="608448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</a:t>
            </a:r>
          </a:p>
        </p:txBody>
      </p:sp>
      <p:sp>
        <p:nvSpPr>
          <p:cNvPr id="27720" name="Text Box 112"/>
          <p:cNvSpPr txBox="1">
            <a:spLocks noChangeArrowheads="1"/>
          </p:cNvSpPr>
          <p:nvPr/>
        </p:nvSpPr>
        <p:spPr bwMode="auto">
          <a:xfrm>
            <a:off x="2077379" y="497153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721" name="Text Box 113"/>
          <p:cNvSpPr txBox="1">
            <a:spLocks noChangeArrowheads="1"/>
          </p:cNvSpPr>
          <p:nvPr/>
        </p:nvSpPr>
        <p:spPr bwMode="auto">
          <a:xfrm>
            <a:off x="1666104" y="624723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27722" name="AutoShape 114"/>
          <p:cNvCxnSpPr>
            <a:cxnSpLocks noChangeShapeType="1"/>
            <a:stCxn id="27725" idx="0"/>
            <a:endCxn id="27701" idx="4"/>
          </p:cNvCxnSpPr>
          <p:nvPr/>
        </p:nvCxnSpPr>
        <p:spPr bwMode="auto">
          <a:xfrm flipH="1" flipV="1">
            <a:off x="3652477" y="5150029"/>
            <a:ext cx="49003" cy="110420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3" name="Text Box 115"/>
          <p:cNvSpPr txBox="1">
            <a:spLocks noChangeArrowheads="1"/>
          </p:cNvSpPr>
          <p:nvPr/>
        </p:nvSpPr>
        <p:spPr bwMode="auto">
          <a:xfrm>
            <a:off x="3337457" y="546851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7724" name="Oval 116"/>
          <p:cNvSpPr>
            <a:spLocks noChangeArrowheads="1"/>
          </p:cNvSpPr>
          <p:nvPr/>
        </p:nvSpPr>
        <p:spPr bwMode="auto">
          <a:xfrm>
            <a:off x="2770422" y="5368769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7725" name="Oval 117"/>
          <p:cNvSpPr>
            <a:spLocks noChangeArrowheads="1"/>
          </p:cNvSpPr>
          <p:nvPr/>
        </p:nvSpPr>
        <p:spPr bwMode="auto">
          <a:xfrm>
            <a:off x="3533470" y="626473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7726" name="AutoShape 118"/>
          <p:cNvCxnSpPr>
            <a:cxnSpLocks noChangeShapeType="1"/>
            <a:stCxn id="27724" idx="4"/>
            <a:endCxn id="27705" idx="0"/>
          </p:cNvCxnSpPr>
          <p:nvPr/>
        </p:nvCxnSpPr>
        <p:spPr bwMode="auto">
          <a:xfrm>
            <a:off x="2938433" y="5715255"/>
            <a:ext cx="7000" cy="6632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7" name="Text Box 119"/>
          <p:cNvSpPr txBox="1">
            <a:spLocks noChangeArrowheads="1"/>
          </p:cNvSpPr>
          <p:nvPr/>
        </p:nvSpPr>
        <p:spPr bwMode="auto">
          <a:xfrm>
            <a:off x="2331145" y="5911247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7728" name="AutoShape 120"/>
          <p:cNvCxnSpPr>
            <a:cxnSpLocks noChangeShapeType="1"/>
            <a:stCxn id="27724" idx="3"/>
            <a:endCxn id="27702" idx="7"/>
          </p:cNvCxnSpPr>
          <p:nvPr/>
        </p:nvCxnSpPr>
        <p:spPr bwMode="auto">
          <a:xfrm flipH="1">
            <a:off x="2269892" y="5666256"/>
            <a:ext cx="549534" cy="2327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9" name="Text Box 121"/>
          <p:cNvSpPr txBox="1">
            <a:spLocks noChangeArrowheads="1"/>
          </p:cNvSpPr>
          <p:nvPr/>
        </p:nvSpPr>
        <p:spPr bwMode="auto">
          <a:xfrm>
            <a:off x="2255890" y="543351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7730" name="Freeform 122"/>
          <p:cNvSpPr>
            <a:spLocks/>
          </p:cNvSpPr>
          <p:nvPr/>
        </p:nvSpPr>
        <p:spPr bwMode="auto">
          <a:xfrm>
            <a:off x="8180007" y="2574140"/>
            <a:ext cx="1463091" cy="1384190"/>
          </a:xfrm>
          <a:custGeom>
            <a:avLst/>
            <a:gdLst>
              <a:gd name="T0" fmla="*/ 76200 w 836"/>
              <a:gd name="T1" fmla="*/ 722312 h 791"/>
              <a:gd name="T2" fmla="*/ 57150 w 836"/>
              <a:gd name="T3" fmla="*/ 1052512 h 791"/>
              <a:gd name="T4" fmla="*/ 419100 w 836"/>
              <a:gd name="T5" fmla="*/ 1125537 h 791"/>
              <a:gd name="T6" fmla="*/ 1247775 w 836"/>
              <a:gd name="T7" fmla="*/ 274637 h 791"/>
              <a:gd name="T8" fmla="*/ 895350 w 836"/>
              <a:gd name="T9" fmla="*/ 26987 h 791"/>
              <a:gd name="T10" fmla="*/ 428625 w 836"/>
              <a:gd name="T11" fmla="*/ 436562 h 791"/>
              <a:gd name="T12" fmla="*/ 76200 w 836"/>
              <a:gd name="T13" fmla="*/ 722312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31" name="Freeform 124"/>
          <p:cNvSpPr>
            <a:spLocks/>
          </p:cNvSpPr>
          <p:nvPr/>
        </p:nvSpPr>
        <p:spPr bwMode="auto">
          <a:xfrm>
            <a:off x="8053999" y="1679928"/>
            <a:ext cx="805050" cy="731469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32" name="Freeform 125"/>
          <p:cNvSpPr>
            <a:spLocks/>
          </p:cNvSpPr>
          <p:nvPr/>
        </p:nvSpPr>
        <p:spPr bwMode="auto">
          <a:xfrm>
            <a:off x="7373208" y="2208406"/>
            <a:ext cx="736795" cy="738468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33" name="Freeform 126"/>
          <p:cNvSpPr>
            <a:spLocks/>
          </p:cNvSpPr>
          <p:nvPr/>
        </p:nvSpPr>
        <p:spPr bwMode="auto">
          <a:xfrm>
            <a:off x="7336455" y="3246111"/>
            <a:ext cx="805050" cy="731469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34" name="Freeform 127"/>
          <p:cNvSpPr>
            <a:spLocks/>
          </p:cNvSpPr>
          <p:nvPr/>
        </p:nvSpPr>
        <p:spPr bwMode="auto">
          <a:xfrm>
            <a:off x="6622410" y="2820879"/>
            <a:ext cx="658041" cy="610724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6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35" name="Freeform 128"/>
          <p:cNvSpPr>
            <a:spLocks/>
          </p:cNvSpPr>
          <p:nvPr/>
        </p:nvSpPr>
        <p:spPr bwMode="auto">
          <a:xfrm>
            <a:off x="5574096" y="1938917"/>
            <a:ext cx="1057066" cy="2262653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36" name="Oval 129"/>
          <p:cNvSpPr>
            <a:spLocks noChangeArrowheads="1"/>
          </p:cNvSpPr>
          <p:nvPr/>
        </p:nvSpPr>
        <p:spPr bwMode="auto">
          <a:xfrm>
            <a:off x="6104378" y="2175157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7737" name="Oval 130"/>
          <p:cNvSpPr>
            <a:spLocks noChangeArrowheads="1"/>
          </p:cNvSpPr>
          <p:nvPr/>
        </p:nvSpPr>
        <p:spPr bwMode="auto">
          <a:xfrm>
            <a:off x="8288514" y="187767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27738" name="Oval 131"/>
          <p:cNvSpPr>
            <a:spLocks noChangeArrowheads="1"/>
          </p:cNvSpPr>
          <p:nvPr/>
        </p:nvSpPr>
        <p:spPr bwMode="auto">
          <a:xfrm>
            <a:off x="6786921" y="293462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7739" name="Oval 132"/>
          <p:cNvSpPr>
            <a:spLocks noChangeArrowheads="1"/>
          </p:cNvSpPr>
          <p:nvPr/>
        </p:nvSpPr>
        <p:spPr bwMode="auto">
          <a:xfrm>
            <a:off x="5768358" y="364159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7740" name="Oval 133"/>
          <p:cNvSpPr>
            <a:spLocks noChangeArrowheads="1"/>
          </p:cNvSpPr>
          <p:nvPr/>
        </p:nvSpPr>
        <p:spPr bwMode="auto">
          <a:xfrm>
            <a:off x="9044561" y="2717633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7741" name="Oval 134"/>
          <p:cNvSpPr>
            <a:spLocks noChangeArrowheads="1"/>
          </p:cNvSpPr>
          <p:nvPr/>
        </p:nvSpPr>
        <p:spPr bwMode="auto">
          <a:xfrm>
            <a:off x="7581470" y="3463101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7742" name="AutoShape 135"/>
          <p:cNvCxnSpPr>
            <a:cxnSpLocks noChangeShapeType="1"/>
            <a:stCxn id="27736" idx="5"/>
            <a:endCxn id="27738" idx="1"/>
          </p:cNvCxnSpPr>
          <p:nvPr/>
        </p:nvCxnSpPr>
        <p:spPr bwMode="auto">
          <a:xfrm>
            <a:off x="6391397" y="2472645"/>
            <a:ext cx="444528" cy="5004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3" name="AutoShape 136"/>
          <p:cNvCxnSpPr>
            <a:cxnSpLocks noChangeShapeType="1"/>
            <a:stCxn id="27738" idx="3"/>
            <a:endCxn id="27739" idx="7"/>
          </p:cNvCxnSpPr>
          <p:nvPr/>
        </p:nvCxnSpPr>
        <p:spPr bwMode="auto">
          <a:xfrm flipH="1">
            <a:off x="6055376" y="3232111"/>
            <a:ext cx="780548" cy="4479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4" name="AutoShape 137"/>
          <p:cNvCxnSpPr>
            <a:cxnSpLocks noChangeShapeType="1"/>
            <a:stCxn id="27736" idx="3"/>
            <a:endCxn id="27739" idx="0"/>
          </p:cNvCxnSpPr>
          <p:nvPr/>
        </p:nvCxnSpPr>
        <p:spPr bwMode="auto">
          <a:xfrm flipH="1">
            <a:off x="5936368" y="2472645"/>
            <a:ext cx="217013" cy="1158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5" name="AutoShape 138"/>
          <p:cNvCxnSpPr>
            <a:cxnSpLocks noChangeShapeType="1"/>
            <a:stCxn id="27738" idx="5"/>
            <a:endCxn id="27741" idx="1"/>
          </p:cNvCxnSpPr>
          <p:nvPr/>
        </p:nvCxnSpPr>
        <p:spPr bwMode="auto">
          <a:xfrm>
            <a:off x="7073939" y="3232112"/>
            <a:ext cx="556535" cy="269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6" name="AutoShape 139"/>
          <p:cNvCxnSpPr>
            <a:cxnSpLocks noChangeShapeType="1"/>
            <a:stCxn id="27739" idx="6"/>
            <a:endCxn id="27741" idx="2"/>
          </p:cNvCxnSpPr>
          <p:nvPr/>
        </p:nvCxnSpPr>
        <p:spPr bwMode="auto">
          <a:xfrm flipV="1">
            <a:off x="6114879" y="3631095"/>
            <a:ext cx="1456090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7" name="AutoShape 140"/>
          <p:cNvCxnSpPr>
            <a:cxnSpLocks noChangeShapeType="1"/>
            <a:stCxn id="27736" idx="6"/>
            <a:endCxn id="27760" idx="1"/>
          </p:cNvCxnSpPr>
          <p:nvPr/>
        </p:nvCxnSpPr>
        <p:spPr bwMode="auto">
          <a:xfrm>
            <a:off x="6450900" y="2343150"/>
            <a:ext cx="1172573" cy="138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8" name="AutoShape 141"/>
          <p:cNvCxnSpPr>
            <a:cxnSpLocks noChangeShapeType="1"/>
            <a:stCxn id="27740" idx="1"/>
            <a:endCxn id="27737" idx="5"/>
          </p:cNvCxnSpPr>
          <p:nvPr/>
        </p:nvCxnSpPr>
        <p:spPr bwMode="auto">
          <a:xfrm flipH="1" flipV="1">
            <a:off x="8575532" y="2175157"/>
            <a:ext cx="518032" cy="5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9" name="AutoShape 142"/>
          <p:cNvCxnSpPr>
            <a:cxnSpLocks noChangeShapeType="1"/>
            <a:stCxn id="27761" idx="7"/>
            <a:endCxn id="27740" idx="3"/>
          </p:cNvCxnSpPr>
          <p:nvPr/>
        </p:nvCxnSpPr>
        <p:spPr bwMode="auto">
          <a:xfrm flipV="1">
            <a:off x="8624535" y="3015121"/>
            <a:ext cx="469029" cy="36223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0" name="Text Box 143"/>
          <p:cNvSpPr txBox="1">
            <a:spLocks noChangeArrowheads="1"/>
          </p:cNvSpPr>
          <p:nvPr/>
        </p:nvSpPr>
        <p:spPr bwMode="auto">
          <a:xfrm>
            <a:off x="8824047" y="221365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27751" name="Text Box 144"/>
          <p:cNvSpPr txBox="1">
            <a:spLocks noChangeArrowheads="1"/>
          </p:cNvSpPr>
          <p:nvPr/>
        </p:nvSpPr>
        <p:spPr bwMode="auto">
          <a:xfrm>
            <a:off x="5693103" y="274563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52" name="Text Box 145"/>
          <p:cNvSpPr txBox="1">
            <a:spLocks noChangeArrowheads="1"/>
          </p:cNvSpPr>
          <p:nvPr/>
        </p:nvSpPr>
        <p:spPr bwMode="auto">
          <a:xfrm>
            <a:off x="7721479" y="288562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27753" name="Text Box 146"/>
          <p:cNvSpPr txBox="1">
            <a:spLocks noChangeArrowheads="1"/>
          </p:cNvSpPr>
          <p:nvPr/>
        </p:nvSpPr>
        <p:spPr bwMode="auto">
          <a:xfrm>
            <a:off x="6340643" y="264938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27754" name="Text Box 147"/>
          <p:cNvSpPr txBox="1">
            <a:spLocks noChangeArrowheads="1"/>
          </p:cNvSpPr>
          <p:nvPr/>
        </p:nvSpPr>
        <p:spPr bwMode="auto">
          <a:xfrm>
            <a:off x="6729168" y="3725590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7755" name="Text Box 148"/>
          <p:cNvSpPr txBox="1">
            <a:spLocks noChangeArrowheads="1"/>
          </p:cNvSpPr>
          <p:nvPr/>
        </p:nvSpPr>
        <p:spPr bwMode="auto">
          <a:xfrm>
            <a:off x="8881801" y="315861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756" name="Text Box 149"/>
          <p:cNvSpPr txBox="1">
            <a:spLocks noChangeArrowheads="1"/>
          </p:cNvSpPr>
          <p:nvPr/>
        </p:nvSpPr>
        <p:spPr bwMode="auto">
          <a:xfrm>
            <a:off x="6881427" y="204566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757" name="Text Box 150"/>
          <p:cNvSpPr txBox="1">
            <a:spLocks noChangeArrowheads="1"/>
          </p:cNvSpPr>
          <p:nvPr/>
        </p:nvSpPr>
        <p:spPr bwMode="auto">
          <a:xfrm>
            <a:off x="6470152" y="332135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27758" name="AutoShape 151"/>
          <p:cNvCxnSpPr>
            <a:cxnSpLocks noChangeShapeType="1"/>
            <a:stCxn id="27761" idx="0"/>
            <a:endCxn id="27737" idx="4"/>
          </p:cNvCxnSpPr>
          <p:nvPr/>
        </p:nvCxnSpPr>
        <p:spPr bwMode="auto">
          <a:xfrm flipH="1" flipV="1">
            <a:off x="8456524" y="2224155"/>
            <a:ext cx="49003" cy="110420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9" name="Text Box 152"/>
          <p:cNvSpPr txBox="1">
            <a:spLocks noChangeArrowheads="1"/>
          </p:cNvSpPr>
          <p:nvPr/>
        </p:nvSpPr>
        <p:spPr bwMode="auto">
          <a:xfrm>
            <a:off x="8141505" y="254264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7760" name="Oval 153"/>
          <p:cNvSpPr>
            <a:spLocks noChangeArrowheads="1"/>
          </p:cNvSpPr>
          <p:nvPr/>
        </p:nvSpPr>
        <p:spPr bwMode="auto">
          <a:xfrm>
            <a:off x="7574470" y="2442895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7761" name="Oval 154"/>
          <p:cNvSpPr>
            <a:spLocks noChangeArrowheads="1"/>
          </p:cNvSpPr>
          <p:nvPr/>
        </p:nvSpPr>
        <p:spPr bwMode="auto">
          <a:xfrm>
            <a:off x="8337517" y="333885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7762" name="AutoShape 155"/>
          <p:cNvCxnSpPr>
            <a:cxnSpLocks noChangeShapeType="1"/>
            <a:stCxn id="27760" idx="4"/>
            <a:endCxn id="27741" idx="0"/>
          </p:cNvCxnSpPr>
          <p:nvPr/>
        </p:nvCxnSpPr>
        <p:spPr bwMode="auto">
          <a:xfrm>
            <a:off x="7742480" y="2789381"/>
            <a:ext cx="7000" cy="6632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3" name="Text Box 156"/>
          <p:cNvSpPr txBox="1">
            <a:spLocks noChangeArrowheads="1"/>
          </p:cNvSpPr>
          <p:nvPr/>
        </p:nvSpPr>
        <p:spPr bwMode="auto">
          <a:xfrm>
            <a:off x="7135193" y="2985372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7764" name="AutoShape 157"/>
          <p:cNvCxnSpPr>
            <a:cxnSpLocks noChangeShapeType="1"/>
            <a:stCxn id="27760" idx="3"/>
            <a:endCxn id="27738" idx="7"/>
          </p:cNvCxnSpPr>
          <p:nvPr/>
        </p:nvCxnSpPr>
        <p:spPr bwMode="auto">
          <a:xfrm flipH="1">
            <a:off x="7073939" y="2740382"/>
            <a:ext cx="549534" cy="2327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5" name="Text Box 158"/>
          <p:cNvSpPr txBox="1">
            <a:spLocks noChangeArrowheads="1"/>
          </p:cNvSpPr>
          <p:nvPr/>
        </p:nvSpPr>
        <p:spPr bwMode="auto">
          <a:xfrm>
            <a:off x="7059938" y="250764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7766" name="Freeform 159"/>
          <p:cNvSpPr>
            <a:spLocks/>
          </p:cNvSpPr>
          <p:nvPr/>
        </p:nvSpPr>
        <p:spPr bwMode="auto">
          <a:xfrm>
            <a:off x="8234261" y="5512264"/>
            <a:ext cx="1463091" cy="1384191"/>
          </a:xfrm>
          <a:custGeom>
            <a:avLst/>
            <a:gdLst>
              <a:gd name="T0" fmla="*/ 76200 w 836"/>
              <a:gd name="T1" fmla="*/ 722313 h 791"/>
              <a:gd name="T2" fmla="*/ 57150 w 836"/>
              <a:gd name="T3" fmla="*/ 1052513 h 791"/>
              <a:gd name="T4" fmla="*/ 419100 w 836"/>
              <a:gd name="T5" fmla="*/ 1125538 h 791"/>
              <a:gd name="T6" fmla="*/ 1247775 w 836"/>
              <a:gd name="T7" fmla="*/ 274638 h 791"/>
              <a:gd name="T8" fmla="*/ 895350 w 836"/>
              <a:gd name="T9" fmla="*/ 26988 h 791"/>
              <a:gd name="T10" fmla="*/ 428625 w 836"/>
              <a:gd name="T11" fmla="*/ 436563 h 791"/>
              <a:gd name="T12" fmla="*/ 76200 w 836"/>
              <a:gd name="T13" fmla="*/ 722313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67" name="Freeform 160"/>
          <p:cNvSpPr>
            <a:spLocks/>
          </p:cNvSpPr>
          <p:nvPr/>
        </p:nvSpPr>
        <p:spPr bwMode="auto">
          <a:xfrm>
            <a:off x="8108253" y="4618052"/>
            <a:ext cx="805050" cy="731469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68" name="Freeform 161"/>
          <p:cNvSpPr>
            <a:spLocks/>
          </p:cNvSpPr>
          <p:nvPr/>
        </p:nvSpPr>
        <p:spPr bwMode="auto">
          <a:xfrm>
            <a:off x="7429211" y="5146529"/>
            <a:ext cx="754296" cy="1846170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69" name="Freeform 163"/>
          <p:cNvSpPr>
            <a:spLocks/>
          </p:cNvSpPr>
          <p:nvPr/>
        </p:nvSpPr>
        <p:spPr bwMode="auto">
          <a:xfrm>
            <a:off x="6676664" y="5759004"/>
            <a:ext cx="658041" cy="610723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70" name="Freeform 164"/>
          <p:cNvSpPr>
            <a:spLocks/>
          </p:cNvSpPr>
          <p:nvPr/>
        </p:nvSpPr>
        <p:spPr bwMode="auto">
          <a:xfrm>
            <a:off x="5628349" y="4877042"/>
            <a:ext cx="1057066" cy="2262652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771" name="Oval 165"/>
          <p:cNvSpPr>
            <a:spLocks noChangeArrowheads="1"/>
          </p:cNvSpPr>
          <p:nvPr/>
        </p:nvSpPr>
        <p:spPr bwMode="auto">
          <a:xfrm>
            <a:off x="6158632" y="511328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7772" name="Oval 166"/>
          <p:cNvSpPr>
            <a:spLocks noChangeArrowheads="1"/>
          </p:cNvSpPr>
          <p:nvPr/>
        </p:nvSpPr>
        <p:spPr bwMode="auto">
          <a:xfrm>
            <a:off x="8342768" y="4815793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27773" name="Oval 167"/>
          <p:cNvSpPr>
            <a:spLocks noChangeArrowheads="1"/>
          </p:cNvSpPr>
          <p:nvPr/>
        </p:nvSpPr>
        <p:spPr bwMode="auto">
          <a:xfrm>
            <a:off x="6841175" y="5872747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7774" name="Oval 168"/>
          <p:cNvSpPr>
            <a:spLocks noChangeArrowheads="1"/>
          </p:cNvSpPr>
          <p:nvPr/>
        </p:nvSpPr>
        <p:spPr bwMode="auto">
          <a:xfrm>
            <a:off x="5822611" y="6579717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7775" name="Oval 169"/>
          <p:cNvSpPr>
            <a:spLocks noChangeArrowheads="1"/>
          </p:cNvSpPr>
          <p:nvPr/>
        </p:nvSpPr>
        <p:spPr bwMode="auto">
          <a:xfrm>
            <a:off x="9098815" y="5655757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7776" name="Oval 170"/>
          <p:cNvSpPr>
            <a:spLocks noChangeArrowheads="1"/>
          </p:cNvSpPr>
          <p:nvPr/>
        </p:nvSpPr>
        <p:spPr bwMode="auto">
          <a:xfrm>
            <a:off x="7635724" y="6401225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7777" name="AutoShape 171"/>
          <p:cNvCxnSpPr>
            <a:cxnSpLocks noChangeShapeType="1"/>
            <a:stCxn id="27771" idx="5"/>
            <a:endCxn id="27773" idx="1"/>
          </p:cNvCxnSpPr>
          <p:nvPr/>
        </p:nvCxnSpPr>
        <p:spPr bwMode="auto">
          <a:xfrm>
            <a:off x="6445651" y="5410768"/>
            <a:ext cx="444528" cy="5004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8" name="AutoShape 172"/>
          <p:cNvCxnSpPr>
            <a:cxnSpLocks noChangeShapeType="1"/>
            <a:stCxn id="27773" idx="3"/>
            <a:endCxn id="27774" idx="7"/>
          </p:cNvCxnSpPr>
          <p:nvPr/>
        </p:nvCxnSpPr>
        <p:spPr bwMode="auto">
          <a:xfrm flipH="1">
            <a:off x="6109630" y="6170235"/>
            <a:ext cx="780548" cy="4479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9" name="AutoShape 173"/>
          <p:cNvCxnSpPr>
            <a:cxnSpLocks noChangeShapeType="1"/>
            <a:stCxn id="27771" idx="3"/>
            <a:endCxn id="27774" idx="0"/>
          </p:cNvCxnSpPr>
          <p:nvPr/>
        </p:nvCxnSpPr>
        <p:spPr bwMode="auto">
          <a:xfrm flipH="1">
            <a:off x="5990622" y="5410768"/>
            <a:ext cx="217013" cy="1158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0" name="AutoShape 174"/>
          <p:cNvCxnSpPr>
            <a:cxnSpLocks noChangeShapeType="1"/>
            <a:stCxn id="27773" idx="5"/>
            <a:endCxn id="27776" idx="1"/>
          </p:cNvCxnSpPr>
          <p:nvPr/>
        </p:nvCxnSpPr>
        <p:spPr bwMode="auto">
          <a:xfrm>
            <a:off x="7128193" y="6170235"/>
            <a:ext cx="556535" cy="269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1" name="AutoShape 175"/>
          <p:cNvCxnSpPr>
            <a:cxnSpLocks noChangeShapeType="1"/>
            <a:stCxn id="27774" idx="6"/>
            <a:endCxn id="27776" idx="2"/>
          </p:cNvCxnSpPr>
          <p:nvPr/>
        </p:nvCxnSpPr>
        <p:spPr bwMode="auto">
          <a:xfrm flipV="1">
            <a:off x="6169133" y="6569218"/>
            <a:ext cx="1456090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2" name="AutoShape 176"/>
          <p:cNvCxnSpPr>
            <a:cxnSpLocks noChangeShapeType="1"/>
            <a:stCxn id="27771" idx="6"/>
            <a:endCxn id="27795" idx="1"/>
          </p:cNvCxnSpPr>
          <p:nvPr/>
        </p:nvCxnSpPr>
        <p:spPr bwMode="auto">
          <a:xfrm>
            <a:off x="6505154" y="5281273"/>
            <a:ext cx="1172573" cy="1382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3" name="AutoShape 177"/>
          <p:cNvCxnSpPr>
            <a:cxnSpLocks noChangeShapeType="1"/>
            <a:stCxn id="27775" idx="1"/>
            <a:endCxn id="27772" idx="5"/>
          </p:cNvCxnSpPr>
          <p:nvPr/>
        </p:nvCxnSpPr>
        <p:spPr bwMode="auto">
          <a:xfrm flipH="1" flipV="1">
            <a:off x="8629786" y="5113280"/>
            <a:ext cx="518032" cy="5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4" name="AutoShape 178"/>
          <p:cNvCxnSpPr>
            <a:cxnSpLocks noChangeShapeType="1"/>
            <a:stCxn id="27796" idx="7"/>
            <a:endCxn id="27775" idx="3"/>
          </p:cNvCxnSpPr>
          <p:nvPr/>
        </p:nvCxnSpPr>
        <p:spPr bwMode="auto">
          <a:xfrm flipV="1">
            <a:off x="8678789" y="5953245"/>
            <a:ext cx="469029" cy="36223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85" name="Text Box 179"/>
          <p:cNvSpPr txBox="1">
            <a:spLocks noChangeArrowheads="1"/>
          </p:cNvSpPr>
          <p:nvPr/>
        </p:nvSpPr>
        <p:spPr bwMode="auto">
          <a:xfrm>
            <a:off x="8878301" y="515177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27786" name="Text Box 180"/>
          <p:cNvSpPr txBox="1">
            <a:spLocks noChangeArrowheads="1"/>
          </p:cNvSpPr>
          <p:nvPr/>
        </p:nvSpPr>
        <p:spPr bwMode="auto">
          <a:xfrm>
            <a:off x="5747357" y="568375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87" name="Text Box 181"/>
          <p:cNvSpPr txBox="1">
            <a:spLocks noChangeArrowheads="1"/>
          </p:cNvSpPr>
          <p:nvPr/>
        </p:nvSpPr>
        <p:spPr bwMode="auto">
          <a:xfrm>
            <a:off x="7775732" y="582375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7788" name="Text Box 182"/>
          <p:cNvSpPr txBox="1">
            <a:spLocks noChangeArrowheads="1"/>
          </p:cNvSpPr>
          <p:nvPr/>
        </p:nvSpPr>
        <p:spPr bwMode="auto">
          <a:xfrm>
            <a:off x="6394897" y="558751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27789" name="Text Box 183"/>
          <p:cNvSpPr txBox="1">
            <a:spLocks noChangeArrowheads="1"/>
          </p:cNvSpPr>
          <p:nvPr/>
        </p:nvSpPr>
        <p:spPr bwMode="auto">
          <a:xfrm>
            <a:off x="6783421" y="6663714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7790" name="Text Box 184"/>
          <p:cNvSpPr txBox="1">
            <a:spLocks noChangeArrowheads="1"/>
          </p:cNvSpPr>
          <p:nvPr/>
        </p:nvSpPr>
        <p:spPr bwMode="auto">
          <a:xfrm>
            <a:off x="8936054" y="609673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791" name="Text Box 185"/>
          <p:cNvSpPr txBox="1">
            <a:spLocks noChangeArrowheads="1"/>
          </p:cNvSpPr>
          <p:nvPr/>
        </p:nvSpPr>
        <p:spPr bwMode="auto">
          <a:xfrm>
            <a:off x="6935680" y="498378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792" name="Text Box 186"/>
          <p:cNvSpPr txBox="1">
            <a:spLocks noChangeArrowheads="1"/>
          </p:cNvSpPr>
          <p:nvPr/>
        </p:nvSpPr>
        <p:spPr bwMode="auto">
          <a:xfrm>
            <a:off x="6524405" y="625948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27793" name="AutoShape 187"/>
          <p:cNvCxnSpPr>
            <a:cxnSpLocks noChangeShapeType="1"/>
            <a:stCxn id="27796" idx="0"/>
            <a:endCxn id="27772" idx="4"/>
          </p:cNvCxnSpPr>
          <p:nvPr/>
        </p:nvCxnSpPr>
        <p:spPr bwMode="auto">
          <a:xfrm flipH="1" flipV="1">
            <a:off x="8510778" y="5162279"/>
            <a:ext cx="49003" cy="11042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94" name="Text Box 188"/>
          <p:cNvSpPr txBox="1">
            <a:spLocks noChangeArrowheads="1"/>
          </p:cNvSpPr>
          <p:nvPr/>
        </p:nvSpPr>
        <p:spPr bwMode="auto">
          <a:xfrm>
            <a:off x="8195758" y="548076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7795" name="Oval 189"/>
          <p:cNvSpPr>
            <a:spLocks noChangeArrowheads="1"/>
          </p:cNvSpPr>
          <p:nvPr/>
        </p:nvSpPr>
        <p:spPr bwMode="auto">
          <a:xfrm>
            <a:off x="7628723" y="5381019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7796" name="Oval 190"/>
          <p:cNvSpPr>
            <a:spLocks noChangeArrowheads="1"/>
          </p:cNvSpPr>
          <p:nvPr/>
        </p:nvSpPr>
        <p:spPr bwMode="auto">
          <a:xfrm>
            <a:off x="8391771" y="627698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7797" name="AutoShape 191"/>
          <p:cNvCxnSpPr>
            <a:cxnSpLocks noChangeShapeType="1"/>
            <a:stCxn id="27795" idx="4"/>
            <a:endCxn id="27776" idx="0"/>
          </p:cNvCxnSpPr>
          <p:nvPr/>
        </p:nvCxnSpPr>
        <p:spPr bwMode="auto">
          <a:xfrm>
            <a:off x="7796734" y="5727504"/>
            <a:ext cx="7000" cy="66322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98" name="Text Box 192"/>
          <p:cNvSpPr txBox="1">
            <a:spLocks noChangeArrowheads="1"/>
          </p:cNvSpPr>
          <p:nvPr/>
        </p:nvSpPr>
        <p:spPr bwMode="auto">
          <a:xfrm>
            <a:off x="7189446" y="5923496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7799" name="AutoShape 193"/>
          <p:cNvCxnSpPr>
            <a:cxnSpLocks noChangeShapeType="1"/>
            <a:stCxn id="27795" idx="3"/>
            <a:endCxn id="27773" idx="7"/>
          </p:cNvCxnSpPr>
          <p:nvPr/>
        </p:nvCxnSpPr>
        <p:spPr bwMode="auto">
          <a:xfrm flipH="1">
            <a:off x="7128193" y="5678507"/>
            <a:ext cx="549534" cy="2327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800" name="Text Box 194"/>
          <p:cNvSpPr txBox="1">
            <a:spLocks noChangeArrowheads="1"/>
          </p:cNvSpPr>
          <p:nvPr/>
        </p:nvSpPr>
        <p:spPr bwMode="auto">
          <a:xfrm>
            <a:off x="7114191" y="544576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51021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Campus Tour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BB45CD-C4EA-AE47-AFF2-A7EC063ECBB7}" type="slidenum">
              <a:rPr lang="en-US" sz="1500"/>
              <a:pPr eaLnBrk="1" hangingPunct="1"/>
              <a:t>18</a:t>
            </a:fld>
            <a:endParaRPr lang="en-US" sz="15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8676" name="AutoShape 3"/>
          <p:cNvSpPr>
            <a:spLocks noChangeArrowheads="1"/>
          </p:cNvSpPr>
          <p:nvPr/>
        </p:nvSpPr>
        <p:spPr bwMode="auto">
          <a:xfrm rot="5400000">
            <a:off x="7324231" y="4166551"/>
            <a:ext cx="503978" cy="367523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lIns="100794" tIns="503972" rIns="100794" bIns="50397" anchor="ctr" anchorCtr="1"/>
          <a:lstStyle/>
          <a:p>
            <a:r>
              <a:rPr lang="en-US" sz="2200"/>
              <a:t>		four steps</a:t>
            </a: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 rot="8100000" flipH="1" flipV="1">
            <a:off x="4730544" y="4336314"/>
            <a:ext cx="813800" cy="367484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302383" rIns="100794" bIns="50397" anchorCtr="1"/>
          <a:lstStyle/>
          <a:p>
            <a:r>
              <a:rPr lang="en-US" sz="2200"/>
              <a:t>two steps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 rot="5400000">
            <a:off x="2451929" y="4166551"/>
            <a:ext cx="503978" cy="367523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679" name="Freeform 6"/>
          <p:cNvSpPr>
            <a:spLocks/>
          </p:cNvSpPr>
          <p:nvPr/>
        </p:nvSpPr>
        <p:spPr bwMode="auto">
          <a:xfrm>
            <a:off x="3356708" y="1595931"/>
            <a:ext cx="1471842" cy="2290652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2639164" y="2136659"/>
            <a:ext cx="754297" cy="1846170"/>
          </a:xfrm>
          <a:custGeom>
            <a:avLst/>
            <a:gdLst>
              <a:gd name="T0" fmla="*/ 53975 w 431"/>
              <a:gd name="T1" fmla="*/ 303212 h 1055"/>
              <a:gd name="T2" fmla="*/ 128588 w 431"/>
              <a:gd name="T3" fmla="*/ 836612 h 1055"/>
              <a:gd name="T4" fmla="*/ 128588 w 431"/>
              <a:gd name="T5" fmla="*/ 1455737 h 1055"/>
              <a:gd name="T6" fmla="*/ 547688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1886617" y="2749133"/>
            <a:ext cx="658041" cy="610723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838302" y="1867171"/>
            <a:ext cx="1057066" cy="2262652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368585" y="2103409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552720" y="1805922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2051127" y="2862877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1032564" y="356984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4308767" y="264588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845676" y="339135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8689" name="AutoShape 17"/>
          <p:cNvCxnSpPr>
            <a:cxnSpLocks noChangeShapeType="1"/>
            <a:stCxn id="28683" idx="5"/>
            <a:endCxn id="28685" idx="1"/>
          </p:cNvCxnSpPr>
          <p:nvPr/>
        </p:nvCxnSpPr>
        <p:spPr bwMode="auto">
          <a:xfrm>
            <a:off x="1655603" y="2400898"/>
            <a:ext cx="444528" cy="5004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/>
          <p:cNvCxnSpPr>
            <a:cxnSpLocks noChangeShapeType="1"/>
            <a:stCxn id="28685" idx="3"/>
            <a:endCxn id="28686" idx="7"/>
          </p:cNvCxnSpPr>
          <p:nvPr/>
        </p:nvCxnSpPr>
        <p:spPr bwMode="auto">
          <a:xfrm flipH="1">
            <a:off x="1319583" y="3160364"/>
            <a:ext cx="780548" cy="4479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9"/>
          <p:cNvCxnSpPr>
            <a:cxnSpLocks noChangeShapeType="1"/>
            <a:stCxn id="28683" idx="3"/>
            <a:endCxn id="28686" idx="0"/>
          </p:cNvCxnSpPr>
          <p:nvPr/>
        </p:nvCxnSpPr>
        <p:spPr bwMode="auto">
          <a:xfrm flipH="1">
            <a:off x="1200575" y="2400897"/>
            <a:ext cx="217013" cy="1158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0"/>
          <p:cNvCxnSpPr>
            <a:cxnSpLocks noChangeShapeType="1"/>
            <a:stCxn id="28685" idx="5"/>
            <a:endCxn id="28688" idx="1"/>
          </p:cNvCxnSpPr>
          <p:nvPr/>
        </p:nvCxnSpPr>
        <p:spPr bwMode="auto">
          <a:xfrm>
            <a:off x="2338145" y="3160365"/>
            <a:ext cx="556535" cy="269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1"/>
          <p:cNvCxnSpPr>
            <a:cxnSpLocks noChangeShapeType="1"/>
            <a:stCxn id="28686" idx="6"/>
            <a:endCxn id="28688" idx="2"/>
          </p:cNvCxnSpPr>
          <p:nvPr/>
        </p:nvCxnSpPr>
        <p:spPr bwMode="auto">
          <a:xfrm flipV="1">
            <a:off x="1379086" y="3559348"/>
            <a:ext cx="1456090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2"/>
          <p:cNvCxnSpPr>
            <a:cxnSpLocks noChangeShapeType="1"/>
            <a:stCxn id="28683" idx="6"/>
            <a:endCxn id="28707" idx="1"/>
          </p:cNvCxnSpPr>
          <p:nvPr/>
        </p:nvCxnSpPr>
        <p:spPr bwMode="auto">
          <a:xfrm>
            <a:off x="1715107" y="2271403"/>
            <a:ext cx="1172573" cy="1382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3"/>
          <p:cNvCxnSpPr>
            <a:cxnSpLocks noChangeShapeType="1"/>
            <a:stCxn id="28687" idx="1"/>
            <a:endCxn id="28684" idx="5"/>
          </p:cNvCxnSpPr>
          <p:nvPr/>
        </p:nvCxnSpPr>
        <p:spPr bwMode="auto">
          <a:xfrm flipH="1" flipV="1">
            <a:off x="3839738" y="2103410"/>
            <a:ext cx="518032" cy="580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4"/>
          <p:cNvCxnSpPr>
            <a:cxnSpLocks noChangeShapeType="1"/>
            <a:stCxn id="28708" idx="7"/>
            <a:endCxn id="28687" idx="3"/>
          </p:cNvCxnSpPr>
          <p:nvPr/>
        </p:nvCxnSpPr>
        <p:spPr bwMode="auto">
          <a:xfrm flipV="1">
            <a:off x="3888741" y="2943374"/>
            <a:ext cx="469029" cy="36223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088254" y="214190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957310" y="267388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985686" y="281388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604850" y="257764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1993375" y="3653844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4146007" y="308686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2145633" y="197391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734358" y="324961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28705" name="AutoShape 33"/>
          <p:cNvCxnSpPr>
            <a:cxnSpLocks noChangeShapeType="1"/>
            <a:stCxn id="28708" idx="0"/>
            <a:endCxn id="28684" idx="4"/>
          </p:cNvCxnSpPr>
          <p:nvPr/>
        </p:nvCxnSpPr>
        <p:spPr bwMode="auto">
          <a:xfrm flipH="1" flipV="1">
            <a:off x="3720731" y="2152408"/>
            <a:ext cx="49003" cy="11042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405712" y="247089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2838676" y="237114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8708" name="Oval 36"/>
          <p:cNvSpPr>
            <a:spLocks noChangeArrowheads="1"/>
          </p:cNvSpPr>
          <p:nvPr/>
        </p:nvSpPr>
        <p:spPr bwMode="auto">
          <a:xfrm>
            <a:off x="3601723" y="326711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8709" name="AutoShape 37"/>
          <p:cNvCxnSpPr>
            <a:cxnSpLocks noChangeShapeType="1"/>
            <a:stCxn id="28707" idx="4"/>
            <a:endCxn id="28688" idx="0"/>
          </p:cNvCxnSpPr>
          <p:nvPr/>
        </p:nvCxnSpPr>
        <p:spPr bwMode="auto">
          <a:xfrm>
            <a:off x="3006687" y="2717634"/>
            <a:ext cx="7000" cy="66322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2399400" y="2913625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8711" name="AutoShape 39"/>
          <p:cNvCxnSpPr>
            <a:cxnSpLocks noChangeShapeType="1"/>
            <a:stCxn id="28707" idx="3"/>
            <a:endCxn id="28685" idx="7"/>
          </p:cNvCxnSpPr>
          <p:nvPr/>
        </p:nvCxnSpPr>
        <p:spPr bwMode="auto">
          <a:xfrm flipH="1">
            <a:off x="2338146" y="2668637"/>
            <a:ext cx="549534" cy="2327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324145" y="243589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8713" name="Freeform 41"/>
          <p:cNvSpPr>
            <a:spLocks/>
          </p:cNvSpPr>
          <p:nvPr/>
        </p:nvSpPr>
        <p:spPr bwMode="auto">
          <a:xfrm>
            <a:off x="3316457" y="4535805"/>
            <a:ext cx="1471841" cy="2290652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714" name="Freeform 42"/>
          <p:cNvSpPr>
            <a:spLocks/>
          </p:cNvSpPr>
          <p:nvPr/>
        </p:nvSpPr>
        <p:spPr bwMode="auto">
          <a:xfrm>
            <a:off x="2598912" y="5076532"/>
            <a:ext cx="754296" cy="1846170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715" name="Freeform 44"/>
          <p:cNvSpPr>
            <a:spLocks/>
          </p:cNvSpPr>
          <p:nvPr/>
        </p:nvSpPr>
        <p:spPr bwMode="auto">
          <a:xfrm>
            <a:off x="803301" y="4787795"/>
            <a:ext cx="1662603" cy="2189156"/>
          </a:xfrm>
          <a:custGeom>
            <a:avLst/>
            <a:gdLst>
              <a:gd name="T0" fmla="*/ 30163 w 950"/>
              <a:gd name="T1" fmla="*/ 1585913 h 1251"/>
              <a:gd name="T2" fmla="*/ 153988 w 950"/>
              <a:gd name="T3" fmla="*/ 1928813 h 1251"/>
              <a:gd name="T4" fmla="*/ 496888 w 950"/>
              <a:gd name="T5" fmla="*/ 1909763 h 1251"/>
              <a:gd name="T6" fmla="*/ 595313 w 950"/>
              <a:gd name="T7" fmla="*/ 1466850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8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3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716" name="Oval 45"/>
          <p:cNvSpPr>
            <a:spLocks noChangeArrowheads="1"/>
          </p:cNvSpPr>
          <p:nvPr/>
        </p:nvSpPr>
        <p:spPr bwMode="auto">
          <a:xfrm>
            <a:off x="1328333" y="5043283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8717" name="Oval 46"/>
          <p:cNvSpPr>
            <a:spLocks noChangeArrowheads="1"/>
          </p:cNvSpPr>
          <p:nvPr/>
        </p:nvSpPr>
        <p:spPr bwMode="auto">
          <a:xfrm>
            <a:off x="3512468" y="474579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28718" name="Oval 47"/>
          <p:cNvSpPr>
            <a:spLocks noChangeArrowheads="1"/>
          </p:cNvSpPr>
          <p:nvPr/>
        </p:nvSpPr>
        <p:spPr bwMode="auto">
          <a:xfrm>
            <a:off x="2010875" y="580275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8719" name="Oval 48"/>
          <p:cNvSpPr>
            <a:spLocks noChangeArrowheads="1"/>
          </p:cNvSpPr>
          <p:nvPr/>
        </p:nvSpPr>
        <p:spPr bwMode="auto">
          <a:xfrm>
            <a:off x="992312" y="650972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8720" name="Oval 49"/>
          <p:cNvSpPr>
            <a:spLocks noChangeArrowheads="1"/>
          </p:cNvSpPr>
          <p:nvPr/>
        </p:nvSpPr>
        <p:spPr bwMode="auto">
          <a:xfrm>
            <a:off x="4268515" y="558576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8721" name="Oval 50"/>
          <p:cNvSpPr>
            <a:spLocks noChangeArrowheads="1"/>
          </p:cNvSpPr>
          <p:nvPr/>
        </p:nvSpPr>
        <p:spPr bwMode="auto">
          <a:xfrm>
            <a:off x="2805424" y="633122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8722" name="AutoShape 51"/>
          <p:cNvCxnSpPr>
            <a:cxnSpLocks noChangeShapeType="1"/>
            <a:stCxn id="28716" idx="5"/>
            <a:endCxn id="28718" idx="1"/>
          </p:cNvCxnSpPr>
          <p:nvPr/>
        </p:nvCxnSpPr>
        <p:spPr bwMode="auto">
          <a:xfrm>
            <a:off x="1615351" y="5340771"/>
            <a:ext cx="444528" cy="50047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3" name="AutoShape 52"/>
          <p:cNvCxnSpPr>
            <a:cxnSpLocks noChangeShapeType="1"/>
            <a:stCxn id="28718" idx="3"/>
            <a:endCxn id="28719" idx="7"/>
          </p:cNvCxnSpPr>
          <p:nvPr/>
        </p:nvCxnSpPr>
        <p:spPr bwMode="auto">
          <a:xfrm flipH="1">
            <a:off x="1279331" y="6100238"/>
            <a:ext cx="780548" cy="4479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4" name="AutoShape 53"/>
          <p:cNvCxnSpPr>
            <a:cxnSpLocks noChangeShapeType="1"/>
            <a:stCxn id="28716" idx="3"/>
            <a:endCxn id="28719" idx="0"/>
          </p:cNvCxnSpPr>
          <p:nvPr/>
        </p:nvCxnSpPr>
        <p:spPr bwMode="auto">
          <a:xfrm flipH="1">
            <a:off x="1160323" y="5340771"/>
            <a:ext cx="217013" cy="1158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5" name="AutoShape 54"/>
          <p:cNvCxnSpPr>
            <a:cxnSpLocks noChangeShapeType="1"/>
            <a:stCxn id="28718" idx="5"/>
            <a:endCxn id="28721" idx="1"/>
          </p:cNvCxnSpPr>
          <p:nvPr/>
        </p:nvCxnSpPr>
        <p:spPr bwMode="auto">
          <a:xfrm>
            <a:off x="2297893" y="6100239"/>
            <a:ext cx="556535" cy="269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6" name="AutoShape 55"/>
          <p:cNvCxnSpPr>
            <a:cxnSpLocks noChangeShapeType="1"/>
            <a:stCxn id="28719" idx="6"/>
            <a:endCxn id="28721" idx="2"/>
          </p:cNvCxnSpPr>
          <p:nvPr/>
        </p:nvCxnSpPr>
        <p:spPr bwMode="auto">
          <a:xfrm flipV="1">
            <a:off x="1338834" y="6499221"/>
            <a:ext cx="1456090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7" name="AutoShape 56"/>
          <p:cNvCxnSpPr>
            <a:cxnSpLocks noChangeShapeType="1"/>
            <a:stCxn id="28716" idx="6"/>
            <a:endCxn id="28740" idx="1"/>
          </p:cNvCxnSpPr>
          <p:nvPr/>
        </p:nvCxnSpPr>
        <p:spPr bwMode="auto">
          <a:xfrm>
            <a:off x="1674855" y="5211276"/>
            <a:ext cx="1172573" cy="1382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8" name="AutoShape 57"/>
          <p:cNvCxnSpPr>
            <a:cxnSpLocks noChangeShapeType="1"/>
            <a:stCxn id="28720" idx="1"/>
            <a:endCxn id="28717" idx="5"/>
          </p:cNvCxnSpPr>
          <p:nvPr/>
        </p:nvCxnSpPr>
        <p:spPr bwMode="auto">
          <a:xfrm flipH="1" flipV="1">
            <a:off x="3799486" y="5043283"/>
            <a:ext cx="518032" cy="580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9" name="AutoShape 58"/>
          <p:cNvCxnSpPr>
            <a:cxnSpLocks noChangeShapeType="1"/>
            <a:stCxn id="28741" idx="7"/>
            <a:endCxn id="28720" idx="3"/>
          </p:cNvCxnSpPr>
          <p:nvPr/>
        </p:nvCxnSpPr>
        <p:spPr bwMode="auto">
          <a:xfrm flipV="1">
            <a:off x="3848489" y="5883248"/>
            <a:ext cx="469029" cy="36223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30" name="Text Box 59"/>
          <p:cNvSpPr txBox="1">
            <a:spLocks noChangeArrowheads="1"/>
          </p:cNvSpPr>
          <p:nvPr/>
        </p:nvSpPr>
        <p:spPr bwMode="auto">
          <a:xfrm>
            <a:off x="4048001" y="508178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31" name="Text Box 60"/>
          <p:cNvSpPr txBox="1">
            <a:spLocks noChangeArrowheads="1"/>
          </p:cNvSpPr>
          <p:nvPr/>
        </p:nvSpPr>
        <p:spPr bwMode="auto">
          <a:xfrm>
            <a:off x="917057" y="561375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32" name="Text Box 61"/>
          <p:cNvSpPr txBox="1">
            <a:spLocks noChangeArrowheads="1"/>
          </p:cNvSpPr>
          <p:nvPr/>
        </p:nvSpPr>
        <p:spPr bwMode="auto">
          <a:xfrm>
            <a:off x="2945433" y="575375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33" name="Text Box 62"/>
          <p:cNvSpPr txBox="1">
            <a:spLocks noChangeArrowheads="1"/>
          </p:cNvSpPr>
          <p:nvPr/>
        </p:nvSpPr>
        <p:spPr bwMode="auto">
          <a:xfrm>
            <a:off x="1564597" y="551751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734" name="Text Box 63"/>
          <p:cNvSpPr txBox="1">
            <a:spLocks noChangeArrowheads="1"/>
          </p:cNvSpPr>
          <p:nvPr/>
        </p:nvSpPr>
        <p:spPr bwMode="auto">
          <a:xfrm>
            <a:off x="1953122" y="6593717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8735" name="Text Box 64"/>
          <p:cNvSpPr txBox="1">
            <a:spLocks noChangeArrowheads="1"/>
          </p:cNvSpPr>
          <p:nvPr/>
        </p:nvSpPr>
        <p:spPr bwMode="auto">
          <a:xfrm>
            <a:off x="4105755" y="602674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36" name="Text Box 65"/>
          <p:cNvSpPr txBox="1">
            <a:spLocks noChangeArrowheads="1"/>
          </p:cNvSpPr>
          <p:nvPr/>
        </p:nvSpPr>
        <p:spPr bwMode="auto">
          <a:xfrm>
            <a:off x="2105381" y="491378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8737" name="Text Box 66"/>
          <p:cNvSpPr txBox="1">
            <a:spLocks noChangeArrowheads="1"/>
          </p:cNvSpPr>
          <p:nvPr/>
        </p:nvSpPr>
        <p:spPr bwMode="auto">
          <a:xfrm>
            <a:off x="1694105" y="618948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28738" name="AutoShape 67"/>
          <p:cNvCxnSpPr>
            <a:cxnSpLocks noChangeShapeType="1"/>
            <a:stCxn id="28741" idx="0"/>
            <a:endCxn id="28717" idx="4"/>
          </p:cNvCxnSpPr>
          <p:nvPr/>
        </p:nvCxnSpPr>
        <p:spPr bwMode="auto">
          <a:xfrm flipH="1" flipV="1">
            <a:off x="3680479" y="5092282"/>
            <a:ext cx="49003" cy="11042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39" name="Text Box 68"/>
          <p:cNvSpPr txBox="1">
            <a:spLocks noChangeArrowheads="1"/>
          </p:cNvSpPr>
          <p:nvPr/>
        </p:nvSpPr>
        <p:spPr bwMode="auto">
          <a:xfrm>
            <a:off x="3365459" y="541076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8740" name="Oval 69"/>
          <p:cNvSpPr>
            <a:spLocks noChangeArrowheads="1"/>
          </p:cNvSpPr>
          <p:nvPr/>
        </p:nvSpPr>
        <p:spPr bwMode="auto">
          <a:xfrm>
            <a:off x="2798424" y="5311022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8741" name="Oval 70"/>
          <p:cNvSpPr>
            <a:spLocks noChangeArrowheads="1"/>
          </p:cNvSpPr>
          <p:nvPr/>
        </p:nvSpPr>
        <p:spPr bwMode="auto">
          <a:xfrm>
            <a:off x="3561471" y="6206983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8742" name="AutoShape 71"/>
          <p:cNvCxnSpPr>
            <a:cxnSpLocks noChangeShapeType="1"/>
            <a:stCxn id="28740" idx="4"/>
            <a:endCxn id="28721" idx="0"/>
          </p:cNvCxnSpPr>
          <p:nvPr/>
        </p:nvCxnSpPr>
        <p:spPr bwMode="auto">
          <a:xfrm>
            <a:off x="2966435" y="5657507"/>
            <a:ext cx="7000" cy="66322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43" name="Text Box 72"/>
          <p:cNvSpPr txBox="1">
            <a:spLocks noChangeArrowheads="1"/>
          </p:cNvSpPr>
          <p:nvPr/>
        </p:nvSpPr>
        <p:spPr bwMode="auto">
          <a:xfrm>
            <a:off x="2359147" y="5853499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8744" name="AutoShape 73"/>
          <p:cNvCxnSpPr>
            <a:cxnSpLocks noChangeShapeType="1"/>
            <a:stCxn id="28740" idx="3"/>
            <a:endCxn id="28718" idx="7"/>
          </p:cNvCxnSpPr>
          <p:nvPr/>
        </p:nvCxnSpPr>
        <p:spPr bwMode="auto">
          <a:xfrm flipH="1">
            <a:off x="2297894" y="5608510"/>
            <a:ext cx="549534" cy="2327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45" name="Text Box 74"/>
          <p:cNvSpPr txBox="1">
            <a:spLocks noChangeArrowheads="1"/>
          </p:cNvSpPr>
          <p:nvPr/>
        </p:nvSpPr>
        <p:spPr bwMode="auto">
          <a:xfrm>
            <a:off x="2283892" y="537577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8746" name="Freeform 75"/>
          <p:cNvSpPr>
            <a:spLocks/>
          </p:cNvSpPr>
          <p:nvPr/>
        </p:nvSpPr>
        <p:spPr bwMode="auto">
          <a:xfrm>
            <a:off x="8225510" y="1618681"/>
            <a:ext cx="1471842" cy="2290651"/>
          </a:xfrm>
          <a:custGeom>
            <a:avLst/>
            <a:gdLst>
              <a:gd name="T0" fmla="*/ 155575 w 841"/>
              <a:gd name="T1" fmla="*/ 1544637 h 1309"/>
              <a:gd name="T2" fmla="*/ 136525 w 841"/>
              <a:gd name="T3" fmla="*/ 1874837 h 1309"/>
              <a:gd name="T4" fmla="*/ 498475 w 841"/>
              <a:gd name="T5" fmla="*/ 1947862 h 1309"/>
              <a:gd name="T6" fmla="*/ 1327150 w 841"/>
              <a:gd name="T7" fmla="*/ 1096962 h 1309"/>
              <a:gd name="T8" fmla="*/ 546100 w 841"/>
              <a:gd name="T9" fmla="*/ 144462 h 1309"/>
              <a:gd name="T10" fmla="*/ 69850 w 841"/>
              <a:gd name="T11" fmla="*/ 230187 h 1309"/>
              <a:gd name="T12" fmla="*/ 127000 w 841"/>
              <a:gd name="T13" fmla="*/ 515937 h 1309"/>
              <a:gd name="T14" fmla="*/ 650875 w 841"/>
              <a:gd name="T15" fmla="*/ 1039812 h 1309"/>
              <a:gd name="T16" fmla="*/ 508000 w 841"/>
              <a:gd name="T17" fmla="*/ 1258887 h 1309"/>
              <a:gd name="T18" fmla="*/ 155575 w 841"/>
              <a:gd name="T19" fmla="*/ 1544637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747" name="Freeform 76"/>
          <p:cNvSpPr>
            <a:spLocks/>
          </p:cNvSpPr>
          <p:nvPr/>
        </p:nvSpPr>
        <p:spPr bwMode="auto">
          <a:xfrm>
            <a:off x="7507966" y="2159408"/>
            <a:ext cx="754297" cy="1846171"/>
          </a:xfrm>
          <a:custGeom>
            <a:avLst/>
            <a:gdLst>
              <a:gd name="T0" fmla="*/ 53975 w 431"/>
              <a:gd name="T1" fmla="*/ 303213 h 1055"/>
              <a:gd name="T2" fmla="*/ 128588 w 431"/>
              <a:gd name="T3" fmla="*/ 836613 h 1055"/>
              <a:gd name="T4" fmla="*/ 128588 w 431"/>
              <a:gd name="T5" fmla="*/ 1455738 h 1055"/>
              <a:gd name="T6" fmla="*/ 547688 w 431"/>
              <a:gd name="T7" fmla="*/ 1474788 h 1055"/>
              <a:gd name="T8" fmla="*/ 654050 w 431"/>
              <a:gd name="T9" fmla="*/ 258763 h 1055"/>
              <a:gd name="T10" fmla="*/ 361950 w 431"/>
              <a:gd name="T11" fmla="*/ 7938 h 1055"/>
              <a:gd name="T12" fmla="*/ 53975 w 431"/>
              <a:gd name="T13" fmla="*/ 303213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748" name="Freeform 77"/>
          <p:cNvSpPr>
            <a:spLocks/>
          </p:cNvSpPr>
          <p:nvPr/>
        </p:nvSpPr>
        <p:spPr bwMode="auto">
          <a:xfrm>
            <a:off x="5712355" y="1870670"/>
            <a:ext cx="1662603" cy="2189155"/>
          </a:xfrm>
          <a:custGeom>
            <a:avLst/>
            <a:gdLst>
              <a:gd name="T0" fmla="*/ 30163 w 950"/>
              <a:gd name="T1" fmla="*/ 1585912 h 1251"/>
              <a:gd name="T2" fmla="*/ 153988 w 950"/>
              <a:gd name="T3" fmla="*/ 1928812 h 1251"/>
              <a:gd name="T4" fmla="*/ 496888 w 950"/>
              <a:gd name="T5" fmla="*/ 1909762 h 1251"/>
              <a:gd name="T6" fmla="*/ 595313 w 950"/>
              <a:gd name="T7" fmla="*/ 1466850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8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2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749" name="Oval 78"/>
          <p:cNvSpPr>
            <a:spLocks noChangeArrowheads="1"/>
          </p:cNvSpPr>
          <p:nvPr/>
        </p:nvSpPr>
        <p:spPr bwMode="auto">
          <a:xfrm>
            <a:off x="6237387" y="2126159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8750" name="Oval 79"/>
          <p:cNvSpPr>
            <a:spLocks noChangeArrowheads="1"/>
          </p:cNvSpPr>
          <p:nvPr/>
        </p:nvSpPr>
        <p:spPr bwMode="auto">
          <a:xfrm>
            <a:off x="8421522" y="1828672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28751" name="Oval 80"/>
          <p:cNvSpPr>
            <a:spLocks noChangeArrowheads="1"/>
          </p:cNvSpPr>
          <p:nvPr/>
        </p:nvSpPr>
        <p:spPr bwMode="auto">
          <a:xfrm>
            <a:off x="6919929" y="288562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8752" name="Oval 81"/>
          <p:cNvSpPr>
            <a:spLocks noChangeArrowheads="1"/>
          </p:cNvSpPr>
          <p:nvPr/>
        </p:nvSpPr>
        <p:spPr bwMode="auto">
          <a:xfrm>
            <a:off x="5901366" y="359259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8753" name="Oval 82"/>
          <p:cNvSpPr>
            <a:spLocks noChangeArrowheads="1"/>
          </p:cNvSpPr>
          <p:nvPr/>
        </p:nvSpPr>
        <p:spPr bwMode="auto">
          <a:xfrm>
            <a:off x="9177569" y="266863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8754" name="Oval 83"/>
          <p:cNvSpPr>
            <a:spLocks noChangeArrowheads="1"/>
          </p:cNvSpPr>
          <p:nvPr/>
        </p:nvSpPr>
        <p:spPr bwMode="auto">
          <a:xfrm>
            <a:off x="7714478" y="341410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8755" name="AutoShape 84"/>
          <p:cNvCxnSpPr>
            <a:cxnSpLocks noChangeShapeType="1"/>
            <a:stCxn id="28749" idx="5"/>
            <a:endCxn id="28751" idx="1"/>
          </p:cNvCxnSpPr>
          <p:nvPr/>
        </p:nvCxnSpPr>
        <p:spPr bwMode="auto">
          <a:xfrm>
            <a:off x="6524405" y="2423647"/>
            <a:ext cx="444528" cy="50047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6" name="AutoShape 85"/>
          <p:cNvCxnSpPr>
            <a:cxnSpLocks noChangeShapeType="1"/>
            <a:stCxn id="28751" idx="3"/>
            <a:endCxn id="28752" idx="7"/>
          </p:cNvCxnSpPr>
          <p:nvPr/>
        </p:nvCxnSpPr>
        <p:spPr bwMode="auto">
          <a:xfrm flipH="1">
            <a:off x="6188384" y="3183114"/>
            <a:ext cx="780548" cy="44798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7" name="AutoShape 86"/>
          <p:cNvCxnSpPr>
            <a:cxnSpLocks noChangeShapeType="1"/>
            <a:stCxn id="28749" idx="3"/>
            <a:endCxn id="28752" idx="0"/>
          </p:cNvCxnSpPr>
          <p:nvPr/>
        </p:nvCxnSpPr>
        <p:spPr bwMode="auto">
          <a:xfrm flipH="1">
            <a:off x="6069377" y="2423647"/>
            <a:ext cx="217013" cy="1158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8" name="AutoShape 87"/>
          <p:cNvCxnSpPr>
            <a:cxnSpLocks noChangeShapeType="1"/>
            <a:stCxn id="28751" idx="5"/>
            <a:endCxn id="28754" idx="1"/>
          </p:cNvCxnSpPr>
          <p:nvPr/>
        </p:nvCxnSpPr>
        <p:spPr bwMode="auto">
          <a:xfrm>
            <a:off x="7206947" y="3183114"/>
            <a:ext cx="556535" cy="269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9" name="AutoShape 88"/>
          <p:cNvCxnSpPr>
            <a:cxnSpLocks noChangeShapeType="1"/>
            <a:stCxn id="28752" idx="6"/>
            <a:endCxn id="28754" idx="2"/>
          </p:cNvCxnSpPr>
          <p:nvPr/>
        </p:nvCxnSpPr>
        <p:spPr bwMode="auto">
          <a:xfrm flipV="1">
            <a:off x="6247888" y="3582097"/>
            <a:ext cx="1456090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0" name="AutoShape 89"/>
          <p:cNvCxnSpPr>
            <a:cxnSpLocks noChangeShapeType="1"/>
            <a:stCxn id="28749" idx="6"/>
            <a:endCxn id="28773" idx="1"/>
          </p:cNvCxnSpPr>
          <p:nvPr/>
        </p:nvCxnSpPr>
        <p:spPr bwMode="auto">
          <a:xfrm>
            <a:off x="6583909" y="2294152"/>
            <a:ext cx="1172573" cy="138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1" name="AutoShape 90"/>
          <p:cNvCxnSpPr>
            <a:cxnSpLocks noChangeShapeType="1"/>
            <a:stCxn id="28753" idx="1"/>
            <a:endCxn id="28750" idx="5"/>
          </p:cNvCxnSpPr>
          <p:nvPr/>
        </p:nvCxnSpPr>
        <p:spPr bwMode="auto">
          <a:xfrm flipH="1" flipV="1">
            <a:off x="8708540" y="2126159"/>
            <a:ext cx="518032" cy="580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2" name="AutoShape 91"/>
          <p:cNvCxnSpPr>
            <a:cxnSpLocks noChangeShapeType="1"/>
            <a:stCxn id="28774" idx="7"/>
            <a:endCxn id="28753" idx="3"/>
          </p:cNvCxnSpPr>
          <p:nvPr/>
        </p:nvCxnSpPr>
        <p:spPr bwMode="auto">
          <a:xfrm flipV="1">
            <a:off x="8757543" y="2966123"/>
            <a:ext cx="469029" cy="36223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63" name="Text Box 92"/>
          <p:cNvSpPr txBox="1">
            <a:spLocks noChangeArrowheads="1"/>
          </p:cNvSpPr>
          <p:nvPr/>
        </p:nvSpPr>
        <p:spPr bwMode="auto">
          <a:xfrm>
            <a:off x="8957056" y="216465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64" name="Text Box 93"/>
          <p:cNvSpPr txBox="1">
            <a:spLocks noChangeArrowheads="1"/>
          </p:cNvSpPr>
          <p:nvPr/>
        </p:nvSpPr>
        <p:spPr bwMode="auto">
          <a:xfrm>
            <a:off x="5826112" y="269663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65" name="Text Box 94"/>
          <p:cNvSpPr txBox="1">
            <a:spLocks noChangeArrowheads="1"/>
          </p:cNvSpPr>
          <p:nvPr/>
        </p:nvSpPr>
        <p:spPr bwMode="auto">
          <a:xfrm>
            <a:off x="7854487" y="283662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66" name="Text Box 95"/>
          <p:cNvSpPr txBox="1">
            <a:spLocks noChangeArrowheads="1"/>
          </p:cNvSpPr>
          <p:nvPr/>
        </p:nvSpPr>
        <p:spPr bwMode="auto">
          <a:xfrm>
            <a:off x="6473652" y="260038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767" name="Text Box 96"/>
          <p:cNvSpPr txBox="1">
            <a:spLocks noChangeArrowheads="1"/>
          </p:cNvSpPr>
          <p:nvPr/>
        </p:nvSpPr>
        <p:spPr bwMode="auto">
          <a:xfrm>
            <a:off x="6862176" y="3676593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8768" name="Text Box 97"/>
          <p:cNvSpPr txBox="1">
            <a:spLocks noChangeArrowheads="1"/>
          </p:cNvSpPr>
          <p:nvPr/>
        </p:nvSpPr>
        <p:spPr bwMode="auto">
          <a:xfrm>
            <a:off x="9014809" y="310961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69" name="Text Box 98"/>
          <p:cNvSpPr txBox="1">
            <a:spLocks noChangeArrowheads="1"/>
          </p:cNvSpPr>
          <p:nvPr/>
        </p:nvSpPr>
        <p:spPr bwMode="auto">
          <a:xfrm>
            <a:off x="7014435" y="199666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8770" name="Text Box 99"/>
          <p:cNvSpPr txBox="1">
            <a:spLocks noChangeArrowheads="1"/>
          </p:cNvSpPr>
          <p:nvPr/>
        </p:nvSpPr>
        <p:spPr bwMode="auto">
          <a:xfrm>
            <a:off x="6603160" y="327236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28771" name="AutoShape 100"/>
          <p:cNvCxnSpPr>
            <a:cxnSpLocks noChangeShapeType="1"/>
            <a:stCxn id="28774" idx="0"/>
            <a:endCxn id="28750" idx="4"/>
          </p:cNvCxnSpPr>
          <p:nvPr/>
        </p:nvCxnSpPr>
        <p:spPr bwMode="auto">
          <a:xfrm flipH="1" flipV="1">
            <a:off x="8589533" y="2175157"/>
            <a:ext cx="49003" cy="110420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72" name="Text Box 101"/>
          <p:cNvSpPr txBox="1">
            <a:spLocks noChangeArrowheads="1"/>
          </p:cNvSpPr>
          <p:nvPr/>
        </p:nvSpPr>
        <p:spPr bwMode="auto">
          <a:xfrm>
            <a:off x="8274513" y="249364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8773" name="Oval 102"/>
          <p:cNvSpPr>
            <a:spLocks noChangeArrowheads="1"/>
          </p:cNvSpPr>
          <p:nvPr/>
        </p:nvSpPr>
        <p:spPr bwMode="auto">
          <a:xfrm>
            <a:off x="7707478" y="2393897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8774" name="Oval 103"/>
          <p:cNvSpPr>
            <a:spLocks noChangeArrowheads="1"/>
          </p:cNvSpPr>
          <p:nvPr/>
        </p:nvSpPr>
        <p:spPr bwMode="auto">
          <a:xfrm>
            <a:off x="8470525" y="328985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8775" name="AutoShape 104"/>
          <p:cNvCxnSpPr>
            <a:cxnSpLocks noChangeShapeType="1"/>
            <a:stCxn id="28773" idx="4"/>
            <a:endCxn id="28754" idx="0"/>
          </p:cNvCxnSpPr>
          <p:nvPr/>
        </p:nvCxnSpPr>
        <p:spPr bwMode="auto">
          <a:xfrm>
            <a:off x="7875488" y="2740383"/>
            <a:ext cx="7000" cy="66322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76" name="Text Box 105"/>
          <p:cNvSpPr txBox="1">
            <a:spLocks noChangeArrowheads="1"/>
          </p:cNvSpPr>
          <p:nvPr/>
        </p:nvSpPr>
        <p:spPr bwMode="auto">
          <a:xfrm>
            <a:off x="7268202" y="2936374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8777" name="AutoShape 106"/>
          <p:cNvCxnSpPr>
            <a:cxnSpLocks noChangeShapeType="1"/>
            <a:stCxn id="28773" idx="3"/>
            <a:endCxn id="28751" idx="7"/>
          </p:cNvCxnSpPr>
          <p:nvPr/>
        </p:nvCxnSpPr>
        <p:spPr bwMode="auto">
          <a:xfrm flipH="1">
            <a:off x="7206947" y="2691384"/>
            <a:ext cx="549534" cy="2327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78" name="Text Box 107"/>
          <p:cNvSpPr txBox="1">
            <a:spLocks noChangeArrowheads="1"/>
          </p:cNvSpPr>
          <p:nvPr/>
        </p:nvSpPr>
        <p:spPr bwMode="auto">
          <a:xfrm>
            <a:off x="7192946" y="245864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8779" name="Freeform 108"/>
          <p:cNvSpPr>
            <a:spLocks/>
          </p:cNvSpPr>
          <p:nvPr/>
        </p:nvSpPr>
        <p:spPr bwMode="auto">
          <a:xfrm>
            <a:off x="8262263" y="4535805"/>
            <a:ext cx="1471841" cy="2290652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780" name="Freeform 110"/>
          <p:cNvSpPr>
            <a:spLocks/>
          </p:cNvSpPr>
          <p:nvPr/>
        </p:nvSpPr>
        <p:spPr bwMode="auto">
          <a:xfrm>
            <a:off x="5749108" y="4791294"/>
            <a:ext cx="2542907" cy="2218905"/>
          </a:xfrm>
          <a:custGeom>
            <a:avLst/>
            <a:gdLst>
              <a:gd name="T0" fmla="*/ 30162 w 1453"/>
              <a:gd name="T1" fmla="*/ 1582738 h 1268"/>
              <a:gd name="T2" fmla="*/ 153987 w 1453"/>
              <a:gd name="T3" fmla="*/ 1925638 h 1268"/>
              <a:gd name="T4" fmla="*/ 496887 w 1453"/>
              <a:gd name="T5" fmla="*/ 1906588 h 1268"/>
              <a:gd name="T6" fmla="*/ 595312 w 1453"/>
              <a:gd name="T7" fmla="*/ 1463675 h 1268"/>
              <a:gd name="T8" fmla="*/ 633412 w 1453"/>
              <a:gd name="T9" fmla="*/ 863600 h 1268"/>
              <a:gd name="T10" fmla="*/ 1042987 w 1453"/>
              <a:gd name="T11" fmla="*/ 1235075 h 1268"/>
              <a:gd name="T12" fmla="*/ 1300162 w 1453"/>
              <a:gd name="T13" fmla="*/ 1330325 h 1268"/>
              <a:gd name="T14" fmla="*/ 1462087 w 1453"/>
              <a:gd name="T15" fmla="*/ 1168400 h 1268"/>
              <a:gd name="T16" fmla="*/ 1443037 w 1453"/>
              <a:gd name="T17" fmla="*/ 901700 h 1268"/>
              <a:gd name="T18" fmla="*/ 1166812 w 1453"/>
              <a:gd name="T19" fmla="*/ 796925 h 1268"/>
              <a:gd name="T20" fmla="*/ 1023937 w 1453"/>
              <a:gd name="T21" fmla="*/ 558800 h 1268"/>
              <a:gd name="T22" fmla="*/ 1557337 w 1453"/>
              <a:gd name="T23" fmla="*/ 577850 h 1268"/>
              <a:gd name="T24" fmla="*/ 1795462 w 1453"/>
              <a:gd name="T25" fmla="*/ 949325 h 1268"/>
              <a:gd name="T26" fmla="*/ 1738312 w 1453"/>
              <a:gd name="T27" fmla="*/ 1606550 h 1268"/>
              <a:gd name="T28" fmla="*/ 1833562 w 1453"/>
              <a:gd name="T29" fmla="*/ 1863725 h 1268"/>
              <a:gd name="T30" fmla="*/ 2214562 w 1453"/>
              <a:gd name="T31" fmla="*/ 1758950 h 1268"/>
              <a:gd name="T32" fmla="*/ 2147887 w 1453"/>
              <a:gd name="T33" fmla="*/ 339725 h 1268"/>
              <a:gd name="T34" fmla="*/ 1262062 w 1453"/>
              <a:gd name="T35" fmla="*/ 111125 h 1268"/>
              <a:gd name="T36" fmla="*/ 233362 w 1453"/>
              <a:gd name="T37" fmla="*/ 244475 h 1268"/>
              <a:gd name="T38" fmla="*/ 30162 w 1453"/>
              <a:gd name="T39" fmla="*/ 1582738 h 12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53"/>
              <a:gd name="T61" fmla="*/ 0 h 1268"/>
              <a:gd name="T62" fmla="*/ 1453 w 1453"/>
              <a:gd name="T63" fmla="*/ 1268 h 12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53" h="1268">
                <a:moveTo>
                  <a:pt x="19" y="997"/>
                </a:moveTo>
                <a:cubicBezTo>
                  <a:pt x="0" y="1176"/>
                  <a:pt x="48" y="1179"/>
                  <a:pt x="97" y="1213"/>
                </a:cubicBezTo>
                <a:cubicBezTo>
                  <a:pt x="146" y="1247"/>
                  <a:pt x="267" y="1249"/>
                  <a:pt x="313" y="1201"/>
                </a:cubicBezTo>
                <a:cubicBezTo>
                  <a:pt x="359" y="1153"/>
                  <a:pt x="361" y="1031"/>
                  <a:pt x="375" y="922"/>
                </a:cubicBezTo>
                <a:cubicBezTo>
                  <a:pt x="389" y="813"/>
                  <a:pt x="352" y="568"/>
                  <a:pt x="399" y="544"/>
                </a:cubicBezTo>
                <a:cubicBezTo>
                  <a:pt x="446" y="520"/>
                  <a:pt x="587" y="729"/>
                  <a:pt x="657" y="778"/>
                </a:cubicBezTo>
                <a:cubicBezTo>
                  <a:pt x="727" y="827"/>
                  <a:pt x="775" y="845"/>
                  <a:pt x="819" y="838"/>
                </a:cubicBezTo>
                <a:cubicBezTo>
                  <a:pt x="863" y="831"/>
                  <a:pt x="906" y="781"/>
                  <a:pt x="921" y="736"/>
                </a:cubicBezTo>
                <a:cubicBezTo>
                  <a:pt x="936" y="691"/>
                  <a:pt x="940" y="607"/>
                  <a:pt x="909" y="568"/>
                </a:cubicBezTo>
                <a:cubicBezTo>
                  <a:pt x="878" y="529"/>
                  <a:pt x="779" y="538"/>
                  <a:pt x="735" y="502"/>
                </a:cubicBezTo>
                <a:cubicBezTo>
                  <a:pt x="691" y="466"/>
                  <a:pt x="604" y="375"/>
                  <a:pt x="645" y="352"/>
                </a:cubicBezTo>
                <a:cubicBezTo>
                  <a:pt x="686" y="329"/>
                  <a:pt x="900" y="323"/>
                  <a:pt x="981" y="364"/>
                </a:cubicBezTo>
                <a:cubicBezTo>
                  <a:pt x="1062" y="405"/>
                  <a:pt x="1112" y="490"/>
                  <a:pt x="1131" y="598"/>
                </a:cubicBezTo>
                <a:cubicBezTo>
                  <a:pt x="1150" y="706"/>
                  <a:pt x="1091" y="916"/>
                  <a:pt x="1095" y="1012"/>
                </a:cubicBezTo>
                <a:cubicBezTo>
                  <a:pt x="1099" y="1108"/>
                  <a:pt x="1105" y="1158"/>
                  <a:pt x="1155" y="1174"/>
                </a:cubicBezTo>
                <a:cubicBezTo>
                  <a:pt x="1205" y="1190"/>
                  <a:pt x="1362" y="1268"/>
                  <a:pt x="1395" y="1108"/>
                </a:cubicBezTo>
                <a:cubicBezTo>
                  <a:pt x="1428" y="948"/>
                  <a:pt x="1453" y="387"/>
                  <a:pt x="1353" y="214"/>
                </a:cubicBezTo>
                <a:cubicBezTo>
                  <a:pt x="1253" y="41"/>
                  <a:pt x="996" y="80"/>
                  <a:pt x="795" y="70"/>
                </a:cubicBezTo>
                <a:cubicBezTo>
                  <a:pt x="594" y="60"/>
                  <a:pt x="276" y="0"/>
                  <a:pt x="147" y="154"/>
                </a:cubicBezTo>
                <a:cubicBezTo>
                  <a:pt x="18" y="308"/>
                  <a:pt x="46" y="822"/>
                  <a:pt x="19" y="99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781" name="Oval 111"/>
          <p:cNvSpPr>
            <a:spLocks noChangeArrowheads="1"/>
          </p:cNvSpPr>
          <p:nvPr/>
        </p:nvSpPr>
        <p:spPr bwMode="auto">
          <a:xfrm>
            <a:off x="6274139" y="5043283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8782" name="Oval 112"/>
          <p:cNvSpPr>
            <a:spLocks noChangeArrowheads="1"/>
          </p:cNvSpPr>
          <p:nvPr/>
        </p:nvSpPr>
        <p:spPr bwMode="auto">
          <a:xfrm>
            <a:off x="8458275" y="474579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28783" name="Oval 113"/>
          <p:cNvSpPr>
            <a:spLocks noChangeArrowheads="1"/>
          </p:cNvSpPr>
          <p:nvPr/>
        </p:nvSpPr>
        <p:spPr bwMode="auto">
          <a:xfrm>
            <a:off x="6956682" y="580275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8784" name="Oval 114"/>
          <p:cNvSpPr>
            <a:spLocks noChangeArrowheads="1"/>
          </p:cNvSpPr>
          <p:nvPr/>
        </p:nvSpPr>
        <p:spPr bwMode="auto">
          <a:xfrm>
            <a:off x="5938119" y="650972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8785" name="Oval 115"/>
          <p:cNvSpPr>
            <a:spLocks noChangeArrowheads="1"/>
          </p:cNvSpPr>
          <p:nvPr/>
        </p:nvSpPr>
        <p:spPr bwMode="auto">
          <a:xfrm>
            <a:off x="9214322" y="558576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8786" name="Oval 116"/>
          <p:cNvSpPr>
            <a:spLocks noChangeArrowheads="1"/>
          </p:cNvSpPr>
          <p:nvPr/>
        </p:nvSpPr>
        <p:spPr bwMode="auto">
          <a:xfrm>
            <a:off x="7751231" y="633122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8787" name="AutoShape 117"/>
          <p:cNvCxnSpPr>
            <a:cxnSpLocks noChangeShapeType="1"/>
            <a:stCxn id="28781" idx="5"/>
            <a:endCxn id="28783" idx="1"/>
          </p:cNvCxnSpPr>
          <p:nvPr/>
        </p:nvCxnSpPr>
        <p:spPr bwMode="auto">
          <a:xfrm>
            <a:off x="6561158" y="5340771"/>
            <a:ext cx="444528" cy="50047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8" name="AutoShape 118"/>
          <p:cNvCxnSpPr>
            <a:cxnSpLocks noChangeShapeType="1"/>
            <a:stCxn id="28783" idx="3"/>
            <a:endCxn id="28784" idx="7"/>
          </p:cNvCxnSpPr>
          <p:nvPr/>
        </p:nvCxnSpPr>
        <p:spPr bwMode="auto">
          <a:xfrm flipH="1">
            <a:off x="6225137" y="6100238"/>
            <a:ext cx="780548" cy="44798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9" name="AutoShape 119"/>
          <p:cNvCxnSpPr>
            <a:cxnSpLocks noChangeShapeType="1"/>
            <a:stCxn id="28781" idx="3"/>
            <a:endCxn id="28784" idx="0"/>
          </p:cNvCxnSpPr>
          <p:nvPr/>
        </p:nvCxnSpPr>
        <p:spPr bwMode="auto">
          <a:xfrm flipH="1">
            <a:off x="6106129" y="5340771"/>
            <a:ext cx="217013" cy="1158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0" name="AutoShape 120"/>
          <p:cNvCxnSpPr>
            <a:cxnSpLocks noChangeShapeType="1"/>
            <a:stCxn id="28783" idx="5"/>
            <a:endCxn id="28786" idx="1"/>
          </p:cNvCxnSpPr>
          <p:nvPr/>
        </p:nvCxnSpPr>
        <p:spPr bwMode="auto">
          <a:xfrm>
            <a:off x="7243700" y="6100239"/>
            <a:ext cx="556535" cy="2694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1" name="AutoShape 121"/>
          <p:cNvCxnSpPr>
            <a:cxnSpLocks noChangeShapeType="1"/>
            <a:stCxn id="28784" idx="6"/>
            <a:endCxn id="28786" idx="2"/>
          </p:cNvCxnSpPr>
          <p:nvPr/>
        </p:nvCxnSpPr>
        <p:spPr bwMode="auto">
          <a:xfrm flipV="1">
            <a:off x="6284640" y="6499221"/>
            <a:ext cx="1456090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2" name="AutoShape 122"/>
          <p:cNvCxnSpPr>
            <a:cxnSpLocks noChangeShapeType="1"/>
            <a:stCxn id="28781" idx="6"/>
            <a:endCxn id="28805" idx="1"/>
          </p:cNvCxnSpPr>
          <p:nvPr/>
        </p:nvCxnSpPr>
        <p:spPr bwMode="auto">
          <a:xfrm>
            <a:off x="6620661" y="5211276"/>
            <a:ext cx="1172573" cy="13824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3" name="AutoShape 123"/>
          <p:cNvCxnSpPr>
            <a:cxnSpLocks noChangeShapeType="1"/>
            <a:stCxn id="28785" idx="1"/>
            <a:endCxn id="28782" idx="5"/>
          </p:cNvCxnSpPr>
          <p:nvPr/>
        </p:nvCxnSpPr>
        <p:spPr bwMode="auto">
          <a:xfrm flipH="1" flipV="1">
            <a:off x="8745293" y="5043283"/>
            <a:ext cx="518032" cy="5809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4" name="AutoShape 124"/>
          <p:cNvCxnSpPr>
            <a:cxnSpLocks noChangeShapeType="1"/>
            <a:stCxn id="28806" idx="7"/>
            <a:endCxn id="28785" idx="3"/>
          </p:cNvCxnSpPr>
          <p:nvPr/>
        </p:nvCxnSpPr>
        <p:spPr bwMode="auto">
          <a:xfrm flipV="1">
            <a:off x="8794296" y="5883248"/>
            <a:ext cx="469029" cy="36223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95" name="Text Box 125"/>
          <p:cNvSpPr txBox="1">
            <a:spLocks noChangeArrowheads="1"/>
          </p:cNvSpPr>
          <p:nvPr/>
        </p:nvSpPr>
        <p:spPr bwMode="auto">
          <a:xfrm>
            <a:off x="8993808" y="508178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96" name="Text Box 126"/>
          <p:cNvSpPr txBox="1">
            <a:spLocks noChangeArrowheads="1"/>
          </p:cNvSpPr>
          <p:nvPr/>
        </p:nvSpPr>
        <p:spPr bwMode="auto">
          <a:xfrm>
            <a:off x="5862864" y="561375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97" name="Text Box 127"/>
          <p:cNvSpPr txBox="1">
            <a:spLocks noChangeArrowheads="1"/>
          </p:cNvSpPr>
          <p:nvPr/>
        </p:nvSpPr>
        <p:spPr bwMode="auto">
          <a:xfrm>
            <a:off x="7891240" y="575375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98" name="Text Box 128"/>
          <p:cNvSpPr txBox="1">
            <a:spLocks noChangeArrowheads="1"/>
          </p:cNvSpPr>
          <p:nvPr/>
        </p:nvSpPr>
        <p:spPr bwMode="auto">
          <a:xfrm>
            <a:off x="6510404" y="551751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799" name="Text Box 129"/>
          <p:cNvSpPr txBox="1">
            <a:spLocks noChangeArrowheads="1"/>
          </p:cNvSpPr>
          <p:nvPr/>
        </p:nvSpPr>
        <p:spPr bwMode="auto">
          <a:xfrm>
            <a:off x="6898928" y="6593717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8800" name="Text Box 130"/>
          <p:cNvSpPr txBox="1">
            <a:spLocks noChangeArrowheads="1"/>
          </p:cNvSpPr>
          <p:nvPr/>
        </p:nvSpPr>
        <p:spPr bwMode="auto">
          <a:xfrm>
            <a:off x="9051562" y="602674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801" name="Text Box 131"/>
          <p:cNvSpPr txBox="1">
            <a:spLocks noChangeArrowheads="1"/>
          </p:cNvSpPr>
          <p:nvPr/>
        </p:nvSpPr>
        <p:spPr bwMode="auto">
          <a:xfrm>
            <a:off x="7051188" y="491378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8802" name="Text Box 132"/>
          <p:cNvSpPr txBox="1">
            <a:spLocks noChangeArrowheads="1"/>
          </p:cNvSpPr>
          <p:nvPr/>
        </p:nvSpPr>
        <p:spPr bwMode="auto">
          <a:xfrm>
            <a:off x="6639912" y="618948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28803" name="AutoShape 133"/>
          <p:cNvCxnSpPr>
            <a:cxnSpLocks noChangeShapeType="1"/>
            <a:stCxn id="28806" idx="0"/>
            <a:endCxn id="28782" idx="4"/>
          </p:cNvCxnSpPr>
          <p:nvPr/>
        </p:nvCxnSpPr>
        <p:spPr bwMode="auto">
          <a:xfrm flipH="1" flipV="1">
            <a:off x="8626285" y="5092282"/>
            <a:ext cx="49003" cy="110420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04" name="Text Box 134"/>
          <p:cNvSpPr txBox="1">
            <a:spLocks noChangeArrowheads="1"/>
          </p:cNvSpPr>
          <p:nvPr/>
        </p:nvSpPr>
        <p:spPr bwMode="auto">
          <a:xfrm>
            <a:off x="8311266" y="541076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8805" name="Oval 135"/>
          <p:cNvSpPr>
            <a:spLocks noChangeArrowheads="1"/>
          </p:cNvSpPr>
          <p:nvPr/>
        </p:nvSpPr>
        <p:spPr bwMode="auto">
          <a:xfrm>
            <a:off x="7744231" y="5311022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8806" name="Oval 136"/>
          <p:cNvSpPr>
            <a:spLocks noChangeArrowheads="1"/>
          </p:cNvSpPr>
          <p:nvPr/>
        </p:nvSpPr>
        <p:spPr bwMode="auto">
          <a:xfrm>
            <a:off x="8507278" y="6206983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8807" name="AutoShape 137"/>
          <p:cNvCxnSpPr>
            <a:cxnSpLocks noChangeShapeType="1"/>
            <a:stCxn id="28805" idx="4"/>
            <a:endCxn id="28786" idx="0"/>
          </p:cNvCxnSpPr>
          <p:nvPr/>
        </p:nvCxnSpPr>
        <p:spPr bwMode="auto">
          <a:xfrm>
            <a:off x="7912241" y="5657507"/>
            <a:ext cx="7000" cy="66322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08" name="Text Box 138"/>
          <p:cNvSpPr txBox="1">
            <a:spLocks noChangeArrowheads="1"/>
          </p:cNvSpPr>
          <p:nvPr/>
        </p:nvSpPr>
        <p:spPr bwMode="auto">
          <a:xfrm>
            <a:off x="7304953" y="5853499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8809" name="AutoShape 139"/>
          <p:cNvCxnSpPr>
            <a:cxnSpLocks noChangeShapeType="1"/>
            <a:stCxn id="28805" idx="3"/>
            <a:endCxn id="28783" idx="7"/>
          </p:cNvCxnSpPr>
          <p:nvPr/>
        </p:nvCxnSpPr>
        <p:spPr bwMode="auto">
          <a:xfrm flipH="1">
            <a:off x="7243700" y="5608510"/>
            <a:ext cx="549534" cy="23273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10" name="Text Box 140"/>
          <p:cNvSpPr txBox="1">
            <a:spLocks noChangeArrowheads="1"/>
          </p:cNvSpPr>
          <p:nvPr/>
        </p:nvSpPr>
        <p:spPr bwMode="auto">
          <a:xfrm>
            <a:off x="7229699" y="537577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4658" y="7185814"/>
            <a:ext cx="5698996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https://cmps-people.ok.ubc.ca/ylucet/DS/Kruskal.html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018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latin typeface="Tahoma" charset="0"/>
              </a:rPr>
              <a:t>Data Structure for Kruskal’s Algorithm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40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40052" y="1763924"/>
            <a:ext cx="8736542" cy="512378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3100" dirty="0"/>
              <a:t>The algorithm maintains a forest of trees</a:t>
            </a:r>
            <a:br>
              <a:rPr lang="en-US" altLang="en-US" sz="3100" dirty="0"/>
            </a:br>
            <a:r>
              <a:rPr lang="en-US" altLang="en-US" sz="3100" dirty="0"/>
              <a:t>A forest is a disjoint union of </a:t>
            </a:r>
            <a:r>
              <a:rPr lang="en-US" altLang="en-US" sz="3100" b="1" dirty="0"/>
              <a:t>trees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3100" dirty="0"/>
              <a:t>A priority queue extracts the edges by increasing weight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3100" dirty="0"/>
              <a:t>An edge is accepted it if connects distinct trees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altLang="en-US" sz="3100" dirty="0"/>
              <a:t>We need a data structure that maintains a </a:t>
            </a:r>
            <a:r>
              <a:rPr lang="en-US" altLang="en-US" sz="3100" dirty="0">
                <a:solidFill>
                  <a:schemeClr val="tx2"/>
                </a:solidFill>
              </a:rPr>
              <a:t>partition</a:t>
            </a:r>
            <a:r>
              <a:rPr lang="en-US" altLang="en-US" sz="3100" dirty="0"/>
              <a:t>, i.e., a collection of disjoint sets, with operations: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sz="2600" dirty="0" err="1">
                <a:solidFill>
                  <a:srgbClr val="C52D2D"/>
                </a:solidFill>
              </a:rPr>
              <a:t>makeSet</a:t>
            </a:r>
            <a:r>
              <a:rPr lang="en-US" altLang="en-US" sz="2600" dirty="0"/>
              <a:t>(u): create a set consisting of u</a:t>
            </a:r>
            <a:endParaRPr lang="en-US" altLang="en-US" sz="2600" dirty="0">
              <a:solidFill>
                <a:srgbClr val="C52D2D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sz="2600" dirty="0">
                <a:solidFill>
                  <a:srgbClr val="C52D2D"/>
                </a:solidFill>
              </a:rPr>
              <a:t>find</a:t>
            </a:r>
            <a:r>
              <a:rPr lang="en-US" altLang="en-US" sz="2600" dirty="0"/>
              <a:t>(u): return the set storing u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altLang="en-US" sz="2600" dirty="0">
                <a:solidFill>
                  <a:srgbClr val="C52D2D"/>
                </a:solidFill>
              </a:rPr>
              <a:t>union</a:t>
            </a:r>
            <a:r>
              <a:rPr lang="en-US" altLang="en-US" sz="2600" dirty="0"/>
              <a:t>(A, B): replace sets A and B with their union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E7B1CF3-FC99-E047-AF3B-A1936721B2D7}" type="slidenum">
              <a:rPr lang="en-US" sz="1500"/>
              <a:pPr eaLnBrk="1" hangingPunct="1"/>
              <a:t>19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4360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78AEB-DAAC-4906-8B0D-D8C967E1A0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53447"/>
              </p:ext>
            </p:extLst>
          </p:nvPr>
        </p:nvGraphicFramePr>
        <p:xfrm>
          <a:off x="1079872" y="2"/>
          <a:ext cx="7776863" cy="7559681"/>
        </p:xfrm>
        <a:graphic>
          <a:graphicData uri="http://schemas.openxmlformats.org/drawingml/2006/table">
            <a:tbl>
              <a:tblPr/>
              <a:tblGrid>
                <a:gridCol w="397358">
                  <a:extLst>
                    <a:ext uri="{9D8B030D-6E8A-4147-A177-3AD203B41FA5}">
                      <a16:colId xmlns:a16="http://schemas.microsoft.com/office/drawing/2014/main" val="2165158481"/>
                    </a:ext>
                  </a:extLst>
                </a:gridCol>
                <a:gridCol w="605498">
                  <a:extLst>
                    <a:ext uri="{9D8B030D-6E8A-4147-A177-3AD203B41FA5}">
                      <a16:colId xmlns:a16="http://schemas.microsoft.com/office/drawing/2014/main" val="1881630362"/>
                    </a:ext>
                  </a:extLst>
                </a:gridCol>
                <a:gridCol w="737950">
                  <a:extLst>
                    <a:ext uri="{9D8B030D-6E8A-4147-A177-3AD203B41FA5}">
                      <a16:colId xmlns:a16="http://schemas.microsoft.com/office/drawing/2014/main" val="12577483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508484644"/>
                    </a:ext>
                  </a:extLst>
                </a:gridCol>
                <a:gridCol w="2478757">
                  <a:extLst>
                    <a:ext uri="{9D8B030D-6E8A-4147-A177-3AD203B41FA5}">
                      <a16:colId xmlns:a16="http://schemas.microsoft.com/office/drawing/2014/main" val="2478631984"/>
                    </a:ext>
                  </a:extLst>
                </a:gridCol>
                <a:gridCol w="965012">
                  <a:extLst>
                    <a:ext uri="{9D8B030D-6E8A-4147-A177-3AD203B41FA5}">
                      <a16:colId xmlns:a16="http://schemas.microsoft.com/office/drawing/2014/main" val="16549406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i="0" u="none" strike="noStrike">
                          <a:effectLst/>
                          <a:latin typeface="Arial" panose="020B0604020202020204" pitchFamily="34" charset="0"/>
                        </a:rPr>
                        <a:t>Wk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>
                          <a:effectLst/>
                          <a:latin typeface="Arial" panose="020B0604020202020204" pitchFamily="34" charset="0"/>
                        </a:rPr>
                        <a:t>Class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000" b="1" i="0" u="none" strike="noStrike">
                          <a:effectLst/>
                          <a:latin typeface="Arial" panose="020B0604020202020204" pitchFamily="34" charset="0"/>
                        </a:rPr>
                        <a:t>Activity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000" b="1" i="0" u="none" strike="noStrike">
                          <a:effectLst/>
                          <a:latin typeface="Arial" panose="020B0604020202020204" pitchFamily="34" charset="0"/>
                        </a:rPr>
                        <a:t>Reading/Prep given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>
                          <a:effectLst/>
                          <a:latin typeface="Arial" panose="020B0604020202020204" pitchFamily="34" charset="0"/>
                        </a:rPr>
                        <a:t>Peer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494505"/>
                  </a:ext>
                </a:extLst>
              </a:tr>
              <a:tr h="25676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effectLst/>
                          <a:latin typeface="Arial" panose="020B0604020202020204" pitchFamily="34" charset="0"/>
                        </a:rPr>
                        <a:t>Sep 04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000" b="1" i="0" u="none" strike="noStrike">
                          <a:effectLst/>
                          <a:latin typeface="Arial" panose="020B0604020202020204" pitchFamily="34" charset="0"/>
                        </a:rPr>
                        <a:t>NO CLASS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331383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effectLst/>
                          <a:latin typeface="Arial" panose="020B0604020202020204" pitchFamily="34" charset="0"/>
                        </a:rPr>
                        <a:t>Sep 06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blacklists, Syllabus, TBL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Java, Generics, Testing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619686"/>
                  </a:ext>
                </a:extLst>
              </a:tr>
              <a:tr h="2518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effectLst/>
                          <a:latin typeface="Arial" panose="020B0604020202020204" pitchFamily="34" charset="0"/>
                        </a:rPr>
                        <a:t>Sep 11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 dirty="0">
                          <a:effectLst/>
                          <a:latin typeface="Arial" panose="020B0604020202020204" pitchFamily="34" charset="0"/>
                        </a:rPr>
                        <a:t>RAT1: generics; unit testing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Complexity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267743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Sep 13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Lect: Complexity, streams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Lists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509856"/>
                  </a:ext>
                </a:extLst>
              </a:tr>
              <a:tr h="2468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Sep 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Build &amp; Critic (training)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iMAT1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51344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Sep 20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tMAT1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Recursion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930219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 25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RAT2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Stack, Queue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effectLst/>
                          <a:latin typeface="DejaVu Sans Condensed"/>
                        </a:rPr>
                        <a:t>Peer 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92876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 27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Build &amp; Critic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Iterators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44137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 02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mini-lecture+exercises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iMAT2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48275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 04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tMAT2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BST, PQ, heap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4561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 09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effectLst/>
                          <a:latin typeface="Calibri" panose="020F0502020204030204" pitchFamily="34" charset="0"/>
                        </a:rPr>
                        <a:t>RAT3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Hash, skip list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effectLst/>
                          <a:latin typeface="DejaVu Sans Condensed"/>
                        </a:rPr>
                        <a:t>Peer 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25259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 11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Hash table, Skiplist, ex.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14.6 Shortest path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27672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 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Dijsktra+Competition ex.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Union-find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862704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 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Union-find/Disjoint sets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iMAT3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39856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 23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effectLst/>
                          <a:latin typeface="Calibri" panose="020F0502020204030204" pitchFamily="34" charset="0"/>
                        </a:rPr>
                        <a:t>tMAT3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Search Trees AVL/RB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04815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 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Lecture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effectLst/>
                          <a:latin typeface="DejaVu Sans Condensed"/>
                        </a:rPr>
                        <a:t>Peer 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695495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effectLst/>
                          <a:latin typeface="Calibri" panose="020F0502020204030204" pitchFamily="34" charset="0"/>
                        </a:rPr>
                        <a:t>Oct 30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effectLst/>
                          <a:latin typeface="Calibri" panose="020F0502020204030204" pitchFamily="34" charset="0"/>
                        </a:rPr>
                        <a:t>Midterm review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20078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l" fontAlgn="t"/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Nov 01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effectLst/>
                          <a:latin typeface="Calibri" panose="020F0502020204030204" pitchFamily="34" charset="0"/>
                        </a:rPr>
                        <a:t>Midterm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330652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 06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effectLst/>
                          <a:latin typeface="Calibri" panose="020F0502020204030204" pitchFamily="34" charset="0"/>
                        </a:rPr>
                        <a:t>RAT4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B-Trees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72823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 08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Exercise: Select tree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iMAT4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A0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39809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 13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effectLst/>
                          <a:latin typeface="Calibri" panose="020F0502020204030204" pitchFamily="34" charset="0"/>
                        </a:rPr>
                        <a:t>tMAT4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Text processing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301618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 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Lecture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KMP, BM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80702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 20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effectLst/>
                          <a:latin typeface="Calibri" panose="020F0502020204030204" pitchFamily="34" charset="0"/>
                        </a:rPr>
                        <a:t>RAT5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Tries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325763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 22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Huffman coding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iMAT5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843922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 27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effectLst/>
                          <a:latin typeface="Calibri" panose="020F0502020204030204" pitchFamily="34" charset="0"/>
                        </a:rPr>
                        <a:t>tMAT5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>
                          <a:effectLst/>
                          <a:latin typeface="DejaVu Sans Condensed"/>
                        </a:rPr>
                        <a:t>Peer 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506504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ctr" fontAlgn="b"/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0" i="0" u="none" strike="noStrike" dirty="0">
                          <a:effectLst/>
                          <a:latin typeface="Arial" panose="020B0604020202020204" pitchFamily="34" charset="0"/>
                        </a:rPr>
                        <a:t>Nov 29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b="0" i="0" u="none" strike="noStrike">
                          <a:effectLst/>
                          <a:latin typeface="Calibri" panose="020F0502020204030204" pitchFamily="34" charset="0"/>
                        </a:rPr>
                        <a:t>Review/Course Evaluation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 dirty="0">
                        <a:effectLst/>
                        <a:latin typeface="DejaVu Sans Condensed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09619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1800" y="3805999"/>
            <a:ext cx="9491592" cy="2691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9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Union-Find</a:t>
            </a:r>
          </a:p>
        </p:txBody>
      </p:sp>
      <p:sp>
        <p:nvSpPr>
          <p:cNvPr id="1741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C50B0C-0B23-C640-807F-E3F9640A35C7}" type="slidenum">
              <a:rPr lang="en-US" sz="1500"/>
              <a:pPr eaLnBrk="1" hangingPunct="1"/>
              <a:t>20</a:t>
            </a:fld>
            <a:endParaRPr lang="en-US" sz="15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8063" y="1847920"/>
            <a:ext cx="8568531" cy="1259946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Union-Find Partition Structures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Motivation: </a:t>
            </a:r>
            <a:r>
              <a:rPr lang="en-US" dirty="0" err="1"/>
              <a:t>Kruskal’s</a:t>
            </a:r>
            <a:r>
              <a:rPr lang="en-US" dirty="0"/>
              <a:t> algorithms need to maintain a </a:t>
            </a:r>
            <a:r>
              <a:rPr lang="en-US" b="1" dirty="0">
                <a:solidFill>
                  <a:srgbClr val="FF0000"/>
                </a:solidFill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2075771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9611F1-498F-044D-88C7-AB3D88AAF249}" type="slidenum">
              <a:rPr lang="en-US" sz="1500"/>
              <a:pPr eaLnBrk="1" hangingPunct="1"/>
              <a:t>21</a:t>
            </a:fld>
            <a:endParaRPr lang="en-US" sz="1500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042" y="335985"/>
            <a:ext cx="9062062" cy="125994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Partitions with Union-Find Operations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77048" y="2183906"/>
            <a:ext cx="8799546" cy="4787794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FF0000"/>
                </a:solidFill>
                <a:latin typeface="Tahoma" charset="0"/>
              </a:rPr>
              <a:t>makeSet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(x)</a:t>
            </a:r>
            <a:r>
              <a:rPr lang="en-US" dirty="0">
                <a:latin typeface="Tahoma" charset="0"/>
              </a:rPr>
              <a:t>: Create a singleton set containing the element x and return the position storing x in this set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charset="0"/>
              </a:rPr>
              <a:t>union(A, B): </a:t>
            </a:r>
            <a:r>
              <a:rPr lang="en-US" dirty="0">
                <a:latin typeface="Tahoma" charset="0"/>
              </a:rPr>
              <a:t>Return the set A U B, destroying the old A and B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charset="0"/>
              </a:rPr>
              <a:t>find(p): </a:t>
            </a:r>
            <a:r>
              <a:rPr lang="en-US" dirty="0">
                <a:latin typeface="Tahoma" charset="0"/>
              </a:rPr>
              <a:t>Return the set containing the element at position p</a:t>
            </a:r>
          </a:p>
        </p:txBody>
      </p:sp>
    </p:spTree>
    <p:extLst>
      <p:ext uri="{BB962C8B-B14F-4D97-AF65-F5344CB8AC3E}">
        <p14:creationId xmlns:p14="http://schemas.microsoft.com/office/powerpoint/2010/main" val="76552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Union-Find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5B6A9D-7470-694E-9D98-0E64DA7CDF58}" type="slidenum">
              <a:rPr lang="en-US" sz="1500"/>
              <a:pPr eaLnBrk="1" hangingPunct="1"/>
              <a:t>22</a:t>
            </a:fld>
            <a:endParaRPr lang="en-US" sz="15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List-based Implementation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924057" y="1763924"/>
            <a:ext cx="8568531" cy="2183906"/>
          </a:xfrm>
        </p:spPr>
        <p:txBody>
          <a:bodyPr/>
          <a:lstStyle/>
          <a:p>
            <a:pPr eaLnBrk="1" hangingPunct="1"/>
            <a:r>
              <a:rPr lang="en-US" sz="3100">
                <a:latin typeface="Tahoma" charset="0"/>
              </a:rPr>
              <a:t>Each set is stored in a sequence represented with a linked-list</a:t>
            </a:r>
          </a:p>
          <a:p>
            <a:pPr eaLnBrk="1" hangingPunct="1"/>
            <a:r>
              <a:rPr lang="en-US" sz="3100">
                <a:latin typeface="Tahoma" charset="0"/>
              </a:rPr>
              <a:t>Each node should store an object containing the element and a reference to the set name</a:t>
            </a:r>
          </a:p>
        </p:txBody>
      </p:sp>
      <p:pic>
        <p:nvPicPr>
          <p:cNvPr id="20485" name="Picture 5" descr="seq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3443" r="15152" b="37248"/>
          <a:stretch>
            <a:fillRect/>
          </a:stretch>
        </p:blipFill>
        <p:spPr>
          <a:xfrm>
            <a:off x="1428089" y="3806088"/>
            <a:ext cx="7392458" cy="3333606"/>
          </a:xfrm>
          <a:noFill/>
        </p:spPr>
      </p:pic>
    </p:spTree>
    <p:extLst>
      <p:ext uri="{BB962C8B-B14F-4D97-AF65-F5344CB8AC3E}">
        <p14:creationId xmlns:p14="http://schemas.microsoft.com/office/powerpoint/2010/main" val="2678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62F381-DC2D-0647-87FD-3A68028536CF}" type="slidenum">
              <a:rPr lang="en-US" sz="1500"/>
              <a:pPr eaLnBrk="1" hangingPunct="1"/>
              <a:t>23</a:t>
            </a:fld>
            <a:endParaRPr lang="en-US" sz="1500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Analysis of List-based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219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24057" y="1847921"/>
                <a:ext cx="8568531" cy="4787794"/>
              </a:xfrm>
            </p:spPr>
            <p:txBody>
              <a:bodyPr>
                <a:normAutofit/>
              </a:bodyPr>
              <a:lstStyle/>
              <a:p>
                <a:pPr eaLnBrk="1" hangingPunct="1">
                  <a:buFont typeface="Wingdings" pitchFamily="2" charset="2"/>
                  <a:buBlip>
                    <a:blip r:embed="rId2"/>
                  </a:buBlip>
                  <a:defRPr/>
                </a:pPr>
                <a:r>
                  <a:rPr lang="en-US" dirty="0">
                    <a:ea typeface="+mn-ea"/>
                    <a:cs typeface="+mn-cs"/>
                  </a:rPr>
                  <a:t>Total time needed to do n unions and finds is O(n log n)</a:t>
                </a:r>
              </a:p>
              <a:p>
                <a:pPr eaLnBrk="1" hangingPunct="1">
                  <a:buFont typeface="Wingdings" pitchFamily="2" charset="2"/>
                  <a:buBlip>
                    <a:blip r:embed="rId2"/>
                  </a:buBlip>
                  <a:defRPr/>
                </a:pPr>
                <a:r>
                  <a:rPr lang="en-US" dirty="0"/>
                  <a:t>Union or find take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ea typeface="+mn-ea"/>
                    <a:cs typeface="+mn-cs"/>
                  </a:rPr>
                  <a:t> on </a:t>
                </a:r>
                <a:r>
                  <a:rPr lang="en-US" dirty="0">
                    <a:solidFill>
                      <a:srgbClr val="FF0000"/>
                    </a:solidFill>
                    <a:ea typeface="+mn-ea"/>
                    <a:cs typeface="+mn-cs"/>
                  </a:rPr>
                  <a:t>average</a:t>
                </a:r>
              </a:p>
            </p:txBody>
          </p:sp>
        </mc:Choice>
        <mc:Fallback xmlns="">
          <p:sp>
            <p:nvSpPr>
              <p:cNvPr id="26521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24057" y="1847921"/>
                <a:ext cx="8568531" cy="4787794"/>
              </a:xfrm>
              <a:blipFill>
                <a:blip r:embed="rId3"/>
                <a:stretch>
                  <a:fillRect l="-71" t="-2799" r="-24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651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3AF841-9841-E94C-87EF-FABB3F2C718D}" type="slidenum">
              <a:rPr lang="en-US" sz="1500"/>
              <a:pPr eaLnBrk="1" hangingPunct="1"/>
              <a:t>24</a:t>
            </a:fld>
            <a:endParaRPr lang="en-US" sz="15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72042" y="335985"/>
            <a:ext cx="8064500" cy="1259946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Tree-based Implementation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924057" y="1763924"/>
            <a:ext cx="8568531" cy="277188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>
                <a:latin typeface="Tahoma" charset="0"/>
              </a:rPr>
              <a:t>Each element is stored in a node, which contains a pointer to a </a:t>
            </a:r>
            <a:r>
              <a:rPr lang="en-US" sz="2600">
                <a:solidFill>
                  <a:schemeClr val="tx2"/>
                </a:solidFill>
                <a:latin typeface="Tahoma" charset="0"/>
              </a:rPr>
              <a:t>set</a:t>
            </a:r>
            <a:r>
              <a:rPr lang="en-US" sz="2600">
                <a:latin typeface="Tahoma" charset="0"/>
              </a:rPr>
              <a:t> name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>
                <a:latin typeface="Tahoma" charset="0"/>
              </a:rPr>
              <a:t>A node v whose set pointer points back to v is also a set name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>
                <a:latin typeface="Tahoma" charset="0"/>
              </a:rPr>
              <a:t>Each set is a tree, rooted at a node with a self-referencing set pointer</a:t>
            </a:r>
          </a:p>
          <a:p>
            <a:pPr eaLnBrk="1" hangingPunct="1">
              <a:lnSpc>
                <a:spcPct val="80000"/>
              </a:lnSpc>
            </a:pPr>
            <a:r>
              <a:rPr lang="en-US" sz="2600">
                <a:latin typeface="Tahoma" charset="0"/>
              </a:rPr>
              <a:t>For example: The sets </a:t>
            </a:r>
            <a:r>
              <a:rPr lang="ja-JP" altLang="en-US" sz="2600">
                <a:latin typeface="Tahoma" charset="0"/>
              </a:rPr>
              <a:t>“</a:t>
            </a:r>
            <a:r>
              <a:rPr lang="en-US" altLang="ja-JP" sz="2600">
                <a:latin typeface="Tahoma" charset="0"/>
              </a:rPr>
              <a:t>1</a:t>
            </a:r>
            <a:r>
              <a:rPr lang="ja-JP" altLang="en-US" sz="2600">
                <a:latin typeface="Tahoma" charset="0"/>
              </a:rPr>
              <a:t>”</a:t>
            </a:r>
            <a:r>
              <a:rPr lang="en-US" altLang="ja-JP" sz="2600">
                <a:latin typeface="Tahoma" charset="0"/>
              </a:rPr>
              <a:t>, </a:t>
            </a:r>
            <a:r>
              <a:rPr lang="ja-JP" altLang="en-US" sz="2600">
                <a:latin typeface="Tahoma" charset="0"/>
              </a:rPr>
              <a:t>“</a:t>
            </a:r>
            <a:r>
              <a:rPr lang="en-US" altLang="ja-JP" sz="2600">
                <a:latin typeface="Tahoma" charset="0"/>
              </a:rPr>
              <a:t>2</a:t>
            </a:r>
            <a:r>
              <a:rPr lang="ja-JP" altLang="en-US" sz="2600">
                <a:latin typeface="Tahoma" charset="0"/>
              </a:rPr>
              <a:t>”</a:t>
            </a:r>
            <a:r>
              <a:rPr lang="en-US" altLang="ja-JP" sz="2600">
                <a:latin typeface="Tahoma" charset="0"/>
              </a:rPr>
              <a:t>, and </a:t>
            </a:r>
            <a:r>
              <a:rPr lang="ja-JP" altLang="en-US" sz="2600">
                <a:latin typeface="Tahoma" charset="0"/>
              </a:rPr>
              <a:t>“</a:t>
            </a:r>
            <a:r>
              <a:rPr lang="en-US" altLang="ja-JP" sz="2600">
                <a:latin typeface="Tahoma" charset="0"/>
              </a:rPr>
              <a:t>5</a:t>
            </a:r>
            <a:r>
              <a:rPr lang="ja-JP" altLang="en-US" sz="2600">
                <a:latin typeface="Tahoma" charset="0"/>
              </a:rPr>
              <a:t>”</a:t>
            </a:r>
            <a:r>
              <a:rPr lang="en-US" altLang="ja-JP" sz="2600">
                <a:latin typeface="Tahoma" charset="0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2600">
              <a:latin typeface="Tahoma" charset="0"/>
            </a:endParaRPr>
          </a:p>
        </p:txBody>
      </p:sp>
      <p:sp>
        <p:nvSpPr>
          <p:cNvPr id="22533" name="AutoShape 7"/>
          <p:cNvSpPr>
            <a:spLocks noChangeAspect="1" noChangeArrowheads="1" noTextEdit="1"/>
          </p:cNvSpPr>
          <p:nvPr/>
        </p:nvSpPr>
        <p:spPr bwMode="auto">
          <a:xfrm>
            <a:off x="2856177" y="4350314"/>
            <a:ext cx="5376333" cy="29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34" name="Line 9"/>
          <p:cNvSpPr>
            <a:spLocks noChangeShapeType="1"/>
          </p:cNvSpPr>
          <p:nvPr/>
        </p:nvSpPr>
        <p:spPr bwMode="auto">
          <a:xfrm flipH="1" flipV="1">
            <a:off x="7164944" y="6728461"/>
            <a:ext cx="511032" cy="271238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35" name="Freeform 10"/>
          <p:cNvSpPr>
            <a:spLocks/>
          </p:cNvSpPr>
          <p:nvPr/>
        </p:nvSpPr>
        <p:spPr bwMode="auto">
          <a:xfrm>
            <a:off x="7045937" y="6665464"/>
            <a:ext cx="152260" cy="110245"/>
          </a:xfrm>
          <a:custGeom>
            <a:avLst/>
            <a:gdLst>
              <a:gd name="T0" fmla="*/ 96838 w 87"/>
              <a:gd name="T1" fmla="*/ 100012 h 63"/>
              <a:gd name="T2" fmla="*/ 0 w 87"/>
              <a:gd name="T3" fmla="*/ 0 h 63"/>
              <a:gd name="T4" fmla="*/ 138113 w 87"/>
              <a:gd name="T5" fmla="*/ 22225 h 63"/>
              <a:gd name="T6" fmla="*/ 96838 w 87"/>
              <a:gd name="T7" fmla="*/ 100012 h 63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3"/>
              <a:gd name="T14" fmla="*/ 87 w 87"/>
              <a:gd name="T15" fmla="*/ 63 h 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3">
                <a:moveTo>
                  <a:pt x="61" y="63"/>
                </a:moveTo>
                <a:lnTo>
                  <a:pt x="0" y="0"/>
                </a:lnTo>
                <a:lnTo>
                  <a:pt x="87" y="14"/>
                </a:lnTo>
                <a:lnTo>
                  <a:pt x="61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 flipV="1">
            <a:off x="6853425" y="6150987"/>
            <a:ext cx="171511" cy="400732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37" name="Freeform 12"/>
          <p:cNvSpPr>
            <a:spLocks/>
          </p:cNvSpPr>
          <p:nvPr/>
        </p:nvSpPr>
        <p:spPr bwMode="auto">
          <a:xfrm>
            <a:off x="6974183" y="6028491"/>
            <a:ext cx="103256" cy="152243"/>
          </a:xfrm>
          <a:custGeom>
            <a:avLst/>
            <a:gdLst>
              <a:gd name="T0" fmla="*/ 0 w 59"/>
              <a:gd name="T1" fmla="*/ 104775 h 87"/>
              <a:gd name="T2" fmla="*/ 93662 w 59"/>
              <a:gd name="T3" fmla="*/ 0 h 87"/>
              <a:gd name="T4" fmla="*/ 82550 w 59"/>
              <a:gd name="T5" fmla="*/ 138112 h 87"/>
              <a:gd name="T6" fmla="*/ 0 w 59"/>
              <a:gd name="T7" fmla="*/ 104775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7"/>
              <a:gd name="T14" fmla="*/ 59 w 59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7">
                <a:moveTo>
                  <a:pt x="0" y="66"/>
                </a:moveTo>
                <a:lnTo>
                  <a:pt x="59" y="0"/>
                </a:lnTo>
                <a:lnTo>
                  <a:pt x="52" y="87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38" name="Line 13"/>
          <p:cNvSpPr>
            <a:spLocks noChangeShapeType="1"/>
          </p:cNvSpPr>
          <p:nvPr/>
        </p:nvSpPr>
        <p:spPr bwMode="auto">
          <a:xfrm flipV="1">
            <a:off x="5432337" y="6103737"/>
            <a:ext cx="243266" cy="447981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39" name="Freeform 14"/>
          <p:cNvSpPr>
            <a:spLocks/>
          </p:cNvSpPr>
          <p:nvPr/>
        </p:nvSpPr>
        <p:spPr bwMode="auto">
          <a:xfrm>
            <a:off x="5626599" y="5984743"/>
            <a:ext cx="112007" cy="152244"/>
          </a:xfrm>
          <a:custGeom>
            <a:avLst/>
            <a:gdLst>
              <a:gd name="T0" fmla="*/ 0 w 64"/>
              <a:gd name="T1" fmla="*/ 96838 h 87"/>
              <a:gd name="T2" fmla="*/ 101600 w 64"/>
              <a:gd name="T3" fmla="*/ 0 h 87"/>
              <a:gd name="T4" fmla="*/ 77788 w 64"/>
              <a:gd name="T5" fmla="*/ 138113 h 87"/>
              <a:gd name="T6" fmla="*/ 0 w 64"/>
              <a:gd name="T7" fmla="*/ 96838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1"/>
                </a:moveTo>
                <a:lnTo>
                  <a:pt x="64" y="0"/>
                </a:lnTo>
                <a:lnTo>
                  <a:pt x="49" y="87"/>
                </a:ln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 flipH="1" flipV="1">
            <a:off x="3783735" y="5330271"/>
            <a:ext cx="229265" cy="47423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41" name="Freeform 16"/>
          <p:cNvSpPr>
            <a:spLocks/>
          </p:cNvSpPr>
          <p:nvPr/>
        </p:nvSpPr>
        <p:spPr bwMode="auto">
          <a:xfrm>
            <a:off x="3727731" y="5209527"/>
            <a:ext cx="105007" cy="152243"/>
          </a:xfrm>
          <a:custGeom>
            <a:avLst/>
            <a:gdLst>
              <a:gd name="T0" fmla="*/ 15875 w 60"/>
              <a:gd name="T1" fmla="*/ 138112 h 87"/>
              <a:gd name="T2" fmla="*/ 0 w 60"/>
              <a:gd name="T3" fmla="*/ 0 h 87"/>
              <a:gd name="T4" fmla="*/ 95250 w 60"/>
              <a:gd name="T5" fmla="*/ 100012 h 87"/>
              <a:gd name="T6" fmla="*/ 15875 w 60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10" y="87"/>
                </a:moveTo>
                <a:lnTo>
                  <a:pt x="0" y="0"/>
                </a:lnTo>
                <a:lnTo>
                  <a:pt x="60" y="63"/>
                </a:lnTo>
                <a:lnTo>
                  <a:pt x="10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42" name="Line 17"/>
          <p:cNvSpPr>
            <a:spLocks noChangeShapeType="1"/>
          </p:cNvSpPr>
          <p:nvPr/>
        </p:nvSpPr>
        <p:spPr bwMode="auto">
          <a:xfrm flipV="1">
            <a:off x="3115194" y="5321522"/>
            <a:ext cx="220514" cy="482979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43" name="Freeform 18"/>
          <p:cNvSpPr>
            <a:spLocks/>
          </p:cNvSpPr>
          <p:nvPr/>
        </p:nvSpPr>
        <p:spPr bwMode="auto">
          <a:xfrm>
            <a:off x="3286704" y="5200777"/>
            <a:ext cx="105007" cy="152244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44" name="Freeform 19"/>
          <p:cNvSpPr>
            <a:spLocks/>
          </p:cNvSpPr>
          <p:nvPr/>
        </p:nvSpPr>
        <p:spPr bwMode="auto">
          <a:xfrm>
            <a:off x="3339207" y="4831543"/>
            <a:ext cx="448028" cy="447981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45" name="Freeform 20"/>
          <p:cNvSpPr>
            <a:spLocks/>
          </p:cNvSpPr>
          <p:nvPr/>
        </p:nvSpPr>
        <p:spPr bwMode="auto">
          <a:xfrm>
            <a:off x="3339207" y="4831543"/>
            <a:ext cx="448028" cy="447981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46" name="Rectangle 21"/>
          <p:cNvSpPr>
            <a:spLocks noChangeArrowheads="1"/>
          </p:cNvSpPr>
          <p:nvPr/>
        </p:nvSpPr>
        <p:spPr bwMode="auto">
          <a:xfrm>
            <a:off x="3475715" y="4903289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</a:t>
            </a:r>
            <a:endParaRPr lang="en-US" sz="2000"/>
          </a:p>
        </p:txBody>
      </p:sp>
      <p:sp>
        <p:nvSpPr>
          <p:cNvPr id="22547" name="Freeform 22"/>
          <p:cNvSpPr>
            <a:spLocks/>
          </p:cNvSpPr>
          <p:nvPr/>
        </p:nvSpPr>
        <p:spPr bwMode="auto">
          <a:xfrm>
            <a:off x="3787235" y="5578760"/>
            <a:ext cx="448028" cy="449731"/>
          </a:xfrm>
          <a:custGeom>
            <a:avLst/>
            <a:gdLst>
              <a:gd name="T0" fmla="*/ 0 w 921"/>
              <a:gd name="T1" fmla="*/ 203994 h 922"/>
              <a:gd name="T2" fmla="*/ 203421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3421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48" name="Freeform 23"/>
          <p:cNvSpPr>
            <a:spLocks/>
          </p:cNvSpPr>
          <p:nvPr/>
        </p:nvSpPr>
        <p:spPr bwMode="auto">
          <a:xfrm>
            <a:off x="3787235" y="5578760"/>
            <a:ext cx="448028" cy="449731"/>
          </a:xfrm>
          <a:custGeom>
            <a:avLst/>
            <a:gdLst>
              <a:gd name="T0" fmla="*/ 0 w 256"/>
              <a:gd name="T1" fmla="*/ 204788 h 257"/>
              <a:gd name="T2" fmla="*/ 204788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4788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8" y="0"/>
                  <a:pt x="129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49" name="Rectangle 24"/>
          <p:cNvSpPr>
            <a:spLocks noChangeArrowheads="1"/>
          </p:cNvSpPr>
          <p:nvPr/>
        </p:nvSpPr>
        <p:spPr bwMode="auto">
          <a:xfrm>
            <a:off x="3920243" y="5652257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7</a:t>
            </a:r>
            <a:endParaRPr lang="en-US" sz="2000"/>
          </a:p>
        </p:txBody>
      </p:sp>
      <p:sp>
        <p:nvSpPr>
          <p:cNvPr id="22550" name="Freeform 25"/>
          <p:cNvSpPr>
            <a:spLocks/>
          </p:cNvSpPr>
          <p:nvPr/>
        </p:nvSpPr>
        <p:spPr bwMode="auto">
          <a:xfrm>
            <a:off x="2891179" y="5578760"/>
            <a:ext cx="448028" cy="449731"/>
          </a:xfrm>
          <a:custGeom>
            <a:avLst/>
            <a:gdLst>
              <a:gd name="T0" fmla="*/ 0 w 921"/>
              <a:gd name="T1" fmla="*/ 203994 h 922"/>
              <a:gd name="T2" fmla="*/ 202979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2979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51" name="Freeform 26"/>
          <p:cNvSpPr>
            <a:spLocks/>
          </p:cNvSpPr>
          <p:nvPr/>
        </p:nvSpPr>
        <p:spPr bwMode="auto">
          <a:xfrm>
            <a:off x="2891179" y="5578760"/>
            <a:ext cx="448028" cy="449731"/>
          </a:xfrm>
          <a:custGeom>
            <a:avLst/>
            <a:gdLst>
              <a:gd name="T0" fmla="*/ 0 w 256"/>
              <a:gd name="T1" fmla="*/ 204788 h 257"/>
              <a:gd name="T2" fmla="*/ 203200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3200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52" name="Rectangle 27"/>
          <p:cNvSpPr>
            <a:spLocks noChangeArrowheads="1"/>
          </p:cNvSpPr>
          <p:nvPr/>
        </p:nvSpPr>
        <p:spPr bwMode="auto">
          <a:xfrm>
            <a:off x="3024187" y="5652257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4</a:t>
            </a:r>
            <a:endParaRPr lang="en-US" sz="2000"/>
          </a:p>
        </p:txBody>
      </p:sp>
      <p:sp>
        <p:nvSpPr>
          <p:cNvPr id="22553" name="Freeform 28"/>
          <p:cNvSpPr>
            <a:spLocks/>
          </p:cNvSpPr>
          <p:nvPr/>
        </p:nvSpPr>
        <p:spPr bwMode="auto">
          <a:xfrm>
            <a:off x="3549221" y="4481558"/>
            <a:ext cx="572286" cy="626473"/>
          </a:xfrm>
          <a:custGeom>
            <a:avLst/>
            <a:gdLst>
              <a:gd name="T0" fmla="*/ 215900 w 327"/>
              <a:gd name="T1" fmla="*/ 520700 h 358"/>
              <a:gd name="T2" fmla="*/ 500063 w 327"/>
              <a:gd name="T3" fmla="*/ 368300 h 358"/>
              <a:gd name="T4" fmla="*/ 284163 w 327"/>
              <a:gd name="T5" fmla="*/ 46038 h 358"/>
              <a:gd name="T6" fmla="*/ 0 w 327"/>
              <a:gd name="T7" fmla="*/ 196850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54" name="Freeform 29"/>
          <p:cNvSpPr>
            <a:spLocks/>
          </p:cNvSpPr>
          <p:nvPr/>
        </p:nvSpPr>
        <p:spPr bwMode="auto">
          <a:xfrm>
            <a:off x="3500217" y="4681050"/>
            <a:ext cx="96257" cy="150494"/>
          </a:xfrm>
          <a:custGeom>
            <a:avLst/>
            <a:gdLst>
              <a:gd name="T0" fmla="*/ 87313 w 55"/>
              <a:gd name="T1" fmla="*/ 0 h 86"/>
              <a:gd name="T2" fmla="*/ 57150 w 55"/>
              <a:gd name="T3" fmla="*/ 136525 h 86"/>
              <a:gd name="T4" fmla="*/ 0 w 55"/>
              <a:gd name="T5" fmla="*/ 9525 h 86"/>
              <a:gd name="T6" fmla="*/ 87313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55" name="Line 30"/>
          <p:cNvSpPr>
            <a:spLocks noChangeShapeType="1"/>
          </p:cNvSpPr>
          <p:nvPr/>
        </p:nvSpPr>
        <p:spPr bwMode="auto">
          <a:xfrm flipH="1" flipV="1">
            <a:off x="5642350" y="5330271"/>
            <a:ext cx="227514" cy="47423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56" name="Freeform 31"/>
          <p:cNvSpPr>
            <a:spLocks/>
          </p:cNvSpPr>
          <p:nvPr/>
        </p:nvSpPr>
        <p:spPr bwMode="auto">
          <a:xfrm>
            <a:off x="5584597" y="5209527"/>
            <a:ext cx="106756" cy="152243"/>
          </a:xfrm>
          <a:custGeom>
            <a:avLst/>
            <a:gdLst>
              <a:gd name="T0" fmla="*/ 17462 w 61"/>
              <a:gd name="T1" fmla="*/ 138112 h 87"/>
              <a:gd name="T2" fmla="*/ 0 w 61"/>
              <a:gd name="T3" fmla="*/ 0 h 87"/>
              <a:gd name="T4" fmla="*/ 96837 w 61"/>
              <a:gd name="T5" fmla="*/ 100012 h 87"/>
              <a:gd name="T6" fmla="*/ 17462 w 61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57" name="Line 32"/>
          <p:cNvSpPr>
            <a:spLocks noChangeShapeType="1"/>
          </p:cNvSpPr>
          <p:nvPr/>
        </p:nvSpPr>
        <p:spPr bwMode="auto">
          <a:xfrm flipV="1">
            <a:off x="4972059" y="5321522"/>
            <a:ext cx="222263" cy="482979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58" name="Freeform 33"/>
          <p:cNvSpPr>
            <a:spLocks/>
          </p:cNvSpPr>
          <p:nvPr/>
        </p:nvSpPr>
        <p:spPr bwMode="auto">
          <a:xfrm>
            <a:off x="5145319" y="5200777"/>
            <a:ext cx="105007" cy="152244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59" name="Freeform 34"/>
          <p:cNvSpPr>
            <a:spLocks/>
          </p:cNvSpPr>
          <p:nvPr/>
        </p:nvSpPr>
        <p:spPr bwMode="auto">
          <a:xfrm>
            <a:off x="5197822" y="4831543"/>
            <a:ext cx="448028" cy="447981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60" name="Freeform 35"/>
          <p:cNvSpPr>
            <a:spLocks/>
          </p:cNvSpPr>
          <p:nvPr/>
        </p:nvSpPr>
        <p:spPr bwMode="auto">
          <a:xfrm>
            <a:off x="5197822" y="4831543"/>
            <a:ext cx="448028" cy="447981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61" name="Rectangle 36"/>
          <p:cNvSpPr>
            <a:spLocks noChangeArrowheads="1"/>
          </p:cNvSpPr>
          <p:nvPr/>
        </p:nvSpPr>
        <p:spPr bwMode="auto">
          <a:xfrm>
            <a:off x="5336081" y="4903289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2</a:t>
            </a:r>
            <a:endParaRPr lang="en-US" sz="2000"/>
          </a:p>
        </p:txBody>
      </p:sp>
      <p:sp>
        <p:nvSpPr>
          <p:cNvPr id="22562" name="Freeform 37"/>
          <p:cNvSpPr>
            <a:spLocks/>
          </p:cNvSpPr>
          <p:nvPr/>
        </p:nvSpPr>
        <p:spPr bwMode="auto">
          <a:xfrm>
            <a:off x="5645850" y="5578760"/>
            <a:ext cx="448028" cy="449731"/>
          </a:xfrm>
          <a:custGeom>
            <a:avLst/>
            <a:gdLst>
              <a:gd name="T0" fmla="*/ 0 w 921"/>
              <a:gd name="T1" fmla="*/ 203994 h 922"/>
              <a:gd name="T2" fmla="*/ 203421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3421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63" name="Freeform 38"/>
          <p:cNvSpPr>
            <a:spLocks/>
          </p:cNvSpPr>
          <p:nvPr/>
        </p:nvSpPr>
        <p:spPr bwMode="auto">
          <a:xfrm>
            <a:off x="5645850" y="5578760"/>
            <a:ext cx="448028" cy="449731"/>
          </a:xfrm>
          <a:custGeom>
            <a:avLst/>
            <a:gdLst>
              <a:gd name="T0" fmla="*/ 0 w 256"/>
              <a:gd name="T1" fmla="*/ 204788 h 257"/>
              <a:gd name="T2" fmla="*/ 203200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3200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64" name="Rectangle 39"/>
          <p:cNvSpPr>
            <a:spLocks noChangeArrowheads="1"/>
          </p:cNvSpPr>
          <p:nvPr/>
        </p:nvSpPr>
        <p:spPr bwMode="auto">
          <a:xfrm>
            <a:off x="5780609" y="5652257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6</a:t>
            </a:r>
            <a:endParaRPr lang="en-US" sz="2000"/>
          </a:p>
        </p:txBody>
      </p:sp>
      <p:sp>
        <p:nvSpPr>
          <p:cNvPr id="22565" name="Freeform 40"/>
          <p:cNvSpPr>
            <a:spLocks/>
          </p:cNvSpPr>
          <p:nvPr/>
        </p:nvSpPr>
        <p:spPr bwMode="auto">
          <a:xfrm>
            <a:off x="4749794" y="5578760"/>
            <a:ext cx="448028" cy="449731"/>
          </a:xfrm>
          <a:custGeom>
            <a:avLst/>
            <a:gdLst>
              <a:gd name="T0" fmla="*/ 0 w 921"/>
              <a:gd name="T1" fmla="*/ 203994 h 922"/>
              <a:gd name="T2" fmla="*/ 202979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2979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66" name="Freeform 41"/>
          <p:cNvSpPr>
            <a:spLocks/>
          </p:cNvSpPr>
          <p:nvPr/>
        </p:nvSpPr>
        <p:spPr bwMode="auto">
          <a:xfrm>
            <a:off x="4749794" y="5578760"/>
            <a:ext cx="448028" cy="449731"/>
          </a:xfrm>
          <a:custGeom>
            <a:avLst/>
            <a:gdLst>
              <a:gd name="T0" fmla="*/ 0 w 256"/>
              <a:gd name="T1" fmla="*/ 204788 h 257"/>
              <a:gd name="T2" fmla="*/ 201613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1613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7" y="0"/>
                </a:cubicBezTo>
                <a:cubicBezTo>
                  <a:pt x="198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8" y="257"/>
                  <a:pt x="127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67" name="Rectangle 42"/>
          <p:cNvSpPr>
            <a:spLocks noChangeArrowheads="1"/>
          </p:cNvSpPr>
          <p:nvPr/>
        </p:nvSpPr>
        <p:spPr bwMode="auto">
          <a:xfrm>
            <a:off x="4884553" y="5652257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3</a:t>
            </a:r>
            <a:endParaRPr lang="en-US" sz="2000"/>
          </a:p>
        </p:txBody>
      </p:sp>
      <p:sp>
        <p:nvSpPr>
          <p:cNvPr id="22568" name="Freeform 43"/>
          <p:cNvSpPr>
            <a:spLocks/>
          </p:cNvSpPr>
          <p:nvPr/>
        </p:nvSpPr>
        <p:spPr bwMode="auto">
          <a:xfrm>
            <a:off x="5407836" y="4481558"/>
            <a:ext cx="572286" cy="626473"/>
          </a:xfrm>
          <a:custGeom>
            <a:avLst/>
            <a:gdLst>
              <a:gd name="T0" fmla="*/ 215900 w 327"/>
              <a:gd name="T1" fmla="*/ 520700 h 358"/>
              <a:gd name="T2" fmla="*/ 500063 w 327"/>
              <a:gd name="T3" fmla="*/ 368300 h 358"/>
              <a:gd name="T4" fmla="*/ 284163 w 327"/>
              <a:gd name="T5" fmla="*/ 46038 h 358"/>
              <a:gd name="T6" fmla="*/ 0 w 327"/>
              <a:gd name="T7" fmla="*/ 196850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69" name="Freeform 44"/>
          <p:cNvSpPr>
            <a:spLocks/>
          </p:cNvSpPr>
          <p:nvPr/>
        </p:nvSpPr>
        <p:spPr bwMode="auto">
          <a:xfrm>
            <a:off x="5358833" y="4681050"/>
            <a:ext cx="96257" cy="150494"/>
          </a:xfrm>
          <a:custGeom>
            <a:avLst/>
            <a:gdLst>
              <a:gd name="T0" fmla="*/ 87313 w 55"/>
              <a:gd name="T1" fmla="*/ 0 h 86"/>
              <a:gd name="T2" fmla="*/ 57150 w 55"/>
              <a:gd name="T3" fmla="*/ 136525 h 86"/>
              <a:gd name="T4" fmla="*/ 0 w 55"/>
              <a:gd name="T5" fmla="*/ 9525 h 86"/>
              <a:gd name="T6" fmla="*/ 87313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70" name="Line 45"/>
          <p:cNvSpPr>
            <a:spLocks noChangeShapeType="1"/>
          </p:cNvSpPr>
          <p:nvPr/>
        </p:nvSpPr>
        <p:spPr bwMode="auto">
          <a:xfrm flipH="1" flipV="1">
            <a:off x="7745981" y="5330271"/>
            <a:ext cx="227514" cy="47423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71" name="Freeform 46"/>
          <p:cNvSpPr>
            <a:spLocks/>
          </p:cNvSpPr>
          <p:nvPr/>
        </p:nvSpPr>
        <p:spPr bwMode="auto">
          <a:xfrm>
            <a:off x="7688228" y="5209527"/>
            <a:ext cx="108507" cy="152243"/>
          </a:xfrm>
          <a:custGeom>
            <a:avLst/>
            <a:gdLst>
              <a:gd name="T0" fmla="*/ 17463 w 62"/>
              <a:gd name="T1" fmla="*/ 138112 h 87"/>
              <a:gd name="T2" fmla="*/ 0 w 62"/>
              <a:gd name="T3" fmla="*/ 0 h 87"/>
              <a:gd name="T4" fmla="*/ 98425 w 62"/>
              <a:gd name="T5" fmla="*/ 100012 h 87"/>
              <a:gd name="T6" fmla="*/ 17463 w 62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7"/>
              <a:gd name="T14" fmla="*/ 62 w 62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7">
                <a:moveTo>
                  <a:pt x="11" y="87"/>
                </a:moveTo>
                <a:lnTo>
                  <a:pt x="0" y="0"/>
                </a:lnTo>
                <a:lnTo>
                  <a:pt x="62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72" name="Line 47"/>
          <p:cNvSpPr>
            <a:spLocks noChangeShapeType="1"/>
          </p:cNvSpPr>
          <p:nvPr/>
        </p:nvSpPr>
        <p:spPr bwMode="auto">
          <a:xfrm flipV="1">
            <a:off x="7077439" y="5321522"/>
            <a:ext cx="220514" cy="482979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73" name="Freeform 48"/>
          <p:cNvSpPr>
            <a:spLocks/>
          </p:cNvSpPr>
          <p:nvPr/>
        </p:nvSpPr>
        <p:spPr bwMode="auto">
          <a:xfrm>
            <a:off x="7248949" y="5200777"/>
            <a:ext cx="105007" cy="152244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80963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74" name="Freeform 49"/>
          <p:cNvSpPr>
            <a:spLocks/>
          </p:cNvSpPr>
          <p:nvPr/>
        </p:nvSpPr>
        <p:spPr bwMode="auto">
          <a:xfrm>
            <a:off x="7301453" y="4831543"/>
            <a:ext cx="448028" cy="447981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75" name="Freeform 50"/>
          <p:cNvSpPr>
            <a:spLocks/>
          </p:cNvSpPr>
          <p:nvPr/>
        </p:nvSpPr>
        <p:spPr bwMode="auto">
          <a:xfrm>
            <a:off x="7301453" y="4831543"/>
            <a:ext cx="448028" cy="447981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76" name="Rectangle 51"/>
          <p:cNvSpPr>
            <a:spLocks noChangeArrowheads="1"/>
          </p:cNvSpPr>
          <p:nvPr/>
        </p:nvSpPr>
        <p:spPr bwMode="auto">
          <a:xfrm>
            <a:off x="7439712" y="4903289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5</a:t>
            </a:r>
            <a:endParaRPr lang="en-US" sz="2000"/>
          </a:p>
        </p:txBody>
      </p:sp>
      <p:sp>
        <p:nvSpPr>
          <p:cNvPr id="22577" name="Freeform 52"/>
          <p:cNvSpPr>
            <a:spLocks/>
          </p:cNvSpPr>
          <p:nvPr/>
        </p:nvSpPr>
        <p:spPr bwMode="auto">
          <a:xfrm>
            <a:off x="7749481" y="5578760"/>
            <a:ext cx="449778" cy="449731"/>
          </a:xfrm>
          <a:custGeom>
            <a:avLst/>
            <a:gdLst>
              <a:gd name="T0" fmla="*/ 0 w 921"/>
              <a:gd name="T1" fmla="*/ 203994 h 922"/>
              <a:gd name="T2" fmla="*/ 203773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3773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78" name="Freeform 53"/>
          <p:cNvSpPr>
            <a:spLocks/>
          </p:cNvSpPr>
          <p:nvPr/>
        </p:nvSpPr>
        <p:spPr bwMode="auto">
          <a:xfrm>
            <a:off x="7749481" y="5578760"/>
            <a:ext cx="449778" cy="449731"/>
          </a:xfrm>
          <a:custGeom>
            <a:avLst/>
            <a:gdLst>
              <a:gd name="T0" fmla="*/ 0 w 257"/>
              <a:gd name="T1" fmla="*/ 204788 h 257"/>
              <a:gd name="T2" fmla="*/ 203200 w 257"/>
              <a:gd name="T3" fmla="*/ 0 h 257"/>
              <a:gd name="T4" fmla="*/ 407988 w 257"/>
              <a:gd name="T5" fmla="*/ 204788 h 257"/>
              <a:gd name="T6" fmla="*/ 407988 w 257"/>
              <a:gd name="T7" fmla="*/ 204788 h 257"/>
              <a:gd name="T8" fmla="*/ 203200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8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79" name="Rectangle 54"/>
          <p:cNvSpPr>
            <a:spLocks noChangeArrowheads="1"/>
          </p:cNvSpPr>
          <p:nvPr/>
        </p:nvSpPr>
        <p:spPr bwMode="auto">
          <a:xfrm>
            <a:off x="7812485" y="5652257"/>
            <a:ext cx="28533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10</a:t>
            </a:r>
            <a:endParaRPr lang="en-US" sz="2000"/>
          </a:p>
        </p:txBody>
      </p:sp>
      <p:sp>
        <p:nvSpPr>
          <p:cNvPr id="22580" name="Freeform 55"/>
          <p:cNvSpPr>
            <a:spLocks/>
          </p:cNvSpPr>
          <p:nvPr/>
        </p:nvSpPr>
        <p:spPr bwMode="auto">
          <a:xfrm>
            <a:off x="6853425" y="5578760"/>
            <a:ext cx="448028" cy="449731"/>
          </a:xfrm>
          <a:custGeom>
            <a:avLst/>
            <a:gdLst>
              <a:gd name="T0" fmla="*/ 0 w 922"/>
              <a:gd name="T1" fmla="*/ 203994 h 922"/>
              <a:gd name="T2" fmla="*/ 203200 w 922"/>
              <a:gd name="T3" fmla="*/ 0 h 922"/>
              <a:gd name="T4" fmla="*/ 406400 w 922"/>
              <a:gd name="T5" fmla="*/ 203994 h 922"/>
              <a:gd name="T6" fmla="*/ 406400 w 922"/>
              <a:gd name="T7" fmla="*/ 203994 h 922"/>
              <a:gd name="T8" fmla="*/ 203200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81" name="Freeform 56"/>
          <p:cNvSpPr>
            <a:spLocks/>
          </p:cNvSpPr>
          <p:nvPr/>
        </p:nvSpPr>
        <p:spPr bwMode="auto">
          <a:xfrm>
            <a:off x="6853425" y="5578760"/>
            <a:ext cx="448028" cy="449731"/>
          </a:xfrm>
          <a:custGeom>
            <a:avLst/>
            <a:gdLst>
              <a:gd name="T0" fmla="*/ 0 w 256"/>
              <a:gd name="T1" fmla="*/ 204788 h 257"/>
              <a:gd name="T2" fmla="*/ 203200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3200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82" name="Rectangle 57"/>
          <p:cNvSpPr>
            <a:spLocks noChangeArrowheads="1"/>
          </p:cNvSpPr>
          <p:nvPr/>
        </p:nvSpPr>
        <p:spPr bwMode="auto">
          <a:xfrm>
            <a:off x="6988184" y="5652257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8</a:t>
            </a:r>
            <a:endParaRPr lang="en-US" sz="2000"/>
          </a:p>
        </p:txBody>
      </p:sp>
      <p:sp>
        <p:nvSpPr>
          <p:cNvPr id="22583" name="Freeform 58"/>
          <p:cNvSpPr>
            <a:spLocks/>
          </p:cNvSpPr>
          <p:nvPr/>
        </p:nvSpPr>
        <p:spPr bwMode="auto">
          <a:xfrm>
            <a:off x="7511466" y="4481558"/>
            <a:ext cx="572286" cy="626473"/>
          </a:xfrm>
          <a:custGeom>
            <a:avLst/>
            <a:gdLst>
              <a:gd name="T0" fmla="*/ 215900 w 327"/>
              <a:gd name="T1" fmla="*/ 520700 h 358"/>
              <a:gd name="T2" fmla="*/ 500063 w 327"/>
              <a:gd name="T3" fmla="*/ 368300 h 358"/>
              <a:gd name="T4" fmla="*/ 284163 w 327"/>
              <a:gd name="T5" fmla="*/ 46038 h 358"/>
              <a:gd name="T6" fmla="*/ 0 w 327"/>
              <a:gd name="T7" fmla="*/ 196850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84" name="Freeform 59"/>
          <p:cNvSpPr>
            <a:spLocks/>
          </p:cNvSpPr>
          <p:nvPr/>
        </p:nvSpPr>
        <p:spPr bwMode="auto">
          <a:xfrm>
            <a:off x="7462463" y="4681050"/>
            <a:ext cx="96257" cy="150494"/>
          </a:xfrm>
          <a:custGeom>
            <a:avLst/>
            <a:gdLst>
              <a:gd name="T0" fmla="*/ 87313 w 55"/>
              <a:gd name="T1" fmla="*/ 0 h 86"/>
              <a:gd name="T2" fmla="*/ 57150 w 55"/>
              <a:gd name="T3" fmla="*/ 136525 h 86"/>
              <a:gd name="T4" fmla="*/ 0 w 55"/>
              <a:gd name="T5" fmla="*/ 9525 h 86"/>
              <a:gd name="T6" fmla="*/ 87313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85" name="Freeform 60"/>
          <p:cNvSpPr>
            <a:spLocks/>
          </p:cNvSpPr>
          <p:nvPr/>
        </p:nvSpPr>
        <p:spPr bwMode="auto">
          <a:xfrm>
            <a:off x="7450213" y="6775709"/>
            <a:ext cx="449777" cy="449731"/>
          </a:xfrm>
          <a:custGeom>
            <a:avLst/>
            <a:gdLst>
              <a:gd name="T0" fmla="*/ 0 w 922"/>
              <a:gd name="T1" fmla="*/ 203773 h 921"/>
              <a:gd name="T2" fmla="*/ 203994 w 922"/>
              <a:gd name="T3" fmla="*/ 0 h 921"/>
              <a:gd name="T4" fmla="*/ 407987 w 922"/>
              <a:gd name="T5" fmla="*/ 203773 h 921"/>
              <a:gd name="T6" fmla="*/ 407987 w 922"/>
              <a:gd name="T7" fmla="*/ 203773 h 921"/>
              <a:gd name="T8" fmla="*/ 203994 w 922"/>
              <a:gd name="T9" fmla="*/ 407988 h 921"/>
              <a:gd name="T10" fmla="*/ 0 w 922"/>
              <a:gd name="T11" fmla="*/ 203773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86" name="Freeform 61"/>
          <p:cNvSpPr>
            <a:spLocks/>
          </p:cNvSpPr>
          <p:nvPr/>
        </p:nvSpPr>
        <p:spPr bwMode="auto">
          <a:xfrm>
            <a:off x="7450213" y="6775709"/>
            <a:ext cx="449777" cy="449731"/>
          </a:xfrm>
          <a:custGeom>
            <a:avLst/>
            <a:gdLst>
              <a:gd name="T0" fmla="*/ 0 w 257"/>
              <a:gd name="T1" fmla="*/ 203200 h 257"/>
              <a:gd name="T2" fmla="*/ 204787 w 257"/>
              <a:gd name="T3" fmla="*/ 0 h 257"/>
              <a:gd name="T4" fmla="*/ 407987 w 257"/>
              <a:gd name="T5" fmla="*/ 203200 h 257"/>
              <a:gd name="T6" fmla="*/ 407987 w 257"/>
              <a:gd name="T7" fmla="*/ 203200 h 257"/>
              <a:gd name="T8" fmla="*/ 204787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8"/>
                  <a:pt x="58" y="0"/>
                  <a:pt x="129" y="0"/>
                </a:cubicBezTo>
                <a:cubicBezTo>
                  <a:pt x="199" y="0"/>
                  <a:pt x="257" y="58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87" name="Rectangle 62"/>
          <p:cNvSpPr>
            <a:spLocks noChangeArrowheads="1"/>
          </p:cNvSpPr>
          <p:nvPr/>
        </p:nvSpPr>
        <p:spPr bwMode="auto">
          <a:xfrm>
            <a:off x="7516717" y="6850957"/>
            <a:ext cx="28533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12</a:t>
            </a:r>
            <a:endParaRPr lang="en-US" sz="2000"/>
          </a:p>
        </p:txBody>
      </p:sp>
      <p:sp>
        <p:nvSpPr>
          <p:cNvPr id="22588" name="Freeform 63"/>
          <p:cNvSpPr>
            <a:spLocks/>
          </p:cNvSpPr>
          <p:nvPr/>
        </p:nvSpPr>
        <p:spPr bwMode="auto">
          <a:xfrm>
            <a:off x="6629411" y="6327728"/>
            <a:ext cx="448028" cy="447981"/>
          </a:xfrm>
          <a:custGeom>
            <a:avLst/>
            <a:gdLst>
              <a:gd name="T0" fmla="*/ 0 w 921"/>
              <a:gd name="T1" fmla="*/ 203200 h 922"/>
              <a:gd name="T2" fmla="*/ 202979 w 921"/>
              <a:gd name="T3" fmla="*/ 0 h 922"/>
              <a:gd name="T4" fmla="*/ 406400 w 921"/>
              <a:gd name="T5" fmla="*/ 203200 h 922"/>
              <a:gd name="T6" fmla="*/ 406400 w 921"/>
              <a:gd name="T7" fmla="*/ 203200 h 922"/>
              <a:gd name="T8" fmla="*/ 202979 w 921"/>
              <a:gd name="T9" fmla="*/ 406400 h 922"/>
              <a:gd name="T10" fmla="*/ 0 w 921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89" name="Freeform 64"/>
          <p:cNvSpPr>
            <a:spLocks/>
          </p:cNvSpPr>
          <p:nvPr/>
        </p:nvSpPr>
        <p:spPr bwMode="auto">
          <a:xfrm>
            <a:off x="6629411" y="6327728"/>
            <a:ext cx="448028" cy="447981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8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8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90" name="Rectangle 65"/>
          <p:cNvSpPr>
            <a:spLocks noChangeArrowheads="1"/>
          </p:cNvSpPr>
          <p:nvPr/>
        </p:nvSpPr>
        <p:spPr bwMode="auto">
          <a:xfrm>
            <a:off x="6692415" y="6399476"/>
            <a:ext cx="2662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11</a:t>
            </a:r>
            <a:endParaRPr lang="en-US" sz="2000"/>
          </a:p>
        </p:txBody>
      </p:sp>
      <p:sp>
        <p:nvSpPr>
          <p:cNvPr id="22591" name="Freeform 66"/>
          <p:cNvSpPr>
            <a:spLocks/>
          </p:cNvSpPr>
          <p:nvPr/>
        </p:nvSpPr>
        <p:spPr bwMode="auto">
          <a:xfrm>
            <a:off x="5208323" y="6327728"/>
            <a:ext cx="448028" cy="447981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92" name="Freeform 67"/>
          <p:cNvSpPr>
            <a:spLocks/>
          </p:cNvSpPr>
          <p:nvPr/>
        </p:nvSpPr>
        <p:spPr bwMode="auto">
          <a:xfrm>
            <a:off x="5208323" y="6327728"/>
            <a:ext cx="448028" cy="447981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2593" name="Rectangle 68"/>
          <p:cNvSpPr>
            <a:spLocks noChangeArrowheads="1"/>
          </p:cNvSpPr>
          <p:nvPr/>
        </p:nvSpPr>
        <p:spPr bwMode="auto">
          <a:xfrm>
            <a:off x="5344831" y="6399476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9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22777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8B5A34-02C0-ED41-A2F4-B0767931CA4E}" type="slidenum">
              <a:rPr lang="en-US" sz="1500"/>
              <a:pPr eaLnBrk="1" hangingPunct="1"/>
              <a:t>25</a:t>
            </a:fld>
            <a:endParaRPr lang="en-US" sz="15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Union-Find Operations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924057" y="1847920"/>
            <a:ext cx="4452276" cy="529177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Tahoma" charset="0"/>
              </a:rPr>
              <a:t>To do a </a:t>
            </a:r>
            <a:r>
              <a:rPr lang="en-US" sz="2600">
                <a:solidFill>
                  <a:schemeClr val="tx2"/>
                </a:solidFill>
                <a:latin typeface="Tahoma" charset="0"/>
              </a:rPr>
              <a:t>union</a:t>
            </a:r>
            <a:r>
              <a:rPr lang="en-US" sz="2600">
                <a:latin typeface="Tahoma" charset="0"/>
              </a:rPr>
              <a:t>, simply make the root of one tree point to the root of the other </a:t>
            </a:r>
          </a:p>
          <a:p>
            <a:pPr eaLnBrk="1" hangingPunct="1">
              <a:lnSpc>
                <a:spcPct val="90000"/>
              </a:lnSpc>
            </a:pPr>
            <a:endParaRPr lang="en-US" sz="26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Tahoma" charset="0"/>
              </a:rPr>
              <a:t>To do a </a:t>
            </a:r>
            <a:r>
              <a:rPr lang="en-US" sz="2600">
                <a:solidFill>
                  <a:schemeClr val="tx2"/>
                </a:solidFill>
                <a:latin typeface="Tahoma" charset="0"/>
              </a:rPr>
              <a:t>find</a:t>
            </a:r>
            <a:r>
              <a:rPr lang="en-US" sz="2600">
                <a:latin typeface="Tahoma" charset="0"/>
              </a:rPr>
              <a:t>, follow set-name pointers from the starting node until reaching a node whose set-name pointer refers back to itself</a:t>
            </a:r>
          </a:p>
        </p:txBody>
      </p:sp>
      <p:sp>
        <p:nvSpPr>
          <p:cNvPr id="23557" name="AutoShape 11"/>
          <p:cNvSpPr>
            <a:spLocks noChangeAspect="1" noChangeArrowheads="1" noTextEdit="1"/>
          </p:cNvSpPr>
          <p:nvPr/>
        </p:nvSpPr>
        <p:spPr bwMode="auto">
          <a:xfrm>
            <a:off x="5712354" y="1091953"/>
            <a:ext cx="3528219" cy="291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 flipH="1" flipV="1">
            <a:off x="8169507" y="3475351"/>
            <a:ext cx="512782" cy="272988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59" name="Freeform 14"/>
          <p:cNvSpPr>
            <a:spLocks/>
          </p:cNvSpPr>
          <p:nvPr/>
        </p:nvSpPr>
        <p:spPr bwMode="auto">
          <a:xfrm>
            <a:off x="8050500" y="3412353"/>
            <a:ext cx="152260" cy="111995"/>
          </a:xfrm>
          <a:custGeom>
            <a:avLst/>
            <a:gdLst>
              <a:gd name="T0" fmla="*/ 96838 w 87"/>
              <a:gd name="T1" fmla="*/ 101600 h 64"/>
              <a:gd name="T2" fmla="*/ 0 w 87"/>
              <a:gd name="T3" fmla="*/ 0 h 64"/>
              <a:gd name="T4" fmla="*/ 138113 w 87"/>
              <a:gd name="T5" fmla="*/ 22225 h 64"/>
              <a:gd name="T6" fmla="*/ 96838 w 87"/>
              <a:gd name="T7" fmla="*/ 10160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4"/>
              <a:gd name="T14" fmla="*/ 87 w 8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4">
                <a:moveTo>
                  <a:pt x="61" y="64"/>
                </a:moveTo>
                <a:lnTo>
                  <a:pt x="0" y="0"/>
                </a:lnTo>
                <a:lnTo>
                  <a:pt x="87" y="14"/>
                </a:lnTo>
                <a:lnTo>
                  <a:pt x="6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 flipV="1">
            <a:off x="7856238" y="2896126"/>
            <a:ext cx="173260" cy="40248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61" name="Freeform 16"/>
          <p:cNvSpPr>
            <a:spLocks/>
          </p:cNvSpPr>
          <p:nvPr/>
        </p:nvSpPr>
        <p:spPr bwMode="auto">
          <a:xfrm>
            <a:off x="7978745" y="2773631"/>
            <a:ext cx="103256" cy="153993"/>
          </a:xfrm>
          <a:custGeom>
            <a:avLst/>
            <a:gdLst>
              <a:gd name="T0" fmla="*/ 0 w 59"/>
              <a:gd name="T1" fmla="*/ 104775 h 88"/>
              <a:gd name="T2" fmla="*/ 93662 w 59"/>
              <a:gd name="T3" fmla="*/ 0 h 88"/>
              <a:gd name="T4" fmla="*/ 82550 w 59"/>
              <a:gd name="T5" fmla="*/ 139700 h 88"/>
              <a:gd name="T6" fmla="*/ 0 w 59"/>
              <a:gd name="T7" fmla="*/ 104775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0" y="66"/>
                </a:moveTo>
                <a:lnTo>
                  <a:pt x="59" y="0"/>
                </a:lnTo>
                <a:lnTo>
                  <a:pt x="52" y="88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 flipV="1">
            <a:off x="6431649" y="3218113"/>
            <a:ext cx="245015" cy="44973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63" name="Freeform 18"/>
          <p:cNvSpPr>
            <a:spLocks/>
          </p:cNvSpPr>
          <p:nvPr/>
        </p:nvSpPr>
        <p:spPr bwMode="auto">
          <a:xfrm>
            <a:off x="6627661" y="3099117"/>
            <a:ext cx="112007" cy="152243"/>
          </a:xfrm>
          <a:custGeom>
            <a:avLst/>
            <a:gdLst>
              <a:gd name="T0" fmla="*/ 0 w 64"/>
              <a:gd name="T1" fmla="*/ 95250 h 87"/>
              <a:gd name="T2" fmla="*/ 101600 w 64"/>
              <a:gd name="T3" fmla="*/ 0 h 87"/>
              <a:gd name="T4" fmla="*/ 77788 w 64"/>
              <a:gd name="T5" fmla="*/ 138112 h 87"/>
              <a:gd name="T6" fmla="*/ 0 w 64"/>
              <a:gd name="T7" fmla="*/ 9525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0"/>
                </a:moveTo>
                <a:lnTo>
                  <a:pt x="64" y="0"/>
                </a:lnTo>
                <a:lnTo>
                  <a:pt x="49" y="87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 flipH="1" flipV="1">
            <a:off x="6643412" y="2442896"/>
            <a:ext cx="227514" cy="47423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65" name="Freeform 20"/>
          <p:cNvSpPr>
            <a:spLocks/>
          </p:cNvSpPr>
          <p:nvPr/>
        </p:nvSpPr>
        <p:spPr bwMode="auto">
          <a:xfrm>
            <a:off x="6585659" y="2322151"/>
            <a:ext cx="106756" cy="152243"/>
          </a:xfrm>
          <a:custGeom>
            <a:avLst/>
            <a:gdLst>
              <a:gd name="T0" fmla="*/ 17462 w 61"/>
              <a:gd name="T1" fmla="*/ 138112 h 87"/>
              <a:gd name="T2" fmla="*/ 0 w 61"/>
              <a:gd name="T3" fmla="*/ 0 h 87"/>
              <a:gd name="T4" fmla="*/ 96837 w 61"/>
              <a:gd name="T5" fmla="*/ 100012 h 87"/>
              <a:gd name="T6" fmla="*/ 17462 w 61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66" name="Line 21"/>
          <p:cNvSpPr>
            <a:spLocks noChangeShapeType="1"/>
          </p:cNvSpPr>
          <p:nvPr/>
        </p:nvSpPr>
        <p:spPr bwMode="auto">
          <a:xfrm flipV="1">
            <a:off x="5971371" y="2434146"/>
            <a:ext cx="222264" cy="482979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67" name="Freeform 22"/>
          <p:cNvSpPr>
            <a:spLocks/>
          </p:cNvSpPr>
          <p:nvPr/>
        </p:nvSpPr>
        <p:spPr bwMode="auto">
          <a:xfrm>
            <a:off x="6144631" y="2313401"/>
            <a:ext cx="105007" cy="152244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68" name="Freeform 23"/>
          <p:cNvSpPr>
            <a:spLocks/>
          </p:cNvSpPr>
          <p:nvPr/>
        </p:nvSpPr>
        <p:spPr bwMode="auto">
          <a:xfrm>
            <a:off x="6197135" y="1942417"/>
            <a:ext cx="449777" cy="449731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69" name="Freeform 24"/>
          <p:cNvSpPr>
            <a:spLocks/>
          </p:cNvSpPr>
          <p:nvPr/>
        </p:nvSpPr>
        <p:spPr bwMode="auto">
          <a:xfrm>
            <a:off x="6197135" y="1942417"/>
            <a:ext cx="449777" cy="449731"/>
          </a:xfrm>
          <a:custGeom>
            <a:avLst/>
            <a:gdLst>
              <a:gd name="T0" fmla="*/ 0 w 257"/>
              <a:gd name="T1" fmla="*/ 204788 h 257"/>
              <a:gd name="T2" fmla="*/ 203200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3200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7"/>
                  <a:pt x="128" y="257"/>
                </a:cubicBezTo>
                <a:cubicBezTo>
                  <a:pt x="57" y="257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70" name="Rectangle 25"/>
          <p:cNvSpPr>
            <a:spLocks noChangeArrowheads="1"/>
          </p:cNvSpPr>
          <p:nvPr/>
        </p:nvSpPr>
        <p:spPr bwMode="auto">
          <a:xfrm>
            <a:off x="6333643" y="2014165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3571" name="Freeform 26"/>
          <p:cNvSpPr>
            <a:spLocks/>
          </p:cNvSpPr>
          <p:nvPr/>
        </p:nvSpPr>
        <p:spPr bwMode="auto">
          <a:xfrm>
            <a:off x="6646912" y="2693135"/>
            <a:ext cx="449778" cy="449730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7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72" name="Freeform 27"/>
          <p:cNvSpPr>
            <a:spLocks/>
          </p:cNvSpPr>
          <p:nvPr/>
        </p:nvSpPr>
        <p:spPr bwMode="auto">
          <a:xfrm>
            <a:off x="6646912" y="2693135"/>
            <a:ext cx="449778" cy="449730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7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73" name="Rectangle 28"/>
          <p:cNvSpPr>
            <a:spLocks noChangeArrowheads="1"/>
          </p:cNvSpPr>
          <p:nvPr/>
        </p:nvSpPr>
        <p:spPr bwMode="auto">
          <a:xfrm>
            <a:off x="6778171" y="2763133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6</a:t>
            </a:r>
            <a:endParaRPr lang="en-US"/>
          </a:p>
        </p:txBody>
      </p:sp>
      <p:sp>
        <p:nvSpPr>
          <p:cNvPr id="23574" name="Freeform 29"/>
          <p:cNvSpPr>
            <a:spLocks/>
          </p:cNvSpPr>
          <p:nvPr/>
        </p:nvSpPr>
        <p:spPr bwMode="auto">
          <a:xfrm>
            <a:off x="5747357" y="2693135"/>
            <a:ext cx="449778" cy="449730"/>
          </a:xfrm>
          <a:custGeom>
            <a:avLst/>
            <a:gdLst>
              <a:gd name="T0" fmla="*/ 0 w 921"/>
              <a:gd name="T1" fmla="*/ 203994 h 922"/>
              <a:gd name="T2" fmla="*/ 203773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3773 w 921"/>
              <a:gd name="T9" fmla="*/ 407987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75" name="Freeform 30"/>
          <p:cNvSpPr>
            <a:spLocks/>
          </p:cNvSpPr>
          <p:nvPr/>
        </p:nvSpPr>
        <p:spPr bwMode="auto">
          <a:xfrm>
            <a:off x="5747357" y="2693135"/>
            <a:ext cx="449778" cy="449730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7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76" name="Rectangle 31"/>
          <p:cNvSpPr>
            <a:spLocks noChangeArrowheads="1"/>
          </p:cNvSpPr>
          <p:nvPr/>
        </p:nvSpPr>
        <p:spPr bwMode="auto">
          <a:xfrm>
            <a:off x="5880364" y="2763133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23577" name="Freeform 32"/>
          <p:cNvSpPr>
            <a:spLocks noEditPoints="1"/>
          </p:cNvSpPr>
          <p:nvPr/>
        </p:nvSpPr>
        <p:spPr bwMode="auto">
          <a:xfrm>
            <a:off x="6407148" y="1616931"/>
            <a:ext cx="567035" cy="577475"/>
          </a:xfrm>
          <a:custGeom>
            <a:avLst/>
            <a:gdLst>
              <a:gd name="T0" fmla="*/ 247207 w 1161"/>
              <a:gd name="T1" fmla="*/ 508831 h 1184"/>
              <a:gd name="T2" fmla="*/ 207778 w 1161"/>
              <a:gd name="T3" fmla="*/ 497327 h 1184"/>
              <a:gd name="T4" fmla="*/ 298155 w 1161"/>
              <a:gd name="T5" fmla="*/ 503522 h 1184"/>
              <a:gd name="T6" fmla="*/ 276890 w 1161"/>
              <a:gd name="T7" fmla="*/ 522990 h 1184"/>
              <a:gd name="T8" fmla="*/ 336698 w 1161"/>
              <a:gd name="T9" fmla="*/ 500867 h 1184"/>
              <a:gd name="T10" fmla="*/ 360178 w 1161"/>
              <a:gd name="T11" fmla="*/ 517681 h 1184"/>
              <a:gd name="T12" fmla="*/ 336698 w 1161"/>
              <a:gd name="T13" fmla="*/ 500867 h 1184"/>
              <a:gd name="T14" fmla="*/ 398721 w 1161"/>
              <a:gd name="T15" fmla="*/ 482284 h 1184"/>
              <a:gd name="T16" fmla="*/ 420429 w 1161"/>
              <a:gd name="T17" fmla="*/ 492018 h 1184"/>
              <a:gd name="T18" fmla="*/ 400493 w 1161"/>
              <a:gd name="T19" fmla="*/ 503079 h 1184"/>
              <a:gd name="T20" fmla="*/ 439036 w 1161"/>
              <a:gd name="T21" fmla="*/ 452196 h 1184"/>
              <a:gd name="T22" fmla="*/ 467833 w 1161"/>
              <a:gd name="T23" fmla="*/ 450426 h 1184"/>
              <a:gd name="T24" fmla="*/ 439036 w 1161"/>
              <a:gd name="T25" fmla="*/ 452196 h 1184"/>
              <a:gd name="T26" fmla="*/ 480237 w 1161"/>
              <a:gd name="T27" fmla="*/ 391136 h 1184"/>
              <a:gd name="T28" fmla="*/ 500616 w 1161"/>
              <a:gd name="T29" fmla="*/ 393791 h 1184"/>
              <a:gd name="T30" fmla="*/ 490870 w 1161"/>
              <a:gd name="T31" fmla="*/ 414144 h 1184"/>
              <a:gd name="T32" fmla="*/ 491313 w 1161"/>
              <a:gd name="T33" fmla="*/ 349103 h 1184"/>
              <a:gd name="T34" fmla="*/ 493528 w 1161"/>
              <a:gd name="T35" fmla="*/ 330519 h 1184"/>
              <a:gd name="T36" fmla="*/ 512135 w 1161"/>
              <a:gd name="T37" fmla="*/ 348660 h 1184"/>
              <a:gd name="T38" fmla="*/ 498401 w 1161"/>
              <a:gd name="T39" fmla="*/ 361491 h 1184"/>
              <a:gd name="T40" fmla="*/ 489541 w 1161"/>
              <a:gd name="T41" fmla="*/ 272557 h 1184"/>
              <a:gd name="T42" fmla="*/ 513021 w 1161"/>
              <a:gd name="T43" fmla="*/ 289370 h 1184"/>
              <a:gd name="T44" fmla="*/ 480237 w 1161"/>
              <a:gd name="T45" fmla="*/ 234947 h 1184"/>
              <a:gd name="T46" fmla="*/ 492642 w 1161"/>
              <a:gd name="T47" fmla="*/ 208842 h 1184"/>
              <a:gd name="T48" fmla="*/ 480237 w 1161"/>
              <a:gd name="T49" fmla="*/ 234947 h 1184"/>
              <a:gd name="T50" fmla="*/ 450112 w 1161"/>
              <a:gd name="T51" fmla="*/ 149110 h 1184"/>
              <a:gd name="T52" fmla="*/ 470048 w 1161"/>
              <a:gd name="T53" fmla="*/ 184507 h 1184"/>
              <a:gd name="T54" fmla="*/ 412012 w 1161"/>
              <a:gd name="T55" fmla="*/ 119022 h 1184"/>
              <a:gd name="T56" fmla="*/ 409797 w 1161"/>
              <a:gd name="T57" fmla="*/ 103094 h 1184"/>
              <a:gd name="T58" fmla="*/ 428403 w 1161"/>
              <a:gd name="T59" fmla="*/ 106191 h 1184"/>
              <a:gd name="T60" fmla="*/ 422201 w 1161"/>
              <a:gd name="T61" fmla="*/ 131854 h 1184"/>
              <a:gd name="T62" fmla="*/ 375241 w 1161"/>
              <a:gd name="T63" fmla="*/ 84953 h 1184"/>
              <a:gd name="T64" fmla="*/ 376570 w 1161"/>
              <a:gd name="T65" fmla="*/ 61502 h 1184"/>
              <a:gd name="T66" fmla="*/ 394291 w 1161"/>
              <a:gd name="T67" fmla="*/ 74776 h 1184"/>
              <a:gd name="T68" fmla="*/ 331381 w 1161"/>
              <a:gd name="T69" fmla="*/ 56193 h 1184"/>
              <a:gd name="T70" fmla="*/ 314103 w 1161"/>
              <a:gd name="T71" fmla="*/ 48228 h 1184"/>
              <a:gd name="T72" fmla="*/ 339799 w 1161"/>
              <a:gd name="T73" fmla="*/ 37167 h 1184"/>
              <a:gd name="T74" fmla="*/ 345558 w 1161"/>
              <a:gd name="T75" fmla="*/ 53095 h 1184"/>
              <a:gd name="T76" fmla="*/ 258283 w 1161"/>
              <a:gd name="T77" fmla="*/ 27433 h 1184"/>
              <a:gd name="T78" fmla="*/ 283535 w 1161"/>
              <a:gd name="T79" fmla="*/ 13274 h 1184"/>
              <a:gd name="T80" fmla="*/ 220626 w 1161"/>
              <a:gd name="T81" fmla="*/ 21681 h 1184"/>
              <a:gd name="T82" fmla="*/ 201133 w 1161"/>
              <a:gd name="T83" fmla="*/ 442 h 1184"/>
              <a:gd name="T84" fmla="*/ 220626 w 1161"/>
              <a:gd name="T85" fmla="*/ 21681 h 1184"/>
              <a:gd name="T86" fmla="*/ 143983 w 1161"/>
              <a:gd name="T87" fmla="*/ 26990 h 1184"/>
              <a:gd name="T88" fmla="*/ 136451 w 1161"/>
              <a:gd name="T89" fmla="*/ 7964 h 1184"/>
              <a:gd name="T90" fmla="*/ 158602 w 1161"/>
              <a:gd name="T91" fmla="*/ 3982 h 1184"/>
              <a:gd name="T92" fmla="*/ 105440 w 1161"/>
              <a:gd name="T93" fmla="*/ 41591 h 1184"/>
              <a:gd name="T94" fmla="*/ 90820 w 1161"/>
              <a:gd name="T95" fmla="*/ 51768 h 1184"/>
              <a:gd name="T96" fmla="*/ 93035 w 1161"/>
              <a:gd name="T97" fmla="*/ 25220 h 1184"/>
              <a:gd name="T98" fmla="*/ 111199 w 1161"/>
              <a:gd name="T99" fmla="*/ 28760 h 1184"/>
              <a:gd name="T100" fmla="*/ 47403 w 1161"/>
              <a:gd name="T101" fmla="*/ 91147 h 1184"/>
              <a:gd name="T102" fmla="*/ 46074 w 1161"/>
              <a:gd name="T103" fmla="*/ 62387 h 1184"/>
              <a:gd name="T104" fmla="*/ 27910 w 1161"/>
              <a:gd name="T105" fmla="*/ 123889 h 1184"/>
              <a:gd name="T106" fmla="*/ 21265 w 1161"/>
              <a:gd name="T107" fmla="*/ 140703 h 1184"/>
              <a:gd name="T108" fmla="*/ 3544 w 1161"/>
              <a:gd name="T109" fmla="*/ 126544 h 1184"/>
              <a:gd name="T110" fmla="*/ 23923 w 1161"/>
              <a:gd name="T111" fmla="*/ 110173 h 11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61"/>
              <a:gd name="T169" fmla="*/ 0 h 1184"/>
              <a:gd name="T170" fmla="*/ 1161 w 1161"/>
              <a:gd name="T171" fmla="*/ 1184 h 118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61" h="1184">
                <a:moveTo>
                  <a:pt x="498" y="1108"/>
                </a:moveTo>
                <a:lnTo>
                  <a:pt x="542" y="1121"/>
                </a:lnTo>
                <a:cubicBezTo>
                  <a:pt x="554" y="1125"/>
                  <a:pt x="561" y="1138"/>
                  <a:pt x="558" y="1150"/>
                </a:cubicBezTo>
                <a:cubicBezTo>
                  <a:pt x="554" y="1162"/>
                  <a:pt x="541" y="1169"/>
                  <a:pt x="529" y="1166"/>
                </a:cubicBezTo>
                <a:lnTo>
                  <a:pt x="485" y="1153"/>
                </a:lnTo>
                <a:cubicBezTo>
                  <a:pt x="473" y="1149"/>
                  <a:pt x="466" y="1136"/>
                  <a:pt x="469" y="1124"/>
                </a:cubicBezTo>
                <a:cubicBezTo>
                  <a:pt x="473" y="1112"/>
                  <a:pt x="486" y="1105"/>
                  <a:pt x="498" y="1108"/>
                </a:cubicBezTo>
                <a:close/>
                <a:moveTo>
                  <a:pt x="627" y="1136"/>
                </a:moveTo>
                <a:lnTo>
                  <a:pt x="673" y="1138"/>
                </a:lnTo>
                <a:cubicBezTo>
                  <a:pt x="686" y="1138"/>
                  <a:pt x="696" y="1149"/>
                  <a:pt x="695" y="1162"/>
                </a:cubicBezTo>
                <a:cubicBezTo>
                  <a:pt x="695" y="1174"/>
                  <a:pt x="684" y="1184"/>
                  <a:pt x="671" y="1184"/>
                </a:cubicBezTo>
                <a:lnTo>
                  <a:pt x="625" y="1182"/>
                </a:lnTo>
                <a:cubicBezTo>
                  <a:pt x="613" y="1182"/>
                  <a:pt x="603" y="1171"/>
                  <a:pt x="603" y="1158"/>
                </a:cubicBezTo>
                <a:cubicBezTo>
                  <a:pt x="604" y="1146"/>
                  <a:pt x="614" y="1136"/>
                  <a:pt x="627" y="1136"/>
                </a:cubicBezTo>
                <a:close/>
                <a:moveTo>
                  <a:pt x="760" y="1132"/>
                </a:moveTo>
                <a:lnTo>
                  <a:pt x="805" y="1125"/>
                </a:lnTo>
                <a:cubicBezTo>
                  <a:pt x="818" y="1123"/>
                  <a:pt x="830" y="1131"/>
                  <a:pt x="832" y="1144"/>
                </a:cubicBezTo>
                <a:cubicBezTo>
                  <a:pt x="834" y="1156"/>
                  <a:pt x="826" y="1168"/>
                  <a:pt x="813" y="1170"/>
                </a:cubicBezTo>
                <a:lnTo>
                  <a:pt x="768" y="1178"/>
                </a:lnTo>
                <a:cubicBezTo>
                  <a:pt x="755" y="1180"/>
                  <a:pt x="743" y="1171"/>
                  <a:pt x="741" y="1159"/>
                </a:cubicBezTo>
                <a:cubicBezTo>
                  <a:pt x="739" y="1146"/>
                  <a:pt x="747" y="1134"/>
                  <a:pt x="760" y="1132"/>
                </a:cubicBezTo>
                <a:close/>
                <a:moveTo>
                  <a:pt x="887" y="1094"/>
                </a:moveTo>
                <a:lnTo>
                  <a:pt x="905" y="1087"/>
                </a:lnTo>
                <a:lnTo>
                  <a:pt x="900" y="1090"/>
                </a:lnTo>
                <a:lnTo>
                  <a:pt x="922" y="1074"/>
                </a:lnTo>
                <a:cubicBezTo>
                  <a:pt x="933" y="1067"/>
                  <a:pt x="947" y="1070"/>
                  <a:pt x="954" y="1080"/>
                </a:cubicBezTo>
                <a:cubicBezTo>
                  <a:pt x="962" y="1091"/>
                  <a:pt x="959" y="1105"/>
                  <a:pt x="949" y="1112"/>
                </a:cubicBezTo>
                <a:lnTo>
                  <a:pt x="927" y="1127"/>
                </a:lnTo>
                <a:cubicBezTo>
                  <a:pt x="925" y="1128"/>
                  <a:pt x="924" y="1129"/>
                  <a:pt x="922" y="1130"/>
                </a:cubicBezTo>
                <a:lnTo>
                  <a:pt x="904" y="1137"/>
                </a:lnTo>
                <a:cubicBezTo>
                  <a:pt x="892" y="1142"/>
                  <a:pt x="879" y="1136"/>
                  <a:pt x="874" y="1124"/>
                </a:cubicBezTo>
                <a:cubicBezTo>
                  <a:pt x="869" y="1112"/>
                  <a:pt x="875" y="1099"/>
                  <a:pt x="887" y="1094"/>
                </a:cubicBezTo>
                <a:close/>
                <a:moveTo>
                  <a:pt x="991" y="1022"/>
                </a:moveTo>
                <a:lnTo>
                  <a:pt x="1021" y="987"/>
                </a:lnTo>
                <a:cubicBezTo>
                  <a:pt x="1030" y="978"/>
                  <a:pt x="1045" y="977"/>
                  <a:pt x="1054" y="986"/>
                </a:cubicBezTo>
                <a:cubicBezTo>
                  <a:pt x="1064" y="994"/>
                  <a:pt x="1064" y="1009"/>
                  <a:pt x="1056" y="1018"/>
                </a:cubicBezTo>
                <a:lnTo>
                  <a:pt x="1025" y="1053"/>
                </a:lnTo>
                <a:cubicBezTo>
                  <a:pt x="1017" y="1062"/>
                  <a:pt x="1002" y="1063"/>
                  <a:pt x="993" y="1054"/>
                </a:cubicBezTo>
                <a:cubicBezTo>
                  <a:pt x="983" y="1046"/>
                  <a:pt x="982" y="1031"/>
                  <a:pt x="991" y="1022"/>
                </a:cubicBezTo>
                <a:close/>
                <a:moveTo>
                  <a:pt x="1067" y="915"/>
                </a:moveTo>
                <a:lnTo>
                  <a:pt x="1086" y="879"/>
                </a:lnTo>
                <a:lnTo>
                  <a:pt x="1084" y="884"/>
                </a:lnTo>
                <a:lnTo>
                  <a:pt x="1086" y="878"/>
                </a:lnTo>
                <a:cubicBezTo>
                  <a:pt x="1089" y="866"/>
                  <a:pt x="1101" y="859"/>
                  <a:pt x="1114" y="862"/>
                </a:cubicBezTo>
                <a:cubicBezTo>
                  <a:pt x="1126" y="865"/>
                  <a:pt x="1133" y="878"/>
                  <a:pt x="1130" y="890"/>
                </a:cubicBezTo>
                <a:lnTo>
                  <a:pt x="1129" y="895"/>
                </a:lnTo>
                <a:cubicBezTo>
                  <a:pt x="1128" y="897"/>
                  <a:pt x="1128" y="899"/>
                  <a:pt x="1127" y="900"/>
                </a:cubicBezTo>
                <a:lnTo>
                  <a:pt x="1108" y="936"/>
                </a:lnTo>
                <a:cubicBezTo>
                  <a:pt x="1102" y="947"/>
                  <a:pt x="1088" y="952"/>
                  <a:pt x="1077" y="946"/>
                </a:cubicBezTo>
                <a:cubicBezTo>
                  <a:pt x="1066" y="940"/>
                  <a:pt x="1061" y="926"/>
                  <a:pt x="1067" y="915"/>
                </a:cubicBezTo>
                <a:close/>
                <a:moveTo>
                  <a:pt x="1109" y="789"/>
                </a:moveTo>
                <a:lnTo>
                  <a:pt x="1111" y="780"/>
                </a:lnTo>
                <a:lnTo>
                  <a:pt x="1111" y="783"/>
                </a:lnTo>
                <a:lnTo>
                  <a:pt x="1114" y="747"/>
                </a:lnTo>
                <a:cubicBezTo>
                  <a:pt x="1115" y="735"/>
                  <a:pt x="1126" y="725"/>
                  <a:pt x="1139" y="726"/>
                </a:cubicBezTo>
                <a:cubicBezTo>
                  <a:pt x="1151" y="728"/>
                  <a:pt x="1161" y="739"/>
                  <a:pt x="1160" y="751"/>
                </a:cubicBezTo>
                <a:lnTo>
                  <a:pt x="1156" y="788"/>
                </a:lnTo>
                <a:cubicBezTo>
                  <a:pt x="1156" y="789"/>
                  <a:pt x="1156" y="790"/>
                  <a:pt x="1156" y="791"/>
                </a:cubicBezTo>
                <a:lnTo>
                  <a:pt x="1153" y="801"/>
                </a:lnTo>
                <a:cubicBezTo>
                  <a:pt x="1150" y="813"/>
                  <a:pt x="1138" y="820"/>
                  <a:pt x="1125" y="817"/>
                </a:cubicBezTo>
                <a:cubicBezTo>
                  <a:pt x="1113" y="814"/>
                  <a:pt x="1106" y="801"/>
                  <a:pt x="1109" y="789"/>
                </a:cubicBezTo>
                <a:close/>
                <a:moveTo>
                  <a:pt x="1112" y="661"/>
                </a:moveTo>
                <a:lnTo>
                  <a:pt x="1105" y="616"/>
                </a:lnTo>
                <a:cubicBezTo>
                  <a:pt x="1103" y="603"/>
                  <a:pt x="1111" y="591"/>
                  <a:pt x="1124" y="589"/>
                </a:cubicBezTo>
                <a:cubicBezTo>
                  <a:pt x="1136" y="587"/>
                  <a:pt x="1148" y="596"/>
                  <a:pt x="1150" y="608"/>
                </a:cubicBezTo>
                <a:lnTo>
                  <a:pt x="1158" y="654"/>
                </a:lnTo>
                <a:cubicBezTo>
                  <a:pt x="1160" y="666"/>
                  <a:pt x="1151" y="678"/>
                  <a:pt x="1139" y="680"/>
                </a:cubicBezTo>
                <a:cubicBezTo>
                  <a:pt x="1126" y="682"/>
                  <a:pt x="1114" y="674"/>
                  <a:pt x="1112" y="661"/>
                </a:cubicBezTo>
                <a:close/>
                <a:moveTo>
                  <a:pt x="1084" y="531"/>
                </a:moveTo>
                <a:lnTo>
                  <a:pt x="1069" y="487"/>
                </a:lnTo>
                <a:cubicBezTo>
                  <a:pt x="1064" y="475"/>
                  <a:pt x="1071" y="462"/>
                  <a:pt x="1083" y="458"/>
                </a:cubicBezTo>
                <a:cubicBezTo>
                  <a:pt x="1095" y="453"/>
                  <a:pt x="1108" y="460"/>
                  <a:pt x="1112" y="472"/>
                </a:cubicBezTo>
                <a:lnTo>
                  <a:pt x="1127" y="515"/>
                </a:lnTo>
                <a:cubicBezTo>
                  <a:pt x="1132" y="527"/>
                  <a:pt x="1125" y="540"/>
                  <a:pt x="1113" y="545"/>
                </a:cubicBezTo>
                <a:cubicBezTo>
                  <a:pt x="1101" y="549"/>
                  <a:pt x="1088" y="543"/>
                  <a:pt x="1084" y="531"/>
                </a:cubicBezTo>
                <a:close/>
                <a:moveTo>
                  <a:pt x="1030" y="408"/>
                </a:moveTo>
                <a:lnTo>
                  <a:pt x="1007" y="368"/>
                </a:lnTo>
                <a:cubicBezTo>
                  <a:pt x="1001" y="357"/>
                  <a:pt x="1005" y="343"/>
                  <a:pt x="1016" y="337"/>
                </a:cubicBezTo>
                <a:cubicBezTo>
                  <a:pt x="1027" y="331"/>
                  <a:pt x="1041" y="334"/>
                  <a:pt x="1047" y="346"/>
                </a:cubicBezTo>
                <a:lnTo>
                  <a:pt x="1070" y="386"/>
                </a:lnTo>
                <a:cubicBezTo>
                  <a:pt x="1076" y="397"/>
                  <a:pt x="1072" y="411"/>
                  <a:pt x="1061" y="417"/>
                </a:cubicBezTo>
                <a:cubicBezTo>
                  <a:pt x="1050" y="423"/>
                  <a:pt x="1036" y="419"/>
                  <a:pt x="1030" y="408"/>
                </a:cubicBezTo>
                <a:close/>
                <a:moveTo>
                  <a:pt x="953" y="298"/>
                </a:moveTo>
                <a:lnTo>
                  <a:pt x="930" y="269"/>
                </a:lnTo>
                <a:lnTo>
                  <a:pt x="933" y="271"/>
                </a:lnTo>
                <a:lnTo>
                  <a:pt x="926" y="265"/>
                </a:lnTo>
                <a:cubicBezTo>
                  <a:pt x="917" y="257"/>
                  <a:pt x="916" y="242"/>
                  <a:pt x="925" y="233"/>
                </a:cubicBezTo>
                <a:cubicBezTo>
                  <a:pt x="934" y="223"/>
                  <a:pt x="948" y="223"/>
                  <a:pt x="957" y="231"/>
                </a:cubicBezTo>
                <a:lnTo>
                  <a:pt x="964" y="238"/>
                </a:lnTo>
                <a:cubicBezTo>
                  <a:pt x="965" y="238"/>
                  <a:pt x="966" y="239"/>
                  <a:pt x="967" y="240"/>
                </a:cubicBezTo>
                <a:lnTo>
                  <a:pt x="989" y="269"/>
                </a:lnTo>
                <a:cubicBezTo>
                  <a:pt x="997" y="279"/>
                  <a:pt x="996" y="294"/>
                  <a:pt x="986" y="302"/>
                </a:cubicBezTo>
                <a:cubicBezTo>
                  <a:pt x="976" y="310"/>
                  <a:pt x="961" y="308"/>
                  <a:pt x="953" y="298"/>
                </a:cubicBezTo>
                <a:close/>
                <a:moveTo>
                  <a:pt x="858" y="203"/>
                </a:moveTo>
                <a:lnTo>
                  <a:pt x="844" y="189"/>
                </a:lnTo>
                <a:lnTo>
                  <a:pt x="847" y="192"/>
                </a:lnTo>
                <a:lnTo>
                  <a:pt x="825" y="177"/>
                </a:lnTo>
                <a:cubicBezTo>
                  <a:pt x="814" y="170"/>
                  <a:pt x="811" y="156"/>
                  <a:pt x="818" y="145"/>
                </a:cubicBezTo>
                <a:cubicBezTo>
                  <a:pt x="825" y="135"/>
                  <a:pt x="840" y="132"/>
                  <a:pt x="850" y="139"/>
                </a:cubicBezTo>
                <a:lnTo>
                  <a:pt x="872" y="153"/>
                </a:lnTo>
                <a:cubicBezTo>
                  <a:pt x="873" y="154"/>
                  <a:pt x="874" y="155"/>
                  <a:pt x="875" y="156"/>
                </a:cubicBezTo>
                <a:lnTo>
                  <a:pt x="890" y="169"/>
                </a:lnTo>
                <a:cubicBezTo>
                  <a:pt x="899" y="178"/>
                  <a:pt x="900" y="192"/>
                  <a:pt x="891" y="202"/>
                </a:cubicBezTo>
                <a:cubicBezTo>
                  <a:pt x="882" y="211"/>
                  <a:pt x="868" y="211"/>
                  <a:pt x="858" y="203"/>
                </a:cubicBezTo>
                <a:close/>
                <a:moveTo>
                  <a:pt x="748" y="127"/>
                </a:moveTo>
                <a:lnTo>
                  <a:pt x="745" y="125"/>
                </a:lnTo>
                <a:lnTo>
                  <a:pt x="748" y="127"/>
                </a:lnTo>
                <a:lnTo>
                  <a:pt x="709" y="109"/>
                </a:lnTo>
                <a:cubicBezTo>
                  <a:pt x="698" y="104"/>
                  <a:pt x="692" y="91"/>
                  <a:pt x="698" y="79"/>
                </a:cubicBezTo>
                <a:cubicBezTo>
                  <a:pt x="703" y="67"/>
                  <a:pt x="716" y="62"/>
                  <a:pt x="728" y="67"/>
                </a:cubicBezTo>
                <a:lnTo>
                  <a:pt x="767" y="84"/>
                </a:lnTo>
                <a:cubicBezTo>
                  <a:pt x="768" y="85"/>
                  <a:pt x="769" y="86"/>
                  <a:pt x="770" y="86"/>
                </a:cubicBezTo>
                <a:lnTo>
                  <a:pt x="773" y="88"/>
                </a:lnTo>
                <a:cubicBezTo>
                  <a:pt x="784" y="95"/>
                  <a:pt x="787" y="109"/>
                  <a:pt x="780" y="120"/>
                </a:cubicBezTo>
                <a:cubicBezTo>
                  <a:pt x="773" y="131"/>
                  <a:pt x="758" y="134"/>
                  <a:pt x="748" y="127"/>
                </a:cubicBezTo>
                <a:close/>
                <a:moveTo>
                  <a:pt x="627" y="74"/>
                </a:moveTo>
                <a:lnTo>
                  <a:pt x="583" y="62"/>
                </a:lnTo>
                <a:cubicBezTo>
                  <a:pt x="571" y="58"/>
                  <a:pt x="564" y="45"/>
                  <a:pt x="568" y="33"/>
                </a:cubicBezTo>
                <a:cubicBezTo>
                  <a:pt x="571" y="21"/>
                  <a:pt x="584" y="14"/>
                  <a:pt x="596" y="17"/>
                </a:cubicBezTo>
                <a:lnTo>
                  <a:pt x="640" y="30"/>
                </a:lnTo>
                <a:cubicBezTo>
                  <a:pt x="653" y="34"/>
                  <a:pt x="660" y="47"/>
                  <a:pt x="656" y="59"/>
                </a:cubicBezTo>
                <a:cubicBezTo>
                  <a:pt x="652" y="71"/>
                  <a:pt x="640" y="78"/>
                  <a:pt x="627" y="74"/>
                </a:cubicBezTo>
                <a:close/>
                <a:moveTo>
                  <a:pt x="498" y="49"/>
                </a:moveTo>
                <a:lnTo>
                  <a:pt x="452" y="47"/>
                </a:lnTo>
                <a:cubicBezTo>
                  <a:pt x="439" y="46"/>
                  <a:pt x="429" y="36"/>
                  <a:pt x="430" y="23"/>
                </a:cubicBezTo>
                <a:cubicBezTo>
                  <a:pt x="430" y="10"/>
                  <a:pt x="441" y="0"/>
                  <a:pt x="454" y="1"/>
                </a:cubicBezTo>
                <a:lnTo>
                  <a:pt x="500" y="3"/>
                </a:lnTo>
                <a:cubicBezTo>
                  <a:pt x="512" y="4"/>
                  <a:pt x="522" y="14"/>
                  <a:pt x="522" y="27"/>
                </a:cubicBezTo>
                <a:cubicBezTo>
                  <a:pt x="521" y="40"/>
                  <a:pt x="510" y="50"/>
                  <a:pt x="498" y="49"/>
                </a:cubicBezTo>
                <a:close/>
                <a:moveTo>
                  <a:pt x="365" y="55"/>
                </a:moveTo>
                <a:lnTo>
                  <a:pt x="320" y="62"/>
                </a:lnTo>
                <a:lnTo>
                  <a:pt x="325" y="61"/>
                </a:lnTo>
                <a:lnTo>
                  <a:pt x="324" y="61"/>
                </a:lnTo>
                <a:cubicBezTo>
                  <a:pt x="312" y="66"/>
                  <a:pt x="299" y="60"/>
                  <a:pt x="294" y="48"/>
                </a:cubicBezTo>
                <a:cubicBezTo>
                  <a:pt x="290" y="36"/>
                  <a:pt x="296" y="23"/>
                  <a:pt x="308" y="18"/>
                </a:cubicBezTo>
                <a:cubicBezTo>
                  <a:pt x="310" y="17"/>
                  <a:pt x="311" y="17"/>
                  <a:pt x="313" y="17"/>
                </a:cubicBezTo>
                <a:lnTo>
                  <a:pt x="358" y="9"/>
                </a:lnTo>
                <a:cubicBezTo>
                  <a:pt x="370" y="7"/>
                  <a:pt x="382" y="16"/>
                  <a:pt x="384" y="28"/>
                </a:cubicBezTo>
                <a:cubicBezTo>
                  <a:pt x="386" y="41"/>
                  <a:pt x="378" y="53"/>
                  <a:pt x="365" y="55"/>
                </a:cubicBezTo>
                <a:close/>
                <a:moveTo>
                  <a:pt x="238" y="94"/>
                </a:moveTo>
                <a:lnTo>
                  <a:pt x="232" y="97"/>
                </a:lnTo>
                <a:lnTo>
                  <a:pt x="237" y="94"/>
                </a:lnTo>
                <a:lnTo>
                  <a:pt x="205" y="117"/>
                </a:lnTo>
                <a:cubicBezTo>
                  <a:pt x="194" y="124"/>
                  <a:pt x="180" y="122"/>
                  <a:pt x="173" y="111"/>
                </a:cubicBezTo>
                <a:cubicBezTo>
                  <a:pt x="165" y="101"/>
                  <a:pt x="168" y="86"/>
                  <a:pt x="178" y="79"/>
                </a:cubicBezTo>
                <a:lnTo>
                  <a:pt x="210" y="57"/>
                </a:lnTo>
                <a:cubicBezTo>
                  <a:pt x="212" y="56"/>
                  <a:pt x="213" y="55"/>
                  <a:pt x="215" y="54"/>
                </a:cubicBezTo>
                <a:lnTo>
                  <a:pt x="222" y="51"/>
                </a:lnTo>
                <a:cubicBezTo>
                  <a:pt x="234" y="47"/>
                  <a:pt x="247" y="53"/>
                  <a:pt x="251" y="65"/>
                </a:cubicBezTo>
                <a:cubicBezTo>
                  <a:pt x="256" y="77"/>
                  <a:pt x="250" y="90"/>
                  <a:pt x="238" y="94"/>
                </a:cubicBezTo>
                <a:close/>
                <a:moveTo>
                  <a:pt x="138" y="172"/>
                </a:moveTo>
                <a:lnTo>
                  <a:pt x="107" y="206"/>
                </a:lnTo>
                <a:cubicBezTo>
                  <a:pt x="99" y="216"/>
                  <a:pt x="84" y="216"/>
                  <a:pt x="75" y="208"/>
                </a:cubicBezTo>
                <a:cubicBezTo>
                  <a:pt x="65" y="199"/>
                  <a:pt x="64" y="185"/>
                  <a:pt x="73" y="175"/>
                </a:cubicBezTo>
                <a:lnTo>
                  <a:pt x="104" y="141"/>
                </a:lnTo>
                <a:cubicBezTo>
                  <a:pt x="112" y="132"/>
                  <a:pt x="127" y="131"/>
                  <a:pt x="136" y="139"/>
                </a:cubicBezTo>
                <a:cubicBezTo>
                  <a:pt x="146" y="148"/>
                  <a:pt x="147" y="162"/>
                  <a:pt x="138" y="172"/>
                </a:cubicBezTo>
                <a:close/>
                <a:moveTo>
                  <a:pt x="63" y="280"/>
                </a:moveTo>
                <a:lnTo>
                  <a:pt x="51" y="303"/>
                </a:lnTo>
                <a:lnTo>
                  <a:pt x="53" y="298"/>
                </a:lnTo>
                <a:lnTo>
                  <a:pt x="48" y="318"/>
                </a:lnTo>
                <a:cubicBezTo>
                  <a:pt x="44" y="330"/>
                  <a:pt x="32" y="337"/>
                  <a:pt x="19" y="334"/>
                </a:cubicBezTo>
                <a:cubicBezTo>
                  <a:pt x="7" y="331"/>
                  <a:pt x="0" y="318"/>
                  <a:pt x="3" y="306"/>
                </a:cubicBezTo>
                <a:lnTo>
                  <a:pt x="8" y="286"/>
                </a:lnTo>
                <a:cubicBezTo>
                  <a:pt x="9" y="285"/>
                  <a:pt x="9" y="283"/>
                  <a:pt x="10" y="282"/>
                </a:cubicBezTo>
                <a:lnTo>
                  <a:pt x="23" y="258"/>
                </a:lnTo>
                <a:cubicBezTo>
                  <a:pt x="29" y="247"/>
                  <a:pt x="43" y="243"/>
                  <a:pt x="54" y="249"/>
                </a:cubicBezTo>
                <a:cubicBezTo>
                  <a:pt x="65" y="255"/>
                  <a:pt x="69" y="269"/>
                  <a:pt x="63" y="280"/>
                </a:cubicBezTo>
                <a:close/>
              </a:path>
            </a:pathLst>
          </a:custGeom>
          <a:solidFill>
            <a:srgbClr val="808080"/>
          </a:solidFill>
          <a:ln w="6350" cap="flat">
            <a:solidFill>
              <a:srgbClr val="808080"/>
            </a:solidFill>
            <a:prstDash val="solid"/>
            <a:bevel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78" name="Freeform 33"/>
          <p:cNvSpPr>
            <a:spLocks/>
          </p:cNvSpPr>
          <p:nvPr/>
        </p:nvSpPr>
        <p:spPr bwMode="auto">
          <a:xfrm>
            <a:off x="6358145" y="1791923"/>
            <a:ext cx="98006" cy="150494"/>
          </a:xfrm>
          <a:custGeom>
            <a:avLst/>
            <a:gdLst>
              <a:gd name="T0" fmla="*/ 88900 w 56"/>
              <a:gd name="T1" fmla="*/ 0 h 86"/>
              <a:gd name="T2" fmla="*/ 57150 w 56"/>
              <a:gd name="T3" fmla="*/ 136525 h 86"/>
              <a:gd name="T4" fmla="*/ 0 w 56"/>
              <a:gd name="T5" fmla="*/ 9525 h 86"/>
              <a:gd name="T6" fmla="*/ 88900 w 56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6"/>
              <a:gd name="T14" fmla="*/ 56 w 5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6">
                <a:moveTo>
                  <a:pt x="56" y="0"/>
                </a:moveTo>
                <a:lnTo>
                  <a:pt x="36" y="86"/>
                </a:lnTo>
                <a:lnTo>
                  <a:pt x="0" y="6"/>
                </a:lnTo>
                <a:lnTo>
                  <a:pt x="5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79" name="Line 34"/>
          <p:cNvSpPr>
            <a:spLocks noChangeShapeType="1"/>
          </p:cNvSpPr>
          <p:nvPr/>
        </p:nvSpPr>
        <p:spPr bwMode="auto">
          <a:xfrm flipH="1" flipV="1">
            <a:off x="8754043" y="2073661"/>
            <a:ext cx="227514" cy="47598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80" name="Freeform 35"/>
          <p:cNvSpPr>
            <a:spLocks/>
          </p:cNvSpPr>
          <p:nvPr/>
        </p:nvSpPr>
        <p:spPr bwMode="auto">
          <a:xfrm>
            <a:off x="8694539" y="1952916"/>
            <a:ext cx="108507" cy="153993"/>
          </a:xfrm>
          <a:custGeom>
            <a:avLst/>
            <a:gdLst>
              <a:gd name="T0" fmla="*/ 19050 w 62"/>
              <a:gd name="T1" fmla="*/ 139700 h 88"/>
              <a:gd name="T2" fmla="*/ 0 w 62"/>
              <a:gd name="T3" fmla="*/ 0 h 88"/>
              <a:gd name="T4" fmla="*/ 98425 w 62"/>
              <a:gd name="T5" fmla="*/ 100013 h 88"/>
              <a:gd name="T6" fmla="*/ 19050 w 62"/>
              <a:gd name="T7" fmla="*/ 13970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12" y="88"/>
                </a:moveTo>
                <a:lnTo>
                  <a:pt x="0" y="0"/>
                </a:lnTo>
                <a:lnTo>
                  <a:pt x="62" y="63"/>
                </a:lnTo>
                <a:lnTo>
                  <a:pt x="12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81" name="Line 36"/>
          <p:cNvSpPr>
            <a:spLocks noChangeShapeType="1"/>
          </p:cNvSpPr>
          <p:nvPr/>
        </p:nvSpPr>
        <p:spPr bwMode="auto">
          <a:xfrm flipV="1">
            <a:off x="8082002" y="2064911"/>
            <a:ext cx="222264" cy="48473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82" name="Freeform 37"/>
          <p:cNvSpPr>
            <a:spLocks/>
          </p:cNvSpPr>
          <p:nvPr/>
        </p:nvSpPr>
        <p:spPr bwMode="auto">
          <a:xfrm>
            <a:off x="8253512" y="1944167"/>
            <a:ext cx="106757" cy="152243"/>
          </a:xfrm>
          <a:custGeom>
            <a:avLst/>
            <a:gdLst>
              <a:gd name="T0" fmla="*/ 0 w 61"/>
              <a:gd name="T1" fmla="*/ 101600 h 87"/>
              <a:gd name="T2" fmla="*/ 96838 w 61"/>
              <a:gd name="T3" fmla="*/ 0 h 87"/>
              <a:gd name="T4" fmla="*/ 80963 w 61"/>
              <a:gd name="T5" fmla="*/ 138112 h 87"/>
              <a:gd name="T6" fmla="*/ 0 w 61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0" y="64"/>
                </a:moveTo>
                <a:lnTo>
                  <a:pt x="61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83" name="Freeform 38"/>
          <p:cNvSpPr>
            <a:spLocks/>
          </p:cNvSpPr>
          <p:nvPr/>
        </p:nvSpPr>
        <p:spPr bwMode="auto">
          <a:xfrm>
            <a:off x="8306015" y="1574932"/>
            <a:ext cx="449778" cy="449731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84" name="Freeform 39"/>
          <p:cNvSpPr>
            <a:spLocks/>
          </p:cNvSpPr>
          <p:nvPr/>
        </p:nvSpPr>
        <p:spPr bwMode="auto">
          <a:xfrm>
            <a:off x="8306015" y="1574932"/>
            <a:ext cx="449778" cy="449731"/>
          </a:xfrm>
          <a:custGeom>
            <a:avLst/>
            <a:gdLst>
              <a:gd name="T0" fmla="*/ 0 w 257"/>
              <a:gd name="T1" fmla="*/ 203200 h 257"/>
              <a:gd name="T2" fmla="*/ 204788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4788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85" name="Rectangle 40"/>
          <p:cNvSpPr>
            <a:spLocks noChangeArrowheads="1"/>
          </p:cNvSpPr>
          <p:nvPr/>
        </p:nvSpPr>
        <p:spPr bwMode="auto">
          <a:xfrm>
            <a:off x="8442523" y="1646681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3586" name="Freeform 41"/>
          <p:cNvSpPr>
            <a:spLocks/>
          </p:cNvSpPr>
          <p:nvPr/>
        </p:nvSpPr>
        <p:spPr bwMode="auto">
          <a:xfrm>
            <a:off x="8755794" y="2323900"/>
            <a:ext cx="449777" cy="449731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87" name="Freeform 42"/>
          <p:cNvSpPr>
            <a:spLocks/>
          </p:cNvSpPr>
          <p:nvPr/>
        </p:nvSpPr>
        <p:spPr bwMode="auto">
          <a:xfrm>
            <a:off x="8755794" y="2323900"/>
            <a:ext cx="449777" cy="449731"/>
          </a:xfrm>
          <a:custGeom>
            <a:avLst/>
            <a:gdLst>
              <a:gd name="T0" fmla="*/ 0 w 257"/>
              <a:gd name="T1" fmla="*/ 204788 h 257"/>
              <a:gd name="T2" fmla="*/ 204787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4787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88" name="Rectangle 43"/>
          <p:cNvSpPr>
            <a:spLocks noChangeArrowheads="1"/>
          </p:cNvSpPr>
          <p:nvPr/>
        </p:nvSpPr>
        <p:spPr bwMode="auto">
          <a:xfrm>
            <a:off x="8825798" y="2397397"/>
            <a:ext cx="28533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23589" name="Freeform 44"/>
          <p:cNvSpPr>
            <a:spLocks/>
          </p:cNvSpPr>
          <p:nvPr/>
        </p:nvSpPr>
        <p:spPr bwMode="auto">
          <a:xfrm>
            <a:off x="7856238" y="2323900"/>
            <a:ext cx="449777" cy="449731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90" name="Freeform 45"/>
          <p:cNvSpPr>
            <a:spLocks/>
          </p:cNvSpPr>
          <p:nvPr/>
        </p:nvSpPr>
        <p:spPr bwMode="auto">
          <a:xfrm>
            <a:off x="7856238" y="2323900"/>
            <a:ext cx="449777" cy="449731"/>
          </a:xfrm>
          <a:custGeom>
            <a:avLst/>
            <a:gdLst>
              <a:gd name="T0" fmla="*/ 0 w 257"/>
              <a:gd name="T1" fmla="*/ 204788 h 257"/>
              <a:gd name="T2" fmla="*/ 204787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4787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91" name="Rectangle 46"/>
          <p:cNvSpPr>
            <a:spLocks noChangeArrowheads="1"/>
          </p:cNvSpPr>
          <p:nvPr/>
        </p:nvSpPr>
        <p:spPr bwMode="auto">
          <a:xfrm>
            <a:off x="7989246" y="2397397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8</a:t>
            </a:r>
            <a:endParaRPr lang="en-US"/>
          </a:p>
        </p:txBody>
      </p:sp>
      <p:sp>
        <p:nvSpPr>
          <p:cNvPr id="23592" name="Freeform 47"/>
          <p:cNvSpPr>
            <a:spLocks/>
          </p:cNvSpPr>
          <p:nvPr/>
        </p:nvSpPr>
        <p:spPr bwMode="auto">
          <a:xfrm>
            <a:off x="8517778" y="1223198"/>
            <a:ext cx="574036" cy="628222"/>
          </a:xfrm>
          <a:custGeom>
            <a:avLst/>
            <a:gdLst>
              <a:gd name="T0" fmla="*/ 215900 w 328"/>
              <a:gd name="T1" fmla="*/ 522287 h 359"/>
              <a:gd name="T2" fmla="*/ 501650 w 328"/>
              <a:gd name="T3" fmla="*/ 369887 h 359"/>
              <a:gd name="T4" fmla="*/ 284163 w 328"/>
              <a:gd name="T5" fmla="*/ 46037 h 359"/>
              <a:gd name="T6" fmla="*/ 0 w 328"/>
              <a:gd name="T7" fmla="*/ 19685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9"/>
              <a:gd name="T14" fmla="*/ 328 w 3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9">
                <a:moveTo>
                  <a:pt x="136" y="329"/>
                </a:moveTo>
                <a:cubicBezTo>
                  <a:pt x="224" y="359"/>
                  <a:pt x="304" y="316"/>
                  <a:pt x="316" y="233"/>
                </a:cubicBezTo>
                <a:cubicBezTo>
                  <a:pt x="328" y="150"/>
                  <a:pt x="267" y="59"/>
                  <a:pt x="179" y="29"/>
                </a:cubicBezTo>
                <a:cubicBezTo>
                  <a:pt x="93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93" name="Freeform 48"/>
          <p:cNvSpPr>
            <a:spLocks/>
          </p:cNvSpPr>
          <p:nvPr/>
        </p:nvSpPr>
        <p:spPr bwMode="auto">
          <a:xfrm>
            <a:off x="8468776" y="1424439"/>
            <a:ext cx="96255" cy="150494"/>
          </a:xfrm>
          <a:custGeom>
            <a:avLst/>
            <a:gdLst>
              <a:gd name="T0" fmla="*/ 87312 w 55"/>
              <a:gd name="T1" fmla="*/ 0 h 86"/>
              <a:gd name="T2" fmla="*/ 57150 w 55"/>
              <a:gd name="T3" fmla="*/ 136525 h 86"/>
              <a:gd name="T4" fmla="*/ 0 w 55"/>
              <a:gd name="T5" fmla="*/ 7938 h 86"/>
              <a:gd name="T6" fmla="*/ 87312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5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94" name="Freeform 49"/>
          <p:cNvSpPr>
            <a:spLocks/>
          </p:cNvSpPr>
          <p:nvPr/>
        </p:nvSpPr>
        <p:spPr bwMode="auto">
          <a:xfrm>
            <a:off x="8456525" y="3524348"/>
            <a:ext cx="449778" cy="447981"/>
          </a:xfrm>
          <a:custGeom>
            <a:avLst/>
            <a:gdLst>
              <a:gd name="T0" fmla="*/ 0 w 922"/>
              <a:gd name="T1" fmla="*/ 202979 h 921"/>
              <a:gd name="T2" fmla="*/ 203994 w 922"/>
              <a:gd name="T3" fmla="*/ 0 h 921"/>
              <a:gd name="T4" fmla="*/ 407988 w 922"/>
              <a:gd name="T5" fmla="*/ 202979 h 921"/>
              <a:gd name="T6" fmla="*/ 407988 w 922"/>
              <a:gd name="T7" fmla="*/ 202979 h 921"/>
              <a:gd name="T8" fmla="*/ 203994 w 922"/>
              <a:gd name="T9" fmla="*/ 406400 h 921"/>
              <a:gd name="T10" fmla="*/ 0 w 922"/>
              <a:gd name="T11" fmla="*/ 202979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95" name="Freeform 50"/>
          <p:cNvSpPr>
            <a:spLocks/>
          </p:cNvSpPr>
          <p:nvPr/>
        </p:nvSpPr>
        <p:spPr bwMode="auto">
          <a:xfrm>
            <a:off x="8456525" y="3524348"/>
            <a:ext cx="449778" cy="447981"/>
          </a:xfrm>
          <a:custGeom>
            <a:avLst/>
            <a:gdLst>
              <a:gd name="T0" fmla="*/ 0 w 257"/>
              <a:gd name="T1" fmla="*/ 203200 h 256"/>
              <a:gd name="T2" fmla="*/ 204788 w 257"/>
              <a:gd name="T3" fmla="*/ 0 h 256"/>
              <a:gd name="T4" fmla="*/ 407988 w 257"/>
              <a:gd name="T5" fmla="*/ 203200 h 256"/>
              <a:gd name="T6" fmla="*/ 407988 w 257"/>
              <a:gd name="T7" fmla="*/ 203200 h 256"/>
              <a:gd name="T8" fmla="*/ 204788 w 257"/>
              <a:gd name="T9" fmla="*/ 406400 h 256"/>
              <a:gd name="T10" fmla="*/ 0 w 257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6"/>
              <a:gd name="T20" fmla="*/ 257 w 257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6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6"/>
                  <a:pt x="129" y="256"/>
                </a:cubicBezTo>
                <a:cubicBezTo>
                  <a:pt x="58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96" name="Rectangle 51"/>
          <p:cNvSpPr>
            <a:spLocks noChangeArrowheads="1"/>
          </p:cNvSpPr>
          <p:nvPr/>
        </p:nvSpPr>
        <p:spPr bwMode="auto">
          <a:xfrm>
            <a:off x="8519528" y="3599597"/>
            <a:ext cx="28533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12</a:t>
            </a:r>
            <a:endParaRPr lang="en-US"/>
          </a:p>
        </p:txBody>
      </p:sp>
      <p:sp>
        <p:nvSpPr>
          <p:cNvPr id="23597" name="Freeform 52"/>
          <p:cNvSpPr>
            <a:spLocks/>
          </p:cNvSpPr>
          <p:nvPr/>
        </p:nvSpPr>
        <p:spPr bwMode="auto">
          <a:xfrm>
            <a:off x="7632224" y="3072868"/>
            <a:ext cx="449777" cy="451481"/>
          </a:xfrm>
          <a:custGeom>
            <a:avLst/>
            <a:gdLst>
              <a:gd name="T0" fmla="*/ 0 w 922"/>
              <a:gd name="T1" fmla="*/ 204788 h 922"/>
              <a:gd name="T2" fmla="*/ 203994 w 922"/>
              <a:gd name="T3" fmla="*/ 0 h 922"/>
              <a:gd name="T4" fmla="*/ 407987 w 922"/>
              <a:gd name="T5" fmla="*/ 204788 h 922"/>
              <a:gd name="T6" fmla="*/ 407987 w 922"/>
              <a:gd name="T7" fmla="*/ 204788 h 922"/>
              <a:gd name="T8" fmla="*/ 203994 w 922"/>
              <a:gd name="T9" fmla="*/ 409575 h 922"/>
              <a:gd name="T10" fmla="*/ 0 w 922"/>
              <a:gd name="T11" fmla="*/ 204788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98" name="Freeform 53"/>
          <p:cNvSpPr>
            <a:spLocks/>
          </p:cNvSpPr>
          <p:nvPr/>
        </p:nvSpPr>
        <p:spPr bwMode="auto">
          <a:xfrm>
            <a:off x="7632224" y="3072868"/>
            <a:ext cx="449777" cy="451481"/>
          </a:xfrm>
          <a:custGeom>
            <a:avLst/>
            <a:gdLst>
              <a:gd name="T0" fmla="*/ 0 w 257"/>
              <a:gd name="T1" fmla="*/ 204788 h 258"/>
              <a:gd name="T2" fmla="*/ 203200 w 257"/>
              <a:gd name="T3" fmla="*/ 0 h 258"/>
              <a:gd name="T4" fmla="*/ 407987 w 257"/>
              <a:gd name="T5" fmla="*/ 204788 h 258"/>
              <a:gd name="T6" fmla="*/ 407987 w 257"/>
              <a:gd name="T7" fmla="*/ 204788 h 258"/>
              <a:gd name="T8" fmla="*/ 203200 w 257"/>
              <a:gd name="T9" fmla="*/ 409575 h 258"/>
              <a:gd name="T10" fmla="*/ 0 w 257"/>
              <a:gd name="T11" fmla="*/ 204788 h 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8"/>
              <a:gd name="T20" fmla="*/ 257 w 257"/>
              <a:gd name="T21" fmla="*/ 258 h 2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8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8"/>
                  <a:pt x="128" y="258"/>
                </a:cubicBezTo>
                <a:cubicBezTo>
                  <a:pt x="57" y="258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599" name="Rectangle 54"/>
          <p:cNvSpPr>
            <a:spLocks noChangeArrowheads="1"/>
          </p:cNvSpPr>
          <p:nvPr/>
        </p:nvSpPr>
        <p:spPr bwMode="auto">
          <a:xfrm>
            <a:off x="7700478" y="3146365"/>
            <a:ext cx="2662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11</a:t>
            </a:r>
            <a:endParaRPr lang="en-US"/>
          </a:p>
        </p:txBody>
      </p:sp>
      <p:sp>
        <p:nvSpPr>
          <p:cNvPr id="23600" name="Freeform 55"/>
          <p:cNvSpPr>
            <a:spLocks/>
          </p:cNvSpPr>
          <p:nvPr/>
        </p:nvSpPr>
        <p:spPr bwMode="auto">
          <a:xfrm>
            <a:off x="6207636" y="3442103"/>
            <a:ext cx="449777" cy="449730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01" name="Freeform 56"/>
          <p:cNvSpPr>
            <a:spLocks/>
          </p:cNvSpPr>
          <p:nvPr/>
        </p:nvSpPr>
        <p:spPr bwMode="auto">
          <a:xfrm>
            <a:off x="6207636" y="3442103"/>
            <a:ext cx="449777" cy="449730"/>
          </a:xfrm>
          <a:custGeom>
            <a:avLst/>
            <a:gdLst>
              <a:gd name="T0" fmla="*/ 0 w 257"/>
              <a:gd name="T1" fmla="*/ 204787 h 257"/>
              <a:gd name="T2" fmla="*/ 203200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3200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02" name="Rectangle 57"/>
          <p:cNvSpPr>
            <a:spLocks noChangeArrowheads="1"/>
          </p:cNvSpPr>
          <p:nvPr/>
        </p:nvSpPr>
        <p:spPr bwMode="auto">
          <a:xfrm>
            <a:off x="6340644" y="3513849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9</a:t>
            </a:r>
            <a:endParaRPr lang="en-US"/>
          </a:p>
        </p:txBody>
      </p:sp>
      <p:sp>
        <p:nvSpPr>
          <p:cNvPr id="23603" name="Line 58"/>
          <p:cNvSpPr>
            <a:spLocks noChangeShapeType="1"/>
          </p:cNvSpPr>
          <p:nvPr/>
        </p:nvSpPr>
        <p:spPr bwMode="auto">
          <a:xfrm flipV="1">
            <a:off x="6646913" y="1828673"/>
            <a:ext cx="1529595" cy="339485"/>
          </a:xfrm>
          <a:prstGeom prst="line">
            <a:avLst/>
          </a:prstGeom>
          <a:noFill/>
          <a:ln w="20638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04" name="Freeform 59"/>
          <p:cNvSpPr>
            <a:spLocks/>
          </p:cNvSpPr>
          <p:nvPr/>
        </p:nvSpPr>
        <p:spPr bwMode="auto">
          <a:xfrm>
            <a:off x="8153756" y="1783174"/>
            <a:ext cx="152259" cy="94496"/>
          </a:xfrm>
          <a:custGeom>
            <a:avLst/>
            <a:gdLst>
              <a:gd name="T0" fmla="*/ 0 w 87"/>
              <a:gd name="T1" fmla="*/ 0 h 54"/>
              <a:gd name="T2" fmla="*/ 138112 w 87"/>
              <a:gd name="T3" fmla="*/ 14288 h 54"/>
              <a:gd name="T4" fmla="*/ 19050 w 87"/>
              <a:gd name="T5" fmla="*/ 85725 h 54"/>
              <a:gd name="T6" fmla="*/ 0 w 87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4"/>
              <a:gd name="T14" fmla="*/ 87 w 8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4">
                <a:moveTo>
                  <a:pt x="0" y="0"/>
                </a:moveTo>
                <a:lnTo>
                  <a:pt x="87" y="9"/>
                </a:lnTo>
                <a:lnTo>
                  <a:pt x="12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05" name="AutoShape 60"/>
          <p:cNvSpPr>
            <a:spLocks noChangeAspect="1" noChangeArrowheads="1" noTextEdit="1"/>
          </p:cNvSpPr>
          <p:nvPr/>
        </p:nvSpPr>
        <p:spPr bwMode="auto">
          <a:xfrm>
            <a:off x="5910117" y="4187570"/>
            <a:ext cx="3330456" cy="278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06" name="Line 62"/>
          <p:cNvSpPr>
            <a:spLocks noChangeShapeType="1"/>
          </p:cNvSpPr>
          <p:nvPr/>
        </p:nvSpPr>
        <p:spPr bwMode="auto">
          <a:xfrm flipH="1" flipV="1">
            <a:off x="8234261" y="6483472"/>
            <a:ext cx="430527" cy="229240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07" name="Freeform 63"/>
          <p:cNvSpPr>
            <a:spLocks/>
          </p:cNvSpPr>
          <p:nvPr/>
        </p:nvSpPr>
        <p:spPr bwMode="auto">
          <a:xfrm>
            <a:off x="8080252" y="6399475"/>
            <a:ext cx="199512" cy="146994"/>
          </a:xfrm>
          <a:custGeom>
            <a:avLst/>
            <a:gdLst>
              <a:gd name="T0" fmla="*/ 125413 w 114"/>
              <a:gd name="T1" fmla="*/ 133350 h 84"/>
              <a:gd name="T2" fmla="*/ 0 w 114"/>
              <a:gd name="T3" fmla="*/ 0 h 84"/>
              <a:gd name="T4" fmla="*/ 180975 w 114"/>
              <a:gd name="T5" fmla="*/ 31750 h 84"/>
              <a:gd name="T6" fmla="*/ 125413 w 114"/>
              <a:gd name="T7" fmla="*/ 13335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84"/>
              <a:gd name="T14" fmla="*/ 114 w 114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84">
                <a:moveTo>
                  <a:pt x="79" y="84"/>
                </a:moveTo>
                <a:lnTo>
                  <a:pt x="0" y="0"/>
                </a:lnTo>
                <a:lnTo>
                  <a:pt x="114" y="20"/>
                </a:lnTo>
                <a:lnTo>
                  <a:pt x="79" y="8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08" name="Line 64"/>
          <p:cNvSpPr>
            <a:spLocks noChangeShapeType="1"/>
          </p:cNvSpPr>
          <p:nvPr/>
        </p:nvSpPr>
        <p:spPr bwMode="auto">
          <a:xfrm flipV="1">
            <a:off x="7899990" y="5968994"/>
            <a:ext cx="140009" cy="325486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09" name="Freeform 65"/>
          <p:cNvSpPr>
            <a:spLocks/>
          </p:cNvSpPr>
          <p:nvPr/>
        </p:nvSpPr>
        <p:spPr bwMode="auto">
          <a:xfrm>
            <a:off x="7975245" y="5808001"/>
            <a:ext cx="133008" cy="201241"/>
          </a:xfrm>
          <a:custGeom>
            <a:avLst/>
            <a:gdLst>
              <a:gd name="T0" fmla="*/ 0 w 76"/>
              <a:gd name="T1" fmla="*/ 136525 h 115"/>
              <a:gd name="T2" fmla="*/ 120650 w 76"/>
              <a:gd name="T3" fmla="*/ 0 h 115"/>
              <a:gd name="T4" fmla="*/ 106363 w 76"/>
              <a:gd name="T5" fmla="*/ 182562 h 115"/>
              <a:gd name="T6" fmla="*/ 0 w 76"/>
              <a:gd name="T7" fmla="*/ 136525 h 115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115"/>
              <a:gd name="T14" fmla="*/ 76 w 76"/>
              <a:gd name="T15" fmla="*/ 115 h 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115">
                <a:moveTo>
                  <a:pt x="0" y="86"/>
                </a:moveTo>
                <a:lnTo>
                  <a:pt x="76" y="0"/>
                </a:lnTo>
                <a:lnTo>
                  <a:pt x="67" y="115"/>
                </a:lnTo>
                <a:lnTo>
                  <a:pt x="0" y="8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10" name="Line 66"/>
          <p:cNvSpPr>
            <a:spLocks noChangeShapeType="1"/>
          </p:cNvSpPr>
          <p:nvPr/>
        </p:nvSpPr>
        <p:spPr bwMode="auto">
          <a:xfrm flipV="1">
            <a:off x="6578659" y="6219233"/>
            <a:ext cx="225763" cy="418233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11" name="Freeform 67"/>
          <p:cNvSpPr>
            <a:spLocks/>
          </p:cNvSpPr>
          <p:nvPr/>
        </p:nvSpPr>
        <p:spPr bwMode="auto">
          <a:xfrm>
            <a:off x="6758919" y="6110737"/>
            <a:ext cx="105007" cy="139994"/>
          </a:xfrm>
          <a:custGeom>
            <a:avLst/>
            <a:gdLst>
              <a:gd name="T0" fmla="*/ 0 w 60"/>
              <a:gd name="T1" fmla="*/ 88900 h 80"/>
              <a:gd name="T2" fmla="*/ 95250 w 60"/>
              <a:gd name="T3" fmla="*/ 0 h 80"/>
              <a:gd name="T4" fmla="*/ 73025 w 60"/>
              <a:gd name="T5" fmla="*/ 127000 h 80"/>
              <a:gd name="T6" fmla="*/ 0 w 60"/>
              <a:gd name="T7" fmla="*/ 88900 h 8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0"/>
              <a:gd name="T14" fmla="*/ 60 w 60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0">
                <a:moveTo>
                  <a:pt x="0" y="56"/>
                </a:moveTo>
                <a:lnTo>
                  <a:pt x="60" y="0"/>
                </a:lnTo>
                <a:lnTo>
                  <a:pt x="46" y="80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12" name="Line 68"/>
          <p:cNvSpPr>
            <a:spLocks noChangeShapeType="1"/>
          </p:cNvSpPr>
          <p:nvPr/>
        </p:nvSpPr>
        <p:spPr bwMode="auto">
          <a:xfrm flipH="1" flipV="1">
            <a:off x="6774671" y="5500014"/>
            <a:ext cx="211763" cy="440981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13" name="Freeform 69"/>
          <p:cNvSpPr>
            <a:spLocks/>
          </p:cNvSpPr>
          <p:nvPr/>
        </p:nvSpPr>
        <p:spPr bwMode="auto">
          <a:xfrm>
            <a:off x="6720417" y="5388020"/>
            <a:ext cx="99757" cy="141743"/>
          </a:xfrm>
          <a:custGeom>
            <a:avLst/>
            <a:gdLst>
              <a:gd name="T0" fmla="*/ 15875 w 57"/>
              <a:gd name="T1" fmla="*/ 128587 h 81"/>
              <a:gd name="T2" fmla="*/ 0 w 57"/>
              <a:gd name="T3" fmla="*/ 0 h 81"/>
              <a:gd name="T4" fmla="*/ 90488 w 57"/>
              <a:gd name="T5" fmla="*/ 93662 h 81"/>
              <a:gd name="T6" fmla="*/ 15875 w 57"/>
              <a:gd name="T7" fmla="*/ 128587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81"/>
              <a:gd name="T14" fmla="*/ 57 w 5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81">
                <a:moveTo>
                  <a:pt x="10" y="81"/>
                </a:moveTo>
                <a:lnTo>
                  <a:pt x="0" y="0"/>
                </a:lnTo>
                <a:lnTo>
                  <a:pt x="57" y="59"/>
                </a:lnTo>
                <a:lnTo>
                  <a:pt x="10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14" name="Line 70"/>
          <p:cNvSpPr>
            <a:spLocks noChangeShapeType="1"/>
          </p:cNvSpPr>
          <p:nvPr/>
        </p:nvSpPr>
        <p:spPr bwMode="auto">
          <a:xfrm flipV="1">
            <a:off x="6149882" y="5493014"/>
            <a:ext cx="206513" cy="447981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15" name="Freeform 71"/>
          <p:cNvSpPr>
            <a:spLocks/>
          </p:cNvSpPr>
          <p:nvPr/>
        </p:nvSpPr>
        <p:spPr bwMode="auto">
          <a:xfrm>
            <a:off x="6310891" y="5379269"/>
            <a:ext cx="98006" cy="141744"/>
          </a:xfrm>
          <a:custGeom>
            <a:avLst/>
            <a:gdLst>
              <a:gd name="T0" fmla="*/ 0 w 56"/>
              <a:gd name="T1" fmla="*/ 95250 h 81"/>
              <a:gd name="T2" fmla="*/ 88900 w 56"/>
              <a:gd name="T3" fmla="*/ 0 h 81"/>
              <a:gd name="T4" fmla="*/ 74613 w 56"/>
              <a:gd name="T5" fmla="*/ 128588 h 81"/>
              <a:gd name="T6" fmla="*/ 0 w 56"/>
              <a:gd name="T7" fmla="*/ 9525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1"/>
              <a:gd name="T14" fmla="*/ 56 w 56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1">
                <a:moveTo>
                  <a:pt x="0" y="60"/>
                </a:moveTo>
                <a:lnTo>
                  <a:pt x="56" y="0"/>
                </a:lnTo>
                <a:lnTo>
                  <a:pt x="47" y="81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16" name="Freeform 72"/>
          <p:cNvSpPr>
            <a:spLocks/>
          </p:cNvSpPr>
          <p:nvPr/>
        </p:nvSpPr>
        <p:spPr bwMode="auto">
          <a:xfrm>
            <a:off x="6359895" y="5036284"/>
            <a:ext cx="416526" cy="418233"/>
          </a:xfrm>
          <a:custGeom>
            <a:avLst/>
            <a:gdLst>
              <a:gd name="T0" fmla="*/ 0 w 922"/>
              <a:gd name="T1" fmla="*/ 189707 h 922"/>
              <a:gd name="T2" fmla="*/ 188913 w 922"/>
              <a:gd name="T3" fmla="*/ 0 h 922"/>
              <a:gd name="T4" fmla="*/ 377825 w 922"/>
              <a:gd name="T5" fmla="*/ 189707 h 922"/>
              <a:gd name="T6" fmla="*/ 377825 w 922"/>
              <a:gd name="T7" fmla="*/ 189707 h 922"/>
              <a:gd name="T8" fmla="*/ 188913 w 922"/>
              <a:gd name="T9" fmla="*/ 379413 h 922"/>
              <a:gd name="T10" fmla="*/ 0 w 922"/>
              <a:gd name="T11" fmla="*/ 18970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2" y="207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17" name="Freeform 73"/>
          <p:cNvSpPr>
            <a:spLocks/>
          </p:cNvSpPr>
          <p:nvPr/>
        </p:nvSpPr>
        <p:spPr bwMode="auto">
          <a:xfrm>
            <a:off x="6359895" y="5036284"/>
            <a:ext cx="416526" cy="418233"/>
          </a:xfrm>
          <a:custGeom>
            <a:avLst/>
            <a:gdLst>
              <a:gd name="T0" fmla="*/ 0 w 238"/>
              <a:gd name="T1" fmla="*/ 188913 h 239"/>
              <a:gd name="T2" fmla="*/ 188913 w 238"/>
              <a:gd name="T3" fmla="*/ 0 h 239"/>
              <a:gd name="T4" fmla="*/ 377825 w 238"/>
              <a:gd name="T5" fmla="*/ 188913 h 239"/>
              <a:gd name="T6" fmla="*/ 377825 w 238"/>
              <a:gd name="T7" fmla="*/ 188913 h 239"/>
              <a:gd name="T8" fmla="*/ 188913 w 238"/>
              <a:gd name="T9" fmla="*/ 379413 h 239"/>
              <a:gd name="T10" fmla="*/ 0 w 238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9"/>
              <a:gd name="T20" fmla="*/ 238 w 238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9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9"/>
                  <a:pt x="119" y="239"/>
                </a:cubicBezTo>
                <a:cubicBezTo>
                  <a:pt x="53" y="239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18" name="Rectangle 74"/>
          <p:cNvSpPr>
            <a:spLocks noChangeArrowheads="1"/>
          </p:cNvSpPr>
          <p:nvPr/>
        </p:nvSpPr>
        <p:spPr bwMode="auto">
          <a:xfrm>
            <a:off x="6484153" y="5101031"/>
            <a:ext cx="136256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3619" name="Freeform 75"/>
          <p:cNvSpPr>
            <a:spLocks/>
          </p:cNvSpPr>
          <p:nvPr/>
        </p:nvSpPr>
        <p:spPr bwMode="auto">
          <a:xfrm>
            <a:off x="6776421" y="5732754"/>
            <a:ext cx="418276" cy="416482"/>
          </a:xfrm>
          <a:custGeom>
            <a:avLst/>
            <a:gdLst>
              <a:gd name="T0" fmla="*/ 0 w 921"/>
              <a:gd name="T1" fmla="*/ 188913 h 922"/>
              <a:gd name="T2" fmla="*/ 189912 w 921"/>
              <a:gd name="T3" fmla="*/ 0 h 922"/>
              <a:gd name="T4" fmla="*/ 379413 w 921"/>
              <a:gd name="T5" fmla="*/ 188913 h 922"/>
              <a:gd name="T6" fmla="*/ 379413 w 921"/>
              <a:gd name="T7" fmla="*/ 188913 h 922"/>
              <a:gd name="T8" fmla="*/ 189912 w 921"/>
              <a:gd name="T9" fmla="*/ 377825 h 922"/>
              <a:gd name="T10" fmla="*/ 0 w 921"/>
              <a:gd name="T11" fmla="*/ 188913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1" y="207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20" name="Freeform 76"/>
          <p:cNvSpPr>
            <a:spLocks/>
          </p:cNvSpPr>
          <p:nvPr/>
        </p:nvSpPr>
        <p:spPr bwMode="auto">
          <a:xfrm>
            <a:off x="6776421" y="5732754"/>
            <a:ext cx="418276" cy="416482"/>
          </a:xfrm>
          <a:custGeom>
            <a:avLst/>
            <a:gdLst>
              <a:gd name="T0" fmla="*/ 0 w 239"/>
              <a:gd name="T1" fmla="*/ 188913 h 238"/>
              <a:gd name="T2" fmla="*/ 190500 w 239"/>
              <a:gd name="T3" fmla="*/ 0 h 238"/>
              <a:gd name="T4" fmla="*/ 379413 w 239"/>
              <a:gd name="T5" fmla="*/ 188913 h 238"/>
              <a:gd name="T6" fmla="*/ 379413 w 239"/>
              <a:gd name="T7" fmla="*/ 188913 h 238"/>
              <a:gd name="T8" fmla="*/ 190500 w 239"/>
              <a:gd name="T9" fmla="*/ 377825 h 238"/>
              <a:gd name="T10" fmla="*/ 0 w 239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4" y="0"/>
                  <a:pt x="120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20" y="238"/>
                </a:cubicBezTo>
                <a:cubicBezTo>
                  <a:pt x="54" y="238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21" name="Rectangle 77"/>
          <p:cNvSpPr>
            <a:spLocks noChangeArrowheads="1"/>
          </p:cNvSpPr>
          <p:nvPr/>
        </p:nvSpPr>
        <p:spPr bwMode="auto">
          <a:xfrm>
            <a:off x="6897178" y="5797501"/>
            <a:ext cx="136256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6</a:t>
            </a:r>
            <a:endParaRPr lang="en-US"/>
          </a:p>
        </p:txBody>
      </p:sp>
      <p:sp>
        <p:nvSpPr>
          <p:cNvPr id="23622" name="Freeform 78"/>
          <p:cNvSpPr>
            <a:spLocks/>
          </p:cNvSpPr>
          <p:nvPr/>
        </p:nvSpPr>
        <p:spPr bwMode="auto">
          <a:xfrm>
            <a:off x="5941619" y="5732754"/>
            <a:ext cx="418275" cy="416482"/>
          </a:xfrm>
          <a:custGeom>
            <a:avLst/>
            <a:gdLst>
              <a:gd name="T0" fmla="*/ 0 w 921"/>
              <a:gd name="T1" fmla="*/ 188913 h 922"/>
              <a:gd name="T2" fmla="*/ 189500 w 921"/>
              <a:gd name="T3" fmla="*/ 0 h 922"/>
              <a:gd name="T4" fmla="*/ 379412 w 921"/>
              <a:gd name="T5" fmla="*/ 188913 h 922"/>
              <a:gd name="T6" fmla="*/ 379412 w 921"/>
              <a:gd name="T7" fmla="*/ 188913 h 922"/>
              <a:gd name="T8" fmla="*/ 189500 w 921"/>
              <a:gd name="T9" fmla="*/ 377825 h 922"/>
              <a:gd name="T10" fmla="*/ 0 w 921"/>
              <a:gd name="T11" fmla="*/ 188913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7"/>
                  <a:pt x="206" y="0"/>
                  <a:pt x="460" y="0"/>
                </a:cubicBezTo>
                <a:cubicBezTo>
                  <a:pt x="715" y="0"/>
                  <a:pt x="921" y="207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6"/>
                  <a:pt x="715" y="922"/>
                  <a:pt x="460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23" name="Freeform 79"/>
          <p:cNvSpPr>
            <a:spLocks/>
          </p:cNvSpPr>
          <p:nvPr/>
        </p:nvSpPr>
        <p:spPr bwMode="auto">
          <a:xfrm>
            <a:off x="5941619" y="5732754"/>
            <a:ext cx="418275" cy="416482"/>
          </a:xfrm>
          <a:custGeom>
            <a:avLst/>
            <a:gdLst>
              <a:gd name="T0" fmla="*/ 0 w 239"/>
              <a:gd name="T1" fmla="*/ 188913 h 238"/>
              <a:gd name="T2" fmla="*/ 188912 w 239"/>
              <a:gd name="T3" fmla="*/ 0 h 238"/>
              <a:gd name="T4" fmla="*/ 379412 w 239"/>
              <a:gd name="T5" fmla="*/ 188913 h 238"/>
              <a:gd name="T6" fmla="*/ 379412 w 239"/>
              <a:gd name="T7" fmla="*/ 188913 h 238"/>
              <a:gd name="T8" fmla="*/ 188912 w 239"/>
              <a:gd name="T9" fmla="*/ 377825 h 238"/>
              <a:gd name="T10" fmla="*/ 0 w 239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4" y="0"/>
                  <a:pt x="119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19" y="238"/>
                </a:cubicBezTo>
                <a:cubicBezTo>
                  <a:pt x="54" y="238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24" name="Rectangle 80"/>
          <p:cNvSpPr>
            <a:spLocks noChangeArrowheads="1"/>
          </p:cNvSpPr>
          <p:nvPr/>
        </p:nvSpPr>
        <p:spPr bwMode="auto">
          <a:xfrm>
            <a:off x="6062376" y="5797501"/>
            <a:ext cx="136256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23625" name="Line 81"/>
          <p:cNvSpPr>
            <a:spLocks noChangeShapeType="1"/>
          </p:cNvSpPr>
          <p:nvPr/>
        </p:nvSpPr>
        <p:spPr bwMode="auto">
          <a:xfrm flipH="1" flipV="1">
            <a:off x="8731292" y="5158779"/>
            <a:ext cx="211763" cy="439232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26" name="Freeform 82"/>
          <p:cNvSpPr>
            <a:spLocks/>
          </p:cNvSpPr>
          <p:nvPr/>
        </p:nvSpPr>
        <p:spPr bwMode="auto">
          <a:xfrm>
            <a:off x="8678789" y="5046783"/>
            <a:ext cx="99756" cy="141744"/>
          </a:xfrm>
          <a:custGeom>
            <a:avLst/>
            <a:gdLst>
              <a:gd name="T0" fmla="*/ 15875 w 57"/>
              <a:gd name="T1" fmla="*/ 128588 h 81"/>
              <a:gd name="T2" fmla="*/ 0 w 57"/>
              <a:gd name="T3" fmla="*/ 0 h 81"/>
              <a:gd name="T4" fmla="*/ 90487 w 57"/>
              <a:gd name="T5" fmla="*/ 92075 h 81"/>
              <a:gd name="T6" fmla="*/ 15875 w 57"/>
              <a:gd name="T7" fmla="*/ 128588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81"/>
              <a:gd name="T14" fmla="*/ 57 w 5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81">
                <a:moveTo>
                  <a:pt x="10" y="81"/>
                </a:moveTo>
                <a:lnTo>
                  <a:pt x="0" y="0"/>
                </a:lnTo>
                <a:lnTo>
                  <a:pt x="57" y="58"/>
                </a:lnTo>
                <a:lnTo>
                  <a:pt x="10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27" name="Line 83"/>
          <p:cNvSpPr>
            <a:spLocks noChangeShapeType="1"/>
          </p:cNvSpPr>
          <p:nvPr/>
        </p:nvSpPr>
        <p:spPr bwMode="auto">
          <a:xfrm flipV="1">
            <a:off x="8108254" y="5197277"/>
            <a:ext cx="185512" cy="400733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28" name="Freeform 84"/>
          <p:cNvSpPr>
            <a:spLocks/>
          </p:cNvSpPr>
          <p:nvPr/>
        </p:nvSpPr>
        <p:spPr bwMode="auto">
          <a:xfrm>
            <a:off x="8229011" y="5038035"/>
            <a:ext cx="138259" cy="199491"/>
          </a:xfrm>
          <a:custGeom>
            <a:avLst/>
            <a:gdLst>
              <a:gd name="T0" fmla="*/ 0 w 79"/>
              <a:gd name="T1" fmla="*/ 133350 h 114"/>
              <a:gd name="T2" fmla="*/ 125413 w 79"/>
              <a:gd name="T3" fmla="*/ 0 h 114"/>
              <a:gd name="T4" fmla="*/ 104775 w 79"/>
              <a:gd name="T5" fmla="*/ 180975 h 114"/>
              <a:gd name="T6" fmla="*/ 0 w 79"/>
              <a:gd name="T7" fmla="*/ 133350 h 114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114"/>
              <a:gd name="T14" fmla="*/ 79 w 79"/>
              <a:gd name="T15" fmla="*/ 114 h 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114">
                <a:moveTo>
                  <a:pt x="0" y="84"/>
                </a:moveTo>
                <a:lnTo>
                  <a:pt x="79" y="0"/>
                </a:lnTo>
                <a:lnTo>
                  <a:pt x="66" y="114"/>
                </a:lnTo>
                <a:lnTo>
                  <a:pt x="0" y="8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29" name="Freeform 85"/>
          <p:cNvSpPr>
            <a:spLocks/>
          </p:cNvSpPr>
          <p:nvPr/>
        </p:nvSpPr>
        <p:spPr bwMode="auto">
          <a:xfrm>
            <a:off x="8318267" y="4695049"/>
            <a:ext cx="416526" cy="416482"/>
          </a:xfrm>
          <a:custGeom>
            <a:avLst/>
            <a:gdLst>
              <a:gd name="T0" fmla="*/ 0 w 921"/>
              <a:gd name="T1" fmla="*/ 188707 h 921"/>
              <a:gd name="T2" fmla="*/ 189118 w 921"/>
              <a:gd name="T3" fmla="*/ 0 h 921"/>
              <a:gd name="T4" fmla="*/ 377825 w 921"/>
              <a:gd name="T5" fmla="*/ 188707 h 921"/>
              <a:gd name="T6" fmla="*/ 377825 w 921"/>
              <a:gd name="T7" fmla="*/ 188707 h 921"/>
              <a:gd name="T8" fmla="*/ 189118 w 921"/>
              <a:gd name="T9" fmla="*/ 377825 h 921"/>
              <a:gd name="T10" fmla="*/ 0 w 921"/>
              <a:gd name="T11" fmla="*/ 18870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30" name="Freeform 86"/>
          <p:cNvSpPr>
            <a:spLocks/>
          </p:cNvSpPr>
          <p:nvPr/>
        </p:nvSpPr>
        <p:spPr bwMode="auto">
          <a:xfrm>
            <a:off x="8318267" y="4695049"/>
            <a:ext cx="416526" cy="416482"/>
          </a:xfrm>
          <a:custGeom>
            <a:avLst/>
            <a:gdLst>
              <a:gd name="T0" fmla="*/ 0 w 238"/>
              <a:gd name="T1" fmla="*/ 188913 h 238"/>
              <a:gd name="T2" fmla="*/ 188913 w 238"/>
              <a:gd name="T3" fmla="*/ 0 h 238"/>
              <a:gd name="T4" fmla="*/ 377825 w 238"/>
              <a:gd name="T5" fmla="*/ 188913 h 238"/>
              <a:gd name="T6" fmla="*/ 377825 w 238"/>
              <a:gd name="T7" fmla="*/ 188913 h 238"/>
              <a:gd name="T8" fmla="*/ 188913 w 238"/>
              <a:gd name="T9" fmla="*/ 377825 h 238"/>
              <a:gd name="T10" fmla="*/ 0 w 238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8"/>
              <a:gd name="T20" fmla="*/ 238 w 238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8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ubicBezTo>
                  <a:pt x="53" y="238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31" name="Rectangle 87"/>
          <p:cNvSpPr>
            <a:spLocks noChangeArrowheads="1"/>
          </p:cNvSpPr>
          <p:nvPr/>
        </p:nvSpPr>
        <p:spPr bwMode="auto">
          <a:xfrm>
            <a:off x="8440774" y="4761546"/>
            <a:ext cx="136256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3632" name="Freeform 88"/>
          <p:cNvSpPr>
            <a:spLocks/>
          </p:cNvSpPr>
          <p:nvPr/>
        </p:nvSpPr>
        <p:spPr bwMode="auto">
          <a:xfrm>
            <a:off x="8734792" y="5389769"/>
            <a:ext cx="418275" cy="418233"/>
          </a:xfrm>
          <a:custGeom>
            <a:avLst/>
            <a:gdLst>
              <a:gd name="T0" fmla="*/ 0 w 922"/>
              <a:gd name="T1" fmla="*/ 189501 h 921"/>
              <a:gd name="T2" fmla="*/ 189706 w 922"/>
              <a:gd name="T3" fmla="*/ 0 h 921"/>
              <a:gd name="T4" fmla="*/ 379412 w 922"/>
              <a:gd name="T5" fmla="*/ 189501 h 921"/>
              <a:gd name="T6" fmla="*/ 379412 w 922"/>
              <a:gd name="T7" fmla="*/ 189501 h 921"/>
              <a:gd name="T8" fmla="*/ 189706 w 922"/>
              <a:gd name="T9" fmla="*/ 379413 h 921"/>
              <a:gd name="T10" fmla="*/ 0 w 922"/>
              <a:gd name="T11" fmla="*/ 189501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33" name="Freeform 89"/>
          <p:cNvSpPr>
            <a:spLocks/>
          </p:cNvSpPr>
          <p:nvPr/>
        </p:nvSpPr>
        <p:spPr bwMode="auto">
          <a:xfrm>
            <a:off x="8734792" y="5389769"/>
            <a:ext cx="418275" cy="418233"/>
          </a:xfrm>
          <a:custGeom>
            <a:avLst/>
            <a:gdLst>
              <a:gd name="T0" fmla="*/ 0 w 239"/>
              <a:gd name="T1" fmla="*/ 188913 h 239"/>
              <a:gd name="T2" fmla="*/ 188912 w 239"/>
              <a:gd name="T3" fmla="*/ 0 h 239"/>
              <a:gd name="T4" fmla="*/ 379412 w 239"/>
              <a:gd name="T5" fmla="*/ 188913 h 239"/>
              <a:gd name="T6" fmla="*/ 379412 w 239"/>
              <a:gd name="T7" fmla="*/ 188913 h 239"/>
              <a:gd name="T8" fmla="*/ 188912 w 239"/>
              <a:gd name="T9" fmla="*/ 379413 h 239"/>
              <a:gd name="T10" fmla="*/ 0 w 239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19"/>
                </a:moveTo>
                <a:cubicBezTo>
                  <a:pt x="0" y="54"/>
                  <a:pt x="54" y="0"/>
                  <a:pt x="119" y="0"/>
                </a:cubicBezTo>
                <a:cubicBezTo>
                  <a:pt x="185" y="0"/>
                  <a:pt x="239" y="54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6"/>
                  <a:pt x="185" y="239"/>
                  <a:pt x="119" y="239"/>
                </a:cubicBezTo>
                <a:cubicBezTo>
                  <a:pt x="54" y="239"/>
                  <a:pt x="0" y="186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34" name="Rectangle 90"/>
          <p:cNvSpPr>
            <a:spLocks noChangeArrowheads="1"/>
          </p:cNvSpPr>
          <p:nvPr/>
        </p:nvSpPr>
        <p:spPr bwMode="auto">
          <a:xfrm>
            <a:off x="8797796" y="5456266"/>
            <a:ext cx="27251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23635" name="Freeform 91"/>
          <p:cNvSpPr>
            <a:spLocks/>
          </p:cNvSpPr>
          <p:nvPr/>
        </p:nvSpPr>
        <p:spPr bwMode="auto">
          <a:xfrm>
            <a:off x="7899991" y="5389769"/>
            <a:ext cx="418276" cy="418233"/>
          </a:xfrm>
          <a:custGeom>
            <a:avLst/>
            <a:gdLst>
              <a:gd name="T0" fmla="*/ 0 w 922"/>
              <a:gd name="T1" fmla="*/ 189501 h 921"/>
              <a:gd name="T2" fmla="*/ 189707 w 922"/>
              <a:gd name="T3" fmla="*/ 0 h 921"/>
              <a:gd name="T4" fmla="*/ 379413 w 922"/>
              <a:gd name="T5" fmla="*/ 189501 h 921"/>
              <a:gd name="T6" fmla="*/ 379413 w 922"/>
              <a:gd name="T7" fmla="*/ 189501 h 921"/>
              <a:gd name="T8" fmla="*/ 189707 w 922"/>
              <a:gd name="T9" fmla="*/ 379413 h 921"/>
              <a:gd name="T10" fmla="*/ 0 w 922"/>
              <a:gd name="T11" fmla="*/ 189501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36" name="Freeform 92"/>
          <p:cNvSpPr>
            <a:spLocks/>
          </p:cNvSpPr>
          <p:nvPr/>
        </p:nvSpPr>
        <p:spPr bwMode="auto">
          <a:xfrm>
            <a:off x="7899991" y="5389769"/>
            <a:ext cx="418276" cy="418233"/>
          </a:xfrm>
          <a:custGeom>
            <a:avLst/>
            <a:gdLst>
              <a:gd name="T0" fmla="*/ 0 w 239"/>
              <a:gd name="T1" fmla="*/ 188913 h 239"/>
              <a:gd name="T2" fmla="*/ 188913 w 239"/>
              <a:gd name="T3" fmla="*/ 0 h 239"/>
              <a:gd name="T4" fmla="*/ 379413 w 239"/>
              <a:gd name="T5" fmla="*/ 188913 h 239"/>
              <a:gd name="T6" fmla="*/ 379413 w 239"/>
              <a:gd name="T7" fmla="*/ 188913 h 239"/>
              <a:gd name="T8" fmla="*/ 188913 w 239"/>
              <a:gd name="T9" fmla="*/ 379413 h 239"/>
              <a:gd name="T10" fmla="*/ 0 w 239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19"/>
                </a:moveTo>
                <a:cubicBezTo>
                  <a:pt x="0" y="54"/>
                  <a:pt x="54" y="0"/>
                  <a:pt x="119" y="0"/>
                </a:cubicBezTo>
                <a:cubicBezTo>
                  <a:pt x="185" y="0"/>
                  <a:pt x="239" y="54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6"/>
                  <a:pt x="185" y="239"/>
                  <a:pt x="119" y="239"/>
                </a:cubicBezTo>
                <a:cubicBezTo>
                  <a:pt x="54" y="239"/>
                  <a:pt x="0" y="186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37" name="Rectangle 93"/>
          <p:cNvSpPr>
            <a:spLocks noChangeArrowheads="1"/>
          </p:cNvSpPr>
          <p:nvPr/>
        </p:nvSpPr>
        <p:spPr bwMode="auto">
          <a:xfrm>
            <a:off x="8018997" y="5456266"/>
            <a:ext cx="136256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8</a:t>
            </a:r>
            <a:endParaRPr lang="en-US"/>
          </a:p>
        </p:txBody>
      </p:sp>
      <p:sp>
        <p:nvSpPr>
          <p:cNvPr id="23638" name="Freeform 94"/>
          <p:cNvSpPr>
            <a:spLocks/>
          </p:cNvSpPr>
          <p:nvPr/>
        </p:nvSpPr>
        <p:spPr bwMode="auto">
          <a:xfrm>
            <a:off x="8528280" y="4374812"/>
            <a:ext cx="516281" cy="575726"/>
          </a:xfrm>
          <a:custGeom>
            <a:avLst/>
            <a:gdLst>
              <a:gd name="T0" fmla="*/ 187325 w 295"/>
              <a:gd name="T1" fmla="*/ 479425 h 329"/>
              <a:gd name="T2" fmla="*/ 450850 w 295"/>
              <a:gd name="T3" fmla="*/ 336550 h 329"/>
              <a:gd name="T4" fmla="*/ 250825 w 295"/>
              <a:gd name="T5" fmla="*/ 36513 h 329"/>
              <a:gd name="T6" fmla="*/ 0 w 295"/>
              <a:gd name="T7" fmla="*/ 130175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295"/>
              <a:gd name="T13" fmla="*/ 0 h 329"/>
              <a:gd name="T14" fmla="*/ 295 w 295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" h="329">
                <a:moveTo>
                  <a:pt x="118" y="302"/>
                </a:moveTo>
                <a:cubicBezTo>
                  <a:pt x="199" y="329"/>
                  <a:pt x="273" y="289"/>
                  <a:pt x="284" y="212"/>
                </a:cubicBezTo>
                <a:cubicBezTo>
                  <a:pt x="295" y="135"/>
                  <a:pt x="239" y="51"/>
                  <a:pt x="158" y="23"/>
                </a:cubicBezTo>
                <a:cubicBezTo>
                  <a:pt x="90" y="0"/>
                  <a:pt x="25" y="25"/>
                  <a:pt x="0" y="82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39" name="Freeform 95"/>
          <p:cNvSpPr>
            <a:spLocks/>
          </p:cNvSpPr>
          <p:nvPr/>
        </p:nvSpPr>
        <p:spPr bwMode="auto">
          <a:xfrm>
            <a:off x="8465275" y="4502557"/>
            <a:ext cx="126008" cy="192492"/>
          </a:xfrm>
          <a:custGeom>
            <a:avLst/>
            <a:gdLst>
              <a:gd name="T0" fmla="*/ 114300 w 72"/>
              <a:gd name="T1" fmla="*/ 1588 h 110"/>
              <a:gd name="T2" fmla="*/ 55563 w 72"/>
              <a:gd name="T3" fmla="*/ 174625 h 110"/>
              <a:gd name="T4" fmla="*/ 0 w 72"/>
              <a:gd name="T5" fmla="*/ 0 h 110"/>
              <a:gd name="T6" fmla="*/ 114300 w 72"/>
              <a:gd name="T7" fmla="*/ 1588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110"/>
              <a:gd name="T14" fmla="*/ 72 w 72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110">
                <a:moveTo>
                  <a:pt x="72" y="1"/>
                </a:moveTo>
                <a:lnTo>
                  <a:pt x="35" y="110"/>
                </a:lnTo>
                <a:lnTo>
                  <a:pt x="0" y="0"/>
                </a:lnTo>
                <a:lnTo>
                  <a:pt x="72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40" name="Freeform 96"/>
          <p:cNvSpPr>
            <a:spLocks/>
          </p:cNvSpPr>
          <p:nvPr/>
        </p:nvSpPr>
        <p:spPr bwMode="auto">
          <a:xfrm>
            <a:off x="8456525" y="6504472"/>
            <a:ext cx="418276" cy="416482"/>
          </a:xfrm>
          <a:custGeom>
            <a:avLst/>
            <a:gdLst>
              <a:gd name="T0" fmla="*/ 0 w 922"/>
              <a:gd name="T1" fmla="*/ 188913 h 922"/>
              <a:gd name="T2" fmla="*/ 189707 w 922"/>
              <a:gd name="T3" fmla="*/ 0 h 922"/>
              <a:gd name="T4" fmla="*/ 379413 w 922"/>
              <a:gd name="T5" fmla="*/ 188913 h 922"/>
              <a:gd name="T6" fmla="*/ 379413 w 922"/>
              <a:gd name="T7" fmla="*/ 188913 h 922"/>
              <a:gd name="T8" fmla="*/ 189707 w 922"/>
              <a:gd name="T9" fmla="*/ 377825 h 922"/>
              <a:gd name="T10" fmla="*/ 0 w 922"/>
              <a:gd name="T11" fmla="*/ 188913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41" name="Freeform 97"/>
          <p:cNvSpPr>
            <a:spLocks/>
          </p:cNvSpPr>
          <p:nvPr/>
        </p:nvSpPr>
        <p:spPr bwMode="auto">
          <a:xfrm>
            <a:off x="8456525" y="6504472"/>
            <a:ext cx="418276" cy="416482"/>
          </a:xfrm>
          <a:custGeom>
            <a:avLst/>
            <a:gdLst>
              <a:gd name="T0" fmla="*/ 0 w 239"/>
              <a:gd name="T1" fmla="*/ 188913 h 238"/>
              <a:gd name="T2" fmla="*/ 188913 w 239"/>
              <a:gd name="T3" fmla="*/ 0 h 238"/>
              <a:gd name="T4" fmla="*/ 379413 w 239"/>
              <a:gd name="T5" fmla="*/ 188913 h 238"/>
              <a:gd name="T6" fmla="*/ 379413 w 239"/>
              <a:gd name="T7" fmla="*/ 188913 h 238"/>
              <a:gd name="T8" fmla="*/ 188913 w 239"/>
              <a:gd name="T9" fmla="*/ 377825 h 238"/>
              <a:gd name="T10" fmla="*/ 0 w 239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19" y="238"/>
                </a:cubicBezTo>
                <a:cubicBezTo>
                  <a:pt x="53" y="238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42" name="Rectangle 98"/>
          <p:cNvSpPr>
            <a:spLocks noChangeArrowheads="1"/>
          </p:cNvSpPr>
          <p:nvPr/>
        </p:nvSpPr>
        <p:spPr bwMode="auto">
          <a:xfrm>
            <a:off x="8514279" y="6572718"/>
            <a:ext cx="27251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12</a:t>
            </a:r>
            <a:endParaRPr lang="en-US"/>
          </a:p>
        </p:txBody>
      </p:sp>
      <p:sp>
        <p:nvSpPr>
          <p:cNvPr id="23643" name="Freeform 99"/>
          <p:cNvSpPr>
            <a:spLocks/>
          </p:cNvSpPr>
          <p:nvPr/>
        </p:nvSpPr>
        <p:spPr bwMode="auto">
          <a:xfrm>
            <a:off x="7691728" y="6086239"/>
            <a:ext cx="416526" cy="418233"/>
          </a:xfrm>
          <a:custGeom>
            <a:avLst/>
            <a:gdLst>
              <a:gd name="T0" fmla="*/ 0 w 922"/>
              <a:gd name="T1" fmla="*/ 189501 h 921"/>
              <a:gd name="T2" fmla="*/ 188913 w 922"/>
              <a:gd name="T3" fmla="*/ 0 h 921"/>
              <a:gd name="T4" fmla="*/ 377825 w 922"/>
              <a:gd name="T5" fmla="*/ 189501 h 921"/>
              <a:gd name="T6" fmla="*/ 377825 w 922"/>
              <a:gd name="T7" fmla="*/ 189501 h 921"/>
              <a:gd name="T8" fmla="*/ 188913 w 922"/>
              <a:gd name="T9" fmla="*/ 379413 h 921"/>
              <a:gd name="T10" fmla="*/ 0 w 922"/>
              <a:gd name="T11" fmla="*/ 189501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44" name="Freeform 100"/>
          <p:cNvSpPr>
            <a:spLocks/>
          </p:cNvSpPr>
          <p:nvPr/>
        </p:nvSpPr>
        <p:spPr bwMode="auto">
          <a:xfrm>
            <a:off x="7691728" y="6086239"/>
            <a:ext cx="416526" cy="418233"/>
          </a:xfrm>
          <a:custGeom>
            <a:avLst/>
            <a:gdLst>
              <a:gd name="T0" fmla="*/ 0 w 238"/>
              <a:gd name="T1" fmla="*/ 188913 h 239"/>
              <a:gd name="T2" fmla="*/ 188913 w 238"/>
              <a:gd name="T3" fmla="*/ 0 h 239"/>
              <a:gd name="T4" fmla="*/ 377825 w 238"/>
              <a:gd name="T5" fmla="*/ 188913 h 239"/>
              <a:gd name="T6" fmla="*/ 377825 w 238"/>
              <a:gd name="T7" fmla="*/ 188913 h 239"/>
              <a:gd name="T8" fmla="*/ 188913 w 238"/>
              <a:gd name="T9" fmla="*/ 379413 h 239"/>
              <a:gd name="T10" fmla="*/ 0 w 238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9"/>
              <a:gd name="T20" fmla="*/ 238 w 238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9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9"/>
                  <a:pt x="119" y="239"/>
                </a:cubicBezTo>
                <a:cubicBezTo>
                  <a:pt x="53" y="239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45" name="Rectangle 101"/>
          <p:cNvSpPr>
            <a:spLocks noChangeArrowheads="1"/>
          </p:cNvSpPr>
          <p:nvPr/>
        </p:nvSpPr>
        <p:spPr bwMode="auto">
          <a:xfrm>
            <a:off x="7752981" y="6152736"/>
            <a:ext cx="254429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11</a:t>
            </a:r>
            <a:endParaRPr lang="en-US"/>
          </a:p>
        </p:txBody>
      </p:sp>
      <p:sp>
        <p:nvSpPr>
          <p:cNvPr id="23646" name="Freeform 102"/>
          <p:cNvSpPr>
            <a:spLocks/>
          </p:cNvSpPr>
          <p:nvPr/>
        </p:nvSpPr>
        <p:spPr bwMode="auto">
          <a:xfrm>
            <a:off x="6368646" y="6427474"/>
            <a:ext cx="418275" cy="418231"/>
          </a:xfrm>
          <a:custGeom>
            <a:avLst/>
            <a:gdLst>
              <a:gd name="T0" fmla="*/ 0 w 922"/>
              <a:gd name="T1" fmla="*/ 189706 h 922"/>
              <a:gd name="T2" fmla="*/ 189706 w 922"/>
              <a:gd name="T3" fmla="*/ 0 h 922"/>
              <a:gd name="T4" fmla="*/ 379412 w 922"/>
              <a:gd name="T5" fmla="*/ 189706 h 922"/>
              <a:gd name="T6" fmla="*/ 379412 w 922"/>
              <a:gd name="T7" fmla="*/ 189706 h 922"/>
              <a:gd name="T8" fmla="*/ 189706 w 922"/>
              <a:gd name="T9" fmla="*/ 379412 h 922"/>
              <a:gd name="T10" fmla="*/ 0 w 922"/>
              <a:gd name="T11" fmla="*/ 189706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2" y="207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47" name="Freeform 103"/>
          <p:cNvSpPr>
            <a:spLocks/>
          </p:cNvSpPr>
          <p:nvPr/>
        </p:nvSpPr>
        <p:spPr bwMode="auto">
          <a:xfrm>
            <a:off x="6368646" y="6427474"/>
            <a:ext cx="418275" cy="418231"/>
          </a:xfrm>
          <a:custGeom>
            <a:avLst/>
            <a:gdLst>
              <a:gd name="T0" fmla="*/ 0 w 239"/>
              <a:gd name="T1" fmla="*/ 190500 h 239"/>
              <a:gd name="T2" fmla="*/ 190500 w 239"/>
              <a:gd name="T3" fmla="*/ 0 h 239"/>
              <a:gd name="T4" fmla="*/ 379412 w 239"/>
              <a:gd name="T5" fmla="*/ 190500 h 239"/>
              <a:gd name="T6" fmla="*/ 379412 w 239"/>
              <a:gd name="T7" fmla="*/ 190500 h 239"/>
              <a:gd name="T8" fmla="*/ 190500 w 239"/>
              <a:gd name="T9" fmla="*/ 379412 h 239"/>
              <a:gd name="T10" fmla="*/ 0 w 239"/>
              <a:gd name="T11" fmla="*/ 190500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85" y="0"/>
                  <a:pt x="239" y="54"/>
                  <a:pt x="239" y="120"/>
                </a:cubicBezTo>
                <a:cubicBezTo>
                  <a:pt x="239" y="120"/>
                  <a:pt x="239" y="120"/>
                  <a:pt x="239" y="120"/>
                </a:cubicBezTo>
                <a:cubicBezTo>
                  <a:pt x="239" y="186"/>
                  <a:pt x="185" y="239"/>
                  <a:pt x="120" y="239"/>
                </a:cubicBezTo>
                <a:cubicBezTo>
                  <a:pt x="54" y="239"/>
                  <a:pt x="0" y="186"/>
                  <a:pt x="0" y="120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48" name="Rectangle 104"/>
          <p:cNvSpPr>
            <a:spLocks noChangeArrowheads="1"/>
          </p:cNvSpPr>
          <p:nvPr/>
        </p:nvSpPr>
        <p:spPr bwMode="auto">
          <a:xfrm>
            <a:off x="6491153" y="6493971"/>
            <a:ext cx="136256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9</a:t>
            </a:r>
            <a:endParaRPr lang="en-US"/>
          </a:p>
        </p:txBody>
      </p:sp>
      <p:sp>
        <p:nvSpPr>
          <p:cNvPr id="23649" name="Line 105"/>
          <p:cNvSpPr>
            <a:spLocks noChangeShapeType="1"/>
          </p:cNvSpPr>
          <p:nvPr/>
        </p:nvSpPr>
        <p:spPr bwMode="auto">
          <a:xfrm flipV="1">
            <a:off x="6776420" y="4929539"/>
            <a:ext cx="1419339" cy="314986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3650" name="Freeform 106"/>
          <p:cNvSpPr>
            <a:spLocks/>
          </p:cNvSpPr>
          <p:nvPr/>
        </p:nvSpPr>
        <p:spPr bwMode="auto">
          <a:xfrm>
            <a:off x="8174758" y="4887540"/>
            <a:ext cx="143509" cy="89246"/>
          </a:xfrm>
          <a:custGeom>
            <a:avLst/>
            <a:gdLst>
              <a:gd name="T0" fmla="*/ 0 w 82"/>
              <a:gd name="T1" fmla="*/ 0 h 51"/>
              <a:gd name="T2" fmla="*/ 130175 w 82"/>
              <a:gd name="T3" fmla="*/ 14287 h 51"/>
              <a:gd name="T4" fmla="*/ 17463 w 82"/>
              <a:gd name="T5" fmla="*/ 80962 h 51"/>
              <a:gd name="T6" fmla="*/ 0 w 82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51"/>
              <a:gd name="T14" fmla="*/ 82 w 82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51">
                <a:moveTo>
                  <a:pt x="0" y="0"/>
                </a:moveTo>
                <a:lnTo>
                  <a:pt x="82" y="9"/>
                </a:lnTo>
                <a:lnTo>
                  <a:pt x="11" y="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87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90856D-771D-4C40-B664-CEAD3D6CF960}" type="slidenum">
              <a:rPr lang="en-US" sz="1500"/>
              <a:pPr eaLnBrk="1" hangingPunct="1"/>
              <a:t>26</a:t>
            </a:fld>
            <a:endParaRPr lang="en-US" sz="15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Union-Find Heuristic 1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924057" y="1763924"/>
            <a:ext cx="4788297" cy="5375769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Tahoma" charset="0"/>
              </a:rPr>
              <a:t>Union by size: </a:t>
            </a:r>
          </a:p>
          <a:p>
            <a:pPr lvl="1" eaLnBrk="1" hangingPunct="1"/>
            <a:r>
              <a:rPr lang="en-US" sz="2200" dirty="0">
                <a:latin typeface="Tahoma" charset="0"/>
              </a:rPr>
              <a:t>When performing a </a:t>
            </a:r>
            <a:r>
              <a:rPr lang="en-US" sz="2200" dirty="0">
                <a:solidFill>
                  <a:schemeClr val="tx2"/>
                </a:solidFill>
                <a:latin typeface="Tahoma" charset="0"/>
              </a:rPr>
              <a:t>union</a:t>
            </a:r>
            <a:r>
              <a:rPr lang="en-US" sz="2200" dirty="0">
                <a:latin typeface="Tahoma" charset="0"/>
              </a:rPr>
              <a:t>, make the root of smaller tree point to the root of the larger</a:t>
            </a:r>
          </a:p>
          <a:p>
            <a:pPr eaLnBrk="1" hangingPunct="1"/>
            <a:r>
              <a:rPr lang="en-US" sz="2600" dirty="0">
                <a:latin typeface="Tahoma" charset="0"/>
              </a:rPr>
              <a:t>Implies O(n log n) time for performing n union-find operations:</a:t>
            </a:r>
          </a:p>
          <a:p>
            <a:pPr lvl="1" eaLnBrk="1" hangingPunct="1"/>
            <a:r>
              <a:rPr lang="en-US" sz="2200" dirty="0">
                <a:latin typeface="Tahoma" charset="0"/>
              </a:rPr>
              <a:t>Each time we follow a pointer, we are going to a subtree of size at least double the size of the previous subtree</a:t>
            </a:r>
          </a:p>
          <a:p>
            <a:pPr lvl="1" eaLnBrk="1" hangingPunct="1"/>
            <a:r>
              <a:rPr lang="en-US" sz="2200" dirty="0">
                <a:latin typeface="Tahoma" charset="0"/>
              </a:rPr>
              <a:t>Thus, we will follow at most O(log n) pointers for any find. </a:t>
            </a:r>
          </a:p>
        </p:txBody>
      </p:sp>
      <p:sp>
        <p:nvSpPr>
          <p:cNvPr id="24581" name="AutoShape 7"/>
          <p:cNvSpPr>
            <a:spLocks noChangeAspect="1" noChangeArrowheads="1" noTextEdit="1"/>
          </p:cNvSpPr>
          <p:nvPr/>
        </p:nvSpPr>
        <p:spPr bwMode="auto">
          <a:xfrm>
            <a:off x="5880364" y="2549641"/>
            <a:ext cx="3528219" cy="291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 flipH="1" flipV="1">
            <a:off x="8337517" y="4933039"/>
            <a:ext cx="512782" cy="272988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83" name="Freeform 10"/>
          <p:cNvSpPr>
            <a:spLocks/>
          </p:cNvSpPr>
          <p:nvPr/>
        </p:nvSpPr>
        <p:spPr bwMode="auto">
          <a:xfrm>
            <a:off x="8218510" y="4870041"/>
            <a:ext cx="152260" cy="111995"/>
          </a:xfrm>
          <a:custGeom>
            <a:avLst/>
            <a:gdLst>
              <a:gd name="T0" fmla="*/ 96838 w 87"/>
              <a:gd name="T1" fmla="*/ 101600 h 64"/>
              <a:gd name="T2" fmla="*/ 0 w 87"/>
              <a:gd name="T3" fmla="*/ 0 h 64"/>
              <a:gd name="T4" fmla="*/ 138113 w 87"/>
              <a:gd name="T5" fmla="*/ 22225 h 64"/>
              <a:gd name="T6" fmla="*/ 96838 w 87"/>
              <a:gd name="T7" fmla="*/ 10160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4"/>
              <a:gd name="T14" fmla="*/ 87 w 8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4">
                <a:moveTo>
                  <a:pt x="61" y="64"/>
                </a:moveTo>
                <a:lnTo>
                  <a:pt x="0" y="0"/>
                </a:lnTo>
                <a:lnTo>
                  <a:pt x="87" y="14"/>
                </a:lnTo>
                <a:lnTo>
                  <a:pt x="6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 flipV="1">
            <a:off x="8024248" y="4353813"/>
            <a:ext cx="173260" cy="40248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85" name="Freeform 12"/>
          <p:cNvSpPr>
            <a:spLocks/>
          </p:cNvSpPr>
          <p:nvPr/>
        </p:nvSpPr>
        <p:spPr bwMode="auto">
          <a:xfrm>
            <a:off x="8146756" y="4231318"/>
            <a:ext cx="103256" cy="153993"/>
          </a:xfrm>
          <a:custGeom>
            <a:avLst/>
            <a:gdLst>
              <a:gd name="T0" fmla="*/ 0 w 59"/>
              <a:gd name="T1" fmla="*/ 104775 h 88"/>
              <a:gd name="T2" fmla="*/ 93662 w 59"/>
              <a:gd name="T3" fmla="*/ 0 h 88"/>
              <a:gd name="T4" fmla="*/ 82550 w 59"/>
              <a:gd name="T5" fmla="*/ 139700 h 88"/>
              <a:gd name="T6" fmla="*/ 0 w 59"/>
              <a:gd name="T7" fmla="*/ 104775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0" y="66"/>
                </a:moveTo>
                <a:lnTo>
                  <a:pt x="59" y="0"/>
                </a:lnTo>
                <a:lnTo>
                  <a:pt x="52" y="88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 flipV="1">
            <a:off x="6599660" y="4675799"/>
            <a:ext cx="245015" cy="449731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87" name="Freeform 14"/>
          <p:cNvSpPr>
            <a:spLocks/>
          </p:cNvSpPr>
          <p:nvPr/>
        </p:nvSpPr>
        <p:spPr bwMode="auto">
          <a:xfrm>
            <a:off x="6795672" y="4556805"/>
            <a:ext cx="112007" cy="152244"/>
          </a:xfrm>
          <a:custGeom>
            <a:avLst/>
            <a:gdLst>
              <a:gd name="T0" fmla="*/ 0 w 64"/>
              <a:gd name="T1" fmla="*/ 95250 h 87"/>
              <a:gd name="T2" fmla="*/ 101600 w 64"/>
              <a:gd name="T3" fmla="*/ 0 h 87"/>
              <a:gd name="T4" fmla="*/ 77788 w 64"/>
              <a:gd name="T5" fmla="*/ 138113 h 87"/>
              <a:gd name="T6" fmla="*/ 0 w 64"/>
              <a:gd name="T7" fmla="*/ 9525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0"/>
                </a:moveTo>
                <a:lnTo>
                  <a:pt x="64" y="0"/>
                </a:lnTo>
                <a:lnTo>
                  <a:pt x="49" y="87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 flipH="1" flipV="1">
            <a:off x="6811423" y="3900583"/>
            <a:ext cx="227514" cy="474229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89" name="Freeform 16"/>
          <p:cNvSpPr>
            <a:spLocks/>
          </p:cNvSpPr>
          <p:nvPr/>
        </p:nvSpPr>
        <p:spPr bwMode="auto">
          <a:xfrm>
            <a:off x="6753670" y="3779838"/>
            <a:ext cx="106756" cy="152244"/>
          </a:xfrm>
          <a:custGeom>
            <a:avLst/>
            <a:gdLst>
              <a:gd name="T0" fmla="*/ 17462 w 61"/>
              <a:gd name="T1" fmla="*/ 138113 h 87"/>
              <a:gd name="T2" fmla="*/ 0 w 61"/>
              <a:gd name="T3" fmla="*/ 0 h 87"/>
              <a:gd name="T4" fmla="*/ 96837 w 61"/>
              <a:gd name="T5" fmla="*/ 100013 h 87"/>
              <a:gd name="T6" fmla="*/ 17462 w 61"/>
              <a:gd name="T7" fmla="*/ 138113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90" name="Line 17"/>
          <p:cNvSpPr>
            <a:spLocks noChangeShapeType="1"/>
          </p:cNvSpPr>
          <p:nvPr/>
        </p:nvSpPr>
        <p:spPr bwMode="auto">
          <a:xfrm flipV="1">
            <a:off x="6139381" y="3891833"/>
            <a:ext cx="222264" cy="482979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91" name="Freeform 18"/>
          <p:cNvSpPr>
            <a:spLocks/>
          </p:cNvSpPr>
          <p:nvPr/>
        </p:nvSpPr>
        <p:spPr bwMode="auto">
          <a:xfrm>
            <a:off x="6312642" y="3771088"/>
            <a:ext cx="105007" cy="152243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2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92" name="Freeform 19"/>
          <p:cNvSpPr>
            <a:spLocks/>
          </p:cNvSpPr>
          <p:nvPr/>
        </p:nvSpPr>
        <p:spPr bwMode="auto">
          <a:xfrm>
            <a:off x="6365146" y="3400105"/>
            <a:ext cx="449777" cy="449730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93" name="Freeform 20"/>
          <p:cNvSpPr>
            <a:spLocks/>
          </p:cNvSpPr>
          <p:nvPr/>
        </p:nvSpPr>
        <p:spPr bwMode="auto">
          <a:xfrm>
            <a:off x="6365146" y="3400105"/>
            <a:ext cx="449777" cy="449730"/>
          </a:xfrm>
          <a:custGeom>
            <a:avLst/>
            <a:gdLst>
              <a:gd name="T0" fmla="*/ 0 w 257"/>
              <a:gd name="T1" fmla="*/ 204787 h 257"/>
              <a:gd name="T2" fmla="*/ 203200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3200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7"/>
                  <a:pt x="128" y="257"/>
                </a:cubicBezTo>
                <a:cubicBezTo>
                  <a:pt x="57" y="257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94" name="Rectangle 21"/>
          <p:cNvSpPr>
            <a:spLocks noChangeArrowheads="1"/>
          </p:cNvSpPr>
          <p:nvPr/>
        </p:nvSpPr>
        <p:spPr bwMode="auto">
          <a:xfrm>
            <a:off x="6501653" y="3471851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4595" name="Freeform 22"/>
          <p:cNvSpPr>
            <a:spLocks/>
          </p:cNvSpPr>
          <p:nvPr/>
        </p:nvSpPr>
        <p:spPr bwMode="auto">
          <a:xfrm>
            <a:off x="6814923" y="4150822"/>
            <a:ext cx="449778" cy="449731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96" name="Freeform 23"/>
          <p:cNvSpPr>
            <a:spLocks/>
          </p:cNvSpPr>
          <p:nvPr/>
        </p:nvSpPr>
        <p:spPr bwMode="auto">
          <a:xfrm>
            <a:off x="6814923" y="4150822"/>
            <a:ext cx="449778" cy="449731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6946181" y="4220818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6</a:t>
            </a:r>
            <a:endParaRPr lang="en-US"/>
          </a:p>
        </p:txBody>
      </p:sp>
      <p:sp>
        <p:nvSpPr>
          <p:cNvPr id="24598" name="Freeform 25"/>
          <p:cNvSpPr>
            <a:spLocks/>
          </p:cNvSpPr>
          <p:nvPr/>
        </p:nvSpPr>
        <p:spPr bwMode="auto">
          <a:xfrm>
            <a:off x="5915367" y="4150822"/>
            <a:ext cx="449778" cy="449731"/>
          </a:xfrm>
          <a:custGeom>
            <a:avLst/>
            <a:gdLst>
              <a:gd name="T0" fmla="*/ 0 w 921"/>
              <a:gd name="T1" fmla="*/ 203994 h 922"/>
              <a:gd name="T2" fmla="*/ 203773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3773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599" name="Freeform 26"/>
          <p:cNvSpPr>
            <a:spLocks/>
          </p:cNvSpPr>
          <p:nvPr/>
        </p:nvSpPr>
        <p:spPr bwMode="auto">
          <a:xfrm>
            <a:off x="5915367" y="4150822"/>
            <a:ext cx="449778" cy="449731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00" name="Rectangle 27"/>
          <p:cNvSpPr>
            <a:spLocks noChangeArrowheads="1"/>
          </p:cNvSpPr>
          <p:nvPr/>
        </p:nvSpPr>
        <p:spPr bwMode="auto">
          <a:xfrm>
            <a:off x="6048375" y="4220818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24601" name="Freeform 28"/>
          <p:cNvSpPr>
            <a:spLocks noEditPoints="1"/>
          </p:cNvSpPr>
          <p:nvPr/>
        </p:nvSpPr>
        <p:spPr bwMode="auto">
          <a:xfrm>
            <a:off x="6575158" y="3074619"/>
            <a:ext cx="567035" cy="577475"/>
          </a:xfrm>
          <a:custGeom>
            <a:avLst/>
            <a:gdLst>
              <a:gd name="T0" fmla="*/ 247207 w 1161"/>
              <a:gd name="T1" fmla="*/ 508831 h 1184"/>
              <a:gd name="T2" fmla="*/ 207778 w 1161"/>
              <a:gd name="T3" fmla="*/ 497327 h 1184"/>
              <a:gd name="T4" fmla="*/ 298155 w 1161"/>
              <a:gd name="T5" fmla="*/ 503522 h 1184"/>
              <a:gd name="T6" fmla="*/ 276890 w 1161"/>
              <a:gd name="T7" fmla="*/ 522990 h 1184"/>
              <a:gd name="T8" fmla="*/ 336698 w 1161"/>
              <a:gd name="T9" fmla="*/ 500867 h 1184"/>
              <a:gd name="T10" fmla="*/ 360178 w 1161"/>
              <a:gd name="T11" fmla="*/ 517681 h 1184"/>
              <a:gd name="T12" fmla="*/ 336698 w 1161"/>
              <a:gd name="T13" fmla="*/ 500867 h 1184"/>
              <a:gd name="T14" fmla="*/ 398721 w 1161"/>
              <a:gd name="T15" fmla="*/ 482284 h 1184"/>
              <a:gd name="T16" fmla="*/ 420429 w 1161"/>
              <a:gd name="T17" fmla="*/ 492018 h 1184"/>
              <a:gd name="T18" fmla="*/ 400493 w 1161"/>
              <a:gd name="T19" fmla="*/ 503079 h 1184"/>
              <a:gd name="T20" fmla="*/ 439036 w 1161"/>
              <a:gd name="T21" fmla="*/ 452196 h 1184"/>
              <a:gd name="T22" fmla="*/ 467833 w 1161"/>
              <a:gd name="T23" fmla="*/ 450426 h 1184"/>
              <a:gd name="T24" fmla="*/ 439036 w 1161"/>
              <a:gd name="T25" fmla="*/ 452196 h 1184"/>
              <a:gd name="T26" fmla="*/ 480237 w 1161"/>
              <a:gd name="T27" fmla="*/ 391136 h 1184"/>
              <a:gd name="T28" fmla="*/ 500616 w 1161"/>
              <a:gd name="T29" fmla="*/ 393791 h 1184"/>
              <a:gd name="T30" fmla="*/ 490870 w 1161"/>
              <a:gd name="T31" fmla="*/ 414144 h 1184"/>
              <a:gd name="T32" fmla="*/ 491313 w 1161"/>
              <a:gd name="T33" fmla="*/ 349103 h 1184"/>
              <a:gd name="T34" fmla="*/ 493528 w 1161"/>
              <a:gd name="T35" fmla="*/ 330519 h 1184"/>
              <a:gd name="T36" fmla="*/ 512135 w 1161"/>
              <a:gd name="T37" fmla="*/ 348660 h 1184"/>
              <a:gd name="T38" fmla="*/ 498401 w 1161"/>
              <a:gd name="T39" fmla="*/ 361491 h 1184"/>
              <a:gd name="T40" fmla="*/ 489541 w 1161"/>
              <a:gd name="T41" fmla="*/ 272557 h 1184"/>
              <a:gd name="T42" fmla="*/ 513021 w 1161"/>
              <a:gd name="T43" fmla="*/ 289370 h 1184"/>
              <a:gd name="T44" fmla="*/ 480237 w 1161"/>
              <a:gd name="T45" fmla="*/ 234947 h 1184"/>
              <a:gd name="T46" fmla="*/ 492642 w 1161"/>
              <a:gd name="T47" fmla="*/ 208842 h 1184"/>
              <a:gd name="T48" fmla="*/ 480237 w 1161"/>
              <a:gd name="T49" fmla="*/ 234947 h 1184"/>
              <a:gd name="T50" fmla="*/ 450112 w 1161"/>
              <a:gd name="T51" fmla="*/ 149110 h 1184"/>
              <a:gd name="T52" fmla="*/ 470048 w 1161"/>
              <a:gd name="T53" fmla="*/ 184507 h 1184"/>
              <a:gd name="T54" fmla="*/ 412012 w 1161"/>
              <a:gd name="T55" fmla="*/ 119022 h 1184"/>
              <a:gd name="T56" fmla="*/ 409797 w 1161"/>
              <a:gd name="T57" fmla="*/ 103094 h 1184"/>
              <a:gd name="T58" fmla="*/ 428403 w 1161"/>
              <a:gd name="T59" fmla="*/ 106191 h 1184"/>
              <a:gd name="T60" fmla="*/ 422201 w 1161"/>
              <a:gd name="T61" fmla="*/ 131854 h 1184"/>
              <a:gd name="T62" fmla="*/ 375241 w 1161"/>
              <a:gd name="T63" fmla="*/ 84953 h 1184"/>
              <a:gd name="T64" fmla="*/ 376570 w 1161"/>
              <a:gd name="T65" fmla="*/ 61502 h 1184"/>
              <a:gd name="T66" fmla="*/ 394291 w 1161"/>
              <a:gd name="T67" fmla="*/ 74776 h 1184"/>
              <a:gd name="T68" fmla="*/ 331381 w 1161"/>
              <a:gd name="T69" fmla="*/ 56193 h 1184"/>
              <a:gd name="T70" fmla="*/ 314103 w 1161"/>
              <a:gd name="T71" fmla="*/ 48228 h 1184"/>
              <a:gd name="T72" fmla="*/ 339799 w 1161"/>
              <a:gd name="T73" fmla="*/ 37167 h 1184"/>
              <a:gd name="T74" fmla="*/ 345558 w 1161"/>
              <a:gd name="T75" fmla="*/ 53095 h 1184"/>
              <a:gd name="T76" fmla="*/ 258283 w 1161"/>
              <a:gd name="T77" fmla="*/ 27433 h 1184"/>
              <a:gd name="T78" fmla="*/ 283535 w 1161"/>
              <a:gd name="T79" fmla="*/ 13274 h 1184"/>
              <a:gd name="T80" fmla="*/ 220626 w 1161"/>
              <a:gd name="T81" fmla="*/ 21681 h 1184"/>
              <a:gd name="T82" fmla="*/ 201133 w 1161"/>
              <a:gd name="T83" fmla="*/ 442 h 1184"/>
              <a:gd name="T84" fmla="*/ 220626 w 1161"/>
              <a:gd name="T85" fmla="*/ 21681 h 1184"/>
              <a:gd name="T86" fmla="*/ 143983 w 1161"/>
              <a:gd name="T87" fmla="*/ 26990 h 1184"/>
              <a:gd name="T88" fmla="*/ 136451 w 1161"/>
              <a:gd name="T89" fmla="*/ 7964 h 1184"/>
              <a:gd name="T90" fmla="*/ 158602 w 1161"/>
              <a:gd name="T91" fmla="*/ 3982 h 1184"/>
              <a:gd name="T92" fmla="*/ 105440 w 1161"/>
              <a:gd name="T93" fmla="*/ 41591 h 1184"/>
              <a:gd name="T94" fmla="*/ 90820 w 1161"/>
              <a:gd name="T95" fmla="*/ 51768 h 1184"/>
              <a:gd name="T96" fmla="*/ 93035 w 1161"/>
              <a:gd name="T97" fmla="*/ 25220 h 1184"/>
              <a:gd name="T98" fmla="*/ 111199 w 1161"/>
              <a:gd name="T99" fmla="*/ 28760 h 1184"/>
              <a:gd name="T100" fmla="*/ 47403 w 1161"/>
              <a:gd name="T101" fmla="*/ 91147 h 1184"/>
              <a:gd name="T102" fmla="*/ 46074 w 1161"/>
              <a:gd name="T103" fmla="*/ 62387 h 1184"/>
              <a:gd name="T104" fmla="*/ 27910 w 1161"/>
              <a:gd name="T105" fmla="*/ 123889 h 1184"/>
              <a:gd name="T106" fmla="*/ 21265 w 1161"/>
              <a:gd name="T107" fmla="*/ 140703 h 1184"/>
              <a:gd name="T108" fmla="*/ 3544 w 1161"/>
              <a:gd name="T109" fmla="*/ 126544 h 1184"/>
              <a:gd name="T110" fmla="*/ 23923 w 1161"/>
              <a:gd name="T111" fmla="*/ 110173 h 11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61"/>
              <a:gd name="T169" fmla="*/ 0 h 1184"/>
              <a:gd name="T170" fmla="*/ 1161 w 1161"/>
              <a:gd name="T171" fmla="*/ 1184 h 118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61" h="1184">
                <a:moveTo>
                  <a:pt x="498" y="1108"/>
                </a:moveTo>
                <a:lnTo>
                  <a:pt x="542" y="1121"/>
                </a:lnTo>
                <a:cubicBezTo>
                  <a:pt x="554" y="1125"/>
                  <a:pt x="561" y="1138"/>
                  <a:pt x="558" y="1150"/>
                </a:cubicBezTo>
                <a:cubicBezTo>
                  <a:pt x="554" y="1162"/>
                  <a:pt x="541" y="1169"/>
                  <a:pt x="529" y="1166"/>
                </a:cubicBezTo>
                <a:lnTo>
                  <a:pt x="485" y="1153"/>
                </a:lnTo>
                <a:cubicBezTo>
                  <a:pt x="473" y="1149"/>
                  <a:pt x="466" y="1136"/>
                  <a:pt x="469" y="1124"/>
                </a:cubicBezTo>
                <a:cubicBezTo>
                  <a:pt x="473" y="1112"/>
                  <a:pt x="486" y="1105"/>
                  <a:pt x="498" y="1108"/>
                </a:cubicBezTo>
                <a:close/>
                <a:moveTo>
                  <a:pt x="627" y="1136"/>
                </a:moveTo>
                <a:lnTo>
                  <a:pt x="673" y="1138"/>
                </a:lnTo>
                <a:cubicBezTo>
                  <a:pt x="686" y="1138"/>
                  <a:pt x="696" y="1149"/>
                  <a:pt x="695" y="1162"/>
                </a:cubicBezTo>
                <a:cubicBezTo>
                  <a:pt x="695" y="1174"/>
                  <a:pt x="684" y="1184"/>
                  <a:pt x="671" y="1184"/>
                </a:cubicBezTo>
                <a:lnTo>
                  <a:pt x="625" y="1182"/>
                </a:lnTo>
                <a:cubicBezTo>
                  <a:pt x="613" y="1182"/>
                  <a:pt x="603" y="1171"/>
                  <a:pt x="603" y="1158"/>
                </a:cubicBezTo>
                <a:cubicBezTo>
                  <a:pt x="604" y="1146"/>
                  <a:pt x="614" y="1136"/>
                  <a:pt x="627" y="1136"/>
                </a:cubicBezTo>
                <a:close/>
                <a:moveTo>
                  <a:pt x="760" y="1132"/>
                </a:moveTo>
                <a:lnTo>
                  <a:pt x="805" y="1125"/>
                </a:lnTo>
                <a:cubicBezTo>
                  <a:pt x="818" y="1123"/>
                  <a:pt x="830" y="1131"/>
                  <a:pt x="832" y="1144"/>
                </a:cubicBezTo>
                <a:cubicBezTo>
                  <a:pt x="834" y="1156"/>
                  <a:pt x="826" y="1168"/>
                  <a:pt x="813" y="1170"/>
                </a:cubicBezTo>
                <a:lnTo>
                  <a:pt x="768" y="1178"/>
                </a:lnTo>
                <a:cubicBezTo>
                  <a:pt x="755" y="1180"/>
                  <a:pt x="743" y="1171"/>
                  <a:pt x="741" y="1159"/>
                </a:cubicBezTo>
                <a:cubicBezTo>
                  <a:pt x="739" y="1146"/>
                  <a:pt x="747" y="1134"/>
                  <a:pt x="760" y="1132"/>
                </a:cubicBezTo>
                <a:close/>
                <a:moveTo>
                  <a:pt x="887" y="1094"/>
                </a:moveTo>
                <a:lnTo>
                  <a:pt x="905" y="1087"/>
                </a:lnTo>
                <a:lnTo>
                  <a:pt x="900" y="1090"/>
                </a:lnTo>
                <a:lnTo>
                  <a:pt x="922" y="1074"/>
                </a:lnTo>
                <a:cubicBezTo>
                  <a:pt x="933" y="1067"/>
                  <a:pt x="947" y="1070"/>
                  <a:pt x="954" y="1080"/>
                </a:cubicBezTo>
                <a:cubicBezTo>
                  <a:pt x="962" y="1091"/>
                  <a:pt x="959" y="1105"/>
                  <a:pt x="949" y="1112"/>
                </a:cubicBezTo>
                <a:lnTo>
                  <a:pt x="927" y="1127"/>
                </a:lnTo>
                <a:cubicBezTo>
                  <a:pt x="925" y="1128"/>
                  <a:pt x="924" y="1129"/>
                  <a:pt x="922" y="1130"/>
                </a:cubicBezTo>
                <a:lnTo>
                  <a:pt x="904" y="1137"/>
                </a:lnTo>
                <a:cubicBezTo>
                  <a:pt x="892" y="1142"/>
                  <a:pt x="879" y="1136"/>
                  <a:pt x="874" y="1124"/>
                </a:cubicBezTo>
                <a:cubicBezTo>
                  <a:pt x="869" y="1112"/>
                  <a:pt x="875" y="1099"/>
                  <a:pt x="887" y="1094"/>
                </a:cubicBezTo>
                <a:close/>
                <a:moveTo>
                  <a:pt x="991" y="1022"/>
                </a:moveTo>
                <a:lnTo>
                  <a:pt x="1021" y="987"/>
                </a:lnTo>
                <a:cubicBezTo>
                  <a:pt x="1030" y="978"/>
                  <a:pt x="1045" y="977"/>
                  <a:pt x="1054" y="986"/>
                </a:cubicBezTo>
                <a:cubicBezTo>
                  <a:pt x="1064" y="994"/>
                  <a:pt x="1064" y="1009"/>
                  <a:pt x="1056" y="1018"/>
                </a:cubicBezTo>
                <a:lnTo>
                  <a:pt x="1025" y="1053"/>
                </a:lnTo>
                <a:cubicBezTo>
                  <a:pt x="1017" y="1062"/>
                  <a:pt x="1002" y="1063"/>
                  <a:pt x="993" y="1054"/>
                </a:cubicBezTo>
                <a:cubicBezTo>
                  <a:pt x="983" y="1046"/>
                  <a:pt x="982" y="1031"/>
                  <a:pt x="991" y="1022"/>
                </a:cubicBezTo>
                <a:close/>
                <a:moveTo>
                  <a:pt x="1067" y="915"/>
                </a:moveTo>
                <a:lnTo>
                  <a:pt x="1086" y="879"/>
                </a:lnTo>
                <a:lnTo>
                  <a:pt x="1084" y="884"/>
                </a:lnTo>
                <a:lnTo>
                  <a:pt x="1086" y="878"/>
                </a:lnTo>
                <a:cubicBezTo>
                  <a:pt x="1089" y="866"/>
                  <a:pt x="1101" y="859"/>
                  <a:pt x="1114" y="862"/>
                </a:cubicBezTo>
                <a:cubicBezTo>
                  <a:pt x="1126" y="865"/>
                  <a:pt x="1133" y="878"/>
                  <a:pt x="1130" y="890"/>
                </a:cubicBezTo>
                <a:lnTo>
                  <a:pt x="1129" y="895"/>
                </a:lnTo>
                <a:cubicBezTo>
                  <a:pt x="1128" y="897"/>
                  <a:pt x="1128" y="899"/>
                  <a:pt x="1127" y="900"/>
                </a:cubicBezTo>
                <a:lnTo>
                  <a:pt x="1108" y="936"/>
                </a:lnTo>
                <a:cubicBezTo>
                  <a:pt x="1102" y="947"/>
                  <a:pt x="1088" y="952"/>
                  <a:pt x="1077" y="946"/>
                </a:cubicBezTo>
                <a:cubicBezTo>
                  <a:pt x="1066" y="940"/>
                  <a:pt x="1061" y="926"/>
                  <a:pt x="1067" y="915"/>
                </a:cubicBezTo>
                <a:close/>
                <a:moveTo>
                  <a:pt x="1109" y="789"/>
                </a:moveTo>
                <a:lnTo>
                  <a:pt x="1111" y="780"/>
                </a:lnTo>
                <a:lnTo>
                  <a:pt x="1111" y="783"/>
                </a:lnTo>
                <a:lnTo>
                  <a:pt x="1114" y="747"/>
                </a:lnTo>
                <a:cubicBezTo>
                  <a:pt x="1115" y="735"/>
                  <a:pt x="1126" y="725"/>
                  <a:pt x="1139" y="726"/>
                </a:cubicBezTo>
                <a:cubicBezTo>
                  <a:pt x="1151" y="728"/>
                  <a:pt x="1161" y="739"/>
                  <a:pt x="1160" y="751"/>
                </a:cubicBezTo>
                <a:lnTo>
                  <a:pt x="1156" y="788"/>
                </a:lnTo>
                <a:cubicBezTo>
                  <a:pt x="1156" y="789"/>
                  <a:pt x="1156" y="790"/>
                  <a:pt x="1156" y="791"/>
                </a:cubicBezTo>
                <a:lnTo>
                  <a:pt x="1153" y="801"/>
                </a:lnTo>
                <a:cubicBezTo>
                  <a:pt x="1150" y="813"/>
                  <a:pt x="1138" y="820"/>
                  <a:pt x="1125" y="817"/>
                </a:cubicBezTo>
                <a:cubicBezTo>
                  <a:pt x="1113" y="814"/>
                  <a:pt x="1106" y="801"/>
                  <a:pt x="1109" y="789"/>
                </a:cubicBezTo>
                <a:close/>
                <a:moveTo>
                  <a:pt x="1112" y="661"/>
                </a:moveTo>
                <a:lnTo>
                  <a:pt x="1105" y="616"/>
                </a:lnTo>
                <a:cubicBezTo>
                  <a:pt x="1103" y="603"/>
                  <a:pt x="1111" y="591"/>
                  <a:pt x="1124" y="589"/>
                </a:cubicBezTo>
                <a:cubicBezTo>
                  <a:pt x="1136" y="587"/>
                  <a:pt x="1148" y="596"/>
                  <a:pt x="1150" y="608"/>
                </a:cubicBezTo>
                <a:lnTo>
                  <a:pt x="1158" y="654"/>
                </a:lnTo>
                <a:cubicBezTo>
                  <a:pt x="1160" y="666"/>
                  <a:pt x="1151" y="678"/>
                  <a:pt x="1139" y="680"/>
                </a:cubicBezTo>
                <a:cubicBezTo>
                  <a:pt x="1126" y="682"/>
                  <a:pt x="1114" y="674"/>
                  <a:pt x="1112" y="661"/>
                </a:cubicBezTo>
                <a:close/>
                <a:moveTo>
                  <a:pt x="1084" y="531"/>
                </a:moveTo>
                <a:lnTo>
                  <a:pt x="1069" y="487"/>
                </a:lnTo>
                <a:cubicBezTo>
                  <a:pt x="1064" y="475"/>
                  <a:pt x="1071" y="462"/>
                  <a:pt x="1083" y="458"/>
                </a:cubicBezTo>
                <a:cubicBezTo>
                  <a:pt x="1095" y="453"/>
                  <a:pt x="1108" y="460"/>
                  <a:pt x="1112" y="472"/>
                </a:cubicBezTo>
                <a:lnTo>
                  <a:pt x="1127" y="515"/>
                </a:lnTo>
                <a:cubicBezTo>
                  <a:pt x="1132" y="527"/>
                  <a:pt x="1125" y="540"/>
                  <a:pt x="1113" y="545"/>
                </a:cubicBezTo>
                <a:cubicBezTo>
                  <a:pt x="1101" y="549"/>
                  <a:pt x="1088" y="543"/>
                  <a:pt x="1084" y="531"/>
                </a:cubicBezTo>
                <a:close/>
                <a:moveTo>
                  <a:pt x="1030" y="408"/>
                </a:moveTo>
                <a:lnTo>
                  <a:pt x="1007" y="368"/>
                </a:lnTo>
                <a:cubicBezTo>
                  <a:pt x="1001" y="357"/>
                  <a:pt x="1005" y="343"/>
                  <a:pt x="1016" y="337"/>
                </a:cubicBezTo>
                <a:cubicBezTo>
                  <a:pt x="1027" y="331"/>
                  <a:pt x="1041" y="334"/>
                  <a:pt x="1047" y="346"/>
                </a:cubicBezTo>
                <a:lnTo>
                  <a:pt x="1070" y="386"/>
                </a:lnTo>
                <a:cubicBezTo>
                  <a:pt x="1076" y="397"/>
                  <a:pt x="1072" y="411"/>
                  <a:pt x="1061" y="417"/>
                </a:cubicBezTo>
                <a:cubicBezTo>
                  <a:pt x="1050" y="423"/>
                  <a:pt x="1036" y="419"/>
                  <a:pt x="1030" y="408"/>
                </a:cubicBezTo>
                <a:close/>
                <a:moveTo>
                  <a:pt x="953" y="298"/>
                </a:moveTo>
                <a:lnTo>
                  <a:pt x="930" y="269"/>
                </a:lnTo>
                <a:lnTo>
                  <a:pt x="933" y="271"/>
                </a:lnTo>
                <a:lnTo>
                  <a:pt x="926" y="265"/>
                </a:lnTo>
                <a:cubicBezTo>
                  <a:pt x="917" y="257"/>
                  <a:pt x="916" y="242"/>
                  <a:pt x="925" y="233"/>
                </a:cubicBezTo>
                <a:cubicBezTo>
                  <a:pt x="934" y="223"/>
                  <a:pt x="948" y="223"/>
                  <a:pt x="957" y="231"/>
                </a:cubicBezTo>
                <a:lnTo>
                  <a:pt x="964" y="238"/>
                </a:lnTo>
                <a:cubicBezTo>
                  <a:pt x="965" y="238"/>
                  <a:pt x="966" y="239"/>
                  <a:pt x="967" y="240"/>
                </a:cubicBezTo>
                <a:lnTo>
                  <a:pt x="989" y="269"/>
                </a:lnTo>
                <a:cubicBezTo>
                  <a:pt x="997" y="279"/>
                  <a:pt x="996" y="294"/>
                  <a:pt x="986" y="302"/>
                </a:cubicBezTo>
                <a:cubicBezTo>
                  <a:pt x="976" y="310"/>
                  <a:pt x="961" y="308"/>
                  <a:pt x="953" y="298"/>
                </a:cubicBezTo>
                <a:close/>
                <a:moveTo>
                  <a:pt x="858" y="203"/>
                </a:moveTo>
                <a:lnTo>
                  <a:pt x="844" y="189"/>
                </a:lnTo>
                <a:lnTo>
                  <a:pt x="847" y="192"/>
                </a:lnTo>
                <a:lnTo>
                  <a:pt x="825" y="177"/>
                </a:lnTo>
                <a:cubicBezTo>
                  <a:pt x="814" y="170"/>
                  <a:pt x="811" y="156"/>
                  <a:pt x="818" y="145"/>
                </a:cubicBezTo>
                <a:cubicBezTo>
                  <a:pt x="825" y="135"/>
                  <a:pt x="840" y="132"/>
                  <a:pt x="850" y="139"/>
                </a:cubicBezTo>
                <a:lnTo>
                  <a:pt x="872" y="153"/>
                </a:lnTo>
                <a:cubicBezTo>
                  <a:pt x="873" y="154"/>
                  <a:pt x="874" y="155"/>
                  <a:pt x="875" y="156"/>
                </a:cubicBezTo>
                <a:lnTo>
                  <a:pt x="890" y="169"/>
                </a:lnTo>
                <a:cubicBezTo>
                  <a:pt x="899" y="178"/>
                  <a:pt x="900" y="192"/>
                  <a:pt x="891" y="202"/>
                </a:cubicBezTo>
                <a:cubicBezTo>
                  <a:pt x="882" y="211"/>
                  <a:pt x="868" y="211"/>
                  <a:pt x="858" y="203"/>
                </a:cubicBezTo>
                <a:close/>
                <a:moveTo>
                  <a:pt x="748" y="127"/>
                </a:moveTo>
                <a:lnTo>
                  <a:pt x="745" y="125"/>
                </a:lnTo>
                <a:lnTo>
                  <a:pt x="748" y="127"/>
                </a:lnTo>
                <a:lnTo>
                  <a:pt x="709" y="109"/>
                </a:lnTo>
                <a:cubicBezTo>
                  <a:pt x="698" y="104"/>
                  <a:pt x="692" y="91"/>
                  <a:pt x="698" y="79"/>
                </a:cubicBezTo>
                <a:cubicBezTo>
                  <a:pt x="703" y="67"/>
                  <a:pt x="716" y="62"/>
                  <a:pt x="728" y="67"/>
                </a:cubicBezTo>
                <a:lnTo>
                  <a:pt x="767" y="84"/>
                </a:lnTo>
                <a:cubicBezTo>
                  <a:pt x="768" y="85"/>
                  <a:pt x="769" y="86"/>
                  <a:pt x="770" y="86"/>
                </a:cubicBezTo>
                <a:lnTo>
                  <a:pt x="773" y="88"/>
                </a:lnTo>
                <a:cubicBezTo>
                  <a:pt x="784" y="95"/>
                  <a:pt x="787" y="109"/>
                  <a:pt x="780" y="120"/>
                </a:cubicBezTo>
                <a:cubicBezTo>
                  <a:pt x="773" y="131"/>
                  <a:pt x="758" y="134"/>
                  <a:pt x="748" y="127"/>
                </a:cubicBezTo>
                <a:close/>
                <a:moveTo>
                  <a:pt x="627" y="74"/>
                </a:moveTo>
                <a:lnTo>
                  <a:pt x="583" y="62"/>
                </a:lnTo>
                <a:cubicBezTo>
                  <a:pt x="571" y="58"/>
                  <a:pt x="564" y="45"/>
                  <a:pt x="568" y="33"/>
                </a:cubicBezTo>
                <a:cubicBezTo>
                  <a:pt x="571" y="21"/>
                  <a:pt x="584" y="14"/>
                  <a:pt x="596" y="17"/>
                </a:cubicBezTo>
                <a:lnTo>
                  <a:pt x="640" y="30"/>
                </a:lnTo>
                <a:cubicBezTo>
                  <a:pt x="653" y="34"/>
                  <a:pt x="660" y="47"/>
                  <a:pt x="656" y="59"/>
                </a:cubicBezTo>
                <a:cubicBezTo>
                  <a:pt x="652" y="71"/>
                  <a:pt x="640" y="78"/>
                  <a:pt x="627" y="74"/>
                </a:cubicBezTo>
                <a:close/>
                <a:moveTo>
                  <a:pt x="498" y="49"/>
                </a:moveTo>
                <a:lnTo>
                  <a:pt x="452" y="47"/>
                </a:lnTo>
                <a:cubicBezTo>
                  <a:pt x="439" y="46"/>
                  <a:pt x="429" y="36"/>
                  <a:pt x="430" y="23"/>
                </a:cubicBezTo>
                <a:cubicBezTo>
                  <a:pt x="430" y="10"/>
                  <a:pt x="441" y="0"/>
                  <a:pt x="454" y="1"/>
                </a:cubicBezTo>
                <a:lnTo>
                  <a:pt x="500" y="3"/>
                </a:lnTo>
                <a:cubicBezTo>
                  <a:pt x="512" y="4"/>
                  <a:pt x="522" y="14"/>
                  <a:pt x="522" y="27"/>
                </a:cubicBezTo>
                <a:cubicBezTo>
                  <a:pt x="521" y="40"/>
                  <a:pt x="510" y="50"/>
                  <a:pt x="498" y="49"/>
                </a:cubicBezTo>
                <a:close/>
                <a:moveTo>
                  <a:pt x="365" y="55"/>
                </a:moveTo>
                <a:lnTo>
                  <a:pt x="320" y="62"/>
                </a:lnTo>
                <a:lnTo>
                  <a:pt x="325" y="61"/>
                </a:lnTo>
                <a:lnTo>
                  <a:pt x="324" y="61"/>
                </a:lnTo>
                <a:cubicBezTo>
                  <a:pt x="312" y="66"/>
                  <a:pt x="299" y="60"/>
                  <a:pt x="294" y="48"/>
                </a:cubicBezTo>
                <a:cubicBezTo>
                  <a:pt x="290" y="36"/>
                  <a:pt x="296" y="23"/>
                  <a:pt x="308" y="18"/>
                </a:cubicBezTo>
                <a:cubicBezTo>
                  <a:pt x="310" y="17"/>
                  <a:pt x="311" y="17"/>
                  <a:pt x="313" y="17"/>
                </a:cubicBezTo>
                <a:lnTo>
                  <a:pt x="358" y="9"/>
                </a:lnTo>
                <a:cubicBezTo>
                  <a:pt x="370" y="7"/>
                  <a:pt x="382" y="16"/>
                  <a:pt x="384" y="28"/>
                </a:cubicBezTo>
                <a:cubicBezTo>
                  <a:pt x="386" y="41"/>
                  <a:pt x="378" y="53"/>
                  <a:pt x="365" y="55"/>
                </a:cubicBezTo>
                <a:close/>
                <a:moveTo>
                  <a:pt x="238" y="94"/>
                </a:moveTo>
                <a:lnTo>
                  <a:pt x="232" y="97"/>
                </a:lnTo>
                <a:lnTo>
                  <a:pt x="237" y="94"/>
                </a:lnTo>
                <a:lnTo>
                  <a:pt x="205" y="117"/>
                </a:lnTo>
                <a:cubicBezTo>
                  <a:pt x="194" y="124"/>
                  <a:pt x="180" y="122"/>
                  <a:pt x="173" y="111"/>
                </a:cubicBezTo>
                <a:cubicBezTo>
                  <a:pt x="165" y="101"/>
                  <a:pt x="168" y="86"/>
                  <a:pt x="178" y="79"/>
                </a:cubicBezTo>
                <a:lnTo>
                  <a:pt x="210" y="57"/>
                </a:lnTo>
                <a:cubicBezTo>
                  <a:pt x="212" y="56"/>
                  <a:pt x="213" y="55"/>
                  <a:pt x="215" y="54"/>
                </a:cubicBezTo>
                <a:lnTo>
                  <a:pt x="222" y="51"/>
                </a:lnTo>
                <a:cubicBezTo>
                  <a:pt x="234" y="47"/>
                  <a:pt x="247" y="53"/>
                  <a:pt x="251" y="65"/>
                </a:cubicBezTo>
                <a:cubicBezTo>
                  <a:pt x="256" y="77"/>
                  <a:pt x="250" y="90"/>
                  <a:pt x="238" y="94"/>
                </a:cubicBezTo>
                <a:close/>
                <a:moveTo>
                  <a:pt x="138" y="172"/>
                </a:moveTo>
                <a:lnTo>
                  <a:pt x="107" y="206"/>
                </a:lnTo>
                <a:cubicBezTo>
                  <a:pt x="99" y="216"/>
                  <a:pt x="84" y="216"/>
                  <a:pt x="75" y="208"/>
                </a:cubicBezTo>
                <a:cubicBezTo>
                  <a:pt x="65" y="199"/>
                  <a:pt x="64" y="185"/>
                  <a:pt x="73" y="175"/>
                </a:cubicBezTo>
                <a:lnTo>
                  <a:pt x="104" y="141"/>
                </a:lnTo>
                <a:cubicBezTo>
                  <a:pt x="112" y="132"/>
                  <a:pt x="127" y="131"/>
                  <a:pt x="136" y="139"/>
                </a:cubicBezTo>
                <a:cubicBezTo>
                  <a:pt x="146" y="148"/>
                  <a:pt x="147" y="162"/>
                  <a:pt x="138" y="172"/>
                </a:cubicBezTo>
                <a:close/>
                <a:moveTo>
                  <a:pt x="63" y="280"/>
                </a:moveTo>
                <a:lnTo>
                  <a:pt x="51" y="303"/>
                </a:lnTo>
                <a:lnTo>
                  <a:pt x="53" y="298"/>
                </a:lnTo>
                <a:lnTo>
                  <a:pt x="48" y="318"/>
                </a:lnTo>
                <a:cubicBezTo>
                  <a:pt x="44" y="330"/>
                  <a:pt x="32" y="337"/>
                  <a:pt x="19" y="334"/>
                </a:cubicBezTo>
                <a:cubicBezTo>
                  <a:pt x="7" y="331"/>
                  <a:pt x="0" y="318"/>
                  <a:pt x="3" y="306"/>
                </a:cubicBezTo>
                <a:lnTo>
                  <a:pt x="8" y="286"/>
                </a:lnTo>
                <a:cubicBezTo>
                  <a:pt x="9" y="285"/>
                  <a:pt x="9" y="283"/>
                  <a:pt x="10" y="282"/>
                </a:cubicBezTo>
                <a:lnTo>
                  <a:pt x="23" y="258"/>
                </a:lnTo>
                <a:cubicBezTo>
                  <a:pt x="29" y="247"/>
                  <a:pt x="43" y="243"/>
                  <a:pt x="54" y="249"/>
                </a:cubicBezTo>
                <a:cubicBezTo>
                  <a:pt x="65" y="255"/>
                  <a:pt x="69" y="269"/>
                  <a:pt x="63" y="280"/>
                </a:cubicBezTo>
                <a:close/>
              </a:path>
            </a:pathLst>
          </a:custGeom>
          <a:solidFill>
            <a:srgbClr val="808080"/>
          </a:solidFill>
          <a:ln w="6350" cap="flat">
            <a:solidFill>
              <a:srgbClr val="808080"/>
            </a:solidFill>
            <a:prstDash val="solid"/>
            <a:bevel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02" name="Freeform 29"/>
          <p:cNvSpPr>
            <a:spLocks/>
          </p:cNvSpPr>
          <p:nvPr/>
        </p:nvSpPr>
        <p:spPr bwMode="auto">
          <a:xfrm>
            <a:off x="6526155" y="3249611"/>
            <a:ext cx="98006" cy="150494"/>
          </a:xfrm>
          <a:custGeom>
            <a:avLst/>
            <a:gdLst>
              <a:gd name="T0" fmla="*/ 88900 w 56"/>
              <a:gd name="T1" fmla="*/ 0 h 86"/>
              <a:gd name="T2" fmla="*/ 57150 w 56"/>
              <a:gd name="T3" fmla="*/ 136525 h 86"/>
              <a:gd name="T4" fmla="*/ 0 w 56"/>
              <a:gd name="T5" fmla="*/ 9525 h 86"/>
              <a:gd name="T6" fmla="*/ 88900 w 56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6"/>
              <a:gd name="T14" fmla="*/ 56 w 5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6">
                <a:moveTo>
                  <a:pt x="56" y="0"/>
                </a:moveTo>
                <a:lnTo>
                  <a:pt x="36" y="86"/>
                </a:lnTo>
                <a:lnTo>
                  <a:pt x="0" y="6"/>
                </a:lnTo>
                <a:lnTo>
                  <a:pt x="5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03" name="Line 30"/>
          <p:cNvSpPr>
            <a:spLocks noChangeShapeType="1"/>
          </p:cNvSpPr>
          <p:nvPr/>
        </p:nvSpPr>
        <p:spPr bwMode="auto">
          <a:xfrm flipH="1" flipV="1">
            <a:off x="8922054" y="3531348"/>
            <a:ext cx="227514" cy="47598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04" name="Freeform 31"/>
          <p:cNvSpPr>
            <a:spLocks/>
          </p:cNvSpPr>
          <p:nvPr/>
        </p:nvSpPr>
        <p:spPr bwMode="auto">
          <a:xfrm>
            <a:off x="8862550" y="3410604"/>
            <a:ext cx="108507" cy="153993"/>
          </a:xfrm>
          <a:custGeom>
            <a:avLst/>
            <a:gdLst>
              <a:gd name="T0" fmla="*/ 19050 w 62"/>
              <a:gd name="T1" fmla="*/ 139700 h 88"/>
              <a:gd name="T2" fmla="*/ 0 w 62"/>
              <a:gd name="T3" fmla="*/ 0 h 88"/>
              <a:gd name="T4" fmla="*/ 98425 w 62"/>
              <a:gd name="T5" fmla="*/ 100013 h 88"/>
              <a:gd name="T6" fmla="*/ 19050 w 62"/>
              <a:gd name="T7" fmla="*/ 13970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12" y="88"/>
                </a:moveTo>
                <a:lnTo>
                  <a:pt x="0" y="0"/>
                </a:lnTo>
                <a:lnTo>
                  <a:pt x="62" y="63"/>
                </a:lnTo>
                <a:lnTo>
                  <a:pt x="12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05" name="Line 32"/>
          <p:cNvSpPr>
            <a:spLocks noChangeShapeType="1"/>
          </p:cNvSpPr>
          <p:nvPr/>
        </p:nvSpPr>
        <p:spPr bwMode="auto">
          <a:xfrm flipV="1">
            <a:off x="8250012" y="3522599"/>
            <a:ext cx="222264" cy="484729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06" name="Freeform 33"/>
          <p:cNvSpPr>
            <a:spLocks/>
          </p:cNvSpPr>
          <p:nvPr/>
        </p:nvSpPr>
        <p:spPr bwMode="auto">
          <a:xfrm>
            <a:off x="8421522" y="3401854"/>
            <a:ext cx="106757" cy="152244"/>
          </a:xfrm>
          <a:custGeom>
            <a:avLst/>
            <a:gdLst>
              <a:gd name="T0" fmla="*/ 0 w 61"/>
              <a:gd name="T1" fmla="*/ 101600 h 87"/>
              <a:gd name="T2" fmla="*/ 96838 w 61"/>
              <a:gd name="T3" fmla="*/ 0 h 87"/>
              <a:gd name="T4" fmla="*/ 80963 w 61"/>
              <a:gd name="T5" fmla="*/ 138113 h 87"/>
              <a:gd name="T6" fmla="*/ 0 w 61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0" y="64"/>
                </a:moveTo>
                <a:lnTo>
                  <a:pt x="61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07" name="Freeform 34"/>
          <p:cNvSpPr>
            <a:spLocks/>
          </p:cNvSpPr>
          <p:nvPr/>
        </p:nvSpPr>
        <p:spPr bwMode="auto">
          <a:xfrm>
            <a:off x="8474026" y="3032621"/>
            <a:ext cx="449778" cy="449730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7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08" name="Freeform 35"/>
          <p:cNvSpPr>
            <a:spLocks/>
          </p:cNvSpPr>
          <p:nvPr/>
        </p:nvSpPr>
        <p:spPr bwMode="auto">
          <a:xfrm>
            <a:off x="8474026" y="3032621"/>
            <a:ext cx="449778" cy="449730"/>
          </a:xfrm>
          <a:custGeom>
            <a:avLst/>
            <a:gdLst>
              <a:gd name="T0" fmla="*/ 0 w 257"/>
              <a:gd name="T1" fmla="*/ 203200 h 257"/>
              <a:gd name="T2" fmla="*/ 204788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4788 w 257"/>
              <a:gd name="T9" fmla="*/ 407987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09" name="Rectangle 36"/>
          <p:cNvSpPr>
            <a:spLocks noChangeArrowheads="1"/>
          </p:cNvSpPr>
          <p:nvPr/>
        </p:nvSpPr>
        <p:spPr bwMode="auto">
          <a:xfrm>
            <a:off x="8610534" y="3104366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4610" name="Freeform 37"/>
          <p:cNvSpPr>
            <a:spLocks/>
          </p:cNvSpPr>
          <p:nvPr/>
        </p:nvSpPr>
        <p:spPr bwMode="auto">
          <a:xfrm>
            <a:off x="8923805" y="3781589"/>
            <a:ext cx="449777" cy="449730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11" name="Freeform 38"/>
          <p:cNvSpPr>
            <a:spLocks/>
          </p:cNvSpPr>
          <p:nvPr/>
        </p:nvSpPr>
        <p:spPr bwMode="auto">
          <a:xfrm>
            <a:off x="8923805" y="3781589"/>
            <a:ext cx="449777" cy="449730"/>
          </a:xfrm>
          <a:custGeom>
            <a:avLst/>
            <a:gdLst>
              <a:gd name="T0" fmla="*/ 0 w 257"/>
              <a:gd name="T1" fmla="*/ 204787 h 257"/>
              <a:gd name="T2" fmla="*/ 204787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4787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12" name="Rectangle 39"/>
          <p:cNvSpPr>
            <a:spLocks noChangeArrowheads="1"/>
          </p:cNvSpPr>
          <p:nvPr/>
        </p:nvSpPr>
        <p:spPr bwMode="auto">
          <a:xfrm>
            <a:off x="8993808" y="3855086"/>
            <a:ext cx="28533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24613" name="Freeform 40"/>
          <p:cNvSpPr>
            <a:spLocks/>
          </p:cNvSpPr>
          <p:nvPr/>
        </p:nvSpPr>
        <p:spPr bwMode="auto">
          <a:xfrm>
            <a:off x="8024249" y="3781589"/>
            <a:ext cx="449777" cy="449730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14" name="Freeform 41"/>
          <p:cNvSpPr>
            <a:spLocks/>
          </p:cNvSpPr>
          <p:nvPr/>
        </p:nvSpPr>
        <p:spPr bwMode="auto">
          <a:xfrm>
            <a:off x="8024249" y="3781589"/>
            <a:ext cx="449777" cy="449730"/>
          </a:xfrm>
          <a:custGeom>
            <a:avLst/>
            <a:gdLst>
              <a:gd name="T0" fmla="*/ 0 w 257"/>
              <a:gd name="T1" fmla="*/ 204787 h 257"/>
              <a:gd name="T2" fmla="*/ 204787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4787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15" name="Rectangle 42"/>
          <p:cNvSpPr>
            <a:spLocks noChangeArrowheads="1"/>
          </p:cNvSpPr>
          <p:nvPr/>
        </p:nvSpPr>
        <p:spPr bwMode="auto">
          <a:xfrm>
            <a:off x="8157256" y="3855086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8</a:t>
            </a:r>
            <a:endParaRPr lang="en-US"/>
          </a:p>
        </p:txBody>
      </p:sp>
      <p:sp>
        <p:nvSpPr>
          <p:cNvPr id="24616" name="Freeform 43"/>
          <p:cNvSpPr>
            <a:spLocks/>
          </p:cNvSpPr>
          <p:nvPr/>
        </p:nvSpPr>
        <p:spPr bwMode="auto">
          <a:xfrm>
            <a:off x="8685789" y="2680885"/>
            <a:ext cx="574036" cy="628224"/>
          </a:xfrm>
          <a:custGeom>
            <a:avLst/>
            <a:gdLst>
              <a:gd name="T0" fmla="*/ 215900 w 328"/>
              <a:gd name="T1" fmla="*/ 522288 h 359"/>
              <a:gd name="T2" fmla="*/ 501650 w 328"/>
              <a:gd name="T3" fmla="*/ 369888 h 359"/>
              <a:gd name="T4" fmla="*/ 284163 w 328"/>
              <a:gd name="T5" fmla="*/ 46038 h 359"/>
              <a:gd name="T6" fmla="*/ 0 w 328"/>
              <a:gd name="T7" fmla="*/ 19685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9"/>
              <a:gd name="T14" fmla="*/ 328 w 3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9">
                <a:moveTo>
                  <a:pt x="136" y="329"/>
                </a:moveTo>
                <a:cubicBezTo>
                  <a:pt x="224" y="359"/>
                  <a:pt x="304" y="316"/>
                  <a:pt x="316" y="233"/>
                </a:cubicBezTo>
                <a:cubicBezTo>
                  <a:pt x="328" y="150"/>
                  <a:pt x="267" y="59"/>
                  <a:pt x="179" y="29"/>
                </a:cubicBezTo>
                <a:cubicBezTo>
                  <a:pt x="93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17" name="Freeform 44"/>
          <p:cNvSpPr>
            <a:spLocks/>
          </p:cNvSpPr>
          <p:nvPr/>
        </p:nvSpPr>
        <p:spPr bwMode="auto">
          <a:xfrm>
            <a:off x="8636786" y="2882127"/>
            <a:ext cx="96255" cy="150494"/>
          </a:xfrm>
          <a:custGeom>
            <a:avLst/>
            <a:gdLst>
              <a:gd name="T0" fmla="*/ 87312 w 55"/>
              <a:gd name="T1" fmla="*/ 0 h 86"/>
              <a:gd name="T2" fmla="*/ 57150 w 55"/>
              <a:gd name="T3" fmla="*/ 136525 h 86"/>
              <a:gd name="T4" fmla="*/ 0 w 55"/>
              <a:gd name="T5" fmla="*/ 7938 h 86"/>
              <a:gd name="T6" fmla="*/ 87312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5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18" name="Freeform 45"/>
          <p:cNvSpPr>
            <a:spLocks/>
          </p:cNvSpPr>
          <p:nvPr/>
        </p:nvSpPr>
        <p:spPr bwMode="auto">
          <a:xfrm>
            <a:off x="8624535" y="4982036"/>
            <a:ext cx="449778" cy="447981"/>
          </a:xfrm>
          <a:custGeom>
            <a:avLst/>
            <a:gdLst>
              <a:gd name="T0" fmla="*/ 0 w 922"/>
              <a:gd name="T1" fmla="*/ 202979 h 921"/>
              <a:gd name="T2" fmla="*/ 203994 w 922"/>
              <a:gd name="T3" fmla="*/ 0 h 921"/>
              <a:gd name="T4" fmla="*/ 407988 w 922"/>
              <a:gd name="T5" fmla="*/ 202979 h 921"/>
              <a:gd name="T6" fmla="*/ 407988 w 922"/>
              <a:gd name="T7" fmla="*/ 202979 h 921"/>
              <a:gd name="T8" fmla="*/ 203994 w 922"/>
              <a:gd name="T9" fmla="*/ 406400 h 921"/>
              <a:gd name="T10" fmla="*/ 0 w 922"/>
              <a:gd name="T11" fmla="*/ 202979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19" name="Freeform 46"/>
          <p:cNvSpPr>
            <a:spLocks/>
          </p:cNvSpPr>
          <p:nvPr/>
        </p:nvSpPr>
        <p:spPr bwMode="auto">
          <a:xfrm>
            <a:off x="8624535" y="4982036"/>
            <a:ext cx="449778" cy="447981"/>
          </a:xfrm>
          <a:custGeom>
            <a:avLst/>
            <a:gdLst>
              <a:gd name="T0" fmla="*/ 0 w 257"/>
              <a:gd name="T1" fmla="*/ 203200 h 256"/>
              <a:gd name="T2" fmla="*/ 204788 w 257"/>
              <a:gd name="T3" fmla="*/ 0 h 256"/>
              <a:gd name="T4" fmla="*/ 407988 w 257"/>
              <a:gd name="T5" fmla="*/ 203200 h 256"/>
              <a:gd name="T6" fmla="*/ 407988 w 257"/>
              <a:gd name="T7" fmla="*/ 203200 h 256"/>
              <a:gd name="T8" fmla="*/ 204788 w 257"/>
              <a:gd name="T9" fmla="*/ 406400 h 256"/>
              <a:gd name="T10" fmla="*/ 0 w 257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6"/>
              <a:gd name="T20" fmla="*/ 257 w 257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6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6"/>
                  <a:pt x="129" y="256"/>
                </a:cubicBezTo>
                <a:cubicBezTo>
                  <a:pt x="58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20" name="Rectangle 47"/>
          <p:cNvSpPr>
            <a:spLocks noChangeArrowheads="1"/>
          </p:cNvSpPr>
          <p:nvPr/>
        </p:nvSpPr>
        <p:spPr bwMode="auto">
          <a:xfrm>
            <a:off x="8687539" y="5057282"/>
            <a:ext cx="28533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12</a:t>
            </a:r>
            <a:endParaRPr lang="en-US"/>
          </a:p>
        </p:txBody>
      </p:sp>
      <p:sp>
        <p:nvSpPr>
          <p:cNvPr id="24621" name="Freeform 48"/>
          <p:cNvSpPr>
            <a:spLocks/>
          </p:cNvSpPr>
          <p:nvPr/>
        </p:nvSpPr>
        <p:spPr bwMode="auto">
          <a:xfrm>
            <a:off x="7800235" y="4530556"/>
            <a:ext cx="449777" cy="451481"/>
          </a:xfrm>
          <a:custGeom>
            <a:avLst/>
            <a:gdLst>
              <a:gd name="T0" fmla="*/ 0 w 922"/>
              <a:gd name="T1" fmla="*/ 204788 h 922"/>
              <a:gd name="T2" fmla="*/ 203994 w 922"/>
              <a:gd name="T3" fmla="*/ 0 h 922"/>
              <a:gd name="T4" fmla="*/ 407987 w 922"/>
              <a:gd name="T5" fmla="*/ 204788 h 922"/>
              <a:gd name="T6" fmla="*/ 407987 w 922"/>
              <a:gd name="T7" fmla="*/ 204788 h 922"/>
              <a:gd name="T8" fmla="*/ 203994 w 922"/>
              <a:gd name="T9" fmla="*/ 409575 h 922"/>
              <a:gd name="T10" fmla="*/ 0 w 922"/>
              <a:gd name="T11" fmla="*/ 204788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22" name="Freeform 49"/>
          <p:cNvSpPr>
            <a:spLocks/>
          </p:cNvSpPr>
          <p:nvPr/>
        </p:nvSpPr>
        <p:spPr bwMode="auto">
          <a:xfrm>
            <a:off x="7800235" y="4530556"/>
            <a:ext cx="449777" cy="451481"/>
          </a:xfrm>
          <a:custGeom>
            <a:avLst/>
            <a:gdLst>
              <a:gd name="T0" fmla="*/ 0 w 257"/>
              <a:gd name="T1" fmla="*/ 204788 h 258"/>
              <a:gd name="T2" fmla="*/ 203200 w 257"/>
              <a:gd name="T3" fmla="*/ 0 h 258"/>
              <a:gd name="T4" fmla="*/ 407987 w 257"/>
              <a:gd name="T5" fmla="*/ 204788 h 258"/>
              <a:gd name="T6" fmla="*/ 407987 w 257"/>
              <a:gd name="T7" fmla="*/ 204788 h 258"/>
              <a:gd name="T8" fmla="*/ 203200 w 257"/>
              <a:gd name="T9" fmla="*/ 409575 h 258"/>
              <a:gd name="T10" fmla="*/ 0 w 257"/>
              <a:gd name="T11" fmla="*/ 204788 h 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8"/>
              <a:gd name="T20" fmla="*/ 257 w 257"/>
              <a:gd name="T21" fmla="*/ 258 h 2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8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8"/>
                  <a:pt x="128" y="258"/>
                </a:cubicBezTo>
                <a:cubicBezTo>
                  <a:pt x="57" y="258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23" name="Rectangle 50"/>
          <p:cNvSpPr>
            <a:spLocks noChangeArrowheads="1"/>
          </p:cNvSpPr>
          <p:nvPr/>
        </p:nvSpPr>
        <p:spPr bwMode="auto">
          <a:xfrm>
            <a:off x="7868488" y="4604053"/>
            <a:ext cx="2662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11</a:t>
            </a:r>
            <a:endParaRPr lang="en-US"/>
          </a:p>
        </p:txBody>
      </p:sp>
      <p:sp>
        <p:nvSpPr>
          <p:cNvPr id="24624" name="Freeform 51"/>
          <p:cNvSpPr>
            <a:spLocks/>
          </p:cNvSpPr>
          <p:nvPr/>
        </p:nvSpPr>
        <p:spPr bwMode="auto">
          <a:xfrm>
            <a:off x="6375647" y="4899789"/>
            <a:ext cx="449777" cy="449731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25" name="Freeform 52"/>
          <p:cNvSpPr>
            <a:spLocks/>
          </p:cNvSpPr>
          <p:nvPr/>
        </p:nvSpPr>
        <p:spPr bwMode="auto">
          <a:xfrm>
            <a:off x="6375647" y="4899789"/>
            <a:ext cx="449777" cy="449731"/>
          </a:xfrm>
          <a:custGeom>
            <a:avLst/>
            <a:gdLst>
              <a:gd name="T0" fmla="*/ 0 w 257"/>
              <a:gd name="T1" fmla="*/ 204788 h 257"/>
              <a:gd name="T2" fmla="*/ 203200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3200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26" name="Rectangle 53"/>
          <p:cNvSpPr>
            <a:spLocks noChangeArrowheads="1"/>
          </p:cNvSpPr>
          <p:nvPr/>
        </p:nvSpPr>
        <p:spPr bwMode="auto">
          <a:xfrm>
            <a:off x="6508654" y="4971538"/>
            <a:ext cx="1426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9</a:t>
            </a:r>
            <a:endParaRPr lang="en-US"/>
          </a:p>
        </p:txBody>
      </p:sp>
      <p:sp>
        <p:nvSpPr>
          <p:cNvPr id="24627" name="Line 54"/>
          <p:cNvSpPr>
            <a:spLocks noChangeShapeType="1"/>
          </p:cNvSpPr>
          <p:nvPr/>
        </p:nvSpPr>
        <p:spPr bwMode="auto">
          <a:xfrm flipV="1">
            <a:off x="6814923" y="3286359"/>
            <a:ext cx="1529595" cy="339485"/>
          </a:xfrm>
          <a:prstGeom prst="line">
            <a:avLst/>
          </a:prstGeom>
          <a:noFill/>
          <a:ln w="20638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4628" name="Freeform 55"/>
          <p:cNvSpPr>
            <a:spLocks/>
          </p:cNvSpPr>
          <p:nvPr/>
        </p:nvSpPr>
        <p:spPr bwMode="auto">
          <a:xfrm>
            <a:off x="8321766" y="3240861"/>
            <a:ext cx="152259" cy="94496"/>
          </a:xfrm>
          <a:custGeom>
            <a:avLst/>
            <a:gdLst>
              <a:gd name="T0" fmla="*/ 0 w 87"/>
              <a:gd name="T1" fmla="*/ 0 h 54"/>
              <a:gd name="T2" fmla="*/ 138112 w 87"/>
              <a:gd name="T3" fmla="*/ 14288 h 54"/>
              <a:gd name="T4" fmla="*/ 19050 w 87"/>
              <a:gd name="T5" fmla="*/ 85725 h 54"/>
              <a:gd name="T6" fmla="*/ 0 w 87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4"/>
              <a:gd name="T14" fmla="*/ 87 w 8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4">
                <a:moveTo>
                  <a:pt x="0" y="0"/>
                </a:moveTo>
                <a:lnTo>
                  <a:pt x="87" y="9"/>
                </a:lnTo>
                <a:lnTo>
                  <a:pt x="12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8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C359F5-CFFD-D145-B5C8-08B16C81B21C}" type="slidenum">
              <a:rPr lang="en-US" sz="1500"/>
              <a:pPr eaLnBrk="1" hangingPunct="1"/>
              <a:t>27</a:t>
            </a:fld>
            <a:endParaRPr lang="en-US" sz="1500"/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924058" y="1679928"/>
            <a:ext cx="8652536" cy="548428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ahoma" charset="0"/>
              </a:rPr>
              <a:t>Path compression: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After performing a find, compress all the pointers on the path just traversed so that they all point to the root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ahoma" charset="0"/>
              </a:rPr>
              <a:t>Implies O(n log</a:t>
            </a:r>
            <a:r>
              <a:rPr lang="en-US" sz="2600" baseline="30000" dirty="0">
                <a:latin typeface="Tahoma" charset="0"/>
              </a:rPr>
              <a:t>*</a:t>
            </a:r>
            <a:r>
              <a:rPr lang="en-US" sz="2600" dirty="0">
                <a:latin typeface="Tahoma" charset="0"/>
              </a:rPr>
              <a:t> n) time for performing n union-find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latin typeface="Tahoma" charset="0"/>
              </a:rPr>
              <a:t>Proof is somewhat involved… (and not in the book)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Union-Find Heuristic 2</a:t>
            </a:r>
          </a:p>
        </p:txBody>
      </p:sp>
      <p:sp>
        <p:nvSpPr>
          <p:cNvPr id="25605" name="AutoShape 12"/>
          <p:cNvSpPr>
            <a:spLocks noChangeAspect="1" noChangeArrowheads="1" noTextEdit="1"/>
          </p:cNvSpPr>
          <p:nvPr/>
        </p:nvSpPr>
        <p:spPr bwMode="auto">
          <a:xfrm>
            <a:off x="1629351" y="2687884"/>
            <a:ext cx="2084379" cy="319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06" name="Line 14"/>
          <p:cNvSpPr>
            <a:spLocks noChangeShapeType="1"/>
          </p:cNvSpPr>
          <p:nvPr/>
        </p:nvSpPr>
        <p:spPr bwMode="auto">
          <a:xfrm flipV="1">
            <a:off x="2140383" y="4415062"/>
            <a:ext cx="308019" cy="232739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07" name="Freeform 15"/>
          <p:cNvSpPr>
            <a:spLocks/>
          </p:cNvSpPr>
          <p:nvPr/>
        </p:nvSpPr>
        <p:spPr bwMode="auto">
          <a:xfrm>
            <a:off x="2409900" y="4334564"/>
            <a:ext cx="143509" cy="125995"/>
          </a:xfrm>
          <a:custGeom>
            <a:avLst/>
            <a:gdLst>
              <a:gd name="T0" fmla="*/ 0 w 82"/>
              <a:gd name="T1" fmla="*/ 44450 h 72"/>
              <a:gd name="T2" fmla="*/ 130175 w 82"/>
              <a:gd name="T3" fmla="*/ 0 h 72"/>
              <a:gd name="T4" fmla="*/ 52388 w 82"/>
              <a:gd name="T5" fmla="*/ 114300 h 72"/>
              <a:gd name="T6" fmla="*/ 0 w 82"/>
              <a:gd name="T7" fmla="*/ 44450 h 72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72"/>
              <a:gd name="T14" fmla="*/ 82 w 82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72">
                <a:moveTo>
                  <a:pt x="0" y="28"/>
                </a:moveTo>
                <a:lnTo>
                  <a:pt x="82" y="0"/>
                </a:lnTo>
                <a:lnTo>
                  <a:pt x="33" y="72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08" name="Line 16"/>
          <p:cNvSpPr>
            <a:spLocks noChangeShapeType="1"/>
          </p:cNvSpPr>
          <p:nvPr/>
        </p:nvSpPr>
        <p:spPr bwMode="auto">
          <a:xfrm flipH="1" flipV="1">
            <a:off x="2920932" y="4402811"/>
            <a:ext cx="358772" cy="190742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09" name="Freeform 17"/>
          <p:cNvSpPr>
            <a:spLocks/>
          </p:cNvSpPr>
          <p:nvPr/>
        </p:nvSpPr>
        <p:spPr bwMode="auto">
          <a:xfrm>
            <a:off x="2836927" y="4357313"/>
            <a:ext cx="106756" cy="78747"/>
          </a:xfrm>
          <a:custGeom>
            <a:avLst/>
            <a:gdLst>
              <a:gd name="T0" fmla="*/ 68262 w 61"/>
              <a:gd name="T1" fmla="*/ 71438 h 45"/>
              <a:gd name="T2" fmla="*/ 0 w 61"/>
              <a:gd name="T3" fmla="*/ 0 h 45"/>
              <a:gd name="T4" fmla="*/ 96837 w 61"/>
              <a:gd name="T5" fmla="*/ 17463 h 45"/>
              <a:gd name="T6" fmla="*/ 68262 w 61"/>
              <a:gd name="T7" fmla="*/ 71438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43" y="45"/>
                </a:moveTo>
                <a:lnTo>
                  <a:pt x="0" y="0"/>
                </a:lnTo>
                <a:lnTo>
                  <a:pt x="61" y="11"/>
                </a:lnTo>
                <a:lnTo>
                  <a:pt x="43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10" name="Line 18"/>
          <p:cNvSpPr>
            <a:spLocks noChangeShapeType="1"/>
          </p:cNvSpPr>
          <p:nvPr/>
        </p:nvSpPr>
        <p:spPr bwMode="auto">
          <a:xfrm flipV="1">
            <a:off x="2700419" y="4033577"/>
            <a:ext cx="106756" cy="244989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11" name="Freeform 19"/>
          <p:cNvSpPr>
            <a:spLocks/>
          </p:cNvSpPr>
          <p:nvPr/>
        </p:nvSpPr>
        <p:spPr bwMode="auto">
          <a:xfrm>
            <a:off x="2758172" y="3911082"/>
            <a:ext cx="101506" cy="152243"/>
          </a:xfrm>
          <a:custGeom>
            <a:avLst/>
            <a:gdLst>
              <a:gd name="T0" fmla="*/ 0 w 58"/>
              <a:gd name="T1" fmla="*/ 103187 h 87"/>
              <a:gd name="T2" fmla="*/ 92075 w 58"/>
              <a:gd name="T3" fmla="*/ 0 h 87"/>
              <a:gd name="T4" fmla="*/ 79375 w 58"/>
              <a:gd name="T5" fmla="*/ 138112 h 87"/>
              <a:gd name="T6" fmla="*/ 0 w 58"/>
              <a:gd name="T7" fmla="*/ 10318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8"/>
              <a:gd name="T13" fmla="*/ 0 h 87"/>
              <a:gd name="T14" fmla="*/ 58 w 58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" h="87">
                <a:moveTo>
                  <a:pt x="0" y="65"/>
                </a:moveTo>
                <a:lnTo>
                  <a:pt x="58" y="0"/>
                </a:lnTo>
                <a:lnTo>
                  <a:pt x="50" y="87"/>
                </a:lnTo>
                <a:lnTo>
                  <a:pt x="0" y="6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12" name="Line 20"/>
          <p:cNvSpPr>
            <a:spLocks noChangeShapeType="1"/>
          </p:cNvSpPr>
          <p:nvPr/>
        </p:nvSpPr>
        <p:spPr bwMode="auto">
          <a:xfrm flipV="1">
            <a:off x="2147384" y="5382769"/>
            <a:ext cx="171511" cy="314986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13" name="Freeform 21"/>
          <p:cNvSpPr>
            <a:spLocks/>
          </p:cNvSpPr>
          <p:nvPr/>
        </p:nvSpPr>
        <p:spPr bwMode="auto">
          <a:xfrm>
            <a:off x="2283893" y="5300523"/>
            <a:ext cx="78754" cy="106745"/>
          </a:xfrm>
          <a:custGeom>
            <a:avLst/>
            <a:gdLst>
              <a:gd name="T0" fmla="*/ 0 w 45"/>
              <a:gd name="T1" fmla="*/ 66675 h 61"/>
              <a:gd name="T2" fmla="*/ 71437 w 45"/>
              <a:gd name="T3" fmla="*/ 0 h 61"/>
              <a:gd name="T4" fmla="*/ 55562 w 45"/>
              <a:gd name="T5" fmla="*/ 96837 h 61"/>
              <a:gd name="T6" fmla="*/ 0 w 45"/>
              <a:gd name="T7" fmla="*/ 66675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61"/>
              <a:gd name="T14" fmla="*/ 45 w 45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61">
                <a:moveTo>
                  <a:pt x="0" y="42"/>
                </a:moveTo>
                <a:lnTo>
                  <a:pt x="45" y="0"/>
                </a:lnTo>
                <a:lnTo>
                  <a:pt x="35" y="6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14" name="Line 22"/>
          <p:cNvSpPr>
            <a:spLocks noChangeShapeType="1"/>
          </p:cNvSpPr>
          <p:nvPr/>
        </p:nvSpPr>
        <p:spPr bwMode="auto">
          <a:xfrm flipH="1" flipV="1">
            <a:off x="2296143" y="4840292"/>
            <a:ext cx="159260" cy="332486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15" name="Freeform 23"/>
          <p:cNvSpPr>
            <a:spLocks/>
          </p:cNvSpPr>
          <p:nvPr/>
        </p:nvSpPr>
        <p:spPr bwMode="auto">
          <a:xfrm>
            <a:off x="2255890" y="4754547"/>
            <a:ext cx="75254" cy="108495"/>
          </a:xfrm>
          <a:custGeom>
            <a:avLst/>
            <a:gdLst>
              <a:gd name="T0" fmla="*/ 11112 w 43"/>
              <a:gd name="T1" fmla="*/ 98425 h 62"/>
              <a:gd name="T2" fmla="*/ 0 w 43"/>
              <a:gd name="T3" fmla="*/ 0 h 62"/>
              <a:gd name="T4" fmla="*/ 68262 w 43"/>
              <a:gd name="T5" fmla="*/ 71438 h 62"/>
              <a:gd name="T6" fmla="*/ 11112 w 43"/>
              <a:gd name="T7" fmla="*/ 98425 h 6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2"/>
              <a:gd name="T14" fmla="*/ 43 w 43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2">
                <a:moveTo>
                  <a:pt x="7" y="62"/>
                </a:moveTo>
                <a:lnTo>
                  <a:pt x="0" y="0"/>
                </a:lnTo>
                <a:lnTo>
                  <a:pt x="43" y="45"/>
                </a:lnTo>
                <a:lnTo>
                  <a:pt x="7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16" name="Line 24"/>
          <p:cNvSpPr>
            <a:spLocks noChangeShapeType="1"/>
          </p:cNvSpPr>
          <p:nvPr/>
        </p:nvSpPr>
        <p:spPr bwMode="auto">
          <a:xfrm flipV="1">
            <a:off x="1825364" y="4870042"/>
            <a:ext cx="140009" cy="302736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17" name="Freeform 25"/>
          <p:cNvSpPr>
            <a:spLocks/>
          </p:cNvSpPr>
          <p:nvPr/>
        </p:nvSpPr>
        <p:spPr bwMode="auto">
          <a:xfrm>
            <a:off x="1916369" y="4749296"/>
            <a:ext cx="103256" cy="150494"/>
          </a:xfrm>
          <a:custGeom>
            <a:avLst/>
            <a:gdLst>
              <a:gd name="T0" fmla="*/ 0 w 59"/>
              <a:gd name="T1" fmla="*/ 100013 h 86"/>
              <a:gd name="T2" fmla="*/ 93662 w 59"/>
              <a:gd name="T3" fmla="*/ 0 h 86"/>
              <a:gd name="T4" fmla="*/ 79375 w 59"/>
              <a:gd name="T5" fmla="*/ 136525 h 86"/>
              <a:gd name="T6" fmla="*/ 0 w 59"/>
              <a:gd name="T7" fmla="*/ 100013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6"/>
              <a:gd name="T14" fmla="*/ 59 w 59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6">
                <a:moveTo>
                  <a:pt x="0" y="63"/>
                </a:moveTo>
                <a:lnTo>
                  <a:pt x="59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18" name="Freeform 26"/>
          <p:cNvSpPr>
            <a:spLocks/>
          </p:cNvSpPr>
          <p:nvPr/>
        </p:nvSpPr>
        <p:spPr bwMode="auto">
          <a:xfrm>
            <a:off x="1982873" y="4490307"/>
            <a:ext cx="315020" cy="314986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19" name="Freeform 27"/>
          <p:cNvSpPr>
            <a:spLocks/>
          </p:cNvSpPr>
          <p:nvPr/>
        </p:nvSpPr>
        <p:spPr bwMode="auto">
          <a:xfrm>
            <a:off x="1982873" y="4490307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39"/>
                  <a:pt x="140" y="180"/>
                  <a:pt x="90" y="180"/>
                </a:cubicBezTo>
                <a:cubicBezTo>
                  <a:pt x="40" y="180"/>
                  <a:pt x="0" y="139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20" name="Rectangle 28"/>
          <p:cNvSpPr>
            <a:spLocks noChangeArrowheads="1"/>
          </p:cNvSpPr>
          <p:nvPr/>
        </p:nvSpPr>
        <p:spPr bwMode="auto">
          <a:xfrm>
            <a:off x="2077380" y="4542805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5621" name="Freeform 29"/>
          <p:cNvSpPr>
            <a:spLocks/>
          </p:cNvSpPr>
          <p:nvPr/>
        </p:nvSpPr>
        <p:spPr bwMode="auto">
          <a:xfrm>
            <a:off x="2297893" y="5015285"/>
            <a:ext cx="315020" cy="314986"/>
          </a:xfrm>
          <a:custGeom>
            <a:avLst/>
            <a:gdLst>
              <a:gd name="T0" fmla="*/ 0 w 921"/>
              <a:gd name="T1" fmla="*/ 143030 h 921"/>
              <a:gd name="T2" fmla="*/ 14303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303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22" name="Freeform 30"/>
          <p:cNvSpPr>
            <a:spLocks/>
          </p:cNvSpPr>
          <p:nvPr/>
        </p:nvSpPr>
        <p:spPr bwMode="auto">
          <a:xfrm>
            <a:off x="2297893" y="5015285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23" name="Rectangle 31"/>
          <p:cNvSpPr>
            <a:spLocks noChangeArrowheads="1"/>
          </p:cNvSpPr>
          <p:nvPr/>
        </p:nvSpPr>
        <p:spPr bwMode="auto">
          <a:xfrm>
            <a:off x="2394149" y="5067782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6</a:t>
            </a:r>
            <a:endParaRPr lang="en-US"/>
          </a:p>
        </p:txBody>
      </p:sp>
      <p:sp>
        <p:nvSpPr>
          <p:cNvPr id="25624" name="Freeform 32"/>
          <p:cNvSpPr>
            <a:spLocks/>
          </p:cNvSpPr>
          <p:nvPr/>
        </p:nvSpPr>
        <p:spPr bwMode="auto">
          <a:xfrm>
            <a:off x="1667854" y="5015285"/>
            <a:ext cx="315020" cy="314986"/>
          </a:xfrm>
          <a:custGeom>
            <a:avLst/>
            <a:gdLst>
              <a:gd name="T0" fmla="*/ 0 w 921"/>
              <a:gd name="T1" fmla="*/ 143030 h 921"/>
              <a:gd name="T2" fmla="*/ 14272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272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25" name="Freeform 33"/>
          <p:cNvSpPr>
            <a:spLocks/>
          </p:cNvSpPr>
          <p:nvPr/>
        </p:nvSpPr>
        <p:spPr bwMode="auto">
          <a:xfrm>
            <a:off x="1667854" y="5015285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26" name="Rectangle 34"/>
          <p:cNvSpPr>
            <a:spLocks noChangeArrowheads="1"/>
          </p:cNvSpPr>
          <p:nvPr/>
        </p:nvSpPr>
        <p:spPr bwMode="auto">
          <a:xfrm>
            <a:off x="1764110" y="5067782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25627" name="Line 35"/>
          <p:cNvSpPr>
            <a:spLocks noChangeShapeType="1"/>
          </p:cNvSpPr>
          <p:nvPr/>
        </p:nvSpPr>
        <p:spPr bwMode="auto">
          <a:xfrm flipH="1" flipV="1">
            <a:off x="3330457" y="3421104"/>
            <a:ext cx="159259" cy="332486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28" name="Freeform 36"/>
          <p:cNvSpPr>
            <a:spLocks/>
          </p:cNvSpPr>
          <p:nvPr/>
        </p:nvSpPr>
        <p:spPr bwMode="auto">
          <a:xfrm>
            <a:off x="3288454" y="3335357"/>
            <a:ext cx="75254" cy="106746"/>
          </a:xfrm>
          <a:custGeom>
            <a:avLst/>
            <a:gdLst>
              <a:gd name="T0" fmla="*/ 12700 w 43"/>
              <a:gd name="T1" fmla="*/ 96838 h 61"/>
              <a:gd name="T2" fmla="*/ 0 w 43"/>
              <a:gd name="T3" fmla="*/ 0 h 61"/>
              <a:gd name="T4" fmla="*/ 68262 w 43"/>
              <a:gd name="T5" fmla="*/ 71438 h 61"/>
              <a:gd name="T6" fmla="*/ 12700 w 43"/>
              <a:gd name="T7" fmla="*/ 96838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1"/>
              <a:gd name="T14" fmla="*/ 43 w 43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1">
                <a:moveTo>
                  <a:pt x="8" y="61"/>
                </a:moveTo>
                <a:lnTo>
                  <a:pt x="0" y="0"/>
                </a:lnTo>
                <a:lnTo>
                  <a:pt x="43" y="45"/>
                </a:lnTo>
                <a:lnTo>
                  <a:pt x="8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29" name="Line 37"/>
          <p:cNvSpPr>
            <a:spLocks noChangeShapeType="1"/>
          </p:cNvSpPr>
          <p:nvPr/>
        </p:nvSpPr>
        <p:spPr bwMode="auto">
          <a:xfrm flipV="1">
            <a:off x="2859678" y="3449103"/>
            <a:ext cx="138259" cy="304487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30" name="Freeform 38"/>
          <p:cNvSpPr>
            <a:spLocks/>
          </p:cNvSpPr>
          <p:nvPr/>
        </p:nvSpPr>
        <p:spPr bwMode="auto">
          <a:xfrm>
            <a:off x="2948933" y="3330108"/>
            <a:ext cx="105007" cy="150494"/>
          </a:xfrm>
          <a:custGeom>
            <a:avLst/>
            <a:gdLst>
              <a:gd name="T0" fmla="*/ 0 w 60"/>
              <a:gd name="T1" fmla="*/ 100013 h 86"/>
              <a:gd name="T2" fmla="*/ 95250 w 60"/>
              <a:gd name="T3" fmla="*/ 0 h 86"/>
              <a:gd name="T4" fmla="*/ 79375 w 60"/>
              <a:gd name="T5" fmla="*/ 136525 h 86"/>
              <a:gd name="T6" fmla="*/ 0 w 60"/>
              <a:gd name="T7" fmla="*/ 100013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6"/>
              <a:gd name="T14" fmla="*/ 60 w 6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6">
                <a:moveTo>
                  <a:pt x="0" y="63"/>
                </a:moveTo>
                <a:lnTo>
                  <a:pt x="60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31" name="Freeform 39"/>
          <p:cNvSpPr>
            <a:spLocks/>
          </p:cNvSpPr>
          <p:nvPr/>
        </p:nvSpPr>
        <p:spPr bwMode="auto">
          <a:xfrm>
            <a:off x="3017187" y="3071119"/>
            <a:ext cx="315020" cy="314986"/>
          </a:xfrm>
          <a:custGeom>
            <a:avLst/>
            <a:gdLst>
              <a:gd name="T0" fmla="*/ 0 w 921"/>
              <a:gd name="T1" fmla="*/ 142720 h 921"/>
              <a:gd name="T2" fmla="*/ 142720 w 921"/>
              <a:gd name="T3" fmla="*/ 0 h 921"/>
              <a:gd name="T4" fmla="*/ 285750 w 921"/>
              <a:gd name="T5" fmla="*/ 142720 h 921"/>
              <a:gd name="T6" fmla="*/ 285750 w 921"/>
              <a:gd name="T7" fmla="*/ 142720 h 921"/>
              <a:gd name="T8" fmla="*/ 142720 w 921"/>
              <a:gd name="T9" fmla="*/ 285750 h 921"/>
              <a:gd name="T10" fmla="*/ 0 w 921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32" name="Freeform 40"/>
          <p:cNvSpPr>
            <a:spLocks/>
          </p:cNvSpPr>
          <p:nvPr/>
        </p:nvSpPr>
        <p:spPr bwMode="auto">
          <a:xfrm>
            <a:off x="3017187" y="3071119"/>
            <a:ext cx="315020" cy="314986"/>
          </a:xfrm>
          <a:custGeom>
            <a:avLst/>
            <a:gdLst>
              <a:gd name="T0" fmla="*/ 0 w 180"/>
              <a:gd name="T1" fmla="*/ 141288 h 180"/>
              <a:gd name="T2" fmla="*/ 142875 w 180"/>
              <a:gd name="T3" fmla="*/ 0 h 180"/>
              <a:gd name="T4" fmla="*/ 285750 w 180"/>
              <a:gd name="T5" fmla="*/ 141288 h 180"/>
              <a:gd name="T6" fmla="*/ 285750 w 180"/>
              <a:gd name="T7" fmla="*/ 141288 h 180"/>
              <a:gd name="T8" fmla="*/ 142875 w 180"/>
              <a:gd name="T9" fmla="*/ 285750 h 180"/>
              <a:gd name="T10" fmla="*/ 0 w 180"/>
              <a:gd name="T11" fmla="*/ 141288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89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80" y="139"/>
                  <a:pt x="139" y="180"/>
                  <a:pt x="90" y="180"/>
                </a:cubicBezTo>
                <a:cubicBezTo>
                  <a:pt x="40" y="180"/>
                  <a:pt x="0" y="139"/>
                  <a:pt x="0" y="89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33" name="Rectangle 41"/>
          <p:cNvSpPr>
            <a:spLocks noChangeArrowheads="1"/>
          </p:cNvSpPr>
          <p:nvPr/>
        </p:nvSpPr>
        <p:spPr bwMode="auto">
          <a:xfrm>
            <a:off x="3111694" y="3120117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5634" name="Freeform 42"/>
          <p:cNvSpPr>
            <a:spLocks/>
          </p:cNvSpPr>
          <p:nvPr/>
        </p:nvSpPr>
        <p:spPr bwMode="auto">
          <a:xfrm>
            <a:off x="3332206" y="3596096"/>
            <a:ext cx="315020" cy="314986"/>
          </a:xfrm>
          <a:custGeom>
            <a:avLst/>
            <a:gdLst>
              <a:gd name="T0" fmla="*/ 0 w 922"/>
              <a:gd name="T1" fmla="*/ 142720 h 921"/>
              <a:gd name="T2" fmla="*/ 142875 w 922"/>
              <a:gd name="T3" fmla="*/ 0 h 921"/>
              <a:gd name="T4" fmla="*/ 285750 w 922"/>
              <a:gd name="T5" fmla="*/ 142720 h 921"/>
              <a:gd name="T6" fmla="*/ 285750 w 922"/>
              <a:gd name="T7" fmla="*/ 142720 h 921"/>
              <a:gd name="T8" fmla="*/ 142875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35" name="Freeform 43"/>
          <p:cNvSpPr>
            <a:spLocks/>
          </p:cNvSpPr>
          <p:nvPr/>
        </p:nvSpPr>
        <p:spPr bwMode="auto">
          <a:xfrm>
            <a:off x="3332206" y="3596096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36" name="Rectangle 44"/>
          <p:cNvSpPr>
            <a:spLocks noChangeArrowheads="1"/>
          </p:cNvSpPr>
          <p:nvPr/>
        </p:nvSpPr>
        <p:spPr bwMode="auto">
          <a:xfrm>
            <a:off x="3379460" y="3645094"/>
            <a:ext cx="198772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25637" name="Freeform 45"/>
          <p:cNvSpPr>
            <a:spLocks/>
          </p:cNvSpPr>
          <p:nvPr/>
        </p:nvSpPr>
        <p:spPr bwMode="auto">
          <a:xfrm>
            <a:off x="2700419" y="3596096"/>
            <a:ext cx="316769" cy="314986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7 w 922"/>
              <a:gd name="T5" fmla="*/ 142720 h 921"/>
              <a:gd name="T6" fmla="*/ 287337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38" name="Freeform 46"/>
          <p:cNvSpPr>
            <a:spLocks/>
          </p:cNvSpPr>
          <p:nvPr/>
        </p:nvSpPr>
        <p:spPr bwMode="auto">
          <a:xfrm>
            <a:off x="2700419" y="3596096"/>
            <a:ext cx="316769" cy="314986"/>
          </a:xfrm>
          <a:custGeom>
            <a:avLst/>
            <a:gdLst>
              <a:gd name="T0" fmla="*/ 0 w 181"/>
              <a:gd name="T1" fmla="*/ 142875 h 180"/>
              <a:gd name="T2" fmla="*/ 144462 w 181"/>
              <a:gd name="T3" fmla="*/ 0 h 180"/>
              <a:gd name="T4" fmla="*/ 287337 w 181"/>
              <a:gd name="T5" fmla="*/ 142875 h 180"/>
              <a:gd name="T6" fmla="*/ 287337 w 181"/>
              <a:gd name="T7" fmla="*/ 142875 h 180"/>
              <a:gd name="T8" fmla="*/ 144462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1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1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39" name="Rectangle 47"/>
          <p:cNvSpPr>
            <a:spLocks noChangeArrowheads="1"/>
          </p:cNvSpPr>
          <p:nvPr/>
        </p:nvSpPr>
        <p:spPr bwMode="auto">
          <a:xfrm>
            <a:off x="2800174" y="3645094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8</a:t>
            </a:r>
            <a:endParaRPr lang="en-US"/>
          </a:p>
        </p:txBody>
      </p:sp>
      <p:sp>
        <p:nvSpPr>
          <p:cNvPr id="25640" name="Freeform 48"/>
          <p:cNvSpPr>
            <a:spLocks/>
          </p:cNvSpPr>
          <p:nvPr/>
        </p:nvSpPr>
        <p:spPr bwMode="auto">
          <a:xfrm>
            <a:off x="3176447" y="2829629"/>
            <a:ext cx="390274" cy="433981"/>
          </a:xfrm>
          <a:custGeom>
            <a:avLst/>
            <a:gdLst>
              <a:gd name="T0" fmla="*/ 141287 w 223"/>
              <a:gd name="T1" fmla="*/ 360363 h 248"/>
              <a:gd name="T2" fmla="*/ 339725 w 223"/>
              <a:gd name="T3" fmla="*/ 254000 h 248"/>
              <a:gd name="T4" fmla="*/ 188912 w 223"/>
              <a:gd name="T5" fmla="*/ 26988 h 248"/>
              <a:gd name="T6" fmla="*/ 0 w 223"/>
              <a:gd name="T7" fmla="*/ 98425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23"/>
              <a:gd name="T13" fmla="*/ 0 h 248"/>
              <a:gd name="T14" fmla="*/ 223 w 223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" h="248">
                <a:moveTo>
                  <a:pt x="89" y="227"/>
                </a:moveTo>
                <a:cubicBezTo>
                  <a:pt x="150" y="248"/>
                  <a:pt x="206" y="218"/>
                  <a:pt x="214" y="160"/>
                </a:cubicBezTo>
                <a:cubicBezTo>
                  <a:pt x="223" y="102"/>
                  <a:pt x="180" y="38"/>
                  <a:pt x="119" y="17"/>
                </a:cubicBezTo>
                <a:cubicBezTo>
                  <a:pt x="67" y="0"/>
                  <a:pt x="18" y="18"/>
                  <a:pt x="0" y="62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41" name="Freeform 49"/>
          <p:cNvSpPr>
            <a:spLocks/>
          </p:cNvSpPr>
          <p:nvPr/>
        </p:nvSpPr>
        <p:spPr bwMode="auto">
          <a:xfrm>
            <a:off x="3127445" y="2925875"/>
            <a:ext cx="96255" cy="145244"/>
          </a:xfrm>
          <a:custGeom>
            <a:avLst/>
            <a:gdLst>
              <a:gd name="T0" fmla="*/ 87312 w 55"/>
              <a:gd name="T1" fmla="*/ 0 h 83"/>
              <a:gd name="T2" fmla="*/ 42862 w 55"/>
              <a:gd name="T3" fmla="*/ 131763 h 83"/>
              <a:gd name="T4" fmla="*/ 0 w 55"/>
              <a:gd name="T5" fmla="*/ 0 h 83"/>
              <a:gd name="T6" fmla="*/ 87312 w 55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3"/>
              <a:gd name="T14" fmla="*/ 55 w 55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3">
                <a:moveTo>
                  <a:pt x="55" y="0"/>
                </a:moveTo>
                <a:lnTo>
                  <a:pt x="27" y="83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42" name="Freeform 50"/>
          <p:cNvSpPr>
            <a:spLocks/>
          </p:cNvSpPr>
          <p:nvPr/>
        </p:nvSpPr>
        <p:spPr bwMode="auto">
          <a:xfrm>
            <a:off x="3122193" y="4436060"/>
            <a:ext cx="315020" cy="314986"/>
          </a:xfrm>
          <a:custGeom>
            <a:avLst/>
            <a:gdLst>
              <a:gd name="T0" fmla="*/ 0 w 921"/>
              <a:gd name="T1" fmla="*/ 142875 h 922"/>
              <a:gd name="T2" fmla="*/ 143030 w 921"/>
              <a:gd name="T3" fmla="*/ 0 h 922"/>
              <a:gd name="T4" fmla="*/ 285750 w 921"/>
              <a:gd name="T5" fmla="*/ 142875 h 922"/>
              <a:gd name="T6" fmla="*/ 285750 w 921"/>
              <a:gd name="T7" fmla="*/ 142875 h 922"/>
              <a:gd name="T8" fmla="*/ 143030 w 921"/>
              <a:gd name="T9" fmla="*/ 285750 h 922"/>
              <a:gd name="T10" fmla="*/ 0 w 921"/>
              <a:gd name="T11" fmla="*/ 142875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43" name="Freeform 51"/>
          <p:cNvSpPr>
            <a:spLocks/>
          </p:cNvSpPr>
          <p:nvPr/>
        </p:nvSpPr>
        <p:spPr bwMode="auto">
          <a:xfrm>
            <a:off x="3122193" y="4436060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39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44" name="Rectangle 52"/>
          <p:cNvSpPr>
            <a:spLocks noChangeArrowheads="1"/>
          </p:cNvSpPr>
          <p:nvPr/>
        </p:nvSpPr>
        <p:spPr bwMode="auto">
          <a:xfrm>
            <a:off x="3171196" y="4488558"/>
            <a:ext cx="198772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12</a:t>
            </a:r>
            <a:endParaRPr lang="en-US"/>
          </a:p>
        </p:txBody>
      </p:sp>
      <p:sp>
        <p:nvSpPr>
          <p:cNvPr id="25645" name="Freeform 53"/>
          <p:cNvSpPr>
            <a:spLocks/>
          </p:cNvSpPr>
          <p:nvPr/>
        </p:nvSpPr>
        <p:spPr bwMode="auto">
          <a:xfrm>
            <a:off x="2542909" y="4121074"/>
            <a:ext cx="316769" cy="314986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7 w 922"/>
              <a:gd name="T5" fmla="*/ 142720 h 921"/>
              <a:gd name="T6" fmla="*/ 287337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46" name="Freeform 54"/>
          <p:cNvSpPr>
            <a:spLocks/>
          </p:cNvSpPr>
          <p:nvPr/>
        </p:nvSpPr>
        <p:spPr bwMode="auto">
          <a:xfrm>
            <a:off x="2542909" y="4121074"/>
            <a:ext cx="316769" cy="314986"/>
          </a:xfrm>
          <a:custGeom>
            <a:avLst/>
            <a:gdLst>
              <a:gd name="T0" fmla="*/ 0 w 181"/>
              <a:gd name="T1" fmla="*/ 142875 h 180"/>
              <a:gd name="T2" fmla="*/ 142875 w 181"/>
              <a:gd name="T3" fmla="*/ 0 h 180"/>
              <a:gd name="T4" fmla="*/ 287337 w 181"/>
              <a:gd name="T5" fmla="*/ 142875 h 180"/>
              <a:gd name="T6" fmla="*/ 287337 w 181"/>
              <a:gd name="T7" fmla="*/ 142875 h 180"/>
              <a:gd name="T8" fmla="*/ 142875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0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0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47" name="Rectangle 55"/>
          <p:cNvSpPr>
            <a:spLocks noChangeArrowheads="1"/>
          </p:cNvSpPr>
          <p:nvPr/>
        </p:nvSpPr>
        <p:spPr bwMode="auto">
          <a:xfrm>
            <a:off x="2591911" y="4170072"/>
            <a:ext cx="185435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11</a:t>
            </a:r>
            <a:endParaRPr lang="en-US"/>
          </a:p>
        </p:txBody>
      </p:sp>
      <p:sp>
        <p:nvSpPr>
          <p:cNvPr id="25648" name="Freeform 56"/>
          <p:cNvSpPr>
            <a:spLocks/>
          </p:cNvSpPr>
          <p:nvPr/>
        </p:nvSpPr>
        <p:spPr bwMode="auto">
          <a:xfrm>
            <a:off x="1989874" y="5540262"/>
            <a:ext cx="315020" cy="314986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49" name="Freeform 57"/>
          <p:cNvSpPr>
            <a:spLocks/>
          </p:cNvSpPr>
          <p:nvPr/>
        </p:nvSpPr>
        <p:spPr bwMode="auto">
          <a:xfrm>
            <a:off x="1989874" y="5540262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1"/>
                  <a:pt x="40" y="0"/>
                  <a:pt x="90" y="0"/>
                </a:cubicBezTo>
                <a:cubicBezTo>
                  <a:pt x="140" y="0"/>
                  <a:pt x="180" y="41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50" name="Rectangle 58"/>
          <p:cNvSpPr>
            <a:spLocks noChangeArrowheads="1"/>
          </p:cNvSpPr>
          <p:nvPr/>
        </p:nvSpPr>
        <p:spPr bwMode="auto">
          <a:xfrm>
            <a:off x="2087881" y="5594511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9</a:t>
            </a:r>
            <a:endParaRPr lang="en-US"/>
          </a:p>
        </p:txBody>
      </p:sp>
      <p:sp>
        <p:nvSpPr>
          <p:cNvPr id="25651" name="AutoShape 59"/>
          <p:cNvSpPr>
            <a:spLocks noChangeAspect="1" noChangeArrowheads="1" noTextEdit="1"/>
          </p:cNvSpPr>
          <p:nvPr/>
        </p:nvSpPr>
        <p:spPr bwMode="auto">
          <a:xfrm>
            <a:off x="4945807" y="2687884"/>
            <a:ext cx="2318894" cy="319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52" name="Freeform 61"/>
          <p:cNvSpPr>
            <a:spLocks/>
          </p:cNvSpPr>
          <p:nvPr/>
        </p:nvSpPr>
        <p:spPr bwMode="auto">
          <a:xfrm>
            <a:off x="5346582" y="3078119"/>
            <a:ext cx="1172573" cy="2094659"/>
          </a:xfrm>
          <a:custGeom>
            <a:avLst/>
            <a:gdLst>
              <a:gd name="T0" fmla="*/ 26988 w 670"/>
              <a:gd name="T1" fmla="*/ 1900237 h 1197"/>
              <a:gd name="T2" fmla="*/ 992188 w 670"/>
              <a:gd name="T3" fmla="*/ 6350 h 1197"/>
              <a:gd name="T4" fmla="*/ 1063625 w 670"/>
              <a:gd name="T5" fmla="*/ 0 h 1197"/>
              <a:gd name="T6" fmla="*/ 0 60000 65536"/>
              <a:gd name="T7" fmla="*/ 0 60000 65536"/>
              <a:gd name="T8" fmla="*/ 0 60000 65536"/>
              <a:gd name="T9" fmla="*/ 0 w 670"/>
              <a:gd name="T10" fmla="*/ 0 h 1197"/>
              <a:gd name="T11" fmla="*/ 670 w 670"/>
              <a:gd name="T12" fmla="*/ 1197 h 11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0" h="1197">
                <a:moveTo>
                  <a:pt x="17" y="1197"/>
                </a:moveTo>
                <a:cubicBezTo>
                  <a:pt x="0" y="589"/>
                  <a:pt x="272" y="55"/>
                  <a:pt x="625" y="4"/>
                </a:cubicBezTo>
                <a:cubicBezTo>
                  <a:pt x="640" y="2"/>
                  <a:pt x="655" y="0"/>
                  <a:pt x="670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53" name="Freeform 62"/>
          <p:cNvSpPr>
            <a:spLocks/>
          </p:cNvSpPr>
          <p:nvPr/>
        </p:nvSpPr>
        <p:spPr bwMode="auto">
          <a:xfrm>
            <a:off x="6501654" y="3029120"/>
            <a:ext cx="148759" cy="96245"/>
          </a:xfrm>
          <a:custGeom>
            <a:avLst/>
            <a:gdLst>
              <a:gd name="T0" fmla="*/ 7937 w 85"/>
              <a:gd name="T1" fmla="*/ 0 h 55"/>
              <a:gd name="T2" fmla="*/ 134937 w 85"/>
              <a:gd name="T3" fmla="*/ 53975 h 55"/>
              <a:gd name="T4" fmla="*/ 0 w 85"/>
              <a:gd name="T5" fmla="*/ 87312 h 55"/>
              <a:gd name="T6" fmla="*/ 7937 w 85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55"/>
              <a:gd name="T14" fmla="*/ 85 w 85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55">
                <a:moveTo>
                  <a:pt x="5" y="0"/>
                </a:moveTo>
                <a:lnTo>
                  <a:pt x="85" y="34"/>
                </a:lnTo>
                <a:lnTo>
                  <a:pt x="0" y="55"/>
                </a:lnTo>
                <a:lnTo>
                  <a:pt x="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54" name="Freeform 63"/>
          <p:cNvSpPr>
            <a:spLocks/>
          </p:cNvSpPr>
          <p:nvPr/>
        </p:nvSpPr>
        <p:spPr bwMode="auto">
          <a:xfrm>
            <a:off x="5691353" y="3153365"/>
            <a:ext cx="773548" cy="1494436"/>
          </a:xfrm>
          <a:custGeom>
            <a:avLst/>
            <a:gdLst>
              <a:gd name="T0" fmla="*/ 0 w 442"/>
              <a:gd name="T1" fmla="*/ 1355725 h 854"/>
              <a:gd name="T2" fmla="*/ 701675 w 442"/>
              <a:gd name="T3" fmla="*/ 0 h 854"/>
              <a:gd name="T4" fmla="*/ 0 60000 65536"/>
              <a:gd name="T5" fmla="*/ 0 60000 65536"/>
              <a:gd name="T6" fmla="*/ 0 w 442"/>
              <a:gd name="T7" fmla="*/ 0 h 854"/>
              <a:gd name="T8" fmla="*/ 442 w 442"/>
              <a:gd name="T9" fmla="*/ 854 h 8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2" h="854">
                <a:moveTo>
                  <a:pt x="0" y="854"/>
                </a:moveTo>
                <a:cubicBezTo>
                  <a:pt x="9" y="424"/>
                  <a:pt x="196" y="61"/>
                  <a:pt x="442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55" name="Freeform 64"/>
          <p:cNvSpPr>
            <a:spLocks/>
          </p:cNvSpPr>
          <p:nvPr/>
        </p:nvSpPr>
        <p:spPr bwMode="auto">
          <a:xfrm>
            <a:off x="6447400" y="3106117"/>
            <a:ext cx="148760" cy="96245"/>
          </a:xfrm>
          <a:custGeom>
            <a:avLst/>
            <a:gdLst>
              <a:gd name="T0" fmla="*/ 0 w 85"/>
              <a:gd name="T1" fmla="*/ 0 h 55"/>
              <a:gd name="T2" fmla="*/ 134938 w 85"/>
              <a:gd name="T3" fmla="*/ 28575 h 55"/>
              <a:gd name="T4" fmla="*/ 9525 w 85"/>
              <a:gd name="T5" fmla="*/ 87312 h 55"/>
              <a:gd name="T6" fmla="*/ 0 w 85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55"/>
              <a:gd name="T14" fmla="*/ 85 w 85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55">
                <a:moveTo>
                  <a:pt x="0" y="0"/>
                </a:moveTo>
                <a:lnTo>
                  <a:pt x="85" y="18"/>
                </a:lnTo>
                <a:lnTo>
                  <a:pt x="6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56" name="Freeform 65"/>
          <p:cNvSpPr>
            <a:spLocks/>
          </p:cNvSpPr>
          <p:nvPr/>
        </p:nvSpPr>
        <p:spPr bwMode="auto">
          <a:xfrm>
            <a:off x="6004623" y="3239112"/>
            <a:ext cx="446277" cy="1039455"/>
          </a:xfrm>
          <a:custGeom>
            <a:avLst/>
            <a:gdLst>
              <a:gd name="T0" fmla="*/ 223837 w 255"/>
              <a:gd name="T1" fmla="*/ 942975 h 594"/>
              <a:gd name="T2" fmla="*/ 404812 w 255"/>
              <a:gd name="T3" fmla="*/ 0 h 594"/>
              <a:gd name="T4" fmla="*/ 0 60000 65536"/>
              <a:gd name="T5" fmla="*/ 0 60000 65536"/>
              <a:gd name="T6" fmla="*/ 0 w 255"/>
              <a:gd name="T7" fmla="*/ 0 h 594"/>
              <a:gd name="T8" fmla="*/ 255 w 255"/>
              <a:gd name="T9" fmla="*/ 594 h 5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5" h="594">
                <a:moveTo>
                  <a:pt x="141" y="594"/>
                </a:moveTo>
                <a:cubicBezTo>
                  <a:pt x="0" y="316"/>
                  <a:pt x="40" y="110"/>
                  <a:pt x="255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57" name="Freeform 66"/>
          <p:cNvSpPr>
            <a:spLocks/>
          </p:cNvSpPr>
          <p:nvPr/>
        </p:nvSpPr>
        <p:spPr bwMode="auto">
          <a:xfrm>
            <a:off x="6421149" y="3184864"/>
            <a:ext cx="152259" cy="103246"/>
          </a:xfrm>
          <a:custGeom>
            <a:avLst/>
            <a:gdLst>
              <a:gd name="T0" fmla="*/ 0 w 87"/>
              <a:gd name="T1" fmla="*/ 12700 h 59"/>
              <a:gd name="T2" fmla="*/ 138112 w 87"/>
              <a:gd name="T3" fmla="*/ 0 h 59"/>
              <a:gd name="T4" fmla="*/ 34925 w 87"/>
              <a:gd name="T5" fmla="*/ 93663 h 59"/>
              <a:gd name="T6" fmla="*/ 0 w 87"/>
              <a:gd name="T7" fmla="*/ 12700 h 59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9"/>
              <a:gd name="T14" fmla="*/ 87 w 87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9">
                <a:moveTo>
                  <a:pt x="0" y="8"/>
                </a:moveTo>
                <a:lnTo>
                  <a:pt x="87" y="0"/>
                </a:lnTo>
                <a:lnTo>
                  <a:pt x="22" y="59"/>
                </a:lnTo>
                <a:lnTo>
                  <a:pt x="0" y="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58" name="Freeform 67"/>
          <p:cNvSpPr>
            <a:spLocks noEditPoints="1"/>
          </p:cNvSpPr>
          <p:nvPr/>
        </p:nvSpPr>
        <p:spPr bwMode="auto">
          <a:xfrm>
            <a:off x="5679102" y="4415061"/>
            <a:ext cx="315020" cy="244989"/>
          </a:xfrm>
          <a:custGeom>
            <a:avLst/>
            <a:gdLst>
              <a:gd name="T0" fmla="*/ 5561 w 925"/>
              <a:gd name="T1" fmla="*/ 202412 h 717"/>
              <a:gd name="T2" fmla="*/ 21933 w 925"/>
              <a:gd name="T3" fmla="*/ 190013 h 717"/>
              <a:gd name="T4" fmla="*/ 36452 w 925"/>
              <a:gd name="T5" fmla="*/ 191873 h 717"/>
              <a:gd name="T6" fmla="*/ 34290 w 925"/>
              <a:gd name="T7" fmla="*/ 206441 h 717"/>
              <a:gd name="T8" fmla="*/ 17917 w 925"/>
              <a:gd name="T9" fmla="*/ 218840 h 717"/>
              <a:gd name="T10" fmla="*/ 3398 w 925"/>
              <a:gd name="T11" fmla="*/ 216980 h 717"/>
              <a:gd name="T12" fmla="*/ 5561 w 925"/>
              <a:gd name="T13" fmla="*/ 202412 h 717"/>
              <a:gd name="T14" fmla="*/ 54679 w 925"/>
              <a:gd name="T15" fmla="*/ 165215 h 717"/>
              <a:gd name="T16" fmla="*/ 71051 w 925"/>
              <a:gd name="T17" fmla="*/ 152816 h 717"/>
              <a:gd name="T18" fmla="*/ 85571 w 925"/>
              <a:gd name="T19" fmla="*/ 154676 h 717"/>
              <a:gd name="T20" fmla="*/ 83408 w 925"/>
              <a:gd name="T21" fmla="*/ 169245 h 717"/>
              <a:gd name="T22" fmla="*/ 67035 w 925"/>
              <a:gd name="T23" fmla="*/ 181644 h 717"/>
              <a:gd name="T24" fmla="*/ 52825 w 925"/>
              <a:gd name="T25" fmla="*/ 179474 h 717"/>
              <a:gd name="T26" fmla="*/ 54679 w 925"/>
              <a:gd name="T27" fmla="*/ 165215 h 717"/>
              <a:gd name="T28" fmla="*/ 104106 w 925"/>
              <a:gd name="T29" fmla="*/ 127709 h 717"/>
              <a:gd name="T30" fmla="*/ 120478 w 925"/>
              <a:gd name="T31" fmla="*/ 115310 h 717"/>
              <a:gd name="T32" fmla="*/ 134689 w 925"/>
              <a:gd name="T33" fmla="*/ 117479 h 717"/>
              <a:gd name="T34" fmla="*/ 132835 w 925"/>
              <a:gd name="T35" fmla="*/ 131738 h 717"/>
              <a:gd name="T36" fmla="*/ 116462 w 925"/>
              <a:gd name="T37" fmla="*/ 144447 h 717"/>
              <a:gd name="T38" fmla="*/ 101943 w 925"/>
              <a:gd name="T39" fmla="*/ 142277 h 717"/>
              <a:gd name="T40" fmla="*/ 104106 w 925"/>
              <a:gd name="T41" fmla="*/ 127709 h 717"/>
              <a:gd name="T42" fmla="*/ 153224 w 925"/>
              <a:gd name="T43" fmla="*/ 90512 h 717"/>
              <a:gd name="T44" fmla="*/ 169596 w 925"/>
              <a:gd name="T45" fmla="*/ 78113 h 717"/>
              <a:gd name="T46" fmla="*/ 184116 w 925"/>
              <a:gd name="T47" fmla="*/ 79973 h 717"/>
              <a:gd name="T48" fmla="*/ 181953 w 925"/>
              <a:gd name="T49" fmla="*/ 94541 h 717"/>
              <a:gd name="T50" fmla="*/ 165581 w 925"/>
              <a:gd name="T51" fmla="*/ 106940 h 717"/>
              <a:gd name="T52" fmla="*/ 151061 w 925"/>
              <a:gd name="T53" fmla="*/ 105081 h 717"/>
              <a:gd name="T54" fmla="*/ 153224 w 925"/>
              <a:gd name="T55" fmla="*/ 90512 h 717"/>
              <a:gd name="T56" fmla="*/ 202342 w 925"/>
              <a:gd name="T57" fmla="*/ 53315 h 717"/>
              <a:gd name="T58" fmla="*/ 218715 w 925"/>
              <a:gd name="T59" fmla="*/ 40916 h 717"/>
              <a:gd name="T60" fmla="*/ 233234 w 925"/>
              <a:gd name="T61" fmla="*/ 42776 h 717"/>
              <a:gd name="T62" fmla="*/ 231380 w 925"/>
              <a:gd name="T63" fmla="*/ 57345 h 717"/>
              <a:gd name="T64" fmla="*/ 214699 w 925"/>
              <a:gd name="T65" fmla="*/ 69744 h 717"/>
              <a:gd name="T66" fmla="*/ 200488 w 925"/>
              <a:gd name="T67" fmla="*/ 67574 h 717"/>
              <a:gd name="T68" fmla="*/ 202342 w 925"/>
              <a:gd name="T69" fmla="*/ 53315 h 717"/>
              <a:gd name="T70" fmla="*/ 251769 w 925"/>
              <a:gd name="T71" fmla="*/ 15809 h 717"/>
              <a:gd name="T72" fmla="*/ 268142 w 925"/>
              <a:gd name="T73" fmla="*/ 3410 h 717"/>
              <a:gd name="T74" fmla="*/ 282352 w 925"/>
              <a:gd name="T75" fmla="*/ 5579 h 717"/>
              <a:gd name="T76" fmla="*/ 280498 w 925"/>
              <a:gd name="T77" fmla="*/ 19838 h 717"/>
              <a:gd name="T78" fmla="*/ 264126 w 925"/>
              <a:gd name="T79" fmla="*/ 32547 h 717"/>
              <a:gd name="T80" fmla="*/ 249606 w 925"/>
              <a:gd name="T81" fmla="*/ 30377 h 717"/>
              <a:gd name="T82" fmla="*/ 251769 w 925"/>
              <a:gd name="T83" fmla="*/ 15809 h 71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25"/>
              <a:gd name="T127" fmla="*/ 0 h 717"/>
              <a:gd name="T128" fmla="*/ 925 w 925"/>
              <a:gd name="T129" fmla="*/ 717 h 71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25" h="717">
                <a:moveTo>
                  <a:pt x="18" y="653"/>
                </a:moveTo>
                <a:lnTo>
                  <a:pt x="71" y="613"/>
                </a:lnTo>
                <a:cubicBezTo>
                  <a:pt x="86" y="602"/>
                  <a:pt x="107" y="605"/>
                  <a:pt x="118" y="619"/>
                </a:cubicBezTo>
                <a:cubicBezTo>
                  <a:pt x="129" y="634"/>
                  <a:pt x="126" y="655"/>
                  <a:pt x="111" y="666"/>
                </a:cubicBezTo>
                <a:lnTo>
                  <a:pt x="58" y="706"/>
                </a:lnTo>
                <a:cubicBezTo>
                  <a:pt x="43" y="717"/>
                  <a:pt x="22" y="714"/>
                  <a:pt x="11" y="700"/>
                </a:cubicBezTo>
                <a:cubicBezTo>
                  <a:pt x="0" y="685"/>
                  <a:pt x="3" y="664"/>
                  <a:pt x="18" y="653"/>
                </a:cubicBezTo>
                <a:close/>
                <a:moveTo>
                  <a:pt x="177" y="533"/>
                </a:moveTo>
                <a:lnTo>
                  <a:pt x="230" y="493"/>
                </a:lnTo>
                <a:cubicBezTo>
                  <a:pt x="245" y="482"/>
                  <a:pt x="266" y="484"/>
                  <a:pt x="277" y="499"/>
                </a:cubicBezTo>
                <a:cubicBezTo>
                  <a:pt x="288" y="514"/>
                  <a:pt x="285" y="535"/>
                  <a:pt x="270" y="546"/>
                </a:cubicBezTo>
                <a:lnTo>
                  <a:pt x="217" y="586"/>
                </a:lnTo>
                <a:cubicBezTo>
                  <a:pt x="203" y="597"/>
                  <a:pt x="182" y="594"/>
                  <a:pt x="171" y="579"/>
                </a:cubicBezTo>
                <a:cubicBezTo>
                  <a:pt x="160" y="565"/>
                  <a:pt x="163" y="544"/>
                  <a:pt x="177" y="533"/>
                </a:cubicBezTo>
                <a:close/>
                <a:moveTo>
                  <a:pt x="337" y="412"/>
                </a:moveTo>
                <a:lnTo>
                  <a:pt x="390" y="372"/>
                </a:lnTo>
                <a:cubicBezTo>
                  <a:pt x="404" y="361"/>
                  <a:pt x="425" y="364"/>
                  <a:pt x="436" y="379"/>
                </a:cubicBezTo>
                <a:cubicBezTo>
                  <a:pt x="447" y="393"/>
                  <a:pt x="444" y="414"/>
                  <a:pt x="430" y="425"/>
                </a:cubicBezTo>
                <a:lnTo>
                  <a:pt x="377" y="466"/>
                </a:lnTo>
                <a:cubicBezTo>
                  <a:pt x="362" y="477"/>
                  <a:pt x="341" y="474"/>
                  <a:pt x="330" y="459"/>
                </a:cubicBezTo>
                <a:cubicBezTo>
                  <a:pt x="319" y="444"/>
                  <a:pt x="322" y="423"/>
                  <a:pt x="337" y="412"/>
                </a:cubicBezTo>
                <a:close/>
                <a:moveTo>
                  <a:pt x="496" y="292"/>
                </a:moveTo>
                <a:lnTo>
                  <a:pt x="549" y="252"/>
                </a:lnTo>
                <a:cubicBezTo>
                  <a:pt x="564" y="241"/>
                  <a:pt x="585" y="244"/>
                  <a:pt x="596" y="258"/>
                </a:cubicBezTo>
                <a:cubicBezTo>
                  <a:pt x="607" y="273"/>
                  <a:pt x="604" y="294"/>
                  <a:pt x="589" y="305"/>
                </a:cubicBezTo>
                <a:lnTo>
                  <a:pt x="536" y="345"/>
                </a:lnTo>
                <a:cubicBezTo>
                  <a:pt x="521" y="356"/>
                  <a:pt x="501" y="353"/>
                  <a:pt x="489" y="339"/>
                </a:cubicBezTo>
                <a:cubicBezTo>
                  <a:pt x="478" y="324"/>
                  <a:pt x="481" y="303"/>
                  <a:pt x="496" y="292"/>
                </a:cubicBezTo>
                <a:close/>
                <a:moveTo>
                  <a:pt x="655" y="172"/>
                </a:moveTo>
                <a:lnTo>
                  <a:pt x="708" y="132"/>
                </a:lnTo>
                <a:cubicBezTo>
                  <a:pt x="723" y="121"/>
                  <a:pt x="744" y="124"/>
                  <a:pt x="755" y="138"/>
                </a:cubicBezTo>
                <a:cubicBezTo>
                  <a:pt x="766" y="153"/>
                  <a:pt x="763" y="174"/>
                  <a:pt x="749" y="185"/>
                </a:cubicBezTo>
                <a:lnTo>
                  <a:pt x="695" y="225"/>
                </a:lnTo>
                <a:cubicBezTo>
                  <a:pt x="681" y="236"/>
                  <a:pt x="660" y="233"/>
                  <a:pt x="649" y="218"/>
                </a:cubicBezTo>
                <a:cubicBezTo>
                  <a:pt x="638" y="204"/>
                  <a:pt x="641" y="183"/>
                  <a:pt x="655" y="172"/>
                </a:cubicBezTo>
                <a:close/>
                <a:moveTo>
                  <a:pt x="815" y="51"/>
                </a:moveTo>
                <a:lnTo>
                  <a:pt x="868" y="11"/>
                </a:lnTo>
                <a:cubicBezTo>
                  <a:pt x="882" y="0"/>
                  <a:pt x="903" y="3"/>
                  <a:pt x="914" y="18"/>
                </a:cubicBezTo>
                <a:cubicBezTo>
                  <a:pt x="925" y="33"/>
                  <a:pt x="923" y="53"/>
                  <a:pt x="908" y="64"/>
                </a:cubicBezTo>
                <a:lnTo>
                  <a:pt x="855" y="105"/>
                </a:lnTo>
                <a:cubicBezTo>
                  <a:pt x="840" y="116"/>
                  <a:pt x="819" y="113"/>
                  <a:pt x="808" y="98"/>
                </a:cubicBezTo>
                <a:cubicBezTo>
                  <a:pt x="797" y="83"/>
                  <a:pt x="800" y="63"/>
                  <a:pt x="815" y="51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59" name="Freeform 68"/>
          <p:cNvSpPr>
            <a:spLocks/>
          </p:cNvSpPr>
          <p:nvPr/>
        </p:nvSpPr>
        <p:spPr bwMode="auto">
          <a:xfrm>
            <a:off x="5981871" y="4334565"/>
            <a:ext cx="122508" cy="108495"/>
          </a:xfrm>
          <a:custGeom>
            <a:avLst/>
            <a:gdLst>
              <a:gd name="T0" fmla="*/ 0 w 70"/>
              <a:gd name="T1" fmla="*/ 38100 h 62"/>
              <a:gd name="T2" fmla="*/ 111125 w 70"/>
              <a:gd name="T3" fmla="*/ 0 h 62"/>
              <a:gd name="T4" fmla="*/ 44450 w 70"/>
              <a:gd name="T5" fmla="*/ 98425 h 62"/>
              <a:gd name="T6" fmla="*/ 0 w 70"/>
              <a:gd name="T7" fmla="*/ 38100 h 62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62"/>
              <a:gd name="T14" fmla="*/ 70 w 7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62">
                <a:moveTo>
                  <a:pt x="0" y="24"/>
                </a:moveTo>
                <a:lnTo>
                  <a:pt x="70" y="0"/>
                </a:lnTo>
                <a:lnTo>
                  <a:pt x="28" y="62"/>
                </a:lnTo>
                <a:lnTo>
                  <a:pt x="0" y="2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60" name="Line 69"/>
          <p:cNvSpPr>
            <a:spLocks noChangeShapeType="1"/>
          </p:cNvSpPr>
          <p:nvPr/>
        </p:nvSpPr>
        <p:spPr bwMode="auto">
          <a:xfrm flipH="1" flipV="1">
            <a:off x="6471901" y="4402811"/>
            <a:ext cx="358773" cy="190742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61" name="Freeform 70"/>
          <p:cNvSpPr>
            <a:spLocks/>
          </p:cNvSpPr>
          <p:nvPr/>
        </p:nvSpPr>
        <p:spPr bwMode="auto">
          <a:xfrm>
            <a:off x="6387896" y="4357313"/>
            <a:ext cx="106757" cy="78747"/>
          </a:xfrm>
          <a:custGeom>
            <a:avLst/>
            <a:gdLst>
              <a:gd name="T0" fmla="*/ 68263 w 61"/>
              <a:gd name="T1" fmla="*/ 71438 h 45"/>
              <a:gd name="T2" fmla="*/ 0 w 61"/>
              <a:gd name="T3" fmla="*/ 0 h 45"/>
              <a:gd name="T4" fmla="*/ 96838 w 61"/>
              <a:gd name="T5" fmla="*/ 17463 h 45"/>
              <a:gd name="T6" fmla="*/ 68263 w 61"/>
              <a:gd name="T7" fmla="*/ 71438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43" y="45"/>
                </a:moveTo>
                <a:lnTo>
                  <a:pt x="0" y="0"/>
                </a:lnTo>
                <a:lnTo>
                  <a:pt x="61" y="11"/>
                </a:lnTo>
                <a:lnTo>
                  <a:pt x="43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62" name="Freeform 71"/>
          <p:cNvSpPr>
            <a:spLocks noEditPoints="1"/>
          </p:cNvSpPr>
          <p:nvPr/>
        </p:nvSpPr>
        <p:spPr bwMode="auto">
          <a:xfrm>
            <a:off x="6239137" y="4002079"/>
            <a:ext cx="138258" cy="290488"/>
          </a:xfrm>
          <a:custGeom>
            <a:avLst/>
            <a:gdLst>
              <a:gd name="T0" fmla="*/ 2162 w 406"/>
              <a:gd name="T1" fmla="*/ 247657 h 847"/>
              <a:gd name="T2" fmla="*/ 10502 w 406"/>
              <a:gd name="T3" fmla="*/ 228679 h 847"/>
              <a:gd name="T4" fmla="*/ 23785 w 406"/>
              <a:gd name="T5" fmla="*/ 223390 h 847"/>
              <a:gd name="T6" fmla="*/ 29345 w 406"/>
              <a:gd name="T7" fmla="*/ 236768 h 847"/>
              <a:gd name="T8" fmla="*/ 21314 w 406"/>
              <a:gd name="T9" fmla="*/ 255747 h 847"/>
              <a:gd name="T10" fmla="*/ 7722 w 406"/>
              <a:gd name="T11" fmla="*/ 261347 h 847"/>
              <a:gd name="T12" fmla="*/ 2162 w 406"/>
              <a:gd name="T13" fmla="*/ 247657 h 847"/>
              <a:gd name="T14" fmla="*/ 26565 w 406"/>
              <a:gd name="T15" fmla="*/ 190721 h 847"/>
              <a:gd name="T16" fmla="*/ 34596 w 406"/>
              <a:gd name="T17" fmla="*/ 171431 h 847"/>
              <a:gd name="T18" fmla="*/ 48188 w 406"/>
              <a:gd name="T19" fmla="*/ 166142 h 847"/>
              <a:gd name="T20" fmla="*/ 53748 w 406"/>
              <a:gd name="T21" fmla="*/ 179832 h 847"/>
              <a:gd name="T22" fmla="*/ 45408 w 406"/>
              <a:gd name="T23" fmla="*/ 198810 h 847"/>
              <a:gd name="T24" fmla="*/ 32125 w 406"/>
              <a:gd name="T25" fmla="*/ 204100 h 847"/>
              <a:gd name="T26" fmla="*/ 26565 w 406"/>
              <a:gd name="T27" fmla="*/ 190721 h 847"/>
              <a:gd name="T28" fmla="*/ 50968 w 406"/>
              <a:gd name="T29" fmla="*/ 133474 h 847"/>
              <a:gd name="T30" fmla="*/ 58999 w 406"/>
              <a:gd name="T31" fmla="*/ 114495 h 847"/>
              <a:gd name="T32" fmla="*/ 72591 w 406"/>
              <a:gd name="T33" fmla="*/ 108895 h 847"/>
              <a:gd name="T34" fmla="*/ 77842 w 406"/>
              <a:gd name="T35" fmla="*/ 122584 h 847"/>
              <a:gd name="T36" fmla="*/ 69811 w 406"/>
              <a:gd name="T37" fmla="*/ 141563 h 847"/>
              <a:gd name="T38" fmla="*/ 56219 w 406"/>
              <a:gd name="T39" fmla="*/ 147163 h 847"/>
              <a:gd name="T40" fmla="*/ 50968 w 406"/>
              <a:gd name="T41" fmla="*/ 133474 h 847"/>
              <a:gd name="T42" fmla="*/ 75062 w 406"/>
              <a:gd name="T43" fmla="*/ 76537 h 847"/>
              <a:gd name="T44" fmla="*/ 83402 w 406"/>
              <a:gd name="T45" fmla="*/ 57247 h 847"/>
              <a:gd name="T46" fmla="*/ 96685 w 406"/>
              <a:gd name="T47" fmla="*/ 51958 h 847"/>
              <a:gd name="T48" fmla="*/ 102245 w 406"/>
              <a:gd name="T49" fmla="*/ 65648 h 847"/>
              <a:gd name="T50" fmla="*/ 94213 w 406"/>
              <a:gd name="T51" fmla="*/ 84627 h 847"/>
              <a:gd name="T52" fmla="*/ 80622 w 406"/>
              <a:gd name="T53" fmla="*/ 89916 h 847"/>
              <a:gd name="T54" fmla="*/ 75062 w 406"/>
              <a:gd name="T55" fmla="*/ 76537 h 847"/>
              <a:gd name="T56" fmla="*/ 99465 w 406"/>
              <a:gd name="T57" fmla="*/ 19290 h 847"/>
              <a:gd name="T58" fmla="*/ 104407 w 406"/>
              <a:gd name="T59" fmla="*/ 7778 h 847"/>
              <a:gd name="T60" fmla="*/ 117998 w 406"/>
              <a:gd name="T61" fmla="*/ 2489 h 847"/>
              <a:gd name="T62" fmla="*/ 123250 w 406"/>
              <a:gd name="T63" fmla="*/ 15868 h 847"/>
              <a:gd name="T64" fmla="*/ 118307 w 406"/>
              <a:gd name="T65" fmla="*/ 27379 h 847"/>
              <a:gd name="T66" fmla="*/ 105025 w 406"/>
              <a:gd name="T67" fmla="*/ 32980 h 847"/>
              <a:gd name="T68" fmla="*/ 99465 w 406"/>
              <a:gd name="T69" fmla="*/ 19290 h 84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06"/>
              <a:gd name="T106" fmla="*/ 0 h 847"/>
              <a:gd name="T107" fmla="*/ 406 w 406"/>
              <a:gd name="T108" fmla="*/ 847 h 84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06" h="847">
                <a:moveTo>
                  <a:pt x="7" y="796"/>
                </a:moveTo>
                <a:lnTo>
                  <a:pt x="34" y="735"/>
                </a:lnTo>
                <a:cubicBezTo>
                  <a:pt x="41" y="718"/>
                  <a:pt x="60" y="710"/>
                  <a:pt x="77" y="718"/>
                </a:cubicBezTo>
                <a:cubicBezTo>
                  <a:pt x="94" y="725"/>
                  <a:pt x="102" y="744"/>
                  <a:pt x="95" y="761"/>
                </a:cubicBezTo>
                <a:lnTo>
                  <a:pt x="69" y="822"/>
                </a:lnTo>
                <a:cubicBezTo>
                  <a:pt x="61" y="839"/>
                  <a:pt x="42" y="847"/>
                  <a:pt x="25" y="840"/>
                </a:cubicBezTo>
                <a:cubicBezTo>
                  <a:pt x="8" y="833"/>
                  <a:pt x="0" y="813"/>
                  <a:pt x="7" y="796"/>
                </a:cubicBezTo>
                <a:close/>
                <a:moveTo>
                  <a:pt x="86" y="613"/>
                </a:moveTo>
                <a:lnTo>
                  <a:pt x="112" y="551"/>
                </a:lnTo>
                <a:cubicBezTo>
                  <a:pt x="120" y="535"/>
                  <a:pt x="139" y="527"/>
                  <a:pt x="156" y="534"/>
                </a:cubicBezTo>
                <a:cubicBezTo>
                  <a:pt x="173" y="541"/>
                  <a:pt x="181" y="561"/>
                  <a:pt x="174" y="578"/>
                </a:cubicBezTo>
                <a:lnTo>
                  <a:pt x="147" y="639"/>
                </a:lnTo>
                <a:cubicBezTo>
                  <a:pt x="140" y="656"/>
                  <a:pt x="121" y="664"/>
                  <a:pt x="104" y="656"/>
                </a:cubicBezTo>
                <a:cubicBezTo>
                  <a:pt x="87" y="649"/>
                  <a:pt x="79" y="630"/>
                  <a:pt x="86" y="613"/>
                </a:cubicBezTo>
                <a:close/>
                <a:moveTo>
                  <a:pt x="165" y="429"/>
                </a:moveTo>
                <a:lnTo>
                  <a:pt x="191" y="368"/>
                </a:lnTo>
                <a:cubicBezTo>
                  <a:pt x="198" y="351"/>
                  <a:pt x="218" y="343"/>
                  <a:pt x="235" y="350"/>
                </a:cubicBezTo>
                <a:cubicBezTo>
                  <a:pt x="252" y="358"/>
                  <a:pt x="259" y="377"/>
                  <a:pt x="252" y="394"/>
                </a:cubicBezTo>
                <a:lnTo>
                  <a:pt x="226" y="455"/>
                </a:lnTo>
                <a:cubicBezTo>
                  <a:pt x="219" y="472"/>
                  <a:pt x="199" y="480"/>
                  <a:pt x="182" y="473"/>
                </a:cubicBezTo>
                <a:cubicBezTo>
                  <a:pt x="165" y="466"/>
                  <a:pt x="158" y="446"/>
                  <a:pt x="165" y="429"/>
                </a:cubicBezTo>
                <a:close/>
                <a:moveTo>
                  <a:pt x="243" y="246"/>
                </a:moveTo>
                <a:lnTo>
                  <a:pt x="270" y="184"/>
                </a:lnTo>
                <a:cubicBezTo>
                  <a:pt x="277" y="168"/>
                  <a:pt x="296" y="160"/>
                  <a:pt x="313" y="167"/>
                </a:cubicBezTo>
                <a:cubicBezTo>
                  <a:pt x="330" y="174"/>
                  <a:pt x="338" y="194"/>
                  <a:pt x="331" y="211"/>
                </a:cubicBezTo>
                <a:lnTo>
                  <a:pt x="305" y="272"/>
                </a:lnTo>
                <a:cubicBezTo>
                  <a:pt x="297" y="289"/>
                  <a:pt x="278" y="297"/>
                  <a:pt x="261" y="289"/>
                </a:cubicBezTo>
                <a:cubicBezTo>
                  <a:pt x="244" y="282"/>
                  <a:pt x="236" y="262"/>
                  <a:pt x="243" y="246"/>
                </a:cubicBezTo>
                <a:close/>
                <a:moveTo>
                  <a:pt x="322" y="62"/>
                </a:moveTo>
                <a:lnTo>
                  <a:pt x="338" y="25"/>
                </a:lnTo>
                <a:cubicBezTo>
                  <a:pt x="345" y="8"/>
                  <a:pt x="365" y="0"/>
                  <a:pt x="382" y="8"/>
                </a:cubicBezTo>
                <a:cubicBezTo>
                  <a:pt x="399" y="15"/>
                  <a:pt x="406" y="34"/>
                  <a:pt x="399" y="51"/>
                </a:cubicBezTo>
                <a:lnTo>
                  <a:pt x="383" y="88"/>
                </a:lnTo>
                <a:cubicBezTo>
                  <a:pt x="376" y="105"/>
                  <a:pt x="356" y="113"/>
                  <a:pt x="340" y="106"/>
                </a:cubicBezTo>
                <a:cubicBezTo>
                  <a:pt x="323" y="99"/>
                  <a:pt x="315" y="79"/>
                  <a:pt x="322" y="62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63" name="Freeform 72"/>
          <p:cNvSpPr>
            <a:spLocks/>
          </p:cNvSpPr>
          <p:nvPr/>
        </p:nvSpPr>
        <p:spPr bwMode="auto">
          <a:xfrm>
            <a:off x="6323143" y="3911083"/>
            <a:ext cx="87505" cy="129494"/>
          </a:xfrm>
          <a:custGeom>
            <a:avLst/>
            <a:gdLst>
              <a:gd name="T0" fmla="*/ 0 w 50"/>
              <a:gd name="T1" fmla="*/ 87313 h 74"/>
              <a:gd name="T2" fmla="*/ 79375 w 50"/>
              <a:gd name="T3" fmla="*/ 0 h 74"/>
              <a:gd name="T4" fmla="*/ 68263 w 50"/>
              <a:gd name="T5" fmla="*/ 117475 h 74"/>
              <a:gd name="T6" fmla="*/ 0 w 50"/>
              <a:gd name="T7" fmla="*/ 87313 h 74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74"/>
              <a:gd name="T14" fmla="*/ 50 w 50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74">
                <a:moveTo>
                  <a:pt x="0" y="55"/>
                </a:moveTo>
                <a:lnTo>
                  <a:pt x="50" y="0"/>
                </a:lnTo>
                <a:lnTo>
                  <a:pt x="43" y="74"/>
                </a:lnTo>
                <a:lnTo>
                  <a:pt x="0" y="55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64" name="Line 73"/>
          <p:cNvSpPr>
            <a:spLocks noChangeShapeType="1"/>
          </p:cNvSpPr>
          <p:nvPr/>
        </p:nvSpPr>
        <p:spPr bwMode="auto">
          <a:xfrm flipV="1">
            <a:off x="5698354" y="5382769"/>
            <a:ext cx="171511" cy="314986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65" name="Freeform 74"/>
          <p:cNvSpPr>
            <a:spLocks/>
          </p:cNvSpPr>
          <p:nvPr/>
        </p:nvSpPr>
        <p:spPr bwMode="auto">
          <a:xfrm>
            <a:off x="5834862" y="5300523"/>
            <a:ext cx="78755" cy="106745"/>
          </a:xfrm>
          <a:custGeom>
            <a:avLst/>
            <a:gdLst>
              <a:gd name="T0" fmla="*/ 0 w 45"/>
              <a:gd name="T1" fmla="*/ 66675 h 61"/>
              <a:gd name="T2" fmla="*/ 71438 w 45"/>
              <a:gd name="T3" fmla="*/ 0 h 61"/>
              <a:gd name="T4" fmla="*/ 55563 w 45"/>
              <a:gd name="T5" fmla="*/ 96837 h 61"/>
              <a:gd name="T6" fmla="*/ 0 w 45"/>
              <a:gd name="T7" fmla="*/ 66675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61"/>
              <a:gd name="T14" fmla="*/ 45 w 45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61">
                <a:moveTo>
                  <a:pt x="0" y="42"/>
                </a:moveTo>
                <a:lnTo>
                  <a:pt x="45" y="0"/>
                </a:lnTo>
                <a:lnTo>
                  <a:pt x="35" y="6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66" name="Line 75"/>
          <p:cNvSpPr>
            <a:spLocks noChangeShapeType="1"/>
          </p:cNvSpPr>
          <p:nvPr/>
        </p:nvSpPr>
        <p:spPr bwMode="auto">
          <a:xfrm flipH="1" flipV="1">
            <a:off x="5847113" y="4840292"/>
            <a:ext cx="159259" cy="332486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67" name="Freeform 76"/>
          <p:cNvSpPr>
            <a:spLocks/>
          </p:cNvSpPr>
          <p:nvPr/>
        </p:nvSpPr>
        <p:spPr bwMode="auto">
          <a:xfrm>
            <a:off x="5805111" y="4754547"/>
            <a:ext cx="75254" cy="108495"/>
          </a:xfrm>
          <a:custGeom>
            <a:avLst/>
            <a:gdLst>
              <a:gd name="T0" fmla="*/ 12700 w 43"/>
              <a:gd name="T1" fmla="*/ 98425 h 62"/>
              <a:gd name="T2" fmla="*/ 0 w 43"/>
              <a:gd name="T3" fmla="*/ 0 h 62"/>
              <a:gd name="T4" fmla="*/ 68262 w 43"/>
              <a:gd name="T5" fmla="*/ 71438 h 62"/>
              <a:gd name="T6" fmla="*/ 12700 w 43"/>
              <a:gd name="T7" fmla="*/ 98425 h 6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2"/>
              <a:gd name="T14" fmla="*/ 43 w 43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2">
                <a:moveTo>
                  <a:pt x="8" y="62"/>
                </a:moveTo>
                <a:lnTo>
                  <a:pt x="0" y="0"/>
                </a:lnTo>
                <a:lnTo>
                  <a:pt x="43" y="45"/>
                </a:lnTo>
                <a:lnTo>
                  <a:pt x="8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68" name="Freeform 77"/>
          <p:cNvSpPr>
            <a:spLocks noEditPoints="1"/>
          </p:cNvSpPr>
          <p:nvPr/>
        </p:nvSpPr>
        <p:spPr bwMode="auto">
          <a:xfrm>
            <a:off x="5362333" y="4838543"/>
            <a:ext cx="173261" cy="348234"/>
          </a:xfrm>
          <a:custGeom>
            <a:avLst/>
            <a:gdLst>
              <a:gd name="T0" fmla="*/ 2480 w 507"/>
              <a:gd name="T1" fmla="*/ 299727 h 1015"/>
              <a:gd name="T2" fmla="*/ 11160 w 507"/>
              <a:gd name="T3" fmla="*/ 280742 h 1015"/>
              <a:gd name="T4" fmla="*/ 24799 w 507"/>
              <a:gd name="T5" fmla="*/ 275762 h 1015"/>
              <a:gd name="T6" fmla="*/ 29759 w 507"/>
              <a:gd name="T7" fmla="*/ 289456 h 1015"/>
              <a:gd name="T8" fmla="*/ 21389 w 507"/>
              <a:gd name="T9" fmla="*/ 308131 h 1015"/>
              <a:gd name="T10" fmla="*/ 7440 w 507"/>
              <a:gd name="T11" fmla="*/ 313422 h 1015"/>
              <a:gd name="T12" fmla="*/ 2480 w 507"/>
              <a:gd name="T13" fmla="*/ 299727 h 1015"/>
              <a:gd name="T14" fmla="*/ 28209 w 507"/>
              <a:gd name="T15" fmla="*/ 243081 h 1015"/>
              <a:gd name="T16" fmla="*/ 36888 w 507"/>
              <a:gd name="T17" fmla="*/ 224406 h 1015"/>
              <a:gd name="T18" fmla="*/ 50528 w 507"/>
              <a:gd name="T19" fmla="*/ 219115 h 1015"/>
              <a:gd name="T20" fmla="*/ 55798 w 507"/>
              <a:gd name="T21" fmla="*/ 233121 h 1015"/>
              <a:gd name="T22" fmla="*/ 47118 w 507"/>
              <a:gd name="T23" fmla="*/ 251796 h 1015"/>
              <a:gd name="T24" fmla="*/ 33479 w 507"/>
              <a:gd name="T25" fmla="*/ 256776 h 1015"/>
              <a:gd name="T26" fmla="*/ 28209 w 507"/>
              <a:gd name="T27" fmla="*/ 243081 h 1015"/>
              <a:gd name="T28" fmla="*/ 54248 w 507"/>
              <a:gd name="T29" fmla="*/ 186746 h 1015"/>
              <a:gd name="T30" fmla="*/ 62927 w 507"/>
              <a:gd name="T31" fmla="*/ 167760 h 1015"/>
              <a:gd name="T32" fmla="*/ 76567 w 507"/>
              <a:gd name="T33" fmla="*/ 162780 h 1015"/>
              <a:gd name="T34" fmla="*/ 81526 w 507"/>
              <a:gd name="T35" fmla="*/ 176475 h 1015"/>
              <a:gd name="T36" fmla="*/ 72847 w 507"/>
              <a:gd name="T37" fmla="*/ 195461 h 1015"/>
              <a:gd name="T38" fmla="*/ 59207 w 507"/>
              <a:gd name="T39" fmla="*/ 200441 h 1015"/>
              <a:gd name="T40" fmla="*/ 54248 w 507"/>
              <a:gd name="T41" fmla="*/ 186746 h 1015"/>
              <a:gd name="T42" fmla="*/ 79976 w 507"/>
              <a:gd name="T43" fmla="*/ 130100 h 1015"/>
              <a:gd name="T44" fmla="*/ 88656 w 507"/>
              <a:gd name="T45" fmla="*/ 111425 h 1015"/>
              <a:gd name="T46" fmla="*/ 102295 w 507"/>
              <a:gd name="T47" fmla="*/ 106134 h 1015"/>
              <a:gd name="T48" fmla="*/ 107255 w 507"/>
              <a:gd name="T49" fmla="*/ 120140 h 1015"/>
              <a:gd name="T50" fmla="*/ 98886 w 507"/>
              <a:gd name="T51" fmla="*/ 138815 h 1015"/>
              <a:gd name="T52" fmla="*/ 84936 w 507"/>
              <a:gd name="T53" fmla="*/ 143794 h 1015"/>
              <a:gd name="T54" fmla="*/ 79976 w 507"/>
              <a:gd name="T55" fmla="*/ 130100 h 1015"/>
              <a:gd name="T56" fmla="*/ 105705 w 507"/>
              <a:gd name="T57" fmla="*/ 73765 h 1015"/>
              <a:gd name="T58" fmla="*/ 114385 w 507"/>
              <a:gd name="T59" fmla="*/ 54779 h 1015"/>
              <a:gd name="T60" fmla="*/ 128024 w 507"/>
              <a:gd name="T61" fmla="*/ 49799 h 1015"/>
              <a:gd name="T62" fmla="*/ 133294 w 507"/>
              <a:gd name="T63" fmla="*/ 63494 h 1015"/>
              <a:gd name="T64" fmla="*/ 124614 w 507"/>
              <a:gd name="T65" fmla="*/ 82479 h 1015"/>
              <a:gd name="T66" fmla="*/ 110975 w 507"/>
              <a:gd name="T67" fmla="*/ 87459 h 1015"/>
              <a:gd name="T68" fmla="*/ 105705 w 507"/>
              <a:gd name="T69" fmla="*/ 73765 h 1015"/>
              <a:gd name="T70" fmla="*/ 131744 w 507"/>
              <a:gd name="T71" fmla="*/ 17118 h 1015"/>
              <a:gd name="T72" fmla="*/ 136084 w 507"/>
              <a:gd name="T73" fmla="*/ 7470 h 1015"/>
              <a:gd name="T74" fmla="*/ 149723 w 507"/>
              <a:gd name="T75" fmla="*/ 2490 h 1015"/>
              <a:gd name="T76" fmla="*/ 154993 w 507"/>
              <a:gd name="T77" fmla="*/ 16185 h 1015"/>
              <a:gd name="T78" fmla="*/ 150343 w 507"/>
              <a:gd name="T79" fmla="*/ 25833 h 1015"/>
              <a:gd name="T80" fmla="*/ 136704 w 507"/>
              <a:gd name="T81" fmla="*/ 31124 h 1015"/>
              <a:gd name="T82" fmla="*/ 131744 w 507"/>
              <a:gd name="T83" fmla="*/ 17118 h 101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07"/>
              <a:gd name="T127" fmla="*/ 0 h 1015"/>
              <a:gd name="T128" fmla="*/ 507 w 507"/>
              <a:gd name="T129" fmla="*/ 1015 h 101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07" h="1015">
                <a:moveTo>
                  <a:pt x="8" y="963"/>
                </a:moveTo>
                <a:lnTo>
                  <a:pt x="36" y="902"/>
                </a:lnTo>
                <a:cubicBezTo>
                  <a:pt x="44" y="886"/>
                  <a:pt x="63" y="878"/>
                  <a:pt x="80" y="886"/>
                </a:cubicBezTo>
                <a:cubicBezTo>
                  <a:pt x="97" y="894"/>
                  <a:pt x="104" y="913"/>
                  <a:pt x="96" y="930"/>
                </a:cubicBezTo>
                <a:lnTo>
                  <a:pt x="69" y="990"/>
                </a:lnTo>
                <a:cubicBezTo>
                  <a:pt x="61" y="1007"/>
                  <a:pt x="41" y="1015"/>
                  <a:pt x="24" y="1007"/>
                </a:cubicBezTo>
                <a:cubicBezTo>
                  <a:pt x="8" y="999"/>
                  <a:pt x="0" y="979"/>
                  <a:pt x="8" y="963"/>
                </a:cubicBezTo>
                <a:close/>
                <a:moveTo>
                  <a:pt x="91" y="781"/>
                </a:moveTo>
                <a:lnTo>
                  <a:pt x="119" y="721"/>
                </a:lnTo>
                <a:cubicBezTo>
                  <a:pt x="127" y="704"/>
                  <a:pt x="147" y="697"/>
                  <a:pt x="163" y="704"/>
                </a:cubicBezTo>
                <a:cubicBezTo>
                  <a:pt x="180" y="712"/>
                  <a:pt x="187" y="732"/>
                  <a:pt x="180" y="749"/>
                </a:cubicBezTo>
                <a:lnTo>
                  <a:pt x="152" y="809"/>
                </a:lnTo>
                <a:cubicBezTo>
                  <a:pt x="144" y="826"/>
                  <a:pt x="124" y="833"/>
                  <a:pt x="108" y="825"/>
                </a:cubicBezTo>
                <a:cubicBezTo>
                  <a:pt x="91" y="818"/>
                  <a:pt x="84" y="798"/>
                  <a:pt x="91" y="781"/>
                </a:cubicBezTo>
                <a:close/>
                <a:moveTo>
                  <a:pt x="175" y="600"/>
                </a:moveTo>
                <a:lnTo>
                  <a:pt x="203" y="539"/>
                </a:lnTo>
                <a:cubicBezTo>
                  <a:pt x="210" y="523"/>
                  <a:pt x="230" y="515"/>
                  <a:pt x="247" y="523"/>
                </a:cubicBezTo>
                <a:cubicBezTo>
                  <a:pt x="263" y="531"/>
                  <a:pt x="271" y="550"/>
                  <a:pt x="263" y="567"/>
                </a:cubicBezTo>
                <a:lnTo>
                  <a:pt x="235" y="628"/>
                </a:lnTo>
                <a:cubicBezTo>
                  <a:pt x="228" y="644"/>
                  <a:pt x="208" y="652"/>
                  <a:pt x="191" y="644"/>
                </a:cubicBezTo>
                <a:cubicBezTo>
                  <a:pt x="174" y="636"/>
                  <a:pt x="167" y="616"/>
                  <a:pt x="175" y="600"/>
                </a:cubicBezTo>
                <a:close/>
                <a:moveTo>
                  <a:pt x="258" y="418"/>
                </a:moveTo>
                <a:lnTo>
                  <a:pt x="286" y="358"/>
                </a:lnTo>
                <a:cubicBezTo>
                  <a:pt x="294" y="341"/>
                  <a:pt x="313" y="334"/>
                  <a:pt x="330" y="341"/>
                </a:cubicBezTo>
                <a:cubicBezTo>
                  <a:pt x="347" y="349"/>
                  <a:pt x="354" y="369"/>
                  <a:pt x="346" y="386"/>
                </a:cubicBezTo>
                <a:lnTo>
                  <a:pt x="319" y="446"/>
                </a:lnTo>
                <a:cubicBezTo>
                  <a:pt x="311" y="463"/>
                  <a:pt x="291" y="470"/>
                  <a:pt x="274" y="462"/>
                </a:cubicBezTo>
                <a:cubicBezTo>
                  <a:pt x="258" y="455"/>
                  <a:pt x="250" y="435"/>
                  <a:pt x="258" y="418"/>
                </a:cubicBezTo>
                <a:close/>
                <a:moveTo>
                  <a:pt x="341" y="237"/>
                </a:moveTo>
                <a:lnTo>
                  <a:pt x="369" y="176"/>
                </a:lnTo>
                <a:cubicBezTo>
                  <a:pt x="377" y="160"/>
                  <a:pt x="397" y="152"/>
                  <a:pt x="413" y="160"/>
                </a:cubicBezTo>
                <a:cubicBezTo>
                  <a:pt x="430" y="168"/>
                  <a:pt x="437" y="187"/>
                  <a:pt x="430" y="204"/>
                </a:cubicBezTo>
                <a:lnTo>
                  <a:pt x="402" y="265"/>
                </a:lnTo>
                <a:cubicBezTo>
                  <a:pt x="394" y="281"/>
                  <a:pt x="374" y="289"/>
                  <a:pt x="358" y="281"/>
                </a:cubicBezTo>
                <a:cubicBezTo>
                  <a:pt x="341" y="273"/>
                  <a:pt x="334" y="254"/>
                  <a:pt x="341" y="237"/>
                </a:cubicBezTo>
                <a:close/>
                <a:moveTo>
                  <a:pt x="425" y="55"/>
                </a:moveTo>
                <a:lnTo>
                  <a:pt x="439" y="24"/>
                </a:lnTo>
                <a:cubicBezTo>
                  <a:pt x="447" y="8"/>
                  <a:pt x="467" y="0"/>
                  <a:pt x="483" y="8"/>
                </a:cubicBezTo>
                <a:cubicBezTo>
                  <a:pt x="500" y="16"/>
                  <a:pt x="507" y="35"/>
                  <a:pt x="500" y="52"/>
                </a:cubicBezTo>
                <a:lnTo>
                  <a:pt x="485" y="83"/>
                </a:lnTo>
                <a:cubicBezTo>
                  <a:pt x="478" y="100"/>
                  <a:pt x="458" y="107"/>
                  <a:pt x="441" y="100"/>
                </a:cubicBezTo>
                <a:cubicBezTo>
                  <a:pt x="424" y="92"/>
                  <a:pt x="417" y="72"/>
                  <a:pt x="425" y="55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69" name="Freeform 78"/>
          <p:cNvSpPr>
            <a:spLocks/>
          </p:cNvSpPr>
          <p:nvPr/>
        </p:nvSpPr>
        <p:spPr bwMode="auto">
          <a:xfrm>
            <a:off x="5481340" y="4749297"/>
            <a:ext cx="89256" cy="129494"/>
          </a:xfrm>
          <a:custGeom>
            <a:avLst/>
            <a:gdLst>
              <a:gd name="T0" fmla="*/ 0 w 51"/>
              <a:gd name="T1" fmla="*/ 85725 h 74"/>
              <a:gd name="T2" fmla="*/ 80963 w 51"/>
              <a:gd name="T3" fmla="*/ 0 h 74"/>
              <a:gd name="T4" fmla="*/ 68263 w 51"/>
              <a:gd name="T5" fmla="*/ 117475 h 74"/>
              <a:gd name="T6" fmla="*/ 0 w 51"/>
              <a:gd name="T7" fmla="*/ 85725 h 74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74"/>
              <a:gd name="T14" fmla="*/ 51 w 51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74">
                <a:moveTo>
                  <a:pt x="0" y="54"/>
                </a:moveTo>
                <a:lnTo>
                  <a:pt x="51" y="0"/>
                </a:lnTo>
                <a:lnTo>
                  <a:pt x="43" y="74"/>
                </a:lnTo>
                <a:lnTo>
                  <a:pt x="0" y="5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70" name="Freeform 79"/>
          <p:cNvSpPr>
            <a:spLocks/>
          </p:cNvSpPr>
          <p:nvPr/>
        </p:nvSpPr>
        <p:spPr bwMode="auto">
          <a:xfrm>
            <a:off x="5533843" y="4490307"/>
            <a:ext cx="315020" cy="314986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71" name="Freeform 80"/>
          <p:cNvSpPr>
            <a:spLocks/>
          </p:cNvSpPr>
          <p:nvPr/>
        </p:nvSpPr>
        <p:spPr bwMode="auto">
          <a:xfrm>
            <a:off x="5533843" y="4490307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39"/>
                  <a:pt x="140" y="180"/>
                  <a:pt x="90" y="180"/>
                </a:cubicBezTo>
                <a:cubicBezTo>
                  <a:pt x="40" y="180"/>
                  <a:pt x="0" y="139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72" name="Rectangle 81"/>
          <p:cNvSpPr>
            <a:spLocks noChangeArrowheads="1"/>
          </p:cNvSpPr>
          <p:nvPr/>
        </p:nvSpPr>
        <p:spPr bwMode="auto">
          <a:xfrm>
            <a:off x="5628350" y="4542805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5673" name="Freeform 82"/>
          <p:cNvSpPr>
            <a:spLocks/>
          </p:cNvSpPr>
          <p:nvPr/>
        </p:nvSpPr>
        <p:spPr bwMode="auto">
          <a:xfrm>
            <a:off x="5848862" y="5015285"/>
            <a:ext cx="315020" cy="314986"/>
          </a:xfrm>
          <a:custGeom>
            <a:avLst/>
            <a:gdLst>
              <a:gd name="T0" fmla="*/ 0 w 921"/>
              <a:gd name="T1" fmla="*/ 143030 h 921"/>
              <a:gd name="T2" fmla="*/ 14303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303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74" name="Freeform 83"/>
          <p:cNvSpPr>
            <a:spLocks/>
          </p:cNvSpPr>
          <p:nvPr/>
        </p:nvSpPr>
        <p:spPr bwMode="auto">
          <a:xfrm>
            <a:off x="5848862" y="5015285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75" name="Rectangle 84"/>
          <p:cNvSpPr>
            <a:spLocks noChangeArrowheads="1"/>
          </p:cNvSpPr>
          <p:nvPr/>
        </p:nvSpPr>
        <p:spPr bwMode="auto">
          <a:xfrm>
            <a:off x="5946869" y="5067782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6</a:t>
            </a:r>
            <a:endParaRPr lang="en-US"/>
          </a:p>
        </p:txBody>
      </p:sp>
      <p:sp>
        <p:nvSpPr>
          <p:cNvPr id="25676" name="Freeform 85"/>
          <p:cNvSpPr>
            <a:spLocks/>
          </p:cNvSpPr>
          <p:nvPr/>
        </p:nvSpPr>
        <p:spPr bwMode="auto">
          <a:xfrm>
            <a:off x="5218823" y="5015285"/>
            <a:ext cx="315020" cy="314986"/>
          </a:xfrm>
          <a:custGeom>
            <a:avLst/>
            <a:gdLst>
              <a:gd name="T0" fmla="*/ 0 w 921"/>
              <a:gd name="T1" fmla="*/ 143030 h 921"/>
              <a:gd name="T2" fmla="*/ 14272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272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77" name="Freeform 86"/>
          <p:cNvSpPr>
            <a:spLocks/>
          </p:cNvSpPr>
          <p:nvPr/>
        </p:nvSpPr>
        <p:spPr bwMode="auto">
          <a:xfrm>
            <a:off x="5218823" y="5015285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78" name="Rectangle 87"/>
          <p:cNvSpPr>
            <a:spLocks noChangeArrowheads="1"/>
          </p:cNvSpPr>
          <p:nvPr/>
        </p:nvSpPr>
        <p:spPr bwMode="auto">
          <a:xfrm>
            <a:off x="5316830" y="5067782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25679" name="Line 88"/>
          <p:cNvSpPr>
            <a:spLocks noChangeShapeType="1"/>
          </p:cNvSpPr>
          <p:nvPr/>
        </p:nvSpPr>
        <p:spPr bwMode="auto">
          <a:xfrm flipH="1" flipV="1">
            <a:off x="6881427" y="3421104"/>
            <a:ext cx="159260" cy="332486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80" name="Freeform 89"/>
          <p:cNvSpPr>
            <a:spLocks/>
          </p:cNvSpPr>
          <p:nvPr/>
        </p:nvSpPr>
        <p:spPr bwMode="auto">
          <a:xfrm>
            <a:off x="6839425" y="3335357"/>
            <a:ext cx="75255" cy="106746"/>
          </a:xfrm>
          <a:custGeom>
            <a:avLst/>
            <a:gdLst>
              <a:gd name="T0" fmla="*/ 12700 w 43"/>
              <a:gd name="T1" fmla="*/ 96838 h 61"/>
              <a:gd name="T2" fmla="*/ 0 w 43"/>
              <a:gd name="T3" fmla="*/ 0 h 61"/>
              <a:gd name="T4" fmla="*/ 68263 w 43"/>
              <a:gd name="T5" fmla="*/ 71438 h 61"/>
              <a:gd name="T6" fmla="*/ 12700 w 43"/>
              <a:gd name="T7" fmla="*/ 96838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1"/>
              <a:gd name="T14" fmla="*/ 43 w 43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1">
                <a:moveTo>
                  <a:pt x="8" y="61"/>
                </a:moveTo>
                <a:lnTo>
                  <a:pt x="0" y="0"/>
                </a:lnTo>
                <a:lnTo>
                  <a:pt x="43" y="45"/>
                </a:lnTo>
                <a:lnTo>
                  <a:pt x="8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81" name="Line 90"/>
          <p:cNvSpPr>
            <a:spLocks noChangeShapeType="1"/>
          </p:cNvSpPr>
          <p:nvPr/>
        </p:nvSpPr>
        <p:spPr bwMode="auto">
          <a:xfrm flipV="1">
            <a:off x="6410648" y="3449103"/>
            <a:ext cx="138258" cy="304487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82" name="Freeform 91"/>
          <p:cNvSpPr>
            <a:spLocks/>
          </p:cNvSpPr>
          <p:nvPr/>
        </p:nvSpPr>
        <p:spPr bwMode="auto">
          <a:xfrm>
            <a:off x="6499903" y="3330108"/>
            <a:ext cx="105007" cy="150494"/>
          </a:xfrm>
          <a:custGeom>
            <a:avLst/>
            <a:gdLst>
              <a:gd name="T0" fmla="*/ 0 w 60"/>
              <a:gd name="T1" fmla="*/ 100013 h 86"/>
              <a:gd name="T2" fmla="*/ 95250 w 60"/>
              <a:gd name="T3" fmla="*/ 0 h 86"/>
              <a:gd name="T4" fmla="*/ 79375 w 60"/>
              <a:gd name="T5" fmla="*/ 136525 h 86"/>
              <a:gd name="T6" fmla="*/ 0 w 60"/>
              <a:gd name="T7" fmla="*/ 100013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6"/>
              <a:gd name="T14" fmla="*/ 60 w 6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6">
                <a:moveTo>
                  <a:pt x="0" y="63"/>
                </a:moveTo>
                <a:lnTo>
                  <a:pt x="60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83" name="Freeform 92"/>
          <p:cNvSpPr>
            <a:spLocks/>
          </p:cNvSpPr>
          <p:nvPr/>
        </p:nvSpPr>
        <p:spPr bwMode="auto">
          <a:xfrm>
            <a:off x="6568158" y="3071119"/>
            <a:ext cx="315020" cy="314986"/>
          </a:xfrm>
          <a:custGeom>
            <a:avLst/>
            <a:gdLst>
              <a:gd name="T0" fmla="*/ 0 w 921"/>
              <a:gd name="T1" fmla="*/ 142720 h 921"/>
              <a:gd name="T2" fmla="*/ 142720 w 921"/>
              <a:gd name="T3" fmla="*/ 0 h 921"/>
              <a:gd name="T4" fmla="*/ 285750 w 921"/>
              <a:gd name="T5" fmla="*/ 142720 h 921"/>
              <a:gd name="T6" fmla="*/ 285750 w 921"/>
              <a:gd name="T7" fmla="*/ 142720 h 921"/>
              <a:gd name="T8" fmla="*/ 142720 w 921"/>
              <a:gd name="T9" fmla="*/ 285750 h 921"/>
              <a:gd name="T10" fmla="*/ 0 w 921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84" name="Freeform 93"/>
          <p:cNvSpPr>
            <a:spLocks/>
          </p:cNvSpPr>
          <p:nvPr/>
        </p:nvSpPr>
        <p:spPr bwMode="auto">
          <a:xfrm>
            <a:off x="6568158" y="3071119"/>
            <a:ext cx="315020" cy="314986"/>
          </a:xfrm>
          <a:custGeom>
            <a:avLst/>
            <a:gdLst>
              <a:gd name="T0" fmla="*/ 0 w 180"/>
              <a:gd name="T1" fmla="*/ 141288 h 180"/>
              <a:gd name="T2" fmla="*/ 142875 w 180"/>
              <a:gd name="T3" fmla="*/ 0 h 180"/>
              <a:gd name="T4" fmla="*/ 285750 w 180"/>
              <a:gd name="T5" fmla="*/ 141288 h 180"/>
              <a:gd name="T6" fmla="*/ 285750 w 180"/>
              <a:gd name="T7" fmla="*/ 141288 h 180"/>
              <a:gd name="T8" fmla="*/ 142875 w 180"/>
              <a:gd name="T9" fmla="*/ 285750 h 180"/>
              <a:gd name="T10" fmla="*/ 0 w 180"/>
              <a:gd name="T11" fmla="*/ 141288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89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80" y="139"/>
                  <a:pt x="139" y="180"/>
                  <a:pt x="90" y="180"/>
                </a:cubicBezTo>
                <a:cubicBezTo>
                  <a:pt x="40" y="180"/>
                  <a:pt x="0" y="139"/>
                  <a:pt x="0" y="89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85" name="Rectangle 94"/>
          <p:cNvSpPr>
            <a:spLocks noChangeArrowheads="1"/>
          </p:cNvSpPr>
          <p:nvPr/>
        </p:nvSpPr>
        <p:spPr bwMode="auto">
          <a:xfrm>
            <a:off x="6662664" y="3120117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5686" name="Freeform 95"/>
          <p:cNvSpPr>
            <a:spLocks/>
          </p:cNvSpPr>
          <p:nvPr/>
        </p:nvSpPr>
        <p:spPr bwMode="auto">
          <a:xfrm>
            <a:off x="6883177" y="3596096"/>
            <a:ext cx="315020" cy="314986"/>
          </a:xfrm>
          <a:custGeom>
            <a:avLst/>
            <a:gdLst>
              <a:gd name="T0" fmla="*/ 0 w 922"/>
              <a:gd name="T1" fmla="*/ 142720 h 921"/>
              <a:gd name="T2" fmla="*/ 142875 w 922"/>
              <a:gd name="T3" fmla="*/ 0 h 921"/>
              <a:gd name="T4" fmla="*/ 285750 w 922"/>
              <a:gd name="T5" fmla="*/ 142720 h 921"/>
              <a:gd name="T6" fmla="*/ 285750 w 922"/>
              <a:gd name="T7" fmla="*/ 142720 h 921"/>
              <a:gd name="T8" fmla="*/ 142875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87" name="Freeform 96"/>
          <p:cNvSpPr>
            <a:spLocks/>
          </p:cNvSpPr>
          <p:nvPr/>
        </p:nvSpPr>
        <p:spPr bwMode="auto">
          <a:xfrm>
            <a:off x="6883177" y="3596096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88" name="Rectangle 97"/>
          <p:cNvSpPr>
            <a:spLocks noChangeArrowheads="1"/>
          </p:cNvSpPr>
          <p:nvPr/>
        </p:nvSpPr>
        <p:spPr bwMode="auto">
          <a:xfrm>
            <a:off x="6932180" y="3645094"/>
            <a:ext cx="198772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25689" name="Freeform 98"/>
          <p:cNvSpPr>
            <a:spLocks/>
          </p:cNvSpPr>
          <p:nvPr/>
        </p:nvSpPr>
        <p:spPr bwMode="auto">
          <a:xfrm>
            <a:off x="6251388" y="3596096"/>
            <a:ext cx="316770" cy="314986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8 w 922"/>
              <a:gd name="T5" fmla="*/ 142720 h 921"/>
              <a:gd name="T6" fmla="*/ 287338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90" name="Freeform 99"/>
          <p:cNvSpPr>
            <a:spLocks/>
          </p:cNvSpPr>
          <p:nvPr/>
        </p:nvSpPr>
        <p:spPr bwMode="auto">
          <a:xfrm>
            <a:off x="6251388" y="3596096"/>
            <a:ext cx="316770" cy="314986"/>
          </a:xfrm>
          <a:custGeom>
            <a:avLst/>
            <a:gdLst>
              <a:gd name="T0" fmla="*/ 0 w 181"/>
              <a:gd name="T1" fmla="*/ 142875 h 180"/>
              <a:gd name="T2" fmla="*/ 144463 w 181"/>
              <a:gd name="T3" fmla="*/ 0 h 180"/>
              <a:gd name="T4" fmla="*/ 287338 w 181"/>
              <a:gd name="T5" fmla="*/ 142875 h 180"/>
              <a:gd name="T6" fmla="*/ 287338 w 181"/>
              <a:gd name="T7" fmla="*/ 142875 h 180"/>
              <a:gd name="T8" fmla="*/ 144463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1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1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91" name="Rectangle 100"/>
          <p:cNvSpPr>
            <a:spLocks noChangeArrowheads="1"/>
          </p:cNvSpPr>
          <p:nvPr/>
        </p:nvSpPr>
        <p:spPr bwMode="auto">
          <a:xfrm>
            <a:off x="6351145" y="3645094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8</a:t>
            </a:r>
            <a:endParaRPr lang="en-US"/>
          </a:p>
        </p:txBody>
      </p:sp>
      <p:sp>
        <p:nvSpPr>
          <p:cNvPr id="25692" name="Freeform 101"/>
          <p:cNvSpPr>
            <a:spLocks/>
          </p:cNvSpPr>
          <p:nvPr/>
        </p:nvSpPr>
        <p:spPr bwMode="auto">
          <a:xfrm>
            <a:off x="6727418" y="2829629"/>
            <a:ext cx="390275" cy="433981"/>
          </a:xfrm>
          <a:custGeom>
            <a:avLst/>
            <a:gdLst>
              <a:gd name="T0" fmla="*/ 141288 w 223"/>
              <a:gd name="T1" fmla="*/ 360363 h 248"/>
              <a:gd name="T2" fmla="*/ 339725 w 223"/>
              <a:gd name="T3" fmla="*/ 254000 h 248"/>
              <a:gd name="T4" fmla="*/ 188913 w 223"/>
              <a:gd name="T5" fmla="*/ 26988 h 248"/>
              <a:gd name="T6" fmla="*/ 0 w 223"/>
              <a:gd name="T7" fmla="*/ 98425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23"/>
              <a:gd name="T13" fmla="*/ 0 h 248"/>
              <a:gd name="T14" fmla="*/ 223 w 223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" h="248">
                <a:moveTo>
                  <a:pt x="89" y="227"/>
                </a:moveTo>
                <a:cubicBezTo>
                  <a:pt x="150" y="248"/>
                  <a:pt x="206" y="218"/>
                  <a:pt x="214" y="160"/>
                </a:cubicBezTo>
                <a:cubicBezTo>
                  <a:pt x="223" y="102"/>
                  <a:pt x="180" y="38"/>
                  <a:pt x="119" y="17"/>
                </a:cubicBezTo>
                <a:cubicBezTo>
                  <a:pt x="67" y="0"/>
                  <a:pt x="18" y="18"/>
                  <a:pt x="0" y="62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93" name="Freeform 102"/>
          <p:cNvSpPr>
            <a:spLocks/>
          </p:cNvSpPr>
          <p:nvPr/>
        </p:nvSpPr>
        <p:spPr bwMode="auto">
          <a:xfrm>
            <a:off x="6678414" y="2925875"/>
            <a:ext cx="96257" cy="145244"/>
          </a:xfrm>
          <a:custGeom>
            <a:avLst/>
            <a:gdLst>
              <a:gd name="T0" fmla="*/ 87313 w 55"/>
              <a:gd name="T1" fmla="*/ 0 h 83"/>
              <a:gd name="T2" fmla="*/ 42863 w 55"/>
              <a:gd name="T3" fmla="*/ 131763 h 83"/>
              <a:gd name="T4" fmla="*/ 0 w 55"/>
              <a:gd name="T5" fmla="*/ 0 h 83"/>
              <a:gd name="T6" fmla="*/ 87313 w 55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3"/>
              <a:gd name="T14" fmla="*/ 55 w 55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3">
                <a:moveTo>
                  <a:pt x="55" y="0"/>
                </a:moveTo>
                <a:lnTo>
                  <a:pt x="27" y="83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94" name="Freeform 103"/>
          <p:cNvSpPr>
            <a:spLocks/>
          </p:cNvSpPr>
          <p:nvPr/>
        </p:nvSpPr>
        <p:spPr bwMode="auto">
          <a:xfrm>
            <a:off x="6673164" y="4436060"/>
            <a:ext cx="315020" cy="314986"/>
          </a:xfrm>
          <a:custGeom>
            <a:avLst/>
            <a:gdLst>
              <a:gd name="T0" fmla="*/ 0 w 921"/>
              <a:gd name="T1" fmla="*/ 142875 h 922"/>
              <a:gd name="T2" fmla="*/ 143030 w 921"/>
              <a:gd name="T3" fmla="*/ 0 h 922"/>
              <a:gd name="T4" fmla="*/ 285750 w 921"/>
              <a:gd name="T5" fmla="*/ 142875 h 922"/>
              <a:gd name="T6" fmla="*/ 285750 w 921"/>
              <a:gd name="T7" fmla="*/ 142875 h 922"/>
              <a:gd name="T8" fmla="*/ 143030 w 921"/>
              <a:gd name="T9" fmla="*/ 285750 h 922"/>
              <a:gd name="T10" fmla="*/ 0 w 921"/>
              <a:gd name="T11" fmla="*/ 142875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95" name="Freeform 104"/>
          <p:cNvSpPr>
            <a:spLocks/>
          </p:cNvSpPr>
          <p:nvPr/>
        </p:nvSpPr>
        <p:spPr bwMode="auto">
          <a:xfrm>
            <a:off x="6673164" y="4436060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39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96" name="Rectangle 105"/>
          <p:cNvSpPr>
            <a:spLocks noChangeArrowheads="1"/>
          </p:cNvSpPr>
          <p:nvPr/>
        </p:nvSpPr>
        <p:spPr bwMode="auto">
          <a:xfrm>
            <a:off x="6718667" y="4488558"/>
            <a:ext cx="198772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12</a:t>
            </a:r>
            <a:endParaRPr lang="en-US"/>
          </a:p>
        </p:txBody>
      </p:sp>
      <p:sp>
        <p:nvSpPr>
          <p:cNvPr id="25697" name="Freeform 106"/>
          <p:cNvSpPr>
            <a:spLocks/>
          </p:cNvSpPr>
          <p:nvPr/>
        </p:nvSpPr>
        <p:spPr bwMode="auto">
          <a:xfrm>
            <a:off x="6093878" y="4121074"/>
            <a:ext cx="316770" cy="314986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8 w 922"/>
              <a:gd name="T5" fmla="*/ 142720 h 921"/>
              <a:gd name="T6" fmla="*/ 287338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98" name="Freeform 107"/>
          <p:cNvSpPr>
            <a:spLocks/>
          </p:cNvSpPr>
          <p:nvPr/>
        </p:nvSpPr>
        <p:spPr bwMode="auto">
          <a:xfrm>
            <a:off x="6093878" y="4121074"/>
            <a:ext cx="316770" cy="314986"/>
          </a:xfrm>
          <a:custGeom>
            <a:avLst/>
            <a:gdLst>
              <a:gd name="T0" fmla="*/ 0 w 181"/>
              <a:gd name="T1" fmla="*/ 142875 h 180"/>
              <a:gd name="T2" fmla="*/ 142875 w 181"/>
              <a:gd name="T3" fmla="*/ 0 h 180"/>
              <a:gd name="T4" fmla="*/ 287338 w 181"/>
              <a:gd name="T5" fmla="*/ 142875 h 180"/>
              <a:gd name="T6" fmla="*/ 287338 w 181"/>
              <a:gd name="T7" fmla="*/ 142875 h 180"/>
              <a:gd name="T8" fmla="*/ 142875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0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0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699" name="Rectangle 108"/>
          <p:cNvSpPr>
            <a:spLocks noChangeArrowheads="1"/>
          </p:cNvSpPr>
          <p:nvPr/>
        </p:nvSpPr>
        <p:spPr bwMode="auto">
          <a:xfrm>
            <a:off x="6142881" y="4170072"/>
            <a:ext cx="185435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11</a:t>
            </a:r>
            <a:endParaRPr lang="en-US"/>
          </a:p>
        </p:txBody>
      </p:sp>
      <p:sp>
        <p:nvSpPr>
          <p:cNvPr id="25700" name="Freeform 109"/>
          <p:cNvSpPr>
            <a:spLocks/>
          </p:cNvSpPr>
          <p:nvPr/>
        </p:nvSpPr>
        <p:spPr bwMode="auto">
          <a:xfrm>
            <a:off x="5540843" y="5540262"/>
            <a:ext cx="315020" cy="314986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701" name="Freeform 110"/>
          <p:cNvSpPr>
            <a:spLocks/>
          </p:cNvSpPr>
          <p:nvPr/>
        </p:nvSpPr>
        <p:spPr bwMode="auto">
          <a:xfrm>
            <a:off x="5540843" y="5540262"/>
            <a:ext cx="315020" cy="314986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1"/>
                  <a:pt x="40" y="0"/>
                  <a:pt x="90" y="0"/>
                </a:cubicBezTo>
                <a:cubicBezTo>
                  <a:pt x="140" y="0"/>
                  <a:pt x="180" y="41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25702" name="Rectangle 111"/>
          <p:cNvSpPr>
            <a:spLocks noChangeArrowheads="1"/>
          </p:cNvSpPr>
          <p:nvPr/>
        </p:nvSpPr>
        <p:spPr bwMode="auto">
          <a:xfrm>
            <a:off x="5638850" y="5594511"/>
            <a:ext cx="99386" cy="2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Array-based 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hlinkClick r:id="rId2"/>
              </a:rPr>
              <a:t>https://cmps-people.ok.ubc.ca/ylucet/DS/DisjointSets.html</a:t>
            </a:r>
            <a:r>
              <a:rPr lang="en-CA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72DA420-0ED9-344A-81FA-25B175F421C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8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105F-0CB3-4A67-83CD-2610C335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685D4-F4F6-4E18-BCDF-C4EDFA4A8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1964 </a:t>
                </a:r>
                <a:r>
                  <a:rPr lang="en-US" dirty="0" err="1"/>
                  <a:t>Galler</a:t>
                </a:r>
                <a:r>
                  <a:rPr lang="en-US" dirty="0"/>
                  <a:t> &amp; Fischer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1973 Hopcroft &amp; Ullman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685D4-F4F6-4E18-BCDF-C4EDFA4A8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55" t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D1F28-B6D8-4902-94B9-A29F7C8527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52516-42DF-4B9E-BA38-8D7077579FFD}"/>
              </a:ext>
            </a:extLst>
          </p:cNvPr>
          <p:cNvSpPr txBox="1"/>
          <p:nvPr/>
        </p:nvSpPr>
        <p:spPr>
          <a:xfrm>
            <a:off x="287785" y="7092205"/>
            <a:ext cx="3528392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https://en.wikipedia.org/wiki/Disjoint-set_data_structure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62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Union-Find</a:t>
            </a:r>
          </a:p>
        </p:txBody>
      </p:sp>
      <p:sp>
        <p:nvSpPr>
          <p:cNvPr id="1741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C50B0C-0B23-C640-807F-E3F9640A35C7}" type="slidenum">
              <a:rPr lang="en-US" sz="1500"/>
              <a:pPr eaLnBrk="1" hangingPunct="1"/>
              <a:t>3</a:t>
            </a:fld>
            <a:endParaRPr lang="en-US" sz="15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8063" y="1847920"/>
            <a:ext cx="8568531" cy="1259946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Union-Find aka Disjoint-set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Partition Structures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Motivation: </a:t>
            </a:r>
            <a:r>
              <a:rPr lang="en-US" dirty="0" err="1"/>
              <a:t>Kruskal’s</a:t>
            </a:r>
            <a:r>
              <a:rPr lang="en-US" dirty="0"/>
              <a:t> algorithms need to maintain a </a:t>
            </a:r>
            <a:r>
              <a:rPr lang="en-US" b="1" dirty="0">
                <a:solidFill>
                  <a:srgbClr val="FF0000"/>
                </a:solidFill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1260132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7167-1DDA-4942-881D-0F60A357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Iterated logarithm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1CD09-1E9E-456B-A512-767302759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3238" y="1475581"/>
                <a:ext cx="9069387" cy="5280819"/>
              </a:xfrm>
            </p:spPr>
            <p:txBody>
              <a:bodyPr/>
              <a:lstStyle/>
              <a:p>
                <a:r>
                  <a:rPr lang="en-US" dirty="0"/>
                  <a:t>Log star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Number of times the logarithm function must be iteratively applied before the result is less or equal to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≤1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)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if</m:t>
                                            </m:r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&gt;1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1CD09-1E9E-456B-A512-767302759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475581"/>
                <a:ext cx="9069387" cy="5280819"/>
              </a:xfrm>
              <a:blipFill>
                <a:blip r:embed="rId2"/>
                <a:stretch>
                  <a:fillRect l="-2757" t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FB84F-7407-43D4-84AC-E531EE80F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659068-DCCE-4683-AEF8-E0CEE8219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62130"/>
              </p:ext>
            </p:extLst>
          </p:nvPr>
        </p:nvGraphicFramePr>
        <p:xfrm>
          <a:off x="4679988" y="4792907"/>
          <a:ext cx="3168922" cy="2560320"/>
        </p:xfrm>
        <a:graphic>
          <a:graphicData uri="http://schemas.openxmlformats.org/drawingml/2006/table">
            <a:tbl>
              <a:tblPr/>
              <a:tblGrid>
                <a:gridCol w="1539503">
                  <a:extLst>
                    <a:ext uri="{9D8B030D-6E8A-4147-A177-3AD203B41FA5}">
                      <a16:colId xmlns:a16="http://schemas.microsoft.com/office/drawing/2014/main" val="1204075651"/>
                    </a:ext>
                  </a:extLst>
                </a:gridCol>
                <a:gridCol w="1629419">
                  <a:extLst>
                    <a:ext uri="{9D8B030D-6E8A-4147-A177-3AD203B41FA5}">
                      <a16:colId xmlns:a16="http://schemas.microsoft.com/office/drawing/2014/main" val="4242802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i="1">
                          <a:effectLst/>
                        </a:rPr>
                        <a:t>x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lg* </a:t>
                      </a:r>
                      <a:r>
                        <a:rPr lang="en-US" sz="1800" i="1">
                          <a:effectLst/>
                        </a:rPr>
                        <a:t>x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7884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Nimbus Roman No9 L"/>
                        </a:rPr>
                        <a:t>(−∞, 1]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470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Nimbus Roman No9 L"/>
                        </a:rPr>
                        <a:t>(1, 2]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645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Nimbus Roman No9 L"/>
                        </a:rPr>
                        <a:t>(2, 4]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73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Nimbus Roman No9 L"/>
                        </a:rPr>
                        <a:t>(4, 16]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584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Nimbus Roman No9 L"/>
                        </a:rPr>
                        <a:t>(16, 65536]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909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Nimbus Roman No9 L"/>
                        </a:rPr>
                        <a:t>(65536, 2</a:t>
                      </a:r>
                      <a:r>
                        <a:rPr lang="en-US" sz="1800" baseline="30000">
                          <a:effectLst/>
                          <a:latin typeface="Nimbus Roman No9 L"/>
                        </a:rPr>
                        <a:t>65536</a:t>
                      </a:r>
                      <a:r>
                        <a:rPr lang="en-US" sz="1800">
                          <a:effectLst/>
                          <a:latin typeface="Nimbus Roman No9 L"/>
                        </a:rPr>
                        <a:t>]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792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8C75FA-2CB9-4CB5-A3F3-11A9DDC05CE6}"/>
              </a:ext>
            </a:extLst>
          </p:cNvPr>
          <p:cNvSpPr txBox="1"/>
          <p:nvPr/>
        </p:nvSpPr>
        <p:spPr>
          <a:xfrm>
            <a:off x="287785" y="7092205"/>
            <a:ext cx="3528392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https://en.wikipedia.org/wiki/Iterated_logarithm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558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105F-0CB3-4A67-83CD-2610C335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685D4-F4F6-4E18-BCDF-C4EDFA4A8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1964 </a:t>
                </a:r>
                <a:r>
                  <a:rPr lang="en-US" dirty="0" err="1"/>
                  <a:t>Galler</a:t>
                </a:r>
                <a:r>
                  <a:rPr lang="en-US" dirty="0"/>
                  <a:t> &amp; Fischer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1973 Hopcroft &amp; Ullman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1975 </a:t>
                </a:r>
                <a:r>
                  <a:rPr lang="en-US" dirty="0" err="1"/>
                  <a:t>Tarjan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685D4-F4F6-4E18-BCDF-C4EDFA4A8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55" t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D1F28-B6D8-4902-94B9-A29F7C8527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8FA7C-843E-4841-B4DB-4349A8498F6D}"/>
              </a:ext>
            </a:extLst>
          </p:cNvPr>
          <p:cNvSpPr txBox="1"/>
          <p:nvPr/>
        </p:nvSpPr>
        <p:spPr>
          <a:xfrm>
            <a:off x="287785" y="7092205"/>
            <a:ext cx="3528392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https://en.wikipedia.org/wiki/Disjoint-set_data_structure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968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D33F-1921-4813-9666-37274ACB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Ackermann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39985-2834-4573-8E0A-A77855895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Ackermann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grows very rapidly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</m:oMath>
                </a14:m>
                <a:r>
                  <a:rPr lang="en-US" dirty="0"/>
                  <a:t> is an integer with 19,729 digits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grows very rapidly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39985-2834-4573-8E0A-A77855895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57" t="-2689" b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BE984-3760-4AFB-AC85-39F2CB984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0352C-5038-4175-967D-C28BC4E31D42}"/>
              </a:ext>
            </a:extLst>
          </p:cNvPr>
          <p:cNvSpPr txBox="1"/>
          <p:nvPr/>
        </p:nvSpPr>
        <p:spPr>
          <a:xfrm>
            <a:off x="287785" y="7092205"/>
            <a:ext cx="3528392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https://en.wikipedia.org/wiki/Ackermann_function#Inverse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154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D33F-1921-4813-9666-37274ACB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Ackermann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39985-2834-4573-8E0A-A77855895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grows very rapidly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grows very slowly and is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less than 5 for any practical input size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4,4</m:t>
                        </m:r>
                      </m:e>
                    </m:d>
                  </m:oMath>
                </a14:m>
                <a:r>
                  <a:rPr lang="en-US" dirty="0"/>
                  <a:t> is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39985-2834-4573-8E0A-A77855895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57" t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BE984-3760-4AFB-AC85-39F2CB984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0AA30-0030-4806-85D6-07DF9E657872}"/>
              </a:ext>
            </a:extLst>
          </p:cNvPr>
          <p:cNvSpPr txBox="1"/>
          <p:nvPr/>
        </p:nvSpPr>
        <p:spPr>
          <a:xfrm>
            <a:off x="287785" y="7092205"/>
            <a:ext cx="3528392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https://en.wikipedia.org/wiki/Ackermann_function#Inverse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193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105F-0CB3-4A67-83CD-2610C335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685D4-F4F6-4E18-BCDF-C4EDFA4A8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1964 </a:t>
                </a:r>
                <a:r>
                  <a:rPr lang="en-US" dirty="0" err="1"/>
                  <a:t>Galler</a:t>
                </a:r>
                <a:r>
                  <a:rPr lang="en-US" dirty="0"/>
                  <a:t> &amp; Fischer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1973 Hopcroft &amp; Ullman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1975 </a:t>
                </a:r>
                <a:r>
                  <a:rPr lang="en-US" dirty="0" err="1"/>
                  <a:t>Tarjan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1979 </a:t>
                </a:r>
                <a:r>
                  <a:rPr lang="en-US" dirty="0" err="1"/>
                  <a:t>Tarjan</a:t>
                </a:r>
                <a:r>
                  <a:rPr lang="en-US" dirty="0"/>
                  <a:t> showed this is a lower bound for a restricted case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1989 </a:t>
                </a:r>
                <a:r>
                  <a:rPr lang="en-US" dirty="0" err="1"/>
                  <a:t>Fredman</a:t>
                </a:r>
                <a:r>
                  <a:rPr lang="en-US" dirty="0"/>
                  <a:t> &amp; </a:t>
                </a:r>
                <a:r>
                  <a:rPr lang="en-US" dirty="0" err="1"/>
                  <a:t>Sak</a:t>
                </a:r>
                <a:r>
                  <a:rPr lang="en-US" dirty="0"/>
                  <a:t> proved the optimality of union-find, i.e., the upper bound is in fact a lower bound</a:t>
                </a:r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685D4-F4F6-4E18-BCDF-C4EDFA4A8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55" t="-2689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D1F28-B6D8-4902-94B9-A29F7C8527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A637D-8CCB-4797-9ED7-834285517909}"/>
              </a:ext>
            </a:extLst>
          </p:cNvPr>
          <p:cNvSpPr txBox="1"/>
          <p:nvPr/>
        </p:nvSpPr>
        <p:spPr>
          <a:xfrm>
            <a:off x="287785" y="7092205"/>
            <a:ext cx="3528392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https://en.wikipedia.org/wiki/Disjoint-set_data_structure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2738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Minimum Spanning Tree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Prim’s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start from one node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grow cloud by one node with smaller weight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similar to Dijkstra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 err="1"/>
              <a:t>Kruskal’s</a:t>
            </a:r>
            <a:endParaRPr lang="en-CA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start with all nodes as spanning trees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merge 2 spanning trees by one edge with lowest weight provided that does not create a cycle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Reverse-delete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start from full graph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delete edge with largest weight unless it disconnects the graph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loop till all edges considered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29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4AB832-2EA8-2147-9397-54D2E5F8E98A}" type="slidenum">
              <a:rPr lang="en-US" sz="1500"/>
              <a:pPr eaLnBrk="1" hangingPunct="1"/>
              <a:t>36</a:t>
            </a:fld>
            <a:endParaRPr lang="en-US" sz="1500"/>
          </a:p>
        </p:txBody>
      </p:sp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Example: reverse delete</a:t>
            </a:r>
          </a:p>
        </p:txBody>
      </p:sp>
      <p:sp>
        <p:nvSpPr>
          <p:cNvPr id="27660" name="Oval 36"/>
          <p:cNvSpPr>
            <a:spLocks noChangeArrowheads="1"/>
          </p:cNvSpPr>
          <p:nvPr/>
        </p:nvSpPr>
        <p:spPr bwMode="auto">
          <a:xfrm>
            <a:off x="1323082" y="214540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7661" name="Oval 37"/>
          <p:cNvSpPr>
            <a:spLocks noChangeArrowheads="1"/>
          </p:cNvSpPr>
          <p:nvPr/>
        </p:nvSpPr>
        <p:spPr bwMode="auto">
          <a:xfrm>
            <a:off x="3507217" y="184792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27662" name="Oval 38"/>
          <p:cNvSpPr>
            <a:spLocks noChangeArrowheads="1"/>
          </p:cNvSpPr>
          <p:nvPr/>
        </p:nvSpPr>
        <p:spPr bwMode="auto">
          <a:xfrm>
            <a:off x="2005624" y="2904875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7663" name="Oval 39"/>
          <p:cNvSpPr>
            <a:spLocks noChangeArrowheads="1"/>
          </p:cNvSpPr>
          <p:nvPr/>
        </p:nvSpPr>
        <p:spPr bwMode="auto">
          <a:xfrm>
            <a:off x="987061" y="3611845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7664" name="Oval 40"/>
          <p:cNvSpPr>
            <a:spLocks noChangeArrowheads="1"/>
          </p:cNvSpPr>
          <p:nvPr/>
        </p:nvSpPr>
        <p:spPr bwMode="auto">
          <a:xfrm>
            <a:off x="4263264" y="268788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7665" name="Oval 41"/>
          <p:cNvSpPr>
            <a:spLocks noChangeArrowheads="1"/>
          </p:cNvSpPr>
          <p:nvPr/>
        </p:nvSpPr>
        <p:spPr bwMode="auto">
          <a:xfrm>
            <a:off x="2800174" y="3433352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7666" name="AutoShape 42"/>
          <p:cNvCxnSpPr>
            <a:cxnSpLocks noChangeShapeType="1"/>
            <a:stCxn id="27660" idx="5"/>
            <a:endCxn id="27662" idx="1"/>
          </p:cNvCxnSpPr>
          <p:nvPr/>
        </p:nvCxnSpPr>
        <p:spPr bwMode="auto">
          <a:xfrm>
            <a:off x="1610100" y="2442896"/>
            <a:ext cx="444528" cy="5004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43"/>
          <p:cNvCxnSpPr>
            <a:cxnSpLocks noChangeShapeType="1"/>
            <a:stCxn id="27662" idx="3"/>
            <a:endCxn id="27663" idx="7"/>
          </p:cNvCxnSpPr>
          <p:nvPr/>
        </p:nvCxnSpPr>
        <p:spPr bwMode="auto">
          <a:xfrm flipH="1">
            <a:off x="1274080" y="3202362"/>
            <a:ext cx="780548" cy="4479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44"/>
          <p:cNvCxnSpPr>
            <a:cxnSpLocks noChangeShapeType="1"/>
            <a:stCxn id="27660" idx="3"/>
            <a:endCxn id="27663" idx="0"/>
          </p:cNvCxnSpPr>
          <p:nvPr/>
        </p:nvCxnSpPr>
        <p:spPr bwMode="auto">
          <a:xfrm flipH="1">
            <a:off x="1155072" y="2442896"/>
            <a:ext cx="217013" cy="1158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45"/>
          <p:cNvCxnSpPr>
            <a:cxnSpLocks noChangeShapeType="1"/>
            <a:stCxn id="27662" idx="5"/>
            <a:endCxn id="27665" idx="1"/>
          </p:cNvCxnSpPr>
          <p:nvPr/>
        </p:nvCxnSpPr>
        <p:spPr bwMode="auto">
          <a:xfrm>
            <a:off x="2292642" y="3202363"/>
            <a:ext cx="556535" cy="269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46"/>
          <p:cNvCxnSpPr>
            <a:cxnSpLocks noChangeShapeType="1"/>
            <a:stCxn id="27663" idx="6"/>
            <a:endCxn id="27665" idx="2"/>
          </p:cNvCxnSpPr>
          <p:nvPr/>
        </p:nvCxnSpPr>
        <p:spPr bwMode="auto">
          <a:xfrm flipV="1">
            <a:off x="1333583" y="3601346"/>
            <a:ext cx="1456090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47"/>
          <p:cNvCxnSpPr>
            <a:cxnSpLocks noChangeShapeType="1"/>
            <a:stCxn id="27660" idx="6"/>
            <a:endCxn id="27687" idx="1"/>
          </p:cNvCxnSpPr>
          <p:nvPr/>
        </p:nvCxnSpPr>
        <p:spPr bwMode="auto">
          <a:xfrm>
            <a:off x="1669604" y="2313401"/>
            <a:ext cx="1172573" cy="1382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49"/>
          <p:cNvCxnSpPr>
            <a:cxnSpLocks noChangeShapeType="1"/>
            <a:stCxn id="27664" idx="1"/>
            <a:endCxn id="27661" idx="5"/>
          </p:cNvCxnSpPr>
          <p:nvPr/>
        </p:nvCxnSpPr>
        <p:spPr bwMode="auto">
          <a:xfrm flipH="1" flipV="1">
            <a:off x="3794235" y="2145408"/>
            <a:ext cx="518032" cy="5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50"/>
          <p:cNvCxnSpPr>
            <a:cxnSpLocks noChangeShapeType="1"/>
            <a:stCxn id="27688" idx="7"/>
            <a:endCxn id="27664" idx="3"/>
          </p:cNvCxnSpPr>
          <p:nvPr/>
        </p:nvCxnSpPr>
        <p:spPr bwMode="auto">
          <a:xfrm flipV="1">
            <a:off x="3843238" y="2985372"/>
            <a:ext cx="469029" cy="3622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4" name="Text Box 52"/>
          <p:cNvSpPr txBox="1">
            <a:spLocks noChangeArrowheads="1"/>
          </p:cNvSpPr>
          <p:nvPr/>
        </p:nvSpPr>
        <p:spPr bwMode="auto">
          <a:xfrm>
            <a:off x="4042751" y="218390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27675" name="Text Box 53"/>
          <p:cNvSpPr txBox="1">
            <a:spLocks noChangeArrowheads="1"/>
          </p:cNvSpPr>
          <p:nvPr/>
        </p:nvSpPr>
        <p:spPr bwMode="auto">
          <a:xfrm>
            <a:off x="911807" y="271588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1559347" y="261963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27678" name="Text Box 56"/>
          <p:cNvSpPr txBox="1">
            <a:spLocks noChangeArrowheads="1"/>
          </p:cNvSpPr>
          <p:nvPr/>
        </p:nvSpPr>
        <p:spPr bwMode="auto">
          <a:xfrm>
            <a:off x="1947872" y="3695842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7679" name="Text Box 57"/>
          <p:cNvSpPr txBox="1">
            <a:spLocks noChangeArrowheads="1"/>
          </p:cNvSpPr>
          <p:nvPr/>
        </p:nvSpPr>
        <p:spPr bwMode="auto">
          <a:xfrm>
            <a:off x="4100505" y="312886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</a:t>
            </a:r>
          </a:p>
        </p:txBody>
      </p:sp>
      <p:sp>
        <p:nvSpPr>
          <p:cNvPr id="27680" name="Text Box 58"/>
          <p:cNvSpPr txBox="1">
            <a:spLocks noChangeArrowheads="1"/>
          </p:cNvSpPr>
          <p:nvPr/>
        </p:nvSpPr>
        <p:spPr bwMode="auto">
          <a:xfrm>
            <a:off x="2100131" y="201591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681" name="Text Box 59"/>
          <p:cNvSpPr txBox="1">
            <a:spLocks noChangeArrowheads="1"/>
          </p:cNvSpPr>
          <p:nvPr/>
        </p:nvSpPr>
        <p:spPr bwMode="auto">
          <a:xfrm>
            <a:off x="1688855" y="329160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sp>
        <p:nvSpPr>
          <p:cNvPr id="27682" name="AutoShape 66"/>
          <p:cNvSpPr>
            <a:spLocks noChangeArrowheads="1"/>
          </p:cNvSpPr>
          <p:nvPr/>
        </p:nvSpPr>
        <p:spPr bwMode="auto">
          <a:xfrm rot="5400000">
            <a:off x="7397736" y="4016058"/>
            <a:ext cx="503978" cy="367523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83" name="AutoShape 67"/>
          <p:cNvSpPr>
            <a:spLocks noChangeArrowheads="1"/>
          </p:cNvSpPr>
          <p:nvPr/>
        </p:nvSpPr>
        <p:spPr bwMode="auto">
          <a:xfrm rot="8100000" flipH="1" flipV="1">
            <a:off x="4674541" y="4185821"/>
            <a:ext cx="813800" cy="367484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7684" name="AutoShape 68"/>
          <p:cNvSpPr>
            <a:spLocks noChangeArrowheads="1"/>
          </p:cNvSpPr>
          <p:nvPr/>
        </p:nvSpPr>
        <p:spPr bwMode="auto">
          <a:xfrm rot="5400000">
            <a:off x="2525434" y="4016058"/>
            <a:ext cx="503978" cy="367523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cxnSp>
        <p:nvCxnSpPr>
          <p:cNvPr id="27685" name="AutoShape 69"/>
          <p:cNvCxnSpPr>
            <a:cxnSpLocks noChangeShapeType="1"/>
            <a:stCxn id="27688" idx="0"/>
            <a:endCxn id="27661" idx="4"/>
          </p:cNvCxnSpPr>
          <p:nvPr/>
        </p:nvCxnSpPr>
        <p:spPr bwMode="auto">
          <a:xfrm flipH="1" flipV="1">
            <a:off x="3675228" y="2194406"/>
            <a:ext cx="49003" cy="11042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6" name="Text Box 70"/>
          <p:cNvSpPr txBox="1">
            <a:spLocks noChangeArrowheads="1"/>
          </p:cNvSpPr>
          <p:nvPr/>
        </p:nvSpPr>
        <p:spPr bwMode="auto">
          <a:xfrm>
            <a:off x="3360209" y="251289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7687" name="Oval 71"/>
          <p:cNvSpPr>
            <a:spLocks noChangeArrowheads="1"/>
          </p:cNvSpPr>
          <p:nvPr/>
        </p:nvSpPr>
        <p:spPr bwMode="auto">
          <a:xfrm>
            <a:off x="2793173" y="2413147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7688" name="Oval 72"/>
          <p:cNvSpPr>
            <a:spLocks noChangeArrowheads="1"/>
          </p:cNvSpPr>
          <p:nvPr/>
        </p:nvSpPr>
        <p:spPr bwMode="auto">
          <a:xfrm>
            <a:off x="3556220" y="330910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7689" name="AutoShape 73"/>
          <p:cNvCxnSpPr>
            <a:cxnSpLocks noChangeShapeType="1"/>
            <a:stCxn id="27687" idx="4"/>
            <a:endCxn id="27665" idx="0"/>
          </p:cNvCxnSpPr>
          <p:nvPr/>
        </p:nvCxnSpPr>
        <p:spPr bwMode="auto">
          <a:xfrm>
            <a:off x="2961184" y="2759632"/>
            <a:ext cx="7000" cy="6632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Text Box 81"/>
          <p:cNvSpPr txBox="1">
            <a:spLocks noChangeArrowheads="1"/>
          </p:cNvSpPr>
          <p:nvPr/>
        </p:nvSpPr>
        <p:spPr bwMode="auto">
          <a:xfrm>
            <a:off x="2353897" y="2955624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7691" name="AutoShape 82"/>
          <p:cNvCxnSpPr>
            <a:cxnSpLocks noChangeShapeType="1"/>
            <a:stCxn id="27687" idx="3"/>
            <a:endCxn id="27662" idx="7"/>
          </p:cNvCxnSpPr>
          <p:nvPr/>
        </p:nvCxnSpPr>
        <p:spPr bwMode="auto">
          <a:xfrm flipH="1">
            <a:off x="2292643" y="2710635"/>
            <a:ext cx="549534" cy="2327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2" name="Text Box 83"/>
          <p:cNvSpPr txBox="1">
            <a:spLocks noChangeArrowheads="1"/>
          </p:cNvSpPr>
          <p:nvPr/>
        </p:nvSpPr>
        <p:spPr bwMode="auto">
          <a:xfrm>
            <a:off x="2278642" y="2477894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7700" name="Oval 92"/>
          <p:cNvSpPr>
            <a:spLocks noChangeArrowheads="1"/>
          </p:cNvSpPr>
          <p:nvPr/>
        </p:nvSpPr>
        <p:spPr bwMode="auto">
          <a:xfrm>
            <a:off x="1300331" y="5101031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7701" name="Oval 93"/>
          <p:cNvSpPr>
            <a:spLocks noChangeArrowheads="1"/>
          </p:cNvSpPr>
          <p:nvPr/>
        </p:nvSpPr>
        <p:spPr bwMode="auto">
          <a:xfrm>
            <a:off x="3484467" y="480354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27702" name="Oval 94"/>
          <p:cNvSpPr>
            <a:spLocks noChangeArrowheads="1"/>
          </p:cNvSpPr>
          <p:nvPr/>
        </p:nvSpPr>
        <p:spPr bwMode="auto">
          <a:xfrm>
            <a:off x="1982873" y="586049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7703" name="Oval 95"/>
          <p:cNvSpPr>
            <a:spLocks noChangeArrowheads="1"/>
          </p:cNvSpPr>
          <p:nvPr/>
        </p:nvSpPr>
        <p:spPr bwMode="auto">
          <a:xfrm>
            <a:off x="964310" y="656746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7704" name="Oval 96"/>
          <p:cNvSpPr>
            <a:spLocks noChangeArrowheads="1"/>
          </p:cNvSpPr>
          <p:nvPr/>
        </p:nvSpPr>
        <p:spPr bwMode="auto">
          <a:xfrm>
            <a:off x="4240513" y="564350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7705" name="Oval 97"/>
          <p:cNvSpPr>
            <a:spLocks noChangeArrowheads="1"/>
          </p:cNvSpPr>
          <p:nvPr/>
        </p:nvSpPr>
        <p:spPr bwMode="auto">
          <a:xfrm>
            <a:off x="2777423" y="638897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7706" name="AutoShape 98"/>
          <p:cNvCxnSpPr>
            <a:cxnSpLocks noChangeShapeType="1"/>
            <a:stCxn id="27700" idx="5"/>
            <a:endCxn id="27702" idx="1"/>
          </p:cNvCxnSpPr>
          <p:nvPr/>
        </p:nvCxnSpPr>
        <p:spPr bwMode="auto">
          <a:xfrm>
            <a:off x="1587349" y="5398519"/>
            <a:ext cx="444528" cy="5004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99"/>
          <p:cNvCxnSpPr>
            <a:cxnSpLocks noChangeShapeType="1"/>
            <a:stCxn id="27702" idx="3"/>
            <a:endCxn id="27703" idx="7"/>
          </p:cNvCxnSpPr>
          <p:nvPr/>
        </p:nvCxnSpPr>
        <p:spPr bwMode="auto">
          <a:xfrm flipH="1">
            <a:off x="1251329" y="6157986"/>
            <a:ext cx="780548" cy="4479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100"/>
          <p:cNvCxnSpPr>
            <a:cxnSpLocks noChangeShapeType="1"/>
            <a:stCxn id="27700" idx="3"/>
            <a:endCxn id="27703" idx="0"/>
          </p:cNvCxnSpPr>
          <p:nvPr/>
        </p:nvCxnSpPr>
        <p:spPr bwMode="auto">
          <a:xfrm flipH="1">
            <a:off x="1132321" y="5398519"/>
            <a:ext cx="217013" cy="1158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101"/>
          <p:cNvCxnSpPr>
            <a:cxnSpLocks noChangeShapeType="1"/>
            <a:stCxn id="27702" idx="5"/>
            <a:endCxn id="27705" idx="1"/>
          </p:cNvCxnSpPr>
          <p:nvPr/>
        </p:nvCxnSpPr>
        <p:spPr bwMode="auto">
          <a:xfrm>
            <a:off x="2269892" y="6157987"/>
            <a:ext cx="556535" cy="2694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102"/>
          <p:cNvCxnSpPr>
            <a:cxnSpLocks noChangeShapeType="1"/>
            <a:stCxn id="27703" idx="6"/>
            <a:endCxn id="27705" idx="2"/>
          </p:cNvCxnSpPr>
          <p:nvPr/>
        </p:nvCxnSpPr>
        <p:spPr bwMode="auto">
          <a:xfrm flipV="1">
            <a:off x="1310832" y="6556969"/>
            <a:ext cx="1456090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103"/>
          <p:cNvCxnSpPr>
            <a:cxnSpLocks noChangeShapeType="1"/>
            <a:stCxn id="27700" idx="6"/>
            <a:endCxn id="27724" idx="1"/>
          </p:cNvCxnSpPr>
          <p:nvPr/>
        </p:nvCxnSpPr>
        <p:spPr bwMode="auto">
          <a:xfrm>
            <a:off x="1646853" y="5269024"/>
            <a:ext cx="1172573" cy="138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104"/>
          <p:cNvCxnSpPr>
            <a:cxnSpLocks noChangeShapeType="1"/>
            <a:stCxn id="27704" idx="1"/>
            <a:endCxn id="27701" idx="5"/>
          </p:cNvCxnSpPr>
          <p:nvPr/>
        </p:nvCxnSpPr>
        <p:spPr bwMode="auto">
          <a:xfrm flipH="1" flipV="1">
            <a:off x="3771484" y="5101031"/>
            <a:ext cx="518032" cy="5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105"/>
          <p:cNvCxnSpPr>
            <a:cxnSpLocks noChangeShapeType="1"/>
            <a:stCxn id="27725" idx="7"/>
            <a:endCxn id="27704" idx="3"/>
          </p:cNvCxnSpPr>
          <p:nvPr/>
        </p:nvCxnSpPr>
        <p:spPr bwMode="auto">
          <a:xfrm flipV="1">
            <a:off x="3820487" y="5940995"/>
            <a:ext cx="469029" cy="3622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4" name="Text Box 106"/>
          <p:cNvSpPr txBox="1">
            <a:spLocks noChangeArrowheads="1"/>
          </p:cNvSpPr>
          <p:nvPr/>
        </p:nvSpPr>
        <p:spPr bwMode="auto">
          <a:xfrm>
            <a:off x="4020000" y="513953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27716" name="Text Box 108"/>
          <p:cNvSpPr txBox="1">
            <a:spLocks noChangeArrowheads="1"/>
          </p:cNvSpPr>
          <p:nvPr/>
        </p:nvSpPr>
        <p:spPr bwMode="auto">
          <a:xfrm>
            <a:off x="2917431" y="581150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27717" name="Text Box 109"/>
          <p:cNvSpPr txBox="1">
            <a:spLocks noChangeArrowheads="1"/>
          </p:cNvSpPr>
          <p:nvPr/>
        </p:nvSpPr>
        <p:spPr bwMode="auto">
          <a:xfrm>
            <a:off x="1536596" y="557526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27718" name="Text Box 110"/>
          <p:cNvSpPr txBox="1">
            <a:spLocks noChangeArrowheads="1"/>
          </p:cNvSpPr>
          <p:nvPr/>
        </p:nvSpPr>
        <p:spPr bwMode="auto">
          <a:xfrm>
            <a:off x="1925120" y="6651465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7719" name="Text Box 111"/>
          <p:cNvSpPr txBox="1">
            <a:spLocks noChangeArrowheads="1"/>
          </p:cNvSpPr>
          <p:nvPr/>
        </p:nvSpPr>
        <p:spPr bwMode="auto">
          <a:xfrm>
            <a:off x="4077753" y="608448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</a:t>
            </a:r>
          </a:p>
        </p:txBody>
      </p:sp>
      <p:sp>
        <p:nvSpPr>
          <p:cNvPr id="27720" name="Text Box 112"/>
          <p:cNvSpPr txBox="1">
            <a:spLocks noChangeArrowheads="1"/>
          </p:cNvSpPr>
          <p:nvPr/>
        </p:nvSpPr>
        <p:spPr bwMode="auto">
          <a:xfrm>
            <a:off x="2077379" y="497153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7721" name="Text Box 113"/>
          <p:cNvSpPr txBox="1">
            <a:spLocks noChangeArrowheads="1"/>
          </p:cNvSpPr>
          <p:nvPr/>
        </p:nvSpPr>
        <p:spPr bwMode="auto">
          <a:xfrm>
            <a:off x="1666104" y="6247232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27722" name="AutoShape 114"/>
          <p:cNvCxnSpPr>
            <a:cxnSpLocks noChangeShapeType="1"/>
            <a:stCxn id="27725" idx="0"/>
            <a:endCxn id="27701" idx="4"/>
          </p:cNvCxnSpPr>
          <p:nvPr/>
        </p:nvCxnSpPr>
        <p:spPr bwMode="auto">
          <a:xfrm flipH="1" flipV="1">
            <a:off x="3652477" y="5150029"/>
            <a:ext cx="49003" cy="110420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3" name="Text Box 115"/>
          <p:cNvSpPr txBox="1">
            <a:spLocks noChangeArrowheads="1"/>
          </p:cNvSpPr>
          <p:nvPr/>
        </p:nvSpPr>
        <p:spPr bwMode="auto">
          <a:xfrm>
            <a:off x="3337457" y="546851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7724" name="Oval 116"/>
          <p:cNvSpPr>
            <a:spLocks noChangeArrowheads="1"/>
          </p:cNvSpPr>
          <p:nvPr/>
        </p:nvSpPr>
        <p:spPr bwMode="auto">
          <a:xfrm>
            <a:off x="2770422" y="5368769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7725" name="Oval 117"/>
          <p:cNvSpPr>
            <a:spLocks noChangeArrowheads="1"/>
          </p:cNvSpPr>
          <p:nvPr/>
        </p:nvSpPr>
        <p:spPr bwMode="auto">
          <a:xfrm>
            <a:off x="3533470" y="6264730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7726" name="AutoShape 118"/>
          <p:cNvCxnSpPr>
            <a:cxnSpLocks noChangeShapeType="1"/>
            <a:stCxn id="27724" idx="4"/>
            <a:endCxn id="27705" idx="0"/>
          </p:cNvCxnSpPr>
          <p:nvPr/>
        </p:nvCxnSpPr>
        <p:spPr bwMode="auto">
          <a:xfrm>
            <a:off x="2938433" y="5715255"/>
            <a:ext cx="7000" cy="6632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7" name="Text Box 119"/>
          <p:cNvSpPr txBox="1">
            <a:spLocks noChangeArrowheads="1"/>
          </p:cNvSpPr>
          <p:nvPr/>
        </p:nvSpPr>
        <p:spPr bwMode="auto">
          <a:xfrm>
            <a:off x="2331145" y="5911247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7728" name="AutoShape 120"/>
          <p:cNvCxnSpPr>
            <a:cxnSpLocks noChangeShapeType="1"/>
            <a:stCxn id="27724" idx="3"/>
            <a:endCxn id="27702" idx="7"/>
          </p:cNvCxnSpPr>
          <p:nvPr/>
        </p:nvCxnSpPr>
        <p:spPr bwMode="auto">
          <a:xfrm flipH="1">
            <a:off x="2269892" y="5666256"/>
            <a:ext cx="549534" cy="2327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9" name="Text Box 121"/>
          <p:cNvSpPr txBox="1">
            <a:spLocks noChangeArrowheads="1"/>
          </p:cNvSpPr>
          <p:nvPr/>
        </p:nvSpPr>
        <p:spPr bwMode="auto">
          <a:xfrm>
            <a:off x="2255890" y="543351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183" name="Oval 92">
            <a:extLst>
              <a:ext uri="{FF2B5EF4-FFF2-40B4-BE49-F238E27FC236}">
                <a16:creationId xmlns:a16="http://schemas.microsoft.com/office/drawing/2014/main" id="{7BC09CEE-1F23-4D8F-83CD-E78D8FB99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394" y="1872419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184" name="Oval 93">
            <a:extLst>
              <a:ext uri="{FF2B5EF4-FFF2-40B4-BE49-F238E27FC236}">
                <a16:creationId xmlns:a16="http://schemas.microsoft.com/office/drawing/2014/main" id="{7D3BDE81-7266-47A7-B042-2A44AC753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530" y="1574932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185" name="Oval 94">
            <a:extLst>
              <a:ext uri="{FF2B5EF4-FFF2-40B4-BE49-F238E27FC236}">
                <a16:creationId xmlns:a16="http://schemas.microsoft.com/office/drawing/2014/main" id="{B9A20293-AC2B-4AED-A831-3FB002925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936" y="263188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186" name="Oval 95">
            <a:extLst>
              <a:ext uri="{FF2B5EF4-FFF2-40B4-BE49-F238E27FC236}">
                <a16:creationId xmlns:a16="http://schemas.microsoft.com/office/drawing/2014/main" id="{CF7DA6F7-9E47-4136-947F-B61D2AC91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73" y="333885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187" name="Oval 96">
            <a:extLst>
              <a:ext uri="{FF2B5EF4-FFF2-40B4-BE49-F238E27FC236}">
                <a16:creationId xmlns:a16="http://schemas.microsoft.com/office/drawing/2014/main" id="{E09574BF-889B-4EC7-A69E-19CC6CB99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576" y="2414896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188" name="Oval 97">
            <a:extLst>
              <a:ext uri="{FF2B5EF4-FFF2-40B4-BE49-F238E27FC236}">
                <a16:creationId xmlns:a16="http://schemas.microsoft.com/office/drawing/2014/main" id="{742CCE37-2C75-4EF1-910B-ADDBBAF95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486" y="3160364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189" name="AutoShape 98">
            <a:extLst>
              <a:ext uri="{FF2B5EF4-FFF2-40B4-BE49-F238E27FC236}">
                <a16:creationId xmlns:a16="http://schemas.microsoft.com/office/drawing/2014/main" id="{3669AC37-6649-4FDE-9EB1-A963CD0FA519}"/>
              </a:ext>
            </a:extLst>
          </p:cNvPr>
          <p:cNvCxnSpPr>
            <a:cxnSpLocks noChangeShapeType="1"/>
            <a:stCxn id="183" idx="5"/>
            <a:endCxn id="185" idx="1"/>
          </p:cNvCxnSpPr>
          <p:nvPr/>
        </p:nvCxnSpPr>
        <p:spPr bwMode="auto">
          <a:xfrm>
            <a:off x="5809412" y="2169907"/>
            <a:ext cx="444528" cy="5004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AutoShape 99">
            <a:extLst>
              <a:ext uri="{FF2B5EF4-FFF2-40B4-BE49-F238E27FC236}">
                <a16:creationId xmlns:a16="http://schemas.microsoft.com/office/drawing/2014/main" id="{99935505-3227-4D86-875B-9100B3E9F106}"/>
              </a:ext>
            </a:extLst>
          </p:cNvPr>
          <p:cNvCxnSpPr>
            <a:cxnSpLocks noChangeShapeType="1"/>
            <a:stCxn id="185" idx="3"/>
            <a:endCxn id="186" idx="7"/>
          </p:cNvCxnSpPr>
          <p:nvPr/>
        </p:nvCxnSpPr>
        <p:spPr bwMode="auto">
          <a:xfrm flipH="1">
            <a:off x="5473392" y="2929374"/>
            <a:ext cx="780548" cy="4479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1" name="AutoShape 100">
            <a:extLst>
              <a:ext uri="{FF2B5EF4-FFF2-40B4-BE49-F238E27FC236}">
                <a16:creationId xmlns:a16="http://schemas.microsoft.com/office/drawing/2014/main" id="{C4C4B2A0-141C-402A-8349-83621DE0638E}"/>
              </a:ext>
            </a:extLst>
          </p:cNvPr>
          <p:cNvCxnSpPr>
            <a:cxnSpLocks noChangeShapeType="1"/>
            <a:stCxn id="183" idx="3"/>
            <a:endCxn id="186" idx="0"/>
          </p:cNvCxnSpPr>
          <p:nvPr/>
        </p:nvCxnSpPr>
        <p:spPr bwMode="auto">
          <a:xfrm flipH="1">
            <a:off x="5354384" y="2169907"/>
            <a:ext cx="217013" cy="1158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01">
            <a:extLst>
              <a:ext uri="{FF2B5EF4-FFF2-40B4-BE49-F238E27FC236}">
                <a16:creationId xmlns:a16="http://schemas.microsoft.com/office/drawing/2014/main" id="{352E57E3-F2CC-4561-AB7E-4019E5B10211}"/>
              </a:ext>
            </a:extLst>
          </p:cNvPr>
          <p:cNvCxnSpPr>
            <a:cxnSpLocks noChangeShapeType="1"/>
            <a:stCxn id="185" idx="5"/>
            <a:endCxn id="188" idx="1"/>
          </p:cNvCxnSpPr>
          <p:nvPr/>
        </p:nvCxnSpPr>
        <p:spPr bwMode="auto">
          <a:xfrm>
            <a:off x="6491955" y="2929375"/>
            <a:ext cx="556535" cy="2694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3" name="AutoShape 102">
            <a:extLst>
              <a:ext uri="{FF2B5EF4-FFF2-40B4-BE49-F238E27FC236}">
                <a16:creationId xmlns:a16="http://schemas.microsoft.com/office/drawing/2014/main" id="{CF6248AC-EE1F-462A-82A1-09DDB343FE0B}"/>
              </a:ext>
            </a:extLst>
          </p:cNvPr>
          <p:cNvCxnSpPr>
            <a:cxnSpLocks noChangeShapeType="1"/>
            <a:stCxn id="186" idx="6"/>
            <a:endCxn id="188" idx="2"/>
          </p:cNvCxnSpPr>
          <p:nvPr/>
        </p:nvCxnSpPr>
        <p:spPr bwMode="auto">
          <a:xfrm flipV="1">
            <a:off x="5532895" y="3328357"/>
            <a:ext cx="1456090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" name="AutoShape 103">
            <a:extLst>
              <a:ext uri="{FF2B5EF4-FFF2-40B4-BE49-F238E27FC236}">
                <a16:creationId xmlns:a16="http://schemas.microsoft.com/office/drawing/2014/main" id="{E0A2F89B-8C6D-48CF-8383-73F094603CA5}"/>
              </a:ext>
            </a:extLst>
          </p:cNvPr>
          <p:cNvCxnSpPr>
            <a:cxnSpLocks noChangeShapeType="1"/>
            <a:stCxn id="183" idx="6"/>
            <a:endCxn id="206" idx="1"/>
          </p:cNvCxnSpPr>
          <p:nvPr/>
        </p:nvCxnSpPr>
        <p:spPr bwMode="auto">
          <a:xfrm>
            <a:off x="5868916" y="2040412"/>
            <a:ext cx="1172573" cy="138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AutoShape 104">
            <a:extLst>
              <a:ext uri="{FF2B5EF4-FFF2-40B4-BE49-F238E27FC236}">
                <a16:creationId xmlns:a16="http://schemas.microsoft.com/office/drawing/2014/main" id="{0E4D1D9A-B431-491D-949B-FA1A0CD520C3}"/>
              </a:ext>
            </a:extLst>
          </p:cNvPr>
          <p:cNvCxnSpPr>
            <a:cxnSpLocks noChangeShapeType="1"/>
            <a:stCxn id="187" idx="1"/>
            <a:endCxn id="184" idx="5"/>
          </p:cNvCxnSpPr>
          <p:nvPr/>
        </p:nvCxnSpPr>
        <p:spPr bwMode="auto">
          <a:xfrm flipH="1" flipV="1">
            <a:off x="7993547" y="1872419"/>
            <a:ext cx="518032" cy="5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105">
            <a:extLst>
              <a:ext uri="{FF2B5EF4-FFF2-40B4-BE49-F238E27FC236}">
                <a16:creationId xmlns:a16="http://schemas.microsoft.com/office/drawing/2014/main" id="{3A5B2FCA-5104-4060-862A-5FE7C5FAECD2}"/>
              </a:ext>
            </a:extLst>
          </p:cNvPr>
          <p:cNvCxnSpPr>
            <a:cxnSpLocks noChangeShapeType="1"/>
            <a:stCxn id="207" idx="7"/>
            <a:endCxn id="187" idx="3"/>
          </p:cNvCxnSpPr>
          <p:nvPr/>
        </p:nvCxnSpPr>
        <p:spPr bwMode="auto">
          <a:xfrm flipV="1">
            <a:off x="8042550" y="2712383"/>
            <a:ext cx="469029" cy="3622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7" name="Text Box 106">
            <a:extLst>
              <a:ext uri="{FF2B5EF4-FFF2-40B4-BE49-F238E27FC236}">
                <a16:creationId xmlns:a16="http://schemas.microsoft.com/office/drawing/2014/main" id="{44F25140-0C13-4EF0-AC49-6021A3657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063" y="1910918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198" name="Text Box 108">
            <a:extLst>
              <a:ext uri="{FF2B5EF4-FFF2-40B4-BE49-F238E27FC236}">
                <a16:creationId xmlns:a16="http://schemas.microsoft.com/office/drawing/2014/main" id="{6581559E-6D21-447D-A516-D5A13D078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494" y="258288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199" name="Text Box 109">
            <a:extLst>
              <a:ext uri="{FF2B5EF4-FFF2-40B4-BE49-F238E27FC236}">
                <a16:creationId xmlns:a16="http://schemas.microsoft.com/office/drawing/2014/main" id="{E182B07F-CF2D-43AA-8746-3CDC2655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8659" y="2346649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200" name="Text Box 110">
            <a:extLst>
              <a:ext uri="{FF2B5EF4-FFF2-40B4-BE49-F238E27FC236}">
                <a16:creationId xmlns:a16="http://schemas.microsoft.com/office/drawing/2014/main" id="{052B9F74-F614-43DD-9D74-C621A63BD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183" y="3422853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01" name="Text Box 111">
            <a:extLst>
              <a:ext uri="{FF2B5EF4-FFF2-40B4-BE49-F238E27FC236}">
                <a16:creationId xmlns:a16="http://schemas.microsoft.com/office/drawing/2014/main" id="{EF04E976-1833-4D3A-915B-098E09CD6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816" y="285587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</a:t>
            </a:r>
          </a:p>
        </p:txBody>
      </p:sp>
      <p:sp>
        <p:nvSpPr>
          <p:cNvPr id="202" name="Text Box 112">
            <a:extLst>
              <a:ext uri="{FF2B5EF4-FFF2-40B4-BE49-F238E27FC236}">
                <a16:creationId xmlns:a16="http://schemas.microsoft.com/office/drawing/2014/main" id="{58D0A40B-2972-4DBC-B489-F2BC255BE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442" y="174292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03" name="Text Box 113">
            <a:extLst>
              <a:ext uri="{FF2B5EF4-FFF2-40B4-BE49-F238E27FC236}">
                <a16:creationId xmlns:a16="http://schemas.microsoft.com/office/drawing/2014/main" id="{6261C71D-E3C2-46CC-8516-3CFEF279C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167" y="3018620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204" name="AutoShape 114">
            <a:extLst>
              <a:ext uri="{FF2B5EF4-FFF2-40B4-BE49-F238E27FC236}">
                <a16:creationId xmlns:a16="http://schemas.microsoft.com/office/drawing/2014/main" id="{67231E5A-326A-4C28-A614-FEAF59E3D972}"/>
              </a:ext>
            </a:extLst>
          </p:cNvPr>
          <p:cNvCxnSpPr>
            <a:cxnSpLocks noChangeShapeType="1"/>
            <a:stCxn id="207" idx="0"/>
            <a:endCxn id="184" idx="4"/>
          </p:cNvCxnSpPr>
          <p:nvPr/>
        </p:nvCxnSpPr>
        <p:spPr bwMode="auto">
          <a:xfrm flipH="1" flipV="1">
            <a:off x="7874540" y="1921417"/>
            <a:ext cx="49003" cy="110420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Text Box 115">
            <a:extLst>
              <a:ext uri="{FF2B5EF4-FFF2-40B4-BE49-F238E27FC236}">
                <a16:creationId xmlns:a16="http://schemas.microsoft.com/office/drawing/2014/main" id="{0172CF16-0BB1-4B14-920B-262D83BB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520" y="2239903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06" name="Oval 116">
            <a:extLst>
              <a:ext uri="{FF2B5EF4-FFF2-40B4-BE49-F238E27FC236}">
                <a16:creationId xmlns:a16="http://schemas.microsoft.com/office/drawing/2014/main" id="{CBE3BA36-81C2-4B28-A6C4-D0FCE509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485" y="2140157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07" name="Oval 117">
            <a:extLst>
              <a:ext uri="{FF2B5EF4-FFF2-40B4-BE49-F238E27FC236}">
                <a16:creationId xmlns:a16="http://schemas.microsoft.com/office/drawing/2014/main" id="{5845211D-94FA-45D1-9E9F-836DE9CD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533" y="3036118"/>
            <a:ext cx="336021" cy="3359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08" name="AutoShape 118">
            <a:extLst>
              <a:ext uri="{FF2B5EF4-FFF2-40B4-BE49-F238E27FC236}">
                <a16:creationId xmlns:a16="http://schemas.microsoft.com/office/drawing/2014/main" id="{5F19E780-871C-4645-BA0A-23BB16D69623}"/>
              </a:ext>
            </a:extLst>
          </p:cNvPr>
          <p:cNvCxnSpPr>
            <a:cxnSpLocks noChangeShapeType="1"/>
            <a:stCxn id="206" idx="4"/>
            <a:endCxn id="188" idx="0"/>
          </p:cNvCxnSpPr>
          <p:nvPr/>
        </p:nvCxnSpPr>
        <p:spPr bwMode="auto">
          <a:xfrm>
            <a:off x="7160496" y="2486643"/>
            <a:ext cx="7000" cy="6632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Text Box 119">
            <a:extLst>
              <a:ext uri="{FF2B5EF4-FFF2-40B4-BE49-F238E27FC236}">
                <a16:creationId xmlns:a16="http://schemas.microsoft.com/office/drawing/2014/main" id="{352C6C5D-7336-4DCD-ACB1-5C93D9BB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8" y="2682635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10" name="AutoShape 120">
            <a:extLst>
              <a:ext uri="{FF2B5EF4-FFF2-40B4-BE49-F238E27FC236}">
                <a16:creationId xmlns:a16="http://schemas.microsoft.com/office/drawing/2014/main" id="{DC024FD3-BEDD-4B27-BBEE-BA54D8DEF6B1}"/>
              </a:ext>
            </a:extLst>
          </p:cNvPr>
          <p:cNvCxnSpPr>
            <a:cxnSpLocks noChangeShapeType="1"/>
            <a:stCxn id="206" idx="3"/>
            <a:endCxn id="185" idx="7"/>
          </p:cNvCxnSpPr>
          <p:nvPr/>
        </p:nvCxnSpPr>
        <p:spPr bwMode="auto">
          <a:xfrm flipH="1">
            <a:off x="6491955" y="2437644"/>
            <a:ext cx="549534" cy="2327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1" name="Text Box 121">
            <a:extLst>
              <a:ext uri="{FF2B5EF4-FFF2-40B4-BE49-F238E27FC236}">
                <a16:creationId xmlns:a16="http://schemas.microsoft.com/office/drawing/2014/main" id="{0C894FB8-E4C9-4B8C-AC03-77341EBC3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953" y="220490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41" name="Oval 92">
            <a:extLst>
              <a:ext uri="{FF2B5EF4-FFF2-40B4-BE49-F238E27FC236}">
                <a16:creationId xmlns:a16="http://schemas.microsoft.com/office/drawing/2014/main" id="{FCA3C1CA-8074-4C07-8EA8-12A84468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012" y="4986865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242" name="Oval 93">
            <a:extLst>
              <a:ext uri="{FF2B5EF4-FFF2-40B4-BE49-F238E27FC236}">
                <a16:creationId xmlns:a16="http://schemas.microsoft.com/office/drawing/2014/main" id="{B053F9B4-AB1B-4BD1-A0C5-F6712B09D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148" y="4689378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243" name="Oval 94">
            <a:extLst>
              <a:ext uri="{FF2B5EF4-FFF2-40B4-BE49-F238E27FC236}">
                <a16:creationId xmlns:a16="http://schemas.microsoft.com/office/drawing/2014/main" id="{C6D350BF-2376-461B-818D-5859F7306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554" y="5746332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244" name="Oval 95">
            <a:extLst>
              <a:ext uri="{FF2B5EF4-FFF2-40B4-BE49-F238E27FC236}">
                <a16:creationId xmlns:a16="http://schemas.microsoft.com/office/drawing/2014/main" id="{59E5F373-9AC2-41C5-A1B0-5D9BFDBFD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991" y="6453302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245" name="Oval 96">
            <a:extLst>
              <a:ext uri="{FF2B5EF4-FFF2-40B4-BE49-F238E27FC236}">
                <a16:creationId xmlns:a16="http://schemas.microsoft.com/office/drawing/2014/main" id="{560CCAC0-DD9D-466F-97FF-C1806C90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194" y="5529342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246" name="Oval 97">
            <a:extLst>
              <a:ext uri="{FF2B5EF4-FFF2-40B4-BE49-F238E27FC236}">
                <a16:creationId xmlns:a16="http://schemas.microsoft.com/office/drawing/2014/main" id="{6BD498AC-3D99-4090-B229-D41F04A9F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104" y="6274810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47" name="AutoShape 98">
            <a:extLst>
              <a:ext uri="{FF2B5EF4-FFF2-40B4-BE49-F238E27FC236}">
                <a16:creationId xmlns:a16="http://schemas.microsoft.com/office/drawing/2014/main" id="{70536C4B-B33A-489F-8E46-07FB937A4974}"/>
              </a:ext>
            </a:extLst>
          </p:cNvPr>
          <p:cNvCxnSpPr>
            <a:cxnSpLocks noChangeShapeType="1"/>
            <a:stCxn id="241" idx="5"/>
            <a:endCxn id="243" idx="1"/>
          </p:cNvCxnSpPr>
          <p:nvPr/>
        </p:nvCxnSpPr>
        <p:spPr bwMode="auto">
          <a:xfrm>
            <a:off x="5905772" y="5316162"/>
            <a:ext cx="391134" cy="4866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AutoShape 99">
            <a:extLst>
              <a:ext uri="{FF2B5EF4-FFF2-40B4-BE49-F238E27FC236}">
                <a16:creationId xmlns:a16="http://schemas.microsoft.com/office/drawing/2014/main" id="{0F85D2B7-28F0-41CB-8515-0A53120E1301}"/>
              </a:ext>
            </a:extLst>
          </p:cNvPr>
          <p:cNvCxnSpPr>
            <a:cxnSpLocks noChangeShapeType="1"/>
            <a:stCxn id="243" idx="3"/>
            <a:endCxn id="244" idx="7"/>
          </p:cNvCxnSpPr>
          <p:nvPr/>
        </p:nvCxnSpPr>
        <p:spPr bwMode="auto">
          <a:xfrm flipH="1">
            <a:off x="5569751" y="6075629"/>
            <a:ext cx="727155" cy="4341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" name="AutoShape 100">
            <a:extLst>
              <a:ext uri="{FF2B5EF4-FFF2-40B4-BE49-F238E27FC236}">
                <a16:creationId xmlns:a16="http://schemas.microsoft.com/office/drawing/2014/main" id="{E54F8F10-02DA-438E-A530-5DD768A3792D}"/>
              </a:ext>
            </a:extLst>
          </p:cNvPr>
          <p:cNvCxnSpPr>
            <a:cxnSpLocks noChangeShapeType="1"/>
            <a:stCxn id="241" idx="3"/>
            <a:endCxn id="244" idx="0"/>
          </p:cNvCxnSpPr>
          <p:nvPr/>
        </p:nvCxnSpPr>
        <p:spPr bwMode="auto">
          <a:xfrm flipH="1">
            <a:off x="5424047" y="5316162"/>
            <a:ext cx="190317" cy="113714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0" name="AutoShape 101">
            <a:extLst>
              <a:ext uri="{FF2B5EF4-FFF2-40B4-BE49-F238E27FC236}">
                <a16:creationId xmlns:a16="http://schemas.microsoft.com/office/drawing/2014/main" id="{9BB8EE52-D03A-4E1A-90B9-63AAA3471234}"/>
              </a:ext>
            </a:extLst>
          </p:cNvPr>
          <p:cNvCxnSpPr>
            <a:cxnSpLocks noChangeShapeType="1"/>
            <a:stCxn id="243" idx="5"/>
            <a:endCxn id="246" idx="1"/>
          </p:cNvCxnSpPr>
          <p:nvPr/>
        </p:nvCxnSpPr>
        <p:spPr bwMode="auto">
          <a:xfrm>
            <a:off x="6588314" y="6075629"/>
            <a:ext cx="503142" cy="2556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" name="AutoShape 102">
            <a:extLst>
              <a:ext uri="{FF2B5EF4-FFF2-40B4-BE49-F238E27FC236}">
                <a16:creationId xmlns:a16="http://schemas.microsoft.com/office/drawing/2014/main" id="{A255BB03-BFD4-490D-8724-35A1022A1193}"/>
              </a:ext>
            </a:extLst>
          </p:cNvPr>
          <p:cNvCxnSpPr>
            <a:cxnSpLocks noChangeShapeType="1"/>
            <a:stCxn id="244" idx="6"/>
            <a:endCxn id="246" idx="2"/>
          </p:cNvCxnSpPr>
          <p:nvPr/>
        </p:nvCxnSpPr>
        <p:spPr bwMode="auto">
          <a:xfrm flipV="1">
            <a:off x="5630103" y="6467708"/>
            <a:ext cx="1401001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2" name="AutoShape 103">
            <a:extLst>
              <a:ext uri="{FF2B5EF4-FFF2-40B4-BE49-F238E27FC236}">
                <a16:creationId xmlns:a16="http://schemas.microsoft.com/office/drawing/2014/main" id="{52427F91-1995-472F-B242-974FDC6B8E6E}"/>
              </a:ext>
            </a:extLst>
          </p:cNvPr>
          <p:cNvCxnSpPr>
            <a:cxnSpLocks noChangeShapeType="1"/>
            <a:stCxn id="241" idx="6"/>
            <a:endCxn id="264" idx="1"/>
          </p:cNvCxnSpPr>
          <p:nvPr/>
        </p:nvCxnSpPr>
        <p:spPr bwMode="auto">
          <a:xfrm>
            <a:off x="5966124" y="5179763"/>
            <a:ext cx="1118331" cy="131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3" name="AutoShape 104">
            <a:extLst>
              <a:ext uri="{FF2B5EF4-FFF2-40B4-BE49-F238E27FC236}">
                <a16:creationId xmlns:a16="http://schemas.microsoft.com/office/drawing/2014/main" id="{79C24CF6-8125-4EDE-8E86-8F12694BC1CD}"/>
              </a:ext>
            </a:extLst>
          </p:cNvPr>
          <p:cNvCxnSpPr>
            <a:cxnSpLocks noChangeShapeType="1"/>
            <a:stCxn id="245" idx="1"/>
            <a:endCxn id="242" idx="5"/>
          </p:cNvCxnSpPr>
          <p:nvPr/>
        </p:nvCxnSpPr>
        <p:spPr bwMode="auto">
          <a:xfrm flipH="1" flipV="1">
            <a:off x="8089908" y="5018675"/>
            <a:ext cx="464638" cy="5671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4" name="AutoShape 105">
            <a:extLst>
              <a:ext uri="{FF2B5EF4-FFF2-40B4-BE49-F238E27FC236}">
                <a16:creationId xmlns:a16="http://schemas.microsoft.com/office/drawing/2014/main" id="{AFB61CA4-FCFF-418C-8F39-A777C5F2CDF3}"/>
              </a:ext>
            </a:extLst>
          </p:cNvPr>
          <p:cNvCxnSpPr>
            <a:cxnSpLocks noChangeShapeType="1"/>
            <a:stCxn id="265" idx="7"/>
            <a:endCxn id="245" idx="3"/>
          </p:cNvCxnSpPr>
          <p:nvPr/>
        </p:nvCxnSpPr>
        <p:spPr bwMode="auto">
          <a:xfrm flipV="1">
            <a:off x="8138911" y="5858639"/>
            <a:ext cx="415635" cy="3484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5" name="Text Box 106">
            <a:extLst>
              <a:ext uri="{FF2B5EF4-FFF2-40B4-BE49-F238E27FC236}">
                <a16:creationId xmlns:a16="http://schemas.microsoft.com/office/drawing/2014/main" id="{E0EFB0A2-EC6E-4E03-938A-BCB8FF32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096" y="5025364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256" name="Text Box 108">
            <a:extLst>
              <a:ext uri="{FF2B5EF4-FFF2-40B4-BE49-F238E27FC236}">
                <a16:creationId xmlns:a16="http://schemas.microsoft.com/office/drawing/2014/main" id="{AA918CE3-8174-4C74-A8EC-AF714A8CF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527" y="5697335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257" name="Text Box 109">
            <a:extLst>
              <a:ext uri="{FF2B5EF4-FFF2-40B4-BE49-F238E27FC236}">
                <a16:creationId xmlns:a16="http://schemas.microsoft.com/office/drawing/2014/main" id="{156601AA-8AE3-4D81-87B1-99FA55E1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692" y="5461095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258" name="Text Box 110">
            <a:extLst>
              <a:ext uri="{FF2B5EF4-FFF2-40B4-BE49-F238E27FC236}">
                <a16:creationId xmlns:a16="http://schemas.microsoft.com/office/drawing/2014/main" id="{7E29ADA6-F5ED-4209-A082-F4B3B20C9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637" y="6537299"/>
            <a:ext cx="591734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59" name="Text Box 111">
            <a:extLst>
              <a:ext uri="{FF2B5EF4-FFF2-40B4-BE49-F238E27FC236}">
                <a16:creationId xmlns:a16="http://schemas.microsoft.com/office/drawing/2014/main" id="{4471E142-3FC1-4ACE-935D-FAC95ED76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849" y="5970323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</a:t>
            </a:r>
          </a:p>
        </p:txBody>
      </p:sp>
      <p:sp>
        <p:nvSpPr>
          <p:cNvPr id="260" name="Text Box 112">
            <a:extLst>
              <a:ext uri="{FF2B5EF4-FFF2-40B4-BE49-F238E27FC236}">
                <a16:creationId xmlns:a16="http://schemas.microsoft.com/office/drawing/2014/main" id="{E768063B-0F2E-4BBE-A5B8-9A6D9624A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475" y="4857371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261" name="Text Box 113">
            <a:extLst>
              <a:ext uri="{FF2B5EF4-FFF2-40B4-BE49-F238E27FC236}">
                <a16:creationId xmlns:a16="http://schemas.microsoft.com/office/drawing/2014/main" id="{D0312216-5795-49C7-A35E-14E35014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6133066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262" name="AutoShape 114">
            <a:extLst>
              <a:ext uri="{FF2B5EF4-FFF2-40B4-BE49-F238E27FC236}">
                <a16:creationId xmlns:a16="http://schemas.microsoft.com/office/drawing/2014/main" id="{3FB47886-9B94-4DC8-9281-E6836717C669}"/>
              </a:ext>
            </a:extLst>
          </p:cNvPr>
          <p:cNvCxnSpPr>
            <a:cxnSpLocks noChangeShapeType="1"/>
            <a:stCxn id="265" idx="0"/>
            <a:endCxn id="242" idx="4"/>
          </p:cNvCxnSpPr>
          <p:nvPr/>
        </p:nvCxnSpPr>
        <p:spPr bwMode="auto">
          <a:xfrm flipH="1" flipV="1">
            <a:off x="7944204" y="5075174"/>
            <a:ext cx="49003" cy="10753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3" name="Text Box 115">
            <a:extLst>
              <a:ext uri="{FF2B5EF4-FFF2-40B4-BE49-F238E27FC236}">
                <a16:creationId xmlns:a16="http://schemas.microsoft.com/office/drawing/2014/main" id="{16F68CE4-E591-462D-B54B-9B27874BC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553" y="5354349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264" name="Oval 116">
            <a:extLst>
              <a:ext uri="{FF2B5EF4-FFF2-40B4-BE49-F238E27FC236}">
                <a16:creationId xmlns:a16="http://schemas.microsoft.com/office/drawing/2014/main" id="{6D70A5A0-9C83-43AE-B6D5-00ACBCDBE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103" y="5254603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265" name="Oval 117">
            <a:extLst>
              <a:ext uri="{FF2B5EF4-FFF2-40B4-BE49-F238E27FC236}">
                <a16:creationId xmlns:a16="http://schemas.microsoft.com/office/drawing/2014/main" id="{2B8B12ED-C2CD-4CA1-B0BD-35FE4CC3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151" y="6150564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266" name="AutoShape 118">
            <a:extLst>
              <a:ext uri="{FF2B5EF4-FFF2-40B4-BE49-F238E27FC236}">
                <a16:creationId xmlns:a16="http://schemas.microsoft.com/office/drawing/2014/main" id="{7DC456A4-9B60-47D3-BF03-DBBA790EC33D}"/>
              </a:ext>
            </a:extLst>
          </p:cNvPr>
          <p:cNvCxnSpPr>
            <a:cxnSpLocks noChangeShapeType="1"/>
            <a:stCxn id="264" idx="4"/>
            <a:endCxn id="246" idx="0"/>
          </p:cNvCxnSpPr>
          <p:nvPr/>
        </p:nvCxnSpPr>
        <p:spPr bwMode="auto">
          <a:xfrm>
            <a:off x="7230159" y="5640399"/>
            <a:ext cx="7001" cy="6344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" name="Text Box 119">
            <a:extLst>
              <a:ext uri="{FF2B5EF4-FFF2-40B4-BE49-F238E27FC236}">
                <a16:creationId xmlns:a16="http://schemas.microsoft.com/office/drawing/2014/main" id="{38FF9C72-27E3-4BBC-BF02-A8EF84D12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62" y="5797081"/>
            <a:ext cx="591734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268" name="AutoShape 120">
            <a:extLst>
              <a:ext uri="{FF2B5EF4-FFF2-40B4-BE49-F238E27FC236}">
                <a16:creationId xmlns:a16="http://schemas.microsoft.com/office/drawing/2014/main" id="{8E02A666-A946-47A1-B413-22DDA7D9A0B3}"/>
              </a:ext>
            </a:extLst>
          </p:cNvPr>
          <p:cNvCxnSpPr>
            <a:cxnSpLocks noChangeShapeType="1"/>
            <a:stCxn id="264" idx="3"/>
            <a:endCxn id="243" idx="7"/>
          </p:cNvCxnSpPr>
          <p:nvPr/>
        </p:nvCxnSpPr>
        <p:spPr bwMode="auto">
          <a:xfrm flipH="1">
            <a:off x="6588314" y="5583900"/>
            <a:ext cx="496141" cy="2189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Text Box 121">
            <a:extLst>
              <a:ext uri="{FF2B5EF4-FFF2-40B4-BE49-F238E27FC236}">
                <a16:creationId xmlns:a16="http://schemas.microsoft.com/office/drawing/2014/main" id="{C9F52AEB-96C2-4129-A50B-35A7378E5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986" y="5319351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70" name="Text Box 53">
            <a:extLst>
              <a:ext uri="{FF2B5EF4-FFF2-40B4-BE49-F238E27FC236}">
                <a16:creationId xmlns:a16="http://schemas.microsoft.com/office/drawing/2014/main" id="{7D4B9EB8-2413-459F-B221-5A33A7581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66" y="568200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271" name="Text Box 53">
            <a:extLst>
              <a:ext uri="{FF2B5EF4-FFF2-40B4-BE49-F238E27FC236}">
                <a16:creationId xmlns:a16="http://schemas.microsoft.com/office/drawing/2014/main" id="{987D26DE-B14B-47C8-8CFF-F09E506AA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491" y="2474207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272" name="Text Box 53">
            <a:extLst>
              <a:ext uri="{FF2B5EF4-FFF2-40B4-BE49-F238E27FC236}">
                <a16:creationId xmlns:a16="http://schemas.microsoft.com/office/drawing/2014/main" id="{B6AD562F-B808-4CCB-9C7E-61A43A09B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266" y="5586076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6862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Campus Tour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1BB45CD-C4EA-AE47-AFF2-A7EC063ECBB7}" type="slidenum">
              <a:rPr lang="en-US" sz="1500"/>
              <a:pPr eaLnBrk="1" hangingPunct="1"/>
              <a:t>37</a:t>
            </a:fld>
            <a:endParaRPr lang="en-US" sz="15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 (contd.)</a:t>
            </a:r>
          </a:p>
        </p:txBody>
      </p:sp>
      <p:sp>
        <p:nvSpPr>
          <p:cNvPr id="28678" name="AutoShape 5"/>
          <p:cNvSpPr>
            <a:spLocks noChangeArrowheads="1"/>
          </p:cNvSpPr>
          <p:nvPr/>
        </p:nvSpPr>
        <p:spPr bwMode="auto">
          <a:xfrm rot="5400000">
            <a:off x="2451929" y="4166551"/>
            <a:ext cx="503978" cy="367523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/>
          <a:p>
            <a:endParaRPr lang="en-US"/>
          </a:p>
        </p:txBody>
      </p:sp>
      <p:sp>
        <p:nvSpPr>
          <p:cNvPr id="28734" name="Text Box 63"/>
          <p:cNvSpPr txBox="1">
            <a:spLocks noChangeArrowheads="1"/>
          </p:cNvSpPr>
          <p:nvPr/>
        </p:nvSpPr>
        <p:spPr bwMode="auto">
          <a:xfrm>
            <a:off x="1953122" y="6593717"/>
            <a:ext cx="482479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4658" y="7185814"/>
            <a:ext cx="5698996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2"/>
              </a:rPr>
              <a:t>https://cmps-people.ok.ubc.ca/ylucet/DS/Kruskal.html</a:t>
            </a:r>
            <a:r>
              <a:rPr lang="en-CA" dirty="0"/>
              <a:t> </a:t>
            </a:r>
          </a:p>
        </p:txBody>
      </p:sp>
      <p:sp>
        <p:nvSpPr>
          <p:cNvPr id="141" name="Oval 92">
            <a:extLst>
              <a:ext uri="{FF2B5EF4-FFF2-40B4-BE49-F238E27FC236}">
                <a16:creationId xmlns:a16="http://schemas.microsoft.com/office/drawing/2014/main" id="{825C83AD-15DD-4DD0-B69B-4B19FA3DC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50" y="1676624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142" name="Oval 93">
            <a:extLst>
              <a:ext uri="{FF2B5EF4-FFF2-40B4-BE49-F238E27FC236}">
                <a16:creationId xmlns:a16="http://schemas.microsoft.com/office/drawing/2014/main" id="{29979E69-6A33-4017-930D-A5A539FE0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886" y="1379137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143" name="Oval 94">
            <a:extLst>
              <a:ext uri="{FF2B5EF4-FFF2-40B4-BE49-F238E27FC236}">
                <a16:creationId xmlns:a16="http://schemas.microsoft.com/office/drawing/2014/main" id="{BF80DA23-AD6E-4465-B45D-ECBB2D5F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292" y="2436091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144" name="Oval 95">
            <a:extLst>
              <a:ext uri="{FF2B5EF4-FFF2-40B4-BE49-F238E27FC236}">
                <a16:creationId xmlns:a16="http://schemas.microsoft.com/office/drawing/2014/main" id="{D39A2EF8-31E2-484E-9FF2-AF46B09D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29" y="3143061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145" name="Oval 96">
            <a:extLst>
              <a:ext uri="{FF2B5EF4-FFF2-40B4-BE49-F238E27FC236}">
                <a16:creationId xmlns:a16="http://schemas.microsoft.com/office/drawing/2014/main" id="{85E345F9-4E2E-41AC-99CA-0CC7889D6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32" y="2219101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146" name="Oval 97">
            <a:extLst>
              <a:ext uri="{FF2B5EF4-FFF2-40B4-BE49-F238E27FC236}">
                <a16:creationId xmlns:a16="http://schemas.microsoft.com/office/drawing/2014/main" id="{4F15259D-09D8-42C7-9706-A4855847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842" y="2964569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147" name="AutoShape 98">
            <a:extLst>
              <a:ext uri="{FF2B5EF4-FFF2-40B4-BE49-F238E27FC236}">
                <a16:creationId xmlns:a16="http://schemas.microsoft.com/office/drawing/2014/main" id="{54F61C34-207F-40EC-9C56-DB52733D5609}"/>
              </a:ext>
            </a:extLst>
          </p:cNvPr>
          <p:cNvCxnSpPr>
            <a:cxnSpLocks noChangeShapeType="1"/>
            <a:stCxn id="141" idx="5"/>
            <a:endCxn id="143" idx="1"/>
          </p:cNvCxnSpPr>
          <p:nvPr/>
        </p:nvCxnSpPr>
        <p:spPr bwMode="auto">
          <a:xfrm>
            <a:off x="1183510" y="2005921"/>
            <a:ext cx="391134" cy="4866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AutoShape 99">
            <a:extLst>
              <a:ext uri="{FF2B5EF4-FFF2-40B4-BE49-F238E27FC236}">
                <a16:creationId xmlns:a16="http://schemas.microsoft.com/office/drawing/2014/main" id="{B70F4320-D710-4E86-84B4-75B1AC7283C0}"/>
              </a:ext>
            </a:extLst>
          </p:cNvPr>
          <p:cNvCxnSpPr>
            <a:cxnSpLocks noChangeShapeType="1"/>
            <a:stCxn id="143" idx="3"/>
            <a:endCxn id="144" idx="7"/>
          </p:cNvCxnSpPr>
          <p:nvPr/>
        </p:nvCxnSpPr>
        <p:spPr bwMode="auto">
          <a:xfrm flipH="1">
            <a:off x="847489" y="2765388"/>
            <a:ext cx="727155" cy="43417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00">
            <a:extLst>
              <a:ext uri="{FF2B5EF4-FFF2-40B4-BE49-F238E27FC236}">
                <a16:creationId xmlns:a16="http://schemas.microsoft.com/office/drawing/2014/main" id="{3A0B2B63-1F7E-4A20-AE87-623F4E8E0514}"/>
              </a:ext>
            </a:extLst>
          </p:cNvPr>
          <p:cNvCxnSpPr>
            <a:cxnSpLocks noChangeShapeType="1"/>
            <a:stCxn id="141" idx="3"/>
            <a:endCxn id="144" idx="0"/>
          </p:cNvCxnSpPr>
          <p:nvPr/>
        </p:nvCxnSpPr>
        <p:spPr bwMode="auto">
          <a:xfrm flipH="1">
            <a:off x="701785" y="2005921"/>
            <a:ext cx="190317" cy="113714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AutoShape 101">
            <a:extLst>
              <a:ext uri="{FF2B5EF4-FFF2-40B4-BE49-F238E27FC236}">
                <a16:creationId xmlns:a16="http://schemas.microsoft.com/office/drawing/2014/main" id="{F81D5FEC-20DF-456C-8FBD-B986D671CD6D}"/>
              </a:ext>
            </a:extLst>
          </p:cNvPr>
          <p:cNvCxnSpPr>
            <a:cxnSpLocks noChangeShapeType="1"/>
            <a:stCxn id="143" idx="5"/>
            <a:endCxn id="146" idx="1"/>
          </p:cNvCxnSpPr>
          <p:nvPr/>
        </p:nvCxnSpPr>
        <p:spPr bwMode="auto">
          <a:xfrm>
            <a:off x="1866052" y="2765388"/>
            <a:ext cx="503142" cy="2556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102">
            <a:extLst>
              <a:ext uri="{FF2B5EF4-FFF2-40B4-BE49-F238E27FC236}">
                <a16:creationId xmlns:a16="http://schemas.microsoft.com/office/drawing/2014/main" id="{1B4700F7-1AB0-46CA-88C6-70A11A2C97EB}"/>
              </a:ext>
            </a:extLst>
          </p:cNvPr>
          <p:cNvCxnSpPr>
            <a:cxnSpLocks noChangeShapeType="1"/>
            <a:stCxn id="144" idx="6"/>
            <a:endCxn id="146" idx="2"/>
          </p:cNvCxnSpPr>
          <p:nvPr/>
        </p:nvCxnSpPr>
        <p:spPr bwMode="auto">
          <a:xfrm flipV="1">
            <a:off x="907841" y="3157467"/>
            <a:ext cx="1401001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103">
            <a:extLst>
              <a:ext uri="{FF2B5EF4-FFF2-40B4-BE49-F238E27FC236}">
                <a16:creationId xmlns:a16="http://schemas.microsoft.com/office/drawing/2014/main" id="{D998BE10-B57F-4C97-88D4-F39704C8353E}"/>
              </a:ext>
            </a:extLst>
          </p:cNvPr>
          <p:cNvCxnSpPr>
            <a:cxnSpLocks noChangeShapeType="1"/>
            <a:stCxn id="141" idx="6"/>
            <a:endCxn id="164" idx="1"/>
          </p:cNvCxnSpPr>
          <p:nvPr/>
        </p:nvCxnSpPr>
        <p:spPr bwMode="auto">
          <a:xfrm>
            <a:off x="1243862" y="1869522"/>
            <a:ext cx="1118331" cy="131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AutoShape 104">
            <a:extLst>
              <a:ext uri="{FF2B5EF4-FFF2-40B4-BE49-F238E27FC236}">
                <a16:creationId xmlns:a16="http://schemas.microsoft.com/office/drawing/2014/main" id="{EA31E313-1355-47AD-B75F-EBEF3CC47B82}"/>
              </a:ext>
            </a:extLst>
          </p:cNvPr>
          <p:cNvCxnSpPr>
            <a:cxnSpLocks noChangeShapeType="1"/>
            <a:stCxn id="145" idx="1"/>
            <a:endCxn id="142" idx="5"/>
          </p:cNvCxnSpPr>
          <p:nvPr/>
        </p:nvCxnSpPr>
        <p:spPr bwMode="auto">
          <a:xfrm flipH="1" flipV="1">
            <a:off x="3367646" y="1708434"/>
            <a:ext cx="464638" cy="5671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105">
            <a:extLst>
              <a:ext uri="{FF2B5EF4-FFF2-40B4-BE49-F238E27FC236}">
                <a16:creationId xmlns:a16="http://schemas.microsoft.com/office/drawing/2014/main" id="{4756A1C1-DA8C-4411-92CC-3DAF99FBCAB4}"/>
              </a:ext>
            </a:extLst>
          </p:cNvPr>
          <p:cNvCxnSpPr>
            <a:cxnSpLocks noChangeShapeType="1"/>
            <a:stCxn id="165" idx="7"/>
            <a:endCxn id="145" idx="3"/>
          </p:cNvCxnSpPr>
          <p:nvPr/>
        </p:nvCxnSpPr>
        <p:spPr bwMode="auto">
          <a:xfrm flipV="1">
            <a:off x="3416649" y="2548398"/>
            <a:ext cx="415635" cy="3484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" name="Text Box 106">
            <a:extLst>
              <a:ext uri="{FF2B5EF4-FFF2-40B4-BE49-F238E27FC236}">
                <a16:creationId xmlns:a16="http://schemas.microsoft.com/office/drawing/2014/main" id="{15D36002-6098-4EB2-BAA9-E78112C5E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834" y="1715123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156" name="Text Box 108">
            <a:extLst>
              <a:ext uri="{FF2B5EF4-FFF2-40B4-BE49-F238E27FC236}">
                <a16:creationId xmlns:a16="http://schemas.microsoft.com/office/drawing/2014/main" id="{5BE16C1C-4FB6-41EA-AB4F-7C3F04141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265" y="2387094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157" name="Text Box 109">
            <a:extLst>
              <a:ext uri="{FF2B5EF4-FFF2-40B4-BE49-F238E27FC236}">
                <a16:creationId xmlns:a16="http://schemas.microsoft.com/office/drawing/2014/main" id="{E2E3FE54-6843-4BBA-9334-B2DC5C346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430" y="2150854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158" name="Text Box 110">
            <a:extLst>
              <a:ext uri="{FF2B5EF4-FFF2-40B4-BE49-F238E27FC236}">
                <a16:creationId xmlns:a16="http://schemas.microsoft.com/office/drawing/2014/main" id="{BA57C9A1-56D6-4C71-A1E4-21861DFED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375" y="3227058"/>
            <a:ext cx="591734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159" name="Text Box 111">
            <a:extLst>
              <a:ext uri="{FF2B5EF4-FFF2-40B4-BE49-F238E27FC236}">
                <a16:creationId xmlns:a16="http://schemas.microsoft.com/office/drawing/2014/main" id="{1807DD72-9752-4F58-B88A-CED6AD3F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87" y="2660082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</a:t>
            </a:r>
          </a:p>
        </p:txBody>
      </p:sp>
      <p:sp>
        <p:nvSpPr>
          <p:cNvPr id="160" name="Text Box 112">
            <a:extLst>
              <a:ext uri="{FF2B5EF4-FFF2-40B4-BE49-F238E27FC236}">
                <a16:creationId xmlns:a16="http://schemas.microsoft.com/office/drawing/2014/main" id="{1CD36796-B3B8-4089-BE37-71034D40B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213" y="1547130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161" name="Text Box 113">
            <a:extLst>
              <a:ext uri="{FF2B5EF4-FFF2-40B4-BE49-F238E27FC236}">
                <a16:creationId xmlns:a16="http://schemas.microsoft.com/office/drawing/2014/main" id="{41B3D076-BED4-467A-A22C-97511777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938" y="2822825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162" name="AutoShape 114">
            <a:extLst>
              <a:ext uri="{FF2B5EF4-FFF2-40B4-BE49-F238E27FC236}">
                <a16:creationId xmlns:a16="http://schemas.microsoft.com/office/drawing/2014/main" id="{8EAA5CB3-61BC-4044-94EB-E5352C6CC026}"/>
              </a:ext>
            </a:extLst>
          </p:cNvPr>
          <p:cNvCxnSpPr>
            <a:cxnSpLocks noChangeShapeType="1"/>
            <a:stCxn id="165" idx="0"/>
            <a:endCxn id="142" idx="4"/>
          </p:cNvCxnSpPr>
          <p:nvPr/>
        </p:nvCxnSpPr>
        <p:spPr bwMode="auto">
          <a:xfrm flipH="1" flipV="1">
            <a:off x="3221942" y="1764933"/>
            <a:ext cx="49003" cy="10753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Text Box 115">
            <a:extLst>
              <a:ext uri="{FF2B5EF4-FFF2-40B4-BE49-F238E27FC236}">
                <a16:creationId xmlns:a16="http://schemas.microsoft.com/office/drawing/2014/main" id="{3D447213-3464-43F6-A5BB-35314B6FB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291" y="2044108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164" name="Oval 116">
            <a:extLst>
              <a:ext uri="{FF2B5EF4-FFF2-40B4-BE49-F238E27FC236}">
                <a16:creationId xmlns:a16="http://schemas.microsoft.com/office/drawing/2014/main" id="{80EB7063-E91F-419C-92EB-8A85249BF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41" y="1944362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165" name="Oval 117">
            <a:extLst>
              <a:ext uri="{FF2B5EF4-FFF2-40B4-BE49-F238E27FC236}">
                <a16:creationId xmlns:a16="http://schemas.microsoft.com/office/drawing/2014/main" id="{B1FFDBD2-2501-4C7F-BF59-44B0F6EE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889" y="2840323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166" name="AutoShape 118">
            <a:extLst>
              <a:ext uri="{FF2B5EF4-FFF2-40B4-BE49-F238E27FC236}">
                <a16:creationId xmlns:a16="http://schemas.microsoft.com/office/drawing/2014/main" id="{0B407D99-41F8-459F-B999-2DD33400D4FF}"/>
              </a:ext>
            </a:extLst>
          </p:cNvPr>
          <p:cNvCxnSpPr>
            <a:cxnSpLocks noChangeShapeType="1"/>
            <a:stCxn id="164" idx="4"/>
            <a:endCxn id="146" idx="0"/>
          </p:cNvCxnSpPr>
          <p:nvPr/>
        </p:nvCxnSpPr>
        <p:spPr bwMode="auto">
          <a:xfrm>
            <a:off x="2507897" y="2330158"/>
            <a:ext cx="7001" cy="6344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" name="Text Box 119">
            <a:extLst>
              <a:ext uri="{FF2B5EF4-FFF2-40B4-BE49-F238E27FC236}">
                <a16:creationId xmlns:a16="http://schemas.microsoft.com/office/drawing/2014/main" id="{2D47A904-4AD5-4AC3-B89E-480C395A8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400" y="2486840"/>
            <a:ext cx="591734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168" name="AutoShape 120">
            <a:extLst>
              <a:ext uri="{FF2B5EF4-FFF2-40B4-BE49-F238E27FC236}">
                <a16:creationId xmlns:a16="http://schemas.microsoft.com/office/drawing/2014/main" id="{152E3C4B-19D2-4E6D-BA07-A860A7254463}"/>
              </a:ext>
            </a:extLst>
          </p:cNvPr>
          <p:cNvCxnSpPr>
            <a:cxnSpLocks noChangeShapeType="1"/>
            <a:stCxn id="164" idx="3"/>
            <a:endCxn id="143" idx="7"/>
          </p:cNvCxnSpPr>
          <p:nvPr/>
        </p:nvCxnSpPr>
        <p:spPr bwMode="auto">
          <a:xfrm flipH="1">
            <a:off x="1866052" y="2273659"/>
            <a:ext cx="496141" cy="2189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" name="Text Box 121">
            <a:extLst>
              <a:ext uri="{FF2B5EF4-FFF2-40B4-BE49-F238E27FC236}">
                <a16:creationId xmlns:a16="http://schemas.microsoft.com/office/drawing/2014/main" id="{A2D1FD56-FF16-47BB-969F-63456486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724" y="2009110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171" name="Text Box 53">
            <a:extLst>
              <a:ext uri="{FF2B5EF4-FFF2-40B4-BE49-F238E27FC236}">
                <a16:creationId xmlns:a16="http://schemas.microsoft.com/office/drawing/2014/main" id="{150D614E-316E-41F3-8636-0C2FA17CA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7" y="2272071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  <p:sp>
        <p:nvSpPr>
          <p:cNvPr id="172" name="Oval 92">
            <a:extLst>
              <a:ext uri="{FF2B5EF4-FFF2-40B4-BE49-F238E27FC236}">
                <a16:creationId xmlns:a16="http://schemas.microsoft.com/office/drawing/2014/main" id="{F233C5BF-1B8F-493F-A832-AB1E910B5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233" y="4546108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B</a:t>
            </a:r>
          </a:p>
        </p:txBody>
      </p:sp>
      <p:sp>
        <p:nvSpPr>
          <p:cNvPr id="173" name="Oval 93">
            <a:extLst>
              <a:ext uri="{FF2B5EF4-FFF2-40B4-BE49-F238E27FC236}">
                <a16:creationId xmlns:a16="http://schemas.microsoft.com/office/drawing/2014/main" id="{28F67A36-B66D-426C-B4DB-29D4F47A5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369" y="4248621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G</a:t>
            </a:r>
          </a:p>
        </p:txBody>
      </p:sp>
      <p:sp>
        <p:nvSpPr>
          <p:cNvPr id="174" name="Oval 94">
            <a:extLst>
              <a:ext uri="{FF2B5EF4-FFF2-40B4-BE49-F238E27FC236}">
                <a16:creationId xmlns:a16="http://schemas.microsoft.com/office/drawing/2014/main" id="{6C323965-3A44-4B7F-81C5-B8A5F09A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775" y="5305575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C</a:t>
            </a:r>
          </a:p>
        </p:txBody>
      </p:sp>
      <p:sp>
        <p:nvSpPr>
          <p:cNvPr id="175" name="Oval 95">
            <a:extLst>
              <a:ext uri="{FF2B5EF4-FFF2-40B4-BE49-F238E27FC236}">
                <a16:creationId xmlns:a16="http://schemas.microsoft.com/office/drawing/2014/main" id="{FC48179C-EDD6-4EE7-B1A1-7FD3B8C4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12" y="6012545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A</a:t>
            </a:r>
          </a:p>
        </p:txBody>
      </p:sp>
      <p:sp>
        <p:nvSpPr>
          <p:cNvPr id="176" name="Oval 96">
            <a:extLst>
              <a:ext uri="{FF2B5EF4-FFF2-40B4-BE49-F238E27FC236}">
                <a16:creationId xmlns:a16="http://schemas.microsoft.com/office/drawing/2014/main" id="{6FD77A4C-356C-4900-91D3-B046827FA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415" y="5088585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F</a:t>
            </a:r>
          </a:p>
        </p:txBody>
      </p:sp>
      <p:sp>
        <p:nvSpPr>
          <p:cNvPr id="177" name="Oval 97">
            <a:extLst>
              <a:ext uri="{FF2B5EF4-FFF2-40B4-BE49-F238E27FC236}">
                <a16:creationId xmlns:a16="http://schemas.microsoft.com/office/drawing/2014/main" id="{7A7B9516-C7EC-48CB-8041-32E693ACD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325" y="5834053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D</a:t>
            </a:r>
          </a:p>
        </p:txBody>
      </p:sp>
      <p:cxnSp>
        <p:nvCxnSpPr>
          <p:cNvPr id="178" name="AutoShape 98">
            <a:extLst>
              <a:ext uri="{FF2B5EF4-FFF2-40B4-BE49-F238E27FC236}">
                <a16:creationId xmlns:a16="http://schemas.microsoft.com/office/drawing/2014/main" id="{30895687-1CCD-4F49-BA63-F787FF963CF7}"/>
              </a:ext>
            </a:extLst>
          </p:cNvPr>
          <p:cNvCxnSpPr>
            <a:cxnSpLocks noChangeShapeType="1"/>
            <a:stCxn id="172" idx="5"/>
            <a:endCxn id="174" idx="1"/>
          </p:cNvCxnSpPr>
          <p:nvPr/>
        </p:nvCxnSpPr>
        <p:spPr bwMode="auto">
          <a:xfrm>
            <a:off x="1522993" y="4875405"/>
            <a:ext cx="391134" cy="4866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99">
            <a:extLst>
              <a:ext uri="{FF2B5EF4-FFF2-40B4-BE49-F238E27FC236}">
                <a16:creationId xmlns:a16="http://schemas.microsoft.com/office/drawing/2014/main" id="{75BCDF33-638B-4DBF-ABF7-CD6E88E5F66F}"/>
              </a:ext>
            </a:extLst>
          </p:cNvPr>
          <p:cNvCxnSpPr>
            <a:cxnSpLocks noChangeShapeType="1"/>
            <a:stCxn id="174" idx="3"/>
            <a:endCxn id="175" idx="7"/>
          </p:cNvCxnSpPr>
          <p:nvPr/>
        </p:nvCxnSpPr>
        <p:spPr bwMode="auto">
          <a:xfrm flipH="1">
            <a:off x="1186972" y="5634872"/>
            <a:ext cx="727155" cy="43417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100">
            <a:extLst>
              <a:ext uri="{FF2B5EF4-FFF2-40B4-BE49-F238E27FC236}">
                <a16:creationId xmlns:a16="http://schemas.microsoft.com/office/drawing/2014/main" id="{E459BC51-C4A7-4A22-A56D-9B75082BF700}"/>
              </a:ext>
            </a:extLst>
          </p:cNvPr>
          <p:cNvCxnSpPr>
            <a:cxnSpLocks noChangeShapeType="1"/>
            <a:stCxn id="172" idx="3"/>
            <a:endCxn id="175" idx="0"/>
          </p:cNvCxnSpPr>
          <p:nvPr/>
        </p:nvCxnSpPr>
        <p:spPr bwMode="auto">
          <a:xfrm flipH="1">
            <a:off x="1041268" y="4875405"/>
            <a:ext cx="190317" cy="113714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01">
            <a:extLst>
              <a:ext uri="{FF2B5EF4-FFF2-40B4-BE49-F238E27FC236}">
                <a16:creationId xmlns:a16="http://schemas.microsoft.com/office/drawing/2014/main" id="{4DABF74F-FDDC-458E-9FAC-879030F0B506}"/>
              </a:ext>
            </a:extLst>
          </p:cNvPr>
          <p:cNvCxnSpPr>
            <a:cxnSpLocks noChangeShapeType="1"/>
            <a:stCxn id="174" idx="5"/>
            <a:endCxn id="177" idx="1"/>
          </p:cNvCxnSpPr>
          <p:nvPr/>
        </p:nvCxnSpPr>
        <p:spPr bwMode="auto">
          <a:xfrm>
            <a:off x="2205535" y="5634872"/>
            <a:ext cx="503142" cy="2556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AutoShape 102">
            <a:extLst>
              <a:ext uri="{FF2B5EF4-FFF2-40B4-BE49-F238E27FC236}">
                <a16:creationId xmlns:a16="http://schemas.microsoft.com/office/drawing/2014/main" id="{778CE3B0-3A98-454F-BC3C-5A7631AF804F}"/>
              </a:ext>
            </a:extLst>
          </p:cNvPr>
          <p:cNvCxnSpPr>
            <a:cxnSpLocks noChangeShapeType="1"/>
            <a:stCxn id="175" idx="6"/>
            <a:endCxn id="177" idx="2"/>
          </p:cNvCxnSpPr>
          <p:nvPr/>
        </p:nvCxnSpPr>
        <p:spPr bwMode="auto">
          <a:xfrm flipV="1">
            <a:off x="1247324" y="6026951"/>
            <a:ext cx="1401001" cy="17849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" name="AutoShape 103">
            <a:extLst>
              <a:ext uri="{FF2B5EF4-FFF2-40B4-BE49-F238E27FC236}">
                <a16:creationId xmlns:a16="http://schemas.microsoft.com/office/drawing/2014/main" id="{1C437D6C-0230-4D72-9D73-241076EE844B}"/>
              </a:ext>
            </a:extLst>
          </p:cNvPr>
          <p:cNvCxnSpPr>
            <a:cxnSpLocks noChangeShapeType="1"/>
            <a:stCxn id="172" idx="6"/>
            <a:endCxn id="195" idx="1"/>
          </p:cNvCxnSpPr>
          <p:nvPr/>
        </p:nvCxnSpPr>
        <p:spPr bwMode="auto">
          <a:xfrm>
            <a:off x="1583345" y="4739006"/>
            <a:ext cx="1118331" cy="131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AutoShape 104">
            <a:extLst>
              <a:ext uri="{FF2B5EF4-FFF2-40B4-BE49-F238E27FC236}">
                <a16:creationId xmlns:a16="http://schemas.microsoft.com/office/drawing/2014/main" id="{4B22AD5C-31D5-4C0E-B48F-24539DA155C0}"/>
              </a:ext>
            </a:extLst>
          </p:cNvPr>
          <p:cNvCxnSpPr>
            <a:cxnSpLocks noChangeShapeType="1"/>
            <a:stCxn id="176" idx="1"/>
            <a:endCxn id="173" idx="5"/>
          </p:cNvCxnSpPr>
          <p:nvPr/>
        </p:nvCxnSpPr>
        <p:spPr bwMode="auto">
          <a:xfrm flipH="1" flipV="1">
            <a:off x="3707129" y="4577918"/>
            <a:ext cx="464638" cy="5671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105">
            <a:extLst>
              <a:ext uri="{FF2B5EF4-FFF2-40B4-BE49-F238E27FC236}">
                <a16:creationId xmlns:a16="http://schemas.microsoft.com/office/drawing/2014/main" id="{D27B37A0-B743-4203-AE17-19A5F238953F}"/>
              </a:ext>
            </a:extLst>
          </p:cNvPr>
          <p:cNvCxnSpPr>
            <a:cxnSpLocks noChangeShapeType="1"/>
            <a:stCxn id="196" idx="7"/>
            <a:endCxn id="176" idx="3"/>
          </p:cNvCxnSpPr>
          <p:nvPr/>
        </p:nvCxnSpPr>
        <p:spPr bwMode="auto">
          <a:xfrm flipV="1">
            <a:off x="3756132" y="5417882"/>
            <a:ext cx="415635" cy="3484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" name="Text Box 106">
            <a:extLst>
              <a:ext uri="{FF2B5EF4-FFF2-40B4-BE49-F238E27FC236}">
                <a16:creationId xmlns:a16="http://schemas.microsoft.com/office/drawing/2014/main" id="{1A08B8D5-D398-47C3-981F-72C4F1DA1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17" y="4584607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4</a:t>
            </a:r>
          </a:p>
        </p:txBody>
      </p:sp>
      <p:sp>
        <p:nvSpPr>
          <p:cNvPr id="187" name="Text Box 108">
            <a:extLst>
              <a:ext uri="{FF2B5EF4-FFF2-40B4-BE49-F238E27FC236}">
                <a16:creationId xmlns:a16="http://schemas.microsoft.com/office/drawing/2014/main" id="{210F3114-0927-470F-B0D4-A583C5C91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748" y="5256578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</a:t>
            </a:r>
          </a:p>
        </p:txBody>
      </p:sp>
      <p:sp>
        <p:nvSpPr>
          <p:cNvPr id="188" name="Text Box 109">
            <a:extLst>
              <a:ext uri="{FF2B5EF4-FFF2-40B4-BE49-F238E27FC236}">
                <a16:creationId xmlns:a16="http://schemas.microsoft.com/office/drawing/2014/main" id="{E48BE9C3-BACC-486D-A08A-0E7E95C1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913" y="5020338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5</a:t>
            </a:r>
          </a:p>
        </p:txBody>
      </p:sp>
      <p:sp>
        <p:nvSpPr>
          <p:cNvPr id="189" name="Text Box 110">
            <a:extLst>
              <a:ext uri="{FF2B5EF4-FFF2-40B4-BE49-F238E27FC236}">
                <a16:creationId xmlns:a16="http://schemas.microsoft.com/office/drawing/2014/main" id="{CAE8EA5B-41AE-4370-AEF6-ADB380844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858" y="6096542"/>
            <a:ext cx="591734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</a:t>
            </a:r>
          </a:p>
        </p:txBody>
      </p:sp>
      <p:sp>
        <p:nvSpPr>
          <p:cNvPr id="190" name="Text Box 111">
            <a:extLst>
              <a:ext uri="{FF2B5EF4-FFF2-40B4-BE49-F238E27FC236}">
                <a16:creationId xmlns:a16="http://schemas.microsoft.com/office/drawing/2014/main" id="{96BB952E-D743-4D3C-84EE-B61717B97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070" y="5529566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</a:t>
            </a:r>
          </a:p>
        </p:txBody>
      </p:sp>
      <p:sp>
        <p:nvSpPr>
          <p:cNvPr id="191" name="Text Box 112">
            <a:extLst>
              <a:ext uri="{FF2B5EF4-FFF2-40B4-BE49-F238E27FC236}">
                <a16:creationId xmlns:a16="http://schemas.microsoft.com/office/drawing/2014/main" id="{6735CC96-FDF7-46EB-9892-D3724DB6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696" y="4416614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</a:t>
            </a:r>
          </a:p>
        </p:txBody>
      </p:sp>
      <p:sp>
        <p:nvSpPr>
          <p:cNvPr id="192" name="Text Box 113">
            <a:extLst>
              <a:ext uri="{FF2B5EF4-FFF2-40B4-BE49-F238E27FC236}">
                <a16:creationId xmlns:a16="http://schemas.microsoft.com/office/drawing/2014/main" id="{8FAB95A3-DC04-4E3D-8FB7-579B2C57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421" y="5692309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7</a:t>
            </a:r>
          </a:p>
        </p:txBody>
      </p:sp>
      <p:cxnSp>
        <p:nvCxnSpPr>
          <p:cNvPr id="193" name="AutoShape 114">
            <a:extLst>
              <a:ext uri="{FF2B5EF4-FFF2-40B4-BE49-F238E27FC236}">
                <a16:creationId xmlns:a16="http://schemas.microsoft.com/office/drawing/2014/main" id="{2D67EBBC-63FA-4CD6-AF23-397EA14149F8}"/>
              </a:ext>
            </a:extLst>
          </p:cNvPr>
          <p:cNvCxnSpPr>
            <a:cxnSpLocks noChangeShapeType="1"/>
            <a:stCxn id="196" idx="0"/>
            <a:endCxn id="173" idx="4"/>
          </p:cNvCxnSpPr>
          <p:nvPr/>
        </p:nvCxnSpPr>
        <p:spPr bwMode="auto">
          <a:xfrm flipH="1" flipV="1">
            <a:off x="3561425" y="4634417"/>
            <a:ext cx="49003" cy="107539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Text Box 115">
            <a:extLst>
              <a:ext uri="{FF2B5EF4-FFF2-40B4-BE49-F238E27FC236}">
                <a16:creationId xmlns:a16="http://schemas.microsoft.com/office/drawing/2014/main" id="{55F1F12D-6FC3-4B89-9C0D-1DEFF7F95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74" y="4913592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6</a:t>
            </a:r>
          </a:p>
        </p:txBody>
      </p:sp>
      <p:sp>
        <p:nvSpPr>
          <p:cNvPr id="195" name="Oval 116">
            <a:extLst>
              <a:ext uri="{FF2B5EF4-FFF2-40B4-BE49-F238E27FC236}">
                <a16:creationId xmlns:a16="http://schemas.microsoft.com/office/drawing/2014/main" id="{B7A52A7F-94D2-4B8F-B508-ECF39085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324" y="4813846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E</a:t>
            </a:r>
          </a:p>
        </p:txBody>
      </p:sp>
      <p:sp>
        <p:nvSpPr>
          <p:cNvPr id="196" name="Oval 117">
            <a:extLst>
              <a:ext uri="{FF2B5EF4-FFF2-40B4-BE49-F238E27FC236}">
                <a16:creationId xmlns:a16="http://schemas.microsoft.com/office/drawing/2014/main" id="{E0A3A646-0B1F-4BE9-A686-7D365732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372" y="5709807"/>
            <a:ext cx="412112" cy="3857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 sz="2000"/>
              <a:t>H</a:t>
            </a:r>
          </a:p>
        </p:txBody>
      </p:sp>
      <p:cxnSp>
        <p:nvCxnSpPr>
          <p:cNvPr id="197" name="AutoShape 118">
            <a:extLst>
              <a:ext uri="{FF2B5EF4-FFF2-40B4-BE49-F238E27FC236}">
                <a16:creationId xmlns:a16="http://schemas.microsoft.com/office/drawing/2014/main" id="{D9C0B538-2475-46E2-9FE0-5BCBE8667408}"/>
              </a:ext>
            </a:extLst>
          </p:cNvPr>
          <p:cNvCxnSpPr>
            <a:cxnSpLocks noChangeShapeType="1"/>
            <a:stCxn id="195" idx="4"/>
            <a:endCxn id="177" idx="0"/>
          </p:cNvCxnSpPr>
          <p:nvPr/>
        </p:nvCxnSpPr>
        <p:spPr bwMode="auto">
          <a:xfrm>
            <a:off x="2847380" y="5199642"/>
            <a:ext cx="7001" cy="6344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Text Box 119">
            <a:extLst>
              <a:ext uri="{FF2B5EF4-FFF2-40B4-BE49-F238E27FC236}">
                <a16:creationId xmlns:a16="http://schemas.microsoft.com/office/drawing/2014/main" id="{FBFA909A-29F8-4D84-AC1E-86F4E942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883" y="5356324"/>
            <a:ext cx="591734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</a:t>
            </a:r>
          </a:p>
        </p:txBody>
      </p:sp>
      <p:cxnSp>
        <p:nvCxnSpPr>
          <p:cNvPr id="199" name="AutoShape 120">
            <a:extLst>
              <a:ext uri="{FF2B5EF4-FFF2-40B4-BE49-F238E27FC236}">
                <a16:creationId xmlns:a16="http://schemas.microsoft.com/office/drawing/2014/main" id="{81AE91B0-BDDF-49B1-AB28-AA4047EFF01B}"/>
              </a:ext>
            </a:extLst>
          </p:cNvPr>
          <p:cNvCxnSpPr>
            <a:cxnSpLocks noChangeShapeType="1"/>
            <a:stCxn id="195" idx="3"/>
            <a:endCxn id="174" idx="7"/>
          </p:cNvCxnSpPr>
          <p:nvPr/>
        </p:nvCxnSpPr>
        <p:spPr bwMode="auto">
          <a:xfrm flipH="1">
            <a:off x="2205535" y="5143143"/>
            <a:ext cx="496141" cy="21893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Text Box 121">
            <a:extLst>
              <a:ext uri="{FF2B5EF4-FFF2-40B4-BE49-F238E27FC236}">
                <a16:creationId xmlns:a16="http://schemas.microsoft.com/office/drawing/2014/main" id="{DEBD23CF-6112-4B46-A589-A5116221C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207" y="4878594"/>
            <a:ext cx="420693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9</a:t>
            </a:r>
          </a:p>
        </p:txBody>
      </p:sp>
      <p:sp>
        <p:nvSpPr>
          <p:cNvPr id="201" name="Text Box 53">
            <a:extLst>
              <a:ext uri="{FF2B5EF4-FFF2-40B4-BE49-F238E27FC236}">
                <a16:creationId xmlns:a16="http://schemas.microsoft.com/office/drawing/2014/main" id="{33B684DD-8983-43C5-B102-371A9B76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30" y="5141555"/>
            <a:ext cx="343018" cy="3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7229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07" y="302737"/>
            <a:ext cx="6551718" cy="1259946"/>
          </a:xfrm>
        </p:spPr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 descr="http://www.teambasedlearning.org/Resources/Pictures/tbl_website_lear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18" y="15044"/>
            <a:ext cx="2624887" cy="1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26" name="Picture 2" descr="InteDashboard">
            <a:extLst>
              <a:ext uri="{FF2B5EF4-FFF2-40B4-BE49-F238E27FC236}">
                <a16:creationId xmlns:a16="http://schemas.microsoft.com/office/drawing/2014/main" id="{FBD2F276-C1CD-40E5-8EC8-B144A89E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60" y="4585272"/>
            <a:ext cx="6887704" cy="172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49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6F93-BFF0-4D05-85EE-6A2E7ED4B6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B9DA8-EB9A-4434-8E3B-0F4C4DD32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2" t="28068" r="49286" b="28899"/>
          <a:stretch/>
        </p:blipFill>
        <p:spPr>
          <a:xfrm>
            <a:off x="2376016" y="436035"/>
            <a:ext cx="5328592" cy="66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1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History of Minimum Spanning Trees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History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 err="1"/>
              <a:t>Boruvka’s</a:t>
            </a:r>
            <a:r>
              <a:rPr lang="en-CA" dirty="0"/>
              <a:t> 1926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 err="1"/>
              <a:t>Choquet</a:t>
            </a:r>
            <a:r>
              <a:rPr lang="en-CA" dirty="0"/>
              <a:t> 1938, </a:t>
            </a:r>
            <a:r>
              <a:rPr lang="en-CA" dirty="0" err="1"/>
              <a:t>Florek</a:t>
            </a:r>
            <a:r>
              <a:rPr lang="en-CA" dirty="0"/>
              <a:t> et al. 1951, </a:t>
            </a:r>
            <a:r>
              <a:rPr lang="en-CA" dirty="0" err="1"/>
              <a:t>Sollin</a:t>
            </a:r>
            <a:r>
              <a:rPr lang="en-CA" dirty="0"/>
              <a:t> 1965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Prim’s 1930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 err="1"/>
              <a:t>Jarnik</a:t>
            </a:r>
            <a:r>
              <a:rPr lang="en-CA" dirty="0"/>
              <a:t>; Prim 1957, Dijkstra 1959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 err="1"/>
              <a:t>Kruskal’s</a:t>
            </a:r>
            <a:r>
              <a:rPr lang="en-CA" dirty="0"/>
              <a:t> 1956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Reverse-delete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 err="1"/>
              <a:t>Kruskal</a:t>
            </a:r>
            <a:r>
              <a:rPr lang="en-CA" dirty="0"/>
              <a:t> 1956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Fastest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CA" dirty="0"/>
                  <a:t>Karger, Klein &amp; </a:t>
                </a:r>
                <a:r>
                  <a:rPr lang="en-CA" dirty="0" err="1"/>
                  <a:t>Tarjan</a:t>
                </a:r>
                <a:r>
                  <a:rPr lang="en-CA" dirty="0"/>
                  <a:t> 1995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/>
                  <a:t>randomized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/>
                  <a:t>linear time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err="1"/>
                  <a:t>Boruvka’s</a:t>
                </a:r>
                <a:r>
                  <a:rPr lang="en-CA" dirty="0"/>
                  <a:t> + reverse-delete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CA" dirty="0"/>
                  <a:t>Chazelle 2000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/>
                  <a:t>nonrandomized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𝑂</m:t>
                    </m:r>
                    <m:r>
                      <a:rPr lang="en-CA" i="1">
                        <a:latin typeface="Cambria Math"/>
                      </a:rPr>
                      <m:t>(</m:t>
                    </m:r>
                    <m:r>
                      <a:rPr lang="en-CA" i="1">
                        <a:latin typeface="Cambria Math"/>
                      </a:rPr>
                      <m:t>𝑚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𝑛</m:t>
                        </m:r>
                        <m:r>
                          <a:rPr lang="en-CA" i="1">
                            <a:latin typeface="Cambria Math"/>
                          </a:rPr>
                          <m:t>,</m:t>
                        </m:r>
                        <m:r>
                          <a:rPr lang="en-CA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CA" i="1">
                        <a:latin typeface="Cambria Math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br>
                  <a:rPr lang="en-CA" dirty="0"/>
                </a:br>
                <a:r>
                  <a:rPr lang="en-CA" dirty="0"/>
                  <a:t>in practise: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𝑛</m:t>
                        </m:r>
                        <m:r>
                          <a:rPr lang="en-CA" i="1">
                            <a:latin typeface="Cambria Math"/>
                          </a:rPr>
                          <m:t>,</m:t>
                        </m:r>
                        <m:r>
                          <a:rPr lang="en-CA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CA" i="1">
                        <a:latin typeface="Cambria Math"/>
                      </a:rPr>
                      <m:t>≤4</m:t>
                    </m:r>
                  </m:oMath>
                </a14:m>
                <a:r>
                  <a:rPr lang="en-CA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/>
                  <a:t>soft heap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Pettie &amp; Ramachandran 2002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Optimal but unknown complexity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CA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3557" t="-2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2280" y="6918480"/>
            <a:ext cx="4392488" cy="23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>
                <a:hlinkClick r:id="rId4"/>
              </a:rPr>
              <a:t>https://en.wikipedia.org/wiki/Minimum_spanning_tree#Classic_algorithms</a:t>
            </a:r>
            <a:r>
              <a:rPr lang="en-CA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702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F83ADE-4059-4588-BB3A-90FC86F07E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2350654-878A-4111-AD4F-F163C7ED82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B6A43-8CFE-4B1E-A182-6F9048469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2" t="27581" r="49286" b="28900"/>
          <a:stretch/>
        </p:blipFill>
        <p:spPr>
          <a:xfrm>
            <a:off x="2103259" y="52039"/>
            <a:ext cx="5874106" cy="74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04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03E91-24C9-4497-9816-C71E91A082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2350654-878A-4111-AD4F-F163C7ED82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0D06-151C-46A5-825F-550A468F0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99" t="30219" r="49285" b="23889"/>
          <a:stretch/>
        </p:blipFill>
        <p:spPr>
          <a:xfrm>
            <a:off x="1979972" y="107429"/>
            <a:ext cx="6120680" cy="73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97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D92AF-1643-474A-9FC8-5000C1AE04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2350654-878A-4111-AD4F-F163C7ED8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0A6B4-9CA6-46CA-B61B-27A33758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5" t="27581" r="48571" b="24086"/>
          <a:stretch/>
        </p:blipFill>
        <p:spPr>
          <a:xfrm>
            <a:off x="1907964" y="76595"/>
            <a:ext cx="6264696" cy="74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38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graph G is bipartite if its vertices can be partitioned into two sets X and Y such that every edge in G has one end vertex in X and the other in Y. Design and analyze an efficient algorithm for determining if an undirected graph G is bipartite (without knowing the sets X and Y in advance).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3074" name="Picture 2" descr="Screen%20Shot%202014-02-09%20at%2011.28.26%20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04" y="4518645"/>
            <a:ext cx="48577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512" y="7369909"/>
            <a:ext cx="5038725" cy="2068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800" dirty="0"/>
              <a:t>http://mathonline.wikidot.com/bipartite-and-complete-bipartite-graphs</a:t>
            </a:r>
          </a:p>
        </p:txBody>
      </p:sp>
    </p:spTree>
    <p:extLst>
      <p:ext uri="{BB962C8B-B14F-4D97-AF65-F5344CB8AC3E}">
        <p14:creationId xmlns:p14="http://schemas.microsoft.com/office/powerpoint/2010/main" val="2380500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4EA4-26F6-4893-9EB4-61D71495D757}" type="slidenum">
              <a:rPr lang="en-CA" smtClean="0"/>
              <a:t>44</a:t>
            </a:fld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2C9591-3017-4475-8197-149F8865763F}"/>
              </a:ext>
            </a:extLst>
          </p:cNvPr>
          <p:cNvGrpSpPr/>
          <p:nvPr/>
        </p:nvGrpSpPr>
        <p:grpSpPr>
          <a:xfrm>
            <a:off x="1106042" y="1212069"/>
            <a:ext cx="7868541" cy="5135536"/>
            <a:chOff x="2126243" y="1292883"/>
            <a:chExt cx="7868541" cy="5135536"/>
          </a:xfrm>
        </p:grpSpPr>
        <p:sp>
          <p:nvSpPr>
            <p:cNvPr id="5" name="Oval 4"/>
            <p:cNvSpPr/>
            <p:nvPr/>
          </p:nvSpPr>
          <p:spPr>
            <a:xfrm>
              <a:off x="2126243" y="2096011"/>
              <a:ext cx="216953" cy="23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2968852" y="2096011"/>
              <a:ext cx="216953" cy="23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2126243" y="3090925"/>
              <a:ext cx="216953" cy="23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2968852" y="3102979"/>
              <a:ext cx="216953" cy="23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12" name="Straight Connector 11"/>
            <p:cNvCxnSpPr>
              <a:stCxn id="5" idx="6"/>
              <a:endCxn id="8" idx="2"/>
            </p:cNvCxnSpPr>
            <p:nvPr/>
          </p:nvCxnSpPr>
          <p:spPr>
            <a:xfrm>
              <a:off x="2343196" y="2211062"/>
              <a:ext cx="6256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4"/>
              <a:endCxn id="9" idx="0"/>
            </p:cNvCxnSpPr>
            <p:nvPr/>
          </p:nvCxnSpPr>
          <p:spPr>
            <a:xfrm>
              <a:off x="2234720" y="2326113"/>
              <a:ext cx="0" cy="764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6"/>
              <a:endCxn id="10" idx="2"/>
            </p:cNvCxnSpPr>
            <p:nvPr/>
          </p:nvCxnSpPr>
          <p:spPr>
            <a:xfrm>
              <a:off x="2343196" y="3205977"/>
              <a:ext cx="625656" cy="12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0"/>
              <a:endCxn id="8" idx="4"/>
            </p:cNvCxnSpPr>
            <p:nvPr/>
          </p:nvCxnSpPr>
          <p:spPr>
            <a:xfrm flipV="1">
              <a:off x="3077329" y="2326113"/>
              <a:ext cx="0" cy="776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392038" y="2121464"/>
              <a:ext cx="216953" cy="23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5" name="Oval 24"/>
            <p:cNvSpPr/>
            <p:nvPr/>
          </p:nvSpPr>
          <p:spPr>
            <a:xfrm>
              <a:off x="6234646" y="2121464"/>
              <a:ext cx="216953" cy="23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6" name="Oval 25"/>
            <p:cNvSpPr/>
            <p:nvPr/>
          </p:nvSpPr>
          <p:spPr>
            <a:xfrm>
              <a:off x="5392038" y="3116378"/>
              <a:ext cx="216953" cy="23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7" name="Oval 26"/>
            <p:cNvSpPr/>
            <p:nvPr/>
          </p:nvSpPr>
          <p:spPr>
            <a:xfrm>
              <a:off x="6234646" y="3830789"/>
              <a:ext cx="216953" cy="23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28" name="Straight Connector 27"/>
            <p:cNvCxnSpPr>
              <a:stCxn id="24" idx="6"/>
              <a:endCxn id="25" idx="2"/>
            </p:cNvCxnSpPr>
            <p:nvPr/>
          </p:nvCxnSpPr>
          <p:spPr>
            <a:xfrm>
              <a:off x="5608991" y="2236515"/>
              <a:ext cx="6256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4"/>
              <a:endCxn id="26" idx="0"/>
            </p:cNvCxnSpPr>
            <p:nvPr/>
          </p:nvCxnSpPr>
          <p:spPr>
            <a:xfrm>
              <a:off x="5500514" y="2351566"/>
              <a:ext cx="0" cy="764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6"/>
              <a:endCxn id="27" idx="2"/>
            </p:cNvCxnSpPr>
            <p:nvPr/>
          </p:nvCxnSpPr>
          <p:spPr>
            <a:xfrm>
              <a:off x="5608991" y="3231430"/>
              <a:ext cx="625656" cy="714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1"/>
              <a:endCxn id="25" idx="4"/>
            </p:cNvCxnSpPr>
            <p:nvPr/>
          </p:nvCxnSpPr>
          <p:spPr>
            <a:xfrm flipH="1" flipV="1">
              <a:off x="6343123" y="2351566"/>
              <a:ext cx="648662" cy="810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960012" y="3128432"/>
              <a:ext cx="216953" cy="23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38" name="Straight Connector 37"/>
            <p:cNvCxnSpPr>
              <a:stCxn id="27" idx="7"/>
              <a:endCxn id="32" idx="3"/>
            </p:cNvCxnSpPr>
            <p:nvPr/>
          </p:nvCxnSpPr>
          <p:spPr>
            <a:xfrm flipV="1">
              <a:off x="6419826" y="3324836"/>
              <a:ext cx="571958" cy="539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656024" y="3996242"/>
              <a:ext cx="216953" cy="2301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2665884" y="5623224"/>
              <a:ext cx="216953" cy="2301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4" name="Oval 33"/>
            <p:cNvSpPr/>
            <p:nvPr/>
          </p:nvSpPr>
          <p:spPr>
            <a:xfrm>
              <a:off x="6126170" y="4460002"/>
              <a:ext cx="216953" cy="2301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5" name="Oval 34"/>
            <p:cNvSpPr/>
            <p:nvPr/>
          </p:nvSpPr>
          <p:spPr>
            <a:xfrm>
              <a:off x="6902489" y="5304530"/>
              <a:ext cx="216953" cy="23010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6" name="Oval 35"/>
            <p:cNvSpPr/>
            <p:nvPr/>
          </p:nvSpPr>
          <p:spPr>
            <a:xfrm>
              <a:off x="5392037" y="5304530"/>
              <a:ext cx="216953" cy="230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7" name="Oval 36"/>
            <p:cNvSpPr/>
            <p:nvPr/>
          </p:nvSpPr>
          <p:spPr>
            <a:xfrm>
              <a:off x="5364643" y="6172019"/>
              <a:ext cx="216953" cy="2301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6917828" y="6198317"/>
              <a:ext cx="216953" cy="23010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0" name="Oval 39"/>
            <p:cNvSpPr/>
            <p:nvPr/>
          </p:nvSpPr>
          <p:spPr>
            <a:xfrm>
              <a:off x="2149809" y="4767215"/>
              <a:ext cx="216953" cy="23010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1" name="Oval 40"/>
            <p:cNvSpPr/>
            <p:nvPr/>
          </p:nvSpPr>
          <p:spPr>
            <a:xfrm>
              <a:off x="3185805" y="4773520"/>
              <a:ext cx="216953" cy="23010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2" name="Oval 41"/>
            <p:cNvSpPr/>
            <p:nvPr/>
          </p:nvSpPr>
          <p:spPr>
            <a:xfrm>
              <a:off x="5402993" y="5304530"/>
              <a:ext cx="216953" cy="23010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05" tIns="37802" rIns="75605" bIns="37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43" name="Straight Connector 42"/>
            <p:cNvCxnSpPr>
              <a:stCxn id="21" idx="3"/>
              <a:endCxn id="40" idx="7"/>
            </p:cNvCxnSpPr>
            <p:nvPr/>
          </p:nvCxnSpPr>
          <p:spPr>
            <a:xfrm flipH="1">
              <a:off x="2334989" y="4192646"/>
              <a:ext cx="352808" cy="60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1" idx="5"/>
              <a:endCxn id="41" idx="1"/>
            </p:cNvCxnSpPr>
            <p:nvPr/>
          </p:nvCxnSpPr>
          <p:spPr>
            <a:xfrm>
              <a:off x="2841205" y="4192645"/>
              <a:ext cx="376372" cy="614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3"/>
              <a:endCxn id="33" idx="7"/>
            </p:cNvCxnSpPr>
            <p:nvPr/>
          </p:nvCxnSpPr>
          <p:spPr>
            <a:xfrm flipH="1">
              <a:off x="2851065" y="4969924"/>
              <a:ext cx="366512" cy="686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3" idx="1"/>
              <a:endCxn id="40" idx="5"/>
            </p:cNvCxnSpPr>
            <p:nvPr/>
          </p:nvCxnSpPr>
          <p:spPr>
            <a:xfrm flipH="1" flipV="1">
              <a:off x="2334989" y="4963619"/>
              <a:ext cx="362668" cy="693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4" idx="3"/>
              <a:endCxn id="42" idx="7"/>
            </p:cNvCxnSpPr>
            <p:nvPr/>
          </p:nvCxnSpPr>
          <p:spPr>
            <a:xfrm flipH="1">
              <a:off x="5588173" y="4656406"/>
              <a:ext cx="569769" cy="681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5"/>
              <a:endCxn id="35" idx="1"/>
            </p:cNvCxnSpPr>
            <p:nvPr/>
          </p:nvCxnSpPr>
          <p:spPr>
            <a:xfrm>
              <a:off x="6311350" y="4656406"/>
              <a:ext cx="622911" cy="681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2" idx="4"/>
              <a:endCxn id="37" idx="0"/>
            </p:cNvCxnSpPr>
            <p:nvPr/>
          </p:nvCxnSpPr>
          <p:spPr>
            <a:xfrm flipH="1">
              <a:off x="5473119" y="5534633"/>
              <a:ext cx="38351" cy="637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5" idx="4"/>
              <a:endCxn id="39" idx="0"/>
            </p:cNvCxnSpPr>
            <p:nvPr/>
          </p:nvCxnSpPr>
          <p:spPr>
            <a:xfrm>
              <a:off x="7010965" y="5534633"/>
              <a:ext cx="15339" cy="663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9" idx="2"/>
              <a:endCxn id="37" idx="6"/>
            </p:cNvCxnSpPr>
            <p:nvPr/>
          </p:nvCxnSpPr>
          <p:spPr>
            <a:xfrm flipH="1" flipV="1">
              <a:off x="5581595" y="6287070"/>
              <a:ext cx="1336233" cy="2629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149809" y="1418012"/>
              <a:ext cx="1031051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Bipartite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24165" y="1292883"/>
              <a:ext cx="5070619" cy="607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Nonbipartite: there is an edge with 2 end points</a:t>
              </a:r>
            </a:p>
            <a:p>
              <a:r>
                <a:rPr lang="en-CA" dirty="0"/>
                <a:t>that have the same color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620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99FE3-595B-4A10-A729-C8EA205F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CA428-F9DE-4BDD-AFFE-E0A91524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 a breadth-first search to construct a breadth-first search tree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 the vertices on even levels in X and the ones in odd levels in 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Now double-check that there are no edges between a pair of vertices in X or a pair of vertices in Y. </a:t>
            </a:r>
          </a:p>
          <a:p>
            <a:pPr marL="0" indent="0"/>
            <a:r>
              <a:rPr lang="en-US" dirty="0"/>
              <a:t>This algorithm runs in O(</a:t>
            </a:r>
            <a:r>
              <a:rPr lang="en-US" dirty="0" err="1"/>
              <a:t>n+m</a:t>
            </a:r>
            <a:r>
              <a:rPr lang="en-US" dirty="0"/>
              <a:t>) 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C4584-1700-4777-91FD-CBBC3123A6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2350654-878A-4111-AD4F-F163C7ED8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44B13-81E1-47B6-9CDA-B58B75DB4297}"/>
              </a:ext>
            </a:extLst>
          </p:cNvPr>
          <p:cNvSpPr txBox="1"/>
          <p:nvPr/>
        </p:nvSpPr>
        <p:spPr>
          <a:xfrm>
            <a:off x="359792" y="6660157"/>
            <a:ext cx="6712158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for example </a:t>
            </a:r>
            <a:r>
              <a:rPr lang="en-US" dirty="0">
                <a:hlinkClick r:id="rId2"/>
              </a:rPr>
              <a:t>https://www.baeldung.com/cs/graphs-bipartite</a:t>
            </a:r>
            <a:r>
              <a:rPr lang="en-US" dirty="0"/>
              <a:t>, </a:t>
            </a:r>
          </a:p>
          <a:p>
            <a:r>
              <a:rPr lang="en-US" dirty="0">
                <a:hlinkClick r:id="rId3"/>
              </a:rPr>
              <a:t>https://www.geeksforgeeks.org/bipartite-graph/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77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07" y="251989"/>
            <a:ext cx="5879747" cy="1310694"/>
          </a:xfrm>
        </p:spPr>
        <p:txBody>
          <a:bodyPr/>
          <a:lstStyle/>
          <a:p>
            <a:r>
              <a:rPr lang="en-CA" dirty="0"/>
              <a:t>Data Structures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1763924"/>
            <a:ext cx="6076074" cy="49890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b="1" dirty="0"/>
              <a:t>Linear</a:t>
            </a:r>
          </a:p>
          <a:p>
            <a:r>
              <a:rPr lang="en-CA" dirty="0"/>
              <a:t>Array, list, queue, stack, deque</a:t>
            </a:r>
          </a:p>
          <a:p>
            <a:pPr marL="0" indent="0">
              <a:buNone/>
            </a:pPr>
            <a:r>
              <a:rPr lang="en-CA" b="1" dirty="0"/>
              <a:t>Nonlinear</a:t>
            </a:r>
          </a:p>
          <a:p>
            <a:r>
              <a:rPr lang="en-CA" dirty="0"/>
              <a:t>Binary tree, binary search tree</a:t>
            </a:r>
          </a:p>
          <a:p>
            <a:r>
              <a:rPr lang="en-CA" dirty="0"/>
              <a:t>Priority queue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heap</a:t>
            </a:r>
          </a:p>
          <a:p>
            <a:pPr lvl="2"/>
            <a:r>
              <a:rPr lang="en-CA" dirty="0"/>
              <a:t>Array-based, pointer-based</a:t>
            </a:r>
          </a:p>
          <a:p>
            <a:pPr lvl="2"/>
            <a:r>
              <a:rPr lang="en-CA" dirty="0"/>
              <a:t>Adaptable priority queue</a:t>
            </a:r>
          </a:p>
          <a:p>
            <a:pPr lvl="2"/>
            <a:r>
              <a:rPr lang="en-CA" dirty="0"/>
              <a:t>Bottom-up heap construction</a:t>
            </a:r>
          </a:p>
          <a:p>
            <a:r>
              <a:rPr lang="en-CA" b="1" dirty="0">
                <a:solidFill>
                  <a:srgbClr val="FF0000"/>
                </a:solidFill>
              </a:rPr>
              <a:t>Hash table</a:t>
            </a:r>
          </a:p>
          <a:p>
            <a:pPr lvl="1"/>
            <a:r>
              <a:rPr lang="en-CA" dirty="0"/>
              <a:t>Open addressing linear probing</a:t>
            </a:r>
          </a:p>
          <a:p>
            <a:pPr lvl="1"/>
            <a:r>
              <a:rPr lang="en-CA" dirty="0"/>
              <a:t>Separate Chaining</a:t>
            </a:r>
          </a:p>
          <a:p>
            <a:r>
              <a:rPr lang="en-CA" dirty="0"/>
              <a:t>Skip list</a:t>
            </a:r>
          </a:p>
          <a:p>
            <a:r>
              <a:rPr lang="en-CA" dirty="0"/>
              <a:t>Graph</a:t>
            </a:r>
          </a:p>
          <a:p>
            <a:pPr lvl="1"/>
            <a:r>
              <a:rPr lang="en-CA" dirty="0"/>
              <a:t>Adjacency list, adjacency matrix</a:t>
            </a:r>
          </a:p>
          <a:p>
            <a:r>
              <a:rPr lang="en-CA" dirty="0"/>
              <a:t>Union-find/disjoint-set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14" y="2746892"/>
            <a:ext cx="2121879" cy="176823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8660296-1AD1-40B3-BCF3-F80332E14208}"/>
              </a:ext>
            </a:extLst>
          </p:cNvPr>
          <p:cNvGrpSpPr/>
          <p:nvPr/>
        </p:nvGrpSpPr>
        <p:grpSpPr>
          <a:xfrm>
            <a:off x="6554879" y="6028648"/>
            <a:ext cx="3464851" cy="1418989"/>
            <a:chOff x="4264025" y="4577887"/>
            <a:chExt cx="3893965" cy="1474226"/>
          </a:xfrm>
        </p:grpSpPr>
        <p:pic>
          <p:nvPicPr>
            <p:cNvPr id="8" name="Picture 2" descr="https://upload.wikimedia.org/wikipedia/commons/2/2c/Skip_list_add_element-en.gif">
              <a:extLst>
                <a:ext uri="{FF2B5EF4-FFF2-40B4-BE49-F238E27FC236}">
                  <a16:creationId xmlns:a16="http://schemas.microsoft.com/office/drawing/2014/main" id="{086CD69E-64B9-4771-83D2-FB11E2A6E86E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025" y="4577887"/>
              <a:ext cx="3893965" cy="134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9489C7-8A64-467C-9F7C-677F340E448C}"/>
                </a:ext>
              </a:extLst>
            </p:cNvPr>
            <p:cNvSpPr txBox="1"/>
            <p:nvPr/>
          </p:nvSpPr>
          <p:spPr>
            <a:xfrm>
              <a:off x="5043860" y="5885706"/>
              <a:ext cx="2899024" cy="16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07943" hangingPunct="1">
                <a:lnSpc>
                  <a:spcPct val="100000"/>
                </a:lnSpc>
                <a:buClrTx/>
                <a:buSzTx/>
              </a:pPr>
              <a:r>
                <a:rPr lang="en-US" sz="441" dirty="0">
                  <a:solidFill>
                    <a:srgbClr val="000000"/>
                  </a:solidFill>
                  <a:ea typeface="+mn-ea"/>
                  <a:cs typeface="Arial" charset="0"/>
                </a:rPr>
                <a:t>CC BY-SA 3.0 </a:t>
              </a:r>
              <a:r>
                <a:rPr lang="en-US" sz="441" dirty="0">
                  <a:solidFill>
                    <a:srgbClr val="000000"/>
                  </a:solidFill>
                  <a:ea typeface="+mn-ea"/>
                  <a:cs typeface="Arial" charset="0"/>
                  <a:hlinkClick r:id="rId4"/>
                </a:rPr>
                <a:t>https://en.wikipedia.org/wiki/Skip_list#/media/File:Skip_list_add_element-en.gif</a:t>
              </a:r>
              <a:r>
                <a:rPr lang="en-US" sz="441" dirty="0">
                  <a:solidFill>
                    <a:srgbClr val="000000"/>
                  </a:solidFill>
                  <a:ea typeface="+mn-ea"/>
                  <a:cs typeface="Arial" charset="0"/>
                </a:rPr>
                <a:t>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ABFA79-3295-463E-A5D6-F7680D1F8D92}"/>
              </a:ext>
            </a:extLst>
          </p:cNvPr>
          <p:cNvGrpSpPr/>
          <p:nvPr/>
        </p:nvGrpSpPr>
        <p:grpSpPr>
          <a:xfrm>
            <a:off x="7085252" y="-2990"/>
            <a:ext cx="2773683" cy="2271990"/>
            <a:chOff x="89669" y="4343400"/>
            <a:chExt cx="3125835" cy="2540226"/>
          </a:xfrm>
        </p:grpSpPr>
        <p:pic>
          <p:nvPicPr>
            <p:cNvPr id="11" name="Picture 2" descr="https://upload.wikimedia.org/wikipedia/commons/thumb/7/7d/Hash_table_3_1_1_0_1_0_0_SP.svg/315px-Hash_table_3_1_1_0_1_0_0_SP.svg.png">
              <a:extLst>
                <a:ext uri="{FF2B5EF4-FFF2-40B4-BE49-F238E27FC236}">
                  <a16:creationId xmlns:a16="http://schemas.microsoft.com/office/drawing/2014/main" id="{28527A72-23C1-466A-A93A-81E317D4F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343400"/>
              <a:ext cx="3000375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DE0B64-DF81-4DE9-8ECF-7CA3E47CDFB4}"/>
                </a:ext>
              </a:extLst>
            </p:cNvPr>
            <p:cNvSpPr/>
            <p:nvPr/>
          </p:nvSpPr>
          <p:spPr>
            <a:xfrm>
              <a:off x="89669" y="6476999"/>
              <a:ext cx="3125835" cy="406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07943" hangingPunct="1">
                <a:lnSpc>
                  <a:spcPct val="100000"/>
                </a:lnSpc>
                <a:buClrTx/>
                <a:buSzTx/>
              </a:pPr>
              <a:r>
                <a:rPr lang="en-US" sz="441" dirty="0">
                  <a:solidFill>
                    <a:srgbClr val="000000"/>
                  </a:solidFill>
                  <a:ea typeface="+mn-ea"/>
                  <a:cs typeface="Arial" charset="0"/>
                </a:rPr>
                <a:t>"Hash table 3 1 1 0 1 0 0 SP" by Jorge </a:t>
              </a:r>
              <a:r>
                <a:rPr lang="en-US" sz="441" dirty="0" err="1">
                  <a:solidFill>
                    <a:srgbClr val="000000"/>
                  </a:solidFill>
                  <a:ea typeface="+mn-ea"/>
                  <a:cs typeface="Arial" charset="0"/>
                </a:rPr>
                <a:t>Stolfi</a:t>
              </a:r>
              <a:r>
                <a:rPr lang="en-US" sz="441" dirty="0">
                  <a:solidFill>
                    <a:srgbClr val="000000"/>
                  </a:solidFill>
                  <a:ea typeface="+mn-ea"/>
                  <a:cs typeface="Arial" charset="0"/>
                </a:rPr>
                <a:t> - Own work. Licensed under CC BY-SA 3.0 via Commons - </a:t>
              </a:r>
              <a:r>
                <a:rPr lang="en-US" sz="441" dirty="0">
                  <a:solidFill>
                    <a:srgbClr val="000000"/>
                  </a:solidFill>
                  <a:ea typeface="+mn-ea"/>
                  <a:cs typeface="Arial" charset="0"/>
                  <a:hlinkClick r:id="rId6"/>
                </a:rPr>
                <a:t>https://commons.wikimedia.org/wiki/File:Hash_table_3_1_1_0_1_0_0_SP.svg#/media/File:Hash_table_3_1_1_0_1_0_0_SP.svg</a:t>
              </a:r>
              <a:r>
                <a:rPr lang="en-US" sz="441" dirty="0">
                  <a:solidFill>
                    <a:srgbClr val="000000"/>
                  </a:solidFill>
                  <a:ea typeface="+mn-ea"/>
                  <a:cs typeface="Arial" charset="0"/>
                </a:rPr>
                <a:t> </a:t>
              </a:r>
              <a:endParaRPr lang="en-CA" sz="441" dirty="0">
                <a:solidFill>
                  <a:srgbClr val="000000"/>
                </a:solidFill>
                <a:ea typeface="+mn-ea"/>
                <a:cs typeface="Arial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9185D6-F6E0-4F33-AF75-076C2C9170AF}"/>
              </a:ext>
            </a:extLst>
          </p:cNvPr>
          <p:cNvGrpSpPr>
            <a:grpSpLocks noChangeAspect="1"/>
          </p:cNvGrpSpPr>
          <p:nvPr/>
        </p:nvGrpSpPr>
        <p:grpSpPr>
          <a:xfrm>
            <a:off x="7965262" y="2513094"/>
            <a:ext cx="1921687" cy="2777581"/>
            <a:chOff x="5757492" y="-252611"/>
            <a:chExt cx="4038600" cy="583733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04848D4-30E8-4B2F-80D1-CBBAC548C561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492" y="-252611"/>
              <a:ext cx="403860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969952-7D05-462D-B6EB-34005CED74CE}"/>
                </a:ext>
              </a:extLst>
            </p:cNvPr>
            <p:cNvSpPr txBox="1"/>
            <p:nvPr/>
          </p:nvSpPr>
          <p:spPr>
            <a:xfrm>
              <a:off x="6984528" y="5436021"/>
              <a:ext cx="1584528" cy="1487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" dirty="0" err="1"/>
                <a:t>Shiyu</a:t>
              </a:r>
              <a:r>
                <a:rPr lang="en-US" sz="400" dirty="0"/>
                <a:t> Ji, </a:t>
              </a:r>
              <a:r>
                <a:rPr lang="en-US" sz="400" dirty="0">
                  <a:hlinkClick r:id="rId8"/>
                </a:rPr>
                <a:t>CC BY-SA 4.0</a:t>
              </a:r>
              <a:r>
                <a:rPr lang="en-US" sz="400" dirty="0"/>
                <a:t>, via Wikimedia Commons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071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iMAT</a:t>
            </a:r>
            <a:r>
              <a:rPr lang="en-US" dirty="0"/>
              <a:t> in preparation for </a:t>
            </a:r>
            <a:r>
              <a:rPr lang="en-US" dirty="0" err="1"/>
              <a:t>tMAT</a:t>
            </a:r>
            <a:r>
              <a:rPr lang="en-US" dirty="0"/>
              <a:t> [Tuesday]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0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Minimum Spanning Tree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Prim’s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start from one node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grow cloud by one node with smaller weight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similar to Dijkstra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 err="1"/>
              <a:t>Kruskal’s</a:t>
            </a:r>
            <a:endParaRPr lang="en-CA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start with all nodes as spanning trees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merge 2 spanning trees by one edge with lowest weight provided that does not create a cycle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Reverse-delete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start from full graph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delete edge with largest weight unless it disconnects the graph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loop till all edges considered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MST application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Travelling salesman: given a list of cities and their connections, visit each city only once, go back to your starting city and minimize the distance travelled.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1CF6DF7-1E32-42D6-BD19-228ADDE181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 descr="https://upload.wikimedia.org/wikipedia/commons/c/c4/TSP_Deutschland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77" y="3275781"/>
            <a:ext cx="31242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264448" y="7099974"/>
            <a:ext cx="5038725" cy="4358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800"/>
              <a:t>By The original uploader was Kapitän Nemo at German Wikipedia. - https://www.cia.gov/cia/publications/factbook/maps/gm-map.gif, Public Domain, https://commons.wikimedia.org/w/index.php?curid=5584283</a:t>
            </a:r>
            <a:endParaRPr lang="en-CA" sz="800" dirty="0"/>
          </a:p>
        </p:txBody>
      </p:sp>
      <p:sp>
        <p:nvSpPr>
          <p:cNvPr id="11" name="Rectangle 10"/>
          <p:cNvSpPr/>
          <p:nvPr/>
        </p:nvSpPr>
        <p:spPr>
          <a:xfrm>
            <a:off x="4465991" y="4571925"/>
            <a:ext cx="2448272" cy="189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Optimal route of a salesman visiting the 15 biggest cities in Germany. The route shown is the shortest of the 43,589,145,600 possible ones.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12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Travelling salesman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Problem is hard but…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Can get a lower bound using MST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Can estimate the distance to the best solution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/>
              <a:t>Minimum Spanning Trees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8B522-2B5D-974C-939C-9FC5038D297C}" type="slidenum">
              <a:rPr lang="en-US" sz="1500"/>
              <a:pPr eaLnBrk="1" hangingPunct="1"/>
              <a:t>8</a:t>
            </a:fld>
            <a:endParaRPr lang="en-US" sz="15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8063" y="1847920"/>
            <a:ext cx="8568531" cy="1259946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Minimum Spanning Trees</a:t>
            </a: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610" y="3611845"/>
            <a:ext cx="2913930" cy="215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19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818954" indent="-314982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259929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763900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267872" indent="-251986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A5863F-8C40-D748-B365-29FD756B6B68}" type="slidenum">
              <a:rPr lang="en-US" sz="1500"/>
              <a:pPr eaLnBrk="1" hangingPunct="1"/>
              <a:t>9</a:t>
            </a:fld>
            <a:endParaRPr lang="en-US" sz="15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72042" y="335985"/>
            <a:ext cx="9062062" cy="1259946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Minimum Spanning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77049" y="1763924"/>
            <a:ext cx="4504779" cy="52077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200">
                <a:latin typeface="Tahoma" charset="0"/>
              </a:rPr>
              <a:t>Spanning subgraph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Subgraph of a graph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>
                <a:latin typeface="Tahoma" charset="0"/>
              </a:rPr>
              <a:t> containing all the vertices of </a:t>
            </a:r>
            <a:r>
              <a:rPr lang="en-US" sz="2000" b="1" i="1">
                <a:latin typeface="Times New Roman" charset="0"/>
              </a:rPr>
              <a:t>G</a:t>
            </a:r>
            <a:endParaRPr lang="en-US" sz="2000">
              <a:solidFill>
                <a:schemeClr val="tx2"/>
              </a:solidFill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200">
                <a:latin typeface="Tahoma" charset="0"/>
              </a:rPr>
              <a:t>Spanning tree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Spanning subgraph that is itself a (free) tree</a:t>
            </a:r>
          </a:p>
          <a:p>
            <a:pPr eaLnBrk="1" hangingPunct="1">
              <a:buFont typeface="Wingdings" charset="0"/>
              <a:buNone/>
            </a:pPr>
            <a:r>
              <a:rPr lang="en-US" sz="2200">
                <a:latin typeface="Tahoma" charset="0"/>
              </a:rPr>
              <a:t>Minimum spanning tree (MST)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Spanning tree of a weighted graph with minimum total edge weight</a:t>
            </a:r>
          </a:p>
          <a:p>
            <a:pPr eaLnBrk="1" hangingPunct="1"/>
            <a:r>
              <a:rPr lang="en-US" sz="2200">
                <a:latin typeface="Tahoma" charset="0"/>
              </a:rPr>
              <a:t>Applications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Communications networks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Transportation networks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sp>
        <p:nvSpPr>
          <p:cNvPr id="18437" name="Oval 12"/>
          <p:cNvSpPr>
            <a:spLocks noChangeArrowheads="1"/>
          </p:cNvSpPr>
          <p:nvPr/>
        </p:nvSpPr>
        <p:spPr bwMode="auto">
          <a:xfrm>
            <a:off x="6940931" y="2099910"/>
            <a:ext cx="1032564" cy="50397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>
                <a:solidFill>
                  <a:schemeClr val="tx2"/>
                </a:solidFill>
              </a:rPr>
              <a:t>ORD</a:t>
            </a:r>
          </a:p>
        </p:txBody>
      </p:sp>
      <p:sp>
        <p:nvSpPr>
          <p:cNvPr id="18438" name="Oval 99"/>
          <p:cNvSpPr>
            <a:spLocks noChangeArrowheads="1"/>
          </p:cNvSpPr>
          <p:nvPr/>
        </p:nvSpPr>
        <p:spPr bwMode="auto">
          <a:xfrm>
            <a:off x="8701540" y="2677385"/>
            <a:ext cx="1032564" cy="50397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>
                <a:solidFill>
                  <a:schemeClr val="tx2"/>
                </a:solidFill>
              </a:rPr>
              <a:t>PIT</a:t>
            </a:r>
          </a:p>
        </p:txBody>
      </p:sp>
      <p:sp>
        <p:nvSpPr>
          <p:cNvPr id="18439" name="Oval 100"/>
          <p:cNvSpPr>
            <a:spLocks noChangeArrowheads="1"/>
          </p:cNvSpPr>
          <p:nvPr/>
        </p:nvSpPr>
        <p:spPr bwMode="auto">
          <a:xfrm>
            <a:off x="8269264" y="5732754"/>
            <a:ext cx="1032564" cy="50397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>
                <a:solidFill>
                  <a:schemeClr val="tx2"/>
                </a:solidFill>
              </a:rPr>
              <a:t>ATL</a:t>
            </a:r>
          </a:p>
        </p:txBody>
      </p:sp>
      <p:sp>
        <p:nvSpPr>
          <p:cNvPr id="18440" name="Oval 101"/>
          <p:cNvSpPr>
            <a:spLocks noChangeArrowheads="1"/>
          </p:cNvSpPr>
          <p:nvPr/>
        </p:nvSpPr>
        <p:spPr bwMode="auto">
          <a:xfrm>
            <a:off x="6790422" y="4241818"/>
            <a:ext cx="1032564" cy="50397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>
                <a:solidFill>
                  <a:schemeClr val="tx2"/>
                </a:solidFill>
              </a:rPr>
              <a:t>STL</a:t>
            </a:r>
          </a:p>
        </p:txBody>
      </p:sp>
      <p:sp>
        <p:nvSpPr>
          <p:cNvPr id="18441" name="Oval 102"/>
          <p:cNvSpPr>
            <a:spLocks noChangeArrowheads="1"/>
          </p:cNvSpPr>
          <p:nvPr/>
        </p:nvSpPr>
        <p:spPr bwMode="auto">
          <a:xfrm>
            <a:off x="5141819" y="3191863"/>
            <a:ext cx="1032564" cy="50397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>
                <a:solidFill>
                  <a:schemeClr val="tx2"/>
                </a:solidFill>
              </a:rPr>
              <a:t>DEN</a:t>
            </a:r>
          </a:p>
        </p:txBody>
      </p:sp>
      <p:sp>
        <p:nvSpPr>
          <p:cNvPr id="18442" name="Oval 103"/>
          <p:cNvSpPr>
            <a:spLocks noChangeArrowheads="1"/>
          </p:cNvSpPr>
          <p:nvPr/>
        </p:nvSpPr>
        <p:spPr bwMode="auto">
          <a:xfrm>
            <a:off x="5292329" y="5669756"/>
            <a:ext cx="1032564" cy="50397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>
                <a:solidFill>
                  <a:schemeClr val="tx2"/>
                </a:solidFill>
              </a:rPr>
              <a:t>DFW</a:t>
            </a:r>
          </a:p>
        </p:txBody>
      </p:sp>
      <p:sp>
        <p:nvSpPr>
          <p:cNvPr id="18443" name="Oval 104"/>
          <p:cNvSpPr>
            <a:spLocks noChangeArrowheads="1"/>
          </p:cNvSpPr>
          <p:nvPr/>
        </p:nvSpPr>
        <p:spPr bwMode="auto">
          <a:xfrm>
            <a:off x="8796046" y="3937331"/>
            <a:ext cx="1032564" cy="50397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r>
              <a:rPr lang="en-US">
                <a:solidFill>
                  <a:schemeClr val="tx2"/>
                </a:solidFill>
              </a:rPr>
              <a:t>DCA</a:t>
            </a:r>
          </a:p>
        </p:txBody>
      </p:sp>
      <p:cxnSp>
        <p:nvCxnSpPr>
          <p:cNvPr id="18444" name="AutoShape 106"/>
          <p:cNvCxnSpPr>
            <a:cxnSpLocks noChangeShapeType="1"/>
            <a:stCxn id="18441" idx="7"/>
            <a:endCxn id="18437" idx="3"/>
          </p:cNvCxnSpPr>
          <p:nvPr/>
        </p:nvCxnSpPr>
        <p:spPr bwMode="auto">
          <a:xfrm flipV="1">
            <a:off x="6023874" y="2540891"/>
            <a:ext cx="1067566" cy="71396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07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7306704" y="2614388"/>
            <a:ext cx="150509" cy="161693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08"/>
          <p:cNvCxnSpPr>
            <a:cxnSpLocks noChangeShapeType="1"/>
            <a:stCxn id="18440" idx="6"/>
            <a:endCxn id="18443" idx="2"/>
          </p:cNvCxnSpPr>
          <p:nvPr/>
        </p:nvCxnSpPr>
        <p:spPr bwMode="auto">
          <a:xfrm flipV="1">
            <a:off x="7833486" y="4189320"/>
            <a:ext cx="952059" cy="304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09"/>
          <p:cNvCxnSpPr>
            <a:cxnSpLocks noChangeShapeType="1"/>
            <a:stCxn id="18443" idx="0"/>
            <a:endCxn id="18438" idx="4"/>
          </p:cNvCxnSpPr>
          <p:nvPr/>
        </p:nvCxnSpPr>
        <p:spPr bwMode="auto">
          <a:xfrm flipH="1" flipV="1">
            <a:off x="9217823" y="3191863"/>
            <a:ext cx="94506" cy="73496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10"/>
          <p:cNvCxnSpPr>
            <a:cxnSpLocks noChangeShapeType="1"/>
            <a:stCxn id="18437" idx="5"/>
            <a:endCxn id="18438" idx="1"/>
          </p:cNvCxnSpPr>
          <p:nvPr/>
        </p:nvCxnSpPr>
        <p:spPr bwMode="auto">
          <a:xfrm>
            <a:off x="7822985" y="2540892"/>
            <a:ext cx="1029064" cy="19949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12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5658102" y="3706341"/>
            <a:ext cx="150509" cy="1952916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13"/>
          <p:cNvCxnSpPr>
            <a:cxnSpLocks noChangeShapeType="1"/>
            <a:stCxn id="18443" idx="4"/>
            <a:endCxn id="18439" idx="0"/>
          </p:cNvCxnSpPr>
          <p:nvPr/>
        </p:nvCxnSpPr>
        <p:spPr bwMode="auto">
          <a:xfrm flipH="1">
            <a:off x="8785545" y="4451809"/>
            <a:ext cx="526783" cy="127044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14"/>
          <p:cNvCxnSpPr>
            <a:cxnSpLocks noChangeShapeType="1"/>
            <a:stCxn id="18439" idx="1"/>
            <a:endCxn id="18440" idx="5"/>
          </p:cNvCxnSpPr>
          <p:nvPr/>
        </p:nvCxnSpPr>
        <p:spPr bwMode="auto">
          <a:xfrm flipH="1" flipV="1">
            <a:off x="7672476" y="4682799"/>
            <a:ext cx="747297" cy="111295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15"/>
          <p:cNvCxnSpPr>
            <a:cxnSpLocks noChangeShapeType="1"/>
            <a:stCxn id="18442" idx="7"/>
            <a:endCxn id="18440" idx="3"/>
          </p:cNvCxnSpPr>
          <p:nvPr/>
        </p:nvCxnSpPr>
        <p:spPr bwMode="auto">
          <a:xfrm flipV="1">
            <a:off x="6174383" y="4682799"/>
            <a:ext cx="766548" cy="10499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16"/>
          <p:cNvCxnSpPr>
            <a:cxnSpLocks noChangeShapeType="1"/>
            <a:stCxn id="18441" idx="5"/>
            <a:endCxn id="18440" idx="1"/>
          </p:cNvCxnSpPr>
          <p:nvPr/>
        </p:nvCxnSpPr>
        <p:spPr bwMode="auto">
          <a:xfrm>
            <a:off x="6023873" y="3632844"/>
            <a:ext cx="917057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4" name="Text Box 127"/>
          <p:cNvSpPr txBox="1">
            <a:spLocks noChangeArrowheads="1"/>
          </p:cNvSpPr>
          <p:nvPr/>
        </p:nvSpPr>
        <p:spPr bwMode="auto">
          <a:xfrm>
            <a:off x="8138005" y="2250404"/>
            <a:ext cx="511333" cy="4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/>
              <a:t>10</a:t>
            </a:r>
          </a:p>
        </p:txBody>
      </p:sp>
      <p:sp>
        <p:nvSpPr>
          <p:cNvPr id="18455" name="Text Box 130"/>
          <p:cNvSpPr txBox="1">
            <a:spLocks noChangeArrowheads="1"/>
          </p:cNvSpPr>
          <p:nvPr/>
        </p:nvSpPr>
        <p:spPr bwMode="auto">
          <a:xfrm>
            <a:off x="6195384" y="2586389"/>
            <a:ext cx="357445" cy="4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456" name="Text Box 131"/>
          <p:cNvSpPr txBox="1">
            <a:spLocks noChangeArrowheads="1"/>
          </p:cNvSpPr>
          <p:nvPr/>
        </p:nvSpPr>
        <p:spPr bwMode="auto">
          <a:xfrm>
            <a:off x="6365145" y="3594346"/>
            <a:ext cx="357445" cy="4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18457" name="Text Box 132"/>
          <p:cNvSpPr txBox="1">
            <a:spLocks noChangeArrowheads="1"/>
          </p:cNvSpPr>
          <p:nvPr/>
        </p:nvSpPr>
        <p:spPr bwMode="auto">
          <a:xfrm>
            <a:off x="6216386" y="4871791"/>
            <a:ext cx="357445" cy="4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/>
              <a:t>8</a:t>
            </a:r>
          </a:p>
        </p:txBody>
      </p:sp>
      <p:sp>
        <p:nvSpPr>
          <p:cNvPr id="18458" name="Text Box 133"/>
          <p:cNvSpPr txBox="1">
            <a:spLocks noChangeArrowheads="1"/>
          </p:cNvSpPr>
          <p:nvPr/>
        </p:nvSpPr>
        <p:spPr bwMode="auto">
          <a:xfrm>
            <a:off x="7359207" y="3268860"/>
            <a:ext cx="357445" cy="4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8459" name="Text Box 134"/>
          <p:cNvSpPr txBox="1">
            <a:spLocks noChangeArrowheads="1"/>
          </p:cNvSpPr>
          <p:nvPr/>
        </p:nvSpPr>
        <p:spPr bwMode="auto">
          <a:xfrm>
            <a:off x="8090752" y="3926832"/>
            <a:ext cx="357445" cy="4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8460" name="Text Box 135"/>
          <p:cNvSpPr txBox="1">
            <a:spLocks noChangeArrowheads="1"/>
          </p:cNvSpPr>
          <p:nvPr/>
        </p:nvSpPr>
        <p:spPr bwMode="auto">
          <a:xfrm>
            <a:off x="9062062" y="4915540"/>
            <a:ext cx="357445" cy="4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61" name="Text Box 136"/>
          <p:cNvSpPr txBox="1">
            <a:spLocks noChangeArrowheads="1"/>
          </p:cNvSpPr>
          <p:nvPr/>
        </p:nvSpPr>
        <p:spPr bwMode="auto">
          <a:xfrm>
            <a:off x="7973495" y="4864792"/>
            <a:ext cx="357445" cy="4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/>
              <a:t>5</a:t>
            </a:r>
          </a:p>
        </p:txBody>
      </p:sp>
      <p:sp>
        <p:nvSpPr>
          <p:cNvPr id="18462" name="Text Box 137"/>
          <p:cNvSpPr txBox="1">
            <a:spLocks noChangeArrowheads="1"/>
          </p:cNvSpPr>
          <p:nvPr/>
        </p:nvSpPr>
        <p:spPr bwMode="auto">
          <a:xfrm>
            <a:off x="9238824" y="3342357"/>
            <a:ext cx="357445" cy="4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8463" name="Text Box 138"/>
          <p:cNvSpPr txBox="1">
            <a:spLocks noChangeArrowheads="1"/>
          </p:cNvSpPr>
          <p:nvPr/>
        </p:nvSpPr>
        <p:spPr bwMode="auto">
          <a:xfrm>
            <a:off x="5712355" y="4364313"/>
            <a:ext cx="357445" cy="41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819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Bitstream Vera Sans"/>
        <a:cs typeface="Bitstream Vera Sans"/>
      </a:majorFont>
      <a:minorFont>
        <a:latin typeface="Arial"/>
        <a:ea typeface="Bitstream Vera Sans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</TotalTime>
  <Words>3337</Words>
  <Application>Microsoft Office PowerPoint</Application>
  <PresentationFormat>Custom</PresentationFormat>
  <Paragraphs>1017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DejaVu Sans Condensed</vt:lpstr>
      <vt:lpstr>Nimbus Roman No9 L</vt:lpstr>
      <vt:lpstr>Symbol</vt:lpstr>
      <vt:lpstr>Tahoma</vt:lpstr>
      <vt:lpstr>Times New Roman</vt:lpstr>
      <vt:lpstr>Wingdings</vt:lpstr>
      <vt:lpstr>Office Theme</vt:lpstr>
      <vt:lpstr>Default Design</vt:lpstr>
      <vt:lpstr>COSC 222 Data Structures</vt:lpstr>
      <vt:lpstr>PowerPoint Presentation</vt:lpstr>
      <vt:lpstr>Union-Find aka Disjoint-set Partition Structures</vt:lpstr>
      <vt:lpstr>History of Minimum Spanning Trees</vt:lpstr>
      <vt:lpstr>Other Minimum Spanning Tree Algorithms</vt:lpstr>
      <vt:lpstr>MST application</vt:lpstr>
      <vt:lpstr>Travelling salesman</vt:lpstr>
      <vt:lpstr>Minimum Spanning Trees</vt:lpstr>
      <vt:lpstr>Minimum Spanning Trees</vt:lpstr>
      <vt:lpstr>Cycle Property</vt:lpstr>
      <vt:lpstr>Partition Property</vt:lpstr>
      <vt:lpstr>Prim-Jarnik’s Algorithm</vt:lpstr>
      <vt:lpstr>Example</vt:lpstr>
      <vt:lpstr>Example (contd.)</vt:lpstr>
      <vt:lpstr>Analysis</vt:lpstr>
      <vt:lpstr>Kruskal’s Approach</vt:lpstr>
      <vt:lpstr>Example</vt:lpstr>
      <vt:lpstr>Example (contd.)</vt:lpstr>
      <vt:lpstr>Data Structure for Kruskal’s Algorithm</vt:lpstr>
      <vt:lpstr>Union-Find Partition Structures</vt:lpstr>
      <vt:lpstr>Partitions with Union-Find Operations</vt:lpstr>
      <vt:lpstr>List-based Implementation</vt:lpstr>
      <vt:lpstr>Analysis of List-based Representation</vt:lpstr>
      <vt:lpstr>Tree-based Implementation</vt:lpstr>
      <vt:lpstr>Union-Find Operations</vt:lpstr>
      <vt:lpstr>Union-Find Heuristic 1</vt:lpstr>
      <vt:lpstr>Union-Find Heuristic 2</vt:lpstr>
      <vt:lpstr>Array-based implementation</vt:lpstr>
      <vt:lpstr>Complexity</vt:lpstr>
      <vt:lpstr>Iterated logarithm</vt:lpstr>
      <vt:lpstr>Complexity</vt:lpstr>
      <vt:lpstr>Inverse Ackermann function</vt:lpstr>
      <vt:lpstr>Inverse Ackermann function</vt:lpstr>
      <vt:lpstr>Complexity</vt:lpstr>
      <vt:lpstr>Other Minimum Spanning Tree Algorithms</vt:lpstr>
      <vt:lpstr>Example: reverse delete</vt:lpstr>
      <vt:lpstr>Example (contd.)</vt:lpstr>
      <vt:lpstr>Application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Solution</vt:lpstr>
      <vt:lpstr>Data Structures Summary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ylucet</dc:creator>
  <cp:lastModifiedBy>Lucet, Yves</cp:lastModifiedBy>
  <cp:revision>403</cp:revision>
  <cp:lastPrinted>1601-01-01T00:00:00Z</cp:lastPrinted>
  <dcterms:created xsi:type="dcterms:W3CDTF">2009-11-01T17:14:37Z</dcterms:created>
  <dcterms:modified xsi:type="dcterms:W3CDTF">2022-10-20T22:37:18Z</dcterms:modified>
</cp:coreProperties>
</file>