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6" r:id="rId4"/>
    <p:sldMasterId id="2147483690" r:id="rId5"/>
    <p:sldMasterId id="2147483703" r:id="rId6"/>
  </p:sldMasterIdLst>
  <p:notesMasterIdLst>
    <p:notesMasterId r:id="rId73"/>
  </p:notesMasterIdLst>
  <p:sldIdLst>
    <p:sldId id="256" r:id="rId7"/>
    <p:sldId id="401" r:id="rId8"/>
    <p:sldId id="402" r:id="rId9"/>
    <p:sldId id="259" r:id="rId10"/>
    <p:sldId id="295" r:id="rId11"/>
    <p:sldId id="296" r:id="rId12"/>
    <p:sldId id="297" r:id="rId13"/>
    <p:sldId id="298" r:id="rId14"/>
    <p:sldId id="299" r:id="rId15"/>
    <p:sldId id="302" r:id="rId16"/>
    <p:sldId id="300" r:id="rId17"/>
    <p:sldId id="301" r:id="rId18"/>
    <p:sldId id="397" r:id="rId19"/>
    <p:sldId id="374" r:id="rId20"/>
    <p:sldId id="378" r:id="rId21"/>
    <p:sldId id="379" r:id="rId22"/>
    <p:sldId id="380" r:id="rId23"/>
    <p:sldId id="381" r:id="rId24"/>
    <p:sldId id="382" r:id="rId25"/>
    <p:sldId id="383" r:id="rId26"/>
    <p:sldId id="403" r:id="rId27"/>
    <p:sldId id="363" r:id="rId28"/>
    <p:sldId id="364" r:id="rId29"/>
    <p:sldId id="365" r:id="rId30"/>
    <p:sldId id="366" r:id="rId31"/>
    <p:sldId id="367" r:id="rId32"/>
    <p:sldId id="368" r:id="rId33"/>
    <p:sldId id="369" r:id="rId34"/>
    <p:sldId id="370" r:id="rId35"/>
    <p:sldId id="371" r:id="rId36"/>
    <p:sldId id="372" r:id="rId37"/>
    <p:sldId id="373" r:id="rId38"/>
    <p:sldId id="404"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405"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407" r:id="rId68"/>
    <p:sldId id="406" r:id="rId69"/>
    <p:sldId id="398" r:id="rId70"/>
    <p:sldId id="399" r:id="rId71"/>
    <p:sldId id="342"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3181F5-8C8D-4632-9C97-087EF5F1235F}">
          <p14:sldIdLst>
            <p14:sldId id="256"/>
            <p14:sldId id="401"/>
            <p14:sldId id="402"/>
            <p14:sldId id="259"/>
          </p14:sldIdLst>
        </p14:section>
        <p14:section name="tMAT3" id="{13A93A34-7D80-4539-A056-63A5826A6E59}">
          <p14:sldIdLst>
            <p14:sldId id="295"/>
            <p14:sldId id="296"/>
            <p14:sldId id="297"/>
            <p14:sldId id="298"/>
            <p14:sldId id="299"/>
            <p14:sldId id="302"/>
            <p14:sldId id="300"/>
          </p14:sldIdLst>
        </p14:section>
        <p14:section name="BST" id="{9DDF9AF9-DC7E-4DB9-A918-CDE3B7A124B1}">
          <p14:sldIdLst>
            <p14:sldId id="301"/>
            <p14:sldId id="397"/>
            <p14:sldId id="374"/>
            <p14:sldId id="378"/>
            <p14:sldId id="379"/>
            <p14:sldId id="380"/>
            <p14:sldId id="381"/>
            <p14:sldId id="382"/>
            <p14:sldId id="383"/>
            <p14:sldId id="403"/>
          </p14:sldIdLst>
        </p14:section>
        <p14:section name="AVL" id="{1659F9B2-7070-4154-90A0-6F48EDEBD9B3}">
          <p14:sldIdLst>
            <p14:sldId id="363"/>
            <p14:sldId id="364"/>
            <p14:sldId id="365"/>
            <p14:sldId id="366"/>
            <p14:sldId id="367"/>
            <p14:sldId id="368"/>
            <p14:sldId id="369"/>
            <p14:sldId id="370"/>
            <p14:sldId id="371"/>
            <p14:sldId id="372"/>
            <p14:sldId id="373"/>
            <p14:sldId id="404"/>
          </p14:sldIdLst>
        </p14:section>
        <p14:section name="(2,4)" id="{7AF1B21C-C9E6-4D9B-B3BB-B1EDF1CBB999}">
          <p14:sldIdLst>
            <p14:sldId id="349"/>
            <p14:sldId id="350"/>
            <p14:sldId id="351"/>
            <p14:sldId id="352"/>
            <p14:sldId id="353"/>
            <p14:sldId id="354"/>
            <p14:sldId id="355"/>
            <p14:sldId id="356"/>
            <p14:sldId id="357"/>
            <p14:sldId id="358"/>
            <p14:sldId id="359"/>
            <p14:sldId id="360"/>
            <p14:sldId id="361"/>
            <p14:sldId id="362"/>
            <p14:sldId id="405"/>
          </p14:sldIdLst>
        </p14:section>
        <p14:section name="RB" id="{74191AB7-5D20-4829-8798-0D7F11895D82}">
          <p14:sldIdLst>
            <p14:sldId id="384"/>
            <p14:sldId id="385"/>
            <p14:sldId id="386"/>
            <p14:sldId id="387"/>
            <p14:sldId id="388"/>
            <p14:sldId id="389"/>
            <p14:sldId id="390"/>
            <p14:sldId id="391"/>
            <p14:sldId id="392"/>
            <p14:sldId id="393"/>
            <p14:sldId id="394"/>
            <p14:sldId id="395"/>
            <p14:sldId id="396"/>
            <p14:sldId id="407"/>
            <p14:sldId id="406"/>
          </p14:sldIdLst>
        </p14:section>
        <p14:section name="Conc" id="{D5E01451-6ACA-4E1A-A519-FCD1048A9F2F}">
          <p14:sldIdLst>
            <p14:sldId id="398"/>
            <p14:sldId id="399"/>
            <p14:sldId id="3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9529" autoAdjust="0"/>
  </p:normalViewPr>
  <p:slideViewPr>
    <p:cSldViewPr snapToGrid="0">
      <p:cViewPr>
        <p:scale>
          <a:sx n="75" d="100"/>
          <a:sy n="75" d="100"/>
        </p:scale>
        <p:origin x="1914" y="18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3A3C5-8ABB-4C64-8D36-347275E6CDF9}" type="datetimeFigureOut">
              <a:rPr lang="en-CA" smtClean="0"/>
              <a:t>2022-10-27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C3BE8-75E2-4FEC-99C0-9453DD57398C}" type="slidenum">
              <a:rPr lang="en-CA" smtClean="0"/>
              <a:t>‹#›</a:t>
            </a:fld>
            <a:endParaRPr lang="en-CA"/>
          </a:p>
        </p:txBody>
      </p:sp>
    </p:spTree>
    <p:extLst>
      <p:ext uri="{BB962C8B-B14F-4D97-AF65-F5344CB8AC3E}">
        <p14:creationId xmlns:p14="http://schemas.microsoft.com/office/powerpoint/2010/main" val="72526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4852" indent="-282635" eaLnBrk="0" hangingPunct="0">
              <a:defRPr>
                <a:solidFill>
                  <a:schemeClr val="tx1"/>
                </a:solidFill>
                <a:latin typeface="Arial" charset="0"/>
                <a:cs typeface="Arial" charset="0"/>
              </a:defRPr>
            </a:lvl2pPr>
            <a:lvl3pPr marL="1130541" indent="-226108" eaLnBrk="0" hangingPunct="0">
              <a:defRPr>
                <a:solidFill>
                  <a:schemeClr val="tx1"/>
                </a:solidFill>
                <a:latin typeface="Arial" charset="0"/>
                <a:cs typeface="Arial" charset="0"/>
              </a:defRPr>
            </a:lvl3pPr>
            <a:lvl4pPr marL="1582758" indent="-226108" eaLnBrk="0" hangingPunct="0">
              <a:defRPr>
                <a:solidFill>
                  <a:schemeClr val="tx1"/>
                </a:solidFill>
                <a:latin typeface="Arial" charset="0"/>
                <a:cs typeface="Arial" charset="0"/>
              </a:defRPr>
            </a:lvl4pPr>
            <a:lvl5pPr marL="2034974" indent="-226108" eaLnBrk="0" hangingPunct="0">
              <a:defRPr>
                <a:solidFill>
                  <a:schemeClr val="tx1"/>
                </a:solidFill>
                <a:latin typeface="Arial" charset="0"/>
                <a:cs typeface="Arial" charset="0"/>
              </a:defRPr>
            </a:lvl5pPr>
            <a:lvl6pPr marL="2487191" indent="-226108" eaLnBrk="0" fontAlgn="base" hangingPunct="0">
              <a:spcBef>
                <a:spcPct val="0"/>
              </a:spcBef>
              <a:spcAft>
                <a:spcPct val="0"/>
              </a:spcAft>
              <a:defRPr>
                <a:solidFill>
                  <a:schemeClr val="tx1"/>
                </a:solidFill>
                <a:latin typeface="Arial" charset="0"/>
                <a:cs typeface="Arial" charset="0"/>
              </a:defRPr>
            </a:lvl6pPr>
            <a:lvl7pPr marL="2939407" indent="-226108" eaLnBrk="0" fontAlgn="base" hangingPunct="0">
              <a:spcBef>
                <a:spcPct val="0"/>
              </a:spcBef>
              <a:spcAft>
                <a:spcPct val="0"/>
              </a:spcAft>
              <a:defRPr>
                <a:solidFill>
                  <a:schemeClr val="tx1"/>
                </a:solidFill>
                <a:latin typeface="Arial" charset="0"/>
                <a:cs typeface="Arial" charset="0"/>
              </a:defRPr>
            </a:lvl7pPr>
            <a:lvl8pPr marL="3391624" indent="-226108" eaLnBrk="0" fontAlgn="base" hangingPunct="0">
              <a:spcBef>
                <a:spcPct val="0"/>
              </a:spcBef>
              <a:spcAft>
                <a:spcPct val="0"/>
              </a:spcAft>
              <a:defRPr>
                <a:solidFill>
                  <a:schemeClr val="tx1"/>
                </a:solidFill>
                <a:latin typeface="Arial" charset="0"/>
                <a:cs typeface="Arial" charset="0"/>
              </a:defRPr>
            </a:lvl8pPr>
            <a:lvl9pPr marL="3843840" indent="-226108" eaLnBrk="0" fontAlgn="base" hangingPunct="0">
              <a:spcBef>
                <a:spcPct val="0"/>
              </a:spcBef>
              <a:spcAft>
                <a:spcPct val="0"/>
              </a:spcAft>
              <a:defRPr>
                <a:solidFill>
                  <a:schemeClr val="tx1"/>
                </a:solidFill>
                <a:latin typeface="Arial" charset="0"/>
                <a:cs typeface="Arial" charset="0"/>
              </a:defRPr>
            </a:lvl9pPr>
          </a:lstStyle>
          <a:p>
            <a:pPr eaLnBrk="1" hangingPunct="1"/>
            <a:fld id="{3E4AD51C-75BD-4623-8070-CB993FC64E82}" type="slidenum">
              <a:rPr lang="en-US" smtClean="0"/>
              <a:pPr eaLnBrk="1" hangingPunct="1"/>
              <a:t>1</a:t>
            </a:fld>
            <a:endParaRPr lang="en-US"/>
          </a:p>
        </p:txBody>
      </p:sp>
      <p:sp>
        <p:nvSpPr>
          <p:cNvPr id="33795" name="Rectangle 2"/>
          <p:cNvSpPr>
            <a:spLocks noGrp="1" noRot="1" noChangeAspect="1" noChangeArrowheads="1" noTextEdit="1"/>
          </p:cNvSpPr>
          <p:nvPr>
            <p:ph type="sldImg"/>
          </p:nvPr>
        </p:nvSpPr>
        <p:spPr>
          <a:xfrm>
            <a:off x="534988" y="763588"/>
            <a:ext cx="6700837" cy="3770312"/>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9455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l" defTabSz="965200"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rPr>
              <a:t>Binary Search Trees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C291DB78-7C6E-FE43-BFAB-BDA0BE5CAD44}" type="datetime1">
              <a:rPr kumimoji="0" lang="en-US" sz="1300" b="0" i="0" u="none" strike="noStrike" kern="1200" cap="none" spc="0" normalizeH="0" baseline="0" noProof="0" smtClean="0">
                <a:ln>
                  <a:noFill/>
                </a:ln>
                <a:solidFill>
                  <a:srgbClr val="000000"/>
                </a:solidFill>
                <a:effectLst/>
                <a:uLnTx/>
                <a:uFillTx/>
                <a:latin typeface="Tahoma" charset="0"/>
                <a:ea typeface="ＭＳ Ｐゴシック" charset="0"/>
                <a:cs typeface="+mn-cs"/>
              </a:rPr>
              <a:pPr marL="0" marR="0" lvl="0" indent="0" algn="r" defTabSz="965200" rtl="0" eaLnBrk="1" fontAlgn="base" latinLnBrk="0" hangingPunct="1">
                <a:lnSpc>
                  <a:spcPct val="100000"/>
                </a:lnSpc>
                <a:spcBef>
                  <a:spcPct val="0"/>
                </a:spcBef>
                <a:spcAft>
                  <a:spcPct val="0"/>
                </a:spcAft>
                <a:buClrTx/>
                <a:buSzTx/>
                <a:buFontTx/>
                <a:buNone/>
                <a:tabLst/>
                <a:defRPr/>
              </a:pPr>
              <a:t>27-Oct-22</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AA547EA5-FC24-D048-8E60-DE083B6B6513}" type="slidenum">
              <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rPr>
              <a:pPr marL="0" marR="0" lvl="0" indent="0" algn="r" defTabSz="965200" rtl="0" eaLnBrk="1" fontAlgn="base" latinLnBrk="0" hangingPunct="1">
                <a:lnSpc>
                  <a:spcPct val="100000"/>
                </a:lnSpc>
                <a:spcBef>
                  <a:spcPct val="0"/>
                </a:spcBef>
                <a:spcAft>
                  <a:spcPct val="0"/>
                </a:spcAft>
                <a:buClrTx/>
                <a:buSzTx/>
                <a:buFontTx/>
                <a:buNone/>
                <a:tabLst/>
                <a:defRPr/>
              </a:pPr>
              <a:t>14</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44521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l" defTabSz="965200"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rPr>
              <a:t>Binary Search Trees</a:t>
            </a:r>
          </a:p>
        </p:txBody>
      </p:sp>
      <p:sp>
        <p:nvSpPr>
          <p:cNvPr id="1536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561003B4-80AB-7547-89CB-2BEE6C57756B}" type="datetime1">
              <a:rPr kumimoji="0" lang="en-US" sz="1300" b="0" i="0" u="none" strike="noStrike" kern="1200" cap="none" spc="0" normalizeH="0" baseline="0" noProof="0" smtClean="0">
                <a:ln>
                  <a:noFill/>
                </a:ln>
                <a:solidFill>
                  <a:srgbClr val="000000"/>
                </a:solidFill>
                <a:effectLst/>
                <a:uLnTx/>
                <a:uFillTx/>
                <a:latin typeface="Tahoma" charset="0"/>
                <a:ea typeface="ＭＳ Ｐゴシック" charset="0"/>
                <a:cs typeface="+mn-cs"/>
              </a:rPr>
              <a:pPr marL="0" marR="0" lvl="0" indent="0" algn="r" defTabSz="965200" rtl="0" eaLnBrk="1" fontAlgn="base" latinLnBrk="0" hangingPunct="1">
                <a:lnSpc>
                  <a:spcPct val="100000"/>
                </a:lnSpc>
                <a:spcBef>
                  <a:spcPct val="0"/>
                </a:spcBef>
                <a:spcAft>
                  <a:spcPct val="0"/>
                </a:spcAft>
                <a:buClrTx/>
                <a:buSzTx/>
                <a:buFontTx/>
                <a:buNone/>
                <a:tabLst/>
                <a:defRPr/>
              </a:pPr>
              <a:t>27-Oct-22</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3FB142CB-3CDB-E04C-8DB9-B369D5D2F6A5}" type="slidenum">
              <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rPr>
              <a:pPr marL="0" marR="0" lvl="0" indent="0" algn="r" defTabSz="965200" rtl="0" eaLnBrk="1" fontAlgn="base" latinLnBrk="0" hangingPunct="1">
                <a:lnSpc>
                  <a:spcPct val="100000"/>
                </a:lnSpc>
                <a:spcBef>
                  <a:spcPct val="0"/>
                </a:spcBef>
                <a:spcAft>
                  <a:spcPct val="0"/>
                </a:spcAft>
                <a:buClrTx/>
                <a:buSzTx/>
                <a:buFontTx/>
                <a:buNone/>
                <a:tabLst/>
                <a:defRPr/>
              </a:pPr>
              <a:t>16</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50264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763588"/>
            <a:ext cx="6700837" cy="3770312"/>
          </a:xfrm>
        </p:spPr>
      </p:sp>
      <p:sp>
        <p:nvSpPr>
          <p:cNvPr id="3" name="Notes Placeholder 2"/>
          <p:cNvSpPr>
            <a:spLocks noGrp="1"/>
          </p:cNvSpPr>
          <p:nvPr>
            <p:ph type="body" idx="1"/>
          </p:nvPr>
        </p:nvSpPr>
        <p:spPr/>
        <p:txBody>
          <a:bodyPr/>
          <a:lstStyle/>
          <a:p>
            <a:r>
              <a:rPr lang="en-CA" dirty="0"/>
              <a:t>11:17</a:t>
            </a:r>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21</a:t>
            </a:fld>
            <a:endParaRPr lang="en-US"/>
          </a:p>
        </p:txBody>
      </p:sp>
    </p:spTree>
    <p:extLst>
      <p:ext uri="{BB962C8B-B14F-4D97-AF65-F5344CB8AC3E}">
        <p14:creationId xmlns:p14="http://schemas.microsoft.com/office/powerpoint/2010/main" val="1172859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ahoma" charset="0"/>
                <a:ea typeface="ＭＳ Ｐゴシック" charset="0"/>
              </a:rPr>
              <a:t>AVL Trees</a:t>
            </a:r>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1768A20C-2B1B-E24A-AFFC-1ECF1047759D}" type="datetime1">
              <a:rPr kumimoji="0" lang="en-US" sz="1300" b="0" i="0" u="none" strike="noStrike" kern="1200" cap="none" spc="0" normalizeH="0" baseline="0" noProof="0" smtClean="0">
                <a:ln>
                  <a:noFill/>
                </a:ln>
                <a:solidFill>
                  <a:srgbClr val="000000"/>
                </a:solidFill>
                <a:effectLst/>
                <a:uLnTx/>
                <a:uFillTx/>
                <a:latin typeface="Tahoma" charset="0"/>
                <a:ea typeface="ＭＳ Ｐゴシック" charset="0"/>
              </a:rPr>
              <a:pPr marL="0" marR="0" lvl="0" indent="0" algn="r" defTabSz="966788" rtl="0" eaLnBrk="1" fontAlgn="base" latinLnBrk="0" hangingPunct="1">
                <a:lnSpc>
                  <a:spcPct val="100000"/>
                </a:lnSpc>
                <a:spcBef>
                  <a:spcPct val="0"/>
                </a:spcBef>
                <a:spcAft>
                  <a:spcPct val="0"/>
                </a:spcAft>
                <a:buClrTx/>
                <a:buSzTx/>
                <a:buFontTx/>
                <a:buNone/>
                <a:tabLst/>
                <a:defRPr/>
              </a:pPr>
              <a:t>27-Oct-22</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endParaRP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E54EA867-DC64-4A49-9CBD-D33E8A3A15ED}" type="slidenum">
              <a:rPr kumimoji="0" lang="en-US" sz="1300" b="0" i="0" u="none" strike="noStrike" kern="1200" cap="none" spc="0" normalizeH="0" baseline="0" noProof="0">
                <a:ln>
                  <a:noFill/>
                </a:ln>
                <a:solidFill>
                  <a:srgbClr val="000000"/>
                </a:solidFill>
                <a:effectLst/>
                <a:uLnTx/>
                <a:uFillTx/>
                <a:latin typeface="Tahoma" charset="0"/>
                <a:ea typeface="ＭＳ Ｐゴシック" charset="0"/>
              </a:rPr>
              <a:pPr marL="0" marR="0" lvl="0" indent="0" algn="r" defTabSz="966788" rtl="0" eaLnBrk="1" fontAlgn="base" latinLnBrk="0" hangingPunct="1">
                <a:lnSpc>
                  <a:spcPct val="100000"/>
                </a:lnSpc>
                <a:spcBef>
                  <a:spcPct val="0"/>
                </a:spcBef>
                <a:spcAft>
                  <a:spcPct val="0"/>
                </a:spcAft>
                <a:buClrTx/>
                <a:buSzTx/>
                <a:buFontTx/>
                <a:buNone/>
                <a:tabLst/>
                <a:defRPr/>
              </a:pPr>
              <a:t>22</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a:latin typeface="Times New Roman" charset="0"/>
              </a:rPr>
              <a:t>11:22</a:t>
            </a:r>
          </a:p>
        </p:txBody>
      </p:sp>
    </p:spTree>
    <p:extLst>
      <p:ext uri="{BB962C8B-B14F-4D97-AF65-F5344CB8AC3E}">
        <p14:creationId xmlns:p14="http://schemas.microsoft.com/office/powerpoint/2010/main" val="4271771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Height of node v is number of edges from leaf node to v in the longest path</a:t>
            </a:r>
          </a:p>
        </p:txBody>
      </p:sp>
      <p:sp>
        <p:nvSpPr>
          <p:cNvPr id="4" name="Slide Number Placeholder 3"/>
          <p:cNvSpPr>
            <a:spLocks noGrp="1"/>
          </p:cNvSpPr>
          <p:nvPr>
            <p:ph type="sldNum" sz="quarter" idx="5"/>
          </p:nvPr>
        </p:nvSpPr>
        <p:spPr/>
        <p:txBody>
          <a:bodyPr/>
          <a:lstStyle/>
          <a:p>
            <a:fld id="{720C3BE8-75E2-4FEC-99C0-9453DD57398C}" type="slidenum">
              <a:rPr lang="en-CA" smtClean="0"/>
              <a:t>23</a:t>
            </a:fld>
            <a:endParaRPr lang="en-CA"/>
          </a:p>
        </p:txBody>
      </p:sp>
    </p:spTree>
    <p:extLst>
      <p:ext uri="{BB962C8B-B14F-4D97-AF65-F5344CB8AC3E}">
        <p14:creationId xmlns:p14="http://schemas.microsoft.com/office/powerpoint/2010/main" val="34058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763588"/>
            <a:ext cx="6700837" cy="3770312"/>
          </a:xfrm>
        </p:spPr>
      </p:sp>
      <p:sp>
        <p:nvSpPr>
          <p:cNvPr id="3" name="Notes Placeholder 2"/>
          <p:cNvSpPr>
            <a:spLocks noGrp="1"/>
          </p:cNvSpPr>
          <p:nvPr>
            <p:ph type="body" idx="1"/>
          </p:nvPr>
        </p:nvSpPr>
        <p:spPr/>
        <p:txBody>
          <a:bodyPr/>
          <a:lstStyle/>
          <a:p>
            <a:r>
              <a:rPr lang="en-CA" dirty="0"/>
              <a:t>11:30</a:t>
            </a:r>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33</a:t>
            </a:fld>
            <a:endParaRPr lang="en-US"/>
          </a:p>
        </p:txBody>
      </p:sp>
    </p:spTree>
    <p:extLst>
      <p:ext uri="{BB962C8B-B14F-4D97-AF65-F5344CB8AC3E}">
        <p14:creationId xmlns:p14="http://schemas.microsoft.com/office/powerpoint/2010/main" val="68199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000">
                <a:solidFill>
                  <a:schemeClr val="tx1"/>
                </a:solidFill>
                <a:latin typeface="Tahoma" charset="0"/>
                <a:ea typeface="ＭＳ Ｐゴシック" charset="0"/>
              </a:defRPr>
            </a:lvl9pPr>
          </a:lstStyle>
          <a:p>
            <a:pPr marL="0" marR="0" lvl="0" indent="0" algn="l" defTabSz="965200"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ahoma" charset="0"/>
                <a:ea typeface="ＭＳ Ｐゴシック" charset="0"/>
              </a:rPr>
              <a:t>(2,4) Trees</a:t>
            </a:r>
          </a:p>
        </p:txBody>
      </p:sp>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000">
                <a:solidFill>
                  <a:schemeClr val="tx1"/>
                </a:solidFill>
                <a:latin typeface="Tahoma" charset="0"/>
                <a:ea typeface="ＭＳ Ｐゴシック" charset="0"/>
                <a:cs typeface="ＭＳ Ｐゴシック" charset="0"/>
              </a:defRPr>
            </a:lvl1pPr>
            <a:lvl2pPr marL="742950" indent="-285750" defTabSz="965200" eaLnBrk="0" hangingPunct="0">
              <a:defRPr sz="2000">
                <a:solidFill>
                  <a:schemeClr val="tx1"/>
                </a:solidFill>
                <a:latin typeface="Tahoma" charset="0"/>
                <a:ea typeface="ＭＳ Ｐゴシック" charset="0"/>
              </a:defRPr>
            </a:lvl2pPr>
            <a:lvl3pPr marL="1143000" indent="-228600" defTabSz="965200" eaLnBrk="0" hangingPunct="0">
              <a:defRPr sz="2000">
                <a:solidFill>
                  <a:schemeClr val="tx1"/>
                </a:solidFill>
                <a:latin typeface="Tahoma" charset="0"/>
                <a:ea typeface="ＭＳ Ｐゴシック" charset="0"/>
              </a:defRPr>
            </a:lvl3pPr>
            <a:lvl4pPr marL="1600200" indent="-228600" defTabSz="965200" eaLnBrk="0" hangingPunct="0">
              <a:defRPr sz="2000">
                <a:solidFill>
                  <a:schemeClr val="tx1"/>
                </a:solidFill>
                <a:latin typeface="Tahoma" charset="0"/>
                <a:ea typeface="ＭＳ Ｐゴシック" charset="0"/>
              </a:defRPr>
            </a:lvl4pPr>
            <a:lvl5pPr marL="2057400" indent="-228600" defTabSz="965200" eaLnBrk="0" hangingPunct="0">
              <a:defRPr sz="20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0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E0C35688-3550-4D4A-B6A7-57A52D0C007A}" type="slidenum">
              <a:rPr kumimoji="0" lang="en-US" sz="1300" b="0" i="0" u="none" strike="noStrike" kern="1200" cap="none" spc="0" normalizeH="0" baseline="0" noProof="0">
                <a:ln>
                  <a:noFill/>
                </a:ln>
                <a:solidFill>
                  <a:srgbClr val="000000"/>
                </a:solidFill>
                <a:effectLst/>
                <a:uLnTx/>
                <a:uFillTx/>
                <a:latin typeface="Tahoma"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34</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a:latin typeface="Times New Roman" charset="0"/>
              </a:rPr>
              <a:t>11:35</a:t>
            </a:r>
          </a:p>
        </p:txBody>
      </p:sp>
      <p:sp>
        <p:nvSpPr>
          <p:cNvPr id="2" name="Date Placeholder 1"/>
          <p:cNvSpPr>
            <a:spLocks noGrp="1"/>
          </p:cNvSpPr>
          <p:nvPr>
            <p:ph type="dt" idx="10"/>
          </p:nvPr>
        </p:nvSpPr>
        <p:spPr/>
        <p:txBody>
          <a:bodyPr/>
          <a:lstStyle/>
          <a:p>
            <a:pPr marL="0" marR="0" lvl="0" indent="0" algn="r" defTabSz="965200" rtl="0" eaLnBrk="1" fontAlgn="base" latinLnBrk="0" hangingPunct="1">
              <a:lnSpc>
                <a:spcPct val="100000"/>
              </a:lnSpc>
              <a:spcBef>
                <a:spcPct val="0"/>
              </a:spcBef>
              <a:spcAft>
                <a:spcPct val="0"/>
              </a:spcAft>
              <a:buClrTx/>
              <a:buSzTx/>
              <a:buFontTx/>
              <a:buNone/>
              <a:tabLst/>
              <a:defRPr/>
            </a:pPr>
            <a:fld id="{E219C83F-E6CF-0549-A7E7-54668CF903DF}" type="datetime1">
              <a:rPr kumimoji="0" lang="en-US" sz="1300" b="0" i="0" u="none" strike="noStrike" kern="1200" cap="none" spc="0" normalizeH="0" baseline="0" noProof="0" smtClean="0">
                <a:ln>
                  <a:noFill/>
                </a:ln>
                <a:solidFill>
                  <a:srgbClr val="000000"/>
                </a:solidFill>
                <a:effectLst/>
                <a:uLnTx/>
                <a:uFillTx/>
                <a:latin typeface="Tahoma" charset="0"/>
                <a:ea typeface="ＭＳ Ｐゴシック" charset="0"/>
                <a:cs typeface="+mn-cs"/>
              </a:rPr>
              <a:pPr marL="0" marR="0" lvl="0" indent="0" algn="r" defTabSz="965200" rtl="0" eaLnBrk="1" fontAlgn="base" latinLnBrk="0" hangingPunct="1">
                <a:lnSpc>
                  <a:spcPct val="100000"/>
                </a:lnSpc>
                <a:spcBef>
                  <a:spcPct val="0"/>
                </a:spcBef>
                <a:spcAft>
                  <a:spcPct val="0"/>
                </a:spcAft>
                <a:buClrTx/>
                <a:buSzTx/>
                <a:buFontTx/>
                <a:buNone/>
                <a:tabLst/>
                <a:defRPr/>
              </a:pPr>
              <a:t>27-Oct-22</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270759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763588"/>
            <a:ext cx="6700837" cy="3770312"/>
          </a:xfrm>
        </p:spPr>
      </p:sp>
      <p:sp>
        <p:nvSpPr>
          <p:cNvPr id="3" name="Notes Placeholder 2"/>
          <p:cNvSpPr>
            <a:spLocks noGrp="1"/>
          </p:cNvSpPr>
          <p:nvPr>
            <p:ph type="body" idx="1"/>
          </p:nvPr>
        </p:nvSpPr>
        <p:spPr/>
        <p:txBody>
          <a:bodyPr/>
          <a:lstStyle/>
          <a:p>
            <a:r>
              <a:rPr lang="en-CA" dirty="0"/>
              <a:t>11:45</a:t>
            </a:r>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48</a:t>
            </a:fld>
            <a:endParaRPr lang="en-US"/>
          </a:p>
        </p:txBody>
      </p:sp>
    </p:spTree>
    <p:extLst>
      <p:ext uri="{BB962C8B-B14F-4D97-AF65-F5344CB8AC3E}">
        <p14:creationId xmlns:p14="http://schemas.microsoft.com/office/powerpoint/2010/main" val="255456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l" defTabSz="965200"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Tahoma" charset="0"/>
                <a:ea typeface="ＭＳ Ｐゴシック" charset="0"/>
              </a:rPr>
              <a:t>Red-Black Trees</a:t>
            </a:r>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E9763B4E-9443-E743-B7B4-66DFAE536A6C}" type="datetime1">
              <a:rPr kumimoji="0" lang="en-US" sz="1300" b="0" i="0" u="none" strike="noStrike" kern="1200" cap="none" spc="0" normalizeH="0" baseline="0" noProof="0" smtClean="0">
                <a:ln>
                  <a:noFill/>
                </a:ln>
                <a:solidFill>
                  <a:srgbClr val="000000"/>
                </a:solidFill>
                <a:effectLst/>
                <a:uLnTx/>
                <a:uFillTx/>
                <a:latin typeface="Tahoma"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27-Oct-22</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endParaRP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95D184E-4853-BD47-9333-7382EBD046CD}" type="slidenum">
              <a:rPr kumimoji="0" lang="en-US" sz="1300" b="0" i="0" u="none" strike="noStrike" kern="1200" cap="none" spc="0" normalizeH="0" baseline="0" noProof="0">
                <a:ln>
                  <a:noFill/>
                </a:ln>
                <a:solidFill>
                  <a:srgbClr val="000000"/>
                </a:solidFill>
                <a:effectLst/>
                <a:uLnTx/>
                <a:uFillTx/>
                <a:latin typeface="Tahoma"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49</a:t>
            </a:fld>
            <a:endParaRPr kumimoji="0" lang="en-US" sz="1300" b="0" i="0" u="none" strike="noStrike" kern="1200" cap="none" spc="0" normalizeH="0" baseline="0" noProof="0">
              <a:ln>
                <a:noFill/>
              </a:ln>
              <a:solidFill>
                <a:srgbClr val="000000"/>
              </a:solidFill>
              <a:effectLst/>
              <a:uLnTx/>
              <a:uFillTx/>
              <a:latin typeface="Tahoma" charset="0"/>
              <a:ea typeface="ＭＳ Ｐゴシック" charset="0"/>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a:latin typeface="Times New Roman" charset="0"/>
              </a:rPr>
              <a:t>11:50</a:t>
            </a:r>
          </a:p>
        </p:txBody>
      </p:sp>
    </p:spTree>
    <p:extLst>
      <p:ext uri="{BB962C8B-B14F-4D97-AF65-F5344CB8AC3E}">
        <p14:creationId xmlns:p14="http://schemas.microsoft.com/office/powerpoint/2010/main" val="309954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763588"/>
            <a:ext cx="6700837" cy="3770312"/>
          </a:xfrm>
        </p:spPr>
      </p:sp>
      <p:sp>
        <p:nvSpPr>
          <p:cNvPr id="3" name="Notes Placeholder 2"/>
          <p:cNvSpPr>
            <a:spLocks noGrp="1"/>
          </p:cNvSpPr>
          <p:nvPr>
            <p:ph type="body" idx="1"/>
          </p:nvPr>
        </p:nvSpPr>
        <p:spPr/>
        <p:txBody>
          <a:bodyPr/>
          <a:lstStyle/>
          <a:p>
            <a:r>
              <a:rPr lang="en-CA" dirty="0"/>
              <a:t>12:00</a:t>
            </a:r>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63</a:t>
            </a:fld>
            <a:endParaRPr lang="en-US"/>
          </a:p>
        </p:txBody>
      </p:sp>
    </p:spTree>
    <p:extLst>
      <p:ext uri="{BB962C8B-B14F-4D97-AF65-F5344CB8AC3E}">
        <p14:creationId xmlns:p14="http://schemas.microsoft.com/office/powerpoint/2010/main" val="36414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Readings</a:t>
            </a:r>
            <a:r>
              <a:rPr lang="en-CA" baseline="0" dirty="0"/>
              <a:t> is to be done after Class 1 and before Class 2</a:t>
            </a:r>
            <a:endParaRPr lang="en-CA" dirty="0"/>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3</a:t>
            </a:fld>
            <a:endParaRPr lang="en-US"/>
          </a:p>
        </p:txBody>
      </p:sp>
    </p:spTree>
    <p:extLst>
      <p:ext uri="{BB962C8B-B14F-4D97-AF65-F5344CB8AC3E}">
        <p14:creationId xmlns:p14="http://schemas.microsoft.com/office/powerpoint/2010/main" val="3071994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12:05</a:t>
            </a:r>
          </a:p>
        </p:txBody>
      </p:sp>
      <p:sp>
        <p:nvSpPr>
          <p:cNvPr id="4" name="Slide Number Placeholder 3"/>
          <p:cNvSpPr>
            <a:spLocks noGrp="1"/>
          </p:cNvSpPr>
          <p:nvPr>
            <p:ph type="sldNum" sz="quarter" idx="5"/>
          </p:nvPr>
        </p:nvSpPr>
        <p:spPr/>
        <p:txBody>
          <a:bodyPr/>
          <a:lstStyle/>
          <a:p>
            <a:fld id="{720C3BE8-75E2-4FEC-99C0-9453DD57398C}" type="slidenum">
              <a:rPr lang="en-CA" smtClean="0"/>
              <a:t>64</a:t>
            </a:fld>
            <a:endParaRPr lang="en-CA"/>
          </a:p>
        </p:txBody>
      </p:sp>
    </p:spTree>
    <p:extLst>
      <p:ext uri="{BB962C8B-B14F-4D97-AF65-F5344CB8AC3E}">
        <p14:creationId xmlns:p14="http://schemas.microsoft.com/office/powerpoint/2010/main" val="380654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763588"/>
            <a:ext cx="6700837" cy="37703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3E174FB-BE2B-4C5A-B102-0FBD708E6A86}"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37831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5</a:t>
            </a:fld>
            <a:endParaRPr lang="en-US"/>
          </a:p>
        </p:txBody>
      </p:sp>
    </p:spTree>
    <p:extLst>
      <p:ext uri="{BB962C8B-B14F-4D97-AF65-F5344CB8AC3E}">
        <p14:creationId xmlns:p14="http://schemas.microsoft.com/office/powerpoint/2010/main" val="48910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assumption that there is at least one transaction per minute is necessary otherwise query for an empty range will take time proportional to the size of the range, which may be greater than O(h). With one transaction per minute we know iterating in the array 60 times at most will find at least one transaction, then we iterate from that position in the linked list.</a:t>
            </a:r>
          </a:p>
          <a:p>
            <a:endParaRPr lang="en-US" baseline="0" dirty="0"/>
          </a:p>
          <a:p>
            <a:r>
              <a:rPr lang="en-US" baseline="0" dirty="0"/>
              <a:t>A side effect of that assumption is if we do not use a list, next pointer, or </a:t>
            </a:r>
            <a:r>
              <a:rPr lang="en-US" baseline="0" dirty="0" err="1"/>
              <a:t>nextIndex</a:t>
            </a:r>
            <a:r>
              <a:rPr lang="en-US" baseline="0" dirty="0"/>
              <a:t> integer and just iterate on the array even through lots of empty cells, the complexity is still O(h) since over 60 cells there is at least 1 transaction and at most 60 i.e. the worst case is 1 transaction for 59 empty cells i.e. less than 60h, which is still O(h).</a:t>
            </a:r>
            <a:endParaRPr lang="en-US"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6</a:t>
            </a:fld>
            <a:endParaRPr lang="en-US"/>
          </a:p>
        </p:txBody>
      </p:sp>
    </p:spTree>
    <p:extLst>
      <p:ext uri="{BB962C8B-B14F-4D97-AF65-F5344CB8AC3E}">
        <p14:creationId xmlns:p14="http://schemas.microsoft.com/office/powerpoint/2010/main" val="194286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581" indent="-169581">
              <a:buFontTx/>
              <a:buChar char="-"/>
            </a:pPr>
            <a:r>
              <a:rPr lang="en-CA" dirty="0"/>
              <a:t>the</a:t>
            </a:r>
            <a:r>
              <a:rPr lang="en-CA" baseline="0" dirty="0"/>
              <a:t> skip counter is simulating a linked list i.e. every transaction is storing the time of the next transaction</a:t>
            </a:r>
          </a:p>
          <a:p>
            <a:pPr marL="169581" indent="-169581">
              <a:buFontTx/>
              <a:buChar char="-"/>
            </a:pPr>
            <a:r>
              <a:rPr lang="en-CA" baseline="0" dirty="0"/>
              <a:t>array index is date while skip list key is cost</a:t>
            </a:r>
          </a:p>
          <a:p>
            <a:pPr marL="169581" indent="-169581" defTabSz="904433">
              <a:buFontTx/>
              <a:buChar char="-"/>
            </a:pPr>
            <a:r>
              <a:rPr lang="en-CA" dirty="0"/>
              <a:t>Cannot use skip counter to replace skip list. Why? Since skip counter is on time while skip list is sorted by cost</a:t>
            </a:r>
          </a:p>
          <a:p>
            <a:pPr marL="169581" indent="-169581">
              <a:buFontTx/>
              <a:buChar char="-"/>
            </a:pPr>
            <a:endParaRPr lang="en-CA"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7</a:t>
            </a:fld>
            <a:endParaRPr lang="en-US"/>
          </a:p>
        </p:txBody>
      </p:sp>
    </p:spTree>
    <p:extLst>
      <p:ext uri="{BB962C8B-B14F-4D97-AF65-F5344CB8AC3E}">
        <p14:creationId xmlns:p14="http://schemas.microsoft.com/office/powerpoint/2010/main" val="312413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hash table advantage is that it reduces the space complexity with minimal impact on the time complexity</a:t>
            </a:r>
          </a:p>
          <a:p>
            <a:endParaRPr lang="en-CA" dirty="0"/>
          </a:p>
          <a:p>
            <a:r>
              <a:rPr lang="en-CA" dirty="0"/>
              <a:t>The pointer is required otherwise the range</a:t>
            </a:r>
            <a:r>
              <a:rPr lang="en-CA" baseline="0" dirty="0"/>
              <a:t> query on time runs in O(n) since elements in a hash table are not kept in sorter order</a:t>
            </a:r>
            <a:endParaRPr lang="en-CA" dirty="0"/>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8</a:t>
            </a:fld>
            <a:endParaRPr lang="en-US"/>
          </a:p>
        </p:txBody>
      </p:sp>
    </p:spTree>
    <p:extLst>
      <p:ext uri="{BB962C8B-B14F-4D97-AF65-F5344CB8AC3E}">
        <p14:creationId xmlns:p14="http://schemas.microsoft.com/office/powerpoint/2010/main" val="418032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transaction object is stored once with the date</a:t>
            </a:r>
            <a:r>
              <a:rPr lang="en-CA" baseline="0" dirty="0"/>
              <a:t> </a:t>
            </a:r>
            <a:r>
              <a:rPr lang="en-CA" dirty="0"/>
              <a:t>array storing</a:t>
            </a:r>
            <a:r>
              <a:rPr lang="en-CA" baseline="0" dirty="0"/>
              <a:t> a reference to that transaction and the cost array also storing a reference to the relevant transaction</a:t>
            </a:r>
          </a:p>
          <a:p>
            <a:endParaRPr lang="en-CA" baseline="0" dirty="0"/>
          </a:p>
          <a:p>
            <a:r>
              <a:rPr lang="en-CA" baseline="0" dirty="0"/>
              <a:t>Both arrays waste space but optimize the time complexity. The </a:t>
            </a:r>
            <a:r>
              <a:rPr lang="en-CA" baseline="0" dirty="0" err="1"/>
              <a:t>nextTransactionTime</a:t>
            </a:r>
            <a:r>
              <a:rPr lang="en-CA" baseline="0" dirty="0"/>
              <a:t> (aka skip counter) avoid using a list.</a:t>
            </a:r>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9</a:t>
            </a:fld>
            <a:endParaRPr lang="en-US"/>
          </a:p>
        </p:txBody>
      </p:sp>
    </p:spTree>
    <p:extLst>
      <p:ext uri="{BB962C8B-B14F-4D97-AF65-F5344CB8AC3E}">
        <p14:creationId xmlns:p14="http://schemas.microsoft.com/office/powerpoint/2010/main" val="1018938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transaction object is stored once with the date</a:t>
            </a:r>
            <a:r>
              <a:rPr lang="en-CA" baseline="0" dirty="0"/>
              <a:t> </a:t>
            </a:r>
            <a:r>
              <a:rPr lang="en-CA" dirty="0"/>
              <a:t>array storing</a:t>
            </a:r>
            <a:r>
              <a:rPr lang="en-CA" baseline="0" dirty="0"/>
              <a:t> a reference to that transaction and the cost array also storing a reference to the relevant transaction</a:t>
            </a:r>
          </a:p>
          <a:p>
            <a:endParaRPr lang="en-CA" baseline="0" dirty="0"/>
          </a:p>
          <a:p>
            <a:r>
              <a:rPr lang="en-CA" baseline="0" dirty="0"/>
              <a:t>Both arrays waste space but optimize the time complexity. The </a:t>
            </a:r>
            <a:r>
              <a:rPr lang="en-CA" baseline="0" dirty="0" err="1"/>
              <a:t>nextTransactionTime</a:t>
            </a:r>
            <a:r>
              <a:rPr lang="en-CA" baseline="0" dirty="0"/>
              <a:t> (aka skip counter) avoid using a list.</a:t>
            </a:r>
          </a:p>
        </p:txBody>
      </p:sp>
      <p:sp>
        <p:nvSpPr>
          <p:cNvPr id="4" name="Slide Number Placeholder 3"/>
          <p:cNvSpPr>
            <a:spLocks noGrp="1"/>
          </p:cNvSpPr>
          <p:nvPr>
            <p:ph type="sldNum" sz="quarter" idx="10"/>
          </p:nvPr>
        </p:nvSpPr>
        <p:spPr/>
        <p:txBody>
          <a:bodyPr/>
          <a:lstStyle/>
          <a:p>
            <a:pPr>
              <a:defRPr/>
            </a:pPr>
            <a:fld id="{50D8EC8D-EBCC-4AEC-9202-EAD8A5AD6767}" type="slidenum">
              <a:rPr lang="en-US" smtClean="0"/>
              <a:pPr>
                <a:defRPr/>
              </a:pPr>
              <a:t>10</a:t>
            </a:fld>
            <a:endParaRPr lang="en-US"/>
          </a:p>
        </p:txBody>
      </p:sp>
    </p:spTree>
    <p:extLst>
      <p:ext uri="{BB962C8B-B14F-4D97-AF65-F5344CB8AC3E}">
        <p14:creationId xmlns:p14="http://schemas.microsoft.com/office/powerpoint/2010/main" val="2284818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11:10</a:t>
            </a:r>
          </a:p>
        </p:txBody>
      </p:sp>
      <p:sp>
        <p:nvSpPr>
          <p:cNvPr id="4" name="Slide Number Placeholder 3"/>
          <p:cNvSpPr>
            <a:spLocks noGrp="1"/>
          </p:cNvSpPr>
          <p:nvPr>
            <p:ph type="sldNum" sz="quarter" idx="5"/>
          </p:nvPr>
        </p:nvSpPr>
        <p:spPr/>
        <p:txBody>
          <a:bodyPr/>
          <a:lstStyle/>
          <a:p>
            <a:fld id="{720C3BE8-75E2-4FEC-99C0-9453DD57398C}" type="slidenum">
              <a:rPr lang="en-CA" smtClean="0"/>
              <a:t>12</a:t>
            </a:fld>
            <a:endParaRPr lang="en-CA"/>
          </a:p>
        </p:txBody>
      </p:sp>
    </p:spTree>
    <p:extLst>
      <p:ext uri="{BB962C8B-B14F-4D97-AF65-F5344CB8AC3E}">
        <p14:creationId xmlns:p14="http://schemas.microsoft.com/office/powerpoint/2010/main" val="206564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73723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239550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409472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sp>
        <p:nvSpPr>
          <p:cNvPr id="69" name="Text Box 69"/>
          <p:cNvSpPr txBox="1">
            <a:spLocks noChangeArrowheads="1"/>
          </p:cNvSpPr>
          <p:nvPr userDrawn="1"/>
        </p:nvSpPr>
        <p:spPr bwMode="auto">
          <a:xfrm>
            <a:off x="33867" y="6400800"/>
            <a:ext cx="3861442" cy="338554"/>
          </a:xfrm>
          <a:prstGeom prst="rect">
            <a:avLst/>
          </a:prstGeom>
          <a:noFill/>
          <a:ln w="19050">
            <a:noFill/>
            <a:miter lim="800000"/>
            <a:headEnd/>
            <a:tailEnd/>
          </a:ln>
          <a:effec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defRPr/>
            </a:pPr>
            <a:r>
              <a:rPr lang="en-US" sz="1600" dirty="0">
                <a:cs typeface="+mn-cs"/>
              </a:rPr>
              <a:t>© 2014 Goodrich, </a:t>
            </a:r>
            <a:r>
              <a:rPr lang="en-US" sz="1600" dirty="0" err="1">
                <a:cs typeface="+mn-cs"/>
              </a:rPr>
              <a:t>Tamassia</a:t>
            </a:r>
            <a:r>
              <a:rPr lang="en-US" sz="1600" dirty="0">
                <a:cs typeface="+mn-cs"/>
              </a:rPr>
              <a:t>, </a:t>
            </a:r>
            <a:r>
              <a:rPr lang="en-US" sz="1600" dirty="0" err="1">
                <a:cs typeface="+mn-cs"/>
              </a:rPr>
              <a:t>Goldwasser</a:t>
            </a:r>
            <a:endParaRPr lang="en-US" sz="1600" dirty="0">
              <a:cs typeface="+mn-cs"/>
            </a:endParaRPr>
          </a:p>
        </p:txBody>
      </p:sp>
      <p:sp>
        <p:nvSpPr>
          <p:cNvPr id="5187" name="Rectangle 67"/>
          <p:cNvSpPr>
            <a:spLocks noGrp="1" noChangeArrowheads="1"/>
          </p:cNvSpPr>
          <p:nvPr>
            <p:ph type="ctrTitle"/>
          </p:nvPr>
        </p:nvSpPr>
        <p:spPr>
          <a:xfrm>
            <a:off x="1320800" y="1752600"/>
            <a:ext cx="103632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pitchFamily="2" charset="2"/>
              <a:buNone/>
              <a:defRPr/>
            </a:lvl1pPr>
          </a:lstStyle>
          <a:p>
            <a:r>
              <a:rPr lang="en-US"/>
              <a:t>Click to edit Master subtitle style</a:t>
            </a:r>
          </a:p>
        </p:txBody>
      </p:sp>
      <p:sp>
        <p:nvSpPr>
          <p:cNvPr id="70" name="Rectangle 70"/>
          <p:cNvSpPr>
            <a:spLocks noGrp="1" noChangeArrowheads="1"/>
          </p:cNvSpPr>
          <p:nvPr>
            <p:ph type="ftr" sz="quarter" idx="10"/>
          </p:nvPr>
        </p:nvSpPr>
        <p:spPr/>
        <p:txBody>
          <a:bodyPr/>
          <a:lstStyle>
            <a:lvl1pPr>
              <a:defRPr/>
            </a:lvl1pPr>
          </a:lstStyle>
          <a:p>
            <a:pPr>
              <a:defRPr/>
            </a:pPr>
            <a:r>
              <a:rPr lang="en-US"/>
              <a:t>(2,4) Trees</a:t>
            </a:r>
          </a:p>
        </p:txBody>
      </p:sp>
      <p:sp>
        <p:nvSpPr>
          <p:cNvPr id="71" name="Rectangle 71"/>
          <p:cNvSpPr>
            <a:spLocks noGrp="1" noChangeArrowheads="1"/>
          </p:cNvSpPr>
          <p:nvPr>
            <p:ph type="sldNum" sz="quarter" idx="11"/>
          </p:nvPr>
        </p:nvSpPr>
        <p:spPr/>
        <p:txBody>
          <a:bodyPr/>
          <a:lstStyle>
            <a:lvl1pPr>
              <a:defRPr smtClean="0"/>
            </a:lvl1pPr>
          </a:lstStyle>
          <a:p>
            <a:pPr>
              <a:defRPr/>
            </a:pPr>
            <a:fld id="{4FFE3C7D-B067-9348-A839-AFF923D19054}" type="slidenum">
              <a:rPr lang="en-US"/>
              <a:pPr>
                <a:defRPr/>
              </a:pPr>
              <a:t>‹#›</a:t>
            </a:fld>
            <a:endParaRPr lang="en-US"/>
          </a:p>
        </p:txBody>
      </p:sp>
    </p:spTree>
    <p:extLst>
      <p:ext uri="{BB962C8B-B14F-4D97-AF65-F5344CB8AC3E}">
        <p14:creationId xmlns:p14="http://schemas.microsoft.com/office/powerpoint/2010/main" val="755074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5" name="Rectangle 67"/>
          <p:cNvSpPr>
            <a:spLocks noGrp="1" noChangeArrowheads="1"/>
          </p:cNvSpPr>
          <p:nvPr>
            <p:ph type="sldNum" sz="quarter" idx="11"/>
          </p:nvPr>
        </p:nvSpPr>
        <p:spPr>
          <a:ln/>
        </p:spPr>
        <p:txBody>
          <a:bodyPr/>
          <a:lstStyle>
            <a:lvl1pPr>
              <a:defRPr/>
            </a:lvl1pPr>
          </a:lstStyle>
          <a:p>
            <a:pPr>
              <a:defRPr/>
            </a:pPr>
            <a:fld id="{E6934CFF-9329-E74A-8FCF-497C3DF01585}" type="slidenum">
              <a:rPr lang="en-US"/>
              <a:pPr>
                <a:defRPr/>
              </a:pPr>
              <a:t>‹#›</a:t>
            </a:fld>
            <a:endParaRPr lang="en-US"/>
          </a:p>
        </p:txBody>
      </p:sp>
    </p:spTree>
    <p:extLst>
      <p:ext uri="{BB962C8B-B14F-4D97-AF65-F5344CB8AC3E}">
        <p14:creationId xmlns:p14="http://schemas.microsoft.com/office/powerpoint/2010/main" val="2052934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5" name="Rectangle 67"/>
          <p:cNvSpPr>
            <a:spLocks noGrp="1" noChangeArrowheads="1"/>
          </p:cNvSpPr>
          <p:nvPr>
            <p:ph type="sldNum" sz="quarter" idx="11"/>
          </p:nvPr>
        </p:nvSpPr>
        <p:spPr>
          <a:ln/>
        </p:spPr>
        <p:txBody>
          <a:bodyPr/>
          <a:lstStyle>
            <a:lvl1pPr>
              <a:defRPr/>
            </a:lvl1pPr>
          </a:lstStyle>
          <a:p>
            <a:pPr>
              <a:defRPr/>
            </a:pPr>
            <a:fld id="{00279C6A-BAF5-DE42-82BF-873C1C406030}" type="slidenum">
              <a:rPr lang="en-US"/>
              <a:pPr>
                <a:defRPr/>
              </a:pPr>
              <a:t>‹#›</a:t>
            </a:fld>
            <a:endParaRPr lang="en-US"/>
          </a:p>
        </p:txBody>
      </p:sp>
    </p:spTree>
    <p:extLst>
      <p:ext uri="{BB962C8B-B14F-4D97-AF65-F5344CB8AC3E}">
        <p14:creationId xmlns:p14="http://schemas.microsoft.com/office/powerpoint/2010/main" val="117692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6" name="Rectangle 67"/>
          <p:cNvSpPr>
            <a:spLocks noGrp="1" noChangeArrowheads="1"/>
          </p:cNvSpPr>
          <p:nvPr>
            <p:ph type="sldNum" sz="quarter" idx="11"/>
          </p:nvPr>
        </p:nvSpPr>
        <p:spPr>
          <a:ln/>
        </p:spPr>
        <p:txBody>
          <a:bodyPr/>
          <a:lstStyle>
            <a:lvl1pPr>
              <a:defRPr/>
            </a:lvl1pPr>
          </a:lstStyle>
          <a:p>
            <a:pPr>
              <a:defRPr/>
            </a:pPr>
            <a:fld id="{326B4BFA-5127-5640-A9D8-02FC3457FBAC}" type="slidenum">
              <a:rPr lang="en-US"/>
              <a:pPr>
                <a:defRPr/>
              </a:pPr>
              <a:t>‹#›</a:t>
            </a:fld>
            <a:endParaRPr lang="en-US"/>
          </a:p>
        </p:txBody>
      </p:sp>
    </p:spTree>
    <p:extLst>
      <p:ext uri="{BB962C8B-B14F-4D97-AF65-F5344CB8AC3E}">
        <p14:creationId xmlns:p14="http://schemas.microsoft.com/office/powerpoint/2010/main" val="29717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8" name="Rectangle 67"/>
          <p:cNvSpPr>
            <a:spLocks noGrp="1" noChangeArrowheads="1"/>
          </p:cNvSpPr>
          <p:nvPr>
            <p:ph type="sldNum" sz="quarter" idx="11"/>
          </p:nvPr>
        </p:nvSpPr>
        <p:spPr>
          <a:ln/>
        </p:spPr>
        <p:txBody>
          <a:bodyPr/>
          <a:lstStyle>
            <a:lvl1pPr>
              <a:defRPr/>
            </a:lvl1pPr>
          </a:lstStyle>
          <a:p>
            <a:pPr>
              <a:defRPr/>
            </a:pPr>
            <a:fld id="{4A6D49C3-72C0-AB4D-A8AD-7ED77AFD0CA8}" type="slidenum">
              <a:rPr lang="en-US"/>
              <a:pPr>
                <a:defRPr/>
              </a:pPr>
              <a:t>‹#›</a:t>
            </a:fld>
            <a:endParaRPr lang="en-US"/>
          </a:p>
        </p:txBody>
      </p:sp>
    </p:spTree>
    <p:extLst>
      <p:ext uri="{BB962C8B-B14F-4D97-AF65-F5344CB8AC3E}">
        <p14:creationId xmlns:p14="http://schemas.microsoft.com/office/powerpoint/2010/main" val="1443218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4" name="Rectangle 67"/>
          <p:cNvSpPr>
            <a:spLocks noGrp="1" noChangeArrowheads="1"/>
          </p:cNvSpPr>
          <p:nvPr>
            <p:ph type="sldNum" sz="quarter" idx="11"/>
          </p:nvPr>
        </p:nvSpPr>
        <p:spPr>
          <a:ln/>
        </p:spPr>
        <p:txBody>
          <a:bodyPr/>
          <a:lstStyle>
            <a:lvl1pPr>
              <a:defRPr/>
            </a:lvl1pPr>
          </a:lstStyle>
          <a:p>
            <a:pPr>
              <a:defRPr/>
            </a:pPr>
            <a:fld id="{064962F9-F2AC-2D4A-B73D-C1BE38F08469}" type="slidenum">
              <a:rPr lang="en-US"/>
              <a:pPr>
                <a:defRPr/>
              </a:pPr>
              <a:t>‹#›</a:t>
            </a:fld>
            <a:endParaRPr lang="en-US"/>
          </a:p>
        </p:txBody>
      </p:sp>
    </p:spTree>
    <p:extLst>
      <p:ext uri="{BB962C8B-B14F-4D97-AF65-F5344CB8AC3E}">
        <p14:creationId xmlns:p14="http://schemas.microsoft.com/office/powerpoint/2010/main" val="2574341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3" name="Rectangle 67"/>
          <p:cNvSpPr>
            <a:spLocks noGrp="1" noChangeArrowheads="1"/>
          </p:cNvSpPr>
          <p:nvPr>
            <p:ph type="sldNum" sz="quarter" idx="11"/>
          </p:nvPr>
        </p:nvSpPr>
        <p:spPr>
          <a:ln/>
        </p:spPr>
        <p:txBody>
          <a:bodyPr/>
          <a:lstStyle>
            <a:lvl1pPr>
              <a:defRPr/>
            </a:lvl1pPr>
          </a:lstStyle>
          <a:p>
            <a:pPr>
              <a:defRPr/>
            </a:pPr>
            <a:fld id="{3DF8FE70-E221-924F-9105-A38B2E05E0B3}" type="slidenum">
              <a:rPr lang="en-US"/>
              <a:pPr>
                <a:defRPr/>
              </a:pPr>
              <a:t>‹#›</a:t>
            </a:fld>
            <a:endParaRPr lang="en-US"/>
          </a:p>
        </p:txBody>
      </p:sp>
    </p:spTree>
    <p:extLst>
      <p:ext uri="{BB962C8B-B14F-4D97-AF65-F5344CB8AC3E}">
        <p14:creationId xmlns:p14="http://schemas.microsoft.com/office/powerpoint/2010/main" val="1424614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6" name="Rectangle 67"/>
          <p:cNvSpPr>
            <a:spLocks noGrp="1" noChangeArrowheads="1"/>
          </p:cNvSpPr>
          <p:nvPr>
            <p:ph type="sldNum" sz="quarter" idx="11"/>
          </p:nvPr>
        </p:nvSpPr>
        <p:spPr>
          <a:ln/>
        </p:spPr>
        <p:txBody>
          <a:bodyPr/>
          <a:lstStyle>
            <a:lvl1pPr>
              <a:defRPr/>
            </a:lvl1pPr>
          </a:lstStyle>
          <a:p>
            <a:pPr>
              <a:defRPr/>
            </a:pPr>
            <a:fld id="{ED109128-881B-BE40-95A6-B2D9122F5795}" type="slidenum">
              <a:rPr lang="en-US"/>
              <a:pPr>
                <a:defRPr/>
              </a:pPr>
              <a:t>‹#›</a:t>
            </a:fld>
            <a:endParaRPr lang="en-US"/>
          </a:p>
        </p:txBody>
      </p:sp>
    </p:spTree>
    <p:extLst>
      <p:ext uri="{BB962C8B-B14F-4D97-AF65-F5344CB8AC3E}">
        <p14:creationId xmlns:p14="http://schemas.microsoft.com/office/powerpoint/2010/main" val="182064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074743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6" name="Rectangle 67"/>
          <p:cNvSpPr>
            <a:spLocks noGrp="1" noChangeArrowheads="1"/>
          </p:cNvSpPr>
          <p:nvPr>
            <p:ph type="sldNum" sz="quarter" idx="11"/>
          </p:nvPr>
        </p:nvSpPr>
        <p:spPr>
          <a:ln/>
        </p:spPr>
        <p:txBody>
          <a:bodyPr/>
          <a:lstStyle>
            <a:lvl1pPr>
              <a:defRPr/>
            </a:lvl1pPr>
          </a:lstStyle>
          <a:p>
            <a:pPr>
              <a:defRPr/>
            </a:pPr>
            <a:fld id="{CEDE44B4-8DBE-574A-831A-02DCA14C7306}" type="slidenum">
              <a:rPr lang="en-US"/>
              <a:pPr>
                <a:defRPr/>
              </a:pPr>
              <a:t>‹#›</a:t>
            </a:fld>
            <a:endParaRPr lang="en-US"/>
          </a:p>
        </p:txBody>
      </p:sp>
    </p:spTree>
    <p:extLst>
      <p:ext uri="{BB962C8B-B14F-4D97-AF65-F5344CB8AC3E}">
        <p14:creationId xmlns:p14="http://schemas.microsoft.com/office/powerpoint/2010/main" val="3039384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5" name="Rectangle 67"/>
          <p:cNvSpPr>
            <a:spLocks noGrp="1" noChangeArrowheads="1"/>
          </p:cNvSpPr>
          <p:nvPr>
            <p:ph type="sldNum" sz="quarter" idx="11"/>
          </p:nvPr>
        </p:nvSpPr>
        <p:spPr>
          <a:ln/>
        </p:spPr>
        <p:txBody>
          <a:bodyPr/>
          <a:lstStyle>
            <a:lvl1pPr>
              <a:defRPr/>
            </a:lvl1pPr>
          </a:lstStyle>
          <a:p>
            <a:pPr>
              <a:defRPr/>
            </a:pPr>
            <a:fld id="{71040BBC-70C8-9F46-9721-4110B56E1270}" type="slidenum">
              <a:rPr lang="en-US"/>
              <a:pPr>
                <a:defRPr/>
              </a:pPr>
              <a:t>‹#›</a:t>
            </a:fld>
            <a:endParaRPr lang="en-US"/>
          </a:p>
        </p:txBody>
      </p:sp>
    </p:spTree>
    <p:extLst>
      <p:ext uri="{BB962C8B-B14F-4D97-AF65-F5344CB8AC3E}">
        <p14:creationId xmlns:p14="http://schemas.microsoft.com/office/powerpoint/2010/main" val="177990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6"/>
          <p:cNvSpPr>
            <a:spLocks noGrp="1" noChangeArrowheads="1"/>
          </p:cNvSpPr>
          <p:nvPr>
            <p:ph type="ftr" sz="quarter" idx="10"/>
          </p:nvPr>
        </p:nvSpPr>
        <p:spPr>
          <a:ln/>
        </p:spPr>
        <p:txBody>
          <a:bodyPr/>
          <a:lstStyle>
            <a:lvl1pPr>
              <a:defRPr/>
            </a:lvl1pPr>
          </a:lstStyle>
          <a:p>
            <a:pPr>
              <a:defRPr/>
            </a:pPr>
            <a:r>
              <a:rPr lang="en-US"/>
              <a:t>(2,4) Trees</a:t>
            </a:r>
          </a:p>
        </p:txBody>
      </p:sp>
      <p:sp>
        <p:nvSpPr>
          <p:cNvPr id="5" name="Rectangle 67"/>
          <p:cNvSpPr>
            <a:spLocks noGrp="1" noChangeArrowheads="1"/>
          </p:cNvSpPr>
          <p:nvPr>
            <p:ph type="sldNum" sz="quarter" idx="11"/>
          </p:nvPr>
        </p:nvSpPr>
        <p:spPr>
          <a:ln/>
        </p:spPr>
        <p:txBody>
          <a:bodyPr/>
          <a:lstStyle>
            <a:lvl1pPr>
              <a:defRPr/>
            </a:lvl1pPr>
          </a:lstStyle>
          <a:p>
            <a:pPr>
              <a:defRPr/>
            </a:pPr>
            <a:fld id="{6D9779D6-1EF4-174A-94C6-5EBA705A9A9B}" type="slidenum">
              <a:rPr lang="en-US"/>
              <a:pPr>
                <a:defRPr/>
              </a:pPr>
              <a:t>‹#›</a:t>
            </a:fld>
            <a:endParaRPr lang="en-US"/>
          </a:p>
        </p:txBody>
      </p:sp>
    </p:spTree>
    <p:extLst>
      <p:ext uri="{BB962C8B-B14F-4D97-AF65-F5344CB8AC3E}">
        <p14:creationId xmlns:p14="http://schemas.microsoft.com/office/powerpoint/2010/main" val="1187517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sp>
        <p:nvSpPr>
          <p:cNvPr id="69" name="Text Box 68"/>
          <p:cNvSpPr txBox="1">
            <a:spLocks noChangeArrowheads="1"/>
          </p:cNvSpPr>
          <p:nvPr userDrawn="1"/>
        </p:nvSpPr>
        <p:spPr bwMode="auto">
          <a:xfrm>
            <a:off x="203201" y="6400801"/>
            <a:ext cx="3404458"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a:cs typeface="+mn-cs"/>
              </a:rPr>
              <a:t>© 2014 Goodrich, </a:t>
            </a:r>
            <a:r>
              <a:rPr lang="en-US" sz="1400" dirty="0" err="1">
                <a:cs typeface="+mn-cs"/>
              </a:rPr>
              <a:t>Tamassia</a:t>
            </a:r>
            <a:r>
              <a:rPr lang="en-US" sz="1400" dirty="0">
                <a:cs typeface="+mn-cs"/>
              </a:rPr>
              <a:t>, </a:t>
            </a:r>
            <a:r>
              <a:rPr lang="en-US" sz="1400" dirty="0" err="1">
                <a:cs typeface="+mn-cs"/>
              </a:rPr>
              <a:t>Goldwasser</a:t>
            </a:r>
            <a:endParaRPr lang="en-US" sz="1400" dirty="0">
              <a:cs typeface="+mn-cs"/>
            </a:endParaRPr>
          </a:p>
        </p:txBody>
      </p:sp>
      <p:sp>
        <p:nvSpPr>
          <p:cNvPr id="5187" name="Rectangle 67"/>
          <p:cNvSpPr>
            <a:spLocks noGrp="1" noChangeArrowheads="1"/>
          </p:cNvSpPr>
          <p:nvPr>
            <p:ph type="ctrTitle"/>
          </p:nvPr>
        </p:nvSpPr>
        <p:spPr>
          <a:xfrm>
            <a:off x="1320800" y="1752600"/>
            <a:ext cx="103632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a:t>AVL Trees</a:t>
            </a:r>
          </a:p>
        </p:txBody>
      </p:sp>
      <p:sp>
        <p:nvSpPr>
          <p:cNvPr id="71" name="Rectangle 70"/>
          <p:cNvSpPr>
            <a:spLocks noGrp="1" noChangeArrowheads="1"/>
          </p:cNvSpPr>
          <p:nvPr>
            <p:ph type="sldNum" sz="quarter" idx="11"/>
          </p:nvPr>
        </p:nvSpPr>
        <p:spPr/>
        <p:txBody>
          <a:bodyPr/>
          <a:lstStyle>
            <a:lvl1pPr>
              <a:defRPr smtClean="0"/>
            </a:lvl1pPr>
          </a:lstStyle>
          <a:p>
            <a:pPr>
              <a:defRPr/>
            </a:pPr>
            <a:fld id="{68B39A10-9236-EC44-936E-A3E9CA3003DA}" type="slidenum">
              <a:rPr lang="en-US"/>
              <a:pPr>
                <a:defRPr/>
              </a:pPr>
              <a:t>‹#›</a:t>
            </a:fld>
            <a:endParaRPr lang="en-US"/>
          </a:p>
        </p:txBody>
      </p:sp>
    </p:spTree>
    <p:extLst>
      <p:ext uri="{BB962C8B-B14F-4D97-AF65-F5344CB8AC3E}">
        <p14:creationId xmlns:p14="http://schemas.microsoft.com/office/powerpoint/2010/main" val="1871306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AVL Trees</a:t>
            </a:r>
          </a:p>
        </p:txBody>
      </p:sp>
      <p:sp>
        <p:nvSpPr>
          <p:cNvPr id="6" name="Rectangle 67"/>
          <p:cNvSpPr>
            <a:spLocks noGrp="1" noChangeArrowheads="1"/>
          </p:cNvSpPr>
          <p:nvPr>
            <p:ph type="sldNum" sz="quarter" idx="12"/>
          </p:nvPr>
        </p:nvSpPr>
        <p:spPr/>
        <p:txBody>
          <a:bodyPr/>
          <a:lstStyle>
            <a:lvl1pPr>
              <a:defRPr smtClean="0"/>
            </a:lvl1pPr>
          </a:lstStyle>
          <a:p>
            <a:pPr>
              <a:defRPr/>
            </a:pPr>
            <a:fld id="{F8004C62-1069-374F-938E-3B1BBC111688}" type="slidenum">
              <a:rPr lang="en-US"/>
              <a:pPr>
                <a:defRPr/>
              </a:pPr>
              <a:t>‹#›</a:t>
            </a:fld>
            <a:endParaRPr lang="en-US"/>
          </a:p>
        </p:txBody>
      </p:sp>
    </p:spTree>
    <p:extLst>
      <p:ext uri="{BB962C8B-B14F-4D97-AF65-F5344CB8AC3E}">
        <p14:creationId xmlns:p14="http://schemas.microsoft.com/office/powerpoint/2010/main" val="870371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AVL Trees</a:t>
            </a:r>
          </a:p>
        </p:txBody>
      </p:sp>
      <p:sp>
        <p:nvSpPr>
          <p:cNvPr id="6" name="Rectangle 67"/>
          <p:cNvSpPr>
            <a:spLocks noGrp="1" noChangeArrowheads="1"/>
          </p:cNvSpPr>
          <p:nvPr>
            <p:ph type="sldNum" sz="quarter" idx="12"/>
          </p:nvPr>
        </p:nvSpPr>
        <p:spPr/>
        <p:txBody>
          <a:bodyPr/>
          <a:lstStyle>
            <a:lvl1pPr>
              <a:defRPr smtClean="0"/>
            </a:lvl1pPr>
          </a:lstStyle>
          <a:p>
            <a:pPr>
              <a:defRPr/>
            </a:pPr>
            <a:fld id="{943B5187-0B77-D247-88C3-C7919D23CF20}" type="slidenum">
              <a:rPr lang="en-US"/>
              <a:pPr>
                <a:defRPr/>
              </a:pPr>
              <a:t>‹#›</a:t>
            </a:fld>
            <a:endParaRPr lang="en-US"/>
          </a:p>
        </p:txBody>
      </p:sp>
    </p:spTree>
    <p:extLst>
      <p:ext uri="{BB962C8B-B14F-4D97-AF65-F5344CB8AC3E}">
        <p14:creationId xmlns:p14="http://schemas.microsoft.com/office/powerpoint/2010/main" val="631884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AVL Trees</a:t>
            </a:r>
          </a:p>
        </p:txBody>
      </p:sp>
      <p:sp>
        <p:nvSpPr>
          <p:cNvPr id="7" name="Rectangle 67"/>
          <p:cNvSpPr>
            <a:spLocks noGrp="1" noChangeArrowheads="1"/>
          </p:cNvSpPr>
          <p:nvPr>
            <p:ph type="sldNum" sz="quarter" idx="12"/>
          </p:nvPr>
        </p:nvSpPr>
        <p:spPr/>
        <p:txBody>
          <a:bodyPr/>
          <a:lstStyle>
            <a:lvl1pPr>
              <a:defRPr smtClean="0"/>
            </a:lvl1pPr>
          </a:lstStyle>
          <a:p>
            <a:pPr>
              <a:defRPr/>
            </a:pPr>
            <a:fld id="{A6A850EE-DA27-604E-81B1-1CF32300C781}" type="slidenum">
              <a:rPr lang="en-US"/>
              <a:pPr>
                <a:defRPr/>
              </a:pPr>
              <a:t>‹#›</a:t>
            </a:fld>
            <a:endParaRPr lang="en-US"/>
          </a:p>
        </p:txBody>
      </p:sp>
    </p:spTree>
    <p:extLst>
      <p:ext uri="{BB962C8B-B14F-4D97-AF65-F5344CB8AC3E}">
        <p14:creationId xmlns:p14="http://schemas.microsoft.com/office/powerpoint/2010/main" val="3755702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a:t>AVL Trees</a:t>
            </a:r>
          </a:p>
        </p:txBody>
      </p:sp>
      <p:sp>
        <p:nvSpPr>
          <p:cNvPr id="9" name="Rectangle 67"/>
          <p:cNvSpPr>
            <a:spLocks noGrp="1" noChangeArrowheads="1"/>
          </p:cNvSpPr>
          <p:nvPr>
            <p:ph type="sldNum" sz="quarter" idx="12"/>
          </p:nvPr>
        </p:nvSpPr>
        <p:spPr/>
        <p:txBody>
          <a:bodyPr/>
          <a:lstStyle>
            <a:lvl1pPr>
              <a:defRPr smtClean="0"/>
            </a:lvl1pPr>
          </a:lstStyle>
          <a:p>
            <a:pPr>
              <a:defRPr/>
            </a:pPr>
            <a:fld id="{155943AE-2C7A-AF4B-B42D-7FBF66EB75F6}" type="slidenum">
              <a:rPr lang="en-US"/>
              <a:pPr>
                <a:defRPr/>
              </a:pPr>
              <a:t>‹#›</a:t>
            </a:fld>
            <a:endParaRPr lang="en-US"/>
          </a:p>
        </p:txBody>
      </p:sp>
    </p:spTree>
    <p:extLst>
      <p:ext uri="{BB962C8B-B14F-4D97-AF65-F5344CB8AC3E}">
        <p14:creationId xmlns:p14="http://schemas.microsoft.com/office/powerpoint/2010/main" val="93943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a:t>AVL Trees</a:t>
            </a:r>
          </a:p>
        </p:txBody>
      </p:sp>
      <p:sp>
        <p:nvSpPr>
          <p:cNvPr id="5" name="Rectangle 67"/>
          <p:cNvSpPr>
            <a:spLocks noGrp="1" noChangeArrowheads="1"/>
          </p:cNvSpPr>
          <p:nvPr>
            <p:ph type="sldNum" sz="quarter" idx="12"/>
          </p:nvPr>
        </p:nvSpPr>
        <p:spPr/>
        <p:txBody>
          <a:bodyPr/>
          <a:lstStyle>
            <a:lvl1pPr>
              <a:defRPr smtClean="0"/>
            </a:lvl1pPr>
          </a:lstStyle>
          <a:p>
            <a:pPr>
              <a:defRPr/>
            </a:pPr>
            <a:fld id="{4634EB19-0D75-6041-BC91-07F1223601C4}" type="slidenum">
              <a:rPr lang="en-US"/>
              <a:pPr>
                <a:defRPr/>
              </a:pPr>
              <a:t>‹#›</a:t>
            </a:fld>
            <a:endParaRPr lang="en-US"/>
          </a:p>
        </p:txBody>
      </p:sp>
    </p:spTree>
    <p:extLst>
      <p:ext uri="{BB962C8B-B14F-4D97-AF65-F5344CB8AC3E}">
        <p14:creationId xmlns:p14="http://schemas.microsoft.com/office/powerpoint/2010/main" val="4057229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a:t>AVL Trees</a:t>
            </a:r>
          </a:p>
        </p:txBody>
      </p:sp>
      <p:sp>
        <p:nvSpPr>
          <p:cNvPr id="4" name="Rectangle 67"/>
          <p:cNvSpPr>
            <a:spLocks noGrp="1" noChangeArrowheads="1"/>
          </p:cNvSpPr>
          <p:nvPr>
            <p:ph type="sldNum" sz="quarter" idx="12"/>
          </p:nvPr>
        </p:nvSpPr>
        <p:spPr/>
        <p:txBody>
          <a:bodyPr/>
          <a:lstStyle>
            <a:lvl1pPr>
              <a:defRPr smtClean="0"/>
            </a:lvl1pPr>
          </a:lstStyle>
          <a:p>
            <a:pPr>
              <a:defRPr/>
            </a:pPr>
            <a:fld id="{D4C9957C-D2B1-9046-8B63-9BE84EEBC966}" type="slidenum">
              <a:rPr lang="en-US"/>
              <a:pPr>
                <a:defRPr/>
              </a:pPr>
              <a:t>‹#›</a:t>
            </a:fld>
            <a:endParaRPr lang="en-US"/>
          </a:p>
        </p:txBody>
      </p:sp>
    </p:spTree>
    <p:extLst>
      <p:ext uri="{BB962C8B-B14F-4D97-AF65-F5344CB8AC3E}">
        <p14:creationId xmlns:p14="http://schemas.microsoft.com/office/powerpoint/2010/main" val="144685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761BE-AF2B-44DC-9765-7EE44D034E53}" type="datetimeFigureOut">
              <a:rPr lang="en-CA" smtClean="0"/>
              <a:t>2022-10-27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1520485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AVL Trees</a:t>
            </a:r>
          </a:p>
        </p:txBody>
      </p:sp>
      <p:sp>
        <p:nvSpPr>
          <p:cNvPr id="7" name="Rectangle 67"/>
          <p:cNvSpPr>
            <a:spLocks noGrp="1" noChangeArrowheads="1"/>
          </p:cNvSpPr>
          <p:nvPr>
            <p:ph type="sldNum" sz="quarter" idx="12"/>
          </p:nvPr>
        </p:nvSpPr>
        <p:spPr/>
        <p:txBody>
          <a:bodyPr/>
          <a:lstStyle>
            <a:lvl1pPr>
              <a:defRPr smtClean="0"/>
            </a:lvl1pPr>
          </a:lstStyle>
          <a:p>
            <a:pPr>
              <a:defRPr/>
            </a:pPr>
            <a:fld id="{779E5020-D678-FC45-9BEB-C57EE9873F82}" type="slidenum">
              <a:rPr lang="en-US"/>
              <a:pPr>
                <a:defRPr/>
              </a:pPr>
              <a:t>‹#›</a:t>
            </a:fld>
            <a:endParaRPr lang="en-US"/>
          </a:p>
        </p:txBody>
      </p:sp>
    </p:spTree>
    <p:extLst>
      <p:ext uri="{BB962C8B-B14F-4D97-AF65-F5344CB8AC3E}">
        <p14:creationId xmlns:p14="http://schemas.microsoft.com/office/powerpoint/2010/main" val="3386626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AVL Trees</a:t>
            </a:r>
          </a:p>
        </p:txBody>
      </p:sp>
      <p:sp>
        <p:nvSpPr>
          <p:cNvPr id="7" name="Rectangle 67"/>
          <p:cNvSpPr>
            <a:spLocks noGrp="1" noChangeArrowheads="1"/>
          </p:cNvSpPr>
          <p:nvPr>
            <p:ph type="sldNum" sz="quarter" idx="12"/>
          </p:nvPr>
        </p:nvSpPr>
        <p:spPr/>
        <p:txBody>
          <a:bodyPr/>
          <a:lstStyle>
            <a:lvl1pPr>
              <a:defRPr smtClean="0"/>
            </a:lvl1pPr>
          </a:lstStyle>
          <a:p>
            <a:pPr>
              <a:defRPr/>
            </a:pPr>
            <a:fld id="{FFA7C2EE-E1C2-B149-AA13-9591900DEE90}" type="slidenum">
              <a:rPr lang="en-US"/>
              <a:pPr>
                <a:defRPr/>
              </a:pPr>
              <a:t>‹#›</a:t>
            </a:fld>
            <a:endParaRPr lang="en-US"/>
          </a:p>
        </p:txBody>
      </p:sp>
    </p:spTree>
    <p:extLst>
      <p:ext uri="{BB962C8B-B14F-4D97-AF65-F5344CB8AC3E}">
        <p14:creationId xmlns:p14="http://schemas.microsoft.com/office/powerpoint/2010/main" val="2233464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AVL Trees</a:t>
            </a:r>
          </a:p>
        </p:txBody>
      </p:sp>
      <p:sp>
        <p:nvSpPr>
          <p:cNvPr id="6" name="Rectangle 67"/>
          <p:cNvSpPr>
            <a:spLocks noGrp="1" noChangeArrowheads="1"/>
          </p:cNvSpPr>
          <p:nvPr>
            <p:ph type="sldNum" sz="quarter" idx="12"/>
          </p:nvPr>
        </p:nvSpPr>
        <p:spPr/>
        <p:txBody>
          <a:bodyPr/>
          <a:lstStyle>
            <a:lvl1pPr>
              <a:defRPr smtClean="0"/>
            </a:lvl1pPr>
          </a:lstStyle>
          <a:p>
            <a:pPr>
              <a:defRPr/>
            </a:pPr>
            <a:fld id="{208CE209-7A30-064E-8CCE-B36358E47A2C}" type="slidenum">
              <a:rPr lang="en-US"/>
              <a:pPr>
                <a:defRPr/>
              </a:pPr>
              <a:t>‹#›</a:t>
            </a:fld>
            <a:endParaRPr lang="en-US"/>
          </a:p>
        </p:txBody>
      </p:sp>
    </p:spTree>
    <p:extLst>
      <p:ext uri="{BB962C8B-B14F-4D97-AF65-F5344CB8AC3E}">
        <p14:creationId xmlns:p14="http://schemas.microsoft.com/office/powerpoint/2010/main" val="62688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AVL Trees</a:t>
            </a:r>
          </a:p>
        </p:txBody>
      </p:sp>
      <p:sp>
        <p:nvSpPr>
          <p:cNvPr id="6" name="Rectangle 67"/>
          <p:cNvSpPr>
            <a:spLocks noGrp="1" noChangeArrowheads="1"/>
          </p:cNvSpPr>
          <p:nvPr>
            <p:ph type="sldNum" sz="quarter" idx="12"/>
          </p:nvPr>
        </p:nvSpPr>
        <p:spPr/>
        <p:txBody>
          <a:bodyPr/>
          <a:lstStyle>
            <a:lvl1pPr>
              <a:defRPr smtClean="0"/>
            </a:lvl1pPr>
          </a:lstStyle>
          <a:p>
            <a:pPr>
              <a:defRPr/>
            </a:pPr>
            <a:fld id="{3AFEB5C7-5ACD-0C44-A77E-04919B4C1C23}" type="slidenum">
              <a:rPr lang="en-US"/>
              <a:pPr>
                <a:defRPr/>
              </a:pPr>
              <a:t>‹#›</a:t>
            </a:fld>
            <a:endParaRPr lang="en-US"/>
          </a:p>
        </p:txBody>
      </p:sp>
    </p:spTree>
    <p:extLst>
      <p:ext uri="{BB962C8B-B14F-4D97-AF65-F5344CB8AC3E}">
        <p14:creationId xmlns:p14="http://schemas.microsoft.com/office/powerpoint/2010/main" val="18834519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AVL Trees</a:t>
            </a:r>
          </a:p>
        </p:txBody>
      </p:sp>
      <p:sp>
        <p:nvSpPr>
          <p:cNvPr id="7" name="Rectangle 67"/>
          <p:cNvSpPr>
            <a:spLocks noGrp="1" noChangeArrowheads="1"/>
          </p:cNvSpPr>
          <p:nvPr>
            <p:ph type="sldNum" sz="quarter" idx="12"/>
          </p:nvPr>
        </p:nvSpPr>
        <p:spPr/>
        <p:txBody>
          <a:bodyPr/>
          <a:lstStyle>
            <a:lvl1pPr>
              <a:defRPr smtClean="0"/>
            </a:lvl1pPr>
          </a:lstStyle>
          <a:p>
            <a:pPr>
              <a:defRPr/>
            </a:pPr>
            <a:fld id="{634A31D6-F584-6F43-9695-9F9D196C1E62}" type="slidenum">
              <a:rPr lang="en-US"/>
              <a:pPr>
                <a:defRPr/>
              </a:pPr>
              <a:t>‹#›</a:t>
            </a:fld>
            <a:endParaRPr lang="en-US"/>
          </a:p>
        </p:txBody>
      </p:sp>
    </p:spTree>
    <p:extLst>
      <p:ext uri="{BB962C8B-B14F-4D97-AF65-F5344CB8AC3E}">
        <p14:creationId xmlns:p14="http://schemas.microsoft.com/office/powerpoint/2010/main" val="35138675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sz="1800">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grpSp>
      </p:grpSp>
      <p:sp>
        <p:nvSpPr>
          <p:cNvPr id="5187" name="Rectangle 67"/>
          <p:cNvSpPr>
            <a:spLocks noGrp="1" noChangeArrowheads="1"/>
          </p:cNvSpPr>
          <p:nvPr>
            <p:ph type="ctrTitle"/>
          </p:nvPr>
        </p:nvSpPr>
        <p:spPr>
          <a:xfrm>
            <a:off x="1320800" y="1752600"/>
            <a:ext cx="103632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2984B4B7-EF29-FB40-9FD6-62DB810D1413}"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Binary Search Trees</a:t>
            </a:r>
          </a:p>
        </p:txBody>
      </p:sp>
    </p:spTree>
    <p:extLst>
      <p:ext uri="{BB962C8B-B14F-4D97-AF65-F5344CB8AC3E}">
        <p14:creationId xmlns:p14="http://schemas.microsoft.com/office/powerpoint/2010/main" val="3652180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Binary Search Trees</a:t>
            </a:r>
          </a:p>
        </p:txBody>
      </p:sp>
      <p:sp>
        <p:nvSpPr>
          <p:cNvPr id="6" name="Rectangle 67"/>
          <p:cNvSpPr>
            <a:spLocks noGrp="1" noChangeArrowheads="1"/>
          </p:cNvSpPr>
          <p:nvPr>
            <p:ph type="sldNum" sz="quarter" idx="12"/>
          </p:nvPr>
        </p:nvSpPr>
        <p:spPr>
          <a:ln/>
        </p:spPr>
        <p:txBody>
          <a:bodyPr/>
          <a:lstStyle>
            <a:lvl1pPr>
              <a:defRPr/>
            </a:lvl1pPr>
          </a:lstStyle>
          <a:p>
            <a:fld id="{731D8D87-E40A-5E42-ACF8-0B28D5D0C7AB}" type="slidenum">
              <a:rPr lang="en-US"/>
              <a:pPr/>
              <a:t>‹#›</a:t>
            </a:fld>
            <a:endParaRPr lang="en-US"/>
          </a:p>
        </p:txBody>
      </p:sp>
    </p:spTree>
    <p:extLst>
      <p:ext uri="{BB962C8B-B14F-4D97-AF65-F5344CB8AC3E}">
        <p14:creationId xmlns:p14="http://schemas.microsoft.com/office/powerpoint/2010/main" val="4582276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Binary Search Trees</a:t>
            </a:r>
          </a:p>
        </p:txBody>
      </p:sp>
      <p:sp>
        <p:nvSpPr>
          <p:cNvPr id="7" name="Rectangle 67"/>
          <p:cNvSpPr>
            <a:spLocks noGrp="1" noChangeArrowheads="1"/>
          </p:cNvSpPr>
          <p:nvPr>
            <p:ph type="sldNum" sz="quarter" idx="12"/>
          </p:nvPr>
        </p:nvSpPr>
        <p:spPr>
          <a:ln/>
        </p:spPr>
        <p:txBody>
          <a:bodyPr/>
          <a:lstStyle>
            <a:lvl1pPr>
              <a:defRPr/>
            </a:lvl1pPr>
          </a:lstStyle>
          <a:p>
            <a:fld id="{CE995F78-4009-EA43-92B0-CE90767261F7}" type="slidenum">
              <a:rPr lang="en-US"/>
              <a:pPr/>
              <a:t>‹#›</a:t>
            </a:fld>
            <a:endParaRPr lang="en-US"/>
          </a:p>
        </p:txBody>
      </p:sp>
    </p:spTree>
    <p:extLst>
      <p:ext uri="{BB962C8B-B14F-4D97-AF65-F5344CB8AC3E}">
        <p14:creationId xmlns:p14="http://schemas.microsoft.com/office/powerpoint/2010/main" val="257941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userDrawn="1"/>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sp>
        <p:nvSpPr>
          <p:cNvPr id="69" name="Text Box 68"/>
          <p:cNvSpPr txBox="1">
            <a:spLocks noChangeArrowheads="1"/>
          </p:cNvSpPr>
          <p:nvPr userDrawn="1"/>
        </p:nvSpPr>
        <p:spPr bwMode="auto">
          <a:xfrm>
            <a:off x="137584" y="6400801"/>
            <a:ext cx="3404458"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a:cs typeface="+mn-cs"/>
              </a:rPr>
              <a:t>© 2014 Goodrich, </a:t>
            </a:r>
            <a:r>
              <a:rPr lang="en-US" sz="1400" dirty="0" err="1">
                <a:cs typeface="+mn-cs"/>
              </a:rPr>
              <a:t>Tamassia</a:t>
            </a:r>
            <a:r>
              <a:rPr lang="en-US" sz="1400" dirty="0">
                <a:cs typeface="+mn-cs"/>
              </a:rPr>
              <a:t>, </a:t>
            </a:r>
            <a:r>
              <a:rPr lang="en-US" sz="1400" dirty="0" err="1">
                <a:cs typeface="+mn-cs"/>
              </a:rPr>
              <a:t>Goldwasser</a:t>
            </a:r>
            <a:endParaRPr lang="en-US" sz="1400" dirty="0">
              <a:cs typeface="+mn-cs"/>
            </a:endParaRPr>
          </a:p>
        </p:txBody>
      </p:sp>
      <p:sp>
        <p:nvSpPr>
          <p:cNvPr id="5187" name="Rectangle 67"/>
          <p:cNvSpPr>
            <a:spLocks noGrp="1" noChangeArrowheads="1"/>
          </p:cNvSpPr>
          <p:nvPr>
            <p:ph type="ctrTitle"/>
          </p:nvPr>
        </p:nvSpPr>
        <p:spPr>
          <a:xfrm>
            <a:off x="1320800" y="1752600"/>
            <a:ext cx="103632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a:t>Red-Black Trees</a:t>
            </a:r>
          </a:p>
        </p:txBody>
      </p:sp>
      <p:sp>
        <p:nvSpPr>
          <p:cNvPr id="71" name="Rectangle 70"/>
          <p:cNvSpPr>
            <a:spLocks noGrp="1" noChangeArrowheads="1"/>
          </p:cNvSpPr>
          <p:nvPr>
            <p:ph type="sldNum" sz="quarter" idx="11"/>
          </p:nvPr>
        </p:nvSpPr>
        <p:spPr/>
        <p:txBody>
          <a:bodyPr/>
          <a:lstStyle>
            <a:lvl1pPr>
              <a:defRPr smtClean="0"/>
            </a:lvl1pPr>
          </a:lstStyle>
          <a:p>
            <a:pPr>
              <a:defRPr/>
            </a:pPr>
            <a:fld id="{60B6366B-61B1-634B-8ADD-8ECAB2EF3462}" type="slidenum">
              <a:rPr lang="en-US"/>
              <a:pPr>
                <a:defRPr/>
              </a:pPr>
              <a:t>‹#›</a:t>
            </a:fld>
            <a:endParaRPr lang="en-US"/>
          </a:p>
        </p:txBody>
      </p:sp>
    </p:spTree>
    <p:extLst>
      <p:ext uri="{BB962C8B-B14F-4D97-AF65-F5344CB8AC3E}">
        <p14:creationId xmlns:p14="http://schemas.microsoft.com/office/powerpoint/2010/main" val="1071613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p:txBody>
          <a:bodyPr/>
          <a:lstStyle>
            <a:lvl1pPr>
              <a:defRPr smtClean="0"/>
            </a:lvl1pPr>
          </a:lstStyle>
          <a:p>
            <a:pPr>
              <a:defRPr/>
            </a:pPr>
            <a:fld id="{AA95AB35-FAFF-5842-AD55-5DDA75558F89}" type="slidenum">
              <a:rPr lang="en-US"/>
              <a:pPr>
                <a:defRPr/>
              </a:pPr>
              <a:t>‹#›</a:t>
            </a:fld>
            <a:endParaRPr lang="en-US"/>
          </a:p>
        </p:txBody>
      </p:sp>
    </p:spTree>
    <p:extLst>
      <p:ext uri="{BB962C8B-B14F-4D97-AF65-F5344CB8AC3E}">
        <p14:creationId xmlns:p14="http://schemas.microsoft.com/office/powerpoint/2010/main" val="9278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61761BE-AF2B-44DC-9765-7EE44D034E53}" type="datetimeFigureOut">
              <a:rPr lang="en-CA" smtClean="0"/>
              <a:t>2022-10-27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3505937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p:txBody>
          <a:bodyPr/>
          <a:lstStyle>
            <a:lvl1pPr>
              <a:defRPr smtClean="0"/>
            </a:lvl1pPr>
          </a:lstStyle>
          <a:p>
            <a:pPr>
              <a:defRPr/>
            </a:pPr>
            <a:fld id="{9404C962-EE14-574A-B739-20695F10F500}" type="slidenum">
              <a:rPr lang="en-US"/>
              <a:pPr>
                <a:defRPr/>
              </a:pPr>
              <a:t>‹#›</a:t>
            </a:fld>
            <a:endParaRPr lang="en-US"/>
          </a:p>
        </p:txBody>
      </p:sp>
    </p:spTree>
    <p:extLst>
      <p:ext uri="{BB962C8B-B14F-4D97-AF65-F5344CB8AC3E}">
        <p14:creationId xmlns:p14="http://schemas.microsoft.com/office/powerpoint/2010/main" val="1237677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7" name="Rectangle 67"/>
          <p:cNvSpPr>
            <a:spLocks noGrp="1" noChangeArrowheads="1"/>
          </p:cNvSpPr>
          <p:nvPr>
            <p:ph type="sldNum" sz="quarter" idx="12"/>
          </p:nvPr>
        </p:nvSpPr>
        <p:spPr/>
        <p:txBody>
          <a:bodyPr/>
          <a:lstStyle>
            <a:lvl1pPr>
              <a:defRPr smtClean="0"/>
            </a:lvl1pPr>
          </a:lstStyle>
          <a:p>
            <a:pPr>
              <a:defRPr/>
            </a:pPr>
            <a:fld id="{AF2FCE6D-629A-2A41-A895-BB724F8A9B85}" type="slidenum">
              <a:rPr lang="en-US"/>
              <a:pPr>
                <a:defRPr/>
              </a:pPr>
              <a:t>‹#›</a:t>
            </a:fld>
            <a:endParaRPr lang="en-US"/>
          </a:p>
        </p:txBody>
      </p:sp>
    </p:spTree>
    <p:extLst>
      <p:ext uri="{BB962C8B-B14F-4D97-AF65-F5344CB8AC3E}">
        <p14:creationId xmlns:p14="http://schemas.microsoft.com/office/powerpoint/2010/main" val="3214712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9" name="Rectangle 67"/>
          <p:cNvSpPr>
            <a:spLocks noGrp="1" noChangeArrowheads="1"/>
          </p:cNvSpPr>
          <p:nvPr>
            <p:ph type="sldNum" sz="quarter" idx="12"/>
          </p:nvPr>
        </p:nvSpPr>
        <p:spPr/>
        <p:txBody>
          <a:bodyPr/>
          <a:lstStyle>
            <a:lvl1pPr>
              <a:defRPr smtClean="0"/>
            </a:lvl1pPr>
          </a:lstStyle>
          <a:p>
            <a:pPr>
              <a:defRPr/>
            </a:pPr>
            <a:fld id="{F660ECA0-2693-3F44-B880-2DF581AD8E41}" type="slidenum">
              <a:rPr lang="en-US"/>
              <a:pPr>
                <a:defRPr/>
              </a:pPr>
              <a:t>‹#›</a:t>
            </a:fld>
            <a:endParaRPr lang="en-US"/>
          </a:p>
        </p:txBody>
      </p:sp>
    </p:spTree>
    <p:extLst>
      <p:ext uri="{BB962C8B-B14F-4D97-AF65-F5344CB8AC3E}">
        <p14:creationId xmlns:p14="http://schemas.microsoft.com/office/powerpoint/2010/main" val="2993747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5" name="Rectangle 67"/>
          <p:cNvSpPr>
            <a:spLocks noGrp="1" noChangeArrowheads="1"/>
          </p:cNvSpPr>
          <p:nvPr>
            <p:ph type="sldNum" sz="quarter" idx="12"/>
          </p:nvPr>
        </p:nvSpPr>
        <p:spPr/>
        <p:txBody>
          <a:bodyPr/>
          <a:lstStyle>
            <a:lvl1pPr>
              <a:defRPr smtClean="0"/>
            </a:lvl1pPr>
          </a:lstStyle>
          <a:p>
            <a:pPr>
              <a:defRPr/>
            </a:pPr>
            <a:fld id="{17D629AF-190D-7647-9A50-2082F6324EF7}" type="slidenum">
              <a:rPr lang="en-US"/>
              <a:pPr>
                <a:defRPr/>
              </a:pPr>
              <a:t>‹#›</a:t>
            </a:fld>
            <a:endParaRPr lang="en-US"/>
          </a:p>
        </p:txBody>
      </p:sp>
    </p:spTree>
    <p:extLst>
      <p:ext uri="{BB962C8B-B14F-4D97-AF65-F5344CB8AC3E}">
        <p14:creationId xmlns:p14="http://schemas.microsoft.com/office/powerpoint/2010/main" val="14797299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4" name="Rectangle 67"/>
          <p:cNvSpPr>
            <a:spLocks noGrp="1" noChangeArrowheads="1"/>
          </p:cNvSpPr>
          <p:nvPr>
            <p:ph type="sldNum" sz="quarter" idx="12"/>
          </p:nvPr>
        </p:nvSpPr>
        <p:spPr/>
        <p:txBody>
          <a:bodyPr/>
          <a:lstStyle>
            <a:lvl1pPr>
              <a:defRPr smtClean="0"/>
            </a:lvl1pPr>
          </a:lstStyle>
          <a:p>
            <a:pPr>
              <a:defRPr/>
            </a:pPr>
            <a:fld id="{67295105-A581-EF48-8949-C7CA965BACFF}" type="slidenum">
              <a:rPr lang="en-US"/>
              <a:pPr>
                <a:defRPr/>
              </a:pPr>
              <a:t>‹#›</a:t>
            </a:fld>
            <a:endParaRPr lang="en-US"/>
          </a:p>
        </p:txBody>
      </p:sp>
    </p:spTree>
    <p:extLst>
      <p:ext uri="{BB962C8B-B14F-4D97-AF65-F5344CB8AC3E}">
        <p14:creationId xmlns:p14="http://schemas.microsoft.com/office/powerpoint/2010/main" val="2106720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7" name="Rectangle 67"/>
          <p:cNvSpPr>
            <a:spLocks noGrp="1" noChangeArrowheads="1"/>
          </p:cNvSpPr>
          <p:nvPr>
            <p:ph type="sldNum" sz="quarter" idx="12"/>
          </p:nvPr>
        </p:nvSpPr>
        <p:spPr/>
        <p:txBody>
          <a:bodyPr/>
          <a:lstStyle>
            <a:lvl1pPr>
              <a:defRPr smtClean="0"/>
            </a:lvl1pPr>
          </a:lstStyle>
          <a:p>
            <a:pPr>
              <a:defRPr/>
            </a:pPr>
            <a:fld id="{4626E38F-AC46-694B-9B0C-8BD9A307BA82}" type="slidenum">
              <a:rPr lang="en-US"/>
              <a:pPr>
                <a:defRPr/>
              </a:pPr>
              <a:t>‹#›</a:t>
            </a:fld>
            <a:endParaRPr lang="en-US"/>
          </a:p>
        </p:txBody>
      </p:sp>
    </p:spTree>
    <p:extLst>
      <p:ext uri="{BB962C8B-B14F-4D97-AF65-F5344CB8AC3E}">
        <p14:creationId xmlns:p14="http://schemas.microsoft.com/office/powerpoint/2010/main" val="10966423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7" name="Rectangle 67"/>
          <p:cNvSpPr>
            <a:spLocks noGrp="1" noChangeArrowheads="1"/>
          </p:cNvSpPr>
          <p:nvPr>
            <p:ph type="sldNum" sz="quarter" idx="12"/>
          </p:nvPr>
        </p:nvSpPr>
        <p:spPr/>
        <p:txBody>
          <a:bodyPr/>
          <a:lstStyle>
            <a:lvl1pPr>
              <a:defRPr smtClean="0"/>
            </a:lvl1pPr>
          </a:lstStyle>
          <a:p>
            <a:pPr>
              <a:defRPr/>
            </a:pPr>
            <a:fld id="{E719DB59-18C1-574D-904F-515B331B24ED}" type="slidenum">
              <a:rPr lang="en-US"/>
              <a:pPr>
                <a:defRPr/>
              </a:pPr>
              <a:t>‹#›</a:t>
            </a:fld>
            <a:endParaRPr lang="en-US"/>
          </a:p>
        </p:txBody>
      </p:sp>
    </p:spTree>
    <p:extLst>
      <p:ext uri="{BB962C8B-B14F-4D97-AF65-F5344CB8AC3E}">
        <p14:creationId xmlns:p14="http://schemas.microsoft.com/office/powerpoint/2010/main" val="12464159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p:txBody>
          <a:bodyPr/>
          <a:lstStyle>
            <a:lvl1pPr>
              <a:defRPr smtClean="0"/>
            </a:lvl1pPr>
          </a:lstStyle>
          <a:p>
            <a:pPr>
              <a:defRPr/>
            </a:pPr>
            <a:fld id="{61EBF7D6-087A-674D-BD2D-0891D5AB53B1}" type="slidenum">
              <a:rPr lang="en-US"/>
              <a:pPr>
                <a:defRPr/>
              </a:pPr>
              <a:t>‹#›</a:t>
            </a:fld>
            <a:endParaRPr lang="en-US"/>
          </a:p>
        </p:txBody>
      </p:sp>
    </p:spTree>
    <p:extLst>
      <p:ext uri="{BB962C8B-B14F-4D97-AF65-F5344CB8AC3E}">
        <p14:creationId xmlns:p14="http://schemas.microsoft.com/office/powerpoint/2010/main" val="6792281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p:txBody>
          <a:bodyPr/>
          <a:lstStyle>
            <a:lvl1pPr>
              <a:defRPr smtClean="0"/>
            </a:lvl1pPr>
          </a:lstStyle>
          <a:p>
            <a:pPr>
              <a:defRPr/>
            </a:pPr>
            <a:fld id="{6293E548-8964-2B43-A329-6E5F85890BB5}" type="slidenum">
              <a:rPr lang="en-US"/>
              <a:pPr>
                <a:defRPr/>
              </a:pPr>
              <a:t>‹#›</a:t>
            </a:fld>
            <a:endParaRPr lang="en-US"/>
          </a:p>
        </p:txBody>
      </p:sp>
    </p:spTree>
    <p:extLst>
      <p:ext uri="{BB962C8B-B14F-4D97-AF65-F5344CB8AC3E}">
        <p14:creationId xmlns:p14="http://schemas.microsoft.com/office/powerpoint/2010/main" val="2316921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able Placeholder 2"/>
          <p:cNvSpPr>
            <a:spLocks noGrp="1"/>
          </p:cNvSpPr>
          <p:nvPr>
            <p:ph type="tbl" idx="1"/>
          </p:nvPr>
        </p:nvSpPr>
        <p:spPr>
          <a:xfrm>
            <a:off x="1117600" y="1905000"/>
            <a:ext cx="10363200" cy="4114800"/>
          </a:xfrm>
        </p:spPr>
        <p:txBody>
          <a:bodyPr/>
          <a:lstStyle/>
          <a:p>
            <a:pPr lvl="0"/>
            <a:endParaRPr lang="en-US" noProof="0"/>
          </a:p>
        </p:txBody>
      </p:sp>
      <p:sp>
        <p:nvSpPr>
          <p:cNvPr id="4" name="Rectangle 65"/>
          <p:cNvSpPr>
            <a:spLocks noGrp="1" noChangeArrowheads="1"/>
          </p:cNvSpPr>
          <p:nvPr>
            <p:ph type="dt" sz="half" idx="10"/>
          </p:nvPr>
        </p:nvSpPr>
        <p:spPr>
          <a:xfrm>
            <a:off x="914400" y="6248400"/>
            <a:ext cx="2540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p:txBody>
          <a:bodyPr/>
          <a:lstStyle>
            <a:lvl1pPr>
              <a:defRPr smtClean="0"/>
            </a:lvl1pPr>
          </a:lstStyle>
          <a:p>
            <a:pPr>
              <a:defRPr/>
            </a:pPr>
            <a:fld id="{C5C0FF04-7004-E24D-9BA6-B24118F02D4B}" type="slidenum">
              <a:rPr lang="en-US"/>
              <a:pPr>
                <a:defRPr/>
              </a:pPr>
              <a:t>‹#›</a:t>
            </a:fld>
            <a:endParaRPr lang="en-US"/>
          </a:p>
        </p:txBody>
      </p:sp>
    </p:spTree>
    <p:extLst>
      <p:ext uri="{BB962C8B-B14F-4D97-AF65-F5344CB8AC3E}">
        <p14:creationId xmlns:p14="http://schemas.microsoft.com/office/powerpoint/2010/main" val="293138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61761BE-AF2B-44DC-9765-7EE44D034E53}" type="datetimeFigureOut">
              <a:rPr lang="en-CA" smtClean="0"/>
              <a:t>2022-10-27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16706333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1F4400-17A5-43BE-AF3D-C41AE9BBDE71}" type="slidenum">
              <a:rPr lang="en-US"/>
              <a:pPr>
                <a:defRPr/>
              </a:pPr>
              <a:t>‹#›</a:t>
            </a:fld>
            <a:endParaRPr lang="en-US"/>
          </a:p>
        </p:txBody>
      </p:sp>
    </p:spTree>
    <p:extLst>
      <p:ext uri="{BB962C8B-B14F-4D97-AF65-F5344CB8AC3E}">
        <p14:creationId xmlns:p14="http://schemas.microsoft.com/office/powerpoint/2010/main" val="3212201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7BF78D-496F-4B18-89F6-F9AC3B233C29}" type="slidenum">
              <a:rPr lang="en-US"/>
              <a:pPr>
                <a:defRPr/>
              </a:pPr>
              <a:t>‹#›</a:t>
            </a:fld>
            <a:endParaRPr lang="en-US"/>
          </a:p>
        </p:txBody>
      </p:sp>
    </p:spTree>
    <p:extLst>
      <p:ext uri="{BB962C8B-B14F-4D97-AF65-F5344CB8AC3E}">
        <p14:creationId xmlns:p14="http://schemas.microsoft.com/office/powerpoint/2010/main" val="28375891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19FA5E-364A-4F53-A856-EA273DDB3EF8}" type="slidenum">
              <a:rPr lang="en-US"/>
              <a:pPr>
                <a:defRPr/>
              </a:pPr>
              <a:t>‹#›</a:t>
            </a:fld>
            <a:endParaRPr lang="en-US"/>
          </a:p>
        </p:txBody>
      </p:sp>
    </p:spTree>
    <p:extLst>
      <p:ext uri="{BB962C8B-B14F-4D97-AF65-F5344CB8AC3E}">
        <p14:creationId xmlns:p14="http://schemas.microsoft.com/office/powerpoint/2010/main" val="16697395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0DEC03-9E44-48C4-B21C-2755B4AFBB8B}" type="slidenum">
              <a:rPr lang="en-US"/>
              <a:pPr>
                <a:defRPr/>
              </a:pPr>
              <a:t>‹#›</a:t>
            </a:fld>
            <a:endParaRPr lang="en-US"/>
          </a:p>
        </p:txBody>
      </p:sp>
    </p:spTree>
    <p:extLst>
      <p:ext uri="{BB962C8B-B14F-4D97-AF65-F5344CB8AC3E}">
        <p14:creationId xmlns:p14="http://schemas.microsoft.com/office/powerpoint/2010/main" val="2094046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AEE612-0868-48B8-B5A8-8054F0A1C5D3}" type="slidenum">
              <a:rPr lang="en-US"/>
              <a:pPr>
                <a:defRPr/>
              </a:pPr>
              <a:t>‹#›</a:t>
            </a:fld>
            <a:endParaRPr lang="en-US"/>
          </a:p>
        </p:txBody>
      </p:sp>
    </p:spTree>
    <p:extLst>
      <p:ext uri="{BB962C8B-B14F-4D97-AF65-F5344CB8AC3E}">
        <p14:creationId xmlns:p14="http://schemas.microsoft.com/office/powerpoint/2010/main" val="36178566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D523C4-C2ED-4EB3-9584-475D2037061F}" type="slidenum">
              <a:rPr lang="en-US"/>
              <a:pPr>
                <a:defRPr/>
              </a:pPr>
              <a:t>‹#›</a:t>
            </a:fld>
            <a:endParaRPr lang="en-US"/>
          </a:p>
        </p:txBody>
      </p:sp>
    </p:spTree>
    <p:extLst>
      <p:ext uri="{BB962C8B-B14F-4D97-AF65-F5344CB8AC3E}">
        <p14:creationId xmlns:p14="http://schemas.microsoft.com/office/powerpoint/2010/main" val="39248375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FC58A7-770E-4955-B411-4CEB62DBDD28}" type="slidenum">
              <a:rPr lang="en-US"/>
              <a:pPr>
                <a:defRPr/>
              </a:pPr>
              <a:t>‹#›</a:t>
            </a:fld>
            <a:endParaRPr lang="en-US"/>
          </a:p>
        </p:txBody>
      </p:sp>
    </p:spTree>
    <p:extLst>
      <p:ext uri="{BB962C8B-B14F-4D97-AF65-F5344CB8AC3E}">
        <p14:creationId xmlns:p14="http://schemas.microsoft.com/office/powerpoint/2010/main" val="40208479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80CAF3-6FA7-453A-98C4-C620C0E5B022}" type="slidenum">
              <a:rPr lang="en-US"/>
              <a:pPr>
                <a:defRPr/>
              </a:pPr>
              <a:t>‹#›</a:t>
            </a:fld>
            <a:endParaRPr lang="en-US"/>
          </a:p>
        </p:txBody>
      </p:sp>
    </p:spTree>
    <p:extLst>
      <p:ext uri="{BB962C8B-B14F-4D97-AF65-F5344CB8AC3E}">
        <p14:creationId xmlns:p14="http://schemas.microsoft.com/office/powerpoint/2010/main" val="13350607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23A70-2DA3-4D85-9DD7-9C2FFD473CBD}" type="slidenum">
              <a:rPr lang="en-US"/>
              <a:pPr>
                <a:defRPr/>
              </a:pPr>
              <a:t>‹#›</a:t>
            </a:fld>
            <a:endParaRPr lang="en-US"/>
          </a:p>
        </p:txBody>
      </p:sp>
    </p:spTree>
    <p:extLst>
      <p:ext uri="{BB962C8B-B14F-4D97-AF65-F5344CB8AC3E}">
        <p14:creationId xmlns:p14="http://schemas.microsoft.com/office/powerpoint/2010/main" val="25408990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528D97-C90C-48D6-97EF-2328A562F0AC}" type="slidenum">
              <a:rPr lang="en-US"/>
              <a:pPr>
                <a:defRPr/>
              </a:pPr>
              <a:t>‹#›</a:t>
            </a:fld>
            <a:endParaRPr lang="en-US"/>
          </a:p>
        </p:txBody>
      </p:sp>
    </p:spTree>
    <p:extLst>
      <p:ext uri="{BB962C8B-B14F-4D97-AF65-F5344CB8AC3E}">
        <p14:creationId xmlns:p14="http://schemas.microsoft.com/office/powerpoint/2010/main" val="199029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61761BE-AF2B-44DC-9765-7EE44D034E53}" type="datetimeFigureOut">
              <a:rPr lang="en-CA" smtClean="0"/>
              <a:t>2022-10-27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13420590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5366E-0D31-4F1B-B5D0-9743CFF6CDF5}" type="slidenum">
              <a:rPr lang="en-US"/>
              <a:pPr>
                <a:defRPr/>
              </a:pPr>
              <a:t>‹#›</a:t>
            </a:fld>
            <a:endParaRPr lang="en-US"/>
          </a:p>
        </p:txBody>
      </p:sp>
    </p:spTree>
    <p:extLst>
      <p:ext uri="{BB962C8B-B14F-4D97-AF65-F5344CB8AC3E}">
        <p14:creationId xmlns:p14="http://schemas.microsoft.com/office/powerpoint/2010/main" val="168013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761BE-AF2B-44DC-9765-7EE44D034E53}" type="datetimeFigureOut">
              <a:rPr lang="en-CA" smtClean="0"/>
              <a:t>2022-10-27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45675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761BE-AF2B-44DC-9765-7EE44D034E53}" type="datetimeFigureOut">
              <a:rPr lang="en-CA" smtClean="0"/>
              <a:t>2022-10-27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18052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761BE-AF2B-44DC-9765-7EE44D034E53}" type="datetimeFigureOut">
              <a:rPr lang="en-CA" smtClean="0"/>
              <a:t>2022-10-27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256867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761BE-AF2B-44DC-9765-7EE44D034E53}" type="datetimeFigureOut">
              <a:rPr lang="en-CA" smtClean="0"/>
              <a:t>2022-10-27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B6C51-9128-4F64-9D07-ACAC06E2A3C6}" type="slidenum">
              <a:rPr lang="en-CA" smtClean="0"/>
              <a:t>‹#›</a:t>
            </a:fld>
            <a:endParaRPr lang="en-CA"/>
          </a:p>
        </p:txBody>
      </p:sp>
    </p:spTree>
    <p:extLst>
      <p:ext uri="{BB962C8B-B14F-4D97-AF65-F5344CB8AC3E}">
        <p14:creationId xmlns:p14="http://schemas.microsoft.com/office/powerpoint/2010/main" val="1133766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2192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sp>
        <p:nvSpPr>
          <p:cNvPr id="1027" name="Rectangle 63"/>
          <p:cNvSpPr>
            <a:spLocks noGrp="1" noChangeArrowheads="1"/>
          </p:cNvSpPr>
          <p:nvPr>
            <p:ph type="title"/>
          </p:nvPr>
        </p:nvSpPr>
        <p:spPr bwMode="auto">
          <a:xfrm>
            <a:off x="812800" y="3048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a:t>(2,4) Trees</a:t>
            </a:r>
          </a:p>
        </p:txBody>
      </p:sp>
      <p:sp>
        <p:nvSpPr>
          <p:cNvPr id="4163" name="Rectangle 6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3F39BD4A-4D57-2841-AEA0-9E5E9F93AD82}" type="slidenum">
              <a:rPr lang="en-US"/>
              <a:pPr>
                <a:defRPr/>
              </a:pPr>
              <a:t>‹#›</a:t>
            </a:fld>
            <a:endParaRPr lang="en-US"/>
          </a:p>
        </p:txBody>
      </p:sp>
      <p:sp>
        <p:nvSpPr>
          <p:cNvPr id="4165" name="Text Box 69"/>
          <p:cNvSpPr txBox="1">
            <a:spLocks noChangeArrowheads="1"/>
          </p:cNvSpPr>
          <p:nvPr userDrawn="1"/>
        </p:nvSpPr>
        <p:spPr bwMode="auto">
          <a:xfrm>
            <a:off x="33867" y="6400800"/>
            <a:ext cx="3861442" cy="338554"/>
          </a:xfrm>
          <a:prstGeom prst="rect">
            <a:avLst/>
          </a:prstGeom>
          <a:noFill/>
          <a:ln w="19050">
            <a:noFill/>
            <a:miter lim="800000"/>
            <a:headEnd/>
            <a:tailEnd/>
          </a:ln>
          <a:effec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defRPr/>
            </a:pPr>
            <a:r>
              <a:rPr lang="en-US" sz="1600" dirty="0">
                <a:cs typeface="+mn-cs"/>
              </a:rPr>
              <a:t>© 2014 Goodrich, </a:t>
            </a:r>
            <a:r>
              <a:rPr lang="en-US" sz="1600" dirty="0" err="1">
                <a:cs typeface="+mn-cs"/>
              </a:rPr>
              <a:t>Tamassia</a:t>
            </a:r>
            <a:r>
              <a:rPr lang="en-US" sz="1600" dirty="0">
                <a:cs typeface="+mn-cs"/>
              </a:rPr>
              <a:t>, </a:t>
            </a:r>
            <a:r>
              <a:rPr lang="en-US" sz="1600" dirty="0" err="1">
                <a:cs typeface="+mn-cs"/>
              </a:rPr>
              <a:t>Goldwasser</a:t>
            </a:r>
            <a:endParaRPr lang="en-US" sz="1600" dirty="0">
              <a:cs typeface="+mn-cs"/>
            </a:endParaRPr>
          </a:p>
        </p:txBody>
      </p:sp>
    </p:spTree>
    <p:extLst>
      <p:ext uri="{BB962C8B-B14F-4D97-AF65-F5344CB8AC3E}">
        <p14:creationId xmlns:p14="http://schemas.microsoft.com/office/powerpoint/2010/main" val="21498865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3"/>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2192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sp>
        <p:nvSpPr>
          <p:cNvPr id="1027" name="Rectangle 63"/>
          <p:cNvSpPr>
            <a:spLocks noGrp="1" noChangeArrowheads="1"/>
          </p:cNvSpPr>
          <p:nvPr>
            <p:ph type="title"/>
          </p:nvPr>
        </p:nvSpPr>
        <p:spPr bwMode="auto">
          <a:xfrm>
            <a:off x="812800" y="3048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a:t>AVL Trees</a:t>
            </a:r>
          </a:p>
        </p:txBody>
      </p:sp>
      <p:sp>
        <p:nvSpPr>
          <p:cNvPr id="4163" name="Rectangle 6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81B51804-18D7-254B-829A-CB9FDE1B371A}" type="slidenum">
              <a:rPr lang="en-US"/>
              <a:pPr>
                <a:defRPr/>
              </a:pPr>
              <a:t>‹#›</a:t>
            </a:fld>
            <a:endParaRPr lang="en-US"/>
          </a:p>
        </p:txBody>
      </p:sp>
      <p:sp>
        <p:nvSpPr>
          <p:cNvPr id="4164" name="Text Box 68"/>
          <p:cNvSpPr txBox="1">
            <a:spLocks noChangeArrowheads="1"/>
          </p:cNvSpPr>
          <p:nvPr userDrawn="1"/>
        </p:nvSpPr>
        <p:spPr bwMode="auto">
          <a:xfrm>
            <a:off x="203201" y="6400801"/>
            <a:ext cx="3404458"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a:cs typeface="+mn-cs"/>
              </a:rPr>
              <a:t>© 2014 Goodrich, </a:t>
            </a:r>
            <a:r>
              <a:rPr lang="en-US" sz="1400" dirty="0" err="1">
                <a:cs typeface="+mn-cs"/>
              </a:rPr>
              <a:t>Tamassia</a:t>
            </a:r>
            <a:r>
              <a:rPr lang="en-US" sz="1400" dirty="0">
                <a:cs typeface="+mn-cs"/>
              </a:rPr>
              <a:t>, </a:t>
            </a:r>
            <a:r>
              <a:rPr lang="en-US" sz="1400" dirty="0" err="1">
                <a:cs typeface="+mn-cs"/>
              </a:rPr>
              <a:t>Goldwasser</a:t>
            </a:r>
            <a:endParaRPr lang="en-US" sz="1400" dirty="0">
              <a:cs typeface="+mn-cs"/>
            </a:endParaRPr>
          </a:p>
        </p:txBody>
      </p:sp>
    </p:spTree>
    <p:extLst>
      <p:ext uri="{BB962C8B-B14F-4D97-AF65-F5344CB8AC3E}">
        <p14:creationId xmlns:p14="http://schemas.microsoft.com/office/powerpoint/2010/main" val="22938138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12192000" cy="6858000"/>
            <a:chOff x="0" y="0"/>
            <a:chExt cx="5760" cy="4320"/>
          </a:xfrm>
        </p:grpSpPr>
        <p:grpSp>
          <p:nvGrpSpPr>
            <p:cNvPr id="5128" name="Group 3"/>
            <p:cNvGrpSpPr>
              <a:grpSpLocks/>
            </p:cNvGrpSpPr>
            <p:nvPr/>
          </p:nvGrpSpPr>
          <p:grpSpPr bwMode="auto">
            <a:xfrm>
              <a:off x="0" y="0"/>
              <a:ext cx="5760" cy="4320"/>
              <a:chOff x="0" y="0"/>
              <a:chExt cx="5760" cy="4320"/>
            </a:xfrm>
          </p:grpSpPr>
          <p:grpSp>
            <p:nvGrpSpPr>
              <p:cNvPr id="5135"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grpSp>
          <p:grpSp>
            <p:nvGrpSpPr>
              <p:cNvPr id="5136"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sz="1800">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sz="1800">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grpSp>
          <p:nvGrpSpPr>
            <p:cNvPr id="5131"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sz="1800">
                  <a:latin typeface="Tahoma" pitchFamily="34" charset="0"/>
                  <a:ea typeface="+mn-ea"/>
                </a:endParaRPr>
              </a:p>
            </p:txBody>
          </p:sp>
        </p:grpSp>
      </p:grpSp>
      <p:sp>
        <p:nvSpPr>
          <p:cNvPr id="5123" name="Rectangle 63"/>
          <p:cNvSpPr>
            <a:spLocks noGrp="1" noChangeArrowheads="1"/>
          </p:cNvSpPr>
          <p:nvPr>
            <p:ph type="title"/>
          </p:nvPr>
        </p:nvSpPr>
        <p:spPr bwMode="auto">
          <a:xfrm>
            <a:off x="812800" y="304800"/>
            <a:ext cx="10668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24" name="Rectangle 64" descr="Rectangle: Click to edit Master text styles&#10;Second level&#10;Third level&#10;Fourth level&#10;Fifth level"/>
          <p:cNvSpPr>
            <a:spLocks noGrp="1" noChangeArrowheads="1"/>
          </p:cNvSpPr>
          <p:nvPr>
            <p:ph type="body" idx="1"/>
          </p:nvPr>
        </p:nvSpPr>
        <p:spPr bwMode="auto">
          <a:xfrm>
            <a:off x="1117600" y="1752600"/>
            <a:ext cx="103632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203200" y="6248400"/>
            <a:ext cx="4572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p>
        </p:txBody>
      </p:sp>
      <p:sp>
        <p:nvSpPr>
          <p:cNvPr id="4162" name="Rectangle 66"/>
          <p:cNvSpPr>
            <a:spLocks noGrp="1" noChangeArrowheads="1"/>
          </p:cNvSpPr>
          <p:nvPr>
            <p:ph type="ftr" sz="quarter" idx="3"/>
          </p:nvPr>
        </p:nvSpPr>
        <p:spPr bwMode="auto">
          <a:xfrm>
            <a:off x="45720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Binary Search Trees</a:t>
            </a:r>
          </a:p>
        </p:txBody>
      </p:sp>
      <p:sp>
        <p:nvSpPr>
          <p:cNvPr id="4163" name="Rectangle 67"/>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254916E-7BDB-D446-ABAB-3740B01D28EC}" type="slidenum">
              <a:rPr lang="en-US"/>
              <a:pPr/>
              <a:t>‹#›</a:t>
            </a:fld>
            <a:endParaRPr lang="en-US"/>
          </a:p>
        </p:txBody>
      </p:sp>
    </p:spTree>
    <p:extLst>
      <p:ext uri="{BB962C8B-B14F-4D97-AF65-F5344CB8AC3E}">
        <p14:creationId xmlns:p14="http://schemas.microsoft.com/office/powerpoint/2010/main" val="27315377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5"/>
        </a:buBlip>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2192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800"/>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grpSp>
      </p:grpSp>
      <p:sp>
        <p:nvSpPr>
          <p:cNvPr id="1027" name="Rectangle 63"/>
          <p:cNvSpPr>
            <a:spLocks noGrp="1" noChangeArrowheads="1"/>
          </p:cNvSpPr>
          <p:nvPr>
            <p:ph type="title"/>
          </p:nvPr>
        </p:nvSpPr>
        <p:spPr bwMode="auto">
          <a:xfrm>
            <a:off x="812800" y="3048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a:t>Red-Black Trees</a:t>
            </a:r>
          </a:p>
        </p:txBody>
      </p:sp>
      <p:sp>
        <p:nvSpPr>
          <p:cNvPr id="4163" name="Rectangle 6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24BA86C2-F272-524C-880E-79FDA0DAAF16}" type="slidenum">
              <a:rPr lang="en-US"/>
              <a:pPr>
                <a:defRPr/>
              </a:pPr>
              <a:t>‹#›</a:t>
            </a:fld>
            <a:endParaRPr lang="en-US"/>
          </a:p>
        </p:txBody>
      </p:sp>
      <p:sp>
        <p:nvSpPr>
          <p:cNvPr id="4164" name="Text Box 68"/>
          <p:cNvSpPr txBox="1">
            <a:spLocks noChangeArrowheads="1"/>
          </p:cNvSpPr>
          <p:nvPr userDrawn="1"/>
        </p:nvSpPr>
        <p:spPr bwMode="auto">
          <a:xfrm>
            <a:off x="137584" y="6400801"/>
            <a:ext cx="3404458"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a:cs typeface="+mn-cs"/>
              </a:rPr>
              <a:t>© 2014 Goodrich, </a:t>
            </a:r>
            <a:r>
              <a:rPr lang="en-US" sz="1400" dirty="0" err="1">
                <a:cs typeface="+mn-cs"/>
              </a:rPr>
              <a:t>Tamassia</a:t>
            </a:r>
            <a:r>
              <a:rPr lang="en-US" sz="1400" dirty="0">
                <a:cs typeface="+mn-cs"/>
              </a:rPr>
              <a:t>, </a:t>
            </a:r>
            <a:r>
              <a:rPr lang="en-US" sz="1400" dirty="0" err="1">
                <a:cs typeface="+mn-cs"/>
              </a:rPr>
              <a:t>Goldwasser</a:t>
            </a:r>
            <a:endParaRPr lang="en-US" sz="1400" dirty="0">
              <a:cs typeface="+mn-cs"/>
            </a:endParaRPr>
          </a:p>
        </p:txBody>
      </p:sp>
    </p:spTree>
    <p:extLst>
      <p:ext uri="{BB962C8B-B14F-4D97-AF65-F5344CB8AC3E}">
        <p14:creationId xmlns:p14="http://schemas.microsoft.com/office/powerpoint/2010/main" val="42275372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9144000" y="15240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18B2AA1-B89D-490C-BE63-CE31F8B2A1F5}" type="slidenum">
              <a:rPr lang="en-US"/>
              <a:pPr>
                <a:defRPr/>
              </a:pPr>
              <a:t>‹#›</a:t>
            </a:fld>
            <a:endParaRPr lang="en-US"/>
          </a:p>
        </p:txBody>
      </p:sp>
    </p:spTree>
    <p:extLst>
      <p:ext uri="{BB962C8B-B14F-4D97-AF65-F5344CB8AC3E}">
        <p14:creationId xmlns:p14="http://schemas.microsoft.com/office/powerpoint/2010/main" val="120019642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wikipedia.org/wiki/Skip_list#/media/File:Skip_list_add_element-en.gif" TargetMode="External"/><Relationship Id="rId5" Type="http://schemas.openxmlformats.org/officeDocument/2006/relationships/image" Target="../media/image3.gif"/><Relationship Id="rId4" Type="http://schemas.openxmlformats.org/officeDocument/2006/relationships/hyperlink" Target="https://commons.wikimedia.org/wiki/File:Hash_table_3_1_1_0_1_0_0_SP.svg#/media/File:Hash_table_3_1_1_0_1_0_0_SP.sv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ople.ok.ubc.ca/ylucet/DS/BS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eople.ok.ubc.ca/ylucet/DS/BTree.html" TargetMode="External"/><Relationship Id="rId5" Type="http://schemas.openxmlformats.org/officeDocument/2006/relationships/hyperlink" Target="https://people.ok.ubc.ca/ylucet/DS/RedBlack.html" TargetMode="External"/><Relationship Id="rId4" Type="http://schemas.openxmlformats.org/officeDocument/2006/relationships/hyperlink" Target="https://people.ok.ubc.ca/ylucet/DS/AVLtre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Red%E2%80%93black_tre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3.png"/><Relationship Id="rId7" Type="http://schemas.openxmlformats.org/officeDocument/2006/relationships/hyperlink" Target="https://commons.wikimedia.org/w/index.php?curid=49182185"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hyperlink" Target="https://en.wikipedia.org/wiki/AVL_tree#Comparison_to_other_structures" TargetMode="External"/><Relationship Id="rId4" Type="http://schemas.openxmlformats.org/officeDocument/2006/relationships/image" Target="../media/image44.png"/><Relationship Id="rId9" Type="http://schemas.openxmlformats.org/officeDocument/2006/relationships/hyperlink" Target="https://commons.wikimedia.org/w/index.php?curid=1508398"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canvas.ubc.ca/courses/100276/files/22568496?wrap=1" TargetMode="External"/><Relationship Id="rId13" Type="http://schemas.openxmlformats.org/officeDocument/2006/relationships/hyperlink" Target="https://canvas.ubc.ca/courses/100276/files/23027801?wrap=1" TargetMode="External"/><Relationship Id="rId3" Type="http://schemas.openxmlformats.org/officeDocument/2006/relationships/hyperlink" Target="https://canvas.ubc.ca/courses/100276/files/22312907?wrap=1" TargetMode="External"/><Relationship Id="rId7" Type="http://schemas.openxmlformats.org/officeDocument/2006/relationships/hyperlink" Target="https://canvas.ubc.ca/courses/100276/files/22575221?wrap=1" TargetMode="External"/><Relationship Id="rId12" Type="http://schemas.openxmlformats.org/officeDocument/2006/relationships/hyperlink" Target="https://canvas.ubc.ca/courses/100276/files/23027799?wrap=1" TargetMode="External"/><Relationship Id="rId2" Type="http://schemas.openxmlformats.org/officeDocument/2006/relationships/notesSlide" Target="../notesSlides/notesSlide21.xml"/><Relationship Id="rId1" Type="http://schemas.openxmlformats.org/officeDocument/2006/relationships/slideLayout" Target="../slideLayouts/slideLayout55.xml"/><Relationship Id="rId6" Type="http://schemas.openxmlformats.org/officeDocument/2006/relationships/hyperlink" Target="https://canvas.ubc.ca/courses/100276/files/22435407?wrap=1" TargetMode="External"/><Relationship Id="rId11" Type="http://schemas.openxmlformats.org/officeDocument/2006/relationships/hyperlink" Target="https://canvas.ubc.ca/courses/100276/files/23027798?wrap=1" TargetMode="External"/><Relationship Id="rId5" Type="http://schemas.openxmlformats.org/officeDocument/2006/relationships/hyperlink" Target="https://canvas.ubc.ca/courses/100276/files/22490148?wrap=1" TargetMode="External"/><Relationship Id="rId10" Type="http://schemas.openxmlformats.org/officeDocument/2006/relationships/hyperlink" Target="https://canvas.ubc.ca/courses/100276/files/23027797?wrap=1" TargetMode="External"/><Relationship Id="rId4" Type="http://schemas.openxmlformats.org/officeDocument/2006/relationships/hyperlink" Target="https://canvas.ubc.ca/courses/100276/files/22312907/download?download_frd=1" TargetMode="External"/><Relationship Id="rId9" Type="http://schemas.openxmlformats.org/officeDocument/2006/relationships/hyperlink" Target="https://canvas.ubc.ca/courses/100276/files/23027803?wrap=1" TargetMode="External"/><Relationship Id="rId14" Type="http://schemas.openxmlformats.org/officeDocument/2006/relationships/hyperlink" Target="https://canvas.ubc.ca/courses/100276/files/23027802?wrap=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873" indent="-285720" eaLnBrk="0" hangingPunct="0">
              <a:defRPr>
                <a:solidFill>
                  <a:schemeClr val="tx1"/>
                </a:solidFill>
                <a:latin typeface="Arial" charset="0"/>
                <a:cs typeface="Arial" charset="0"/>
              </a:defRPr>
            </a:lvl2pPr>
            <a:lvl3pPr marL="1142882" indent="-228577" eaLnBrk="0" hangingPunct="0">
              <a:defRPr>
                <a:solidFill>
                  <a:schemeClr val="tx1"/>
                </a:solidFill>
                <a:latin typeface="Arial" charset="0"/>
                <a:cs typeface="Arial" charset="0"/>
              </a:defRPr>
            </a:lvl3pPr>
            <a:lvl4pPr marL="1600034" indent="-228577" eaLnBrk="0" hangingPunct="0">
              <a:defRPr>
                <a:solidFill>
                  <a:schemeClr val="tx1"/>
                </a:solidFill>
                <a:latin typeface="Arial" charset="0"/>
                <a:cs typeface="Arial" charset="0"/>
              </a:defRPr>
            </a:lvl4pPr>
            <a:lvl5pPr marL="2057187" indent="-228577" eaLnBrk="0" hangingPunct="0">
              <a:defRPr>
                <a:solidFill>
                  <a:schemeClr val="tx1"/>
                </a:solidFill>
                <a:latin typeface="Arial" charset="0"/>
                <a:cs typeface="Arial" charset="0"/>
              </a:defRPr>
            </a:lvl5pPr>
            <a:lvl6pPr marL="2514340" indent="-228577" eaLnBrk="0" fontAlgn="base" hangingPunct="0">
              <a:spcBef>
                <a:spcPct val="0"/>
              </a:spcBef>
              <a:spcAft>
                <a:spcPct val="0"/>
              </a:spcAft>
              <a:defRPr>
                <a:solidFill>
                  <a:schemeClr val="tx1"/>
                </a:solidFill>
                <a:latin typeface="Arial" charset="0"/>
                <a:cs typeface="Arial" charset="0"/>
              </a:defRPr>
            </a:lvl6pPr>
            <a:lvl7pPr marL="2971492" indent="-228577" eaLnBrk="0" fontAlgn="base" hangingPunct="0">
              <a:spcBef>
                <a:spcPct val="0"/>
              </a:spcBef>
              <a:spcAft>
                <a:spcPct val="0"/>
              </a:spcAft>
              <a:defRPr>
                <a:solidFill>
                  <a:schemeClr val="tx1"/>
                </a:solidFill>
                <a:latin typeface="Arial" charset="0"/>
                <a:cs typeface="Arial" charset="0"/>
              </a:defRPr>
            </a:lvl7pPr>
            <a:lvl8pPr marL="3428645" indent="-228577" eaLnBrk="0" fontAlgn="base" hangingPunct="0">
              <a:spcBef>
                <a:spcPct val="0"/>
              </a:spcBef>
              <a:spcAft>
                <a:spcPct val="0"/>
              </a:spcAft>
              <a:defRPr>
                <a:solidFill>
                  <a:schemeClr val="tx1"/>
                </a:solidFill>
                <a:latin typeface="Arial" charset="0"/>
                <a:cs typeface="Arial" charset="0"/>
              </a:defRPr>
            </a:lvl8pPr>
            <a:lvl9pPr marL="3885797" indent="-228577" eaLnBrk="0" fontAlgn="base" hangingPunct="0">
              <a:spcBef>
                <a:spcPct val="0"/>
              </a:spcBef>
              <a:spcAft>
                <a:spcPct val="0"/>
              </a:spcAft>
              <a:defRPr>
                <a:solidFill>
                  <a:schemeClr val="tx1"/>
                </a:solidFill>
                <a:latin typeface="Arial" charset="0"/>
                <a:cs typeface="Arial" charset="0"/>
              </a:defRPr>
            </a:lvl9pPr>
          </a:lstStyle>
          <a:p>
            <a:pPr eaLnBrk="1" hangingPunct="1"/>
            <a:fld id="{9736C71B-2FEA-4CE2-B1B1-2A0886DA1552}" type="slidenum">
              <a:rPr lang="en-US" smtClean="0"/>
              <a:pPr eaLnBrk="1" hangingPunct="1"/>
              <a:t>1</a:t>
            </a:fld>
            <a:endParaRPr lang="en-US"/>
          </a:p>
        </p:txBody>
      </p:sp>
      <p:sp>
        <p:nvSpPr>
          <p:cNvPr id="2051" name="Rectangle 2"/>
          <p:cNvSpPr>
            <a:spLocks noGrp="1" noChangeArrowheads="1"/>
          </p:cNvSpPr>
          <p:nvPr>
            <p:ph type="ctrTitle"/>
          </p:nvPr>
        </p:nvSpPr>
        <p:spPr/>
        <p:txBody>
          <a:bodyPr/>
          <a:lstStyle/>
          <a:p>
            <a:pPr eaLnBrk="1" hangingPunct="1"/>
            <a:r>
              <a:rPr lang="en-CA"/>
              <a:t>COSC 222 Data Structures</a:t>
            </a:r>
            <a:endParaRPr lang="en-US"/>
          </a:p>
        </p:txBody>
      </p:sp>
      <p:sp>
        <p:nvSpPr>
          <p:cNvPr id="2052" name="Rectangle 3"/>
          <p:cNvSpPr>
            <a:spLocks noGrp="1" noChangeArrowheads="1"/>
          </p:cNvSpPr>
          <p:nvPr>
            <p:ph type="subTitle" idx="1"/>
          </p:nvPr>
        </p:nvSpPr>
        <p:spPr/>
        <p:txBody>
          <a:bodyPr/>
          <a:lstStyle/>
          <a:p>
            <a:pPr eaLnBrk="1" hangingPunct="1"/>
            <a:r>
              <a:rPr lang="en-CA"/>
              <a:t>Yves Lucet</a:t>
            </a:r>
            <a:endParaRPr lang="en-US"/>
          </a:p>
        </p:txBody>
      </p:sp>
      <p:pic>
        <p:nvPicPr>
          <p:cNvPr id="6146" name="Picture 2" descr="https://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65" y="4343304"/>
            <a:ext cx="3000060" cy="21905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89423" y="6533825"/>
            <a:ext cx="4571520" cy="246221"/>
          </a:xfrm>
          <a:prstGeom prst="rect">
            <a:avLst/>
          </a:prstGeom>
        </p:spPr>
        <p:txBody>
          <a:bodyPr>
            <a:spAutoFit/>
          </a:bodyPr>
          <a:lstStyle/>
          <a:p>
            <a:r>
              <a:rPr lang="en-US" sz="500" dirty="0"/>
              <a:t>"Hash table 3 1 1 0 1 0 0 SP" by Jorge </a:t>
            </a:r>
            <a:r>
              <a:rPr lang="en-US" sz="500" dirty="0" err="1"/>
              <a:t>Stolfi</a:t>
            </a:r>
            <a:r>
              <a:rPr lang="en-US" sz="500" dirty="0"/>
              <a:t> - Own work. Licensed under CC BY-SA 3.0 via Commons - </a:t>
            </a:r>
            <a:r>
              <a:rPr lang="en-US" sz="500" dirty="0">
                <a:hlinkClick r:id="rId4"/>
              </a:rPr>
              <a:t>https://commons.wikimedia.org/wiki/File:Hash_table_3_1_1_0_1_0_0_SP.svg#/media/File:Hash_table_3_1_1_0_1_0_0_SP.svg</a:t>
            </a:r>
            <a:r>
              <a:rPr lang="en-US" sz="500" dirty="0"/>
              <a:t> </a:t>
            </a:r>
            <a:endParaRPr lang="en-CA" sz="500" dirty="0"/>
          </a:p>
        </p:txBody>
      </p:sp>
      <p:pic>
        <p:nvPicPr>
          <p:cNvPr id="4098" name="Picture 2" descr="https://upload.wikimedia.org/wikipedia/commons/2/2c/Skip_list_add_element-en.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8058" y="4577767"/>
            <a:ext cx="3893556" cy="1346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43617" y="6019528"/>
            <a:ext cx="3608680" cy="338554"/>
          </a:xfrm>
          <a:prstGeom prst="rect">
            <a:avLst/>
          </a:prstGeom>
          <a:noFill/>
        </p:spPr>
        <p:txBody>
          <a:bodyPr wrap="none" rtlCol="0">
            <a:spAutoFit/>
          </a:bodyPr>
          <a:lstStyle/>
          <a:p>
            <a:r>
              <a:rPr lang="en-US" sz="800" dirty="0"/>
              <a:t>CC BY-SA 3.0</a:t>
            </a:r>
            <a:br>
              <a:rPr lang="en-US" sz="800" dirty="0"/>
            </a:br>
            <a:r>
              <a:rPr lang="en-US" sz="800" dirty="0">
                <a:hlinkClick r:id="rId6"/>
              </a:rPr>
              <a:t>https://en.wikipedia.org/wiki/Skip_list#/media/File:Skip_list_add_element-en.gif</a:t>
            </a:r>
            <a:r>
              <a:rPr lang="en-US" sz="800" dirty="0"/>
              <a:t> </a:t>
            </a:r>
          </a:p>
        </p:txBody>
      </p:sp>
    </p:spTree>
    <p:extLst>
      <p:ext uri="{BB962C8B-B14F-4D97-AF65-F5344CB8AC3E}">
        <p14:creationId xmlns:p14="http://schemas.microsoft.com/office/powerpoint/2010/main" val="217343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tMAT: Solution 4 [Best overall]</a:t>
            </a:r>
            <a:br>
              <a:rPr lang="en-CA" dirty="0"/>
            </a:br>
            <a:r>
              <a:rPr lang="en-CA" dirty="0"/>
              <a:t>hash table + </a:t>
            </a:r>
            <a:r>
              <a:rPr lang="en-CA" dirty="0" err="1"/>
              <a:t>nextTransInt</a:t>
            </a:r>
            <a:r>
              <a:rPr lang="en-CA" dirty="0"/>
              <a:t> + array</a:t>
            </a:r>
          </a:p>
        </p:txBody>
      </p:sp>
      <p:sp>
        <p:nvSpPr>
          <p:cNvPr id="3" name="Content Placeholder 2"/>
          <p:cNvSpPr>
            <a:spLocks noGrp="1"/>
          </p:cNvSpPr>
          <p:nvPr>
            <p:ph idx="1"/>
          </p:nvPr>
        </p:nvSpPr>
        <p:spPr>
          <a:xfrm>
            <a:off x="0" y="1828800"/>
            <a:ext cx="8229600" cy="5029200"/>
          </a:xfrm>
        </p:spPr>
        <p:txBody>
          <a:bodyPr>
            <a:normAutofit/>
          </a:bodyPr>
          <a:lstStyle/>
          <a:p>
            <a:r>
              <a:rPr lang="en-CA" dirty="0"/>
              <a:t>Hash table with key on seconds</a:t>
            </a:r>
          </a:p>
          <a:p>
            <a:r>
              <a:rPr lang="en-CA" dirty="0"/>
              <a:t>Transaction object stores date, cost, description, </a:t>
            </a:r>
            <a:r>
              <a:rPr lang="en-CA" dirty="0" err="1"/>
              <a:t>nextTransactionTime</a:t>
            </a:r>
            <a:endParaRPr lang="en-CA" dirty="0"/>
          </a:p>
          <a:p>
            <a:r>
              <a:rPr lang="en-CA" dirty="0"/>
              <a:t>array indexed by cost (in cents) with value storing a list of pointers to Transactions having that specific cost [waste space]</a:t>
            </a:r>
          </a:p>
          <a:p>
            <a:pPr marL="0" indent="0">
              <a:buNone/>
            </a:pPr>
            <a:endParaRPr lang="en-CA" dirty="0"/>
          </a:p>
          <a:p>
            <a:r>
              <a:rPr lang="en-CA" dirty="0"/>
              <a:t>a) O(1); b) O(1); expected time</a:t>
            </a:r>
          </a:p>
          <a:p>
            <a:r>
              <a:rPr lang="en-CA" dirty="0"/>
              <a:t>c) O(h) worst-case</a:t>
            </a:r>
          </a:p>
          <a:p>
            <a:r>
              <a:rPr lang="en-CA" dirty="0"/>
              <a:t>d) O(h + range size) worst-case</a:t>
            </a:r>
          </a:p>
          <a:p>
            <a:endParaRPr lang="en-CA" dirty="0"/>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10</a:t>
            </a:fld>
            <a:endParaRPr lang="en-US"/>
          </a:p>
        </p:txBody>
      </p:sp>
      <p:graphicFrame>
        <p:nvGraphicFramePr>
          <p:cNvPr id="5" name="Table 5">
            <a:extLst>
              <a:ext uri="{FF2B5EF4-FFF2-40B4-BE49-F238E27FC236}">
                <a16:creationId xmlns:a16="http://schemas.microsoft.com/office/drawing/2014/main" id="{D9794538-6066-4ABF-9CE8-32E3A6A38DEB}"/>
              </a:ext>
            </a:extLst>
          </p:cNvPr>
          <p:cNvGraphicFramePr>
            <a:graphicFrameLocks noGrp="1"/>
          </p:cNvGraphicFramePr>
          <p:nvPr>
            <p:extLst>
              <p:ext uri="{D42A27DB-BD31-4B8C-83A1-F6EECF244321}">
                <p14:modId xmlns:p14="http://schemas.microsoft.com/office/powerpoint/2010/main" val="388127524"/>
              </p:ext>
            </p:extLst>
          </p:nvPr>
        </p:nvGraphicFramePr>
        <p:xfrm>
          <a:off x="8162757" y="3740929"/>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sp>
        <p:nvSpPr>
          <p:cNvPr id="6" name="TextBox 5">
            <a:extLst>
              <a:ext uri="{FF2B5EF4-FFF2-40B4-BE49-F238E27FC236}">
                <a16:creationId xmlns:a16="http://schemas.microsoft.com/office/drawing/2014/main" id="{8EB20E07-F6E4-412E-AD57-55B73831D8C7}"/>
              </a:ext>
            </a:extLst>
          </p:cNvPr>
          <p:cNvSpPr txBox="1"/>
          <p:nvPr/>
        </p:nvSpPr>
        <p:spPr>
          <a:xfrm>
            <a:off x="9369257" y="235284"/>
            <a:ext cx="1261884" cy="369332"/>
          </a:xfrm>
          <a:prstGeom prst="rect">
            <a:avLst/>
          </a:prstGeom>
          <a:noFill/>
        </p:spPr>
        <p:txBody>
          <a:bodyPr wrap="none" rtlCol="0">
            <a:spAutoFit/>
          </a:bodyPr>
          <a:lstStyle/>
          <a:p>
            <a:r>
              <a:rPr lang="en-US" dirty="0"/>
              <a:t>2022-10-27</a:t>
            </a:r>
          </a:p>
        </p:txBody>
      </p:sp>
      <p:sp>
        <p:nvSpPr>
          <p:cNvPr id="7" name="Rectangle: Rounded Corners 6">
            <a:extLst>
              <a:ext uri="{FF2B5EF4-FFF2-40B4-BE49-F238E27FC236}">
                <a16:creationId xmlns:a16="http://schemas.microsoft.com/office/drawing/2014/main" id="{013924C3-A03B-4832-8EE7-4E66E4CD1D49}"/>
              </a:ext>
            </a:extLst>
          </p:cNvPr>
          <p:cNvSpPr/>
          <p:nvPr/>
        </p:nvSpPr>
        <p:spPr>
          <a:xfrm>
            <a:off x="8138695" y="2515937"/>
            <a:ext cx="3681663" cy="42110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function</a:t>
            </a:r>
          </a:p>
        </p:txBody>
      </p:sp>
      <p:cxnSp>
        <p:nvCxnSpPr>
          <p:cNvPr id="8" name="Connector: Curved 7">
            <a:extLst>
              <a:ext uri="{FF2B5EF4-FFF2-40B4-BE49-F238E27FC236}">
                <a16:creationId xmlns:a16="http://schemas.microsoft.com/office/drawing/2014/main" id="{FBC86CD8-16B0-407B-A4B9-F94F619CD4CD}"/>
              </a:ext>
            </a:extLst>
          </p:cNvPr>
          <p:cNvCxnSpPr>
            <a:cxnSpLocks/>
          </p:cNvCxnSpPr>
          <p:nvPr/>
        </p:nvCxnSpPr>
        <p:spPr>
          <a:xfrm rot="5400000" flipH="1" flipV="1">
            <a:off x="9606550" y="2124911"/>
            <a:ext cx="798094" cy="1"/>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520B7695-8267-4454-ADF3-B6B87A2F37B1}"/>
              </a:ext>
            </a:extLst>
          </p:cNvPr>
          <p:cNvCxnSpPr>
            <a:cxnSpLocks/>
          </p:cNvCxnSpPr>
          <p:nvPr/>
        </p:nvCxnSpPr>
        <p:spPr>
          <a:xfrm rot="5400000" flipH="1" flipV="1">
            <a:off x="9264985" y="3007895"/>
            <a:ext cx="833520" cy="643690"/>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4F7C605-05BE-4CE9-B15C-39F575FBC42A}"/>
              </a:ext>
            </a:extLst>
          </p:cNvPr>
          <p:cNvSpPr txBox="1"/>
          <p:nvPr/>
        </p:nvSpPr>
        <p:spPr>
          <a:xfrm>
            <a:off x="9318457" y="1340184"/>
            <a:ext cx="1354858" cy="369332"/>
          </a:xfrm>
          <a:prstGeom prst="rect">
            <a:avLst/>
          </a:prstGeom>
          <a:noFill/>
        </p:spPr>
        <p:txBody>
          <a:bodyPr wrap="none" rtlCol="0">
            <a:spAutoFit/>
          </a:bodyPr>
          <a:lstStyle/>
          <a:p>
            <a:r>
              <a:rPr lang="en-US" b="0" i="0" dirty="0">
                <a:solidFill>
                  <a:srgbClr val="212529"/>
                </a:solidFill>
                <a:effectLst/>
                <a:latin typeface="-apple-system"/>
              </a:rPr>
              <a:t>1666912734</a:t>
            </a:r>
            <a:endParaRPr lang="en-US" dirty="0"/>
          </a:p>
        </p:txBody>
      </p:sp>
      <p:cxnSp>
        <p:nvCxnSpPr>
          <p:cNvPr id="22" name="Connector: Curved 21">
            <a:extLst>
              <a:ext uri="{FF2B5EF4-FFF2-40B4-BE49-F238E27FC236}">
                <a16:creationId xmlns:a16="http://schemas.microsoft.com/office/drawing/2014/main" id="{B219EFF1-19B7-418F-847B-569F04B706E5}"/>
              </a:ext>
            </a:extLst>
          </p:cNvPr>
          <p:cNvCxnSpPr>
            <a:cxnSpLocks/>
            <a:stCxn id="20" idx="0"/>
            <a:endCxn id="6" idx="2"/>
          </p:cNvCxnSpPr>
          <p:nvPr/>
        </p:nvCxnSpPr>
        <p:spPr>
          <a:xfrm rot="5400000" flipH="1" flipV="1">
            <a:off x="9630258" y="970244"/>
            <a:ext cx="735568" cy="4313"/>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94B0275-0899-4DC9-AB64-30AA5C816B74}"/>
              </a:ext>
            </a:extLst>
          </p:cNvPr>
          <p:cNvSpPr/>
          <p:nvPr/>
        </p:nvSpPr>
        <p:spPr>
          <a:xfrm>
            <a:off x="8662069" y="4886158"/>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7C3FA9-753B-46F7-B56C-C4402C7756B5}"/>
              </a:ext>
            </a:extLst>
          </p:cNvPr>
          <p:cNvSpPr/>
          <p:nvPr/>
        </p:nvSpPr>
        <p:spPr>
          <a:xfrm>
            <a:off x="10001585" y="4914231"/>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Curved 27">
            <a:extLst>
              <a:ext uri="{FF2B5EF4-FFF2-40B4-BE49-F238E27FC236}">
                <a16:creationId xmlns:a16="http://schemas.microsoft.com/office/drawing/2014/main" id="{D524D5AC-4F8F-4528-82AF-AF8FC419AA8D}"/>
              </a:ext>
            </a:extLst>
          </p:cNvPr>
          <p:cNvCxnSpPr>
            <a:cxnSpLocks/>
            <a:stCxn id="27" idx="0"/>
          </p:cNvCxnSpPr>
          <p:nvPr/>
        </p:nvCxnSpPr>
        <p:spPr>
          <a:xfrm rot="16200000" flipV="1">
            <a:off x="9411035" y="4161255"/>
            <a:ext cx="786063" cy="719890"/>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4A7F5D69-2240-46E4-B2CA-932FEAE09925}"/>
              </a:ext>
            </a:extLst>
          </p:cNvPr>
          <p:cNvCxnSpPr>
            <a:cxnSpLocks/>
            <a:endCxn id="27" idx="3"/>
          </p:cNvCxnSpPr>
          <p:nvPr/>
        </p:nvCxnSpPr>
        <p:spPr>
          <a:xfrm rot="5400000">
            <a:off x="10087811" y="4342731"/>
            <a:ext cx="966537" cy="489284"/>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31654C61-1AF1-42B7-8F1D-4A1C7A97E207}"/>
              </a:ext>
            </a:extLst>
          </p:cNvPr>
          <p:cNvCxnSpPr>
            <a:cxnSpLocks/>
            <a:stCxn id="26" idx="0"/>
          </p:cNvCxnSpPr>
          <p:nvPr/>
        </p:nvCxnSpPr>
        <p:spPr>
          <a:xfrm rot="16200000" flipV="1">
            <a:off x="8372311" y="4433973"/>
            <a:ext cx="761998" cy="142371"/>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3AB55F4-8C2B-48CD-B76B-22742B5EA7A5}"/>
              </a:ext>
            </a:extLst>
          </p:cNvPr>
          <p:cNvCxnSpPr>
            <a:cxnSpLocks/>
            <a:endCxn id="26" idx="3"/>
          </p:cNvCxnSpPr>
          <p:nvPr/>
        </p:nvCxnSpPr>
        <p:spPr>
          <a:xfrm rot="5400000">
            <a:off x="8734258" y="4380831"/>
            <a:ext cx="914401" cy="409074"/>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graphicFrame>
        <p:nvGraphicFramePr>
          <p:cNvPr id="33" name="Table 5">
            <a:extLst>
              <a:ext uri="{FF2B5EF4-FFF2-40B4-BE49-F238E27FC236}">
                <a16:creationId xmlns:a16="http://schemas.microsoft.com/office/drawing/2014/main" id="{F584DECE-9D03-4D69-9F71-0EE1723BD267}"/>
              </a:ext>
            </a:extLst>
          </p:cNvPr>
          <p:cNvGraphicFramePr>
            <a:graphicFrameLocks noGrp="1"/>
          </p:cNvGraphicFramePr>
          <p:nvPr>
            <p:extLst>
              <p:ext uri="{D42A27DB-BD31-4B8C-83A1-F6EECF244321}">
                <p14:modId xmlns:p14="http://schemas.microsoft.com/office/powerpoint/2010/main" val="1313499216"/>
              </p:ext>
            </p:extLst>
          </p:nvPr>
        </p:nvGraphicFramePr>
        <p:xfrm>
          <a:off x="8537072" y="6391218"/>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sp>
        <p:nvSpPr>
          <p:cNvPr id="34" name="Rectangle 33">
            <a:extLst>
              <a:ext uri="{FF2B5EF4-FFF2-40B4-BE49-F238E27FC236}">
                <a16:creationId xmlns:a16="http://schemas.microsoft.com/office/drawing/2014/main" id="{DFD33474-1C9A-49D4-9507-DB7450DE706D}"/>
              </a:ext>
            </a:extLst>
          </p:cNvPr>
          <p:cNvSpPr/>
          <p:nvPr/>
        </p:nvSpPr>
        <p:spPr>
          <a:xfrm>
            <a:off x="9586830" y="6029994"/>
            <a:ext cx="324852" cy="1122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449E203-723A-42C9-91B9-E9019E53D036}"/>
              </a:ext>
            </a:extLst>
          </p:cNvPr>
          <p:cNvCxnSpPr>
            <a:cxnSpLocks/>
            <a:stCxn id="34" idx="2"/>
          </p:cNvCxnSpPr>
          <p:nvPr/>
        </p:nvCxnSpPr>
        <p:spPr>
          <a:xfrm flipH="1">
            <a:off x="9744242" y="6142289"/>
            <a:ext cx="5014" cy="243137"/>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D34D3F0-8B20-44C3-B5D1-27E802492255}"/>
              </a:ext>
            </a:extLst>
          </p:cNvPr>
          <p:cNvSpPr/>
          <p:nvPr/>
        </p:nvSpPr>
        <p:spPr>
          <a:xfrm>
            <a:off x="9586830" y="5793123"/>
            <a:ext cx="324852" cy="1122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42E555B7-C6F9-45CE-8AA0-B3AC324E29AF}"/>
              </a:ext>
            </a:extLst>
          </p:cNvPr>
          <p:cNvCxnSpPr>
            <a:cxnSpLocks/>
            <a:stCxn id="36" idx="2"/>
            <a:endCxn id="34" idx="0"/>
          </p:cNvCxnSpPr>
          <p:nvPr/>
        </p:nvCxnSpPr>
        <p:spPr>
          <a:xfrm>
            <a:off x="9749256" y="5905418"/>
            <a:ext cx="0" cy="124576"/>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D7C27F8-C75F-410D-A4F1-7AA637BD0A7C}"/>
              </a:ext>
            </a:extLst>
          </p:cNvPr>
          <p:cNvCxnSpPr>
            <a:cxnSpLocks/>
            <a:stCxn id="26" idx="2"/>
            <a:endCxn id="34" idx="1"/>
          </p:cNvCxnSpPr>
          <p:nvPr/>
        </p:nvCxnSpPr>
        <p:spPr>
          <a:xfrm rot="16200000" flipH="1">
            <a:off x="8762081" y="5261392"/>
            <a:ext cx="887163" cy="762335"/>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6EAE3196-F118-4E6D-8B82-4809E162FF4A}"/>
              </a:ext>
            </a:extLst>
          </p:cNvPr>
          <p:cNvCxnSpPr>
            <a:cxnSpLocks/>
            <a:stCxn id="27" idx="2"/>
            <a:endCxn id="36" idx="3"/>
          </p:cNvCxnSpPr>
          <p:nvPr/>
        </p:nvCxnSpPr>
        <p:spPr>
          <a:xfrm rot="5400000">
            <a:off x="9726738" y="5411997"/>
            <a:ext cx="622219" cy="252329"/>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42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tMAT</a:t>
            </a:r>
            <a:endParaRPr lang="en-CA"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marL="457200" lvl="1" indent="0">
              <a:buNone/>
            </a:pPr>
            <a:endParaRPr lang="en-CA" dirty="0"/>
          </a:p>
          <a:p>
            <a:r>
              <a:rPr lang="en-CA" dirty="0"/>
              <a:t>Average 72%; 2016: 76%; 2014: 74%</a:t>
            </a:r>
          </a:p>
          <a:p>
            <a:endParaRPr lang="en-CA" dirty="0"/>
          </a:p>
          <a:p>
            <a:pPr marL="0" indent="0">
              <a:buNone/>
            </a:pPr>
            <a:r>
              <a:rPr lang="en-CA" dirty="0" err="1"/>
              <a:t>Feeback</a:t>
            </a:r>
            <a:r>
              <a:rPr lang="en-CA" dirty="0"/>
              <a:t>: </a:t>
            </a:r>
          </a:p>
          <a:p>
            <a:r>
              <a:rPr lang="en-CA" dirty="0"/>
              <a:t>no need to write pseudo-code or Java!</a:t>
            </a:r>
          </a:p>
          <a:p>
            <a:r>
              <a:rPr lang="en-CA" dirty="0"/>
              <a:t>Other</a:t>
            </a:r>
          </a:p>
          <a:p>
            <a:pPr lvl="1"/>
            <a:r>
              <a:rPr lang="en-CA" dirty="0"/>
              <a:t>Transaction object pre-made or need to be created?</a:t>
            </a:r>
          </a:p>
          <a:p>
            <a:pPr lvl="1"/>
            <a:r>
              <a:rPr lang="en-CA" dirty="0"/>
              <a:t>Map is not precise enough: </a:t>
            </a:r>
            <a:r>
              <a:rPr lang="en-CA" dirty="0" err="1"/>
              <a:t>hashmap</a:t>
            </a:r>
            <a:r>
              <a:rPr lang="en-CA" dirty="0"/>
              <a:t>, </a:t>
            </a:r>
            <a:r>
              <a:rPr lang="en-CA" dirty="0" err="1"/>
              <a:t>treemap</a:t>
            </a:r>
            <a:r>
              <a:rPr lang="en-CA" dirty="0"/>
              <a:t>…?</a:t>
            </a:r>
          </a:p>
          <a:p>
            <a:pPr lvl="1"/>
            <a:r>
              <a:rPr lang="en-CA" dirty="0"/>
              <a:t>Do </a:t>
            </a:r>
            <a:r>
              <a:rPr lang="en-CA" dirty="0">
                <a:solidFill>
                  <a:srgbClr val="FF0000"/>
                </a:solidFill>
              </a:rPr>
              <a:t>NOT</a:t>
            </a:r>
            <a:r>
              <a:rPr lang="en-CA" dirty="0"/>
              <a:t> use a data structure you do not understand, e.g., </a:t>
            </a:r>
            <a:r>
              <a:rPr lang="en-CA" dirty="0" err="1"/>
              <a:t>TreeMap</a:t>
            </a:r>
            <a:endParaRPr lang="en-CA" dirty="0"/>
          </a:p>
          <a:p>
            <a:pPr lvl="1"/>
            <a:r>
              <a:rPr lang="en-CA" dirty="0"/>
              <a:t>Binary search tree is NOT a heap</a:t>
            </a:r>
          </a:p>
          <a:p>
            <a:pPr lvl="1"/>
            <a:r>
              <a:rPr lang="en-CA" dirty="0"/>
              <a:t>h and n are different: number of transactions between dates vs. total number of transactions. Ask questions</a:t>
            </a:r>
          </a:p>
          <a:p>
            <a:pPr lvl="1"/>
            <a:r>
              <a:rPr lang="en-CA" dirty="0"/>
              <a:t>Date did not have to be converted to </a:t>
            </a:r>
            <a:r>
              <a:rPr lang="en-CA" dirty="0" err="1"/>
              <a:t>int</a:t>
            </a:r>
            <a:r>
              <a:rPr lang="en-CA" dirty="0"/>
              <a:t> (already is)</a:t>
            </a:r>
          </a:p>
          <a:p>
            <a:pPr lvl="1"/>
            <a:r>
              <a:rPr lang="en-CA" dirty="0"/>
              <a:t>Do not criticize your own poster!</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11</a:t>
            </a:fld>
            <a:endParaRPr lang="en-US"/>
          </a:p>
        </p:txBody>
      </p:sp>
    </p:spTree>
    <p:extLst>
      <p:ext uri="{BB962C8B-B14F-4D97-AF65-F5344CB8AC3E}">
        <p14:creationId xmlns:p14="http://schemas.microsoft.com/office/powerpoint/2010/main" val="11779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Readings</a:t>
            </a:r>
          </a:p>
        </p:txBody>
      </p:sp>
      <p:sp>
        <p:nvSpPr>
          <p:cNvPr id="3" name="Content Placeholder 2"/>
          <p:cNvSpPr>
            <a:spLocks noGrp="1"/>
          </p:cNvSpPr>
          <p:nvPr>
            <p:ph idx="1"/>
          </p:nvPr>
        </p:nvSpPr>
        <p:spPr/>
        <p:txBody>
          <a:bodyPr>
            <a:normAutofit/>
          </a:bodyPr>
          <a:lstStyle/>
          <a:p>
            <a:pPr marL="457200" indent="-457200"/>
            <a:r>
              <a:rPr lang="en-US" dirty="0"/>
              <a:t>Search trees</a:t>
            </a:r>
          </a:p>
          <a:p>
            <a:pPr marL="457200" indent="-457200"/>
            <a:r>
              <a:rPr lang="en-US" dirty="0"/>
              <a:t>For Red-Black trees: do not memorize rotations, just be convinced the tree performs as expected</a:t>
            </a:r>
          </a:p>
          <a:p>
            <a:pPr marL="457200" indent="-457200"/>
            <a:r>
              <a:rPr lang="en-US" dirty="0"/>
              <a:t>You should be able to </a:t>
            </a:r>
          </a:p>
          <a:p>
            <a:pPr marL="857250" lvl="1" indent="-457200"/>
            <a:r>
              <a:rPr lang="en-US" dirty="0"/>
              <a:t>Recognize </a:t>
            </a:r>
            <a:r>
              <a:rPr lang="en-US" dirty="0">
                <a:hlinkClick r:id="rId3"/>
              </a:rPr>
              <a:t>Binary Search Tree,</a:t>
            </a:r>
            <a:r>
              <a:rPr lang="en-US" dirty="0"/>
              <a:t> </a:t>
            </a:r>
            <a:r>
              <a:rPr lang="en-US" dirty="0">
                <a:hlinkClick r:id="rId4"/>
              </a:rPr>
              <a:t>AVL</a:t>
            </a:r>
            <a:r>
              <a:rPr lang="en-US" dirty="0"/>
              <a:t>, </a:t>
            </a:r>
            <a:r>
              <a:rPr lang="en-US" dirty="0">
                <a:hlinkClick r:id="rId5"/>
              </a:rPr>
              <a:t>Red-Black</a:t>
            </a:r>
            <a:r>
              <a:rPr lang="en-US" dirty="0"/>
              <a:t>, 2-3-4 (at </a:t>
            </a:r>
            <a:r>
              <a:rPr lang="en-US" dirty="0">
                <a:hlinkClick r:id="rId6"/>
              </a:rPr>
              <a:t>https://people.ok.ubc.ca/ylucet/DS/BTree.html</a:t>
            </a:r>
            <a:r>
              <a:rPr lang="en-US" dirty="0"/>
              <a:t> use Max. Degree =4) Trees </a:t>
            </a:r>
          </a:p>
          <a:p>
            <a:pPr marL="857250" lvl="1" indent="-457200"/>
            <a:r>
              <a:rPr lang="en-US" dirty="0"/>
              <a:t>Given an AVL/2-3-4/Binary Search tree, draw the resulting tree after insert/delete</a:t>
            </a:r>
          </a:p>
          <a:p>
            <a:pPr marL="857250" lvl="1" indent="-457200"/>
            <a:r>
              <a:rPr lang="en-US" dirty="0"/>
              <a:t>Know the complexity of each operation</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12</a:t>
            </a:fld>
            <a:endParaRPr lang="en-US"/>
          </a:p>
        </p:txBody>
      </p:sp>
    </p:spTree>
    <p:extLst>
      <p:ext uri="{BB962C8B-B14F-4D97-AF65-F5344CB8AC3E}">
        <p14:creationId xmlns:p14="http://schemas.microsoft.com/office/powerpoint/2010/main" val="301446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Balanced search trees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CA" dirty="0"/>
                  <a:t>Leveraging binary search further:</a:t>
                </a:r>
              </a:p>
              <a:p>
                <a:r>
                  <a:rPr lang="en-CA" dirty="0"/>
                  <a:t>skip list is </a:t>
                </a:r>
                <a14:m>
                  <m:oMath xmlns:m="http://schemas.openxmlformats.org/officeDocument/2006/math">
                    <m:r>
                      <a:rPr lang="en-CA" b="0" i="1" smtClean="0">
                        <a:latin typeface="Cambria Math" panose="02040503050406030204" pitchFamily="18" charset="0"/>
                      </a:rPr>
                      <m:t>𝑂</m:t>
                    </m:r>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r>
                          <a:rPr lang="en-CA" b="0" i="1" smtClean="0">
                            <a:latin typeface="Cambria Math" panose="02040503050406030204" pitchFamily="18" charset="0"/>
                          </a:rPr>
                          <m:t>)</m:t>
                        </m:r>
                      </m:e>
                    </m:func>
                  </m:oMath>
                </a14:m>
                <a:r>
                  <a:rPr lang="en-CA" dirty="0"/>
                  <a:t> but only in </a:t>
                </a:r>
                <a:r>
                  <a:rPr lang="en-CA" dirty="0">
                    <a:solidFill>
                      <a:srgbClr val="FFC000"/>
                    </a:solidFill>
                  </a:rPr>
                  <a:t>expected</a:t>
                </a:r>
                <a:r>
                  <a:rPr lang="en-CA" dirty="0"/>
                  <a:t> case</a:t>
                </a:r>
              </a:p>
              <a:p>
                <a:r>
                  <a:rPr lang="en-CA" dirty="0"/>
                  <a:t>sorted table does not allow easy add/remove</a:t>
                </a:r>
              </a:p>
              <a:p>
                <a:endParaRPr lang="en-CA" dirty="0"/>
              </a:p>
              <a:p>
                <a:pPr marL="0" indent="0">
                  <a:buNone/>
                </a:pPr>
                <a:r>
                  <a:rPr lang="en-CA" dirty="0"/>
                  <a:t>Balanced search trees</a:t>
                </a:r>
              </a:p>
              <a:p>
                <a:r>
                  <a:rPr lang="en-CA" dirty="0"/>
                  <a:t>search/add/remove in </a:t>
                </a:r>
                <a14:m>
                  <m:oMath xmlns:m="http://schemas.openxmlformats.org/officeDocument/2006/math">
                    <m:r>
                      <a:rPr lang="en-CA" b="0" i="1" smtClean="0">
                        <a:latin typeface="Cambria Math" panose="02040503050406030204" pitchFamily="18" charset="0"/>
                      </a:rPr>
                      <m:t>𝑂</m:t>
                    </m:r>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r>
                          <a:rPr lang="en-CA" b="0" i="1" smtClean="0">
                            <a:latin typeface="Cambria Math" panose="02040503050406030204" pitchFamily="18" charset="0"/>
                          </a:rPr>
                          <m:t>)</m:t>
                        </m:r>
                      </m:e>
                    </m:func>
                  </m:oMath>
                </a14:m>
                <a:r>
                  <a:rPr lang="en-CA" dirty="0"/>
                  <a:t> in the worst case</a:t>
                </a:r>
              </a:p>
              <a:p>
                <a14:m>
                  <m:oMath xmlns:m="http://schemas.openxmlformats.org/officeDocument/2006/math">
                    <m:r>
                      <a:rPr lang="en-CA" b="0" i="1" smtClean="0">
                        <a:latin typeface="Cambria Math" panose="02040503050406030204" pitchFamily="18" charset="0"/>
                      </a:rPr>
                      <m:t>𝑂</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m:t>
                    </m:r>
                  </m:oMath>
                </a14:m>
                <a:r>
                  <a:rPr lang="en-CA" dirty="0"/>
                  <a:t> space in the worst-case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21087" r="58884" b="44432"/>
          <a:stretch/>
        </p:blipFill>
        <p:spPr>
          <a:xfrm>
            <a:off x="7895770" y="0"/>
            <a:ext cx="4296229" cy="1952713"/>
          </a:xfrm>
          <a:prstGeom prst="rect">
            <a:avLst/>
          </a:prstGeom>
        </p:spPr>
      </p:pic>
    </p:spTree>
    <p:extLst>
      <p:ext uri="{BB962C8B-B14F-4D97-AF65-F5344CB8AC3E}">
        <p14:creationId xmlns:p14="http://schemas.microsoft.com/office/powerpoint/2010/main" val="154794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0"/>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7171"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B5E185EF-29C3-7048-9EA5-C6D4763E436D}" type="slidenum">
              <a:rPr lang="en-US" sz="1400">
                <a:solidFill>
                  <a:srgbClr val="40458C"/>
                </a:solidFill>
              </a:rPr>
              <a:pPr eaLnBrk="1" fontAlgn="base" hangingPunct="1">
                <a:spcBef>
                  <a:spcPct val="0"/>
                </a:spcBef>
                <a:spcAft>
                  <a:spcPct val="0"/>
                </a:spcAft>
              </a:pPr>
              <a:t>14</a:t>
            </a:fld>
            <a:endParaRPr lang="en-US" sz="1400">
              <a:solidFill>
                <a:srgbClr val="40458C"/>
              </a:solidFill>
            </a:endParaRPr>
          </a:p>
        </p:txBody>
      </p:sp>
      <p:sp>
        <p:nvSpPr>
          <p:cNvPr id="7172" name="Rectangle 2"/>
          <p:cNvSpPr>
            <a:spLocks noGrp="1" noChangeArrowheads="1"/>
          </p:cNvSpPr>
          <p:nvPr>
            <p:ph type="ctrTitle"/>
          </p:nvPr>
        </p:nvSpPr>
        <p:spPr>
          <a:xfrm>
            <a:off x="2438400" y="1676400"/>
            <a:ext cx="7772400" cy="1143000"/>
          </a:xfrm>
        </p:spPr>
        <p:txBody>
          <a:bodyPr/>
          <a:lstStyle/>
          <a:p>
            <a:pPr eaLnBrk="1" hangingPunct="1"/>
            <a:r>
              <a:rPr lang="en-US">
                <a:latin typeface="Tahoma" charset="0"/>
              </a:rPr>
              <a:t>Binary Search Trees</a:t>
            </a:r>
          </a:p>
        </p:txBody>
      </p:sp>
      <p:sp>
        <p:nvSpPr>
          <p:cNvPr id="7173" name="Oval 355"/>
          <p:cNvSpPr>
            <a:spLocks noChangeArrowheads="1"/>
          </p:cNvSpPr>
          <p:nvPr/>
        </p:nvSpPr>
        <p:spPr bwMode="auto">
          <a:xfrm>
            <a:off x="6781801" y="3429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6</a:t>
            </a:r>
          </a:p>
        </p:txBody>
      </p:sp>
      <p:sp>
        <p:nvSpPr>
          <p:cNvPr id="7174" name="Oval 356"/>
          <p:cNvSpPr>
            <a:spLocks noChangeArrowheads="1"/>
          </p:cNvSpPr>
          <p:nvPr/>
        </p:nvSpPr>
        <p:spPr bwMode="auto">
          <a:xfrm>
            <a:off x="8193089" y="39401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7175" name="Oval 357"/>
          <p:cNvSpPr>
            <a:spLocks noChangeArrowheads="1"/>
          </p:cNvSpPr>
          <p:nvPr/>
        </p:nvSpPr>
        <p:spPr bwMode="auto">
          <a:xfrm>
            <a:off x="5829300" y="3940176"/>
            <a:ext cx="319088"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2</a:t>
            </a:r>
          </a:p>
        </p:txBody>
      </p:sp>
      <p:sp>
        <p:nvSpPr>
          <p:cNvPr id="7176" name="Oval 358"/>
          <p:cNvSpPr>
            <a:spLocks noChangeArrowheads="1"/>
          </p:cNvSpPr>
          <p:nvPr/>
        </p:nvSpPr>
        <p:spPr bwMode="auto">
          <a:xfrm>
            <a:off x="6416676" y="4435476"/>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7177" name="Rectangle 359"/>
          <p:cNvSpPr>
            <a:spLocks noChangeAspect="1" noChangeArrowheads="1"/>
          </p:cNvSpPr>
          <p:nvPr/>
        </p:nvSpPr>
        <p:spPr bwMode="auto">
          <a:xfrm>
            <a:off x="6169025" y="50117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7178" name="Rectangle 360"/>
          <p:cNvSpPr>
            <a:spLocks noChangeAspect="1" noChangeArrowheads="1"/>
          </p:cNvSpPr>
          <p:nvPr/>
        </p:nvSpPr>
        <p:spPr bwMode="auto">
          <a:xfrm>
            <a:off x="6754814" y="5011739"/>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7179" name="Rectangle 361"/>
          <p:cNvSpPr>
            <a:spLocks noChangeAspect="1" noChangeArrowheads="1"/>
          </p:cNvSpPr>
          <p:nvPr/>
        </p:nvSpPr>
        <p:spPr bwMode="auto">
          <a:xfrm>
            <a:off x="8724900" y="4479926"/>
            <a:ext cx="230188" cy="2317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7180" name="AutoShape 362"/>
          <p:cNvCxnSpPr>
            <a:cxnSpLocks noChangeShapeType="1"/>
            <a:stCxn id="7173" idx="3"/>
            <a:endCxn id="7175" idx="7"/>
          </p:cNvCxnSpPr>
          <p:nvPr/>
        </p:nvCxnSpPr>
        <p:spPr bwMode="auto">
          <a:xfrm flipH="1">
            <a:off x="6102351" y="3730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7181" name="AutoShape 363"/>
          <p:cNvCxnSpPr>
            <a:cxnSpLocks noChangeShapeType="1"/>
            <a:stCxn id="7174" idx="1"/>
            <a:endCxn id="7173" idx="5"/>
          </p:cNvCxnSpPr>
          <p:nvPr/>
        </p:nvCxnSpPr>
        <p:spPr bwMode="auto">
          <a:xfrm flipH="1" flipV="1">
            <a:off x="7054851" y="3730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2" name="AutoShape 364"/>
          <p:cNvCxnSpPr>
            <a:cxnSpLocks noChangeShapeType="1"/>
            <a:stCxn id="7179" idx="0"/>
            <a:endCxn id="7174" idx="5"/>
          </p:cNvCxnSpPr>
          <p:nvPr/>
        </p:nvCxnSpPr>
        <p:spPr bwMode="auto">
          <a:xfrm flipH="1" flipV="1">
            <a:off x="8466138" y="4222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3" name="AutoShape 365"/>
          <p:cNvCxnSpPr>
            <a:cxnSpLocks noChangeShapeType="1"/>
            <a:stCxn id="7193" idx="7"/>
            <a:endCxn id="7174" idx="3"/>
          </p:cNvCxnSpPr>
          <p:nvPr/>
        </p:nvCxnSpPr>
        <p:spPr bwMode="auto">
          <a:xfrm flipV="1">
            <a:off x="8008939" y="4222750"/>
            <a:ext cx="230187"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4" name="AutoShape 366"/>
          <p:cNvCxnSpPr>
            <a:cxnSpLocks noChangeShapeType="1"/>
            <a:stCxn id="7178" idx="0"/>
            <a:endCxn id="7176" idx="5"/>
          </p:cNvCxnSpPr>
          <p:nvPr/>
        </p:nvCxnSpPr>
        <p:spPr bwMode="auto">
          <a:xfrm flipH="1" flipV="1">
            <a:off x="6689726" y="4737101"/>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5" name="AutoShape 367"/>
          <p:cNvCxnSpPr>
            <a:cxnSpLocks noChangeShapeType="1"/>
            <a:stCxn id="7177" idx="0"/>
            <a:endCxn id="7176" idx="3"/>
          </p:cNvCxnSpPr>
          <p:nvPr/>
        </p:nvCxnSpPr>
        <p:spPr bwMode="auto">
          <a:xfrm flipV="1">
            <a:off x="6284914" y="4737101"/>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6" name="AutoShape 368"/>
          <p:cNvCxnSpPr>
            <a:cxnSpLocks noChangeShapeType="1"/>
            <a:stCxn id="7188" idx="7"/>
            <a:endCxn id="7175" idx="3"/>
          </p:cNvCxnSpPr>
          <p:nvPr/>
        </p:nvCxnSpPr>
        <p:spPr bwMode="auto">
          <a:xfrm flipV="1">
            <a:off x="5514976" y="4241801"/>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7" name="AutoShape 369"/>
          <p:cNvCxnSpPr>
            <a:cxnSpLocks noChangeShapeType="1"/>
            <a:stCxn id="7176" idx="1"/>
            <a:endCxn id="7175" idx="5"/>
          </p:cNvCxnSpPr>
          <p:nvPr/>
        </p:nvCxnSpPr>
        <p:spPr bwMode="auto">
          <a:xfrm flipH="1" flipV="1">
            <a:off x="6102350" y="42418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7188" name="Oval 370"/>
          <p:cNvSpPr>
            <a:spLocks noChangeArrowheads="1"/>
          </p:cNvSpPr>
          <p:nvPr/>
        </p:nvSpPr>
        <p:spPr bwMode="auto">
          <a:xfrm>
            <a:off x="5241925" y="4435476"/>
            <a:ext cx="319088"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7189" name="Rectangle 371"/>
          <p:cNvSpPr>
            <a:spLocks noChangeAspect="1" noChangeArrowheads="1"/>
          </p:cNvSpPr>
          <p:nvPr/>
        </p:nvSpPr>
        <p:spPr bwMode="auto">
          <a:xfrm>
            <a:off x="4992689" y="5011739"/>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7190" name="Rectangle 372"/>
          <p:cNvSpPr>
            <a:spLocks noChangeAspect="1" noChangeArrowheads="1"/>
          </p:cNvSpPr>
          <p:nvPr/>
        </p:nvSpPr>
        <p:spPr bwMode="auto">
          <a:xfrm>
            <a:off x="5580064" y="5011739"/>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7191" name="AutoShape 373"/>
          <p:cNvCxnSpPr>
            <a:cxnSpLocks noChangeShapeType="1"/>
            <a:stCxn id="7190" idx="0"/>
            <a:endCxn id="7188" idx="5"/>
          </p:cNvCxnSpPr>
          <p:nvPr/>
        </p:nvCxnSpPr>
        <p:spPr bwMode="auto">
          <a:xfrm flipH="1" flipV="1">
            <a:off x="5514976" y="4718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92" name="AutoShape 374"/>
          <p:cNvCxnSpPr>
            <a:cxnSpLocks noChangeShapeType="1"/>
            <a:stCxn id="7189" idx="0"/>
            <a:endCxn id="7188" idx="3"/>
          </p:cNvCxnSpPr>
          <p:nvPr/>
        </p:nvCxnSpPr>
        <p:spPr bwMode="auto">
          <a:xfrm flipV="1">
            <a:off x="5108575" y="47180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7193" name="Oval 375"/>
          <p:cNvSpPr>
            <a:spLocks noChangeArrowheads="1"/>
          </p:cNvSpPr>
          <p:nvPr/>
        </p:nvSpPr>
        <p:spPr bwMode="auto">
          <a:xfrm>
            <a:off x="7735889" y="4419601"/>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7194" name="Rectangle 376"/>
          <p:cNvSpPr>
            <a:spLocks noChangeAspect="1" noChangeArrowheads="1"/>
          </p:cNvSpPr>
          <p:nvPr/>
        </p:nvSpPr>
        <p:spPr bwMode="auto">
          <a:xfrm>
            <a:off x="7451725" y="50117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7195" name="Rectangle 377"/>
          <p:cNvSpPr>
            <a:spLocks noChangeAspect="1" noChangeArrowheads="1"/>
          </p:cNvSpPr>
          <p:nvPr/>
        </p:nvSpPr>
        <p:spPr bwMode="auto">
          <a:xfrm>
            <a:off x="8037514" y="5011739"/>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7196" name="AutoShape 378"/>
          <p:cNvCxnSpPr>
            <a:cxnSpLocks noChangeShapeType="1"/>
            <a:stCxn id="7195" idx="0"/>
            <a:endCxn id="7193" idx="5"/>
          </p:cNvCxnSpPr>
          <p:nvPr/>
        </p:nvCxnSpPr>
        <p:spPr bwMode="auto">
          <a:xfrm flipH="1" flipV="1">
            <a:off x="8008938" y="4702175"/>
            <a:ext cx="144462"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97" name="AutoShape 379"/>
          <p:cNvCxnSpPr>
            <a:cxnSpLocks noChangeShapeType="1"/>
            <a:stCxn id="7194" idx="0"/>
            <a:endCxn id="7193" idx="3"/>
          </p:cNvCxnSpPr>
          <p:nvPr/>
        </p:nvCxnSpPr>
        <p:spPr bwMode="auto">
          <a:xfrm flipV="1">
            <a:off x="7567613" y="4702175"/>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7198" name="Text Box 380"/>
          <p:cNvSpPr txBox="1">
            <a:spLocks noChangeArrowheads="1"/>
          </p:cNvSpPr>
          <p:nvPr/>
        </p:nvSpPr>
        <p:spPr bwMode="auto">
          <a:xfrm>
            <a:off x="6230938" y="3460751"/>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&lt;</a:t>
            </a:r>
          </a:p>
        </p:txBody>
      </p:sp>
      <p:sp>
        <p:nvSpPr>
          <p:cNvPr id="7199" name="Text Box 381"/>
          <p:cNvSpPr txBox="1">
            <a:spLocks noChangeArrowheads="1"/>
          </p:cNvSpPr>
          <p:nvPr/>
        </p:nvSpPr>
        <p:spPr bwMode="auto">
          <a:xfrm>
            <a:off x="6230938" y="3994151"/>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&gt;</a:t>
            </a:r>
          </a:p>
        </p:txBody>
      </p:sp>
      <p:sp>
        <p:nvSpPr>
          <p:cNvPr id="7200" name="Text Box 382"/>
          <p:cNvSpPr txBox="1">
            <a:spLocks noChangeArrowheads="1"/>
          </p:cNvSpPr>
          <p:nvPr/>
        </p:nvSpPr>
        <p:spPr bwMode="auto">
          <a:xfrm>
            <a:off x="6745288" y="4387851"/>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a:t>
            </a:r>
          </a:p>
        </p:txBody>
      </p:sp>
      <p:sp>
        <p:nvSpPr>
          <p:cNvPr id="7201" name="Date Placeholder 3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
        <p:nvSpPr>
          <p:cNvPr id="34" name="Subtitle 1"/>
          <p:cNvSpPr>
            <a:spLocks noGrp="1"/>
          </p:cNvSpPr>
          <p:nvPr>
            <p:ph type="subTitle" idx="1"/>
          </p:nvPr>
        </p:nvSpPr>
        <p:spPr>
          <a:xfrm>
            <a:off x="2438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extLst>
      <p:ext uri="{BB962C8B-B14F-4D97-AF65-F5344CB8AC3E}">
        <p14:creationId xmlns:p14="http://schemas.microsoft.com/office/powerpoint/2010/main" val="321704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410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2763A081-D3D3-434E-8740-3E4ED00B00A8}" type="slidenum">
              <a:rPr lang="en-US" sz="1400">
                <a:solidFill>
                  <a:srgbClr val="40458C"/>
                </a:solidFill>
              </a:rPr>
              <a:pPr eaLnBrk="1" fontAlgn="base" hangingPunct="1">
                <a:spcBef>
                  <a:spcPct val="0"/>
                </a:spcBef>
                <a:spcAft>
                  <a:spcPct val="0"/>
                </a:spcAft>
              </a:pPr>
              <a:t>15</a:t>
            </a:fld>
            <a:endParaRPr lang="en-US" sz="1400">
              <a:solidFill>
                <a:srgbClr val="40458C"/>
              </a:solidFill>
            </a:endParaRPr>
          </a:p>
        </p:txBody>
      </p:sp>
      <p:sp>
        <p:nvSpPr>
          <p:cNvPr id="4101" name="Rectangle 2"/>
          <p:cNvSpPr>
            <a:spLocks noGrp="1" noChangeArrowheads="1"/>
          </p:cNvSpPr>
          <p:nvPr>
            <p:ph type="title"/>
          </p:nvPr>
        </p:nvSpPr>
        <p:spPr>
          <a:xfrm>
            <a:off x="2438400" y="381000"/>
            <a:ext cx="5791200" cy="1143000"/>
          </a:xfrm>
        </p:spPr>
        <p:txBody>
          <a:bodyPr/>
          <a:lstStyle/>
          <a:p>
            <a:pPr eaLnBrk="1" hangingPunct="1"/>
            <a:r>
              <a:rPr lang="en-US">
                <a:latin typeface="Tahoma" charset="0"/>
              </a:rPr>
              <a:t>Binary Search Trees</a:t>
            </a:r>
            <a:endParaRPr lang="en-US" sz="4000">
              <a:latin typeface="Tahoma" charset="0"/>
            </a:endParaRPr>
          </a:p>
        </p:txBody>
      </p:sp>
      <p:sp>
        <p:nvSpPr>
          <p:cNvPr id="4102" name="Rectangle 3" descr="Rectangle: Click to edit Master text styles&#10;Second level&#10;Third level&#10;Fourth level&#10;Fifth level"/>
          <p:cNvSpPr>
            <a:spLocks noGrp="1" noChangeArrowheads="1"/>
          </p:cNvSpPr>
          <p:nvPr>
            <p:ph type="body" sz="half" idx="1"/>
          </p:nvPr>
        </p:nvSpPr>
        <p:spPr>
          <a:xfrm>
            <a:off x="2286000" y="1676400"/>
            <a:ext cx="3810000" cy="4572000"/>
          </a:xfrm>
        </p:spPr>
        <p:txBody>
          <a:bodyPr/>
          <a:lstStyle/>
          <a:p>
            <a:pPr eaLnBrk="1" hangingPunct="1">
              <a:lnSpc>
                <a:spcPct val="90000"/>
              </a:lnSpc>
            </a:pPr>
            <a:r>
              <a:rPr lang="en-US" sz="2400">
                <a:latin typeface="Tahoma" charset="0"/>
              </a:rPr>
              <a:t>A binary search tree is a binary tree storing keys (or key-value entries) at its internal nodes and satisfying the following property:</a:t>
            </a:r>
          </a:p>
          <a:p>
            <a:pPr lvl="1" eaLnBrk="1" hangingPunct="1">
              <a:lnSpc>
                <a:spcPct val="90000"/>
              </a:lnSpc>
            </a:pPr>
            <a:r>
              <a:rPr lang="en-US" sz="2000">
                <a:latin typeface="Tahoma" charset="0"/>
              </a:rPr>
              <a:t>Let </a:t>
            </a:r>
            <a:r>
              <a:rPr lang="en-US" sz="2000" b="1" i="1">
                <a:latin typeface="Times New Roman" charset="0"/>
              </a:rPr>
              <a:t>u</a:t>
            </a:r>
            <a:r>
              <a:rPr lang="en-US" sz="2000">
                <a:latin typeface="Tahoma" charset="0"/>
              </a:rPr>
              <a:t>,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be three nodes such that </a:t>
            </a:r>
            <a:r>
              <a:rPr lang="en-US" sz="2000" b="1" i="1">
                <a:latin typeface="Times New Roman" charset="0"/>
              </a:rPr>
              <a:t>u</a:t>
            </a:r>
            <a:r>
              <a:rPr lang="en-US" sz="2000">
                <a:latin typeface="Tahoma" charset="0"/>
              </a:rPr>
              <a:t> is in the left subtree of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is in the right subtree of </a:t>
            </a:r>
            <a:r>
              <a:rPr lang="en-US" sz="2000" b="1" i="1">
                <a:latin typeface="Times New Roman" charset="0"/>
              </a:rPr>
              <a:t>v</a:t>
            </a:r>
            <a:r>
              <a:rPr lang="en-US" sz="2000">
                <a:latin typeface="Tahoma" charset="0"/>
              </a:rPr>
              <a:t>. We have </a:t>
            </a:r>
            <a:br>
              <a:rPr lang="en-US" sz="2000">
                <a:latin typeface="Tahoma" charset="0"/>
              </a:rPr>
            </a:br>
            <a:r>
              <a:rPr lang="en-US" sz="2000" b="1" i="1">
                <a:latin typeface="Times New Roman" charset="0"/>
              </a:rPr>
              <a:t>key</a:t>
            </a:r>
            <a:r>
              <a:rPr lang="en-US" sz="2000">
                <a:latin typeface="Times New Roman" charset="0"/>
              </a:rPr>
              <a:t>(</a:t>
            </a:r>
            <a:r>
              <a:rPr lang="en-US" sz="2000" b="1" i="1">
                <a:latin typeface="Times New Roman" charset="0"/>
              </a:rPr>
              <a:t>u</a:t>
            </a:r>
            <a:r>
              <a:rPr lang="en-US" sz="2000">
                <a:latin typeface="Times New Roman" charset="0"/>
              </a:rPr>
              <a:t>)</a:t>
            </a:r>
            <a:r>
              <a:rPr lang="en-US" sz="2000">
                <a:latin typeface="Tahoma"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v</a:t>
            </a:r>
            <a:r>
              <a:rPr lang="en-US" sz="2000">
                <a:latin typeface="Times New Roman"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w</a:t>
            </a:r>
            <a:r>
              <a:rPr lang="en-US" sz="2000">
                <a:latin typeface="Times New Roman" charset="0"/>
              </a:rPr>
              <a:t>)</a:t>
            </a:r>
          </a:p>
          <a:p>
            <a:pPr eaLnBrk="1" hangingPunct="1">
              <a:lnSpc>
                <a:spcPct val="90000"/>
              </a:lnSpc>
            </a:pPr>
            <a:r>
              <a:rPr lang="en-US" sz="2400">
                <a:latin typeface="Tahoma" charset="0"/>
              </a:rPr>
              <a:t>External nodes do not store items</a:t>
            </a:r>
            <a:endParaRPr lang="en-US">
              <a:latin typeface="Tahoma" charset="0"/>
            </a:endParaRPr>
          </a:p>
        </p:txBody>
      </p:sp>
      <p:sp>
        <p:nvSpPr>
          <p:cNvPr id="4103" name="Rectangle 4" descr="Rectangle: Click to edit Master text styles&#10;Second level&#10;Third level&#10;Fourth level&#10;Fifth level"/>
          <p:cNvSpPr>
            <a:spLocks noGrp="1" noChangeArrowheads="1"/>
          </p:cNvSpPr>
          <p:nvPr>
            <p:ph type="body" sz="half" idx="2"/>
          </p:nvPr>
        </p:nvSpPr>
        <p:spPr>
          <a:xfrm>
            <a:off x="6324600" y="1828800"/>
            <a:ext cx="3810000" cy="1600200"/>
          </a:xfrm>
        </p:spPr>
        <p:txBody>
          <a:bodyPr/>
          <a:lstStyle/>
          <a:p>
            <a:pPr eaLnBrk="1" hangingPunct="1"/>
            <a:r>
              <a:rPr lang="en-US" sz="2400">
                <a:latin typeface="Tahoma" charset="0"/>
              </a:rPr>
              <a:t>An inorder traversal of a binary search trees visits the keys in increasing order</a:t>
            </a:r>
          </a:p>
        </p:txBody>
      </p:sp>
      <p:grpSp>
        <p:nvGrpSpPr>
          <p:cNvPr id="4104" name="Group 5"/>
          <p:cNvGrpSpPr>
            <a:grpSpLocks/>
          </p:cNvGrpSpPr>
          <p:nvPr/>
        </p:nvGrpSpPr>
        <p:grpSpPr bwMode="auto">
          <a:xfrm>
            <a:off x="6248400" y="3657601"/>
            <a:ext cx="3962400" cy="1812925"/>
            <a:chOff x="2953" y="2544"/>
            <a:chExt cx="2496" cy="1142"/>
          </a:xfrm>
        </p:grpSpPr>
        <p:sp>
          <p:nvSpPr>
            <p:cNvPr id="4106" name="Oval 6"/>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sp>
          <p:nvSpPr>
            <p:cNvPr id="4107" name="Oval 7"/>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4108" name="Oval 8"/>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2</a:t>
              </a:r>
            </a:p>
          </p:txBody>
        </p:sp>
        <p:sp>
          <p:nvSpPr>
            <p:cNvPr id="4109" name="Oval 9"/>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4</a:t>
              </a:r>
            </a:p>
          </p:txBody>
        </p:sp>
        <p:sp>
          <p:nvSpPr>
            <p:cNvPr id="4110" name="Rectangle 10"/>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4111" name="Rectangle 11"/>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4112" name="Rectangle 12"/>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4113" name="AutoShape 13"/>
            <p:cNvCxnSpPr>
              <a:cxnSpLocks noChangeShapeType="1"/>
              <a:stCxn id="4106" idx="3"/>
              <a:endCxn id="4108" idx="7"/>
            </p:cNvCxnSpPr>
            <p:nvPr/>
          </p:nvCxnSpPr>
          <p:spPr bwMode="auto">
            <a:xfrm flipH="1">
              <a:off x="3652" y="2721"/>
              <a:ext cx="458" cy="17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4" name="AutoShape 14"/>
            <p:cNvCxnSpPr>
              <a:cxnSpLocks noChangeShapeType="1"/>
              <a:stCxn id="4107" idx="1"/>
              <a:endCxn id="4106" idx="5"/>
            </p:cNvCxnSpPr>
            <p:nvPr/>
          </p:nvCxnSpPr>
          <p:spPr bwMode="auto">
            <a:xfrm flipH="1" flipV="1">
              <a:off x="4252" y="2722"/>
              <a:ext cx="746" cy="16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5" name="AutoShape 15"/>
            <p:cNvCxnSpPr>
              <a:cxnSpLocks noChangeShapeType="1"/>
              <a:stCxn id="4112" idx="0"/>
              <a:endCxn id="4107" idx="5"/>
            </p:cNvCxnSpPr>
            <p:nvPr/>
          </p:nvCxnSpPr>
          <p:spPr bwMode="auto">
            <a:xfrm flipH="1" flipV="1">
              <a:off x="5141" y="3044"/>
              <a:ext cx="236" cy="15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6" name="AutoShape 16"/>
            <p:cNvCxnSpPr>
              <a:cxnSpLocks noChangeShapeType="1"/>
              <a:stCxn id="4126" idx="7"/>
              <a:endCxn id="4107" idx="3"/>
            </p:cNvCxnSpPr>
            <p:nvPr/>
          </p:nvCxnSpPr>
          <p:spPr bwMode="auto">
            <a:xfrm flipV="1">
              <a:off x="4830" y="3044"/>
              <a:ext cx="168" cy="15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7" name="AutoShape 17"/>
            <p:cNvCxnSpPr>
              <a:cxnSpLocks noChangeShapeType="1"/>
              <a:stCxn id="4111" idx="0"/>
              <a:endCxn id="4109" idx="5"/>
            </p:cNvCxnSpPr>
            <p:nvPr/>
          </p:nvCxnSpPr>
          <p:spPr bwMode="auto">
            <a:xfrm flipH="1" flipV="1">
              <a:off x="402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8" name="AutoShape 18"/>
            <p:cNvCxnSpPr>
              <a:cxnSpLocks noChangeShapeType="1"/>
              <a:stCxn id="4110" idx="0"/>
              <a:endCxn id="4109" idx="3"/>
            </p:cNvCxnSpPr>
            <p:nvPr/>
          </p:nvCxnSpPr>
          <p:spPr bwMode="auto">
            <a:xfrm flipV="1">
              <a:off x="3767"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9" name="AutoShape 19"/>
            <p:cNvCxnSpPr>
              <a:cxnSpLocks noChangeShapeType="1"/>
              <a:stCxn id="4121" idx="7"/>
              <a:endCxn id="4108" idx="3"/>
            </p:cNvCxnSpPr>
            <p:nvPr/>
          </p:nvCxnSpPr>
          <p:spPr bwMode="auto">
            <a:xfrm flipV="1">
              <a:off x="3282" y="3044"/>
              <a:ext cx="227" cy="15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20" name="AutoShape 20"/>
            <p:cNvCxnSpPr>
              <a:cxnSpLocks noChangeShapeType="1"/>
              <a:stCxn id="4109" idx="1"/>
              <a:endCxn id="4108" idx="5"/>
            </p:cNvCxnSpPr>
            <p:nvPr/>
          </p:nvCxnSpPr>
          <p:spPr bwMode="auto">
            <a:xfrm flipH="1" flipV="1">
              <a:off x="3652" y="3044"/>
              <a:ext cx="228" cy="15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121" name="Oval 21"/>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4122" name="Rectangle 22"/>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4123" name="Rectangle 23"/>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4124" name="AutoShape 24"/>
            <p:cNvCxnSpPr>
              <a:cxnSpLocks noChangeShapeType="1"/>
              <a:stCxn id="4123" idx="0"/>
              <a:endCxn id="4121" idx="5"/>
            </p:cNvCxnSpPr>
            <p:nvPr/>
          </p:nvCxnSpPr>
          <p:spPr bwMode="auto">
            <a:xfrm flipH="1" flipV="1">
              <a:off x="328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25" name="AutoShape 25"/>
            <p:cNvCxnSpPr>
              <a:cxnSpLocks noChangeShapeType="1"/>
              <a:stCxn id="4122" idx="0"/>
              <a:endCxn id="4121" idx="3"/>
            </p:cNvCxnSpPr>
            <p:nvPr/>
          </p:nvCxnSpPr>
          <p:spPr bwMode="auto">
            <a:xfrm flipV="1">
              <a:off x="3026"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126" name="Oval 26"/>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4127" name="Rectangle 27"/>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4128" name="Rectangle 28"/>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4129" name="AutoShape 29"/>
            <p:cNvCxnSpPr>
              <a:cxnSpLocks noChangeShapeType="1"/>
              <a:stCxn id="4128" idx="0"/>
              <a:endCxn id="4126" idx="5"/>
            </p:cNvCxnSpPr>
            <p:nvPr/>
          </p:nvCxnSpPr>
          <p:spPr bwMode="auto">
            <a:xfrm flipH="1" flipV="1">
              <a:off x="4830"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30" name="AutoShape 30"/>
            <p:cNvCxnSpPr>
              <a:cxnSpLocks noChangeShapeType="1"/>
              <a:stCxn id="4127" idx="0"/>
              <a:endCxn id="4126" idx="3"/>
            </p:cNvCxnSpPr>
            <p:nvPr/>
          </p:nvCxnSpPr>
          <p:spPr bwMode="auto">
            <a:xfrm flipV="1">
              <a:off x="4575"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graphicFrame>
        <p:nvGraphicFramePr>
          <p:cNvPr id="4098" name="Object 31"/>
          <p:cNvGraphicFramePr>
            <a:graphicFrameLocks noChangeAspect="1"/>
          </p:cNvGraphicFramePr>
          <p:nvPr/>
        </p:nvGraphicFramePr>
        <p:xfrm>
          <a:off x="8686800" y="222250"/>
          <a:ext cx="1562100" cy="1530350"/>
        </p:xfrm>
        <a:graphic>
          <a:graphicData uri="http://schemas.openxmlformats.org/presentationml/2006/ole">
            <mc:AlternateContent xmlns:mc="http://schemas.openxmlformats.org/markup-compatibility/2006">
              <mc:Choice xmlns:v="urn:schemas-microsoft-com:vml" Requires="v">
                <p:oleObj spid="_x0000_s5152" name="Clip" r:id="rId3" imgW="1867680" imgH="1828440" progId="MS_ClipArt_Gallery.2">
                  <p:embed/>
                </p:oleObj>
              </mc:Choice>
              <mc:Fallback>
                <p:oleObj name="Clip" r:id="rId3" imgW="1867680" imgH="1828440" progId="MS_ClipArt_Gallery.2">
                  <p:embed/>
                  <p:pic>
                    <p:nvPicPr>
                      <p:cNvPr id="4098"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222250"/>
                        <a:ext cx="1562100" cy="1530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Date Placeholder 3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Tree>
    <p:extLst>
      <p:ext uri="{BB962C8B-B14F-4D97-AF65-F5344CB8AC3E}">
        <p14:creationId xmlns:p14="http://schemas.microsoft.com/office/powerpoint/2010/main" val="54137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70E40DF1-164B-884F-80B2-38DC10ABDC27}" type="slidenum">
              <a:rPr lang="en-US" sz="1400">
                <a:solidFill>
                  <a:srgbClr val="40458C"/>
                </a:solidFill>
              </a:rPr>
              <a:pPr eaLnBrk="1" fontAlgn="base" hangingPunct="1">
                <a:spcBef>
                  <a:spcPct val="0"/>
                </a:spcBef>
                <a:spcAft>
                  <a:spcPct val="0"/>
                </a:spcAft>
              </a:pPr>
              <a:t>16</a:t>
            </a:fld>
            <a:endParaRPr lang="en-US" sz="1400">
              <a:solidFill>
                <a:srgbClr val="40458C"/>
              </a:solidFill>
            </a:endParaRPr>
          </a:p>
        </p:txBody>
      </p:sp>
      <p:sp>
        <p:nvSpPr>
          <p:cNvPr id="8196" name="Rectangle 1026"/>
          <p:cNvSpPr>
            <a:spLocks noGrp="1" noChangeArrowheads="1"/>
          </p:cNvSpPr>
          <p:nvPr>
            <p:ph type="title"/>
          </p:nvPr>
        </p:nvSpPr>
        <p:spPr/>
        <p:txBody>
          <a:bodyPr/>
          <a:lstStyle/>
          <a:p>
            <a:pPr eaLnBrk="1" hangingPunct="1"/>
            <a:r>
              <a:rPr lang="en-US">
                <a:latin typeface="Tahoma" charset="0"/>
              </a:rPr>
              <a:t>Search</a:t>
            </a:r>
            <a:endParaRPr lang="en-US" sz="4000">
              <a:latin typeface="Tahoma" charset="0"/>
            </a:endParaRPr>
          </a:p>
        </p:txBody>
      </p:sp>
      <p:sp>
        <p:nvSpPr>
          <p:cNvPr id="8197" name="Rectangle 1027" descr="Rectangle: Click to edit Master text styles&#10;Second level&#10;Third level&#10;Fourth level&#10;Fifth level"/>
          <p:cNvSpPr>
            <a:spLocks noGrp="1" noChangeArrowheads="1"/>
          </p:cNvSpPr>
          <p:nvPr>
            <p:ph type="body" idx="1"/>
          </p:nvPr>
        </p:nvSpPr>
        <p:spPr>
          <a:xfrm>
            <a:off x="2228850" y="1676400"/>
            <a:ext cx="3638550" cy="4724400"/>
          </a:xfrm>
        </p:spPr>
        <p:txBody>
          <a:bodyPr/>
          <a:lstStyle/>
          <a:p>
            <a:pPr eaLnBrk="1" hangingPunct="1"/>
            <a:r>
              <a:rPr lang="en-US" sz="2000" dirty="0">
                <a:latin typeface="Tahoma" charset="0"/>
              </a:rPr>
              <a:t>To search for a key </a:t>
            </a:r>
            <a:r>
              <a:rPr lang="en-US" sz="2000" b="1" i="1" dirty="0">
                <a:latin typeface="Times New Roman" charset="0"/>
              </a:rPr>
              <a:t>k</a:t>
            </a:r>
            <a:r>
              <a:rPr lang="en-US" sz="2000" dirty="0">
                <a:latin typeface="Tahoma" charset="0"/>
              </a:rPr>
              <a:t>, we trace a downward path starting at the root</a:t>
            </a:r>
          </a:p>
          <a:p>
            <a:pPr eaLnBrk="1" hangingPunct="1"/>
            <a:r>
              <a:rPr lang="en-US" sz="2000" dirty="0">
                <a:latin typeface="Tahoma" charset="0"/>
              </a:rPr>
              <a:t>The next node visited depends on the comparison of </a:t>
            </a:r>
            <a:r>
              <a:rPr lang="en-US" sz="2000" b="1" i="1" dirty="0">
                <a:latin typeface="Times New Roman" charset="0"/>
              </a:rPr>
              <a:t>k</a:t>
            </a:r>
            <a:r>
              <a:rPr lang="en-US" sz="2000" dirty="0">
                <a:latin typeface="Tahoma" charset="0"/>
              </a:rPr>
              <a:t> with the key of the current node</a:t>
            </a:r>
          </a:p>
          <a:p>
            <a:pPr eaLnBrk="1" hangingPunct="1"/>
            <a:r>
              <a:rPr lang="en-US" sz="2000" dirty="0">
                <a:latin typeface="Tahoma" charset="0"/>
              </a:rPr>
              <a:t>If we reach a leaf, the key is not found</a:t>
            </a:r>
          </a:p>
          <a:p>
            <a:pPr eaLnBrk="1" hangingPunct="1"/>
            <a:r>
              <a:rPr lang="en-US" sz="2000" dirty="0">
                <a:latin typeface="Tahoma" charset="0"/>
              </a:rPr>
              <a:t>Example: </a:t>
            </a:r>
            <a:r>
              <a:rPr lang="en-US" sz="2000" dirty="0">
                <a:solidFill>
                  <a:schemeClr val="tx2"/>
                </a:solidFill>
                <a:latin typeface="Tahoma" charset="0"/>
              </a:rPr>
              <a:t>get</a:t>
            </a:r>
            <a:r>
              <a:rPr lang="en-US" sz="2000" dirty="0">
                <a:latin typeface="Tahoma" charset="0"/>
              </a:rPr>
              <a:t>(</a:t>
            </a:r>
            <a:r>
              <a:rPr lang="en-US" sz="2000" dirty="0">
                <a:latin typeface="Tahoma" charset="0"/>
                <a:sym typeface="Symbol" charset="0"/>
              </a:rPr>
              <a:t>4</a:t>
            </a:r>
            <a:r>
              <a:rPr lang="en-US" sz="2000" dirty="0">
                <a:latin typeface="Tahoma" charset="0"/>
              </a:rPr>
              <a:t>):</a:t>
            </a:r>
          </a:p>
          <a:p>
            <a:pPr lvl="1" eaLnBrk="1" hangingPunct="1"/>
            <a:r>
              <a:rPr lang="en-US" sz="1800" dirty="0">
                <a:latin typeface="Tahoma" charset="0"/>
              </a:rPr>
              <a:t>Call </a:t>
            </a:r>
            <a:r>
              <a:rPr lang="en-US" sz="1800" dirty="0" err="1">
                <a:latin typeface="Tahoma" charset="0"/>
              </a:rPr>
              <a:t>TreeSearch</a:t>
            </a:r>
            <a:r>
              <a:rPr lang="en-US" sz="1800" dirty="0">
                <a:latin typeface="Tahoma" charset="0"/>
              </a:rPr>
              <a:t>(4,root)</a:t>
            </a:r>
          </a:p>
          <a:p>
            <a:pPr eaLnBrk="1" hangingPunct="1"/>
            <a:r>
              <a:rPr lang="en-US" sz="2000" dirty="0">
                <a:latin typeface="Tahoma" charset="0"/>
              </a:rPr>
              <a:t>The algorithms for nearest neighbor queries are similar</a:t>
            </a:r>
          </a:p>
        </p:txBody>
      </p:sp>
      <p:sp>
        <p:nvSpPr>
          <p:cNvPr id="8198" name="Text Box 1028"/>
          <p:cNvSpPr txBox="1">
            <a:spLocks noChangeArrowheads="1"/>
          </p:cNvSpPr>
          <p:nvPr/>
        </p:nvSpPr>
        <p:spPr bwMode="auto">
          <a:xfrm>
            <a:off x="6172200" y="1524000"/>
            <a:ext cx="4152900" cy="27749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defTabSz="285750" eaLnBrk="0" hangingPunct="0">
              <a:defRPr sz="2400">
                <a:solidFill>
                  <a:schemeClr val="tx1"/>
                </a:solidFill>
                <a:latin typeface="Tahoma" charset="0"/>
                <a:ea typeface="ＭＳ Ｐゴシック" charset="0"/>
              </a:defRPr>
            </a:lvl1pPr>
            <a:lvl2pPr marL="285750" defTabSz="285750" eaLnBrk="0" hangingPunct="0">
              <a:defRPr sz="2400">
                <a:solidFill>
                  <a:schemeClr val="tx1"/>
                </a:solidFill>
                <a:latin typeface="Tahoma" charset="0"/>
                <a:ea typeface="ＭＳ Ｐゴシック" charset="0"/>
              </a:defRPr>
            </a:lvl2pPr>
            <a:lvl3pPr marL="1143000" indent="-228600" defTabSz="285750" eaLnBrk="0" hangingPunct="0">
              <a:defRPr sz="2400">
                <a:solidFill>
                  <a:schemeClr val="tx1"/>
                </a:solidFill>
                <a:latin typeface="Tahoma" charset="0"/>
                <a:ea typeface="ＭＳ Ｐゴシック" charset="0"/>
              </a:defRPr>
            </a:lvl3pPr>
            <a:lvl4pPr marL="1600200" indent="-228600" defTabSz="285750" eaLnBrk="0" hangingPunct="0">
              <a:defRPr sz="2400">
                <a:solidFill>
                  <a:schemeClr val="tx1"/>
                </a:solidFill>
                <a:latin typeface="Tahoma" charset="0"/>
                <a:ea typeface="ＭＳ Ｐゴシック" charset="0"/>
              </a:defRPr>
            </a:lvl4pPr>
            <a:lvl5pPr marL="2057400" indent="-228600" defTabSz="285750" eaLnBrk="0" hangingPunct="0">
              <a:defRPr sz="2400">
                <a:solidFill>
                  <a:schemeClr val="tx1"/>
                </a:solidFill>
                <a:latin typeface="Tahoma" charset="0"/>
                <a:ea typeface="ＭＳ Ｐゴシック" charset="0"/>
              </a:defRPr>
            </a:lvl5pPr>
            <a:lvl6pPr marL="2514600" indent="-228600" algn="ctr" defTabSz="28575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28575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28575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285750"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lnSpc>
                <a:spcPct val="90000"/>
              </a:lnSpc>
              <a:spcBef>
                <a:spcPct val="20000"/>
              </a:spcBef>
              <a:spcAft>
                <a:spcPct val="0"/>
              </a:spcAft>
              <a:buClr>
                <a:srgbClr val="6F89F7"/>
              </a:buClr>
              <a:buSzPct val="110000"/>
            </a:pPr>
            <a:r>
              <a:rPr lang="en-US" sz="1800" b="1" dirty="0">
                <a:solidFill>
                  <a:srgbClr val="000000"/>
                </a:solidFill>
                <a:latin typeface="Times New Roman" charset="0"/>
              </a:rPr>
              <a:t>Algorithm</a:t>
            </a:r>
            <a:r>
              <a:rPr lang="en-US" sz="1800" dirty="0">
                <a:solidFill>
                  <a:srgbClr val="40458C"/>
                </a:solidFill>
                <a:latin typeface="Times New Roman" charset="0"/>
              </a:rPr>
              <a:t> </a:t>
            </a:r>
            <a:r>
              <a:rPr lang="en-US" sz="1800" b="1" i="1" dirty="0" err="1">
                <a:solidFill>
                  <a:srgbClr val="BE2D00"/>
                </a:solidFill>
                <a:latin typeface="Times New Roman" charset="0"/>
              </a:rPr>
              <a:t>TreeSearch</a:t>
            </a:r>
            <a:r>
              <a:rPr lang="en-US" sz="1800" dirty="0">
                <a:solidFill>
                  <a:srgbClr val="BE2D00"/>
                </a:solidFill>
                <a:latin typeface="Times New Roman" charset="0"/>
              </a:rPr>
              <a:t>(</a:t>
            </a:r>
            <a:r>
              <a:rPr lang="en-US" sz="1800" b="1" i="1" dirty="0">
                <a:solidFill>
                  <a:srgbClr val="BE2D00"/>
                </a:solidFill>
                <a:latin typeface="Times New Roman" charset="0"/>
              </a:rPr>
              <a:t>k</a:t>
            </a:r>
            <a:r>
              <a:rPr lang="en-US" sz="1800" dirty="0">
                <a:solidFill>
                  <a:srgbClr val="BE2D00"/>
                </a:solidFill>
                <a:latin typeface="Times New Roman" charset="0"/>
              </a:rPr>
              <a:t>,</a:t>
            </a:r>
            <a:r>
              <a:rPr lang="en-US" sz="1800" b="1" i="1" dirty="0">
                <a:solidFill>
                  <a:srgbClr val="BE2D00"/>
                </a:solidFill>
                <a:latin typeface="Times New Roman" charset="0"/>
              </a:rPr>
              <a:t> v</a:t>
            </a:r>
            <a:r>
              <a:rPr lang="en-US" sz="1800" dirty="0">
                <a:solidFill>
                  <a:srgbClr val="BE2D00"/>
                </a:solidFill>
                <a:latin typeface="Times New Roman" charset="0"/>
              </a:rPr>
              <a:t>)	</a:t>
            </a:r>
          </a:p>
          <a:p>
            <a:pPr eaLnBrk="1" fontAlgn="base" hangingPunct="1">
              <a:lnSpc>
                <a:spcPct val="90000"/>
              </a:lnSpc>
              <a:spcBef>
                <a:spcPct val="20000"/>
              </a:spcBef>
              <a:spcAft>
                <a:spcPct val="0"/>
              </a:spcAft>
              <a:buClr>
                <a:srgbClr val="6F89F7"/>
              </a:buClr>
              <a:buSzPct val="110000"/>
            </a:pPr>
            <a:r>
              <a:rPr lang="en-US" sz="1800" dirty="0">
                <a:solidFill>
                  <a:srgbClr val="BE2D00"/>
                </a:solidFill>
                <a:latin typeface="Times New Roman" charset="0"/>
              </a:rPr>
              <a:t>	</a:t>
            </a:r>
            <a:r>
              <a:rPr lang="en-US" sz="1800" b="1" dirty="0">
                <a:solidFill>
                  <a:srgbClr val="000000"/>
                </a:solidFill>
                <a:latin typeface="Times New Roman" charset="0"/>
              </a:rPr>
              <a:t>if</a:t>
            </a:r>
            <a:r>
              <a:rPr lang="en-US" sz="1800" dirty="0">
                <a:solidFill>
                  <a:srgbClr val="BE2D00"/>
                </a:solidFill>
                <a:latin typeface="Times New Roman" charset="0"/>
              </a:rPr>
              <a:t> </a:t>
            </a:r>
            <a:r>
              <a:rPr lang="en-US" sz="1800" b="1" i="1" dirty="0" err="1">
                <a:solidFill>
                  <a:srgbClr val="577052"/>
                </a:solidFill>
                <a:latin typeface="Times New Roman" charset="0"/>
              </a:rPr>
              <a:t>T.isExternal</a:t>
            </a:r>
            <a:r>
              <a:rPr lang="en-US" sz="1800" b="1" i="1" dirty="0">
                <a:solidFill>
                  <a:srgbClr val="577052"/>
                </a:solidFill>
                <a:latin typeface="Times New Roman" charset="0"/>
              </a:rPr>
              <a:t> </a:t>
            </a:r>
            <a:r>
              <a:rPr lang="en-US" sz="1800" dirty="0">
                <a:solidFill>
                  <a:srgbClr val="577052"/>
                </a:solidFill>
                <a:latin typeface="Times New Roman" charset="0"/>
              </a:rPr>
              <a:t>(</a:t>
            </a:r>
            <a:r>
              <a:rPr lang="en-US" sz="1800" b="1" i="1" dirty="0">
                <a:solidFill>
                  <a:srgbClr val="577052"/>
                </a:solidFill>
                <a:latin typeface="Times New Roman" charset="0"/>
              </a:rPr>
              <a:t>v</a:t>
            </a:r>
            <a:r>
              <a:rPr lang="en-US" sz="1800" dirty="0">
                <a:solidFill>
                  <a:srgbClr val="577052"/>
                </a:solidFill>
                <a:latin typeface="Times New Roman" charset="0"/>
              </a:rPr>
              <a:t>)</a:t>
            </a:r>
          </a:p>
          <a:p>
            <a:pPr lvl="1" eaLnBrk="1" fontAlgn="base" hangingPunct="1">
              <a:lnSpc>
                <a:spcPct val="90000"/>
              </a:lnSpc>
              <a:spcBef>
                <a:spcPct val="20000"/>
              </a:spcBef>
              <a:spcAft>
                <a:spcPct val="0"/>
              </a:spcAft>
              <a:buClr>
                <a:srgbClr val="6F89F7"/>
              </a:buClr>
              <a:buSzPct val="110000"/>
            </a:pPr>
            <a:r>
              <a:rPr lang="en-US" sz="1800" b="1" dirty="0">
                <a:solidFill>
                  <a:srgbClr val="000000"/>
                </a:solidFill>
                <a:latin typeface="Times New Roman" charset="0"/>
              </a:rPr>
              <a:t>	return</a:t>
            </a:r>
            <a:r>
              <a:rPr lang="en-US" sz="1800" dirty="0">
                <a:solidFill>
                  <a:srgbClr val="577052"/>
                </a:solidFill>
                <a:latin typeface="Times New Roman" charset="0"/>
              </a:rPr>
              <a:t> </a:t>
            </a:r>
            <a:r>
              <a:rPr lang="en-US" sz="1800" b="1" i="1" dirty="0">
                <a:solidFill>
                  <a:srgbClr val="577052"/>
                </a:solidFill>
                <a:latin typeface="Times New Roman" charset="0"/>
              </a:rPr>
              <a:t>v</a:t>
            </a:r>
          </a:p>
          <a:p>
            <a:pPr lvl="1" eaLnBrk="1" fontAlgn="base" hangingPunct="1">
              <a:lnSpc>
                <a:spcPct val="90000"/>
              </a:lnSpc>
              <a:spcBef>
                <a:spcPct val="20000"/>
              </a:spcBef>
              <a:spcAft>
                <a:spcPct val="0"/>
              </a:spcAft>
              <a:buClr>
                <a:srgbClr val="6F89F7"/>
              </a:buClr>
              <a:buSzPct val="110000"/>
            </a:pPr>
            <a:r>
              <a:rPr lang="en-US" sz="1800" b="1" dirty="0">
                <a:solidFill>
                  <a:srgbClr val="000000"/>
                </a:solidFill>
                <a:latin typeface="Times New Roman" charset="0"/>
              </a:rPr>
              <a:t>if </a:t>
            </a:r>
            <a:r>
              <a:rPr lang="en-US" sz="1800" b="1" i="1" dirty="0">
                <a:solidFill>
                  <a:srgbClr val="577052"/>
                </a:solidFill>
                <a:latin typeface="Times New Roman" charset="0"/>
              </a:rPr>
              <a:t>k</a:t>
            </a:r>
            <a:r>
              <a:rPr lang="en-US" sz="1800" dirty="0">
                <a:solidFill>
                  <a:srgbClr val="577052"/>
                </a:solidFill>
                <a:latin typeface="Times New Roman" charset="0"/>
              </a:rPr>
              <a:t> </a:t>
            </a:r>
            <a:r>
              <a:rPr lang="en-US" sz="1800" dirty="0">
                <a:solidFill>
                  <a:srgbClr val="577052"/>
                </a:solidFill>
                <a:latin typeface="Symbol" charset="0"/>
                <a:sym typeface="Symbol" charset="0"/>
              </a:rPr>
              <a:t>&lt;</a:t>
            </a:r>
            <a:r>
              <a:rPr lang="en-US" sz="1800" dirty="0">
                <a:solidFill>
                  <a:srgbClr val="577052"/>
                </a:solidFill>
                <a:latin typeface="Times New Roman" charset="0"/>
              </a:rPr>
              <a:t> </a:t>
            </a:r>
            <a:r>
              <a:rPr lang="en-US" sz="1800" b="1" i="1" dirty="0">
                <a:solidFill>
                  <a:srgbClr val="577052"/>
                </a:solidFill>
                <a:latin typeface="Times New Roman" charset="0"/>
              </a:rPr>
              <a:t>key</a:t>
            </a:r>
            <a:r>
              <a:rPr lang="en-US" sz="1800" dirty="0">
                <a:solidFill>
                  <a:srgbClr val="577052"/>
                </a:solidFill>
                <a:latin typeface="Times New Roman" charset="0"/>
              </a:rPr>
              <a:t>(</a:t>
            </a:r>
            <a:r>
              <a:rPr lang="en-US" sz="1800" b="1" i="1" dirty="0">
                <a:solidFill>
                  <a:srgbClr val="577052"/>
                </a:solidFill>
                <a:latin typeface="Times New Roman" charset="0"/>
              </a:rPr>
              <a:t>v</a:t>
            </a:r>
            <a:r>
              <a:rPr lang="en-US" sz="1800" dirty="0">
                <a:solidFill>
                  <a:srgbClr val="577052"/>
                </a:solidFill>
                <a:latin typeface="Times New Roman" charset="0"/>
              </a:rPr>
              <a:t>)</a:t>
            </a:r>
          </a:p>
          <a:p>
            <a:pPr lvl="1" eaLnBrk="1" fontAlgn="base" hangingPunct="1">
              <a:lnSpc>
                <a:spcPct val="90000"/>
              </a:lnSpc>
              <a:spcBef>
                <a:spcPct val="20000"/>
              </a:spcBef>
              <a:spcAft>
                <a:spcPct val="0"/>
              </a:spcAft>
              <a:buClr>
                <a:srgbClr val="6F89F7"/>
              </a:buClr>
              <a:buSzPct val="110000"/>
            </a:pPr>
            <a:r>
              <a:rPr lang="en-US" sz="1800" dirty="0">
                <a:solidFill>
                  <a:srgbClr val="577052"/>
                </a:solidFill>
                <a:latin typeface="Times New Roman" charset="0"/>
              </a:rPr>
              <a:t>	</a:t>
            </a:r>
            <a:r>
              <a:rPr lang="en-US" sz="1800" b="1" dirty="0">
                <a:solidFill>
                  <a:srgbClr val="000000"/>
                </a:solidFill>
                <a:latin typeface="Times New Roman" charset="0"/>
              </a:rPr>
              <a:t>return</a:t>
            </a:r>
            <a:r>
              <a:rPr lang="en-US" sz="1800" dirty="0">
                <a:solidFill>
                  <a:srgbClr val="577052"/>
                </a:solidFill>
                <a:latin typeface="Times New Roman" charset="0"/>
              </a:rPr>
              <a:t> </a:t>
            </a:r>
            <a:r>
              <a:rPr lang="en-US" sz="1800" b="1" i="1" dirty="0" err="1">
                <a:solidFill>
                  <a:srgbClr val="577052"/>
                </a:solidFill>
                <a:latin typeface="Times New Roman" charset="0"/>
              </a:rPr>
              <a:t>TreeSearch</a:t>
            </a:r>
            <a:r>
              <a:rPr lang="en-US" sz="1800" dirty="0">
                <a:solidFill>
                  <a:srgbClr val="577052"/>
                </a:solidFill>
                <a:latin typeface="Times New Roman" charset="0"/>
              </a:rPr>
              <a:t>(</a:t>
            </a:r>
            <a:r>
              <a:rPr lang="en-US" sz="1800" b="1" i="1" dirty="0">
                <a:solidFill>
                  <a:srgbClr val="577052"/>
                </a:solidFill>
                <a:latin typeface="Times New Roman" charset="0"/>
              </a:rPr>
              <a:t>k</a:t>
            </a:r>
            <a:r>
              <a:rPr lang="en-US" sz="1800" dirty="0">
                <a:solidFill>
                  <a:srgbClr val="577052"/>
                </a:solidFill>
                <a:latin typeface="Times New Roman" charset="0"/>
              </a:rPr>
              <a:t>,</a:t>
            </a:r>
            <a:r>
              <a:rPr lang="en-US" sz="1800" b="1" i="1" dirty="0">
                <a:solidFill>
                  <a:srgbClr val="577052"/>
                </a:solidFill>
                <a:latin typeface="Times New Roman" charset="0"/>
              </a:rPr>
              <a:t> left</a:t>
            </a:r>
            <a:r>
              <a:rPr lang="en-US" sz="1800" dirty="0">
                <a:solidFill>
                  <a:srgbClr val="577052"/>
                </a:solidFill>
                <a:latin typeface="Times New Roman" charset="0"/>
              </a:rPr>
              <a:t>(</a:t>
            </a:r>
            <a:r>
              <a:rPr lang="en-US" sz="1800" b="1" i="1" dirty="0">
                <a:solidFill>
                  <a:srgbClr val="577052"/>
                </a:solidFill>
                <a:latin typeface="Times New Roman" charset="0"/>
              </a:rPr>
              <a:t>v</a:t>
            </a:r>
            <a:r>
              <a:rPr lang="en-US" sz="1800" dirty="0">
                <a:solidFill>
                  <a:srgbClr val="577052"/>
                </a:solidFill>
                <a:latin typeface="Times New Roman" charset="0"/>
              </a:rPr>
              <a:t>))</a:t>
            </a:r>
          </a:p>
          <a:p>
            <a:pPr lvl="1" eaLnBrk="1" fontAlgn="base" hangingPunct="1">
              <a:lnSpc>
                <a:spcPct val="90000"/>
              </a:lnSpc>
              <a:spcBef>
                <a:spcPct val="20000"/>
              </a:spcBef>
              <a:spcAft>
                <a:spcPct val="0"/>
              </a:spcAft>
              <a:buClr>
                <a:srgbClr val="6F89F7"/>
              </a:buClr>
              <a:buSzPct val="110000"/>
            </a:pPr>
            <a:r>
              <a:rPr lang="en-US" sz="1800" b="1" dirty="0">
                <a:solidFill>
                  <a:srgbClr val="000000"/>
                </a:solidFill>
                <a:latin typeface="Times New Roman" charset="0"/>
              </a:rPr>
              <a:t>else if </a:t>
            </a:r>
            <a:r>
              <a:rPr lang="en-US" sz="1800" b="1" i="1" dirty="0">
                <a:solidFill>
                  <a:srgbClr val="577052"/>
                </a:solidFill>
                <a:latin typeface="Times New Roman" charset="0"/>
              </a:rPr>
              <a:t>k</a:t>
            </a:r>
            <a:r>
              <a:rPr lang="en-US" sz="1800" dirty="0">
                <a:solidFill>
                  <a:srgbClr val="577052"/>
                </a:solidFill>
                <a:latin typeface="Times New Roman" charset="0"/>
              </a:rPr>
              <a:t> </a:t>
            </a:r>
            <a:r>
              <a:rPr lang="en-US" sz="1800" dirty="0">
                <a:solidFill>
                  <a:srgbClr val="577052"/>
                </a:solidFill>
                <a:latin typeface="Symbol" charset="0"/>
                <a:sym typeface="Symbol" charset="0"/>
              </a:rPr>
              <a:t>=</a:t>
            </a:r>
            <a:r>
              <a:rPr lang="en-US" sz="1800" dirty="0">
                <a:solidFill>
                  <a:srgbClr val="577052"/>
                </a:solidFill>
                <a:latin typeface="Times New Roman" charset="0"/>
              </a:rPr>
              <a:t> </a:t>
            </a:r>
            <a:r>
              <a:rPr lang="en-US" sz="1800" b="1" i="1" dirty="0">
                <a:solidFill>
                  <a:srgbClr val="577052"/>
                </a:solidFill>
                <a:latin typeface="Times New Roman" charset="0"/>
              </a:rPr>
              <a:t>key</a:t>
            </a:r>
            <a:r>
              <a:rPr lang="en-US" sz="1800" dirty="0">
                <a:solidFill>
                  <a:srgbClr val="577052"/>
                </a:solidFill>
                <a:latin typeface="Times New Roman" charset="0"/>
              </a:rPr>
              <a:t>(</a:t>
            </a:r>
            <a:r>
              <a:rPr lang="en-US" sz="1800" b="1" i="1" dirty="0">
                <a:solidFill>
                  <a:srgbClr val="577052"/>
                </a:solidFill>
                <a:latin typeface="Times New Roman" charset="0"/>
              </a:rPr>
              <a:t>v</a:t>
            </a:r>
            <a:r>
              <a:rPr lang="en-US" sz="1800" dirty="0">
                <a:solidFill>
                  <a:srgbClr val="577052"/>
                </a:solidFill>
                <a:latin typeface="Times New Roman" charset="0"/>
              </a:rPr>
              <a:t>)</a:t>
            </a:r>
          </a:p>
          <a:p>
            <a:pPr lvl="1" eaLnBrk="1" fontAlgn="base" hangingPunct="1">
              <a:lnSpc>
                <a:spcPct val="90000"/>
              </a:lnSpc>
              <a:spcBef>
                <a:spcPct val="20000"/>
              </a:spcBef>
              <a:spcAft>
                <a:spcPct val="0"/>
              </a:spcAft>
              <a:buClr>
                <a:srgbClr val="6F89F7"/>
              </a:buClr>
              <a:buSzPct val="110000"/>
            </a:pPr>
            <a:r>
              <a:rPr lang="en-US" sz="1800" dirty="0">
                <a:solidFill>
                  <a:srgbClr val="577052"/>
                </a:solidFill>
                <a:latin typeface="Times New Roman" charset="0"/>
              </a:rPr>
              <a:t>	</a:t>
            </a:r>
            <a:r>
              <a:rPr lang="en-US" sz="1800" b="1" dirty="0">
                <a:solidFill>
                  <a:srgbClr val="000000"/>
                </a:solidFill>
                <a:latin typeface="Times New Roman" charset="0"/>
              </a:rPr>
              <a:t>return</a:t>
            </a:r>
            <a:r>
              <a:rPr lang="en-US" sz="1800" dirty="0">
                <a:solidFill>
                  <a:srgbClr val="577052"/>
                </a:solidFill>
                <a:latin typeface="Times New Roman" charset="0"/>
              </a:rPr>
              <a:t> </a:t>
            </a:r>
            <a:r>
              <a:rPr lang="en-US" sz="1800" b="1" i="1" dirty="0">
                <a:solidFill>
                  <a:srgbClr val="577052"/>
                </a:solidFill>
                <a:latin typeface="Times New Roman" charset="0"/>
              </a:rPr>
              <a:t>v</a:t>
            </a:r>
            <a:endParaRPr lang="en-US" sz="1800" dirty="0">
              <a:solidFill>
                <a:srgbClr val="577052"/>
              </a:solidFill>
              <a:latin typeface="Times New Roman" charset="0"/>
            </a:endParaRPr>
          </a:p>
          <a:p>
            <a:pPr lvl="1" eaLnBrk="1" fontAlgn="base" hangingPunct="1">
              <a:lnSpc>
                <a:spcPct val="90000"/>
              </a:lnSpc>
              <a:spcBef>
                <a:spcPct val="20000"/>
              </a:spcBef>
              <a:spcAft>
                <a:spcPct val="0"/>
              </a:spcAft>
              <a:buClr>
                <a:srgbClr val="6F89F7"/>
              </a:buClr>
              <a:buSzPct val="110000"/>
            </a:pPr>
            <a:r>
              <a:rPr lang="en-US" sz="1800" b="1" dirty="0">
                <a:solidFill>
                  <a:srgbClr val="000000"/>
                </a:solidFill>
                <a:latin typeface="Times New Roman" charset="0"/>
              </a:rPr>
              <a:t>else</a:t>
            </a:r>
            <a:r>
              <a:rPr lang="en-US" sz="1800" dirty="0">
                <a:solidFill>
                  <a:srgbClr val="577052"/>
                </a:solidFill>
                <a:latin typeface="Times New Roman" charset="0"/>
              </a:rPr>
              <a:t> </a:t>
            </a:r>
            <a:r>
              <a:rPr lang="en-US" sz="1800" dirty="0">
                <a:solidFill>
                  <a:srgbClr val="6F89F7"/>
                </a:solidFill>
                <a:latin typeface="Times New Roman" charset="0"/>
              </a:rPr>
              <a:t>{ </a:t>
            </a:r>
            <a:r>
              <a:rPr lang="en-US" sz="1800" b="1" i="1" dirty="0">
                <a:solidFill>
                  <a:srgbClr val="6F89F7"/>
                </a:solidFill>
                <a:latin typeface="Times New Roman" charset="0"/>
              </a:rPr>
              <a:t>k</a:t>
            </a:r>
            <a:r>
              <a:rPr lang="en-US" sz="1800" dirty="0">
                <a:solidFill>
                  <a:srgbClr val="6F89F7"/>
                </a:solidFill>
                <a:latin typeface="Times New Roman" charset="0"/>
              </a:rPr>
              <a:t> </a:t>
            </a:r>
            <a:r>
              <a:rPr lang="en-US" sz="1800" dirty="0">
                <a:solidFill>
                  <a:srgbClr val="6F89F7"/>
                </a:solidFill>
                <a:latin typeface="Symbol" charset="0"/>
                <a:sym typeface="Symbol" charset="0"/>
              </a:rPr>
              <a:t>&gt;</a:t>
            </a:r>
            <a:r>
              <a:rPr lang="en-US" sz="1800" dirty="0">
                <a:solidFill>
                  <a:srgbClr val="6F89F7"/>
                </a:solidFill>
                <a:latin typeface="Times New Roman" charset="0"/>
              </a:rPr>
              <a:t> </a:t>
            </a:r>
            <a:r>
              <a:rPr lang="en-US" sz="1800" b="1" i="1" dirty="0">
                <a:solidFill>
                  <a:srgbClr val="6F89F7"/>
                </a:solidFill>
                <a:latin typeface="Times New Roman" charset="0"/>
              </a:rPr>
              <a:t>key</a:t>
            </a:r>
            <a:r>
              <a:rPr lang="en-US" sz="1800" dirty="0">
                <a:solidFill>
                  <a:srgbClr val="6F89F7"/>
                </a:solidFill>
                <a:latin typeface="Times New Roman" charset="0"/>
              </a:rPr>
              <a:t>(</a:t>
            </a:r>
            <a:r>
              <a:rPr lang="en-US" sz="1800" b="1" i="1" dirty="0">
                <a:solidFill>
                  <a:srgbClr val="6F89F7"/>
                </a:solidFill>
                <a:latin typeface="Times New Roman" charset="0"/>
              </a:rPr>
              <a:t>v</a:t>
            </a:r>
            <a:r>
              <a:rPr lang="en-US" sz="1800" dirty="0">
                <a:solidFill>
                  <a:srgbClr val="6F89F7"/>
                </a:solidFill>
                <a:latin typeface="Times New Roman" charset="0"/>
              </a:rPr>
              <a:t>) }</a:t>
            </a:r>
          </a:p>
          <a:p>
            <a:pPr lvl="1" eaLnBrk="1" fontAlgn="base" hangingPunct="1">
              <a:lnSpc>
                <a:spcPct val="90000"/>
              </a:lnSpc>
              <a:spcBef>
                <a:spcPct val="20000"/>
              </a:spcBef>
              <a:spcAft>
                <a:spcPct val="0"/>
              </a:spcAft>
              <a:buClr>
                <a:srgbClr val="6F89F7"/>
              </a:buClr>
              <a:buSzPct val="110000"/>
            </a:pPr>
            <a:r>
              <a:rPr lang="en-US" sz="1800" dirty="0">
                <a:solidFill>
                  <a:srgbClr val="577052"/>
                </a:solidFill>
                <a:latin typeface="Times New Roman" charset="0"/>
              </a:rPr>
              <a:t>	</a:t>
            </a:r>
            <a:r>
              <a:rPr lang="en-US" sz="1800" b="1" dirty="0">
                <a:solidFill>
                  <a:srgbClr val="000000"/>
                </a:solidFill>
                <a:latin typeface="Times New Roman" charset="0"/>
              </a:rPr>
              <a:t>return</a:t>
            </a:r>
            <a:r>
              <a:rPr lang="en-US" sz="1800" dirty="0">
                <a:solidFill>
                  <a:srgbClr val="577052"/>
                </a:solidFill>
                <a:latin typeface="Times New Roman" charset="0"/>
              </a:rPr>
              <a:t> </a:t>
            </a:r>
            <a:r>
              <a:rPr lang="en-US" sz="1800" b="1" i="1" dirty="0" err="1">
                <a:solidFill>
                  <a:srgbClr val="577052"/>
                </a:solidFill>
                <a:latin typeface="Times New Roman" charset="0"/>
              </a:rPr>
              <a:t>TreeSearch</a:t>
            </a:r>
            <a:r>
              <a:rPr lang="en-US" sz="1800" dirty="0">
                <a:solidFill>
                  <a:srgbClr val="577052"/>
                </a:solidFill>
                <a:latin typeface="Times New Roman" charset="0"/>
              </a:rPr>
              <a:t>(</a:t>
            </a:r>
            <a:r>
              <a:rPr lang="en-US" sz="1800" b="1" i="1" dirty="0">
                <a:solidFill>
                  <a:srgbClr val="577052"/>
                </a:solidFill>
                <a:latin typeface="Times New Roman" charset="0"/>
              </a:rPr>
              <a:t>k</a:t>
            </a:r>
            <a:r>
              <a:rPr lang="en-US" sz="1800" dirty="0">
                <a:solidFill>
                  <a:srgbClr val="577052"/>
                </a:solidFill>
                <a:latin typeface="Times New Roman" charset="0"/>
              </a:rPr>
              <a:t>,</a:t>
            </a:r>
            <a:r>
              <a:rPr lang="en-US" sz="1800" b="1" i="1" dirty="0">
                <a:solidFill>
                  <a:srgbClr val="577052"/>
                </a:solidFill>
                <a:latin typeface="Times New Roman" charset="0"/>
              </a:rPr>
              <a:t> right</a:t>
            </a:r>
            <a:r>
              <a:rPr lang="en-US" sz="1800" dirty="0">
                <a:solidFill>
                  <a:srgbClr val="577052"/>
                </a:solidFill>
                <a:latin typeface="Times New Roman" charset="0"/>
              </a:rPr>
              <a:t>(</a:t>
            </a:r>
            <a:r>
              <a:rPr lang="en-US" sz="1800" b="1" i="1" dirty="0">
                <a:solidFill>
                  <a:srgbClr val="577052"/>
                </a:solidFill>
                <a:latin typeface="Times New Roman" charset="0"/>
              </a:rPr>
              <a:t>v</a:t>
            </a:r>
            <a:r>
              <a:rPr lang="en-US" sz="1800" dirty="0">
                <a:solidFill>
                  <a:srgbClr val="577052"/>
                </a:solidFill>
                <a:latin typeface="Times New Roman" charset="0"/>
              </a:rPr>
              <a:t>))</a:t>
            </a:r>
          </a:p>
        </p:txBody>
      </p:sp>
      <p:sp>
        <p:nvSpPr>
          <p:cNvPr id="8199" name="Oval 1031"/>
          <p:cNvSpPr>
            <a:spLocks noChangeArrowheads="1"/>
          </p:cNvSpPr>
          <p:nvPr/>
        </p:nvSpPr>
        <p:spPr bwMode="auto">
          <a:xfrm>
            <a:off x="7885114"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6</a:t>
            </a:r>
          </a:p>
        </p:txBody>
      </p:sp>
      <p:sp>
        <p:nvSpPr>
          <p:cNvPr id="8200" name="Oval 1032"/>
          <p:cNvSpPr>
            <a:spLocks noChangeArrowheads="1"/>
          </p:cNvSpPr>
          <p:nvPr/>
        </p:nvSpPr>
        <p:spPr bwMode="auto">
          <a:xfrm>
            <a:off x="9296400" y="4946651"/>
            <a:ext cx="319088"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8201" name="Oval 1033"/>
          <p:cNvSpPr>
            <a:spLocks noChangeArrowheads="1"/>
          </p:cNvSpPr>
          <p:nvPr/>
        </p:nvSpPr>
        <p:spPr bwMode="auto">
          <a:xfrm>
            <a:off x="6932614" y="4946651"/>
            <a:ext cx="319087"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2</a:t>
            </a:r>
          </a:p>
        </p:txBody>
      </p:sp>
      <p:sp>
        <p:nvSpPr>
          <p:cNvPr id="8202" name="Oval 1034"/>
          <p:cNvSpPr>
            <a:spLocks noChangeArrowheads="1"/>
          </p:cNvSpPr>
          <p:nvPr/>
        </p:nvSpPr>
        <p:spPr bwMode="auto">
          <a:xfrm>
            <a:off x="7519989" y="5441951"/>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8203" name="Rectangle 1035"/>
          <p:cNvSpPr>
            <a:spLocks noChangeAspect="1" noChangeArrowheads="1"/>
          </p:cNvSpPr>
          <p:nvPr/>
        </p:nvSpPr>
        <p:spPr bwMode="auto">
          <a:xfrm>
            <a:off x="7272339" y="6018214"/>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8204" name="Rectangle 1036"/>
          <p:cNvSpPr>
            <a:spLocks noChangeAspect="1" noChangeArrowheads="1"/>
          </p:cNvSpPr>
          <p:nvPr/>
        </p:nvSpPr>
        <p:spPr bwMode="auto">
          <a:xfrm>
            <a:off x="7858126" y="6018214"/>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8205" name="Rectangle 1037"/>
          <p:cNvSpPr>
            <a:spLocks noChangeAspect="1" noChangeArrowheads="1"/>
          </p:cNvSpPr>
          <p:nvPr/>
        </p:nvSpPr>
        <p:spPr bwMode="auto">
          <a:xfrm>
            <a:off x="9828214" y="5486401"/>
            <a:ext cx="230187" cy="2317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8206" name="AutoShape 1038"/>
          <p:cNvCxnSpPr>
            <a:cxnSpLocks noChangeShapeType="1"/>
            <a:stCxn id="8199" idx="3"/>
            <a:endCxn id="8201" idx="7"/>
          </p:cNvCxnSpPr>
          <p:nvPr/>
        </p:nvCxnSpPr>
        <p:spPr bwMode="auto">
          <a:xfrm flipH="1">
            <a:off x="7205664"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8207" name="AutoShape 1039"/>
          <p:cNvCxnSpPr>
            <a:cxnSpLocks noChangeShapeType="1"/>
            <a:stCxn id="8200" idx="1"/>
            <a:endCxn id="8199" idx="5"/>
          </p:cNvCxnSpPr>
          <p:nvPr/>
        </p:nvCxnSpPr>
        <p:spPr bwMode="auto">
          <a:xfrm flipH="1" flipV="1">
            <a:off x="8158164"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8" name="AutoShape 1040"/>
          <p:cNvCxnSpPr>
            <a:cxnSpLocks noChangeShapeType="1"/>
            <a:stCxn id="8205" idx="0"/>
            <a:endCxn id="8200" idx="5"/>
          </p:cNvCxnSpPr>
          <p:nvPr/>
        </p:nvCxnSpPr>
        <p:spPr bwMode="auto">
          <a:xfrm flipH="1" flipV="1">
            <a:off x="9569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9" name="AutoShape 1041"/>
          <p:cNvCxnSpPr>
            <a:cxnSpLocks noChangeShapeType="1"/>
            <a:stCxn id="8219" idx="7"/>
            <a:endCxn id="8200" idx="3"/>
          </p:cNvCxnSpPr>
          <p:nvPr/>
        </p:nvCxnSpPr>
        <p:spPr bwMode="auto">
          <a:xfrm flipV="1">
            <a:off x="9112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0" name="AutoShape 1042"/>
          <p:cNvCxnSpPr>
            <a:cxnSpLocks noChangeShapeType="1"/>
            <a:stCxn id="8204" idx="0"/>
            <a:endCxn id="8202" idx="5"/>
          </p:cNvCxnSpPr>
          <p:nvPr/>
        </p:nvCxnSpPr>
        <p:spPr bwMode="auto">
          <a:xfrm flipH="1" flipV="1">
            <a:off x="7793039" y="57435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1" name="AutoShape 1043"/>
          <p:cNvCxnSpPr>
            <a:cxnSpLocks noChangeShapeType="1"/>
            <a:stCxn id="8203" idx="0"/>
            <a:endCxn id="8202" idx="3"/>
          </p:cNvCxnSpPr>
          <p:nvPr/>
        </p:nvCxnSpPr>
        <p:spPr bwMode="auto">
          <a:xfrm flipV="1">
            <a:off x="7388225" y="5743576"/>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2" name="AutoShape 1044"/>
          <p:cNvCxnSpPr>
            <a:cxnSpLocks noChangeShapeType="1"/>
            <a:stCxn id="8214" idx="7"/>
            <a:endCxn id="8201" idx="3"/>
          </p:cNvCxnSpPr>
          <p:nvPr/>
        </p:nvCxnSpPr>
        <p:spPr bwMode="auto">
          <a:xfrm flipV="1">
            <a:off x="6618288" y="5248276"/>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3" name="AutoShape 1045"/>
          <p:cNvCxnSpPr>
            <a:cxnSpLocks noChangeShapeType="1"/>
            <a:stCxn id="8202" idx="1"/>
            <a:endCxn id="8201" idx="5"/>
          </p:cNvCxnSpPr>
          <p:nvPr/>
        </p:nvCxnSpPr>
        <p:spPr bwMode="auto">
          <a:xfrm flipH="1" flipV="1">
            <a:off x="7205663" y="524827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8214" name="Oval 1046"/>
          <p:cNvSpPr>
            <a:spLocks noChangeArrowheads="1"/>
          </p:cNvSpPr>
          <p:nvPr/>
        </p:nvSpPr>
        <p:spPr bwMode="auto">
          <a:xfrm>
            <a:off x="6345239" y="5441951"/>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8215" name="Rectangle 1047"/>
          <p:cNvSpPr>
            <a:spLocks noChangeAspect="1" noChangeArrowheads="1"/>
          </p:cNvSpPr>
          <p:nvPr/>
        </p:nvSpPr>
        <p:spPr bwMode="auto">
          <a:xfrm>
            <a:off x="6096000" y="601821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8216" name="Rectangle 1048"/>
          <p:cNvSpPr>
            <a:spLocks noChangeAspect="1" noChangeArrowheads="1"/>
          </p:cNvSpPr>
          <p:nvPr/>
        </p:nvSpPr>
        <p:spPr bwMode="auto">
          <a:xfrm>
            <a:off x="6683375" y="601821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8217" name="AutoShape 1049"/>
          <p:cNvCxnSpPr>
            <a:cxnSpLocks noChangeShapeType="1"/>
            <a:stCxn id="8216" idx="0"/>
            <a:endCxn id="8214" idx="5"/>
          </p:cNvCxnSpPr>
          <p:nvPr/>
        </p:nvCxnSpPr>
        <p:spPr bwMode="auto">
          <a:xfrm flipH="1" flipV="1">
            <a:off x="6618289" y="572452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8" name="AutoShape 1050"/>
          <p:cNvCxnSpPr>
            <a:cxnSpLocks noChangeShapeType="1"/>
            <a:stCxn id="8215" idx="0"/>
            <a:endCxn id="8214" idx="3"/>
          </p:cNvCxnSpPr>
          <p:nvPr/>
        </p:nvCxnSpPr>
        <p:spPr bwMode="auto">
          <a:xfrm flipV="1">
            <a:off x="6211889" y="572452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8219" name="Oval 1051"/>
          <p:cNvSpPr>
            <a:spLocks noChangeArrowheads="1"/>
          </p:cNvSpPr>
          <p:nvPr/>
        </p:nvSpPr>
        <p:spPr bwMode="auto">
          <a:xfrm>
            <a:off x="8839201" y="5426076"/>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8220" name="Rectangle 1052"/>
          <p:cNvSpPr>
            <a:spLocks noChangeAspect="1" noChangeArrowheads="1"/>
          </p:cNvSpPr>
          <p:nvPr/>
        </p:nvSpPr>
        <p:spPr bwMode="auto">
          <a:xfrm>
            <a:off x="8555039" y="6018214"/>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8221" name="Rectangle 1053"/>
          <p:cNvSpPr>
            <a:spLocks noChangeAspect="1" noChangeArrowheads="1"/>
          </p:cNvSpPr>
          <p:nvPr/>
        </p:nvSpPr>
        <p:spPr bwMode="auto">
          <a:xfrm>
            <a:off x="9140826" y="6018214"/>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8222" name="AutoShape 1054"/>
          <p:cNvCxnSpPr>
            <a:cxnSpLocks noChangeShapeType="1"/>
            <a:stCxn id="8221" idx="0"/>
            <a:endCxn id="8219" idx="5"/>
          </p:cNvCxnSpPr>
          <p:nvPr/>
        </p:nvCxnSpPr>
        <p:spPr bwMode="auto">
          <a:xfrm flipH="1" flipV="1">
            <a:off x="9112251"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23" name="AutoShape 1055"/>
          <p:cNvCxnSpPr>
            <a:cxnSpLocks noChangeShapeType="1"/>
            <a:stCxn id="8220" idx="0"/>
            <a:endCxn id="8219" idx="3"/>
          </p:cNvCxnSpPr>
          <p:nvPr/>
        </p:nvCxnSpPr>
        <p:spPr bwMode="auto">
          <a:xfrm flipV="1">
            <a:off x="8670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8224" name="Text Box 1056"/>
          <p:cNvSpPr txBox="1">
            <a:spLocks noChangeArrowheads="1"/>
          </p:cNvSpPr>
          <p:nvPr/>
        </p:nvSpPr>
        <p:spPr bwMode="auto">
          <a:xfrm>
            <a:off x="7334250" y="4467226"/>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&lt;</a:t>
            </a:r>
          </a:p>
        </p:txBody>
      </p:sp>
      <p:sp>
        <p:nvSpPr>
          <p:cNvPr id="8225" name="Text Box 1057"/>
          <p:cNvSpPr txBox="1">
            <a:spLocks noChangeArrowheads="1"/>
          </p:cNvSpPr>
          <p:nvPr/>
        </p:nvSpPr>
        <p:spPr bwMode="auto">
          <a:xfrm>
            <a:off x="7334250" y="5000626"/>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&gt;</a:t>
            </a:r>
          </a:p>
        </p:txBody>
      </p:sp>
      <p:sp>
        <p:nvSpPr>
          <p:cNvPr id="8226" name="Text Box 1058"/>
          <p:cNvSpPr txBox="1">
            <a:spLocks noChangeArrowheads="1"/>
          </p:cNvSpPr>
          <p:nvPr/>
        </p:nvSpPr>
        <p:spPr bwMode="auto">
          <a:xfrm>
            <a:off x="7848600" y="5394326"/>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a:t>
            </a:r>
          </a:p>
        </p:txBody>
      </p:sp>
      <p:sp>
        <p:nvSpPr>
          <p:cNvPr id="8227" name="Date Placeholder 3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Tree>
    <p:extLst>
      <p:ext uri="{BB962C8B-B14F-4D97-AF65-F5344CB8AC3E}">
        <p14:creationId xmlns:p14="http://schemas.microsoft.com/office/powerpoint/2010/main" val="418334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E913B996-1B16-EE4E-A9C1-B8184B0381D2}" type="slidenum">
              <a:rPr lang="en-US" sz="1400">
                <a:solidFill>
                  <a:srgbClr val="40458C"/>
                </a:solidFill>
              </a:rPr>
              <a:pPr eaLnBrk="1" fontAlgn="base" hangingPunct="1">
                <a:spcBef>
                  <a:spcPct val="0"/>
                </a:spcBef>
                <a:spcAft>
                  <a:spcPct val="0"/>
                </a:spcAft>
              </a:pPr>
              <a:t>17</a:t>
            </a:fld>
            <a:endParaRPr lang="en-US" sz="1400">
              <a:solidFill>
                <a:srgbClr val="40458C"/>
              </a:solidFill>
            </a:endParaRPr>
          </a:p>
        </p:txBody>
      </p:sp>
      <p:sp>
        <p:nvSpPr>
          <p:cNvPr id="9220" name="Rectangle 2"/>
          <p:cNvSpPr>
            <a:spLocks noGrp="1" noChangeArrowheads="1"/>
          </p:cNvSpPr>
          <p:nvPr>
            <p:ph type="title"/>
          </p:nvPr>
        </p:nvSpPr>
        <p:spPr/>
        <p:txBody>
          <a:bodyPr/>
          <a:lstStyle/>
          <a:p>
            <a:pPr eaLnBrk="1" hangingPunct="1"/>
            <a:r>
              <a:rPr lang="en-US">
                <a:latin typeface="Tahoma" charset="0"/>
              </a:rPr>
              <a:t>Insertion</a:t>
            </a:r>
            <a:endParaRPr lang="en-US" sz="4000">
              <a:latin typeface="Tahoma" charset="0"/>
            </a:endParaRPr>
          </a:p>
        </p:txBody>
      </p:sp>
      <p:sp>
        <p:nvSpPr>
          <p:cNvPr id="9221" name="Rectangle 3" descr="Rectangle: Click to edit Master text styles&#10;Second level&#10;Third level&#10;Fourth level&#10;Fifth level"/>
          <p:cNvSpPr>
            <a:spLocks noGrp="1" noChangeArrowheads="1"/>
          </p:cNvSpPr>
          <p:nvPr>
            <p:ph type="body" idx="1"/>
          </p:nvPr>
        </p:nvSpPr>
        <p:spPr>
          <a:xfrm>
            <a:off x="2362200" y="1676400"/>
            <a:ext cx="3657600" cy="4343400"/>
          </a:xfrm>
        </p:spPr>
        <p:txBody>
          <a:bodyPr/>
          <a:lstStyle/>
          <a:p>
            <a:pPr eaLnBrk="1" hangingPunct="1"/>
            <a:r>
              <a:rPr lang="en-US" sz="2000">
                <a:latin typeface="Tahoma" charset="0"/>
              </a:rPr>
              <a:t>To perform operation </a:t>
            </a:r>
            <a:r>
              <a:rPr lang="en-US" sz="2000">
                <a:solidFill>
                  <a:schemeClr val="tx2"/>
                </a:solidFill>
                <a:latin typeface="Tahoma" charset="0"/>
              </a:rPr>
              <a:t>put</a:t>
            </a:r>
            <a:r>
              <a:rPr lang="en-US" sz="2000">
                <a:latin typeface="Tahoma" charset="0"/>
              </a:rPr>
              <a:t>(k, o), we search for key k (using TreeSearch)</a:t>
            </a:r>
          </a:p>
          <a:p>
            <a:pPr eaLnBrk="1" hangingPunct="1"/>
            <a:r>
              <a:rPr lang="en-US" sz="2000">
                <a:latin typeface="Tahoma" charset="0"/>
              </a:rPr>
              <a:t>Assume k is not already in the tree, and let w be the leaf reached by the search</a:t>
            </a:r>
          </a:p>
          <a:p>
            <a:pPr eaLnBrk="1" hangingPunct="1"/>
            <a:r>
              <a:rPr lang="en-US" sz="2000">
                <a:latin typeface="Tahoma" charset="0"/>
              </a:rPr>
              <a:t>We insert k at node w and expand w into an internal node</a:t>
            </a:r>
          </a:p>
          <a:p>
            <a:pPr eaLnBrk="1" hangingPunct="1"/>
            <a:r>
              <a:rPr lang="en-US" sz="2000">
                <a:latin typeface="Tahoma" charset="0"/>
              </a:rPr>
              <a:t>Example: insert 5</a:t>
            </a:r>
          </a:p>
        </p:txBody>
      </p:sp>
      <p:sp>
        <p:nvSpPr>
          <p:cNvPr id="9222" name="Oval 4"/>
          <p:cNvSpPr>
            <a:spLocks noChangeArrowheads="1"/>
          </p:cNvSpPr>
          <p:nvPr/>
        </p:nvSpPr>
        <p:spPr bwMode="auto">
          <a:xfrm>
            <a:off x="8289926"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sp>
        <p:nvSpPr>
          <p:cNvPr id="9223" name="Oval 5"/>
          <p:cNvSpPr>
            <a:spLocks noChangeArrowheads="1"/>
          </p:cNvSpPr>
          <p:nvPr/>
        </p:nvSpPr>
        <p:spPr bwMode="auto">
          <a:xfrm>
            <a:off x="9488489"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9224" name="Oval 6"/>
          <p:cNvSpPr>
            <a:spLocks noChangeArrowheads="1"/>
          </p:cNvSpPr>
          <p:nvPr/>
        </p:nvSpPr>
        <p:spPr bwMode="auto">
          <a:xfrm>
            <a:off x="6932614"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2</a:t>
            </a:r>
          </a:p>
        </p:txBody>
      </p:sp>
      <p:sp>
        <p:nvSpPr>
          <p:cNvPr id="9225" name="Oval 7"/>
          <p:cNvSpPr>
            <a:spLocks noChangeArrowheads="1"/>
          </p:cNvSpPr>
          <p:nvPr/>
        </p:nvSpPr>
        <p:spPr bwMode="auto">
          <a:xfrm>
            <a:off x="7519989"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4</a:t>
            </a:r>
          </a:p>
        </p:txBody>
      </p:sp>
      <p:sp>
        <p:nvSpPr>
          <p:cNvPr id="9226" name="Rectangle 8"/>
          <p:cNvSpPr>
            <a:spLocks noChangeAspect="1" noChangeArrowheads="1"/>
          </p:cNvSpPr>
          <p:nvPr/>
        </p:nvSpPr>
        <p:spPr bwMode="auto">
          <a:xfrm>
            <a:off x="7272339" y="5468939"/>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9227" name="Rectangle 10"/>
          <p:cNvSpPr>
            <a:spLocks noChangeAspect="1" noChangeArrowheads="1"/>
          </p:cNvSpPr>
          <p:nvPr/>
        </p:nvSpPr>
        <p:spPr bwMode="auto">
          <a:xfrm>
            <a:off x="10020300" y="4937126"/>
            <a:ext cx="230188" cy="2317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9228" name="AutoShape 11"/>
          <p:cNvCxnSpPr>
            <a:cxnSpLocks noChangeShapeType="1"/>
            <a:stCxn id="9222" idx="3"/>
            <a:endCxn id="9224" idx="7"/>
          </p:cNvCxnSpPr>
          <p:nvPr/>
        </p:nvCxnSpPr>
        <p:spPr bwMode="auto">
          <a:xfrm flipH="1">
            <a:off x="7205664"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29" name="AutoShape 12"/>
          <p:cNvCxnSpPr>
            <a:cxnSpLocks noChangeShapeType="1"/>
            <a:stCxn id="9223" idx="1"/>
            <a:endCxn id="9222" idx="5"/>
          </p:cNvCxnSpPr>
          <p:nvPr/>
        </p:nvCxnSpPr>
        <p:spPr bwMode="auto">
          <a:xfrm flipH="1" flipV="1">
            <a:off x="8562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0" name="AutoShape 13"/>
          <p:cNvCxnSpPr>
            <a:cxnSpLocks noChangeShapeType="1"/>
            <a:stCxn id="9227" idx="0"/>
            <a:endCxn id="9223" idx="5"/>
          </p:cNvCxnSpPr>
          <p:nvPr/>
        </p:nvCxnSpPr>
        <p:spPr bwMode="auto">
          <a:xfrm flipH="1" flipV="1">
            <a:off x="9761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1" name="AutoShape 14"/>
          <p:cNvCxnSpPr>
            <a:cxnSpLocks noChangeShapeType="1"/>
            <a:stCxn id="9241" idx="7"/>
            <a:endCxn id="9223" idx="3"/>
          </p:cNvCxnSpPr>
          <p:nvPr/>
        </p:nvCxnSpPr>
        <p:spPr bwMode="auto">
          <a:xfrm flipV="1">
            <a:off x="9267825" y="4679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2" name="AutoShape 15"/>
          <p:cNvCxnSpPr>
            <a:cxnSpLocks noChangeShapeType="1"/>
            <a:stCxn id="9271" idx="1"/>
            <a:endCxn id="9225" idx="5"/>
          </p:cNvCxnSpPr>
          <p:nvPr/>
        </p:nvCxnSpPr>
        <p:spPr bwMode="auto">
          <a:xfrm flipH="1" flipV="1">
            <a:off x="7793039"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3" name="AutoShape 16"/>
          <p:cNvCxnSpPr>
            <a:cxnSpLocks noChangeShapeType="1"/>
            <a:stCxn id="9226" idx="0"/>
            <a:endCxn id="9225" idx="3"/>
          </p:cNvCxnSpPr>
          <p:nvPr/>
        </p:nvCxnSpPr>
        <p:spPr bwMode="auto">
          <a:xfrm flipV="1">
            <a:off x="7388225" y="51752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4" name="AutoShape 17"/>
          <p:cNvCxnSpPr>
            <a:cxnSpLocks noChangeShapeType="1"/>
            <a:stCxn id="9236" idx="7"/>
            <a:endCxn id="9224" idx="3"/>
          </p:cNvCxnSpPr>
          <p:nvPr/>
        </p:nvCxnSpPr>
        <p:spPr bwMode="auto">
          <a:xfrm flipV="1">
            <a:off x="6618288" y="4679951"/>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5" name="AutoShape 18"/>
          <p:cNvCxnSpPr>
            <a:cxnSpLocks noChangeShapeType="1"/>
            <a:stCxn id="9225" idx="1"/>
            <a:endCxn id="9224" idx="5"/>
          </p:cNvCxnSpPr>
          <p:nvPr/>
        </p:nvCxnSpPr>
        <p:spPr bwMode="auto">
          <a:xfrm flipH="1" flipV="1">
            <a:off x="7205663" y="4679951"/>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36" name="Oval 19"/>
          <p:cNvSpPr>
            <a:spLocks noChangeArrowheads="1"/>
          </p:cNvSpPr>
          <p:nvPr/>
        </p:nvSpPr>
        <p:spPr bwMode="auto">
          <a:xfrm>
            <a:off x="6345239" y="48926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9237" name="Rectangle 20"/>
          <p:cNvSpPr>
            <a:spLocks noChangeAspect="1" noChangeArrowheads="1"/>
          </p:cNvSpPr>
          <p:nvPr/>
        </p:nvSpPr>
        <p:spPr bwMode="auto">
          <a:xfrm>
            <a:off x="6096000" y="54689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9238" name="Rectangle 21"/>
          <p:cNvSpPr>
            <a:spLocks noChangeAspect="1" noChangeArrowheads="1"/>
          </p:cNvSpPr>
          <p:nvPr/>
        </p:nvSpPr>
        <p:spPr bwMode="auto">
          <a:xfrm>
            <a:off x="6683375" y="54689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9239" name="AutoShape 22"/>
          <p:cNvCxnSpPr>
            <a:cxnSpLocks noChangeShapeType="1"/>
            <a:stCxn id="9238" idx="0"/>
            <a:endCxn id="9236" idx="5"/>
          </p:cNvCxnSpPr>
          <p:nvPr/>
        </p:nvCxnSpPr>
        <p:spPr bwMode="auto">
          <a:xfrm flipH="1" flipV="1">
            <a:off x="6618289"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40" name="AutoShape 23"/>
          <p:cNvCxnSpPr>
            <a:cxnSpLocks noChangeShapeType="1"/>
            <a:stCxn id="9237" idx="0"/>
            <a:endCxn id="9236" idx="3"/>
          </p:cNvCxnSpPr>
          <p:nvPr/>
        </p:nvCxnSpPr>
        <p:spPr bwMode="auto">
          <a:xfrm flipV="1">
            <a:off x="6211889"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41" name="Oval 24"/>
          <p:cNvSpPr>
            <a:spLocks noChangeArrowheads="1"/>
          </p:cNvSpPr>
          <p:nvPr/>
        </p:nvSpPr>
        <p:spPr bwMode="auto">
          <a:xfrm>
            <a:off x="8994776"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9242" name="Rectangle 25"/>
          <p:cNvSpPr>
            <a:spLocks noChangeAspect="1" noChangeArrowheads="1"/>
          </p:cNvSpPr>
          <p:nvPr/>
        </p:nvSpPr>
        <p:spPr bwMode="auto">
          <a:xfrm>
            <a:off x="8747125" y="54689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9243" name="Rectangle 26"/>
          <p:cNvSpPr>
            <a:spLocks noChangeAspect="1" noChangeArrowheads="1"/>
          </p:cNvSpPr>
          <p:nvPr/>
        </p:nvSpPr>
        <p:spPr bwMode="auto">
          <a:xfrm>
            <a:off x="9332914" y="5468939"/>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9244" name="AutoShape 27"/>
          <p:cNvCxnSpPr>
            <a:cxnSpLocks noChangeShapeType="1"/>
            <a:stCxn id="9243" idx="0"/>
            <a:endCxn id="9241" idx="5"/>
          </p:cNvCxnSpPr>
          <p:nvPr/>
        </p:nvCxnSpPr>
        <p:spPr bwMode="auto">
          <a:xfrm flipH="1" flipV="1">
            <a:off x="9267826"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45" name="AutoShape 28"/>
          <p:cNvCxnSpPr>
            <a:cxnSpLocks noChangeShapeType="1"/>
            <a:stCxn id="9242" idx="0"/>
            <a:endCxn id="9241" idx="3"/>
          </p:cNvCxnSpPr>
          <p:nvPr/>
        </p:nvCxnSpPr>
        <p:spPr bwMode="auto">
          <a:xfrm flipV="1">
            <a:off x="8863014"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46" name="Oval 34"/>
          <p:cNvSpPr>
            <a:spLocks noChangeArrowheads="1"/>
          </p:cNvSpPr>
          <p:nvPr/>
        </p:nvSpPr>
        <p:spPr bwMode="auto">
          <a:xfrm>
            <a:off x="8077201"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6</a:t>
            </a:r>
          </a:p>
        </p:txBody>
      </p:sp>
      <p:sp>
        <p:nvSpPr>
          <p:cNvPr id="9247" name="Oval 35"/>
          <p:cNvSpPr>
            <a:spLocks noChangeArrowheads="1"/>
          </p:cNvSpPr>
          <p:nvPr/>
        </p:nvSpPr>
        <p:spPr bwMode="auto">
          <a:xfrm>
            <a:off x="9488489" y="20351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9248" name="Oval 36"/>
          <p:cNvSpPr>
            <a:spLocks noChangeArrowheads="1"/>
          </p:cNvSpPr>
          <p:nvPr/>
        </p:nvSpPr>
        <p:spPr bwMode="auto">
          <a:xfrm>
            <a:off x="7124700" y="2035176"/>
            <a:ext cx="319088"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2</a:t>
            </a:r>
          </a:p>
        </p:txBody>
      </p:sp>
      <p:sp>
        <p:nvSpPr>
          <p:cNvPr id="9249" name="Oval 37"/>
          <p:cNvSpPr>
            <a:spLocks noChangeArrowheads="1"/>
          </p:cNvSpPr>
          <p:nvPr/>
        </p:nvSpPr>
        <p:spPr bwMode="auto">
          <a:xfrm>
            <a:off x="7712076" y="2530476"/>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9250" name="Rectangle 38"/>
          <p:cNvSpPr>
            <a:spLocks noChangeAspect="1" noChangeArrowheads="1"/>
          </p:cNvSpPr>
          <p:nvPr/>
        </p:nvSpPr>
        <p:spPr bwMode="auto">
          <a:xfrm>
            <a:off x="7464425" y="31067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9251" name="Rectangle 39"/>
          <p:cNvSpPr>
            <a:spLocks noChangeAspect="1" noChangeArrowheads="1"/>
          </p:cNvSpPr>
          <p:nvPr/>
        </p:nvSpPr>
        <p:spPr bwMode="auto">
          <a:xfrm>
            <a:off x="8050214" y="3106739"/>
            <a:ext cx="231775" cy="230187"/>
          </a:xfrm>
          <a:prstGeom prst="rect">
            <a:avLst/>
          </a:prstGeom>
          <a:solidFill>
            <a:schemeClr val="folHlink"/>
          </a:solidFill>
          <a:ln w="57150">
            <a:solidFill>
              <a:schemeClr val="tx2"/>
            </a:solidFill>
            <a:miter lim="800000"/>
            <a:headEnd/>
            <a:tailEnd/>
          </a:ln>
        </p:spPr>
        <p:txBody>
          <a:bodyPr wrap="none" anchor="ctr"/>
          <a:lstStyle/>
          <a:p>
            <a:pPr algn="ctr" fontAlgn="base">
              <a:spcBef>
                <a:spcPct val="0"/>
              </a:spcBef>
              <a:spcAft>
                <a:spcPct val="0"/>
              </a:spcAft>
            </a:pPr>
            <a:endParaRPr lang="en-US">
              <a:solidFill>
                <a:srgbClr val="BE2D00"/>
              </a:solidFill>
              <a:latin typeface="Tahoma" charset="0"/>
              <a:ea typeface="ＭＳ Ｐゴシック" charset="0"/>
            </a:endParaRPr>
          </a:p>
        </p:txBody>
      </p:sp>
      <p:sp>
        <p:nvSpPr>
          <p:cNvPr id="9252" name="Rectangle 40"/>
          <p:cNvSpPr>
            <a:spLocks noChangeAspect="1" noChangeArrowheads="1"/>
          </p:cNvSpPr>
          <p:nvPr/>
        </p:nvSpPr>
        <p:spPr bwMode="auto">
          <a:xfrm>
            <a:off x="10020300" y="2574926"/>
            <a:ext cx="230188" cy="2317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9253" name="AutoShape 41"/>
          <p:cNvCxnSpPr>
            <a:cxnSpLocks noChangeShapeType="1"/>
            <a:stCxn id="9246" idx="3"/>
            <a:endCxn id="9248" idx="7"/>
          </p:cNvCxnSpPr>
          <p:nvPr/>
        </p:nvCxnSpPr>
        <p:spPr bwMode="auto">
          <a:xfrm flipH="1">
            <a:off x="7397751"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254" name="AutoShape 42"/>
          <p:cNvCxnSpPr>
            <a:cxnSpLocks noChangeShapeType="1"/>
            <a:stCxn id="9247" idx="1"/>
            <a:endCxn id="9246" idx="5"/>
          </p:cNvCxnSpPr>
          <p:nvPr/>
        </p:nvCxnSpPr>
        <p:spPr bwMode="auto">
          <a:xfrm flipH="1" flipV="1">
            <a:off x="8350251"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5" name="AutoShape 43"/>
          <p:cNvCxnSpPr>
            <a:cxnSpLocks noChangeShapeType="1"/>
            <a:stCxn id="9252" idx="0"/>
            <a:endCxn id="9247" idx="5"/>
          </p:cNvCxnSpPr>
          <p:nvPr/>
        </p:nvCxnSpPr>
        <p:spPr bwMode="auto">
          <a:xfrm flipH="1" flipV="1">
            <a:off x="9761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6" name="AutoShape 44"/>
          <p:cNvCxnSpPr>
            <a:cxnSpLocks noChangeShapeType="1"/>
            <a:stCxn id="9266" idx="7"/>
            <a:endCxn id="9247" idx="3"/>
          </p:cNvCxnSpPr>
          <p:nvPr/>
        </p:nvCxnSpPr>
        <p:spPr bwMode="auto">
          <a:xfrm flipV="1">
            <a:off x="9267825" y="23177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7" name="AutoShape 45"/>
          <p:cNvCxnSpPr>
            <a:cxnSpLocks noChangeShapeType="1"/>
            <a:stCxn id="9251" idx="0"/>
            <a:endCxn id="9249" idx="5"/>
          </p:cNvCxnSpPr>
          <p:nvPr/>
        </p:nvCxnSpPr>
        <p:spPr bwMode="auto">
          <a:xfrm flipH="1" flipV="1">
            <a:off x="7985126" y="2832101"/>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258" name="AutoShape 46"/>
          <p:cNvCxnSpPr>
            <a:cxnSpLocks noChangeShapeType="1"/>
            <a:stCxn id="9250" idx="0"/>
            <a:endCxn id="9249" idx="3"/>
          </p:cNvCxnSpPr>
          <p:nvPr/>
        </p:nvCxnSpPr>
        <p:spPr bwMode="auto">
          <a:xfrm flipV="1">
            <a:off x="7580314" y="2832101"/>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9" name="AutoShape 47"/>
          <p:cNvCxnSpPr>
            <a:cxnSpLocks noChangeShapeType="1"/>
            <a:stCxn id="9261" idx="7"/>
            <a:endCxn id="9248" idx="3"/>
          </p:cNvCxnSpPr>
          <p:nvPr/>
        </p:nvCxnSpPr>
        <p:spPr bwMode="auto">
          <a:xfrm flipV="1">
            <a:off x="6810376" y="2336801"/>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60" name="AutoShape 48"/>
          <p:cNvCxnSpPr>
            <a:cxnSpLocks noChangeShapeType="1"/>
            <a:stCxn id="9249" idx="1"/>
            <a:endCxn id="9248" idx="5"/>
          </p:cNvCxnSpPr>
          <p:nvPr/>
        </p:nvCxnSpPr>
        <p:spPr bwMode="auto">
          <a:xfrm flipH="1" flipV="1">
            <a:off x="7397750" y="23368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9261" name="Oval 49"/>
          <p:cNvSpPr>
            <a:spLocks noChangeArrowheads="1"/>
          </p:cNvSpPr>
          <p:nvPr/>
        </p:nvSpPr>
        <p:spPr bwMode="auto">
          <a:xfrm>
            <a:off x="6537325" y="2530476"/>
            <a:ext cx="319088"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9262" name="Rectangle 50"/>
          <p:cNvSpPr>
            <a:spLocks noChangeAspect="1" noChangeArrowheads="1"/>
          </p:cNvSpPr>
          <p:nvPr/>
        </p:nvSpPr>
        <p:spPr bwMode="auto">
          <a:xfrm>
            <a:off x="6288089" y="3106739"/>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9263" name="Rectangle 51"/>
          <p:cNvSpPr>
            <a:spLocks noChangeAspect="1" noChangeArrowheads="1"/>
          </p:cNvSpPr>
          <p:nvPr/>
        </p:nvSpPr>
        <p:spPr bwMode="auto">
          <a:xfrm>
            <a:off x="6875464" y="3106739"/>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9264" name="AutoShape 52"/>
          <p:cNvCxnSpPr>
            <a:cxnSpLocks noChangeShapeType="1"/>
            <a:stCxn id="9263" idx="0"/>
            <a:endCxn id="9261" idx="5"/>
          </p:cNvCxnSpPr>
          <p:nvPr/>
        </p:nvCxnSpPr>
        <p:spPr bwMode="auto">
          <a:xfrm flipH="1" flipV="1">
            <a:off x="681037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65" name="AutoShape 53"/>
          <p:cNvCxnSpPr>
            <a:cxnSpLocks noChangeShapeType="1"/>
            <a:stCxn id="9262" idx="0"/>
            <a:endCxn id="9261" idx="3"/>
          </p:cNvCxnSpPr>
          <p:nvPr/>
        </p:nvCxnSpPr>
        <p:spPr bwMode="auto">
          <a:xfrm flipV="1">
            <a:off x="6403975" y="28130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66" name="Oval 54"/>
          <p:cNvSpPr>
            <a:spLocks noChangeArrowheads="1"/>
          </p:cNvSpPr>
          <p:nvPr/>
        </p:nvSpPr>
        <p:spPr bwMode="auto">
          <a:xfrm>
            <a:off x="8994776" y="2530476"/>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9267" name="Rectangle 55"/>
          <p:cNvSpPr>
            <a:spLocks noChangeAspect="1" noChangeArrowheads="1"/>
          </p:cNvSpPr>
          <p:nvPr/>
        </p:nvSpPr>
        <p:spPr bwMode="auto">
          <a:xfrm>
            <a:off x="8747125" y="31067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9268" name="Rectangle 56"/>
          <p:cNvSpPr>
            <a:spLocks noChangeAspect="1" noChangeArrowheads="1"/>
          </p:cNvSpPr>
          <p:nvPr/>
        </p:nvSpPr>
        <p:spPr bwMode="auto">
          <a:xfrm>
            <a:off x="9332914" y="3106739"/>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9269" name="AutoShape 57"/>
          <p:cNvCxnSpPr>
            <a:cxnSpLocks noChangeShapeType="1"/>
            <a:stCxn id="9268" idx="0"/>
            <a:endCxn id="9266" idx="5"/>
          </p:cNvCxnSpPr>
          <p:nvPr/>
        </p:nvCxnSpPr>
        <p:spPr bwMode="auto">
          <a:xfrm flipH="1" flipV="1">
            <a:off x="926782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70" name="AutoShape 58"/>
          <p:cNvCxnSpPr>
            <a:cxnSpLocks noChangeShapeType="1"/>
            <a:stCxn id="9267" idx="0"/>
            <a:endCxn id="9266" idx="3"/>
          </p:cNvCxnSpPr>
          <p:nvPr/>
        </p:nvCxnSpPr>
        <p:spPr bwMode="auto">
          <a:xfrm flipV="1">
            <a:off x="8863014" y="28130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71" name="Oval 59"/>
          <p:cNvSpPr>
            <a:spLocks noChangeArrowheads="1"/>
          </p:cNvSpPr>
          <p:nvPr/>
        </p:nvSpPr>
        <p:spPr bwMode="auto">
          <a:xfrm>
            <a:off x="7943851" y="5410201"/>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5</a:t>
            </a:r>
          </a:p>
        </p:txBody>
      </p:sp>
      <p:sp>
        <p:nvSpPr>
          <p:cNvPr id="9272" name="Rectangle 60"/>
          <p:cNvSpPr>
            <a:spLocks noChangeAspect="1" noChangeArrowheads="1"/>
          </p:cNvSpPr>
          <p:nvPr/>
        </p:nvSpPr>
        <p:spPr bwMode="auto">
          <a:xfrm>
            <a:off x="7696200" y="5986464"/>
            <a:ext cx="230188" cy="230187"/>
          </a:xfrm>
          <a:prstGeom prst="rect">
            <a:avLst/>
          </a:prstGeom>
          <a:solidFill>
            <a:schemeClr val="folHlink"/>
          </a:solidFill>
          <a:ln w="57150">
            <a:solidFill>
              <a:schemeClr val="tx2"/>
            </a:solidFill>
            <a:miter lim="800000"/>
            <a:headEnd/>
            <a:tailEnd/>
          </a:ln>
        </p:spPr>
        <p:txBody>
          <a:bodyPr wrap="none" anchor="ctr"/>
          <a:lstStyle/>
          <a:p>
            <a:pPr algn="ctr" fontAlgn="base">
              <a:spcBef>
                <a:spcPct val="0"/>
              </a:spcBef>
              <a:spcAft>
                <a:spcPct val="0"/>
              </a:spcAft>
            </a:pPr>
            <a:endParaRPr lang="en-US">
              <a:solidFill>
                <a:srgbClr val="BE2D00"/>
              </a:solidFill>
              <a:latin typeface="Tahoma" charset="0"/>
              <a:ea typeface="ＭＳ Ｐゴシック" charset="0"/>
            </a:endParaRPr>
          </a:p>
        </p:txBody>
      </p:sp>
      <p:sp>
        <p:nvSpPr>
          <p:cNvPr id="9273" name="Rectangle 61"/>
          <p:cNvSpPr>
            <a:spLocks noChangeAspect="1" noChangeArrowheads="1"/>
          </p:cNvSpPr>
          <p:nvPr/>
        </p:nvSpPr>
        <p:spPr bwMode="auto">
          <a:xfrm>
            <a:off x="8281989" y="5986464"/>
            <a:ext cx="231775" cy="230187"/>
          </a:xfrm>
          <a:prstGeom prst="rect">
            <a:avLst/>
          </a:prstGeom>
          <a:solidFill>
            <a:schemeClr val="folHlink"/>
          </a:solidFill>
          <a:ln w="57150">
            <a:solidFill>
              <a:schemeClr val="tx2"/>
            </a:solidFill>
            <a:miter lim="800000"/>
            <a:headEnd/>
            <a:tailEnd/>
          </a:ln>
        </p:spPr>
        <p:txBody>
          <a:bodyPr wrap="none" anchor="ctr"/>
          <a:lstStyle/>
          <a:p>
            <a:pPr algn="ctr" fontAlgn="base">
              <a:spcBef>
                <a:spcPct val="0"/>
              </a:spcBef>
              <a:spcAft>
                <a:spcPct val="0"/>
              </a:spcAft>
            </a:pPr>
            <a:endParaRPr lang="en-US">
              <a:solidFill>
                <a:srgbClr val="BE2D00"/>
              </a:solidFill>
              <a:latin typeface="Tahoma" charset="0"/>
              <a:ea typeface="ＭＳ Ｐゴシック" charset="0"/>
            </a:endParaRPr>
          </a:p>
        </p:txBody>
      </p:sp>
      <p:cxnSp>
        <p:nvCxnSpPr>
          <p:cNvPr id="9274" name="AutoShape 62"/>
          <p:cNvCxnSpPr>
            <a:cxnSpLocks noChangeShapeType="1"/>
            <a:stCxn id="9273" idx="0"/>
            <a:endCxn id="9271" idx="5"/>
          </p:cNvCxnSpPr>
          <p:nvPr/>
        </p:nvCxnSpPr>
        <p:spPr bwMode="auto">
          <a:xfrm flipH="1" flipV="1">
            <a:off x="8216901" y="5711826"/>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275" name="AutoShape 63"/>
          <p:cNvCxnSpPr>
            <a:cxnSpLocks noChangeShapeType="1"/>
            <a:stCxn id="9272" idx="0"/>
            <a:endCxn id="9271" idx="3"/>
          </p:cNvCxnSpPr>
          <p:nvPr/>
        </p:nvCxnSpPr>
        <p:spPr bwMode="auto">
          <a:xfrm flipV="1">
            <a:off x="7812089" y="571182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9276" name="Text Box 64"/>
          <p:cNvSpPr txBox="1">
            <a:spLocks noChangeArrowheads="1"/>
          </p:cNvSpPr>
          <p:nvPr/>
        </p:nvSpPr>
        <p:spPr bwMode="auto">
          <a:xfrm>
            <a:off x="7553325" y="1581151"/>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&lt;</a:t>
            </a:r>
          </a:p>
        </p:txBody>
      </p:sp>
      <p:sp>
        <p:nvSpPr>
          <p:cNvPr id="9277" name="Text Box 65"/>
          <p:cNvSpPr txBox="1">
            <a:spLocks noChangeArrowheads="1"/>
          </p:cNvSpPr>
          <p:nvPr/>
        </p:nvSpPr>
        <p:spPr bwMode="auto">
          <a:xfrm>
            <a:off x="7553325" y="2114551"/>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&gt;</a:t>
            </a:r>
          </a:p>
        </p:txBody>
      </p:sp>
      <p:sp>
        <p:nvSpPr>
          <p:cNvPr id="9278" name="Text Box 66"/>
          <p:cNvSpPr txBox="1">
            <a:spLocks noChangeArrowheads="1"/>
          </p:cNvSpPr>
          <p:nvPr/>
        </p:nvSpPr>
        <p:spPr bwMode="auto">
          <a:xfrm>
            <a:off x="8058150" y="2667001"/>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&gt;</a:t>
            </a:r>
          </a:p>
        </p:txBody>
      </p:sp>
      <p:sp>
        <p:nvSpPr>
          <p:cNvPr id="9279" name="Text Box 69"/>
          <p:cNvSpPr txBox="1">
            <a:spLocks noChangeArrowheads="1"/>
          </p:cNvSpPr>
          <p:nvPr/>
        </p:nvSpPr>
        <p:spPr bwMode="auto">
          <a:xfrm>
            <a:off x="7985126" y="3276601"/>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w</a:t>
            </a:r>
          </a:p>
        </p:txBody>
      </p:sp>
      <p:sp>
        <p:nvSpPr>
          <p:cNvPr id="9280" name="Text Box 70"/>
          <p:cNvSpPr txBox="1">
            <a:spLocks noChangeArrowheads="1"/>
          </p:cNvSpPr>
          <p:nvPr/>
        </p:nvSpPr>
        <p:spPr bwMode="auto">
          <a:xfrm>
            <a:off x="8153401" y="5105401"/>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w</a:t>
            </a:r>
          </a:p>
        </p:txBody>
      </p:sp>
      <p:sp>
        <p:nvSpPr>
          <p:cNvPr id="9281" name="Date Placeholder 6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Tree>
    <p:extLst>
      <p:ext uri="{BB962C8B-B14F-4D97-AF65-F5344CB8AC3E}">
        <p14:creationId xmlns:p14="http://schemas.microsoft.com/office/powerpoint/2010/main" val="394495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EB48582A-E402-864A-9A15-23C93400B6E2}" type="slidenum">
              <a:rPr lang="en-US" sz="1400">
                <a:solidFill>
                  <a:srgbClr val="40458C"/>
                </a:solidFill>
              </a:rPr>
              <a:pPr eaLnBrk="1" fontAlgn="base" hangingPunct="1">
                <a:spcBef>
                  <a:spcPct val="0"/>
                </a:spcBef>
                <a:spcAft>
                  <a:spcPct val="0"/>
                </a:spcAft>
              </a:pPr>
              <a:t>18</a:t>
            </a:fld>
            <a:endParaRPr lang="en-US" sz="1400">
              <a:solidFill>
                <a:srgbClr val="40458C"/>
              </a:solidFill>
            </a:endParaRPr>
          </a:p>
        </p:txBody>
      </p:sp>
      <p:sp>
        <p:nvSpPr>
          <p:cNvPr id="10244" name="Rectangle 2"/>
          <p:cNvSpPr>
            <a:spLocks noGrp="1" noChangeArrowheads="1"/>
          </p:cNvSpPr>
          <p:nvPr>
            <p:ph type="title"/>
          </p:nvPr>
        </p:nvSpPr>
        <p:spPr/>
        <p:txBody>
          <a:bodyPr/>
          <a:lstStyle/>
          <a:p>
            <a:pPr eaLnBrk="1" hangingPunct="1"/>
            <a:r>
              <a:rPr lang="en-US">
                <a:latin typeface="Tahoma" charset="0"/>
              </a:rPr>
              <a:t>Deletion</a:t>
            </a:r>
            <a:endParaRPr lang="en-US" sz="4000">
              <a:latin typeface="Tahoma" charset="0"/>
            </a:endParaRPr>
          </a:p>
        </p:txBody>
      </p:sp>
      <p:sp>
        <p:nvSpPr>
          <p:cNvPr id="10245" name="Rectangle 3" descr="Rectangle: Click to edit Master text styles&#10;Second level&#10;Third level&#10;Fourth level&#10;Fifth level"/>
          <p:cNvSpPr>
            <a:spLocks noGrp="1" noChangeArrowheads="1"/>
          </p:cNvSpPr>
          <p:nvPr>
            <p:ph type="body" idx="1"/>
          </p:nvPr>
        </p:nvSpPr>
        <p:spPr>
          <a:xfrm>
            <a:off x="2314576" y="1676400"/>
            <a:ext cx="3781425" cy="4419600"/>
          </a:xfrm>
        </p:spPr>
        <p:txBody>
          <a:bodyPr/>
          <a:lstStyle/>
          <a:p>
            <a:pPr eaLnBrk="1" hangingPunct="1"/>
            <a:r>
              <a:rPr lang="en-US" sz="2000">
                <a:latin typeface="Tahoma" charset="0"/>
              </a:rPr>
              <a:t>To perform operation </a:t>
            </a:r>
            <a:r>
              <a:rPr lang="en-US" sz="2000">
                <a:solidFill>
                  <a:schemeClr val="tx2"/>
                </a:solidFill>
                <a:latin typeface="Tahoma" charset="0"/>
              </a:rPr>
              <a:t>remove</a:t>
            </a:r>
            <a:r>
              <a:rPr lang="en-US" sz="2000">
                <a:latin typeface="Tahoma" charset="0"/>
              </a:rPr>
              <a:t>(</a:t>
            </a:r>
            <a:r>
              <a:rPr lang="en-US" sz="2000" b="1" i="1">
                <a:latin typeface="Times New Roman" charset="0"/>
              </a:rPr>
              <a:t>k</a:t>
            </a:r>
            <a:r>
              <a:rPr lang="en-US" sz="2000">
                <a:latin typeface="Tahoma" charset="0"/>
              </a:rPr>
              <a:t>), we search for key </a:t>
            </a:r>
            <a:r>
              <a:rPr lang="en-US" sz="2000" b="1" i="1">
                <a:latin typeface="Times New Roman" charset="0"/>
              </a:rPr>
              <a:t>k</a:t>
            </a:r>
          </a:p>
          <a:p>
            <a:pPr eaLnBrk="1" hangingPunct="1"/>
            <a:r>
              <a:rPr lang="en-US" sz="2000">
                <a:latin typeface="Tahoma" charset="0"/>
              </a:rPr>
              <a:t>Assume key </a:t>
            </a:r>
            <a:r>
              <a:rPr lang="en-US" sz="2000" b="1" i="1">
                <a:latin typeface="Times New Roman" charset="0"/>
              </a:rPr>
              <a:t>k</a:t>
            </a:r>
            <a:r>
              <a:rPr lang="en-US" sz="2000">
                <a:latin typeface="Tahoma" charset="0"/>
              </a:rPr>
              <a:t> is in the tree, and let let </a:t>
            </a:r>
            <a:r>
              <a:rPr lang="en-US" sz="2000" b="1" i="1">
                <a:latin typeface="Times New Roman" charset="0"/>
              </a:rPr>
              <a:t>v</a:t>
            </a:r>
            <a:r>
              <a:rPr lang="en-US" sz="2000">
                <a:latin typeface="Tahoma" charset="0"/>
              </a:rPr>
              <a:t> be the node storing </a:t>
            </a:r>
            <a:r>
              <a:rPr lang="en-US" sz="2000" b="1" i="1">
                <a:latin typeface="Times New Roman" charset="0"/>
              </a:rPr>
              <a:t>k</a:t>
            </a:r>
          </a:p>
          <a:p>
            <a:pPr eaLnBrk="1" hangingPunct="1"/>
            <a:r>
              <a:rPr lang="en-US" sz="2000">
                <a:latin typeface="Tahoma" charset="0"/>
              </a:rPr>
              <a:t>If node </a:t>
            </a:r>
            <a:r>
              <a:rPr lang="en-US" sz="2000" b="1" i="1">
                <a:latin typeface="Times New Roman" charset="0"/>
              </a:rPr>
              <a:t>v</a:t>
            </a:r>
            <a:r>
              <a:rPr lang="en-US" sz="2000">
                <a:latin typeface="Tahoma" charset="0"/>
              </a:rPr>
              <a:t> has a leaf child </a:t>
            </a:r>
            <a:r>
              <a:rPr lang="en-US" sz="2000" b="1" i="1">
                <a:latin typeface="Times New Roman" charset="0"/>
              </a:rPr>
              <a:t>w</a:t>
            </a:r>
            <a:r>
              <a:rPr lang="en-US" sz="2000">
                <a:latin typeface="Tahoma" charset="0"/>
              </a:rPr>
              <a:t>, we remove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from the tree with operation </a:t>
            </a:r>
            <a:r>
              <a:rPr lang="en-US" sz="2000">
                <a:solidFill>
                  <a:schemeClr val="tx2"/>
                </a:solidFill>
                <a:latin typeface="Tahoma" charset="0"/>
              </a:rPr>
              <a:t>removeExternal</a:t>
            </a:r>
            <a:r>
              <a:rPr lang="en-US" sz="2000">
                <a:latin typeface="Tahoma" charset="0"/>
              </a:rPr>
              <a:t>(</a:t>
            </a:r>
            <a:r>
              <a:rPr lang="en-US" sz="2000" b="1" i="1">
                <a:latin typeface="Times New Roman" charset="0"/>
              </a:rPr>
              <a:t>w</a:t>
            </a:r>
            <a:r>
              <a:rPr lang="en-US" sz="2000">
                <a:latin typeface="Tahoma" charset="0"/>
              </a:rPr>
              <a:t>), which removes </a:t>
            </a:r>
            <a:r>
              <a:rPr lang="en-US" sz="2000" b="1" i="1">
                <a:latin typeface="Times New Roman" charset="0"/>
              </a:rPr>
              <a:t>w</a:t>
            </a:r>
            <a:r>
              <a:rPr lang="en-US" sz="2000">
                <a:latin typeface="Tahoma" charset="0"/>
              </a:rPr>
              <a:t> and its parent</a:t>
            </a:r>
          </a:p>
          <a:p>
            <a:pPr eaLnBrk="1" hangingPunct="1"/>
            <a:r>
              <a:rPr lang="en-US" sz="2000">
                <a:latin typeface="Tahoma" charset="0"/>
              </a:rPr>
              <a:t>Example: remove 4</a:t>
            </a:r>
          </a:p>
        </p:txBody>
      </p:sp>
      <p:sp>
        <p:nvSpPr>
          <p:cNvPr id="10246" name="Oval 4"/>
          <p:cNvSpPr>
            <a:spLocks noChangeArrowheads="1"/>
          </p:cNvSpPr>
          <p:nvPr/>
        </p:nvSpPr>
        <p:spPr bwMode="auto">
          <a:xfrm>
            <a:off x="8305801"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6</a:t>
            </a:r>
          </a:p>
        </p:txBody>
      </p:sp>
      <p:sp>
        <p:nvSpPr>
          <p:cNvPr id="10247" name="Oval 5"/>
          <p:cNvSpPr>
            <a:spLocks noChangeArrowheads="1"/>
          </p:cNvSpPr>
          <p:nvPr/>
        </p:nvSpPr>
        <p:spPr bwMode="auto">
          <a:xfrm>
            <a:off x="9504364" y="21113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10248" name="Oval 6"/>
          <p:cNvSpPr>
            <a:spLocks noChangeArrowheads="1"/>
          </p:cNvSpPr>
          <p:nvPr/>
        </p:nvSpPr>
        <p:spPr bwMode="auto">
          <a:xfrm>
            <a:off x="6948489" y="2111376"/>
            <a:ext cx="319087"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2</a:t>
            </a:r>
          </a:p>
        </p:txBody>
      </p:sp>
      <p:sp>
        <p:nvSpPr>
          <p:cNvPr id="10249" name="Oval 7"/>
          <p:cNvSpPr>
            <a:spLocks noChangeArrowheads="1"/>
          </p:cNvSpPr>
          <p:nvPr/>
        </p:nvSpPr>
        <p:spPr bwMode="auto">
          <a:xfrm>
            <a:off x="7535864" y="2606676"/>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10250" name="Rectangle 8"/>
          <p:cNvSpPr>
            <a:spLocks noChangeAspect="1" noChangeArrowheads="1"/>
          </p:cNvSpPr>
          <p:nvPr/>
        </p:nvSpPr>
        <p:spPr bwMode="auto">
          <a:xfrm>
            <a:off x="7288214" y="3182939"/>
            <a:ext cx="230187" cy="230187"/>
          </a:xfrm>
          <a:prstGeom prst="rect">
            <a:avLst/>
          </a:prstGeom>
          <a:solidFill>
            <a:schemeClr val="folHlink"/>
          </a:solidFill>
          <a:ln w="57150">
            <a:solidFill>
              <a:schemeClr val="tx2"/>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51" name="Rectangle 9"/>
          <p:cNvSpPr>
            <a:spLocks noChangeAspect="1" noChangeArrowheads="1"/>
          </p:cNvSpPr>
          <p:nvPr/>
        </p:nvSpPr>
        <p:spPr bwMode="auto">
          <a:xfrm>
            <a:off x="10036175" y="2651126"/>
            <a:ext cx="230188" cy="2317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252" name="AutoShape 10"/>
          <p:cNvCxnSpPr>
            <a:cxnSpLocks noChangeShapeType="1"/>
            <a:stCxn id="10246" idx="3"/>
            <a:endCxn id="10248" idx="7"/>
          </p:cNvCxnSpPr>
          <p:nvPr/>
        </p:nvCxnSpPr>
        <p:spPr bwMode="auto">
          <a:xfrm flipH="1">
            <a:off x="7221539"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253" name="AutoShape 11"/>
          <p:cNvCxnSpPr>
            <a:cxnSpLocks noChangeShapeType="1"/>
            <a:stCxn id="10247" idx="1"/>
            <a:endCxn id="10246" idx="5"/>
          </p:cNvCxnSpPr>
          <p:nvPr/>
        </p:nvCxnSpPr>
        <p:spPr bwMode="auto">
          <a:xfrm flipH="1" flipV="1">
            <a:off x="8578850"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4" name="AutoShape 12"/>
          <p:cNvCxnSpPr>
            <a:cxnSpLocks noChangeShapeType="1"/>
            <a:stCxn id="10251" idx="0"/>
            <a:endCxn id="10247" idx="5"/>
          </p:cNvCxnSpPr>
          <p:nvPr/>
        </p:nvCxnSpPr>
        <p:spPr bwMode="auto">
          <a:xfrm flipH="1" flipV="1">
            <a:off x="9777413"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5" name="AutoShape 13"/>
          <p:cNvCxnSpPr>
            <a:cxnSpLocks noChangeShapeType="1"/>
            <a:stCxn id="10265" idx="7"/>
            <a:endCxn id="10247" idx="3"/>
          </p:cNvCxnSpPr>
          <p:nvPr/>
        </p:nvCxnSpPr>
        <p:spPr bwMode="auto">
          <a:xfrm flipV="1">
            <a:off x="9283700" y="2393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6" name="AutoShape 14"/>
          <p:cNvCxnSpPr>
            <a:cxnSpLocks noChangeShapeType="1"/>
            <a:stCxn id="10270" idx="1"/>
            <a:endCxn id="10249" idx="5"/>
          </p:cNvCxnSpPr>
          <p:nvPr/>
        </p:nvCxnSpPr>
        <p:spPr bwMode="auto">
          <a:xfrm flipH="1" flipV="1">
            <a:off x="7808914"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257" name="AutoShape 15"/>
          <p:cNvCxnSpPr>
            <a:cxnSpLocks noChangeShapeType="1"/>
            <a:stCxn id="10250" idx="0"/>
            <a:endCxn id="10249" idx="3"/>
          </p:cNvCxnSpPr>
          <p:nvPr/>
        </p:nvCxnSpPr>
        <p:spPr bwMode="auto">
          <a:xfrm flipV="1">
            <a:off x="7404100" y="2908301"/>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258" name="AutoShape 16"/>
          <p:cNvCxnSpPr>
            <a:cxnSpLocks noChangeShapeType="1"/>
            <a:stCxn id="10260" idx="7"/>
            <a:endCxn id="10248" idx="3"/>
          </p:cNvCxnSpPr>
          <p:nvPr/>
        </p:nvCxnSpPr>
        <p:spPr bwMode="auto">
          <a:xfrm flipV="1">
            <a:off x="6634163" y="2413001"/>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9" name="AutoShape 17"/>
          <p:cNvCxnSpPr>
            <a:cxnSpLocks noChangeShapeType="1"/>
            <a:stCxn id="10249" idx="1"/>
            <a:endCxn id="10248" idx="5"/>
          </p:cNvCxnSpPr>
          <p:nvPr/>
        </p:nvCxnSpPr>
        <p:spPr bwMode="auto">
          <a:xfrm flipH="1" flipV="1">
            <a:off x="7221538" y="24130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0260" name="Oval 18"/>
          <p:cNvSpPr>
            <a:spLocks noChangeArrowheads="1"/>
          </p:cNvSpPr>
          <p:nvPr/>
        </p:nvSpPr>
        <p:spPr bwMode="auto">
          <a:xfrm>
            <a:off x="6361114" y="2606676"/>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10261" name="Rectangle 19"/>
          <p:cNvSpPr>
            <a:spLocks noChangeAspect="1" noChangeArrowheads="1"/>
          </p:cNvSpPr>
          <p:nvPr/>
        </p:nvSpPr>
        <p:spPr bwMode="auto">
          <a:xfrm>
            <a:off x="6111875" y="31829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62" name="Rectangle 20"/>
          <p:cNvSpPr>
            <a:spLocks noChangeAspect="1" noChangeArrowheads="1"/>
          </p:cNvSpPr>
          <p:nvPr/>
        </p:nvSpPr>
        <p:spPr bwMode="auto">
          <a:xfrm>
            <a:off x="6699250" y="31829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263" name="AutoShape 21"/>
          <p:cNvCxnSpPr>
            <a:cxnSpLocks noChangeShapeType="1"/>
            <a:stCxn id="10262" idx="0"/>
            <a:endCxn id="10260" idx="5"/>
          </p:cNvCxnSpPr>
          <p:nvPr/>
        </p:nvCxnSpPr>
        <p:spPr bwMode="auto">
          <a:xfrm flipH="1" flipV="1">
            <a:off x="6634164"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64" name="AutoShape 22"/>
          <p:cNvCxnSpPr>
            <a:cxnSpLocks noChangeShapeType="1"/>
            <a:stCxn id="10261" idx="0"/>
            <a:endCxn id="10260" idx="3"/>
          </p:cNvCxnSpPr>
          <p:nvPr/>
        </p:nvCxnSpPr>
        <p:spPr bwMode="auto">
          <a:xfrm flipV="1">
            <a:off x="6227764"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65" name="Oval 23"/>
          <p:cNvSpPr>
            <a:spLocks noChangeArrowheads="1"/>
          </p:cNvSpPr>
          <p:nvPr/>
        </p:nvSpPr>
        <p:spPr bwMode="auto">
          <a:xfrm>
            <a:off x="9010651" y="2606676"/>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10266" name="Rectangle 24"/>
          <p:cNvSpPr>
            <a:spLocks noChangeAspect="1" noChangeArrowheads="1"/>
          </p:cNvSpPr>
          <p:nvPr/>
        </p:nvSpPr>
        <p:spPr bwMode="auto">
          <a:xfrm>
            <a:off x="8763000" y="31829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67" name="Rectangle 25"/>
          <p:cNvSpPr>
            <a:spLocks noChangeAspect="1" noChangeArrowheads="1"/>
          </p:cNvSpPr>
          <p:nvPr/>
        </p:nvSpPr>
        <p:spPr bwMode="auto">
          <a:xfrm>
            <a:off x="9348789" y="3182939"/>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268" name="AutoShape 26"/>
          <p:cNvCxnSpPr>
            <a:cxnSpLocks noChangeShapeType="1"/>
            <a:stCxn id="10267" idx="0"/>
            <a:endCxn id="10265" idx="5"/>
          </p:cNvCxnSpPr>
          <p:nvPr/>
        </p:nvCxnSpPr>
        <p:spPr bwMode="auto">
          <a:xfrm flipH="1" flipV="1">
            <a:off x="9283701"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69" name="AutoShape 27"/>
          <p:cNvCxnSpPr>
            <a:cxnSpLocks noChangeShapeType="1"/>
            <a:stCxn id="10266" idx="0"/>
            <a:endCxn id="10265" idx="3"/>
          </p:cNvCxnSpPr>
          <p:nvPr/>
        </p:nvCxnSpPr>
        <p:spPr bwMode="auto">
          <a:xfrm flipV="1">
            <a:off x="8878889"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70" name="Oval 28"/>
          <p:cNvSpPr>
            <a:spLocks noChangeArrowheads="1"/>
          </p:cNvSpPr>
          <p:nvPr/>
        </p:nvSpPr>
        <p:spPr bwMode="auto">
          <a:xfrm>
            <a:off x="7959726" y="3124201"/>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5</a:t>
            </a:r>
          </a:p>
        </p:txBody>
      </p:sp>
      <p:sp>
        <p:nvSpPr>
          <p:cNvPr id="10271" name="Rectangle 29"/>
          <p:cNvSpPr>
            <a:spLocks noChangeAspect="1" noChangeArrowheads="1"/>
          </p:cNvSpPr>
          <p:nvPr/>
        </p:nvSpPr>
        <p:spPr bwMode="auto">
          <a:xfrm>
            <a:off x="7712075" y="370046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72" name="Rectangle 30"/>
          <p:cNvSpPr>
            <a:spLocks noChangeAspect="1" noChangeArrowheads="1"/>
          </p:cNvSpPr>
          <p:nvPr/>
        </p:nvSpPr>
        <p:spPr bwMode="auto">
          <a:xfrm>
            <a:off x="8297864" y="3700464"/>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273" name="AutoShape 31"/>
          <p:cNvCxnSpPr>
            <a:cxnSpLocks noChangeShapeType="1"/>
            <a:stCxn id="10272" idx="0"/>
            <a:endCxn id="10270" idx="5"/>
          </p:cNvCxnSpPr>
          <p:nvPr/>
        </p:nvCxnSpPr>
        <p:spPr bwMode="auto">
          <a:xfrm flipH="1" flipV="1">
            <a:off x="8232776" y="342582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74" name="AutoShape 32"/>
          <p:cNvCxnSpPr>
            <a:cxnSpLocks noChangeShapeType="1"/>
            <a:stCxn id="10271" idx="0"/>
            <a:endCxn id="10270" idx="3"/>
          </p:cNvCxnSpPr>
          <p:nvPr/>
        </p:nvCxnSpPr>
        <p:spPr bwMode="auto">
          <a:xfrm flipV="1">
            <a:off x="7827964" y="34258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75" name="Text Box 33"/>
          <p:cNvSpPr txBox="1">
            <a:spLocks noChangeArrowheads="1"/>
          </p:cNvSpPr>
          <p:nvPr/>
        </p:nvSpPr>
        <p:spPr bwMode="auto">
          <a:xfrm>
            <a:off x="7848601" y="2498726"/>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v</a:t>
            </a:r>
          </a:p>
        </p:txBody>
      </p:sp>
      <p:sp>
        <p:nvSpPr>
          <p:cNvPr id="10276" name="Text Box 34"/>
          <p:cNvSpPr txBox="1">
            <a:spLocks noChangeArrowheads="1"/>
          </p:cNvSpPr>
          <p:nvPr/>
        </p:nvSpPr>
        <p:spPr bwMode="auto">
          <a:xfrm>
            <a:off x="7113588" y="2819401"/>
            <a:ext cx="354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w</a:t>
            </a:r>
          </a:p>
        </p:txBody>
      </p:sp>
      <p:sp>
        <p:nvSpPr>
          <p:cNvPr id="10277" name="Oval 66"/>
          <p:cNvSpPr>
            <a:spLocks noChangeArrowheads="1"/>
          </p:cNvSpPr>
          <p:nvPr/>
        </p:nvSpPr>
        <p:spPr bwMode="auto">
          <a:xfrm>
            <a:off x="8077201"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sp>
        <p:nvSpPr>
          <p:cNvPr id="10278" name="Oval 67"/>
          <p:cNvSpPr>
            <a:spLocks noChangeArrowheads="1"/>
          </p:cNvSpPr>
          <p:nvPr/>
        </p:nvSpPr>
        <p:spPr bwMode="auto">
          <a:xfrm>
            <a:off x="9488489" y="4762501"/>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10279" name="Oval 68"/>
          <p:cNvSpPr>
            <a:spLocks noChangeArrowheads="1"/>
          </p:cNvSpPr>
          <p:nvPr/>
        </p:nvSpPr>
        <p:spPr bwMode="auto">
          <a:xfrm>
            <a:off x="7124700" y="4762501"/>
            <a:ext cx="319088"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2</a:t>
            </a:r>
          </a:p>
        </p:txBody>
      </p:sp>
      <p:sp>
        <p:nvSpPr>
          <p:cNvPr id="10280" name="Oval 69"/>
          <p:cNvSpPr>
            <a:spLocks noChangeArrowheads="1"/>
          </p:cNvSpPr>
          <p:nvPr/>
        </p:nvSpPr>
        <p:spPr bwMode="auto">
          <a:xfrm>
            <a:off x="7712076" y="5257801"/>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5</a:t>
            </a:r>
          </a:p>
        </p:txBody>
      </p:sp>
      <p:sp>
        <p:nvSpPr>
          <p:cNvPr id="10281" name="Rectangle 70"/>
          <p:cNvSpPr>
            <a:spLocks noChangeAspect="1" noChangeArrowheads="1"/>
          </p:cNvSpPr>
          <p:nvPr/>
        </p:nvSpPr>
        <p:spPr bwMode="auto">
          <a:xfrm>
            <a:off x="7464425" y="583406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82" name="Rectangle 71"/>
          <p:cNvSpPr>
            <a:spLocks noChangeAspect="1" noChangeArrowheads="1"/>
          </p:cNvSpPr>
          <p:nvPr/>
        </p:nvSpPr>
        <p:spPr bwMode="auto">
          <a:xfrm>
            <a:off x="8077201" y="5834064"/>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83" name="Rectangle 72"/>
          <p:cNvSpPr>
            <a:spLocks noChangeAspect="1" noChangeArrowheads="1"/>
          </p:cNvSpPr>
          <p:nvPr/>
        </p:nvSpPr>
        <p:spPr bwMode="auto">
          <a:xfrm>
            <a:off x="10020300" y="5302251"/>
            <a:ext cx="230188" cy="2317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284" name="AutoShape 73"/>
          <p:cNvCxnSpPr>
            <a:cxnSpLocks noChangeShapeType="1"/>
            <a:stCxn id="10277" idx="3"/>
            <a:endCxn id="10279" idx="7"/>
          </p:cNvCxnSpPr>
          <p:nvPr/>
        </p:nvCxnSpPr>
        <p:spPr bwMode="auto">
          <a:xfrm flipH="1">
            <a:off x="7397751"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5" name="AutoShape 74"/>
          <p:cNvCxnSpPr>
            <a:cxnSpLocks noChangeShapeType="1"/>
            <a:stCxn id="10278" idx="1"/>
            <a:endCxn id="10277" idx="5"/>
          </p:cNvCxnSpPr>
          <p:nvPr/>
        </p:nvCxnSpPr>
        <p:spPr bwMode="auto">
          <a:xfrm flipH="1" flipV="1">
            <a:off x="8350251"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6" name="AutoShape 75"/>
          <p:cNvCxnSpPr>
            <a:cxnSpLocks noChangeShapeType="1"/>
            <a:stCxn id="10283" idx="0"/>
            <a:endCxn id="10278" idx="5"/>
          </p:cNvCxnSpPr>
          <p:nvPr/>
        </p:nvCxnSpPr>
        <p:spPr bwMode="auto">
          <a:xfrm flipH="1" flipV="1">
            <a:off x="9761538"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7" name="AutoShape 76"/>
          <p:cNvCxnSpPr>
            <a:cxnSpLocks noChangeShapeType="1"/>
            <a:stCxn id="10297" idx="7"/>
            <a:endCxn id="10278" idx="3"/>
          </p:cNvCxnSpPr>
          <p:nvPr/>
        </p:nvCxnSpPr>
        <p:spPr bwMode="auto">
          <a:xfrm flipV="1">
            <a:off x="9267825" y="5045076"/>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8" name="AutoShape 77"/>
          <p:cNvCxnSpPr>
            <a:cxnSpLocks noChangeShapeType="1"/>
            <a:stCxn id="10282" idx="0"/>
            <a:endCxn id="10280" idx="5"/>
          </p:cNvCxnSpPr>
          <p:nvPr/>
        </p:nvCxnSpPr>
        <p:spPr bwMode="auto">
          <a:xfrm flipH="1" flipV="1">
            <a:off x="7985126" y="5559426"/>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9" name="AutoShape 78"/>
          <p:cNvCxnSpPr>
            <a:cxnSpLocks noChangeShapeType="1"/>
            <a:stCxn id="10281" idx="0"/>
            <a:endCxn id="10280" idx="3"/>
          </p:cNvCxnSpPr>
          <p:nvPr/>
        </p:nvCxnSpPr>
        <p:spPr bwMode="auto">
          <a:xfrm flipV="1">
            <a:off x="7580314" y="55594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90" name="AutoShape 79"/>
          <p:cNvCxnSpPr>
            <a:cxnSpLocks noChangeShapeType="1"/>
            <a:stCxn id="10292" idx="7"/>
            <a:endCxn id="10279" idx="3"/>
          </p:cNvCxnSpPr>
          <p:nvPr/>
        </p:nvCxnSpPr>
        <p:spPr bwMode="auto">
          <a:xfrm flipV="1">
            <a:off x="6810376" y="5064126"/>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91" name="AutoShape 80"/>
          <p:cNvCxnSpPr>
            <a:cxnSpLocks noChangeShapeType="1"/>
            <a:stCxn id="10280" idx="1"/>
            <a:endCxn id="10279" idx="5"/>
          </p:cNvCxnSpPr>
          <p:nvPr/>
        </p:nvCxnSpPr>
        <p:spPr bwMode="auto">
          <a:xfrm flipH="1" flipV="1">
            <a:off x="7397750" y="506412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0292" name="Oval 81"/>
          <p:cNvSpPr>
            <a:spLocks noChangeArrowheads="1"/>
          </p:cNvSpPr>
          <p:nvPr/>
        </p:nvSpPr>
        <p:spPr bwMode="auto">
          <a:xfrm>
            <a:off x="6537325" y="5257801"/>
            <a:ext cx="319088"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a:t>
            </a:r>
          </a:p>
        </p:txBody>
      </p:sp>
      <p:sp>
        <p:nvSpPr>
          <p:cNvPr id="10293" name="Rectangle 82"/>
          <p:cNvSpPr>
            <a:spLocks noChangeAspect="1" noChangeArrowheads="1"/>
          </p:cNvSpPr>
          <p:nvPr/>
        </p:nvSpPr>
        <p:spPr bwMode="auto">
          <a:xfrm>
            <a:off x="6288089" y="5834064"/>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94" name="Rectangle 83"/>
          <p:cNvSpPr>
            <a:spLocks noChangeAspect="1" noChangeArrowheads="1"/>
          </p:cNvSpPr>
          <p:nvPr/>
        </p:nvSpPr>
        <p:spPr bwMode="auto">
          <a:xfrm>
            <a:off x="6875464" y="5834064"/>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295" name="AutoShape 84"/>
          <p:cNvCxnSpPr>
            <a:cxnSpLocks noChangeShapeType="1"/>
            <a:stCxn id="10294" idx="0"/>
            <a:endCxn id="10292" idx="5"/>
          </p:cNvCxnSpPr>
          <p:nvPr/>
        </p:nvCxnSpPr>
        <p:spPr bwMode="auto">
          <a:xfrm flipH="1" flipV="1">
            <a:off x="6810376"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96" name="AutoShape 85"/>
          <p:cNvCxnSpPr>
            <a:cxnSpLocks noChangeShapeType="1"/>
            <a:stCxn id="10293" idx="0"/>
            <a:endCxn id="10292" idx="3"/>
          </p:cNvCxnSpPr>
          <p:nvPr/>
        </p:nvCxnSpPr>
        <p:spPr bwMode="auto">
          <a:xfrm flipV="1">
            <a:off x="6403975" y="5540376"/>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97" name="Oval 86"/>
          <p:cNvSpPr>
            <a:spLocks noChangeArrowheads="1"/>
          </p:cNvSpPr>
          <p:nvPr/>
        </p:nvSpPr>
        <p:spPr bwMode="auto">
          <a:xfrm>
            <a:off x="8994776" y="5257801"/>
            <a:ext cx="320675"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10298" name="Rectangle 87"/>
          <p:cNvSpPr>
            <a:spLocks noChangeAspect="1" noChangeArrowheads="1"/>
          </p:cNvSpPr>
          <p:nvPr/>
        </p:nvSpPr>
        <p:spPr bwMode="auto">
          <a:xfrm>
            <a:off x="8747125" y="583406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0299" name="Rectangle 88"/>
          <p:cNvSpPr>
            <a:spLocks noChangeAspect="1" noChangeArrowheads="1"/>
          </p:cNvSpPr>
          <p:nvPr/>
        </p:nvSpPr>
        <p:spPr bwMode="auto">
          <a:xfrm>
            <a:off x="9332914" y="5834064"/>
            <a:ext cx="231775"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0300" name="AutoShape 89"/>
          <p:cNvCxnSpPr>
            <a:cxnSpLocks noChangeShapeType="1"/>
            <a:stCxn id="10299" idx="0"/>
            <a:endCxn id="10297" idx="5"/>
          </p:cNvCxnSpPr>
          <p:nvPr/>
        </p:nvCxnSpPr>
        <p:spPr bwMode="auto">
          <a:xfrm flipH="1" flipV="1">
            <a:off x="9267826"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301" name="AutoShape 90"/>
          <p:cNvCxnSpPr>
            <a:cxnSpLocks noChangeShapeType="1"/>
            <a:stCxn id="10298" idx="0"/>
            <a:endCxn id="10297" idx="3"/>
          </p:cNvCxnSpPr>
          <p:nvPr/>
        </p:nvCxnSpPr>
        <p:spPr bwMode="auto">
          <a:xfrm flipV="1">
            <a:off x="8863014" y="554037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302" name="Text Box 91"/>
          <p:cNvSpPr txBox="1">
            <a:spLocks noChangeArrowheads="1"/>
          </p:cNvSpPr>
          <p:nvPr/>
        </p:nvSpPr>
        <p:spPr bwMode="auto">
          <a:xfrm>
            <a:off x="7543800" y="1660526"/>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&lt;</a:t>
            </a:r>
          </a:p>
        </p:txBody>
      </p:sp>
      <p:sp>
        <p:nvSpPr>
          <p:cNvPr id="10303" name="Text Box 92"/>
          <p:cNvSpPr txBox="1">
            <a:spLocks noChangeArrowheads="1"/>
          </p:cNvSpPr>
          <p:nvPr/>
        </p:nvSpPr>
        <p:spPr bwMode="auto">
          <a:xfrm>
            <a:off x="7315200" y="2193926"/>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a:solidFill>
                  <a:srgbClr val="BE2D00"/>
                </a:solidFill>
                <a:latin typeface="Symbol" charset="0"/>
                <a:sym typeface="Symbol" charset="0"/>
              </a:rPr>
              <a:t>&gt;</a:t>
            </a:r>
          </a:p>
        </p:txBody>
      </p:sp>
      <p:sp>
        <p:nvSpPr>
          <p:cNvPr id="10304" name="AutoShape 96"/>
          <p:cNvSpPr>
            <a:spLocks noChangeArrowheads="1"/>
          </p:cNvSpPr>
          <p:nvPr/>
        </p:nvSpPr>
        <p:spPr bwMode="auto">
          <a:xfrm rot="18601582" flipH="1">
            <a:off x="6966745" y="2667795"/>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0305" name="Date Placeholder 6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Tree>
    <p:extLst>
      <p:ext uri="{BB962C8B-B14F-4D97-AF65-F5344CB8AC3E}">
        <p14:creationId xmlns:p14="http://schemas.microsoft.com/office/powerpoint/2010/main" val="236987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1111690D-18BA-EA45-ABAC-1C80BD7B9124}" type="slidenum">
              <a:rPr lang="en-US" sz="1400">
                <a:solidFill>
                  <a:srgbClr val="40458C"/>
                </a:solidFill>
              </a:rPr>
              <a:pPr eaLnBrk="1" fontAlgn="base" hangingPunct="1">
                <a:spcBef>
                  <a:spcPct val="0"/>
                </a:spcBef>
                <a:spcAft>
                  <a:spcPct val="0"/>
                </a:spcAft>
              </a:pPr>
              <a:t>19</a:t>
            </a:fld>
            <a:endParaRPr lang="en-US" sz="1400">
              <a:solidFill>
                <a:srgbClr val="40458C"/>
              </a:solidFill>
            </a:endParaRPr>
          </a:p>
        </p:txBody>
      </p:sp>
      <p:sp>
        <p:nvSpPr>
          <p:cNvPr id="11268" name="Rectangle 2"/>
          <p:cNvSpPr>
            <a:spLocks noGrp="1" noChangeArrowheads="1"/>
          </p:cNvSpPr>
          <p:nvPr>
            <p:ph type="title"/>
          </p:nvPr>
        </p:nvSpPr>
        <p:spPr/>
        <p:txBody>
          <a:bodyPr/>
          <a:lstStyle/>
          <a:p>
            <a:pPr eaLnBrk="1" hangingPunct="1"/>
            <a:r>
              <a:rPr lang="en-US">
                <a:latin typeface="Tahoma" charset="0"/>
              </a:rPr>
              <a:t>Deletion (cont.)</a:t>
            </a:r>
          </a:p>
        </p:txBody>
      </p:sp>
      <p:sp>
        <p:nvSpPr>
          <p:cNvPr id="11269" name="Rectangle 3" descr="Rectangle: Click to edit Master text styles&#10;Second level&#10;Third level&#10;Fourth level&#10;Fifth level"/>
          <p:cNvSpPr>
            <a:spLocks noGrp="1" noChangeArrowheads="1"/>
          </p:cNvSpPr>
          <p:nvPr>
            <p:ph type="body" idx="1"/>
          </p:nvPr>
        </p:nvSpPr>
        <p:spPr>
          <a:xfrm>
            <a:off x="2362200" y="1752600"/>
            <a:ext cx="3886200" cy="4114800"/>
          </a:xfrm>
        </p:spPr>
        <p:txBody>
          <a:bodyPr/>
          <a:lstStyle/>
          <a:p>
            <a:pPr eaLnBrk="1" hangingPunct="1"/>
            <a:r>
              <a:rPr lang="en-US" sz="2000">
                <a:latin typeface="Tahoma" charset="0"/>
              </a:rPr>
              <a:t>We consider the case where the key </a:t>
            </a:r>
            <a:r>
              <a:rPr lang="en-US" sz="2000" b="1" i="1">
                <a:latin typeface="Times New Roman" charset="0"/>
              </a:rPr>
              <a:t>k</a:t>
            </a:r>
            <a:r>
              <a:rPr lang="en-US" sz="2000">
                <a:latin typeface="Tahoma" charset="0"/>
              </a:rPr>
              <a:t> to be removed is stored at a node </a:t>
            </a:r>
            <a:r>
              <a:rPr lang="en-US" sz="2000" b="1" i="1">
                <a:latin typeface="Times New Roman" charset="0"/>
              </a:rPr>
              <a:t>v</a:t>
            </a:r>
            <a:r>
              <a:rPr lang="en-US" sz="2000">
                <a:latin typeface="Tahoma" charset="0"/>
              </a:rPr>
              <a:t> whose children are both internal</a:t>
            </a:r>
          </a:p>
          <a:p>
            <a:pPr lvl="1" eaLnBrk="1" hangingPunct="1"/>
            <a:r>
              <a:rPr lang="en-US" sz="1800">
                <a:latin typeface="Tahoma" charset="0"/>
              </a:rPr>
              <a:t>we find the internal node </a:t>
            </a:r>
            <a:r>
              <a:rPr lang="en-US" sz="1800" b="1" i="1">
                <a:latin typeface="Times New Roman" charset="0"/>
              </a:rPr>
              <a:t>w </a:t>
            </a:r>
            <a:r>
              <a:rPr lang="en-US" sz="1800">
                <a:latin typeface="Tahoma" charset="0"/>
              </a:rPr>
              <a:t>that follows </a:t>
            </a:r>
            <a:r>
              <a:rPr lang="en-US" sz="1800" b="1" i="1">
                <a:latin typeface="Times New Roman" charset="0"/>
              </a:rPr>
              <a:t>v</a:t>
            </a:r>
            <a:r>
              <a:rPr lang="en-US" sz="1800">
                <a:latin typeface="Tahoma" charset="0"/>
              </a:rPr>
              <a:t> in an inorder traversal</a:t>
            </a:r>
          </a:p>
          <a:p>
            <a:pPr lvl="1" eaLnBrk="1" hangingPunct="1"/>
            <a:r>
              <a:rPr lang="en-US" sz="1800">
                <a:latin typeface="Tahoma" charset="0"/>
              </a:rPr>
              <a:t>we copy </a:t>
            </a:r>
            <a:r>
              <a:rPr lang="en-US" sz="1800" b="1" i="1">
                <a:latin typeface="Times New Roman" charset="0"/>
              </a:rPr>
              <a:t>key</a:t>
            </a:r>
            <a:r>
              <a:rPr lang="en-US" sz="1800">
                <a:latin typeface="Times New Roman" charset="0"/>
              </a:rPr>
              <a:t>(</a:t>
            </a:r>
            <a:r>
              <a:rPr lang="en-US" sz="1800" b="1" i="1">
                <a:latin typeface="Times New Roman" charset="0"/>
              </a:rPr>
              <a:t>w</a:t>
            </a:r>
            <a:r>
              <a:rPr lang="en-US" sz="1800">
                <a:latin typeface="Times New Roman" charset="0"/>
              </a:rPr>
              <a:t>)</a:t>
            </a:r>
            <a:r>
              <a:rPr lang="en-US" sz="1800">
                <a:latin typeface="Tahoma" charset="0"/>
              </a:rPr>
              <a:t> into node </a:t>
            </a:r>
            <a:r>
              <a:rPr lang="en-US" sz="1800" b="1" i="1">
                <a:latin typeface="Times New Roman" charset="0"/>
              </a:rPr>
              <a:t>v</a:t>
            </a:r>
            <a:endParaRPr lang="en-US" sz="1800">
              <a:latin typeface="Tahoma" charset="0"/>
            </a:endParaRPr>
          </a:p>
          <a:p>
            <a:pPr lvl="1" eaLnBrk="1" hangingPunct="1"/>
            <a:r>
              <a:rPr lang="en-US" sz="1800">
                <a:latin typeface="Tahoma" charset="0"/>
              </a:rPr>
              <a:t>we remove node </a:t>
            </a:r>
            <a:r>
              <a:rPr lang="en-US" sz="1800" b="1" i="1">
                <a:latin typeface="Times New Roman" charset="0"/>
              </a:rPr>
              <a:t>w </a:t>
            </a:r>
            <a:r>
              <a:rPr lang="en-US" sz="1800">
                <a:latin typeface="Tahoma" charset="0"/>
              </a:rPr>
              <a:t>and its left child </a:t>
            </a:r>
            <a:r>
              <a:rPr lang="en-US" sz="1800" b="1" i="1">
                <a:latin typeface="Times New Roman" charset="0"/>
              </a:rPr>
              <a:t>z </a:t>
            </a:r>
            <a:r>
              <a:rPr lang="en-US" sz="1800">
                <a:latin typeface="Tahoma" charset="0"/>
              </a:rPr>
              <a:t>(which must be a leaf) by means of operation </a:t>
            </a:r>
            <a:r>
              <a:rPr lang="en-US" sz="1800">
                <a:solidFill>
                  <a:schemeClr val="tx2"/>
                </a:solidFill>
                <a:latin typeface="Tahoma" charset="0"/>
              </a:rPr>
              <a:t>removeExternal</a:t>
            </a:r>
            <a:r>
              <a:rPr lang="en-US" sz="1800">
                <a:latin typeface="Tahoma" charset="0"/>
              </a:rPr>
              <a:t>(</a:t>
            </a:r>
            <a:r>
              <a:rPr lang="en-US" sz="1800" b="1" i="1">
                <a:latin typeface="Times New Roman" charset="0"/>
              </a:rPr>
              <a:t>z</a:t>
            </a:r>
            <a:r>
              <a:rPr lang="en-US" sz="1800">
                <a:latin typeface="Tahoma" charset="0"/>
              </a:rPr>
              <a:t>)</a:t>
            </a:r>
          </a:p>
          <a:p>
            <a:pPr eaLnBrk="1" hangingPunct="1"/>
            <a:r>
              <a:rPr lang="en-US" sz="2000">
                <a:latin typeface="Tahoma" charset="0"/>
              </a:rPr>
              <a:t>Example: remove 3</a:t>
            </a:r>
          </a:p>
          <a:p>
            <a:pPr eaLnBrk="1" hangingPunct="1"/>
            <a:endParaRPr lang="en-US">
              <a:latin typeface="Tahoma" charset="0"/>
            </a:endParaRPr>
          </a:p>
        </p:txBody>
      </p:sp>
      <p:sp>
        <p:nvSpPr>
          <p:cNvPr id="11270" name="Oval 4"/>
          <p:cNvSpPr>
            <a:spLocks noChangeArrowheads="1"/>
          </p:cNvSpPr>
          <p:nvPr/>
        </p:nvSpPr>
        <p:spPr bwMode="auto">
          <a:xfrm flipH="1">
            <a:off x="7772401" y="1966914"/>
            <a:ext cx="320675" cy="319087"/>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3</a:t>
            </a:r>
          </a:p>
        </p:txBody>
      </p:sp>
      <p:sp>
        <p:nvSpPr>
          <p:cNvPr id="11271" name="Oval 5"/>
          <p:cNvSpPr>
            <a:spLocks noChangeArrowheads="1"/>
          </p:cNvSpPr>
          <p:nvPr/>
        </p:nvSpPr>
        <p:spPr bwMode="auto">
          <a:xfrm flipH="1">
            <a:off x="6781800" y="1584326"/>
            <a:ext cx="319088"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1</a:t>
            </a:r>
          </a:p>
        </p:txBody>
      </p:sp>
      <p:sp>
        <p:nvSpPr>
          <p:cNvPr id="11272" name="Oval 6"/>
          <p:cNvSpPr>
            <a:spLocks noChangeArrowheads="1"/>
          </p:cNvSpPr>
          <p:nvPr/>
        </p:nvSpPr>
        <p:spPr bwMode="auto">
          <a:xfrm flipH="1">
            <a:off x="9110664" y="2346326"/>
            <a:ext cx="319087"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11273" name="Oval 7"/>
          <p:cNvSpPr>
            <a:spLocks noChangeArrowheads="1"/>
          </p:cNvSpPr>
          <p:nvPr/>
        </p:nvSpPr>
        <p:spPr bwMode="auto">
          <a:xfrm flipH="1">
            <a:off x="8521701" y="2819401"/>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sp>
        <p:nvSpPr>
          <p:cNvPr id="11274" name="Rectangle 8"/>
          <p:cNvSpPr>
            <a:spLocks noChangeAspect="1" noChangeArrowheads="1"/>
          </p:cNvSpPr>
          <p:nvPr/>
        </p:nvSpPr>
        <p:spPr bwMode="auto">
          <a:xfrm flipH="1">
            <a:off x="8859839" y="3367089"/>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275" name="AutoShape 10"/>
          <p:cNvCxnSpPr>
            <a:cxnSpLocks noChangeShapeType="1"/>
            <a:stCxn id="11270" idx="3"/>
            <a:endCxn id="11272" idx="7"/>
          </p:cNvCxnSpPr>
          <p:nvPr/>
        </p:nvCxnSpPr>
        <p:spPr bwMode="auto">
          <a:xfrm>
            <a:off x="8045450" y="2266950"/>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76" name="AutoShape 11"/>
          <p:cNvCxnSpPr>
            <a:cxnSpLocks noChangeShapeType="1"/>
            <a:stCxn id="11271" idx="3"/>
            <a:endCxn id="11270" idx="7"/>
          </p:cNvCxnSpPr>
          <p:nvPr/>
        </p:nvCxnSpPr>
        <p:spPr bwMode="auto">
          <a:xfrm>
            <a:off x="7054850" y="1885951"/>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77" name="AutoShape 12"/>
          <p:cNvCxnSpPr>
            <a:cxnSpLocks noChangeShapeType="1"/>
            <a:stCxn id="11300" idx="0"/>
            <a:endCxn id="11271" idx="5"/>
          </p:cNvCxnSpPr>
          <p:nvPr/>
        </p:nvCxnSpPr>
        <p:spPr bwMode="auto">
          <a:xfrm flipV="1">
            <a:off x="6364289" y="1885950"/>
            <a:ext cx="465137" cy="1158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78" name="AutoShape 14"/>
          <p:cNvCxnSpPr>
            <a:cxnSpLocks noChangeShapeType="1"/>
            <a:stCxn id="11287" idx="1"/>
            <a:endCxn id="11273" idx="5"/>
          </p:cNvCxnSpPr>
          <p:nvPr/>
        </p:nvCxnSpPr>
        <p:spPr bwMode="auto">
          <a:xfrm flipV="1">
            <a:off x="8370888" y="3121025"/>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79" name="AutoShape 15"/>
          <p:cNvCxnSpPr>
            <a:cxnSpLocks noChangeShapeType="1"/>
            <a:stCxn id="11274" idx="0"/>
            <a:endCxn id="11273" idx="3"/>
          </p:cNvCxnSpPr>
          <p:nvPr/>
        </p:nvCxnSpPr>
        <p:spPr bwMode="auto">
          <a:xfrm flipH="1" flipV="1">
            <a:off x="8794751" y="3121025"/>
            <a:ext cx="180975" cy="2365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80" name="AutoShape 16"/>
          <p:cNvCxnSpPr>
            <a:cxnSpLocks noChangeShapeType="1"/>
            <a:stCxn id="11282" idx="7"/>
            <a:endCxn id="11272" idx="3"/>
          </p:cNvCxnSpPr>
          <p:nvPr/>
        </p:nvCxnSpPr>
        <p:spPr bwMode="auto">
          <a:xfrm flipH="1" flipV="1">
            <a:off x="9383713" y="2647951"/>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81" name="AutoShape 17"/>
          <p:cNvCxnSpPr>
            <a:cxnSpLocks noChangeShapeType="1"/>
            <a:stCxn id="11273" idx="1"/>
            <a:endCxn id="11272" idx="5"/>
          </p:cNvCxnSpPr>
          <p:nvPr/>
        </p:nvCxnSpPr>
        <p:spPr bwMode="auto">
          <a:xfrm flipV="1">
            <a:off x="8794750" y="2647951"/>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1282" name="Oval 18"/>
          <p:cNvSpPr>
            <a:spLocks noChangeArrowheads="1"/>
          </p:cNvSpPr>
          <p:nvPr/>
        </p:nvSpPr>
        <p:spPr bwMode="auto">
          <a:xfrm flipH="1">
            <a:off x="9698039" y="2819401"/>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11283" name="Rectangle 19"/>
          <p:cNvSpPr>
            <a:spLocks noChangeAspect="1" noChangeArrowheads="1"/>
          </p:cNvSpPr>
          <p:nvPr/>
        </p:nvSpPr>
        <p:spPr bwMode="auto">
          <a:xfrm flipH="1">
            <a:off x="10036175" y="336708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1284" name="Rectangle 20"/>
          <p:cNvSpPr>
            <a:spLocks noChangeAspect="1" noChangeArrowheads="1"/>
          </p:cNvSpPr>
          <p:nvPr/>
        </p:nvSpPr>
        <p:spPr bwMode="auto">
          <a:xfrm flipH="1">
            <a:off x="9448800" y="336708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285" name="AutoShape 21"/>
          <p:cNvCxnSpPr>
            <a:cxnSpLocks noChangeShapeType="1"/>
            <a:stCxn id="11284" idx="0"/>
            <a:endCxn id="11282" idx="5"/>
          </p:cNvCxnSpPr>
          <p:nvPr/>
        </p:nvCxnSpPr>
        <p:spPr bwMode="auto">
          <a:xfrm flipV="1">
            <a:off x="9564689"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86" name="AutoShape 22"/>
          <p:cNvCxnSpPr>
            <a:cxnSpLocks noChangeShapeType="1"/>
            <a:stCxn id="11283" idx="0"/>
            <a:endCxn id="11282" idx="3"/>
          </p:cNvCxnSpPr>
          <p:nvPr/>
        </p:nvCxnSpPr>
        <p:spPr bwMode="auto">
          <a:xfrm flipH="1" flipV="1">
            <a:off x="9971089"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287" name="Oval 28"/>
          <p:cNvSpPr>
            <a:spLocks noChangeArrowheads="1"/>
          </p:cNvSpPr>
          <p:nvPr/>
        </p:nvSpPr>
        <p:spPr bwMode="auto">
          <a:xfrm flipH="1">
            <a:off x="8097839" y="3308351"/>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5</a:t>
            </a:r>
          </a:p>
        </p:txBody>
      </p:sp>
      <p:sp>
        <p:nvSpPr>
          <p:cNvPr id="11288" name="Rectangle 29"/>
          <p:cNvSpPr>
            <a:spLocks noChangeAspect="1" noChangeArrowheads="1"/>
          </p:cNvSpPr>
          <p:nvPr/>
        </p:nvSpPr>
        <p:spPr bwMode="auto">
          <a:xfrm flipH="1">
            <a:off x="8435975" y="388461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1289" name="Rectangle 30"/>
          <p:cNvSpPr>
            <a:spLocks noChangeAspect="1" noChangeArrowheads="1"/>
          </p:cNvSpPr>
          <p:nvPr/>
        </p:nvSpPr>
        <p:spPr bwMode="auto">
          <a:xfrm flipH="1">
            <a:off x="7848601" y="3884614"/>
            <a:ext cx="231775" cy="230187"/>
          </a:xfrm>
          <a:prstGeom prst="rect">
            <a:avLst/>
          </a:prstGeom>
          <a:solidFill>
            <a:schemeClr val="folHlink"/>
          </a:solidFill>
          <a:ln w="57150">
            <a:solidFill>
              <a:schemeClr val="tx2"/>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290" name="AutoShape 31"/>
          <p:cNvCxnSpPr>
            <a:cxnSpLocks noChangeShapeType="1"/>
            <a:stCxn id="11289" idx="0"/>
            <a:endCxn id="11287" idx="5"/>
          </p:cNvCxnSpPr>
          <p:nvPr/>
        </p:nvCxnSpPr>
        <p:spPr bwMode="auto">
          <a:xfrm flipV="1">
            <a:off x="7964489" y="360997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91" name="AutoShape 32"/>
          <p:cNvCxnSpPr>
            <a:cxnSpLocks noChangeShapeType="1"/>
            <a:stCxn id="11288" idx="0"/>
            <a:endCxn id="11287" idx="3"/>
          </p:cNvCxnSpPr>
          <p:nvPr/>
        </p:nvCxnSpPr>
        <p:spPr bwMode="auto">
          <a:xfrm flipH="1" flipV="1">
            <a:off x="8370889" y="36099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292" name="Text Box 33"/>
          <p:cNvSpPr txBox="1">
            <a:spLocks noChangeArrowheads="1"/>
          </p:cNvSpPr>
          <p:nvPr/>
        </p:nvSpPr>
        <p:spPr bwMode="auto">
          <a:xfrm flipH="1">
            <a:off x="8001001" y="1676401"/>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v</a:t>
            </a:r>
          </a:p>
        </p:txBody>
      </p:sp>
      <p:sp>
        <p:nvSpPr>
          <p:cNvPr id="11293" name="Text Box 34"/>
          <p:cNvSpPr txBox="1">
            <a:spLocks noChangeArrowheads="1"/>
          </p:cNvSpPr>
          <p:nvPr/>
        </p:nvSpPr>
        <p:spPr bwMode="auto">
          <a:xfrm flipH="1">
            <a:off x="7810501" y="3073401"/>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w</a:t>
            </a:r>
          </a:p>
        </p:txBody>
      </p:sp>
      <p:sp>
        <p:nvSpPr>
          <p:cNvPr id="11294" name="Text Box 39"/>
          <p:cNvSpPr txBox="1">
            <a:spLocks noChangeArrowheads="1"/>
          </p:cNvSpPr>
          <p:nvPr/>
        </p:nvSpPr>
        <p:spPr bwMode="auto">
          <a:xfrm flipH="1">
            <a:off x="7556501" y="3581401"/>
            <a:ext cx="282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z</a:t>
            </a:r>
          </a:p>
        </p:txBody>
      </p:sp>
      <p:sp>
        <p:nvSpPr>
          <p:cNvPr id="11295" name="Oval 41"/>
          <p:cNvSpPr>
            <a:spLocks noChangeArrowheads="1"/>
          </p:cNvSpPr>
          <p:nvPr/>
        </p:nvSpPr>
        <p:spPr bwMode="auto">
          <a:xfrm flipH="1">
            <a:off x="7010400" y="2346326"/>
            <a:ext cx="319088"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2</a:t>
            </a:r>
          </a:p>
        </p:txBody>
      </p:sp>
      <p:sp>
        <p:nvSpPr>
          <p:cNvPr id="11296" name="Rectangle 42"/>
          <p:cNvSpPr>
            <a:spLocks noChangeAspect="1" noChangeArrowheads="1"/>
          </p:cNvSpPr>
          <p:nvPr/>
        </p:nvSpPr>
        <p:spPr bwMode="auto">
          <a:xfrm flipH="1">
            <a:off x="7383464" y="2863850"/>
            <a:ext cx="230187" cy="2301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1297" name="Rectangle 43"/>
          <p:cNvSpPr>
            <a:spLocks noChangeAspect="1" noChangeArrowheads="1"/>
          </p:cNvSpPr>
          <p:nvPr/>
        </p:nvSpPr>
        <p:spPr bwMode="auto">
          <a:xfrm flipH="1">
            <a:off x="6726239" y="2863850"/>
            <a:ext cx="230187" cy="2301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298" name="AutoShape 44"/>
          <p:cNvCxnSpPr>
            <a:cxnSpLocks noChangeShapeType="1"/>
            <a:stCxn id="11297" idx="0"/>
            <a:endCxn id="11295" idx="5"/>
          </p:cNvCxnSpPr>
          <p:nvPr/>
        </p:nvCxnSpPr>
        <p:spPr bwMode="auto">
          <a:xfrm flipV="1">
            <a:off x="6842125"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99" name="AutoShape 45"/>
          <p:cNvCxnSpPr>
            <a:cxnSpLocks noChangeShapeType="1"/>
            <a:stCxn id="11296" idx="0"/>
            <a:endCxn id="11295" idx="3"/>
          </p:cNvCxnSpPr>
          <p:nvPr/>
        </p:nvCxnSpPr>
        <p:spPr bwMode="auto">
          <a:xfrm flipH="1" flipV="1">
            <a:off x="7283450"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00" name="Rectangle 46"/>
          <p:cNvSpPr>
            <a:spLocks noChangeAspect="1" noChangeArrowheads="1"/>
          </p:cNvSpPr>
          <p:nvPr/>
        </p:nvSpPr>
        <p:spPr bwMode="auto">
          <a:xfrm flipH="1">
            <a:off x="6248400" y="2011364"/>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301" name="AutoShape 47"/>
          <p:cNvCxnSpPr>
            <a:cxnSpLocks noChangeShapeType="1"/>
            <a:stCxn id="11295" idx="1"/>
            <a:endCxn id="11270" idx="5"/>
          </p:cNvCxnSpPr>
          <p:nvPr/>
        </p:nvCxnSpPr>
        <p:spPr bwMode="auto">
          <a:xfrm flipV="1">
            <a:off x="7283450" y="2266950"/>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1302" name="Oval 48"/>
          <p:cNvSpPr>
            <a:spLocks noChangeArrowheads="1"/>
          </p:cNvSpPr>
          <p:nvPr/>
        </p:nvSpPr>
        <p:spPr bwMode="auto">
          <a:xfrm flipH="1">
            <a:off x="7848601" y="4725989"/>
            <a:ext cx="320675" cy="319087"/>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5</a:t>
            </a:r>
          </a:p>
        </p:txBody>
      </p:sp>
      <p:sp>
        <p:nvSpPr>
          <p:cNvPr id="11303" name="Oval 49"/>
          <p:cNvSpPr>
            <a:spLocks noChangeArrowheads="1"/>
          </p:cNvSpPr>
          <p:nvPr/>
        </p:nvSpPr>
        <p:spPr bwMode="auto">
          <a:xfrm flipH="1">
            <a:off x="6858000" y="4343401"/>
            <a:ext cx="319088"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1</a:t>
            </a:r>
          </a:p>
        </p:txBody>
      </p:sp>
      <p:sp>
        <p:nvSpPr>
          <p:cNvPr id="11304" name="Oval 50"/>
          <p:cNvSpPr>
            <a:spLocks noChangeArrowheads="1"/>
          </p:cNvSpPr>
          <p:nvPr/>
        </p:nvSpPr>
        <p:spPr bwMode="auto">
          <a:xfrm flipH="1">
            <a:off x="9186864" y="5075239"/>
            <a:ext cx="319087" cy="320675"/>
          </a:xfrm>
          <a:prstGeom prst="ellipse">
            <a:avLst/>
          </a:prstGeom>
          <a:solidFill>
            <a:schemeClr val="accent1"/>
          </a:solidFill>
          <a:ln w="57150" cmpd="sng">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11305" name="Oval 51"/>
          <p:cNvSpPr>
            <a:spLocks noChangeArrowheads="1"/>
          </p:cNvSpPr>
          <p:nvPr/>
        </p:nvSpPr>
        <p:spPr bwMode="auto">
          <a:xfrm flipH="1">
            <a:off x="8597901" y="5548314"/>
            <a:ext cx="320675" cy="320675"/>
          </a:xfrm>
          <a:prstGeom prst="ellipse">
            <a:avLst/>
          </a:prstGeom>
          <a:solidFill>
            <a:schemeClr val="accent1"/>
          </a:solidFill>
          <a:ln w="571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sp>
        <p:nvSpPr>
          <p:cNvPr id="11306" name="Rectangle 52"/>
          <p:cNvSpPr>
            <a:spLocks noChangeAspect="1" noChangeArrowheads="1"/>
          </p:cNvSpPr>
          <p:nvPr/>
        </p:nvSpPr>
        <p:spPr bwMode="auto">
          <a:xfrm flipH="1">
            <a:off x="8936039" y="6096000"/>
            <a:ext cx="230187" cy="2301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307" name="AutoShape 53"/>
          <p:cNvCxnSpPr>
            <a:cxnSpLocks noChangeShapeType="1"/>
            <a:stCxn id="11302" idx="3"/>
            <a:endCxn id="11304" idx="7"/>
          </p:cNvCxnSpPr>
          <p:nvPr/>
        </p:nvCxnSpPr>
        <p:spPr bwMode="auto">
          <a:xfrm>
            <a:off x="8121650" y="5026026"/>
            <a:ext cx="1112838" cy="85725"/>
          </a:xfrm>
          <a:prstGeom prst="straightConnector1">
            <a:avLst/>
          </a:prstGeom>
          <a:noFill/>
          <a:ln w="57150" cmpd="sng">
            <a:solidFill>
              <a:schemeClr val="tx2"/>
            </a:solidFill>
            <a:round/>
            <a:headEnd/>
            <a:tailEnd/>
          </a:ln>
          <a:extLst>
            <a:ext uri="{909E8E84-426E-40dd-AFC4-6F175D3DCCD1}">
              <a14:hiddenFill xmlns:a14="http://schemas.microsoft.com/office/drawing/2010/main" xmlns="">
                <a:noFill/>
              </a14:hiddenFill>
            </a:ext>
          </a:extLst>
        </p:spPr>
      </p:cxnSp>
      <p:cxnSp>
        <p:nvCxnSpPr>
          <p:cNvPr id="11308" name="AutoShape 54"/>
          <p:cNvCxnSpPr>
            <a:cxnSpLocks noChangeShapeType="1"/>
            <a:stCxn id="11303" idx="3"/>
            <a:endCxn id="11302" idx="7"/>
          </p:cNvCxnSpPr>
          <p:nvPr/>
        </p:nvCxnSpPr>
        <p:spPr bwMode="auto">
          <a:xfrm>
            <a:off x="7131050" y="4625976"/>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09" name="AutoShape 55"/>
          <p:cNvCxnSpPr>
            <a:cxnSpLocks noChangeShapeType="1"/>
            <a:stCxn id="11326" idx="0"/>
            <a:endCxn id="11303" idx="5"/>
          </p:cNvCxnSpPr>
          <p:nvPr/>
        </p:nvCxnSpPr>
        <p:spPr bwMode="auto">
          <a:xfrm flipV="1">
            <a:off x="6440489" y="4625975"/>
            <a:ext cx="465137" cy="1349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0" name="AutoShape 56"/>
          <p:cNvCxnSpPr>
            <a:cxnSpLocks noChangeShapeType="1"/>
            <a:stCxn id="11319" idx="0"/>
            <a:endCxn id="11305" idx="5"/>
          </p:cNvCxnSpPr>
          <p:nvPr/>
        </p:nvCxnSpPr>
        <p:spPr bwMode="auto">
          <a:xfrm flipV="1">
            <a:off x="8399464" y="5849939"/>
            <a:ext cx="244475" cy="223837"/>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311" name="AutoShape 57"/>
          <p:cNvCxnSpPr>
            <a:cxnSpLocks noChangeShapeType="1"/>
            <a:stCxn id="11306" idx="0"/>
            <a:endCxn id="11305" idx="3"/>
          </p:cNvCxnSpPr>
          <p:nvPr/>
        </p:nvCxnSpPr>
        <p:spPr bwMode="auto">
          <a:xfrm flipH="1" flipV="1">
            <a:off x="8870951" y="5849939"/>
            <a:ext cx="180975" cy="2365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2" name="AutoShape 58"/>
          <p:cNvCxnSpPr>
            <a:cxnSpLocks noChangeShapeType="1"/>
            <a:stCxn id="11314" idx="7"/>
            <a:endCxn id="11304" idx="3"/>
          </p:cNvCxnSpPr>
          <p:nvPr/>
        </p:nvCxnSpPr>
        <p:spPr bwMode="auto">
          <a:xfrm flipH="1" flipV="1">
            <a:off x="9459913" y="5357813"/>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3" name="AutoShape 59"/>
          <p:cNvCxnSpPr>
            <a:cxnSpLocks noChangeShapeType="1"/>
            <a:stCxn id="11305" idx="1"/>
            <a:endCxn id="11304" idx="5"/>
          </p:cNvCxnSpPr>
          <p:nvPr/>
        </p:nvCxnSpPr>
        <p:spPr bwMode="auto">
          <a:xfrm flipV="1">
            <a:off x="8870950" y="5357813"/>
            <a:ext cx="363538" cy="207962"/>
          </a:xfrm>
          <a:prstGeom prst="straightConnector1">
            <a:avLst/>
          </a:prstGeom>
          <a:noFill/>
          <a:ln w="57150" cmpd="sng">
            <a:solidFill>
              <a:schemeClr val="tx2"/>
            </a:solidFill>
            <a:round/>
            <a:headEnd/>
            <a:tailEnd/>
          </a:ln>
          <a:extLst>
            <a:ext uri="{909E8E84-426E-40dd-AFC4-6F175D3DCCD1}">
              <a14:hiddenFill xmlns:a14="http://schemas.microsoft.com/office/drawing/2010/main" xmlns="">
                <a:noFill/>
              </a14:hiddenFill>
            </a:ext>
          </a:extLst>
        </p:spPr>
      </p:cxnSp>
      <p:sp>
        <p:nvSpPr>
          <p:cNvPr id="11314" name="Oval 60"/>
          <p:cNvSpPr>
            <a:spLocks noChangeArrowheads="1"/>
          </p:cNvSpPr>
          <p:nvPr/>
        </p:nvSpPr>
        <p:spPr bwMode="auto">
          <a:xfrm flipH="1">
            <a:off x="9774239" y="5548314"/>
            <a:ext cx="319087"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11315" name="Rectangle 61"/>
          <p:cNvSpPr>
            <a:spLocks noChangeAspect="1" noChangeArrowheads="1"/>
          </p:cNvSpPr>
          <p:nvPr/>
        </p:nvSpPr>
        <p:spPr bwMode="auto">
          <a:xfrm flipH="1">
            <a:off x="10112375" y="6096000"/>
            <a:ext cx="230188" cy="2301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1316" name="Rectangle 62"/>
          <p:cNvSpPr>
            <a:spLocks noChangeAspect="1" noChangeArrowheads="1"/>
          </p:cNvSpPr>
          <p:nvPr/>
        </p:nvSpPr>
        <p:spPr bwMode="auto">
          <a:xfrm flipH="1">
            <a:off x="9525000" y="6096000"/>
            <a:ext cx="230188" cy="2301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317" name="AutoShape 63"/>
          <p:cNvCxnSpPr>
            <a:cxnSpLocks noChangeShapeType="1"/>
            <a:stCxn id="11316" idx="0"/>
            <a:endCxn id="11314" idx="5"/>
          </p:cNvCxnSpPr>
          <p:nvPr/>
        </p:nvCxnSpPr>
        <p:spPr bwMode="auto">
          <a:xfrm flipV="1">
            <a:off x="9640889"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8" name="AutoShape 64"/>
          <p:cNvCxnSpPr>
            <a:cxnSpLocks noChangeShapeType="1"/>
            <a:stCxn id="11315" idx="0"/>
            <a:endCxn id="11314" idx="3"/>
          </p:cNvCxnSpPr>
          <p:nvPr/>
        </p:nvCxnSpPr>
        <p:spPr bwMode="auto">
          <a:xfrm flipH="1" flipV="1">
            <a:off x="10047289"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19" name="Rectangle 67"/>
          <p:cNvSpPr>
            <a:spLocks noChangeAspect="1" noChangeArrowheads="1"/>
          </p:cNvSpPr>
          <p:nvPr/>
        </p:nvSpPr>
        <p:spPr bwMode="auto">
          <a:xfrm flipH="1">
            <a:off x="8283576" y="6102350"/>
            <a:ext cx="231775" cy="230188"/>
          </a:xfrm>
          <a:prstGeom prst="rect">
            <a:avLst/>
          </a:prstGeom>
          <a:solidFill>
            <a:schemeClr val="folHlink"/>
          </a:solidFill>
          <a:ln w="57150">
            <a:solidFill>
              <a:schemeClr val="tx2"/>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1320" name="Text Box 70"/>
          <p:cNvSpPr txBox="1">
            <a:spLocks noChangeArrowheads="1"/>
          </p:cNvSpPr>
          <p:nvPr/>
        </p:nvSpPr>
        <p:spPr bwMode="auto">
          <a:xfrm flipH="1">
            <a:off x="8077201" y="4419601"/>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sym typeface="Symbol" charset="0"/>
              </a:rPr>
              <a:t>v</a:t>
            </a:r>
          </a:p>
        </p:txBody>
      </p:sp>
      <p:sp>
        <p:nvSpPr>
          <p:cNvPr id="11321" name="Oval 73"/>
          <p:cNvSpPr>
            <a:spLocks noChangeArrowheads="1"/>
          </p:cNvSpPr>
          <p:nvPr/>
        </p:nvSpPr>
        <p:spPr bwMode="auto">
          <a:xfrm flipH="1">
            <a:off x="7086600" y="5075239"/>
            <a:ext cx="319088" cy="320675"/>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2</a:t>
            </a:r>
          </a:p>
        </p:txBody>
      </p:sp>
      <p:sp>
        <p:nvSpPr>
          <p:cNvPr id="11322" name="Rectangle 74"/>
          <p:cNvSpPr>
            <a:spLocks noChangeAspect="1" noChangeArrowheads="1"/>
          </p:cNvSpPr>
          <p:nvPr/>
        </p:nvSpPr>
        <p:spPr bwMode="auto">
          <a:xfrm flipH="1">
            <a:off x="7459664" y="5592764"/>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1323" name="Rectangle 75"/>
          <p:cNvSpPr>
            <a:spLocks noChangeAspect="1" noChangeArrowheads="1"/>
          </p:cNvSpPr>
          <p:nvPr/>
        </p:nvSpPr>
        <p:spPr bwMode="auto">
          <a:xfrm flipH="1">
            <a:off x="6802439" y="5592764"/>
            <a:ext cx="230187"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324" name="AutoShape 76"/>
          <p:cNvCxnSpPr>
            <a:cxnSpLocks noChangeShapeType="1"/>
            <a:stCxn id="11323" idx="0"/>
            <a:endCxn id="11321" idx="5"/>
          </p:cNvCxnSpPr>
          <p:nvPr/>
        </p:nvCxnSpPr>
        <p:spPr bwMode="auto">
          <a:xfrm flipV="1">
            <a:off x="6918325"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25" name="AutoShape 77"/>
          <p:cNvCxnSpPr>
            <a:cxnSpLocks noChangeShapeType="1"/>
            <a:stCxn id="11322" idx="0"/>
            <a:endCxn id="11321" idx="3"/>
          </p:cNvCxnSpPr>
          <p:nvPr/>
        </p:nvCxnSpPr>
        <p:spPr bwMode="auto">
          <a:xfrm flipH="1" flipV="1">
            <a:off x="7359650"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26" name="Rectangle 78"/>
          <p:cNvSpPr>
            <a:spLocks noChangeAspect="1" noChangeArrowheads="1"/>
          </p:cNvSpPr>
          <p:nvPr/>
        </p:nvSpPr>
        <p:spPr bwMode="auto">
          <a:xfrm flipH="1">
            <a:off x="6324600" y="4770439"/>
            <a:ext cx="230188" cy="2301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1327" name="AutoShape 79"/>
          <p:cNvCxnSpPr>
            <a:cxnSpLocks noChangeShapeType="1"/>
            <a:stCxn id="11321" idx="1"/>
            <a:endCxn id="11302" idx="5"/>
          </p:cNvCxnSpPr>
          <p:nvPr/>
        </p:nvCxnSpPr>
        <p:spPr bwMode="auto">
          <a:xfrm flipV="1">
            <a:off x="7359650" y="5026026"/>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28" name="AutoShape 80"/>
          <p:cNvSpPr>
            <a:spLocks noChangeArrowheads="1"/>
          </p:cNvSpPr>
          <p:nvPr/>
        </p:nvSpPr>
        <p:spPr bwMode="auto">
          <a:xfrm rot="18050680" flipH="1">
            <a:off x="7462044" y="3299619"/>
            <a:ext cx="1103312" cy="736600"/>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1329" name="Date Placeholder 6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Tree>
    <p:extLst>
      <p:ext uri="{BB962C8B-B14F-4D97-AF65-F5344CB8AC3E}">
        <p14:creationId xmlns:p14="http://schemas.microsoft.com/office/powerpoint/2010/main" val="35829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FDF9B-4A41-408C-BB7C-491183BEDAC3}"/>
              </a:ext>
            </a:extLst>
          </p:cNvPr>
          <p:cNvSpPr>
            <a:spLocks noGrp="1"/>
          </p:cNvSpPr>
          <p:nvPr>
            <p:ph type="title"/>
          </p:nvPr>
        </p:nvSpPr>
        <p:spPr/>
        <p:txBody>
          <a:bodyPr/>
          <a:lstStyle/>
          <a:p>
            <a:pPr algn="ctr"/>
            <a:r>
              <a:rPr lang="en-US" dirty="0"/>
              <a:t>Peer3: There are 219 students registered</a:t>
            </a:r>
            <a:br>
              <a:rPr lang="en-US" dirty="0"/>
            </a:br>
            <a:r>
              <a:rPr lang="en-US" dirty="0"/>
              <a:t>Due</a:t>
            </a:r>
            <a:r>
              <a:rPr lang="en-US" b="1" dirty="0">
                <a:solidFill>
                  <a:srgbClr val="FF0000"/>
                </a:solidFill>
                <a:highlight>
                  <a:srgbClr val="FFFF00"/>
                </a:highlight>
              </a:rPr>
              <a:t> tonight</a:t>
            </a:r>
          </a:p>
        </p:txBody>
      </p:sp>
      <p:pic>
        <p:nvPicPr>
          <p:cNvPr id="5" name="Picture 4">
            <a:extLst>
              <a:ext uri="{FF2B5EF4-FFF2-40B4-BE49-F238E27FC236}">
                <a16:creationId xmlns:a16="http://schemas.microsoft.com/office/drawing/2014/main" id="{D7B410E7-E6B2-408B-B1C9-6474804432B5}"/>
              </a:ext>
            </a:extLst>
          </p:cNvPr>
          <p:cNvPicPr>
            <a:picLocks noChangeAspect="1"/>
          </p:cNvPicPr>
          <p:nvPr/>
        </p:nvPicPr>
        <p:blipFill rotWithShape="1">
          <a:blip r:embed="rId2"/>
          <a:srcRect l="2092" t="35439" r="2924" b="31578"/>
          <a:stretch/>
        </p:blipFill>
        <p:spPr>
          <a:xfrm>
            <a:off x="0" y="1997242"/>
            <a:ext cx="12192000" cy="4630500"/>
          </a:xfrm>
          <a:prstGeom prst="rect">
            <a:avLst/>
          </a:prstGeom>
        </p:spPr>
      </p:pic>
    </p:spTree>
    <p:extLst>
      <p:ext uri="{BB962C8B-B14F-4D97-AF65-F5344CB8AC3E}">
        <p14:creationId xmlns:p14="http://schemas.microsoft.com/office/powerpoint/2010/main" val="381155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Binary Search Trees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308CBAF1-15F7-D046-840C-7E5693E7F905}" type="slidenum">
              <a:rPr lang="en-US" sz="1400">
                <a:solidFill>
                  <a:srgbClr val="40458C"/>
                </a:solidFill>
              </a:rPr>
              <a:pPr eaLnBrk="1" fontAlgn="base" hangingPunct="1">
                <a:spcBef>
                  <a:spcPct val="0"/>
                </a:spcBef>
                <a:spcAft>
                  <a:spcPct val="0"/>
                </a:spcAft>
              </a:pPr>
              <a:t>20</a:t>
            </a:fld>
            <a:endParaRPr lang="en-US" sz="1400">
              <a:solidFill>
                <a:srgbClr val="40458C"/>
              </a:solidFill>
            </a:endParaRPr>
          </a:p>
        </p:txBody>
      </p:sp>
      <p:sp>
        <p:nvSpPr>
          <p:cNvPr id="12292" name="Rectangle 2"/>
          <p:cNvSpPr>
            <a:spLocks noGrp="1" noChangeArrowheads="1"/>
          </p:cNvSpPr>
          <p:nvPr>
            <p:ph type="title"/>
          </p:nvPr>
        </p:nvSpPr>
        <p:spPr/>
        <p:txBody>
          <a:bodyPr/>
          <a:lstStyle/>
          <a:p>
            <a:pPr eaLnBrk="1" hangingPunct="1"/>
            <a:r>
              <a:rPr lang="en-US">
                <a:latin typeface="Tahoma" charset="0"/>
              </a:rPr>
              <a:t>Performance</a:t>
            </a:r>
            <a:endParaRPr lang="en-US" sz="4000">
              <a:latin typeface="Tahoma" charset="0"/>
            </a:endParaRPr>
          </a:p>
        </p:txBody>
      </p:sp>
      <p:sp>
        <p:nvSpPr>
          <p:cNvPr id="12293" name="Rectangle 3" descr="Rectangle: Click to edit Master text styles&#10;Second level&#10;Third level&#10;Fourth level&#10;Fifth level"/>
          <p:cNvSpPr>
            <a:spLocks noGrp="1" noChangeArrowheads="1"/>
          </p:cNvSpPr>
          <p:nvPr>
            <p:ph type="body" idx="1"/>
          </p:nvPr>
        </p:nvSpPr>
        <p:spPr>
          <a:xfrm>
            <a:off x="2362200" y="1600200"/>
            <a:ext cx="3733800" cy="4648200"/>
          </a:xfrm>
        </p:spPr>
        <p:txBody>
          <a:bodyPr/>
          <a:lstStyle/>
          <a:p>
            <a:pPr eaLnBrk="1" hangingPunct="1"/>
            <a:r>
              <a:rPr lang="en-US" sz="2400" dirty="0">
                <a:latin typeface="Tahoma" charset="0"/>
              </a:rPr>
              <a:t>Consider an ordered map with </a:t>
            </a:r>
            <a:r>
              <a:rPr lang="en-US" sz="2400" b="1" i="1" dirty="0">
                <a:latin typeface="Times New Roman" charset="0"/>
              </a:rPr>
              <a:t>n</a:t>
            </a:r>
            <a:r>
              <a:rPr lang="en-US" sz="2400" dirty="0">
                <a:latin typeface="Tahoma" charset="0"/>
              </a:rPr>
              <a:t> items implemented by means of a binary search tree of height </a:t>
            </a:r>
            <a:r>
              <a:rPr lang="en-US" sz="2400" b="1" i="1" dirty="0">
                <a:latin typeface="Times New Roman" charset="0"/>
              </a:rPr>
              <a:t>h</a:t>
            </a:r>
            <a:endParaRPr lang="en-US" sz="2400" dirty="0">
              <a:latin typeface="Tahoma" charset="0"/>
            </a:endParaRPr>
          </a:p>
          <a:p>
            <a:pPr lvl="1" eaLnBrk="1" hangingPunct="1"/>
            <a:r>
              <a:rPr lang="en-US" sz="2000" dirty="0">
                <a:latin typeface="Tahoma" charset="0"/>
              </a:rPr>
              <a:t>the space used is </a:t>
            </a:r>
            <a:r>
              <a:rPr lang="en-US" sz="2000" b="1" i="1" dirty="0">
                <a:latin typeface="Times New Roman" charset="0"/>
              </a:rPr>
              <a:t>O</a:t>
            </a:r>
            <a:r>
              <a:rPr lang="en-US" sz="2000" dirty="0">
                <a:latin typeface="Times New Roman" charset="0"/>
              </a:rPr>
              <a:t>(</a:t>
            </a:r>
            <a:r>
              <a:rPr lang="en-US" sz="2000" b="1" i="1" dirty="0">
                <a:latin typeface="Times New Roman" charset="0"/>
              </a:rPr>
              <a:t>n</a:t>
            </a:r>
            <a:r>
              <a:rPr lang="en-US" sz="2000" dirty="0">
                <a:latin typeface="Times New Roman" charset="0"/>
              </a:rPr>
              <a:t>)</a:t>
            </a:r>
            <a:endParaRPr lang="en-US" sz="2000" dirty="0">
              <a:latin typeface="Tahoma" charset="0"/>
            </a:endParaRPr>
          </a:p>
          <a:p>
            <a:pPr lvl="1" eaLnBrk="1" hangingPunct="1"/>
            <a:r>
              <a:rPr lang="en-US" sz="2000" dirty="0">
                <a:latin typeface="Tahoma" charset="0"/>
              </a:rPr>
              <a:t>methods </a:t>
            </a:r>
            <a:r>
              <a:rPr lang="en-US" sz="2000" dirty="0">
                <a:solidFill>
                  <a:schemeClr val="tx2"/>
                </a:solidFill>
                <a:latin typeface="Tahoma" charset="0"/>
              </a:rPr>
              <a:t>get</a:t>
            </a:r>
            <a:r>
              <a:rPr lang="en-US" sz="2000" dirty="0">
                <a:latin typeface="Tahoma" charset="0"/>
              </a:rPr>
              <a:t>, </a:t>
            </a:r>
            <a:r>
              <a:rPr lang="en-US" sz="2000" dirty="0">
                <a:solidFill>
                  <a:schemeClr val="tx2"/>
                </a:solidFill>
                <a:latin typeface="Tahoma" charset="0"/>
              </a:rPr>
              <a:t>put </a:t>
            </a:r>
            <a:r>
              <a:rPr lang="en-US" sz="2000" dirty="0">
                <a:latin typeface="Tahoma" charset="0"/>
              </a:rPr>
              <a:t>and </a:t>
            </a:r>
            <a:r>
              <a:rPr lang="en-US" sz="2000" dirty="0">
                <a:solidFill>
                  <a:schemeClr val="tx2"/>
                </a:solidFill>
                <a:latin typeface="Tahoma" charset="0"/>
              </a:rPr>
              <a:t>remove</a:t>
            </a:r>
            <a:r>
              <a:rPr lang="en-US" sz="2000" dirty="0">
                <a:latin typeface="Tahoma" charset="0"/>
              </a:rPr>
              <a:t> take </a:t>
            </a:r>
            <a:r>
              <a:rPr lang="en-US" sz="2000" b="1" i="1" dirty="0">
                <a:latin typeface="Times New Roman" charset="0"/>
              </a:rPr>
              <a:t>O</a:t>
            </a:r>
            <a:r>
              <a:rPr lang="en-US" sz="2000" dirty="0">
                <a:latin typeface="Times New Roman" charset="0"/>
              </a:rPr>
              <a:t>(</a:t>
            </a:r>
            <a:r>
              <a:rPr lang="en-US" sz="2000" b="1" i="1" dirty="0">
                <a:latin typeface="Times New Roman" charset="0"/>
              </a:rPr>
              <a:t>h</a:t>
            </a:r>
            <a:r>
              <a:rPr lang="en-US" sz="2000" dirty="0">
                <a:latin typeface="Times New Roman" charset="0"/>
              </a:rPr>
              <a:t>) </a:t>
            </a:r>
            <a:r>
              <a:rPr lang="en-US" sz="2000" dirty="0">
                <a:latin typeface="Tahoma" charset="0"/>
              </a:rPr>
              <a:t>time</a:t>
            </a:r>
          </a:p>
          <a:p>
            <a:pPr eaLnBrk="1" hangingPunct="1"/>
            <a:r>
              <a:rPr lang="en-US" sz="2400" dirty="0">
                <a:latin typeface="Tahoma" charset="0"/>
              </a:rPr>
              <a:t>The height </a:t>
            </a:r>
            <a:r>
              <a:rPr lang="en-US" sz="2400" b="1" i="1" dirty="0">
                <a:latin typeface="Times New Roman" charset="0"/>
              </a:rPr>
              <a:t>h</a:t>
            </a:r>
            <a:r>
              <a:rPr lang="en-US" sz="2400" dirty="0">
                <a:latin typeface="Tahoma" charset="0"/>
              </a:rPr>
              <a:t> is </a:t>
            </a:r>
            <a:r>
              <a:rPr lang="en-US" sz="2400" b="1" i="1" dirty="0">
                <a:latin typeface="Times New Roman" charset="0"/>
              </a:rPr>
              <a:t>O</a:t>
            </a:r>
            <a:r>
              <a:rPr lang="en-US" sz="2400" dirty="0">
                <a:latin typeface="Times New Roman" charset="0"/>
              </a:rPr>
              <a:t>(</a:t>
            </a:r>
            <a:r>
              <a:rPr lang="en-US" sz="2400" b="1" i="1" dirty="0">
                <a:latin typeface="Times New Roman" charset="0"/>
              </a:rPr>
              <a:t>n</a:t>
            </a:r>
            <a:r>
              <a:rPr lang="en-US" sz="2400" dirty="0">
                <a:latin typeface="Times New Roman" charset="0"/>
              </a:rPr>
              <a:t>) </a:t>
            </a:r>
            <a:r>
              <a:rPr lang="en-US" sz="2400" dirty="0">
                <a:latin typeface="Tahoma" charset="0"/>
              </a:rPr>
              <a:t>in the worst case and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in the best case</a:t>
            </a:r>
          </a:p>
        </p:txBody>
      </p:sp>
      <p:grpSp>
        <p:nvGrpSpPr>
          <p:cNvPr id="12294" name="Group 99"/>
          <p:cNvGrpSpPr>
            <a:grpSpLocks/>
          </p:cNvGrpSpPr>
          <p:nvPr/>
        </p:nvGrpSpPr>
        <p:grpSpPr bwMode="auto">
          <a:xfrm>
            <a:off x="6705600" y="1676400"/>
            <a:ext cx="3067050" cy="2120900"/>
            <a:chOff x="2938" y="960"/>
            <a:chExt cx="2258" cy="1562"/>
          </a:xfrm>
        </p:grpSpPr>
        <p:sp>
          <p:nvSpPr>
            <p:cNvPr id="12325"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a:solidFill>
                  <a:srgbClr val="40458C"/>
                </a:solidFill>
                <a:latin typeface="Times New Roman" charset="0"/>
                <a:ea typeface="ＭＳ Ｐゴシック" charset="0"/>
                <a:sym typeface="Symbol" charset="0"/>
              </a:endParaRPr>
            </a:p>
          </p:txBody>
        </p:sp>
        <p:cxnSp>
          <p:nvCxnSpPr>
            <p:cNvPr id="12326" name="AutoShape 9"/>
            <p:cNvCxnSpPr>
              <a:cxnSpLocks noChangeShapeType="1"/>
              <a:stCxn id="12343" idx="3"/>
              <a:endCxn id="12345" idx="7"/>
            </p:cNvCxnSpPr>
            <p:nvPr/>
          </p:nvCxnSpPr>
          <p:spPr bwMode="auto">
            <a:xfrm>
              <a:off x="3714" y="1420"/>
              <a:ext cx="281" cy="13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7" name="AutoShape 10"/>
            <p:cNvCxnSpPr>
              <a:cxnSpLocks noChangeShapeType="1"/>
              <a:stCxn id="12325" idx="3"/>
              <a:endCxn id="12343" idx="7"/>
            </p:cNvCxnSpPr>
            <p:nvPr/>
          </p:nvCxnSpPr>
          <p:spPr bwMode="auto">
            <a:xfrm>
              <a:off x="3292" y="1138"/>
              <a:ext cx="279" cy="12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8" name="AutoShape 11"/>
            <p:cNvCxnSpPr>
              <a:cxnSpLocks noChangeShapeType="1"/>
              <a:stCxn id="12344" idx="0"/>
              <a:endCxn id="12325" idx="5"/>
            </p:cNvCxnSpPr>
            <p:nvPr/>
          </p:nvCxnSpPr>
          <p:spPr bwMode="auto">
            <a:xfrm flipV="1">
              <a:off x="3011" y="1138"/>
              <a:ext cx="139" cy="12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9" name="AutoShape 12"/>
            <p:cNvCxnSpPr>
              <a:cxnSpLocks noChangeShapeType="1"/>
              <a:stCxn id="12350" idx="7"/>
              <a:endCxn id="12341" idx="3"/>
            </p:cNvCxnSpPr>
            <p:nvPr/>
          </p:nvCxnSpPr>
          <p:spPr bwMode="auto">
            <a:xfrm flipH="1" flipV="1">
              <a:off x="4559" y="1988"/>
              <a:ext cx="281" cy="12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0" name="AutoShape 13"/>
            <p:cNvCxnSpPr>
              <a:cxnSpLocks noChangeShapeType="1"/>
              <a:stCxn id="12349" idx="0"/>
              <a:endCxn id="12341" idx="5"/>
            </p:cNvCxnSpPr>
            <p:nvPr/>
          </p:nvCxnSpPr>
          <p:spPr bwMode="auto">
            <a:xfrm flipV="1">
              <a:off x="4277" y="1988"/>
              <a:ext cx="139" cy="14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1" name="AutoShape 14"/>
            <p:cNvCxnSpPr>
              <a:cxnSpLocks noChangeShapeType="1"/>
              <a:stCxn id="12342" idx="0"/>
              <a:endCxn id="12345" idx="5"/>
            </p:cNvCxnSpPr>
            <p:nvPr/>
          </p:nvCxnSpPr>
          <p:spPr bwMode="auto">
            <a:xfrm flipV="1">
              <a:off x="3855" y="1705"/>
              <a:ext cx="140" cy="13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2" name="AutoShape 15"/>
            <p:cNvCxnSpPr>
              <a:cxnSpLocks noChangeShapeType="1"/>
              <a:stCxn id="12341" idx="7"/>
              <a:endCxn id="12345" idx="3"/>
            </p:cNvCxnSpPr>
            <p:nvPr/>
          </p:nvCxnSpPr>
          <p:spPr bwMode="auto">
            <a:xfrm flipH="1" flipV="1">
              <a:off x="4137" y="1705"/>
              <a:ext cx="279" cy="12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12333" name="Group 40"/>
            <p:cNvGrpSpPr>
              <a:grpSpLocks/>
            </p:cNvGrpSpPr>
            <p:nvPr/>
          </p:nvGrpSpPr>
          <p:grpSpPr bwMode="auto">
            <a:xfrm>
              <a:off x="4204" y="2093"/>
              <a:ext cx="809" cy="202"/>
              <a:chOff x="4214" y="2496"/>
              <a:chExt cx="809" cy="202"/>
            </a:xfrm>
          </p:grpSpPr>
          <p:sp>
            <p:nvSpPr>
              <p:cNvPr id="12349" name="Rectangle 8"/>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2350" name="Oval 21"/>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a:solidFill>
                    <a:srgbClr val="40458C"/>
                  </a:solidFill>
                  <a:latin typeface="Times New Roman" charset="0"/>
                  <a:ea typeface="ＭＳ Ｐゴシック" charset="0"/>
                  <a:sym typeface="Symbol" charset="0"/>
                </a:endParaRPr>
              </a:p>
            </p:txBody>
          </p:sp>
        </p:grpSp>
        <p:grpSp>
          <p:nvGrpSpPr>
            <p:cNvPr id="12334" name="Group 38"/>
            <p:cNvGrpSpPr>
              <a:grpSpLocks/>
            </p:cNvGrpSpPr>
            <p:nvPr/>
          </p:nvGrpSpPr>
          <p:grpSpPr bwMode="auto">
            <a:xfrm>
              <a:off x="4627" y="2377"/>
              <a:ext cx="569" cy="145"/>
              <a:chOff x="4637" y="2859"/>
              <a:chExt cx="569" cy="145"/>
            </a:xfrm>
          </p:grpSpPr>
          <p:sp>
            <p:nvSpPr>
              <p:cNvPr id="12347" name="Rectangle 22"/>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2348" name="Rectangle 23"/>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grpSp>
        <p:cxnSp>
          <p:nvCxnSpPr>
            <p:cNvPr id="12335" name="AutoShape 24"/>
            <p:cNvCxnSpPr>
              <a:cxnSpLocks noChangeShapeType="1"/>
              <a:stCxn id="12348" idx="0"/>
              <a:endCxn id="12350" idx="5"/>
            </p:cNvCxnSpPr>
            <p:nvPr/>
          </p:nvCxnSpPr>
          <p:spPr bwMode="auto">
            <a:xfrm flipV="1">
              <a:off x="4700" y="2271"/>
              <a:ext cx="140" cy="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6" name="AutoShape 25"/>
            <p:cNvCxnSpPr>
              <a:cxnSpLocks noChangeShapeType="1"/>
              <a:stCxn id="12347" idx="0"/>
              <a:endCxn id="12350" idx="3"/>
            </p:cNvCxnSpPr>
            <p:nvPr/>
          </p:nvCxnSpPr>
          <p:spPr bwMode="auto">
            <a:xfrm flipH="1" flipV="1">
              <a:off x="4983" y="2271"/>
              <a:ext cx="141" cy="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12337" name="Group 42"/>
            <p:cNvGrpSpPr>
              <a:grpSpLocks/>
            </p:cNvGrpSpPr>
            <p:nvPr/>
          </p:nvGrpSpPr>
          <p:grpSpPr bwMode="auto">
            <a:xfrm>
              <a:off x="3359" y="1525"/>
              <a:ext cx="807" cy="204"/>
              <a:chOff x="3369" y="1920"/>
              <a:chExt cx="807" cy="204"/>
            </a:xfrm>
          </p:grpSpPr>
          <p:sp>
            <p:nvSpPr>
              <p:cNvPr id="12345" name="Oval 6"/>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a:solidFill>
                    <a:srgbClr val="40458C"/>
                  </a:solidFill>
                  <a:latin typeface="Times New Roman" charset="0"/>
                  <a:ea typeface="ＭＳ Ｐゴシック" charset="0"/>
                  <a:sym typeface="Symbol" charset="0"/>
                </a:endParaRPr>
              </a:p>
            </p:txBody>
          </p:sp>
          <p:sp>
            <p:nvSpPr>
              <p:cNvPr id="12346" name="Rectangle 30"/>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grpSp>
        <p:grpSp>
          <p:nvGrpSpPr>
            <p:cNvPr id="12338" name="Group 43"/>
            <p:cNvGrpSpPr>
              <a:grpSpLocks/>
            </p:cNvGrpSpPr>
            <p:nvPr/>
          </p:nvGrpSpPr>
          <p:grpSpPr bwMode="auto">
            <a:xfrm>
              <a:off x="2938" y="1243"/>
              <a:ext cx="806" cy="201"/>
              <a:chOff x="2948" y="1683"/>
              <a:chExt cx="806" cy="201"/>
            </a:xfrm>
          </p:grpSpPr>
          <p:sp>
            <p:nvSpPr>
              <p:cNvPr id="12343" name="Oval 4"/>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a:solidFill>
                    <a:srgbClr val="40458C"/>
                  </a:solidFill>
                  <a:latin typeface="Times New Roman" charset="0"/>
                  <a:ea typeface="ＭＳ Ｐゴシック" charset="0"/>
                  <a:sym typeface="Symbol" charset="0"/>
                </a:endParaRPr>
              </a:p>
            </p:txBody>
          </p:sp>
          <p:sp>
            <p:nvSpPr>
              <p:cNvPr id="12344" name="Rectangle 34"/>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grpSp>
        <p:cxnSp>
          <p:nvCxnSpPr>
            <p:cNvPr id="12339" name="AutoShape 35"/>
            <p:cNvCxnSpPr>
              <a:cxnSpLocks noChangeShapeType="1"/>
              <a:stCxn id="12346" idx="0"/>
              <a:endCxn id="12343" idx="5"/>
            </p:cNvCxnSpPr>
            <p:nvPr/>
          </p:nvCxnSpPr>
          <p:spPr bwMode="auto">
            <a:xfrm flipV="1">
              <a:off x="3432" y="1420"/>
              <a:ext cx="139" cy="9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12340" name="Group 41"/>
            <p:cNvGrpSpPr>
              <a:grpSpLocks/>
            </p:cNvGrpSpPr>
            <p:nvPr/>
          </p:nvGrpSpPr>
          <p:grpSpPr bwMode="auto">
            <a:xfrm>
              <a:off x="3782" y="1810"/>
              <a:ext cx="807" cy="202"/>
              <a:chOff x="3792" y="2220"/>
              <a:chExt cx="807" cy="202"/>
            </a:xfrm>
          </p:grpSpPr>
          <p:sp>
            <p:nvSpPr>
              <p:cNvPr id="12341" name="Oval 7"/>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a:solidFill>
                    <a:srgbClr val="40458C"/>
                  </a:solidFill>
                  <a:latin typeface="Times New Roman" charset="0"/>
                  <a:ea typeface="ＭＳ Ｐゴシック" charset="0"/>
                  <a:sym typeface="Symbol" charset="0"/>
                </a:endParaRPr>
              </a:p>
            </p:txBody>
          </p:sp>
          <p:sp>
            <p:nvSpPr>
              <p:cNvPr id="12342" name="Rectangle 37"/>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grpSp>
      </p:grpSp>
      <p:sp>
        <p:nvSpPr>
          <p:cNvPr id="12295" name="Oval 70"/>
          <p:cNvSpPr>
            <a:spLocks noChangeArrowheads="1"/>
          </p:cNvSpPr>
          <p:nvPr/>
        </p:nvSpPr>
        <p:spPr bwMode="auto">
          <a:xfrm>
            <a:off x="8153400" y="4191001"/>
            <a:ext cx="285750" cy="284163"/>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BE2D00"/>
              </a:solidFill>
              <a:latin typeface="Times New Roman" charset="0"/>
              <a:ea typeface="ＭＳ Ｐゴシック" charset="0"/>
              <a:sym typeface="Symbol" charset="0"/>
            </a:endParaRPr>
          </a:p>
        </p:txBody>
      </p:sp>
      <p:cxnSp>
        <p:nvCxnSpPr>
          <p:cNvPr id="12296" name="AutoShape 71"/>
          <p:cNvCxnSpPr>
            <a:cxnSpLocks noChangeShapeType="1"/>
            <a:stCxn id="12295" idx="3"/>
            <a:endCxn id="12298" idx="7"/>
          </p:cNvCxnSpPr>
          <p:nvPr/>
        </p:nvCxnSpPr>
        <p:spPr bwMode="auto">
          <a:xfrm flipH="1">
            <a:off x="7337425" y="4443413"/>
            <a:ext cx="857250"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297" name="AutoShape 72"/>
          <p:cNvCxnSpPr>
            <a:cxnSpLocks noChangeShapeType="1"/>
            <a:stCxn id="12311" idx="1"/>
            <a:endCxn id="12295" idx="5"/>
          </p:cNvCxnSpPr>
          <p:nvPr/>
        </p:nvCxnSpPr>
        <p:spPr bwMode="auto">
          <a:xfrm flipH="1" flipV="1">
            <a:off x="8397875" y="4443414"/>
            <a:ext cx="857250" cy="2365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298" name="Oval 73"/>
          <p:cNvSpPr>
            <a:spLocks noChangeArrowheads="1"/>
          </p:cNvSpPr>
          <p:nvPr/>
        </p:nvSpPr>
        <p:spPr bwMode="auto">
          <a:xfrm>
            <a:off x="7094538" y="4646613"/>
            <a:ext cx="284162" cy="28575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40458C"/>
              </a:solidFill>
              <a:latin typeface="Times New Roman" charset="0"/>
              <a:ea typeface="ＭＳ Ｐゴシック" charset="0"/>
              <a:sym typeface="Symbol" charset="0"/>
            </a:endParaRPr>
          </a:p>
        </p:txBody>
      </p:sp>
      <p:sp>
        <p:nvSpPr>
          <p:cNvPr id="12299" name="Oval 74"/>
          <p:cNvSpPr>
            <a:spLocks noChangeArrowheads="1"/>
          </p:cNvSpPr>
          <p:nvPr/>
        </p:nvSpPr>
        <p:spPr bwMode="auto">
          <a:xfrm>
            <a:off x="7616825" y="5102225"/>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40458C"/>
              </a:solidFill>
              <a:latin typeface="Times New Roman" charset="0"/>
              <a:ea typeface="ＭＳ Ｐゴシック" charset="0"/>
              <a:sym typeface="Symbol" charset="0"/>
            </a:endParaRPr>
          </a:p>
        </p:txBody>
      </p:sp>
      <p:sp>
        <p:nvSpPr>
          <p:cNvPr id="12300" name="Rectangle 75"/>
          <p:cNvSpPr>
            <a:spLocks noChangeAspect="1" noChangeArrowheads="1"/>
          </p:cNvSpPr>
          <p:nvPr/>
        </p:nvSpPr>
        <p:spPr bwMode="auto">
          <a:xfrm>
            <a:off x="7397750" y="5614989"/>
            <a:ext cx="204788" cy="2047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sp>
        <p:nvSpPr>
          <p:cNvPr id="12301" name="Rectangle 76"/>
          <p:cNvSpPr>
            <a:spLocks noChangeAspect="1" noChangeArrowheads="1"/>
          </p:cNvSpPr>
          <p:nvPr/>
        </p:nvSpPr>
        <p:spPr bwMode="auto">
          <a:xfrm>
            <a:off x="7918451" y="5614989"/>
            <a:ext cx="206375" cy="2047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cxnSp>
        <p:nvCxnSpPr>
          <p:cNvPr id="12302" name="AutoShape 77"/>
          <p:cNvCxnSpPr>
            <a:cxnSpLocks noChangeShapeType="1"/>
            <a:stCxn id="12301" idx="0"/>
            <a:endCxn id="12299" idx="5"/>
          </p:cNvCxnSpPr>
          <p:nvPr/>
        </p:nvCxnSpPr>
        <p:spPr bwMode="auto">
          <a:xfrm flipH="1" flipV="1">
            <a:off x="7861300" y="5356225"/>
            <a:ext cx="160338"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3" name="AutoShape 78"/>
          <p:cNvCxnSpPr>
            <a:cxnSpLocks noChangeShapeType="1"/>
            <a:stCxn id="12300" idx="0"/>
            <a:endCxn id="12299" idx="3"/>
          </p:cNvCxnSpPr>
          <p:nvPr/>
        </p:nvCxnSpPr>
        <p:spPr bwMode="auto">
          <a:xfrm flipV="1">
            <a:off x="7500938" y="5356225"/>
            <a:ext cx="157162"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4" name="AutoShape 79"/>
          <p:cNvCxnSpPr>
            <a:cxnSpLocks noChangeShapeType="1"/>
            <a:stCxn id="12306" idx="7"/>
            <a:endCxn id="12298" idx="3"/>
          </p:cNvCxnSpPr>
          <p:nvPr/>
        </p:nvCxnSpPr>
        <p:spPr bwMode="auto">
          <a:xfrm flipV="1">
            <a:off x="6815139"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5" name="AutoShape 80"/>
          <p:cNvCxnSpPr>
            <a:cxnSpLocks noChangeShapeType="1"/>
            <a:stCxn id="12299" idx="1"/>
            <a:endCxn id="12298" idx="5"/>
          </p:cNvCxnSpPr>
          <p:nvPr/>
        </p:nvCxnSpPr>
        <p:spPr bwMode="auto">
          <a:xfrm flipH="1" flipV="1">
            <a:off x="7337426"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06" name="Oval 81"/>
          <p:cNvSpPr>
            <a:spLocks noChangeArrowheads="1"/>
          </p:cNvSpPr>
          <p:nvPr/>
        </p:nvSpPr>
        <p:spPr bwMode="auto">
          <a:xfrm>
            <a:off x="6572251" y="510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40458C"/>
              </a:solidFill>
              <a:latin typeface="Times New Roman" charset="0"/>
              <a:ea typeface="ＭＳ Ｐゴシック" charset="0"/>
              <a:sym typeface="Symbol" charset="0"/>
            </a:endParaRPr>
          </a:p>
        </p:txBody>
      </p:sp>
      <p:sp>
        <p:nvSpPr>
          <p:cNvPr id="12307" name="Rectangle 82"/>
          <p:cNvSpPr>
            <a:spLocks noChangeAspect="1" noChangeArrowheads="1"/>
          </p:cNvSpPr>
          <p:nvPr/>
        </p:nvSpPr>
        <p:spPr bwMode="auto">
          <a:xfrm>
            <a:off x="6350000" y="5614989"/>
            <a:ext cx="204788" cy="2047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sp>
        <p:nvSpPr>
          <p:cNvPr id="12308" name="Rectangle 83"/>
          <p:cNvSpPr>
            <a:spLocks noChangeAspect="1" noChangeArrowheads="1"/>
          </p:cNvSpPr>
          <p:nvPr/>
        </p:nvSpPr>
        <p:spPr bwMode="auto">
          <a:xfrm>
            <a:off x="6872289" y="5614989"/>
            <a:ext cx="204787" cy="2047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cxnSp>
        <p:nvCxnSpPr>
          <p:cNvPr id="12309" name="AutoShape 84"/>
          <p:cNvCxnSpPr>
            <a:cxnSpLocks noChangeShapeType="1"/>
            <a:stCxn id="12308" idx="0"/>
            <a:endCxn id="12306" idx="5"/>
          </p:cNvCxnSpPr>
          <p:nvPr/>
        </p:nvCxnSpPr>
        <p:spPr bwMode="auto">
          <a:xfrm flipH="1" flipV="1">
            <a:off x="681513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0" name="AutoShape 85"/>
          <p:cNvCxnSpPr>
            <a:cxnSpLocks noChangeShapeType="1"/>
            <a:stCxn id="12307" idx="0"/>
            <a:endCxn id="12306" idx="3"/>
          </p:cNvCxnSpPr>
          <p:nvPr/>
        </p:nvCxnSpPr>
        <p:spPr bwMode="auto">
          <a:xfrm flipV="1">
            <a:off x="645318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11" name="Oval 86"/>
          <p:cNvSpPr>
            <a:spLocks noChangeArrowheads="1"/>
          </p:cNvSpPr>
          <p:nvPr/>
        </p:nvSpPr>
        <p:spPr bwMode="auto">
          <a:xfrm>
            <a:off x="9213851" y="4648200"/>
            <a:ext cx="284163" cy="28575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40458C"/>
              </a:solidFill>
              <a:latin typeface="Times New Roman" charset="0"/>
              <a:ea typeface="ＭＳ Ｐゴシック" charset="0"/>
              <a:sym typeface="Symbol" charset="0"/>
            </a:endParaRPr>
          </a:p>
        </p:txBody>
      </p:sp>
      <p:sp>
        <p:nvSpPr>
          <p:cNvPr id="12312" name="Oval 87"/>
          <p:cNvSpPr>
            <a:spLocks noChangeArrowheads="1"/>
          </p:cNvSpPr>
          <p:nvPr/>
        </p:nvSpPr>
        <p:spPr bwMode="auto">
          <a:xfrm>
            <a:off x="9736138" y="5103813"/>
            <a:ext cx="285750" cy="28575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40458C"/>
              </a:solidFill>
              <a:latin typeface="Times New Roman" charset="0"/>
              <a:ea typeface="ＭＳ Ｐゴシック" charset="0"/>
              <a:sym typeface="Symbol" charset="0"/>
            </a:endParaRPr>
          </a:p>
        </p:txBody>
      </p:sp>
      <p:sp>
        <p:nvSpPr>
          <p:cNvPr id="12313" name="Rectangle 88"/>
          <p:cNvSpPr>
            <a:spLocks noChangeAspect="1" noChangeArrowheads="1"/>
          </p:cNvSpPr>
          <p:nvPr/>
        </p:nvSpPr>
        <p:spPr bwMode="auto">
          <a:xfrm>
            <a:off x="9517064" y="5616575"/>
            <a:ext cx="204787" cy="2047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sp>
        <p:nvSpPr>
          <p:cNvPr id="12314" name="Rectangle 89"/>
          <p:cNvSpPr>
            <a:spLocks noChangeAspect="1" noChangeArrowheads="1"/>
          </p:cNvSpPr>
          <p:nvPr/>
        </p:nvSpPr>
        <p:spPr bwMode="auto">
          <a:xfrm>
            <a:off x="10037764" y="5616575"/>
            <a:ext cx="206375" cy="2047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cxnSp>
        <p:nvCxnSpPr>
          <p:cNvPr id="12315" name="AutoShape 90"/>
          <p:cNvCxnSpPr>
            <a:cxnSpLocks noChangeShapeType="1"/>
            <a:stCxn id="12314" idx="0"/>
            <a:endCxn id="12312" idx="5"/>
          </p:cNvCxnSpPr>
          <p:nvPr/>
        </p:nvCxnSpPr>
        <p:spPr bwMode="auto">
          <a:xfrm flipH="1" flipV="1">
            <a:off x="9980614" y="5357814"/>
            <a:ext cx="160337"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6" name="AutoShape 91"/>
          <p:cNvCxnSpPr>
            <a:cxnSpLocks noChangeShapeType="1"/>
            <a:stCxn id="12313" idx="0"/>
            <a:endCxn id="12312" idx="3"/>
          </p:cNvCxnSpPr>
          <p:nvPr/>
        </p:nvCxnSpPr>
        <p:spPr bwMode="auto">
          <a:xfrm flipV="1">
            <a:off x="9620251" y="5357814"/>
            <a:ext cx="157163"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7" name="AutoShape 92"/>
          <p:cNvCxnSpPr>
            <a:cxnSpLocks noChangeShapeType="1"/>
            <a:stCxn id="12319" idx="7"/>
            <a:endCxn id="12311" idx="3"/>
          </p:cNvCxnSpPr>
          <p:nvPr/>
        </p:nvCxnSpPr>
        <p:spPr bwMode="auto">
          <a:xfrm flipV="1">
            <a:off x="8934451"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8" name="AutoShape 93"/>
          <p:cNvCxnSpPr>
            <a:cxnSpLocks noChangeShapeType="1"/>
            <a:stCxn id="12312" idx="1"/>
            <a:endCxn id="12311" idx="5"/>
          </p:cNvCxnSpPr>
          <p:nvPr/>
        </p:nvCxnSpPr>
        <p:spPr bwMode="auto">
          <a:xfrm flipH="1" flipV="1">
            <a:off x="9456739"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19" name="Oval 94"/>
          <p:cNvSpPr>
            <a:spLocks noChangeArrowheads="1"/>
          </p:cNvSpPr>
          <p:nvPr/>
        </p:nvSpPr>
        <p:spPr bwMode="auto">
          <a:xfrm>
            <a:off x="8691563" y="5103813"/>
            <a:ext cx="284162" cy="28575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1600">
              <a:solidFill>
                <a:srgbClr val="40458C"/>
              </a:solidFill>
              <a:latin typeface="Times New Roman" charset="0"/>
              <a:ea typeface="ＭＳ Ｐゴシック" charset="0"/>
              <a:sym typeface="Symbol" charset="0"/>
            </a:endParaRPr>
          </a:p>
        </p:txBody>
      </p:sp>
      <p:sp>
        <p:nvSpPr>
          <p:cNvPr id="12320" name="Rectangle 95"/>
          <p:cNvSpPr>
            <a:spLocks noChangeAspect="1" noChangeArrowheads="1"/>
          </p:cNvSpPr>
          <p:nvPr/>
        </p:nvSpPr>
        <p:spPr bwMode="auto">
          <a:xfrm>
            <a:off x="8469314" y="5616575"/>
            <a:ext cx="204787" cy="2047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sp>
        <p:nvSpPr>
          <p:cNvPr id="12321" name="Rectangle 96"/>
          <p:cNvSpPr>
            <a:spLocks noChangeAspect="1" noChangeArrowheads="1"/>
          </p:cNvSpPr>
          <p:nvPr/>
        </p:nvSpPr>
        <p:spPr bwMode="auto">
          <a:xfrm>
            <a:off x="8991600" y="5616575"/>
            <a:ext cx="204788" cy="2047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cxnSp>
        <p:nvCxnSpPr>
          <p:cNvPr id="12322" name="AutoShape 97"/>
          <p:cNvCxnSpPr>
            <a:cxnSpLocks noChangeShapeType="1"/>
            <a:stCxn id="12321" idx="0"/>
            <a:endCxn id="12319" idx="5"/>
          </p:cNvCxnSpPr>
          <p:nvPr/>
        </p:nvCxnSpPr>
        <p:spPr bwMode="auto">
          <a:xfrm flipH="1" flipV="1">
            <a:off x="893445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3" name="AutoShape 98"/>
          <p:cNvCxnSpPr>
            <a:cxnSpLocks noChangeShapeType="1"/>
            <a:stCxn id="12320" idx="0"/>
            <a:endCxn id="12319" idx="3"/>
          </p:cNvCxnSpPr>
          <p:nvPr/>
        </p:nvCxnSpPr>
        <p:spPr bwMode="auto">
          <a:xfrm flipV="1">
            <a:off x="857250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24" name="Date Placeholder 6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40458C"/>
                </a:solidFill>
              </a:rPr>
              <a:t>© 2014 Goodrich, Tamassia, Goldwasser</a:t>
            </a:r>
          </a:p>
        </p:txBody>
      </p:sp>
    </p:spTree>
    <p:extLst>
      <p:ext uri="{BB962C8B-B14F-4D97-AF65-F5344CB8AC3E}">
        <p14:creationId xmlns:p14="http://schemas.microsoft.com/office/powerpoint/2010/main" val="311383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lstStyle/>
          <a:p>
            <a:r>
              <a:rPr lang="en-CA" dirty="0"/>
              <a:t>Application</a:t>
            </a:r>
          </a:p>
        </p:txBody>
      </p:sp>
      <p:sp>
        <p:nvSpPr>
          <p:cNvPr id="3" name="Content Placeholder 2"/>
          <p:cNvSpPr>
            <a:spLocks noGrp="1"/>
          </p:cNvSpPr>
          <p:nvPr>
            <p:ph idx="1"/>
          </p:nvPr>
        </p:nvSpPr>
        <p:spPr/>
        <p:txBody>
          <a:bodyPr/>
          <a:lstStyle/>
          <a:p>
            <a:endParaRPr lang="en-CA" dirty="0"/>
          </a:p>
        </p:txBody>
      </p:sp>
      <p:pic>
        <p:nvPicPr>
          <p:cNvPr id="4098" name="Picture 2" descr="http://www.teambasedlearning.org/Resources/Pictures/tbl_website_learn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3648"/>
            <a:ext cx="2381250"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a:defRPr/>
            </a:pPr>
            <a:fld id="{75CC8D49-3C8C-4C1E-AF7D-87CC92F3A12D}" type="slidenum">
              <a:rPr lang="en-US" smtClean="0"/>
              <a:pPr>
                <a:defRPr/>
              </a:pPr>
              <a:t>21</a:t>
            </a:fld>
            <a:endParaRPr lang="en-US"/>
          </a:p>
        </p:txBody>
      </p:sp>
      <p:pic>
        <p:nvPicPr>
          <p:cNvPr id="1026" name="Picture 2" descr="InteDashboard">
            <a:extLst>
              <a:ext uri="{FF2B5EF4-FFF2-40B4-BE49-F238E27FC236}">
                <a16:creationId xmlns:a16="http://schemas.microsoft.com/office/drawing/2014/main" id="{FBD2F276-C1CD-40E5-8EC8-B144A89E41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4159676"/>
            <a:ext cx="62484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14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A5AB5969-33D7-1D41-88DC-9E64AAE1CC27}" type="slidenum">
              <a:rPr lang="en-US" sz="1400">
                <a:solidFill>
                  <a:srgbClr val="40458C"/>
                </a:solidFill>
              </a:rPr>
              <a:pPr eaLnBrk="1" fontAlgn="base" hangingPunct="1">
                <a:spcBef>
                  <a:spcPct val="0"/>
                </a:spcBef>
                <a:spcAft>
                  <a:spcPct val="0"/>
                </a:spcAft>
              </a:pPr>
              <a:t>22</a:t>
            </a:fld>
            <a:endParaRPr lang="en-US" sz="1400">
              <a:solidFill>
                <a:srgbClr val="40458C"/>
              </a:solidFill>
            </a:endParaRPr>
          </a:p>
        </p:txBody>
      </p:sp>
      <p:sp>
        <p:nvSpPr>
          <p:cNvPr id="16387" name="Rectangle 2"/>
          <p:cNvSpPr>
            <a:spLocks noGrp="1" noChangeArrowheads="1"/>
          </p:cNvSpPr>
          <p:nvPr>
            <p:ph type="ctrTitle"/>
          </p:nvPr>
        </p:nvSpPr>
        <p:spPr>
          <a:xfrm>
            <a:off x="2514600" y="1752600"/>
            <a:ext cx="4419600" cy="1143000"/>
          </a:xfrm>
        </p:spPr>
        <p:txBody>
          <a:bodyPr/>
          <a:lstStyle/>
          <a:p>
            <a:pPr eaLnBrk="1" hangingPunct="1"/>
            <a:r>
              <a:rPr lang="en-US">
                <a:latin typeface="Tahoma" charset="0"/>
              </a:rPr>
              <a:t>AVL Trees</a:t>
            </a:r>
          </a:p>
        </p:txBody>
      </p:sp>
      <p:grpSp>
        <p:nvGrpSpPr>
          <p:cNvPr id="16388" name="Group 402"/>
          <p:cNvGrpSpPr>
            <a:grpSpLocks/>
          </p:cNvGrpSpPr>
          <p:nvPr/>
        </p:nvGrpSpPr>
        <p:grpSpPr bwMode="auto">
          <a:xfrm>
            <a:off x="6400800" y="3308350"/>
            <a:ext cx="2667000" cy="1873250"/>
            <a:chOff x="3072" y="2084"/>
            <a:chExt cx="1680" cy="1180"/>
          </a:xfrm>
        </p:grpSpPr>
        <p:sp>
          <p:nvSpPr>
            <p:cNvPr id="16389"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cxnSp>
          <p:nvCxnSpPr>
            <p:cNvPr id="16390" name="AutoShape 384"/>
            <p:cNvCxnSpPr>
              <a:cxnSpLocks noChangeShapeType="1"/>
              <a:stCxn id="16395" idx="0"/>
              <a:endCxn id="16389"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391" name="AutoShape 385"/>
            <p:cNvCxnSpPr>
              <a:cxnSpLocks noChangeShapeType="1"/>
              <a:stCxn id="16392" idx="7"/>
              <a:endCxn id="16389"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392"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3</a:t>
              </a:r>
            </a:p>
          </p:txBody>
        </p:sp>
        <p:sp>
          <p:nvSpPr>
            <p:cNvPr id="16393"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6394" name="AutoShape 388"/>
            <p:cNvCxnSpPr>
              <a:cxnSpLocks noChangeShapeType="1"/>
              <a:stCxn id="16393" idx="0"/>
              <a:endCxn id="16392"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5"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8</a:t>
              </a:r>
            </a:p>
          </p:txBody>
        </p:sp>
        <p:sp>
          <p:nvSpPr>
            <p:cNvPr id="16396"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6397"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6398" name="AutoShape 392"/>
            <p:cNvCxnSpPr>
              <a:cxnSpLocks noChangeShapeType="1"/>
              <a:stCxn id="16397" idx="0"/>
              <a:endCxn id="16395"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399" name="AutoShape 393"/>
            <p:cNvCxnSpPr>
              <a:cxnSpLocks noChangeShapeType="1"/>
              <a:stCxn id="16396" idx="0"/>
              <a:endCxn id="16395"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400"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16401"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6402"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6403" name="AutoShape 397"/>
            <p:cNvCxnSpPr>
              <a:cxnSpLocks noChangeShapeType="1"/>
              <a:stCxn id="16402" idx="0"/>
              <a:endCxn id="16400"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4" name="AutoShape 398"/>
            <p:cNvCxnSpPr>
              <a:cxnSpLocks noChangeShapeType="1"/>
              <a:stCxn id="16401" idx="0"/>
              <a:endCxn id="16400"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5" name="AutoShape 399"/>
            <p:cNvCxnSpPr>
              <a:cxnSpLocks noChangeShapeType="1"/>
              <a:stCxn id="16400" idx="0"/>
              <a:endCxn id="16392"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406" name="Text Box 400"/>
            <p:cNvSpPr txBox="1">
              <a:spLocks noChangeArrowheads="1"/>
            </p:cNvSpPr>
            <p:nvPr/>
          </p:nvSpPr>
          <p:spPr bwMode="auto">
            <a:xfrm>
              <a:off x="3168" y="2180"/>
              <a:ext cx="1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
          <p:nvSpPr>
            <p:cNvPr id="16407" name="Text Box 401"/>
            <p:cNvSpPr txBox="1">
              <a:spLocks noChangeArrowheads="1"/>
            </p:cNvSpPr>
            <p:nvPr/>
          </p:nvSpPr>
          <p:spPr bwMode="auto">
            <a:xfrm>
              <a:off x="3696" y="2516"/>
              <a:ext cx="1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z</a:t>
              </a:r>
            </a:p>
          </p:txBody>
        </p:sp>
      </p:grpSp>
      <p:sp>
        <p:nvSpPr>
          <p:cNvPr id="25" name="Subtitle 1"/>
          <p:cNvSpPr>
            <a:spLocks noGrp="1"/>
          </p:cNvSpPr>
          <p:nvPr>
            <p:ph type="subTitle" idx="1"/>
          </p:nvPr>
        </p:nvSpPr>
        <p:spPr>
          <a:xfrm>
            <a:off x="2438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extLst>
      <p:ext uri="{BB962C8B-B14F-4D97-AF65-F5344CB8AC3E}">
        <p14:creationId xmlns:p14="http://schemas.microsoft.com/office/powerpoint/2010/main" val="103484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FE9290F7-C6B0-A346-918C-CFC1EFF49AA0}" type="slidenum">
              <a:rPr lang="en-US" sz="1400">
                <a:solidFill>
                  <a:srgbClr val="40458C"/>
                </a:solidFill>
              </a:rPr>
              <a:pPr eaLnBrk="1" fontAlgn="base" hangingPunct="1">
                <a:spcBef>
                  <a:spcPct val="0"/>
                </a:spcBef>
                <a:spcAft>
                  <a:spcPct val="0"/>
                </a:spcAft>
              </a:pPr>
              <a:t>23</a:t>
            </a:fld>
            <a:endParaRPr lang="en-US" sz="1400">
              <a:solidFill>
                <a:srgbClr val="40458C"/>
              </a:solidFill>
            </a:endParaRPr>
          </a:p>
        </p:txBody>
      </p:sp>
      <p:sp>
        <p:nvSpPr>
          <p:cNvPr id="18435" name="Rectangle 2"/>
          <p:cNvSpPr>
            <a:spLocks noGrp="1" noChangeArrowheads="1"/>
          </p:cNvSpPr>
          <p:nvPr>
            <p:ph type="title"/>
          </p:nvPr>
        </p:nvSpPr>
        <p:spPr/>
        <p:txBody>
          <a:bodyPr/>
          <a:lstStyle/>
          <a:p>
            <a:pPr eaLnBrk="1" hangingPunct="1"/>
            <a:r>
              <a:rPr lang="en-US">
                <a:latin typeface="Tahoma" charset="0"/>
              </a:rPr>
              <a:t>AVL Tree Definition</a:t>
            </a:r>
            <a:endParaRPr lang="en-US">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2133600" y="1905000"/>
            <a:ext cx="2819400" cy="4114800"/>
          </a:xfrm>
        </p:spPr>
        <p:txBody>
          <a:bodyPr>
            <a:normAutofit fontScale="77500" lnSpcReduction="20000"/>
          </a:bodyPr>
          <a:lstStyle/>
          <a:p>
            <a:pPr eaLnBrk="1" hangingPunct="1">
              <a:lnSpc>
                <a:spcPct val="130000"/>
              </a:lnSpc>
            </a:pPr>
            <a:r>
              <a:rPr lang="en-US" sz="2800" dirty="0">
                <a:latin typeface="Tahoma" charset="0"/>
              </a:rPr>
              <a:t>AVL trees are balanced</a:t>
            </a:r>
          </a:p>
          <a:p>
            <a:pPr eaLnBrk="1" hangingPunct="1">
              <a:lnSpc>
                <a:spcPct val="130000"/>
              </a:lnSpc>
            </a:pPr>
            <a:r>
              <a:rPr lang="en-US" sz="2800" dirty="0">
                <a:latin typeface="Tahoma" charset="0"/>
              </a:rPr>
              <a:t>An AVL Tree is a </a:t>
            </a:r>
            <a:r>
              <a:rPr lang="en-US" sz="2800" dirty="0">
                <a:solidFill>
                  <a:schemeClr val="tx2"/>
                </a:solidFill>
                <a:latin typeface="Tahoma" charset="0"/>
              </a:rPr>
              <a:t>binary search tree</a:t>
            </a:r>
            <a:r>
              <a:rPr lang="en-US" sz="2800" dirty="0">
                <a:latin typeface="Tahoma" charset="0"/>
              </a:rPr>
              <a:t> such that for every internal node v of T, the </a:t>
            </a:r>
            <a:r>
              <a:rPr lang="en-US" sz="2800" dirty="0">
                <a:solidFill>
                  <a:schemeClr val="tx2"/>
                </a:solidFill>
                <a:latin typeface="Tahoma" charset="0"/>
              </a:rPr>
              <a:t>heights of the children of v can differ by at most 1</a:t>
            </a:r>
            <a:endParaRPr lang="en-US" sz="2400" dirty="0">
              <a:solidFill>
                <a:schemeClr val="tx2"/>
              </a:solidFill>
              <a:latin typeface="Tahoma" charset="0"/>
            </a:endParaRPr>
          </a:p>
        </p:txBody>
      </p:sp>
      <p:pic>
        <p:nvPicPr>
          <p:cNvPr id="18437"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2209800"/>
            <a:ext cx="5486400" cy="3087688"/>
          </a:xfrm>
        </p:spPr>
      </p:pic>
      <p:sp>
        <p:nvSpPr>
          <p:cNvPr id="18438" name="Text Box 5"/>
          <p:cNvSpPr txBox="1">
            <a:spLocks noChangeArrowheads="1"/>
          </p:cNvSpPr>
          <p:nvPr/>
        </p:nvSpPr>
        <p:spPr bwMode="auto">
          <a:xfrm>
            <a:off x="6019800" y="5486401"/>
            <a:ext cx="41148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50000"/>
              </a:spcBef>
              <a:spcAft>
                <a:spcPct val="0"/>
              </a:spcAft>
            </a:pPr>
            <a:r>
              <a:rPr lang="en-US" sz="2000" dirty="0">
                <a:solidFill>
                  <a:srgbClr val="40458C"/>
                </a:solidFill>
                <a:latin typeface="Times New Roman" charset="0"/>
              </a:rPr>
              <a:t>An example of an AVL tree where the heights are shown next to the nodes</a:t>
            </a:r>
          </a:p>
        </p:txBody>
      </p:sp>
      <p:sp>
        <p:nvSpPr>
          <p:cNvPr id="9" name="TextBox 8">
            <a:extLst>
              <a:ext uri="{FF2B5EF4-FFF2-40B4-BE49-F238E27FC236}">
                <a16:creationId xmlns:a16="http://schemas.microsoft.com/office/drawing/2014/main" id="{91D06712-2111-4F9B-94E1-DAB700999949}"/>
              </a:ext>
            </a:extLst>
          </p:cNvPr>
          <p:cNvSpPr txBox="1"/>
          <p:nvPr/>
        </p:nvSpPr>
        <p:spPr>
          <a:xfrm>
            <a:off x="7839075" y="876985"/>
            <a:ext cx="3832225" cy="923330"/>
          </a:xfrm>
          <a:prstGeom prst="rect">
            <a:avLst/>
          </a:prstGeom>
          <a:noFill/>
          <a:ln w="38100">
            <a:solidFill>
              <a:schemeClr val="bg2">
                <a:lumMod val="75000"/>
              </a:schemeClr>
            </a:solidFill>
          </a:ln>
        </p:spPr>
        <p:txBody>
          <a:bodyPr wrap="square">
            <a:spAutoFit/>
          </a:bodyPr>
          <a:lstStyle/>
          <a:p>
            <a:r>
              <a:rPr lang="en-US" dirty="0"/>
              <a:t>Height of node v is number of edges from leaf node to v in the longest path</a:t>
            </a:r>
          </a:p>
        </p:txBody>
      </p:sp>
    </p:spTree>
    <p:extLst>
      <p:ext uri="{BB962C8B-B14F-4D97-AF65-F5344CB8AC3E}">
        <p14:creationId xmlns:p14="http://schemas.microsoft.com/office/powerpoint/2010/main" val="1079185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1945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3783E756-AB91-074B-BECB-2274FD9EC603}" type="slidenum">
              <a:rPr lang="en-US" sz="1400">
                <a:solidFill>
                  <a:srgbClr val="40458C"/>
                </a:solidFill>
              </a:rPr>
              <a:pPr eaLnBrk="1" fontAlgn="base" hangingPunct="1">
                <a:spcBef>
                  <a:spcPct val="0"/>
                </a:spcBef>
                <a:spcAft>
                  <a:spcPct val="0"/>
                </a:spcAft>
              </a:pPr>
              <a:t>24</a:t>
            </a:fld>
            <a:endParaRPr lang="en-US" sz="1400">
              <a:solidFill>
                <a:srgbClr val="40458C"/>
              </a:solidFill>
            </a:endParaRPr>
          </a:p>
        </p:txBody>
      </p:sp>
      <p:sp>
        <p:nvSpPr>
          <p:cNvPr id="19459" name="Rectangle 1026"/>
          <p:cNvSpPr>
            <a:spLocks noGrp="1" noChangeArrowheads="1"/>
          </p:cNvSpPr>
          <p:nvPr>
            <p:ph type="title"/>
          </p:nvPr>
        </p:nvSpPr>
        <p:spPr/>
        <p:txBody>
          <a:bodyPr/>
          <a:lstStyle/>
          <a:p>
            <a:pPr eaLnBrk="1" hangingPunct="1"/>
            <a:r>
              <a:rPr lang="en-US">
                <a:latin typeface="Tahoma" charset="0"/>
              </a:rPr>
              <a:t>Height of an AVL Tree</a:t>
            </a:r>
          </a:p>
        </p:txBody>
      </p:sp>
      <p:sp>
        <p:nvSpPr>
          <p:cNvPr id="19460" name="Rectangle 1027" descr="Rectangle: Click to edit Master text styles&#10;Second level&#10;Third level&#10;Fourth level&#10;Fifth level"/>
          <p:cNvSpPr>
            <a:spLocks noGrp="1" noChangeArrowheads="1"/>
          </p:cNvSpPr>
          <p:nvPr>
            <p:ph type="body" sz="half" idx="1"/>
          </p:nvPr>
        </p:nvSpPr>
        <p:spPr>
          <a:xfrm>
            <a:off x="2209800" y="1600200"/>
            <a:ext cx="8305800" cy="4876800"/>
          </a:xfrm>
        </p:spPr>
        <p:txBody>
          <a:bodyPr/>
          <a:lstStyle/>
          <a:p>
            <a:pPr marL="0" indent="0" eaLnBrk="1" hangingPunct="1">
              <a:lnSpc>
                <a:spcPct val="90000"/>
              </a:lnSpc>
              <a:buNone/>
            </a:pPr>
            <a:r>
              <a:rPr lang="en-US" sz="2300" dirty="0">
                <a:solidFill>
                  <a:schemeClr val="tx2"/>
                </a:solidFill>
                <a:latin typeface="Tahoma" charset="0"/>
              </a:rPr>
              <a:t>Fact</a:t>
            </a:r>
            <a:r>
              <a:rPr lang="en-US" sz="2300" dirty="0">
                <a:latin typeface="Tahoma" charset="0"/>
              </a:rPr>
              <a:t>: The </a:t>
            </a:r>
            <a:r>
              <a:rPr lang="en-US" sz="2300" dirty="0">
                <a:solidFill>
                  <a:schemeClr val="tx2"/>
                </a:solidFill>
                <a:latin typeface="Tahoma" charset="0"/>
              </a:rPr>
              <a:t>height</a:t>
            </a:r>
            <a:r>
              <a:rPr lang="en-US" sz="2300" dirty="0">
                <a:latin typeface="Tahoma" charset="0"/>
              </a:rPr>
              <a:t> of an AVL tree storing n keys is O(log n).</a:t>
            </a:r>
          </a:p>
          <a:p>
            <a:pPr marL="0" indent="0" eaLnBrk="1" hangingPunct="1">
              <a:lnSpc>
                <a:spcPct val="90000"/>
              </a:lnSpc>
              <a:buNone/>
            </a:pPr>
            <a:r>
              <a:rPr lang="en-US" sz="2300" dirty="0">
                <a:solidFill>
                  <a:schemeClr val="tx2"/>
                </a:solidFill>
                <a:latin typeface="Tahoma" charset="0"/>
              </a:rPr>
              <a:t>Proof (by induction)</a:t>
            </a:r>
            <a:r>
              <a:rPr lang="en-US" sz="2300" dirty="0">
                <a:latin typeface="Tahoma" charset="0"/>
              </a:rPr>
              <a:t>: Let us bound n(h): the minimum number of internal nodes of an AVL tree of height h.</a:t>
            </a:r>
          </a:p>
          <a:p>
            <a:pPr eaLnBrk="1" hangingPunct="1">
              <a:lnSpc>
                <a:spcPct val="90000"/>
              </a:lnSpc>
            </a:pPr>
            <a:r>
              <a:rPr lang="en-US" sz="2300" dirty="0">
                <a:latin typeface="Tahoma" charset="0"/>
              </a:rPr>
              <a:t>We easily see that n(1) = 1 and n(2) = 2</a:t>
            </a:r>
          </a:p>
          <a:p>
            <a:pPr eaLnBrk="1" hangingPunct="1">
              <a:lnSpc>
                <a:spcPct val="90000"/>
              </a:lnSpc>
            </a:pPr>
            <a:r>
              <a:rPr lang="en-US" sz="2300" dirty="0">
                <a:latin typeface="Tahoma" charset="0"/>
              </a:rPr>
              <a:t>For n &gt; 2, an AVL tree of height h contains the root node, one AVL </a:t>
            </a:r>
            <a:r>
              <a:rPr lang="en-US" sz="2300" dirty="0" err="1">
                <a:latin typeface="Tahoma" charset="0"/>
              </a:rPr>
              <a:t>subtree</a:t>
            </a:r>
            <a:r>
              <a:rPr lang="en-US" sz="2300" dirty="0">
                <a:latin typeface="Tahoma" charset="0"/>
              </a:rPr>
              <a:t> of height n-1 and another of height n-2.</a:t>
            </a:r>
          </a:p>
          <a:p>
            <a:pPr eaLnBrk="1" hangingPunct="1">
              <a:lnSpc>
                <a:spcPct val="90000"/>
              </a:lnSpc>
            </a:pPr>
            <a:r>
              <a:rPr lang="en-US" sz="2300" dirty="0">
                <a:latin typeface="Tahoma" charset="0"/>
              </a:rPr>
              <a:t>That is, n(h) = 1 + n(h-1) + n(h-2)</a:t>
            </a:r>
          </a:p>
          <a:p>
            <a:pPr eaLnBrk="1" hangingPunct="1">
              <a:lnSpc>
                <a:spcPct val="90000"/>
              </a:lnSpc>
            </a:pPr>
            <a:r>
              <a:rPr lang="en-US" sz="2300" dirty="0">
                <a:latin typeface="Tahoma" charset="0"/>
              </a:rPr>
              <a:t>Knowing n(h-1) &gt; n(h-2), we get n(h) &gt; 2n(h-2). So</a:t>
            </a:r>
          </a:p>
          <a:p>
            <a:pPr lvl="1" eaLnBrk="1" hangingPunct="1">
              <a:lnSpc>
                <a:spcPct val="90000"/>
              </a:lnSpc>
              <a:buFont typeface="Wingdings" charset="0"/>
              <a:buNone/>
            </a:pPr>
            <a:r>
              <a:rPr lang="en-US" sz="2000" dirty="0">
                <a:solidFill>
                  <a:schemeClr val="tx2"/>
                </a:solidFill>
                <a:latin typeface="Tahoma" charset="0"/>
              </a:rPr>
              <a:t>n(h) &gt; 2n(h-2), n(h) &gt; 4n(h-4), n(h) &gt; 8n(n-6), … (by induction),</a:t>
            </a:r>
          </a:p>
          <a:p>
            <a:pPr lvl="1" eaLnBrk="1" hangingPunct="1">
              <a:lnSpc>
                <a:spcPct val="90000"/>
              </a:lnSpc>
              <a:buFont typeface="Wingdings" charset="0"/>
              <a:buNone/>
            </a:pPr>
            <a:r>
              <a:rPr lang="en-US" sz="2000" dirty="0">
                <a:solidFill>
                  <a:schemeClr val="tx2"/>
                </a:solidFill>
                <a:latin typeface="Tahoma" charset="0"/>
              </a:rPr>
              <a:t>n(h) &gt; 2</a:t>
            </a:r>
            <a:r>
              <a:rPr lang="en-US" sz="2000" baseline="30000" dirty="0">
                <a:solidFill>
                  <a:schemeClr val="tx2"/>
                </a:solidFill>
                <a:latin typeface="Tahoma" charset="0"/>
              </a:rPr>
              <a:t>i</a:t>
            </a:r>
            <a:r>
              <a:rPr lang="en-US" sz="2000" dirty="0">
                <a:solidFill>
                  <a:schemeClr val="tx2"/>
                </a:solidFill>
                <a:latin typeface="Tahoma" charset="0"/>
              </a:rPr>
              <a:t>n(h-2i)</a:t>
            </a:r>
            <a:endParaRPr lang="en-US" sz="2000" dirty="0">
              <a:latin typeface="Tahoma" charset="0"/>
            </a:endParaRPr>
          </a:p>
          <a:p>
            <a:pPr eaLnBrk="1" hangingPunct="1">
              <a:lnSpc>
                <a:spcPct val="90000"/>
              </a:lnSpc>
            </a:pPr>
            <a:r>
              <a:rPr lang="en-US" sz="2300" dirty="0">
                <a:latin typeface="Tahoma" charset="0"/>
              </a:rPr>
              <a:t>Solving the base case we get: n(h) &gt; 2 </a:t>
            </a:r>
            <a:r>
              <a:rPr lang="en-US" sz="2300" baseline="30000" dirty="0">
                <a:latin typeface="Tahoma" charset="0"/>
              </a:rPr>
              <a:t>h/2-1</a:t>
            </a:r>
          </a:p>
          <a:p>
            <a:pPr eaLnBrk="1" hangingPunct="1">
              <a:lnSpc>
                <a:spcPct val="90000"/>
              </a:lnSpc>
            </a:pPr>
            <a:r>
              <a:rPr lang="en-US" sz="2300" dirty="0">
                <a:latin typeface="Tahoma" charset="0"/>
              </a:rPr>
              <a:t>Taking logarithms: h &lt; 2log n(h) +2</a:t>
            </a:r>
          </a:p>
          <a:p>
            <a:pPr eaLnBrk="1" hangingPunct="1">
              <a:lnSpc>
                <a:spcPct val="90000"/>
              </a:lnSpc>
            </a:pPr>
            <a:r>
              <a:rPr lang="en-US" sz="2300" dirty="0">
                <a:latin typeface="Tahoma" charset="0"/>
              </a:rPr>
              <a:t>Thus the height of an AVL tree is O(log n)</a:t>
            </a:r>
          </a:p>
          <a:p>
            <a:pPr eaLnBrk="1" hangingPunct="1">
              <a:lnSpc>
                <a:spcPct val="90000"/>
              </a:lnSpc>
            </a:pPr>
            <a:endParaRPr lang="en-US" sz="2300" dirty="0">
              <a:latin typeface="Tahoma" charset="0"/>
            </a:endParaRPr>
          </a:p>
        </p:txBody>
      </p:sp>
      <p:grpSp>
        <p:nvGrpSpPr>
          <p:cNvPr id="19461" name="Group 1052"/>
          <p:cNvGrpSpPr>
            <a:grpSpLocks/>
          </p:cNvGrpSpPr>
          <p:nvPr/>
        </p:nvGrpSpPr>
        <p:grpSpPr bwMode="auto">
          <a:xfrm>
            <a:off x="8153401" y="76200"/>
            <a:ext cx="2360613" cy="1371600"/>
            <a:chOff x="3984" y="144"/>
            <a:chExt cx="1487" cy="864"/>
          </a:xfrm>
        </p:grpSpPr>
        <p:sp>
          <p:nvSpPr>
            <p:cNvPr id="19462"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sz="1600">
                  <a:solidFill>
                    <a:srgbClr val="BE2D00"/>
                  </a:solidFill>
                  <a:latin typeface="Times New Roman" charset="0"/>
                  <a:ea typeface="ＭＳ Ｐゴシック" charset="0"/>
                  <a:sym typeface="Symbol" charset="0"/>
                </a:rPr>
                <a:t>3</a:t>
              </a:r>
            </a:p>
          </p:txBody>
        </p:sp>
        <p:sp>
          <p:nvSpPr>
            <p:cNvPr id="19463"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cxnSp>
          <p:nvCxnSpPr>
            <p:cNvPr id="19464" name="AutoShape 1035"/>
            <p:cNvCxnSpPr>
              <a:cxnSpLocks noChangeShapeType="1"/>
              <a:stCxn id="19463" idx="0"/>
              <a:endCxn id="19462"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65"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sz="1600">
                  <a:solidFill>
                    <a:srgbClr val="BE2D00"/>
                  </a:solidFill>
                  <a:latin typeface="Times New Roman" charset="0"/>
                  <a:ea typeface="ＭＳ Ｐゴシック" charset="0"/>
                  <a:sym typeface="Symbol" charset="0"/>
                </a:rPr>
                <a:t>4</a:t>
              </a:r>
            </a:p>
          </p:txBody>
        </p:sp>
        <p:sp>
          <p:nvSpPr>
            <p:cNvPr id="19466"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sp>
          <p:nvSpPr>
            <p:cNvPr id="19467"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sz="1600">
                <a:solidFill>
                  <a:srgbClr val="40458C"/>
                </a:solidFill>
                <a:latin typeface="Tahoma" charset="0"/>
                <a:ea typeface="ＭＳ Ｐゴシック" charset="0"/>
              </a:endParaRPr>
            </a:p>
          </p:txBody>
        </p:sp>
        <p:cxnSp>
          <p:nvCxnSpPr>
            <p:cNvPr id="19468" name="AutoShape 1044"/>
            <p:cNvCxnSpPr>
              <a:cxnSpLocks noChangeShapeType="1"/>
              <a:stCxn id="19467" idx="0"/>
              <a:endCxn id="19465"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69" name="AutoShape 1045"/>
            <p:cNvCxnSpPr>
              <a:cxnSpLocks noChangeShapeType="1"/>
              <a:stCxn id="19466" idx="0"/>
              <a:endCxn id="19465"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0" name="AutoShape 1046"/>
            <p:cNvCxnSpPr>
              <a:cxnSpLocks noChangeShapeType="1"/>
              <a:stCxn id="19465" idx="0"/>
              <a:endCxn id="19462"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9471" name="Text Box 1048"/>
            <p:cNvSpPr txBox="1">
              <a:spLocks noChangeArrowheads="1"/>
            </p:cNvSpPr>
            <p:nvPr/>
          </p:nvSpPr>
          <p:spPr bwMode="auto">
            <a:xfrm>
              <a:off x="4944" y="480"/>
              <a:ext cx="5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600" b="1">
                  <a:solidFill>
                    <a:srgbClr val="BE2D00"/>
                  </a:solidFill>
                </a:rPr>
                <a:t>n(1)</a:t>
              </a:r>
              <a:endParaRPr lang="en-US" sz="1600" b="1" i="1">
                <a:solidFill>
                  <a:srgbClr val="BE2D00"/>
                </a:solidFill>
              </a:endParaRPr>
            </a:p>
          </p:txBody>
        </p:sp>
        <p:sp>
          <p:nvSpPr>
            <p:cNvPr id="19472" name="Text Box 1049"/>
            <p:cNvSpPr txBox="1">
              <a:spLocks noChangeArrowheads="1"/>
            </p:cNvSpPr>
            <p:nvPr/>
          </p:nvSpPr>
          <p:spPr bwMode="auto">
            <a:xfrm>
              <a:off x="4033" y="192"/>
              <a:ext cx="5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600" b="1">
                  <a:solidFill>
                    <a:srgbClr val="40458C"/>
                  </a:solidFill>
                </a:rPr>
                <a:t>n(2)</a:t>
              </a:r>
              <a:endParaRPr lang="en-US" sz="1600" b="1" i="1">
                <a:solidFill>
                  <a:srgbClr val="40458C"/>
                </a:solidFill>
              </a:endParaRPr>
            </a:p>
          </p:txBody>
        </p:sp>
        <p:sp>
          <p:nvSpPr>
            <p:cNvPr id="19473"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9474"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spTree>
    <p:extLst>
      <p:ext uri="{BB962C8B-B14F-4D97-AF65-F5344CB8AC3E}">
        <p14:creationId xmlns:p14="http://schemas.microsoft.com/office/powerpoint/2010/main" val="4200024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9286F62C-E3AF-6B4C-AE00-6FAA8E2EA71C}" type="slidenum">
              <a:rPr lang="en-US" sz="1400">
                <a:solidFill>
                  <a:srgbClr val="40458C"/>
                </a:solidFill>
              </a:rPr>
              <a:pPr eaLnBrk="1" fontAlgn="base" hangingPunct="1">
                <a:spcBef>
                  <a:spcPct val="0"/>
                </a:spcBef>
                <a:spcAft>
                  <a:spcPct val="0"/>
                </a:spcAft>
              </a:pPr>
              <a:t>25</a:t>
            </a:fld>
            <a:endParaRPr lang="en-US" sz="1400">
              <a:solidFill>
                <a:srgbClr val="40458C"/>
              </a:solidFill>
            </a:endParaRPr>
          </a:p>
        </p:txBody>
      </p:sp>
      <p:sp>
        <p:nvSpPr>
          <p:cNvPr id="20483" name="Rectangle 2"/>
          <p:cNvSpPr>
            <a:spLocks noGrp="1" noChangeArrowheads="1"/>
          </p:cNvSpPr>
          <p:nvPr>
            <p:ph type="title"/>
          </p:nvPr>
        </p:nvSpPr>
        <p:spPr>
          <a:xfrm>
            <a:off x="2057400" y="304800"/>
            <a:ext cx="7772400" cy="1143000"/>
          </a:xfrm>
        </p:spPr>
        <p:txBody>
          <a:bodyPr/>
          <a:lstStyle/>
          <a:p>
            <a:pPr eaLnBrk="1" hangingPunct="1"/>
            <a:r>
              <a:rPr lang="en-US">
                <a:latin typeface="Tahoma" charset="0"/>
              </a:rPr>
              <a:t>Insertion</a:t>
            </a:r>
          </a:p>
        </p:txBody>
      </p:sp>
      <p:sp>
        <p:nvSpPr>
          <p:cNvPr id="20484" name="Rectangle 3" descr="Rectangle: Click to edit Master text styles&#10;Second level&#10;Third level&#10;Fourth level&#10;Fifth level"/>
          <p:cNvSpPr>
            <a:spLocks noGrp="1" noChangeArrowheads="1"/>
          </p:cNvSpPr>
          <p:nvPr>
            <p:ph type="body" idx="1"/>
          </p:nvPr>
        </p:nvSpPr>
        <p:spPr>
          <a:xfrm>
            <a:off x="2209800" y="1524000"/>
            <a:ext cx="7772400" cy="4114800"/>
          </a:xfrm>
        </p:spPr>
        <p:txBody>
          <a:bodyPr/>
          <a:lstStyle/>
          <a:p>
            <a:pPr eaLnBrk="1" hangingPunct="1">
              <a:lnSpc>
                <a:spcPct val="80000"/>
              </a:lnSpc>
            </a:pPr>
            <a:r>
              <a:rPr lang="en-US" sz="2400">
                <a:latin typeface="Tahoma" charset="0"/>
              </a:rPr>
              <a:t>Insertion is as in a binary search tree</a:t>
            </a:r>
          </a:p>
          <a:p>
            <a:pPr eaLnBrk="1" hangingPunct="1">
              <a:lnSpc>
                <a:spcPct val="80000"/>
              </a:lnSpc>
            </a:pPr>
            <a:r>
              <a:rPr lang="en-US" sz="2400">
                <a:latin typeface="Tahoma" charset="0"/>
              </a:rPr>
              <a:t>Always done by expanding an external node.</a:t>
            </a:r>
          </a:p>
          <a:p>
            <a:pPr eaLnBrk="1" hangingPunct="1">
              <a:lnSpc>
                <a:spcPct val="80000"/>
              </a:lnSpc>
            </a:pPr>
            <a:r>
              <a:rPr lang="en-US" sz="2400">
                <a:latin typeface="Tahoma" charset="0"/>
              </a:rPr>
              <a:t>Example:</a:t>
            </a:r>
          </a:p>
        </p:txBody>
      </p:sp>
      <p:grpSp>
        <p:nvGrpSpPr>
          <p:cNvPr id="20485" name="Group 4"/>
          <p:cNvGrpSpPr>
            <a:grpSpLocks/>
          </p:cNvGrpSpPr>
          <p:nvPr/>
        </p:nvGrpSpPr>
        <p:grpSpPr bwMode="auto">
          <a:xfrm>
            <a:off x="6837010" y="2620964"/>
            <a:ext cx="2635801" cy="3598863"/>
            <a:chOff x="3682" y="1191"/>
            <a:chExt cx="1758" cy="2267"/>
          </a:xfrm>
        </p:grpSpPr>
        <p:sp>
          <p:nvSpPr>
            <p:cNvPr id="20530" name="Oval 5"/>
            <p:cNvSpPr>
              <a:spLocks noChangeArrowheads="1"/>
            </p:cNvSpPr>
            <p:nvPr/>
          </p:nvSpPr>
          <p:spPr bwMode="auto">
            <a:xfrm>
              <a:off x="4222" y="1191"/>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44</a:t>
              </a:r>
            </a:p>
          </p:txBody>
        </p:sp>
        <p:sp>
          <p:nvSpPr>
            <p:cNvPr id="20531" name="Oval 6"/>
            <p:cNvSpPr>
              <a:spLocks noChangeArrowheads="1"/>
            </p:cNvSpPr>
            <p:nvPr/>
          </p:nvSpPr>
          <p:spPr bwMode="auto">
            <a:xfrm>
              <a:off x="3718" y="1575"/>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17</a:t>
              </a:r>
            </a:p>
          </p:txBody>
        </p:sp>
        <p:sp>
          <p:nvSpPr>
            <p:cNvPr id="20532" name="Oval 7"/>
            <p:cNvSpPr>
              <a:spLocks noChangeArrowheads="1"/>
            </p:cNvSpPr>
            <p:nvPr/>
          </p:nvSpPr>
          <p:spPr bwMode="auto">
            <a:xfrm>
              <a:off x="4762" y="1575"/>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78</a:t>
              </a:r>
            </a:p>
          </p:txBody>
        </p:sp>
        <p:sp>
          <p:nvSpPr>
            <p:cNvPr id="20533" name="Oval 8"/>
            <p:cNvSpPr>
              <a:spLocks noChangeArrowheads="1"/>
            </p:cNvSpPr>
            <p:nvPr/>
          </p:nvSpPr>
          <p:spPr bwMode="auto">
            <a:xfrm>
              <a:off x="3850" y="2007"/>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32</a:t>
              </a:r>
            </a:p>
          </p:txBody>
        </p:sp>
        <p:sp>
          <p:nvSpPr>
            <p:cNvPr id="20534" name="Oval 9"/>
            <p:cNvSpPr>
              <a:spLocks noChangeArrowheads="1"/>
            </p:cNvSpPr>
            <p:nvPr/>
          </p:nvSpPr>
          <p:spPr bwMode="auto">
            <a:xfrm>
              <a:off x="4462" y="2007"/>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50</a:t>
              </a:r>
            </a:p>
          </p:txBody>
        </p:sp>
        <p:sp>
          <p:nvSpPr>
            <p:cNvPr id="20535" name="Oval 10"/>
            <p:cNvSpPr>
              <a:spLocks noChangeArrowheads="1"/>
            </p:cNvSpPr>
            <p:nvPr/>
          </p:nvSpPr>
          <p:spPr bwMode="auto">
            <a:xfrm>
              <a:off x="5098" y="2007"/>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88</a:t>
              </a:r>
            </a:p>
          </p:txBody>
        </p:sp>
        <p:sp>
          <p:nvSpPr>
            <p:cNvPr id="20536" name="Oval 11"/>
            <p:cNvSpPr>
              <a:spLocks noChangeArrowheads="1"/>
            </p:cNvSpPr>
            <p:nvPr/>
          </p:nvSpPr>
          <p:spPr bwMode="auto">
            <a:xfrm>
              <a:off x="4240" y="2439"/>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48</a:t>
              </a:r>
            </a:p>
          </p:txBody>
        </p:sp>
        <p:sp>
          <p:nvSpPr>
            <p:cNvPr id="20537" name="Oval 12"/>
            <p:cNvSpPr>
              <a:spLocks noChangeArrowheads="1"/>
            </p:cNvSpPr>
            <p:nvPr/>
          </p:nvSpPr>
          <p:spPr bwMode="auto">
            <a:xfrm>
              <a:off x="4714" y="2439"/>
              <a:ext cx="34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62</a:t>
              </a:r>
            </a:p>
          </p:txBody>
        </p:sp>
        <p:sp>
          <p:nvSpPr>
            <p:cNvPr id="20538" name="Rectangle 13"/>
            <p:cNvSpPr>
              <a:spLocks noChangeArrowheads="1"/>
            </p:cNvSpPr>
            <p:nvPr/>
          </p:nvSpPr>
          <p:spPr bwMode="auto">
            <a:xfrm>
              <a:off x="3682" y="1879"/>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39" name="Rectangle 14"/>
            <p:cNvSpPr>
              <a:spLocks noChangeArrowheads="1"/>
            </p:cNvSpPr>
            <p:nvPr/>
          </p:nvSpPr>
          <p:spPr bwMode="auto">
            <a:xfrm>
              <a:off x="3874" y="2311"/>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40" name="Rectangle 15"/>
            <p:cNvSpPr>
              <a:spLocks noChangeArrowheads="1"/>
            </p:cNvSpPr>
            <p:nvPr/>
          </p:nvSpPr>
          <p:spPr bwMode="auto">
            <a:xfrm>
              <a:off x="4066" y="2311"/>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41" name="Rectangle 16"/>
            <p:cNvSpPr>
              <a:spLocks noChangeArrowheads="1"/>
            </p:cNvSpPr>
            <p:nvPr/>
          </p:nvSpPr>
          <p:spPr bwMode="auto">
            <a:xfrm>
              <a:off x="4258" y="2743"/>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42" name="Rectangle 17"/>
            <p:cNvSpPr>
              <a:spLocks noChangeArrowheads="1"/>
            </p:cNvSpPr>
            <p:nvPr/>
          </p:nvSpPr>
          <p:spPr bwMode="auto">
            <a:xfrm>
              <a:off x="4450" y="2743"/>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43" name="Rectangle 18"/>
            <p:cNvSpPr>
              <a:spLocks noChangeArrowheads="1"/>
            </p:cNvSpPr>
            <p:nvPr/>
          </p:nvSpPr>
          <p:spPr bwMode="auto">
            <a:xfrm>
              <a:off x="4930" y="2743"/>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44" name="Rectangle 19"/>
            <p:cNvSpPr>
              <a:spLocks noChangeArrowheads="1"/>
            </p:cNvSpPr>
            <p:nvPr/>
          </p:nvSpPr>
          <p:spPr bwMode="auto">
            <a:xfrm>
              <a:off x="5122" y="2311"/>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45" name="Rectangle 20"/>
            <p:cNvSpPr>
              <a:spLocks noChangeArrowheads="1"/>
            </p:cNvSpPr>
            <p:nvPr/>
          </p:nvSpPr>
          <p:spPr bwMode="auto">
            <a:xfrm>
              <a:off x="5314" y="2311"/>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0546" name="AutoShape 21"/>
            <p:cNvCxnSpPr>
              <a:cxnSpLocks noChangeShapeType="1"/>
              <a:stCxn id="20530" idx="4"/>
              <a:endCxn id="20531" idx="0"/>
            </p:cNvCxnSpPr>
            <p:nvPr/>
          </p:nvCxnSpPr>
          <p:spPr bwMode="auto">
            <a:xfrm flipH="1">
              <a:off x="3889" y="1454"/>
              <a:ext cx="504"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7" name="AutoShape 22"/>
            <p:cNvCxnSpPr>
              <a:cxnSpLocks noChangeShapeType="1"/>
              <a:stCxn id="20531" idx="4"/>
              <a:endCxn id="20538" idx="0"/>
            </p:cNvCxnSpPr>
            <p:nvPr/>
          </p:nvCxnSpPr>
          <p:spPr bwMode="auto">
            <a:xfrm flipH="1">
              <a:off x="3744" y="1838"/>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8" name="AutoShape 23"/>
            <p:cNvCxnSpPr>
              <a:cxnSpLocks noChangeShapeType="1"/>
              <a:stCxn id="20531" idx="4"/>
              <a:endCxn id="20533" idx="0"/>
            </p:cNvCxnSpPr>
            <p:nvPr/>
          </p:nvCxnSpPr>
          <p:spPr bwMode="auto">
            <a:xfrm>
              <a:off x="3889" y="1838"/>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9" name="AutoShape 24"/>
            <p:cNvCxnSpPr>
              <a:cxnSpLocks noChangeShapeType="1"/>
              <a:stCxn id="20530" idx="4"/>
              <a:endCxn id="20532" idx="0"/>
            </p:cNvCxnSpPr>
            <p:nvPr/>
          </p:nvCxnSpPr>
          <p:spPr bwMode="auto">
            <a:xfrm>
              <a:off x="4393" y="1454"/>
              <a:ext cx="54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0" name="AutoShape 25"/>
            <p:cNvCxnSpPr>
              <a:cxnSpLocks noChangeShapeType="1"/>
              <a:stCxn id="20532" idx="4"/>
              <a:endCxn id="20534" idx="0"/>
            </p:cNvCxnSpPr>
            <p:nvPr/>
          </p:nvCxnSpPr>
          <p:spPr bwMode="auto">
            <a:xfrm flipH="1">
              <a:off x="4633" y="1838"/>
              <a:ext cx="30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1" name="AutoShape 26"/>
            <p:cNvCxnSpPr>
              <a:cxnSpLocks noChangeShapeType="1"/>
              <a:stCxn id="20532" idx="4"/>
              <a:endCxn id="20535" idx="0"/>
            </p:cNvCxnSpPr>
            <p:nvPr/>
          </p:nvCxnSpPr>
          <p:spPr bwMode="auto">
            <a:xfrm>
              <a:off x="4933" y="1838"/>
              <a:ext cx="336"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2" name="AutoShape 27"/>
            <p:cNvCxnSpPr>
              <a:cxnSpLocks noChangeShapeType="1"/>
              <a:stCxn id="20534" idx="4"/>
              <a:endCxn id="20536" idx="0"/>
            </p:cNvCxnSpPr>
            <p:nvPr/>
          </p:nvCxnSpPr>
          <p:spPr bwMode="auto">
            <a:xfrm flipH="1">
              <a:off x="4411" y="2270"/>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3" name="AutoShape 28"/>
            <p:cNvCxnSpPr>
              <a:cxnSpLocks noChangeShapeType="1"/>
              <a:stCxn id="20533" idx="4"/>
              <a:endCxn id="20539" idx="0"/>
            </p:cNvCxnSpPr>
            <p:nvPr/>
          </p:nvCxnSpPr>
          <p:spPr bwMode="auto">
            <a:xfrm flipH="1">
              <a:off x="3936"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4" name="AutoShape 29"/>
            <p:cNvCxnSpPr>
              <a:cxnSpLocks noChangeShapeType="1"/>
              <a:stCxn id="20533" idx="4"/>
              <a:endCxn id="20540" idx="0"/>
            </p:cNvCxnSpPr>
            <p:nvPr/>
          </p:nvCxnSpPr>
          <p:spPr bwMode="auto">
            <a:xfrm>
              <a:off x="4021"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5" name="AutoShape 30"/>
            <p:cNvCxnSpPr>
              <a:cxnSpLocks noChangeShapeType="1"/>
              <a:stCxn id="20536" idx="4"/>
              <a:endCxn id="20541" idx="0"/>
            </p:cNvCxnSpPr>
            <p:nvPr/>
          </p:nvCxnSpPr>
          <p:spPr bwMode="auto">
            <a:xfrm flipH="1">
              <a:off x="4320" y="2702"/>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6" name="AutoShape 31"/>
            <p:cNvCxnSpPr>
              <a:cxnSpLocks noChangeShapeType="1"/>
              <a:stCxn id="20536" idx="4"/>
              <a:endCxn id="20542" idx="0"/>
            </p:cNvCxnSpPr>
            <p:nvPr/>
          </p:nvCxnSpPr>
          <p:spPr bwMode="auto">
            <a:xfrm>
              <a:off x="4411" y="2702"/>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7" name="AutoShape 32"/>
            <p:cNvCxnSpPr>
              <a:cxnSpLocks noChangeShapeType="1"/>
              <a:stCxn id="20537" idx="4"/>
              <a:endCxn id="20562" idx="0"/>
            </p:cNvCxnSpPr>
            <p:nvPr/>
          </p:nvCxnSpPr>
          <p:spPr bwMode="auto">
            <a:xfrm flipH="1">
              <a:off x="4757" y="2702"/>
              <a:ext cx="128" cy="17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8" name="AutoShape 33"/>
            <p:cNvCxnSpPr>
              <a:cxnSpLocks noChangeShapeType="1"/>
              <a:stCxn id="20537" idx="4"/>
              <a:endCxn id="20543" idx="0"/>
            </p:cNvCxnSpPr>
            <p:nvPr/>
          </p:nvCxnSpPr>
          <p:spPr bwMode="auto">
            <a:xfrm>
              <a:off x="4885" y="270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9" name="AutoShape 34"/>
            <p:cNvCxnSpPr>
              <a:cxnSpLocks noChangeShapeType="1"/>
              <a:stCxn id="20534" idx="4"/>
              <a:endCxn id="20537" idx="0"/>
            </p:cNvCxnSpPr>
            <p:nvPr/>
          </p:nvCxnSpPr>
          <p:spPr bwMode="auto">
            <a:xfrm>
              <a:off x="4633" y="2270"/>
              <a:ext cx="25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0" name="AutoShape 35"/>
            <p:cNvCxnSpPr>
              <a:cxnSpLocks noChangeShapeType="1"/>
              <a:stCxn id="20535" idx="4"/>
              <a:endCxn id="20544" idx="0"/>
            </p:cNvCxnSpPr>
            <p:nvPr/>
          </p:nvCxnSpPr>
          <p:spPr bwMode="auto">
            <a:xfrm flipH="1">
              <a:off x="5184"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1" name="AutoShape 36"/>
            <p:cNvCxnSpPr>
              <a:cxnSpLocks noChangeShapeType="1"/>
              <a:stCxn id="20535" idx="4"/>
              <a:endCxn id="20545" idx="0"/>
            </p:cNvCxnSpPr>
            <p:nvPr/>
          </p:nvCxnSpPr>
          <p:spPr bwMode="auto">
            <a:xfrm>
              <a:off x="5269"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0562" name="Oval 37"/>
            <p:cNvSpPr>
              <a:spLocks noChangeArrowheads="1"/>
            </p:cNvSpPr>
            <p:nvPr/>
          </p:nvSpPr>
          <p:spPr bwMode="auto">
            <a:xfrm>
              <a:off x="4586" y="2863"/>
              <a:ext cx="342" cy="273"/>
            </a:xfrm>
            <a:prstGeom prst="ellipse">
              <a:avLst/>
            </a:prstGeom>
            <a:solidFill>
              <a:schemeClr val="accent1"/>
            </a:solidFill>
            <a:ln w="38100" cmpd="sng">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54</a:t>
              </a:r>
            </a:p>
          </p:txBody>
        </p:sp>
        <p:sp>
          <p:nvSpPr>
            <p:cNvPr id="20563" name="Rectangle 38"/>
            <p:cNvSpPr>
              <a:spLocks noChangeArrowheads="1"/>
            </p:cNvSpPr>
            <p:nvPr/>
          </p:nvSpPr>
          <p:spPr bwMode="auto">
            <a:xfrm>
              <a:off x="4604" y="3167"/>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64" name="Rectangle 39"/>
            <p:cNvSpPr>
              <a:spLocks noChangeArrowheads="1"/>
            </p:cNvSpPr>
            <p:nvPr/>
          </p:nvSpPr>
          <p:spPr bwMode="auto">
            <a:xfrm>
              <a:off x="4796" y="3167"/>
              <a:ext cx="123"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0565" name="AutoShape 40"/>
            <p:cNvCxnSpPr>
              <a:cxnSpLocks noChangeShapeType="1"/>
              <a:stCxn id="20562" idx="4"/>
              <a:endCxn id="20563" idx="0"/>
            </p:cNvCxnSpPr>
            <p:nvPr/>
          </p:nvCxnSpPr>
          <p:spPr bwMode="auto">
            <a:xfrm flipH="1">
              <a:off x="4666" y="31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6" name="AutoShape 41"/>
            <p:cNvCxnSpPr>
              <a:cxnSpLocks noChangeShapeType="1"/>
              <a:stCxn id="20562" idx="4"/>
              <a:endCxn id="20564" idx="0"/>
            </p:cNvCxnSpPr>
            <p:nvPr/>
          </p:nvCxnSpPr>
          <p:spPr bwMode="auto">
            <a:xfrm>
              <a:off x="4757" y="31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0486" name="Text Box 42"/>
          <p:cNvSpPr txBox="1">
            <a:spLocks noChangeArrowheads="1"/>
          </p:cNvSpPr>
          <p:nvPr/>
        </p:nvSpPr>
        <p:spPr bwMode="auto">
          <a:xfrm>
            <a:off x="7696200" y="5530850"/>
            <a:ext cx="3127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577052"/>
                </a:solidFill>
                <a:latin typeface="Times New Roman" charset="0"/>
              </a:rPr>
              <a:t>w</a:t>
            </a:r>
          </a:p>
        </p:txBody>
      </p:sp>
      <p:sp>
        <p:nvSpPr>
          <p:cNvPr id="20487" name="Text Box 43"/>
          <p:cNvSpPr txBox="1">
            <a:spLocks noChangeArrowheads="1"/>
          </p:cNvSpPr>
          <p:nvPr/>
        </p:nvSpPr>
        <p:spPr bwMode="auto">
          <a:xfrm>
            <a:off x="8994776" y="4797425"/>
            <a:ext cx="4619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577052"/>
                </a:solidFill>
                <a:latin typeface="Times New Roman" charset="0"/>
              </a:rPr>
              <a:t>b=x</a:t>
            </a:r>
          </a:p>
        </p:txBody>
      </p:sp>
      <p:sp>
        <p:nvSpPr>
          <p:cNvPr id="20488" name="Text Box 44"/>
          <p:cNvSpPr txBox="1">
            <a:spLocks noChangeArrowheads="1"/>
          </p:cNvSpPr>
          <p:nvPr/>
        </p:nvSpPr>
        <p:spPr bwMode="auto">
          <a:xfrm>
            <a:off x="7602539" y="3511550"/>
            <a:ext cx="4524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577052"/>
                </a:solidFill>
                <a:latin typeface="Times New Roman" charset="0"/>
              </a:rPr>
              <a:t>a=y</a:t>
            </a:r>
          </a:p>
        </p:txBody>
      </p:sp>
      <p:sp>
        <p:nvSpPr>
          <p:cNvPr id="20489" name="Text Box 45"/>
          <p:cNvSpPr txBox="1">
            <a:spLocks noChangeArrowheads="1"/>
          </p:cNvSpPr>
          <p:nvPr/>
        </p:nvSpPr>
        <p:spPr bwMode="auto">
          <a:xfrm>
            <a:off x="9164638" y="3187700"/>
            <a:ext cx="442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400">
                <a:solidFill>
                  <a:srgbClr val="577052"/>
                </a:solidFill>
                <a:latin typeface="Times New Roman" charset="0"/>
              </a:rPr>
              <a:t>c=z</a:t>
            </a:r>
          </a:p>
        </p:txBody>
      </p:sp>
      <p:sp>
        <p:nvSpPr>
          <p:cNvPr id="20490" name="Line 46"/>
          <p:cNvSpPr>
            <a:spLocks noChangeShapeType="1"/>
          </p:cNvSpPr>
          <p:nvPr/>
        </p:nvSpPr>
        <p:spPr bwMode="auto">
          <a:xfrm flipV="1">
            <a:off x="7953375" y="55022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491" name="Line 47"/>
          <p:cNvSpPr>
            <a:spLocks noChangeShapeType="1"/>
          </p:cNvSpPr>
          <p:nvPr/>
        </p:nvSpPr>
        <p:spPr bwMode="auto">
          <a:xfrm>
            <a:off x="7848600" y="3778250"/>
            <a:ext cx="1524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492" name="Line 48"/>
          <p:cNvSpPr>
            <a:spLocks noChangeShapeType="1"/>
          </p:cNvSpPr>
          <p:nvPr/>
        </p:nvSpPr>
        <p:spPr bwMode="auto">
          <a:xfrm flipH="1">
            <a:off x="8915400" y="334010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493" name="Line 49"/>
          <p:cNvSpPr>
            <a:spLocks noChangeShapeType="1"/>
          </p:cNvSpPr>
          <p:nvPr/>
        </p:nvSpPr>
        <p:spPr bwMode="auto">
          <a:xfrm flipH="1" flipV="1">
            <a:off x="8801100" y="47783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nvGrpSpPr>
          <p:cNvPr id="20494" name="Group 88"/>
          <p:cNvGrpSpPr>
            <a:grpSpLocks/>
          </p:cNvGrpSpPr>
          <p:nvPr/>
        </p:nvGrpSpPr>
        <p:grpSpPr bwMode="auto">
          <a:xfrm>
            <a:off x="3486679" y="2620964"/>
            <a:ext cx="2704041" cy="2925763"/>
            <a:chOff x="3828" y="1873"/>
            <a:chExt cx="1752" cy="1843"/>
          </a:xfrm>
        </p:grpSpPr>
        <p:sp>
          <p:nvSpPr>
            <p:cNvPr id="20497" name="Oval 89"/>
            <p:cNvSpPr>
              <a:spLocks noChangeArrowheads="1"/>
            </p:cNvSpPr>
            <p:nvPr/>
          </p:nvSpPr>
          <p:spPr bwMode="auto">
            <a:xfrm>
              <a:off x="4371" y="1873"/>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44</a:t>
              </a:r>
            </a:p>
          </p:txBody>
        </p:sp>
        <p:sp>
          <p:nvSpPr>
            <p:cNvPr id="20498" name="Oval 90"/>
            <p:cNvSpPr>
              <a:spLocks noChangeArrowheads="1"/>
            </p:cNvSpPr>
            <p:nvPr/>
          </p:nvSpPr>
          <p:spPr bwMode="auto">
            <a:xfrm>
              <a:off x="3867" y="2257"/>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17</a:t>
              </a:r>
            </a:p>
          </p:txBody>
        </p:sp>
        <p:sp>
          <p:nvSpPr>
            <p:cNvPr id="20499" name="Oval 91"/>
            <p:cNvSpPr>
              <a:spLocks noChangeArrowheads="1"/>
            </p:cNvSpPr>
            <p:nvPr/>
          </p:nvSpPr>
          <p:spPr bwMode="auto">
            <a:xfrm>
              <a:off x="4911" y="2257"/>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78</a:t>
              </a:r>
            </a:p>
          </p:txBody>
        </p:sp>
        <p:sp>
          <p:nvSpPr>
            <p:cNvPr id="20500" name="Oval 92"/>
            <p:cNvSpPr>
              <a:spLocks noChangeArrowheads="1"/>
            </p:cNvSpPr>
            <p:nvPr/>
          </p:nvSpPr>
          <p:spPr bwMode="auto">
            <a:xfrm>
              <a:off x="3999" y="2689"/>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32</a:t>
              </a:r>
            </a:p>
          </p:txBody>
        </p:sp>
        <p:sp>
          <p:nvSpPr>
            <p:cNvPr id="20501" name="Oval 93"/>
            <p:cNvSpPr>
              <a:spLocks noChangeArrowheads="1"/>
            </p:cNvSpPr>
            <p:nvPr/>
          </p:nvSpPr>
          <p:spPr bwMode="auto">
            <a:xfrm>
              <a:off x="4611" y="2689"/>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50</a:t>
              </a:r>
            </a:p>
          </p:txBody>
        </p:sp>
        <p:sp>
          <p:nvSpPr>
            <p:cNvPr id="20502" name="Oval 94"/>
            <p:cNvSpPr>
              <a:spLocks noChangeArrowheads="1"/>
            </p:cNvSpPr>
            <p:nvPr/>
          </p:nvSpPr>
          <p:spPr bwMode="auto">
            <a:xfrm>
              <a:off x="5247" y="2689"/>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88</a:t>
              </a:r>
            </a:p>
          </p:txBody>
        </p:sp>
        <p:sp>
          <p:nvSpPr>
            <p:cNvPr id="20503" name="Oval 95"/>
            <p:cNvSpPr>
              <a:spLocks noChangeArrowheads="1"/>
            </p:cNvSpPr>
            <p:nvPr/>
          </p:nvSpPr>
          <p:spPr bwMode="auto">
            <a:xfrm>
              <a:off x="4389" y="3121"/>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48</a:t>
              </a:r>
            </a:p>
          </p:txBody>
        </p:sp>
        <p:sp>
          <p:nvSpPr>
            <p:cNvPr id="20504" name="Oval 96"/>
            <p:cNvSpPr>
              <a:spLocks noChangeArrowheads="1"/>
            </p:cNvSpPr>
            <p:nvPr/>
          </p:nvSpPr>
          <p:spPr bwMode="auto">
            <a:xfrm>
              <a:off x="4863" y="3121"/>
              <a:ext cx="332"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62</a:t>
              </a:r>
            </a:p>
          </p:txBody>
        </p:sp>
        <p:sp>
          <p:nvSpPr>
            <p:cNvPr id="20505" name="Rectangle 97"/>
            <p:cNvSpPr>
              <a:spLocks noChangeArrowheads="1"/>
            </p:cNvSpPr>
            <p:nvPr/>
          </p:nvSpPr>
          <p:spPr bwMode="auto">
            <a:xfrm>
              <a:off x="3828" y="2561"/>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06" name="Rectangle 98"/>
            <p:cNvSpPr>
              <a:spLocks noChangeArrowheads="1"/>
            </p:cNvSpPr>
            <p:nvPr/>
          </p:nvSpPr>
          <p:spPr bwMode="auto">
            <a:xfrm>
              <a:off x="4020" y="2993"/>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07" name="Rectangle 99"/>
            <p:cNvSpPr>
              <a:spLocks noChangeArrowheads="1"/>
            </p:cNvSpPr>
            <p:nvPr/>
          </p:nvSpPr>
          <p:spPr bwMode="auto">
            <a:xfrm>
              <a:off x="4212" y="2993"/>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08" name="Rectangle 100"/>
            <p:cNvSpPr>
              <a:spLocks noChangeArrowheads="1"/>
            </p:cNvSpPr>
            <p:nvPr/>
          </p:nvSpPr>
          <p:spPr bwMode="auto">
            <a:xfrm>
              <a:off x="4404" y="3425"/>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09" name="Rectangle 101"/>
            <p:cNvSpPr>
              <a:spLocks noChangeArrowheads="1"/>
            </p:cNvSpPr>
            <p:nvPr/>
          </p:nvSpPr>
          <p:spPr bwMode="auto">
            <a:xfrm>
              <a:off x="4596" y="3425"/>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10" name="Rectangle 102"/>
            <p:cNvSpPr>
              <a:spLocks noChangeArrowheads="1"/>
            </p:cNvSpPr>
            <p:nvPr/>
          </p:nvSpPr>
          <p:spPr bwMode="auto">
            <a:xfrm>
              <a:off x="4884" y="3425"/>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11" name="Rectangle 103"/>
            <p:cNvSpPr>
              <a:spLocks noChangeArrowheads="1"/>
            </p:cNvSpPr>
            <p:nvPr/>
          </p:nvSpPr>
          <p:spPr bwMode="auto">
            <a:xfrm>
              <a:off x="5076" y="3425"/>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12" name="Rectangle 104"/>
            <p:cNvSpPr>
              <a:spLocks noChangeArrowheads="1"/>
            </p:cNvSpPr>
            <p:nvPr/>
          </p:nvSpPr>
          <p:spPr bwMode="auto">
            <a:xfrm>
              <a:off x="5268" y="2993"/>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0513" name="Rectangle 105"/>
            <p:cNvSpPr>
              <a:spLocks noChangeArrowheads="1"/>
            </p:cNvSpPr>
            <p:nvPr/>
          </p:nvSpPr>
          <p:spPr bwMode="auto">
            <a:xfrm>
              <a:off x="5460" y="2993"/>
              <a:ext cx="120"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0514" name="AutoShape 106"/>
            <p:cNvCxnSpPr>
              <a:cxnSpLocks noChangeShapeType="1"/>
              <a:stCxn id="20497" idx="4"/>
              <a:endCxn id="20498" idx="0"/>
            </p:cNvCxnSpPr>
            <p:nvPr/>
          </p:nvCxnSpPr>
          <p:spPr bwMode="auto">
            <a:xfrm flipH="1">
              <a:off x="4033" y="2136"/>
              <a:ext cx="504"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5" name="AutoShape 107"/>
            <p:cNvCxnSpPr>
              <a:cxnSpLocks noChangeShapeType="1"/>
              <a:stCxn id="20498" idx="4"/>
              <a:endCxn id="20505" idx="0"/>
            </p:cNvCxnSpPr>
            <p:nvPr/>
          </p:nvCxnSpPr>
          <p:spPr bwMode="auto">
            <a:xfrm flipH="1">
              <a:off x="3888" y="2520"/>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6" name="AutoShape 108"/>
            <p:cNvCxnSpPr>
              <a:cxnSpLocks noChangeShapeType="1"/>
              <a:stCxn id="20498" idx="4"/>
              <a:endCxn id="20500" idx="0"/>
            </p:cNvCxnSpPr>
            <p:nvPr/>
          </p:nvCxnSpPr>
          <p:spPr bwMode="auto">
            <a:xfrm>
              <a:off x="4033" y="2520"/>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7" name="AutoShape 109"/>
            <p:cNvCxnSpPr>
              <a:cxnSpLocks noChangeShapeType="1"/>
              <a:stCxn id="20497" idx="4"/>
              <a:endCxn id="20499" idx="0"/>
            </p:cNvCxnSpPr>
            <p:nvPr/>
          </p:nvCxnSpPr>
          <p:spPr bwMode="auto">
            <a:xfrm>
              <a:off x="4537" y="2136"/>
              <a:ext cx="54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8" name="AutoShape 110"/>
            <p:cNvCxnSpPr>
              <a:cxnSpLocks noChangeShapeType="1"/>
              <a:stCxn id="20499" idx="4"/>
              <a:endCxn id="20501" idx="0"/>
            </p:cNvCxnSpPr>
            <p:nvPr/>
          </p:nvCxnSpPr>
          <p:spPr bwMode="auto">
            <a:xfrm flipH="1">
              <a:off x="4777" y="2520"/>
              <a:ext cx="30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9" name="AutoShape 111"/>
            <p:cNvCxnSpPr>
              <a:cxnSpLocks noChangeShapeType="1"/>
              <a:stCxn id="20499" idx="4"/>
              <a:endCxn id="20502" idx="0"/>
            </p:cNvCxnSpPr>
            <p:nvPr/>
          </p:nvCxnSpPr>
          <p:spPr bwMode="auto">
            <a:xfrm>
              <a:off x="5077" y="2520"/>
              <a:ext cx="336"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0" name="AutoShape 112"/>
            <p:cNvCxnSpPr>
              <a:cxnSpLocks noChangeShapeType="1"/>
              <a:stCxn id="20501" idx="4"/>
              <a:endCxn id="20503" idx="0"/>
            </p:cNvCxnSpPr>
            <p:nvPr/>
          </p:nvCxnSpPr>
          <p:spPr bwMode="auto">
            <a:xfrm flipH="1">
              <a:off x="4555" y="2952"/>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1" name="AutoShape 113"/>
            <p:cNvCxnSpPr>
              <a:cxnSpLocks noChangeShapeType="1"/>
              <a:stCxn id="20500" idx="4"/>
              <a:endCxn id="20506" idx="0"/>
            </p:cNvCxnSpPr>
            <p:nvPr/>
          </p:nvCxnSpPr>
          <p:spPr bwMode="auto">
            <a:xfrm flipH="1">
              <a:off x="4080"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2" name="AutoShape 114"/>
            <p:cNvCxnSpPr>
              <a:cxnSpLocks noChangeShapeType="1"/>
              <a:stCxn id="20500" idx="4"/>
              <a:endCxn id="20507" idx="0"/>
            </p:cNvCxnSpPr>
            <p:nvPr/>
          </p:nvCxnSpPr>
          <p:spPr bwMode="auto">
            <a:xfrm>
              <a:off x="4165"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3" name="AutoShape 115"/>
            <p:cNvCxnSpPr>
              <a:cxnSpLocks noChangeShapeType="1"/>
              <a:stCxn id="20503" idx="4"/>
              <a:endCxn id="20508" idx="0"/>
            </p:cNvCxnSpPr>
            <p:nvPr/>
          </p:nvCxnSpPr>
          <p:spPr bwMode="auto">
            <a:xfrm flipH="1">
              <a:off x="4464" y="3384"/>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4" name="AutoShape 116"/>
            <p:cNvCxnSpPr>
              <a:cxnSpLocks noChangeShapeType="1"/>
              <a:stCxn id="20503" idx="4"/>
              <a:endCxn id="20509" idx="0"/>
            </p:cNvCxnSpPr>
            <p:nvPr/>
          </p:nvCxnSpPr>
          <p:spPr bwMode="auto">
            <a:xfrm>
              <a:off x="4555" y="3384"/>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5" name="AutoShape 117"/>
            <p:cNvCxnSpPr>
              <a:cxnSpLocks noChangeShapeType="1"/>
              <a:stCxn id="20504" idx="4"/>
              <a:endCxn id="20510" idx="0"/>
            </p:cNvCxnSpPr>
            <p:nvPr/>
          </p:nvCxnSpPr>
          <p:spPr bwMode="auto">
            <a:xfrm flipH="1">
              <a:off x="4944" y="3384"/>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6" name="AutoShape 118"/>
            <p:cNvCxnSpPr>
              <a:cxnSpLocks noChangeShapeType="1"/>
              <a:stCxn id="20504" idx="4"/>
              <a:endCxn id="20511" idx="0"/>
            </p:cNvCxnSpPr>
            <p:nvPr/>
          </p:nvCxnSpPr>
          <p:spPr bwMode="auto">
            <a:xfrm>
              <a:off x="5029" y="3384"/>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7" name="AutoShape 119"/>
            <p:cNvCxnSpPr>
              <a:cxnSpLocks noChangeShapeType="1"/>
              <a:stCxn id="20501" idx="4"/>
              <a:endCxn id="20504" idx="0"/>
            </p:cNvCxnSpPr>
            <p:nvPr/>
          </p:nvCxnSpPr>
          <p:spPr bwMode="auto">
            <a:xfrm>
              <a:off x="4777" y="2952"/>
              <a:ext cx="25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8" name="AutoShape 120"/>
            <p:cNvCxnSpPr>
              <a:cxnSpLocks noChangeShapeType="1"/>
              <a:stCxn id="20502" idx="4"/>
              <a:endCxn id="20512" idx="0"/>
            </p:cNvCxnSpPr>
            <p:nvPr/>
          </p:nvCxnSpPr>
          <p:spPr bwMode="auto">
            <a:xfrm flipH="1">
              <a:off x="5328"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9" name="AutoShape 121"/>
            <p:cNvCxnSpPr>
              <a:cxnSpLocks noChangeShapeType="1"/>
              <a:stCxn id="20502" idx="4"/>
              <a:endCxn id="20513" idx="0"/>
            </p:cNvCxnSpPr>
            <p:nvPr/>
          </p:nvCxnSpPr>
          <p:spPr bwMode="auto">
            <a:xfrm>
              <a:off x="5413"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0495" name="Text Box 122"/>
          <p:cNvSpPr txBox="1">
            <a:spLocks noChangeArrowheads="1"/>
          </p:cNvSpPr>
          <p:nvPr/>
        </p:nvSpPr>
        <p:spPr bwMode="auto">
          <a:xfrm>
            <a:off x="4038601" y="5638800"/>
            <a:ext cx="1470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600" dirty="0">
                <a:solidFill>
                  <a:srgbClr val="40458C"/>
                </a:solidFill>
                <a:latin typeface="Times New Roman" charset="0"/>
              </a:rPr>
              <a:t>before insertion</a:t>
            </a:r>
          </a:p>
        </p:txBody>
      </p:sp>
      <p:sp>
        <p:nvSpPr>
          <p:cNvPr id="20496" name="Text Box 123"/>
          <p:cNvSpPr txBox="1">
            <a:spLocks noChangeArrowheads="1"/>
          </p:cNvSpPr>
          <p:nvPr/>
        </p:nvSpPr>
        <p:spPr bwMode="auto">
          <a:xfrm>
            <a:off x="7254876" y="6140450"/>
            <a:ext cx="1323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600">
                <a:solidFill>
                  <a:srgbClr val="40458C"/>
                </a:solidFill>
                <a:latin typeface="Times New Roman" charset="0"/>
              </a:rPr>
              <a:t>after insertion</a:t>
            </a:r>
          </a:p>
        </p:txBody>
      </p:sp>
    </p:spTree>
    <p:extLst>
      <p:ext uri="{BB962C8B-B14F-4D97-AF65-F5344CB8AC3E}">
        <p14:creationId xmlns:p14="http://schemas.microsoft.com/office/powerpoint/2010/main" val="3321004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959208C9-97A7-F249-A3AB-E4FAE16F35CC}" type="slidenum">
              <a:rPr lang="en-US" sz="1400">
                <a:solidFill>
                  <a:srgbClr val="40458C"/>
                </a:solidFill>
              </a:rPr>
              <a:pPr eaLnBrk="1" fontAlgn="base" hangingPunct="1">
                <a:spcBef>
                  <a:spcPct val="0"/>
                </a:spcBef>
                <a:spcAft>
                  <a:spcPct val="0"/>
                </a:spcAft>
              </a:pPr>
              <a:t>26</a:t>
            </a:fld>
            <a:endParaRPr lang="en-US" sz="1400">
              <a:solidFill>
                <a:srgbClr val="40458C"/>
              </a:solidFill>
            </a:endParaRPr>
          </a:p>
        </p:txBody>
      </p:sp>
      <p:sp>
        <p:nvSpPr>
          <p:cNvPr id="21507" name="Rectangle 2"/>
          <p:cNvSpPr>
            <a:spLocks noGrp="1" noChangeArrowheads="1"/>
          </p:cNvSpPr>
          <p:nvPr>
            <p:ph type="title"/>
          </p:nvPr>
        </p:nvSpPr>
        <p:spPr/>
        <p:txBody>
          <a:bodyPr/>
          <a:lstStyle/>
          <a:p>
            <a:pPr eaLnBrk="1" hangingPunct="1"/>
            <a:r>
              <a:rPr lang="en-US" dirty="0" err="1">
                <a:latin typeface="Tahoma" charset="0"/>
              </a:rPr>
              <a:t>Trinode</a:t>
            </a:r>
            <a:r>
              <a:rPr lang="en-US" dirty="0">
                <a:latin typeface="Tahoma" charset="0"/>
              </a:rPr>
              <a:t> 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2209800" y="1524000"/>
            <a:ext cx="7772400" cy="685800"/>
          </a:xfrm>
        </p:spPr>
        <p:txBody>
          <a:bodyPr>
            <a:normAutofit fontScale="85000" lnSpcReduction="10000"/>
          </a:bodyPr>
          <a:lstStyle/>
          <a:p>
            <a:pPr eaLnBrk="1" hangingPunct="1">
              <a:lnSpc>
                <a:spcPct val="110000"/>
              </a:lnSpc>
            </a:pPr>
            <a:r>
              <a:rPr lang="en-US" sz="2000" dirty="0">
                <a:latin typeface="Tahoma" charset="0"/>
              </a:rPr>
              <a:t>Let (</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the </a:t>
            </a:r>
            <a:r>
              <a:rPr lang="en-US" sz="2000" dirty="0" err="1">
                <a:latin typeface="Tahoma" charset="0"/>
              </a:rPr>
              <a:t>inorder</a:t>
            </a:r>
            <a:r>
              <a:rPr lang="en-US" sz="2000" dirty="0">
                <a:latin typeface="Tahoma" charset="0"/>
              </a:rPr>
              <a:t> 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Perform the rotations needed to make </a:t>
            </a:r>
            <a:r>
              <a:rPr lang="en-US" sz="2000" i="1" dirty="0">
                <a:latin typeface="Tahoma" charset="0"/>
              </a:rPr>
              <a:t>b</a:t>
            </a:r>
            <a:r>
              <a:rPr lang="en-US" sz="2000" dirty="0">
                <a:latin typeface="Tahoma" charset="0"/>
              </a:rPr>
              <a:t> the topmost node of the three</a:t>
            </a:r>
          </a:p>
        </p:txBody>
      </p:sp>
      <p:grpSp>
        <p:nvGrpSpPr>
          <p:cNvPr id="21509" name="Group 4"/>
          <p:cNvGrpSpPr>
            <a:grpSpLocks/>
          </p:cNvGrpSpPr>
          <p:nvPr/>
        </p:nvGrpSpPr>
        <p:grpSpPr bwMode="auto">
          <a:xfrm>
            <a:off x="1676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dirty="0">
                  <a:solidFill>
                    <a:srgbClr val="40458C"/>
                  </a:solidFill>
                  <a:latin typeface="Times New Roman" charset="0"/>
                  <a:ea typeface="ＭＳ Ｐゴシック"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0</a:t>
              </a:r>
              <a:endParaRPr lang="en-US" sz="1600">
                <a:solidFill>
                  <a:srgbClr val="40458C"/>
                </a:solidFill>
                <a:latin typeface="Times New Roman" charset="0"/>
                <a:ea typeface="ＭＳ Ｐゴシック"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1</a:t>
              </a:r>
              <a:endParaRPr lang="en-US" sz="1600">
                <a:solidFill>
                  <a:srgbClr val="40458C"/>
                </a:solidFill>
                <a:latin typeface="Times New Roman" charset="0"/>
                <a:ea typeface="ＭＳ Ｐゴシック"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2</a:t>
              </a:r>
              <a:endParaRPr lang="en-US" sz="1600">
                <a:solidFill>
                  <a:srgbClr val="40458C"/>
                </a:solidFill>
                <a:latin typeface="Times New Roman" charset="0"/>
                <a:ea typeface="ＭＳ Ｐゴシック"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3</a:t>
              </a:r>
              <a:endParaRPr lang="en-US" sz="1600">
                <a:solidFill>
                  <a:srgbClr val="40458C"/>
                </a:solidFill>
                <a:latin typeface="Times New Roman" charset="0"/>
                <a:ea typeface="ＭＳ Ｐゴシック"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0" name="Group 19"/>
          <p:cNvGrpSpPr>
            <a:grpSpLocks/>
          </p:cNvGrpSpPr>
          <p:nvPr/>
        </p:nvGrpSpPr>
        <p:grpSpPr bwMode="auto">
          <a:xfrm>
            <a:off x="3910011" y="4191002"/>
            <a:ext cx="2940053" cy="2100263"/>
            <a:chOff x="1426" y="2640"/>
            <a:chExt cx="1852"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c=x</a:t>
              </a:r>
            </a:p>
          </p:txBody>
        </p:sp>
        <p:sp>
          <p:nvSpPr>
            <p:cNvPr id="21549" name="AutoShape 23"/>
            <p:cNvSpPr>
              <a:spLocks noChangeArrowheads="1"/>
            </p:cNvSpPr>
            <p:nvPr/>
          </p:nvSpPr>
          <p:spPr bwMode="auto">
            <a:xfrm>
              <a:off x="1426" y="3539"/>
              <a:ext cx="474"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0</a:t>
              </a:r>
              <a:endParaRPr lang="en-US" sz="1600">
                <a:solidFill>
                  <a:srgbClr val="40458C"/>
                </a:solidFill>
                <a:latin typeface="Times New Roman" charset="0"/>
                <a:ea typeface="ＭＳ Ｐゴシック" charset="0"/>
              </a:endParaRPr>
            </a:p>
          </p:txBody>
        </p:sp>
        <p:sp>
          <p:nvSpPr>
            <p:cNvPr id="21550" name="AutoShape 24"/>
            <p:cNvSpPr>
              <a:spLocks noChangeArrowheads="1"/>
            </p:cNvSpPr>
            <p:nvPr/>
          </p:nvSpPr>
          <p:spPr bwMode="auto">
            <a:xfrm>
              <a:off x="1875" y="3537"/>
              <a:ext cx="474"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1</a:t>
              </a:r>
              <a:endParaRPr lang="en-US" sz="1600">
                <a:solidFill>
                  <a:srgbClr val="40458C"/>
                </a:solidFill>
                <a:latin typeface="Times New Roman" charset="0"/>
                <a:ea typeface="ＭＳ Ｐゴシック" charset="0"/>
              </a:endParaRPr>
            </a:p>
          </p:txBody>
        </p:sp>
        <p:sp>
          <p:nvSpPr>
            <p:cNvPr id="21551" name="AutoShape 25"/>
            <p:cNvSpPr>
              <a:spLocks noChangeArrowheads="1"/>
            </p:cNvSpPr>
            <p:nvPr/>
          </p:nvSpPr>
          <p:spPr bwMode="auto">
            <a:xfrm>
              <a:off x="2344" y="3535"/>
              <a:ext cx="474"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2</a:t>
              </a:r>
              <a:endParaRPr lang="en-US" sz="1600">
                <a:solidFill>
                  <a:srgbClr val="40458C"/>
                </a:solidFill>
                <a:latin typeface="Times New Roman" charset="0"/>
                <a:ea typeface="ＭＳ Ｐゴシック" charset="0"/>
              </a:endParaRPr>
            </a:p>
          </p:txBody>
        </p:sp>
        <p:sp>
          <p:nvSpPr>
            <p:cNvPr id="21552" name="AutoShape 26"/>
            <p:cNvSpPr>
              <a:spLocks noChangeArrowheads="1"/>
            </p:cNvSpPr>
            <p:nvPr/>
          </p:nvSpPr>
          <p:spPr bwMode="auto">
            <a:xfrm>
              <a:off x="2804" y="3535"/>
              <a:ext cx="474"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3</a:t>
              </a:r>
              <a:endParaRPr lang="en-US" sz="1600">
                <a:solidFill>
                  <a:srgbClr val="40458C"/>
                </a:solidFill>
                <a:latin typeface="Times New Roman" charset="0"/>
                <a:ea typeface="ＭＳ Ｐゴシック"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grpSp>
      <p:grpSp>
        <p:nvGrpSpPr>
          <p:cNvPr id="21511" name="Group 34"/>
          <p:cNvGrpSpPr>
            <a:grpSpLocks/>
          </p:cNvGrpSpPr>
          <p:nvPr/>
        </p:nvGrpSpPr>
        <p:grpSpPr bwMode="auto">
          <a:xfrm>
            <a:off x="6127756" y="2403475"/>
            <a:ext cx="2276478" cy="2844800"/>
            <a:chOff x="3000" y="1584"/>
            <a:chExt cx="1434" cy="1792"/>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a=z</a:t>
              </a:r>
            </a:p>
          </p:txBody>
        </p:sp>
        <p:sp>
          <p:nvSpPr>
            <p:cNvPr id="21535" name="AutoShape 38"/>
            <p:cNvSpPr>
              <a:spLocks noChangeArrowheads="1"/>
            </p:cNvSpPr>
            <p:nvPr/>
          </p:nvSpPr>
          <p:spPr bwMode="auto">
            <a:xfrm>
              <a:off x="3000" y="2098"/>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0</a:t>
              </a:r>
              <a:endParaRPr lang="en-US" sz="1600">
                <a:solidFill>
                  <a:srgbClr val="40458C"/>
                </a:solidFill>
                <a:latin typeface="Times New Roman" charset="0"/>
                <a:ea typeface="ＭＳ Ｐゴシック" charset="0"/>
              </a:endParaRPr>
            </a:p>
          </p:txBody>
        </p:sp>
        <p:sp>
          <p:nvSpPr>
            <p:cNvPr id="21536" name="AutoShape 39"/>
            <p:cNvSpPr>
              <a:spLocks noChangeArrowheads="1"/>
            </p:cNvSpPr>
            <p:nvPr/>
          </p:nvSpPr>
          <p:spPr bwMode="auto">
            <a:xfrm>
              <a:off x="3238" y="2952"/>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dirty="0">
                  <a:solidFill>
                    <a:srgbClr val="40458C"/>
                  </a:solidFill>
                  <a:latin typeface="Times New Roman" charset="0"/>
                  <a:ea typeface="ＭＳ Ｐゴシック" charset="0"/>
                </a:rPr>
                <a:t>T</a:t>
              </a:r>
              <a:r>
                <a:rPr lang="en-US" sz="1600" baseline="-25000" dirty="0">
                  <a:solidFill>
                    <a:srgbClr val="40458C"/>
                  </a:solidFill>
                  <a:latin typeface="Times New Roman" charset="0"/>
                  <a:ea typeface="ＭＳ Ｐゴシック" charset="0"/>
                </a:rPr>
                <a:t>1</a:t>
              </a:r>
              <a:endParaRPr lang="en-US" sz="1600" dirty="0">
                <a:solidFill>
                  <a:srgbClr val="40458C"/>
                </a:solidFill>
                <a:latin typeface="Times New Roman" charset="0"/>
                <a:ea typeface="ＭＳ Ｐゴシック" charset="0"/>
              </a:endParaRPr>
            </a:p>
          </p:txBody>
        </p:sp>
        <p:sp>
          <p:nvSpPr>
            <p:cNvPr id="21537" name="AutoShape 40"/>
            <p:cNvSpPr>
              <a:spLocks noChangeArrowheads="1"/>
            </p:cNvSpPr>
            <p:nvPr/>
          </p:nvSpPr>
          <p:spPr bwMode="auto">
            <a:xfrm>
              <a:off x="3697" y="2951"/>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2</a:t>
              </a:r>
              <a:endParaRPr lang="en-US" sz="1600">
                <a:solidFill>
                  <a:srgbClr val="40458C"/>
                </a:solidFill>
                <a:latin typeface="Times New Roman" charset="0"/>
                <a:ea typeface="ＭＳ Ｐゴシック" charset="0"/>
              </a:endParaRPr>
            </a:p>
          </p:txBody>
        </p:sp>
        <p:sp>
          <p:nvSpPr>
            <p:cNvPr id="21538" name="AutoShape 41"/>
            <p:cNvSpPr>
              <a:spLocks noChangeArrowheads="1"/>
            </p:cNvSpPr>
            <p:nvPr/>
          </p:nvSpPr>
          <p:spPr bwMode="auto">
            <a:xfrm>
              <a:off x="3960" y="2532"/>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3</a:t>
              </a:r>
              <a:endParaRPr lang="en-US" sz="1600">
                <a:solidFill>
                  <a:srgbClr val="40458C"/>
                </a:solidFill>
                <a:latin typeface="Times New Roman" charset="0"/>
                <a:ea typeface="ＭＳ Ｐゴシック"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2" name="Group 49"/>
          <p:cNvGrpSpPr>
            <a:grpSpLocks/>
          </p:cNvGrpSpPr>
          <p:nvPr/>
        </p:nvGrpSpPr>
        <p:grpSpPr bwMode="auto">
          <a:xfrm>
            <a:off x="7839083" y="4210051"/>
            <a:ext cx="2763841" cy="2084388"/>
            <a:chOff x="4028" y="2652"/>
            <a:chExt cx="1741"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a=z</a:t>
              </a:r>
            </a:p>
          </p:txBody>
        </p:sp>
        <p:sp>
          <p:nvSpPr>
            <p:cNvPr id="21521" name="AutoShape 53"/>
            <p:cNvSpPr>
              <a:spLocks noChangeArrowheads="1"/>
            </p:cNvSpPr>
            <p:nvPr/>
          </p:nvSpPr>
          <p:spPr bwMode="auto">
            <a:xfrm>
              <a:off x="4028" y="3539"/>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0</a:t>
              </a:r>
              <a:endParaRPr lang="en-US" sz="1600">
                <a:solidFill>
                  <a:srgbClr val="40458C"/>
                </a:solidFill>
                <a:latin typeface="Times New Roman" charset="0"/>
                <a:ea typeface="ＭＳ Ｐゴシック" charset="0"/>
              </a:endParaRPr>
            </a:p>
          </p:txBody>
        </p:sp>
        <p:sp>
          <p:nvSpPr>
            <p:cNvPr id="21522" name="AutoShape 54"/>
            <p:cNvSpPr>
              <a:spLocks noChangeArrowheads="1"/>
            </p:cNvSpPr>
            <p:nvPr/>
          </p:nvSpPr>
          <p:spPr bwMode="auto">
            <a:xfrm>
              <a:off x="4440" y="3541"/>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1</a:t>
              </a:r>
              <a:endParaRPr lang="en-US" sz="1600">
                <a:solidFill>
                  <a:srgbClr val="40458C"/>
                </a:solidFill>
                <a:latin typeface="Times New Roman" charset="0"/>
                <a:ea typeface="ＭＳ Ｐゴシック" charset="0"/>
              </a:endParaRPr>
            </a:p>
          </p:txBody>
        </p:sp>
        <p:sp>
          <p:nvSpPr>
            <p:cNvPr id="21523" name="AutoShape 55"/>
            <p:cNvSpPr>
              <a:spLocks noChangeArrowheads="1"/>
            </p:cNvSpPr>
            <p:nvPr/>
          </p:nvSpPr>
          <p:spPr bwMode="auto">
            <a:xfrm>
              <a:off x="4872" y="3539"/>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a:solidFill>
                    <a:srgbClr val="40458C"/>
                  </a:solidFill>
                  <a:latin typeface="Times New Roman" charset="0"/>
                  <a:ea typeface="ＭＳ Ｐゴシック" charset="0"/>
                </a:rPr>
                <a:t>T</a:t>
              </a:r>
              <a:r>
                <a:rPr lang="en-US" sz="1600" baseline="-25000">
                  <a:solidFill>
                    <a:srgbClr val="40458C"/>
                  </a:solidFill>
                  <a:latin typeface="Times New Roman" charset="0"/>
                  <a:ea typeface="ＭＳ Ｐゴシック" charset="0"/>
                </a:rPr>
                <a:t>2</a:t>
              </a:r>
              <a:endParaRPr lang="en-US" sz="1600">
                <a:solidFill>
                  <a:srgbClr val="40458C"/>
                </a:solidFill>
                <a:latin typeface="Times New Roman" charset="0"/>
                <a:ea typeface="ＭＳ Ｐゴシック" charset="0"/>
              </a:endParaRPr>
            </a:p>
          </p:txBody>
        </p:sp>
        <p:sp>
          <p:nvSpPr>
            <p:cNvPr id="21524" name="AutoShape 56"/>
            <p:cNvSpPr>
              <a:spLocks noChangeArrowheads="1"/>
            </p:cNvSpPr>
            <p:nvPr/>
          </p:nvSpPr>
          <p:spPr bwMode="auto">
            <a:xfrm>
              <a:off x="5295" y="3537"/>
              <a:ext cx="474"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pPr algn="ctr" fontAlgn="base">
                <a:spcBef>
                  <a:spcPct val="0"/>
                </a:spcBef>
                <a:spcAft>
                  <a:spcPct val="0"/>
                </a:spcAft>
              </a:pPr>
              <a:r>
                <a:rPr lang="en-US" sz="1600" dirty="0">
                  <a:solidFill>
                    <a:srgbClr val="40458C"/>
                  </a:solidFill>
                  <a:latin typeface="Times New Roman" charset="0"/>
                  <a:ea typeface="ＭＳ Ｐゴシック" charset="0"/>
                </a:rPr>
                <a:t>T</a:t>
              </a:r>
              <a:r>
                <a:rPr lang="en-US" sz="1600" baseline="-25000" dirty="0">
                  <a:solidFill>
                    <a:srgbClr val="40458C"/>
                  </a:solidFill>
                  <a:latin typeface="Times New Roman" charset="0"/>
                  <a:ea typeface="ＭＳ Ｐゴシック" charset="0"/>
                </a:rPr>
                <a:t>3</a:t>
              </a:r>
              <a:endParaRPr lang="en-US" sz="1600" dirty="0">
                <a:solidFill>
                  <a:srgbClr val="40458C"/>
                </a:solidFill>
                <a:latin typeface="Times New Roman" charset="0"/>
                <a:ea typeface="ＭＳ Ｐゴシック"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sp>
        <p:nvSpPr>
          <p:cNvPr id="21513" name="Line 64"/>
          <p:cNvSpPr>
            <a:spLocks noChangeShapeType="1"/>
          </p:cNvSpPr>
          <p:nvPr/>
        </p:nvSpPr>
        <p:spPr bwMode="auto">
          <a:xfrm>
            <a:off x="4002085" y="4267200"/>
            <a:ext cx="6858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800">
              <a:solidFill>
                <a:srgbClr val="40458C"/>
              </a:solidFill>
              <a:latin typeface="Tahoma" charset="0"/>
              <a:ea typeface="ＭＳ Ｐゴシック" charset="0"/>
            </a:endParaRPr>
          </a:p>
        </p:txBody>
      </p:sp>
      <p:sp>
        <p:nvSpPr>
          <p:cNvPr id="21514" name="Line 65"/>
          <p:cNvSpPr>
            <a:spLocks noChangeShapeType="1"/>
          </p:cNvSpPr>
          <p:nvPr/>
        </p:nvSpPr>
        <p:spPr bwMode="auto">
          <a:xfrm>
            <a:off x="8455025" y="4038600"/>
            <a:ext cx="457200" cy="3048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800">
              <a:solidFill>
                <a:srgbClr val="40458C"/>
              </a:solidFill>
              <a:latin typeface="Tahoma" charset="0"/>
              <a:ea typeface="ＭＳ Ｐゴシック" charset="0"/>
            </a:endParaRPr>
          </a:p>
        </p:txBody>
      </p:sp>
      <p:sp>
        <p:nvSpPr>
          <p:cNvPr id="21516" name="Text Box 67"/>
          <p:cNvSpPr txBox="1">
            <a:spLocks noChangeArrowheads="1"/>
          </p:cNvSpPr>
          <p:nvPr/>
        </p:nvSpPr>
        <p:spPr bwMode="auto">
          <a:xfrm>
            <a:off x="7772400" y="2209801"/>
            <a:ext cx="2667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800" dirty="0">
                <a:solidFill>
                  <a:srgbClr val="40458C"/>
                </a:solidFill>
                <a:latin typeface="Tahoma"/>
              </a:rPr>
              <a:t>Double rotation around c and a</a:t>
            </a:r>
          </a:p>
        </p:txBody>
      </p:sp>
      <p:sp>
        <p:nvSpPr>
          <p:cNvPr id="81" name="Text Box 67"/>
          <p:cNvSpPr txBox="1">
            <a:spLocks noChangeArrowheads="1"/>
          </p:cNvSpPr>
          <p:nvPr/>
        </p:nvSpPr>
        <p:spPr bwMode="auto">
          <a:xfrm>
            <a:off x="3200400" y="2209801"/>
            <a:ext cx="1676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800" dirty="0">
                <a:solidFill>
                  <a:srgbClr val="40458C"/>
                </a:solidFill>
                <a:latin typeface="Tahoma"/>
              </a:rPr>
              <a:t>Single rotation around b</a:t>
            </a:r>
          </a:p>
        </p:txBody>
      </p:sp>
    </p:spTree>
    <p:extLst>
      <p:ext uri="{BB962C8B-B14F-4D97-AF65-F5344CB8AC3E}">
        <p14:creationId xmlns:p14="http://schemas.microsoft.com/office/powerpoint/2010/main" val="90561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253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8272DF58-3EF3-6549-8D27-01EFB83B8D59}" type="slidenum">
              <a:rPr lang="en-US" sz="1400">
                <a:solidFill>
                  <a:srgbClr val="40458C"/>
                </a:solidFill>
              </a:rPr>
              <a:pPr eaLnBrk="1" fontAlgn="base" hangingPunct="1">
                <a:spcBef>
                  <a:spcPct val="0"/>
                </a:spcBef>
                <a:spcAft>
                  <a:spcPct val="0"/>
                </a:spcAft>
              </a:pPr>
              <a:t>27</a:t>
            </a:fld>
            <a:endParaRPr lang="en-US" sz="1400">
              <a:solidFill>
                <a:srgbClr val="40458C"/>
              </a:solidFill>
            </a:endParaRPr>
          </a:p>
        </p:txBody>
      </p:sp>
      <p:sp>
        <p:nvSpPr>
          <p:cNvPr id="22531" name="Rectangle 2"/>
          <p:cNvSpPr>
            <a:spLocks noGrp="1" noChangeArrowheads="1"/>
          </p:cNvSpPr>
          <p:nvPr>
            <p:ph type="title"/>
          </p:nvPr>
        </p:nvSpPr>
        <p:spPr>
          <a:xfrm>
            <a:off x="2057400" y="228600"/>
            <a:ext cx="7772400" cy="1066800"/>
          </a:xfrm>
        </p:spPr>
        <p:txBody>
          <a:bodyPr/>
          <a:lstStyle/>
          <a:p>
            <a:pPr eaLnBrk="1" hangingPunct="1"/>
            <a:r>
              <a:rPr lang="en-US">
                <a:latin typeface="Tahoma" charset="0"/>
              </a:rPr>
              <a:t>Insertion Example, continued</a:t>
            </a:r>
          </a:p>
        </p:txBody>
      </p:sp>
      <p:pic>
        <p:nvPicPr>
          <p:cNvPr id="2253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124200" y="1295401"/>
            <a:ext cx="4572000" cy="2530475"/>
          </a:xfrm>
        </p:spPr>
      </p:pic>
      <p:sp>
        <p:nvSpPr>
          <p:cNvPr id="22533" name="Line 8"/>
          <p:cNvSpPr>
            <a:spLocks noChangeShapeType="1"/>
          </p:cNvSpPr>
          <p:nvPr/>
        </p:nvSpPr>
        <p:spPr bwMode="auto">
          <a:xfrm>
            <a:off x="6962776" y="5845176"/>
            <a:ext cx="9525"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34" name="Freeform 9"/>
          <p:cNvSpPr>
            <a:spLocks/>
          </p:cNvSpPr>
          <p:nvPr/>
        </p:nvSpPr>
        <p:spPr bwMode="auto">
          <a:xfrm>
            <a:off x="6983413" y="5997576"/>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35" name="Freeform 10"/>
          <p:cNvSpPr>
            <a:spLocks/>
          </p:cNvSpPr>
          <p:nvPr/>
        </p:nvSpPr>
        <p:spPr bwMode="auto">
          <a:xfrm>
            <a:off x="7104063"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36" name="Line 11"/>
          <p:cNvSpPr>
            <a:spLocks noChangeShapeType="1"/>
          </p:cNvSpPr>
          <p:nvPr/>
        </p:nvSpPr>
        <p:spPr bwMode="auto">
          <a:xfrm>
            <a:off x="7258051" y="6084889"/>
            <a:ext cx="9842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37" name="Line 12"/>
          <p:cNvSpPr>
            <a:spLocks noChangeShapeType="1"/>
          </p:cNvSpPr>
          <p:nvPr/>
        </p:nvSpPr>
        <p:spPr bwMode="auto">
          <a:xfrm>
            <a:off x="7421563" y="6084889"/>
            <a:ext cx="87312"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38" name="Freeform 13"/>
          <p:cNvSpPr>
            <a:spLocks/>
          </p:cNvSpPr>
          <p:nvPr/>
        </p:nvSpPr>
        <p:spPr bwMode="auto">
          <a:xfrm>
            <a:off x="7573963"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39" name="Freeform 14"/>
          <p:cNvSpPr>
            <a:spLocks/>
          </p:cNvSpPr>
          <p:nvPr/>
        </p:nvSpPr>
        <p:spPr bwMode="auto">
          <a:xfrm>
            <a:off x="7727950" y="6019801"/>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0" name="Line 15"/>
          <p:cNvSpPr>
            <a:spLocks noChangeShapeType="1"/>
          </p:cNvSpPr>
          <p:nvPr/>
        </p:nvSpPr>
        <p:spPr bwMode="auto">
          <a:xfrm flipV="1">
            <a:off x="7826375" y="5876926"/>
            <a:ext cx="20638"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1" name="Freeform 16"/>
          <p:cNvSpPr>
            <a:spLocks/>
          </p:cNvSpPr>
          <p:nvPr/>
        </p:nvSpPr>
        <p:spPr bwMode="auto">
          <a:xfrm>
            <a:off x="7847013"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2" name="Freeform 17"/>
          <p:cNvSpPr>
            <a:spLocks/>
          </p:cNvSpPr>
          <p:nvPr/>
        </p:nvSpPr>
        <p:spPr bwMode="auto">
          <a:xfrm>
            <a:off x="7793038"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3" name="Line 18"/>
          <p:cNvSpPr>
            <a:spLocks noChangeShapeType="1"/>
          </p:cNvSpPr>
          <p:nvPr/>
        </p:nvSpPr>
        <p:spPr bwMode="auto">
          <a:xfrm flipH="1" flipV="1">
            <a:off x="7716838" y="5440363"/>
            <a:ext cx="428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4" name="Line 19"/>
          <p:cNvSpPr>
            <a:spLocks noChangeShapeType="1"/>
          </p:cNvSpPr>
          <p:nvPr/>
        </p:nvSpPr>
        <p:spPr bwMode="auto">
          <a:xfrm flipH="1" flipV="1">
            <a:off x="7629526" y="5308600"/>
            <a:ext cx="53975"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5" name="Line 20"/>
          <p:cNvSpPr>
            <a:spLocks noChangeShapeType="1"/>
          </p:cNvSpPr>
          <p:nvPr/>
        </p:nvSpPr>
        <p:spPr bwMode="auto">
          <a:xfrm flipH="1" flipV="1">
            <a:off x="7542214" y="5176839"/>
            <a:ext cx="53975" cy="777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6" name="Freeform 21"/>
          <p:cNvSpPr>
            <a:spLocks/>
          </p:cNvSpPr>
          <p:nvPr/>
        </p:nvSpPr>
        <p:spPr bwMode="auto">
          <a:xfrm>
            <a:off x="7432675" y="5068889"/>
            <a:ext cx="65088" cy="53975"/>
          </a:xfrm>
          <a:custGeom>
            <a:avLst/>
            <a:gdLst>
              <a:gd name="T0" fmla="*/ 65088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7" name="Freeform 22"/>
          <p:cNvSpPr>
            <a:spLocks/>
          </p:cNvSpPr>
          <p:nvPr/>
        </p:nvSpPr>
        <p:spPr bwMode="auto">
          <a:xfrm>
            <a:off x="7289800"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8" name="Line 23"/>
          <p:cNvSpPr>
            <a:spLocks noChangeShapeType="1"/>
          </p:cNvSpPr>
          <p:nvPr/>
        </p:nvSpPr>
        <p:spPr bwMode="auto">
          <a:xfrm flipH="1">
            <a:off x="7191376" y="5133975"/>
            <a:ext cx="555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49" name="Freeform 24"/>
          <p:cNvSpPr>
            <a:spLocks/>
          </p:cNvSpPr>
          <p:nvPr/>
        </p:nvSpPr>
        <p:spPr bwMode="auto">
          <a:xfrm>
            <a:off x="7104063"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0" name="Line 25"/>
          <p:cNvSpPr>
            <a:spLocks noChangeShapeType="1"/>
          </p:cNvSpPr>
          <p:nvPr/>
        </p:nvSpPr>
        <p:spPr bwMode="auto">
          <a:xfrm flipH="1">
            <a:off x="7027863" y="5395913"/>
            <a:ext cx="428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1" name="Freeform 26"/>
          <p:cNvSpPr>
            <a:spLocks/>
          </p:cNvSpPr>
          <p:nvPr/>
        </p:nvSpPr>
        <p:spPr bwMode="auto">
          <a:xfrm>
            <a:off x="6962775"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2" name="Line 27"/>
          <p:cNvSpPr>
            <a:spLocks noChangeShapeType="1"/>
          </p:cNvSpPr>
          <p:nvPr/>
        </p:nvSpPr>
        <p:spPr bwMode="auto">
          <a:xfrm>
            <a:off x="6962775" y="56911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3" name="Freeform 28"/>
          <p:cNvSpPr>
            <a:spLocks/>
          </p:cNvSpPr>
          <p:nvPr/>
        </p:nvSpPr>
        <p:spPr bwMode="auto">
          <a:xfrm>
            <a:off x="7924801" y="5046664"/>
            <a:ext cx="885825" cy="1038225"/>
          </a:xfrm>
          <a:custGeom>
            <a:avLst/>
            <a:gdLst>
              <a:gd name="T0" fmla="*/ 0 w 558"/>
              <a:gd name="T1" fmla="*/ 798513 h 654"/>
              <a:gd name="T2" fmla="*/ 0 w 558"/>
              <a:gd name="T3" fmla="*/ 928688 h 654"/>
              <a:gd name="T4" fmla="*/ 20638 w 558"/>
              <a:gd name="T5" fmla="*/ 973138 h 654"/>
              <a:gd name="T6" fmla="*/ 42863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8 h 654"/>
              <a:gd name="T24" fmla="*/ 863600 w 558"/>
              <a:gd name="T25" fmla="*/ 601663 h 654"/>
              <a:gd name="T26" fmla="*/ 655638 w 558"/>
              <a:gd name="T27" fmla="*/ 261938 h 654"/>
              <a:gd name="T28" fmla="*/ 512763 w 558"/>
              <a:gd name="T29" fmla="*/ 65088 h 654"/>
              <a:gd name="T30" fmla="*/ 447675 w 558"/>
              <a:gd name="T31" fmla="*/ 11113 h 654"/>
              <a:gd name="T32" fmla="*/ 393700 w 558"/>
              <a:gd name="T33" fmla="*/ 0 h 654"/>
              <a:gd name="T34" fmla="*/ 349250 w 558"/>
              <a:gd name="T35" fmla="*/ 22225 h 654"/>
              <a:gd name="T36" fmla="*/ 295275 w 558"/>
              <a:gd name="T37" fmla="*/ 65088 h 654"/>
              <a:gd name="T38" fmla="*/ 152400 w 558"/>
              <a:gd name="T39" fmla="*/ 261938 h 654"/>
              <a:gd name="T40" fmla="*/ 42863 w 558"/>
              <a:gd name="T41" fmla="*/ 447675 h 654"/>
              <a:gd name="T42" fmla="*/ 0 w 558"/>
              <a:gd name="T43" fmla="*/ 557213 h 654"/>
              <a:gd name="T44" fmla="*/ 0 w 558"/>
              <a:gd name="T45" fmla="*/ 798513 h 654"/>
              <a:gd name="T46" fmla="*/ 0 w 558"/>
              <a:gd name="T47" fmla="*/ 798513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4" name="Line 29"/>
          <p:cNvSpPr>
            <a:spLocks noChangeShapeType="1"/>
          </p:cNvSpPr>
          <p:nvPr/>
        </p:nvSpPr>
        <p:spPr bwMode="auto">
          <a:xfrm>
            <a:off x="7924800" y="5845176"/>
            <a:ext cx="1588"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5" name="Freeform 30"/>
          <p:cNvSpPr>
            <a:spLocks/>
          </p:cNvSpPr>
          <p:nvPr/>
        </p:nvSpPr>
        <p:spPr bwMode="auto">
          <a:xfrm>
            <a:off x="7935914" y="5997576"/>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6" name="Freeform 31"/>
          <p:cNvSpPr>
            <a:spLocks/>
          </p:cNvSpPr>
          <p:nvPr/>
        </p:nvSpPr>
        <p:spPr bwMode="auto">
          <a:xfrm>
            <a:off x="8054976"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7" name="Line 32"/>
          <p:cNvSpPr>
            <a:spLocks noChangeShapeType="1"/>
          </p:cNvSpPr>
          <p:nvPr/>
        </p:nvSpPr>
        <p:spPr bwMode="auto">
          <a:xfrm>
            <a:off x="8220076" y="6084889"/>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8" name="Line 33"/>
          <p:cNvSpPr>
            <a:spLocks noChangeShapeType="1"/>
          </p:cNvSpPr>
          <p:nvPr/>
        </p:nvSpPr>
        <p:spPr bwMode="auto">
          <a:xfrm>
            <a:off x="8372476" y="6084889"/>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9" name="Freeform 34"/>
          <p:cNvSpPr>
            <a:spLocks/>
          </p:cNvSpPr>
          <p:nvPr/>
        </p:nvSpPr>
        <p:spPr bwMode="auto">
          <a:xfrm>
            <a:off x="8524875"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0" name="Freeform 35"/>
          <p:cNvSpPr>
            <a:spLocks/>
          </p:cNvSpPr>
          <p:nvPr/>
        </p:nvSpPr>
        <p:spPr bwMode="auto">
          <a:xfrm>
            <a:off x="8678863" y="6019801"/>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1" name="Line 36"/>
          <p:cNvSpPr>
            <a:spLocks noChangeShapeType="1"/>
          </p:cNvSpPr>
          <p:nvPr/>
        </p:nvSpPr>
        <p:spPr bwMode="auto">
          <a:xfrm flipV="1">
            <a:off x="8777289" y="5876926"/>
            <a:ext cx="22225"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2" name="Freeform 37"/>
          <p:cNvSpPr>
            <a:spLocks/>
          </p:cNvSpPr>
          <p:nvPr/>
        </p:nvSpPr>
        <p:spPr bwMode="auto">
          <a:xfrm>
            <a:off x="8810625"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3" name="Freeform 38"/>
          <p:cNvSpPr>
            <a:spLocks/>
          </p:cNvSpPr>
          <p:nvPr/>
        </p:nvSpPr>
        <p:spPr bwMode="auto">
          <a:xfrm>
            <a:off x="8743950"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4" name="Line 39"/>
          <p:cNvSpPr>
            <a:spLocks noChangeShapeType="1"/>
          </p:cNvSpPr>
          <p:nvPr/>
        </p:nvSpPr>
        <p:spPr bwMode="auto">
          <a:xfrm flipH="1" flipV="1">
            <a:off x="8667750" y="5440363"/>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5" name="Line 40"/>
          <p:cNvSpPr>
            <a:spLocks noChangeShapeType="1"/>
          </p:cNvSpPr>
          <p:nvPr/>
        </p:nvSpPr>
        <p:spPr bwMode="auto">
          <a:xfrm flipH="1" flipV="1">
            <a:off x="8591551" y="5308600"/>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6" name="Line 41"/>
          <p:cNvSpPr>
            <a:spLocks noChangeShapeType="1"/>
          </p:cNvSpPr>
          <p:nvPr/>
        </p:nvSpPr>
        <p:spPr bwMode="auto">
          <a:xfrm flipH="1" flipV="1">
            <a:off x="8493126" y="5176839"/>
            <a:ext cx="53975" cy="777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7" name="Freeform 42"/>
          <p:cNvSpPr>
            <a:spLocks/>
          </p:cNvSpPr>
          <p:nvPr/>
        </p:nvSpPr>
        <p:spPr bwMode="auto">
          <a:xfrm>
            <a:off x="8383589" y="5068889"/>
            <a:ext cx="65087" cy="53975"/>
          </a:xfrm>
          <a:custGeom>
            <a:avLst/>
            <a:gdLst>
              <a:gd name="T0" fmla="*/ 65087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8" name="Freeform 43"/>
          <p:cNvSpPr>
            <a:spLocks/>
          </p:cNvSpPr>
          <p:nvPr/>
        </p:nvSpPr>
        <p:spPr bwMode="auto">
          <a:xfrm>
            <a:off x="8240714"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9" name="Line 44"/>
          <p:cNvSpPr>
            <a:spLocks noChangeShapeType="1"/>
          </p:cNvSpPr>
          <p:nvPr/>
        </p:nvSpPr>
        <p:spPr bwMode="auto">
          <a:xfrm flipH="1">
            <a:off x="8142288" y="5133975"/>
            <a:ext cx="555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0" name="Freeform 45"/>
          <p:cNvSpPr>
            <a:spLocks/>
          </p:cNvSpPr>
          <p:nvPr/>
        </p:nvSpPr>
        <p:spPr bwMode="auto">
          <a:xfrm>
            <a:off x="8054976"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1" name="Line 46"/>
          <p:cNvSpPr>
            <a:spLocks noChangeShapeType="1"/>
          </p:cNvSpPr>
          <p:nvPr/>
        </p:nvSpPr>
        <p:spPr bwMode="auto">
          <a:xfrm flipH="1">
            <a:off x="7978775" y="5395913"/>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2" name="Freeform 47"/>
          <p:cNvSpPr>
            <a:spLocks/>
          </p:cNvSpPr>
          <p:nvPr/>
        </p:nvSpPr>
        <p:spPr bwMode="auto">
          <a:xfrm>
            <a:off x="7924800"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3" name="Line 48"/>
          <p:cNvSpPr>
            <a:spLocks noChangeShapeType="1"/>
          </p:cNvSpPr>
          <p:nvPr/>
        </p:nvSpPr>
        <p:spPr bwMode="auto">
          <a:xfrm>
            <a:off x="7924800" y="56911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4" name="Freeform 49"/>
          <p:cNvSpPr>
            <a:spLocks/>
          </p:cNvSpPr>
          <p:nvPr/>
        </p:nvSpPr>
        <p:spPr bwMode="auto">
          <a:xfrm>
            <a:off x="8996363"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5" name="Line 50"/>
          <p:cNvSpPr>
            <a:spLocks noChangeShapeType="1"/>
          </p:cNvSpPr>
          <p:nvPr/>
        </p:nvSpPr>
        <p:spPr bwMode="auto">
          <a:xfrm>
            <a:off x="9061451" y="5559425"/>
            <a:ext cx="87313"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6" name="Freeform 51"/>
          <p:cNvSpPr>
            <a:spLocks/>
          </p:cNvSpPr>
          <p:nvPr/>
        </p:nvSpPr>
        <p:spPr bwMode="auto">
          <a:xfrm>
            <a:off x="9213851" y="5570539"/>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7" name="Freeform 52"/>
          <p:cNvSpPr>
            <a:spLocks/>
          </p:cNvSpPr>
          <p:nvPr/>
        </p:nvSpPr>
        <p:spPr bwMode="auto">
          <a:xfrm>
            <a:off x="9367838" y="5549901"/>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8" name="Freeform 53"/>
          <p:cNvSpPr>
            <a:spLocks/>
          </p:cNvSpPr>
          <p:nvPr/>
        </p:nvSpPr>
        <p:spPr bwMode="auto">
          <a:xfrm>
            <a:off x="9477375"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79" name="Line 54"/>
          <p:cNvSpPr>
            <a:spLocks noChangeShapeType="1"/>
          </p:cNvSpPr>
          <p:nvPr/>
        </p:nvSpPr>
        <p:spPr bwMode="auto">
          <a:xfrm flipH="1" flipV="1">
            <a:off x="9421813" y="5254625"/>
            <a:ext cx="555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0" name="Freeform 55"/>
          <p:cNvSpPr>
            <a:spLocks/>
          </p:cNvSpPr>
          <p:nvPr/>
        </p:nvSpPr>
        <p:spPr bwMode="auto">
          <a:xfrm>
            <a:off x="9345613"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1" name="Freeform 56"/>
          <p:cNvSpPr>
            <a:spLocks/>
          </p:cNvSpPr>
          <p:nvPr/>
        </p:nvSpPr>
        <p:spPr bwMode="auto">
          <a:xfrm>
            <a:off x="9236075" y="5024439"/>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2" name="Freeform 57"/>
          <p:cNvSpPr>
            <a:spLocks/>
          </p:cNvSpPr>
          <p:nvPr/>
        </p:nvSpPr>
        <p:spPr bwMode="auto">
          <a:xfrm>
            <a:off x="9115426"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3" name="Line 58"/>
          <p:cNvSpPr>
            <a:spLocks noChangeShapeType="1"/>
          </p:cNvSpPr>
          <p:nvPr/>
        </p:nvSpPr>
        <p:spPr bwMode="auto">
          <a:xfrm flipH="1">
            <a:off x="9039225" y="5156200"/>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4" name="Freeform 59"/>
          <p:cNvSpPr>
            <a:spLocks/>
          </p:cNvSpPr>
          <p:nvPr/>
        </p:nvSpPr>
        <p:spPr bwMode="auto">
          <a:xfrm>
            <a:off x="8996363" y="5286376"/>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5" name="Line 60"/>
          <p:cNvSpPr>
            <a:spLocks noChangeShapeType="1"/>
          </p:cNvSpPr>
          <p:nvPr/>
        </p:nvSpPr>
        <p:spPr bwMode="auto">
          <a:xfrm>
            <a:off x="9520239" y="5822951"/>
            <a:ext cx="1587"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6" name="Freeform 61"/>
          <p:cNvSpPr>
            <a:spLocks/>
          </p:cNvSpPr>
          <p:nvPr/>
        </p:nvSpPr>
        <p:spPr bwMode="auto">
          <a:xfrm>
            <a:off x="9531351"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7" name="Freeform 62"/>
          <p:cNvSpPr>
            <a:spLocks/>
          </p:cNvSpPr>
          <p:nvPr/>
        </p:nvSpPr>
        <p:spPr bwMode="auto">
          <a:xfrm>
            <a:off x="9652001" y="6051551"/>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8" name="Line 63"/>
          <p:cNvSpPr>
            <a:spLocks noChangeShapeType="1"/>
          </p:cNvSpPr>
          <p:nvPr/>
        </p:nvSpPr>
        <p:spPr bwMode="auto">
          <a:xfrm>
            <a:off x="9804401" y="6062664"/>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89" name="Freeform 64"/>
          <p:cNvSpPr>
            <a:spLocks/>
          </p:cNvSpPr>
          <p:nvPr/>
        </p:nvSpPr>
        <p:spPr bwMode="auto">
          <a:xfrm>
            <a:off x="9958388"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0" name="Line 65"/>
          <p:cNvSpPr>
            <a:spLocks noChangeShapeType="1"/>
          </p:cNvSpPr>
          <p:nvPr/>
        </p:nvSpPr>
        <p:spPr bwMode="auto">
          <a:xfrm>
            <a:off x="10110788" y="6062664"/>
            <a:ext cx="87312"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1" name="Line 66"/>
          <p:cNvSpPr>
            <a:spLocks noChangeShapeType="1"/>
          </p:cNvSpPr>
          <p:nvPr/>
        </p:nvSpPr>
        <p:spPr bwMode="auto">
          <a:xfrm flipV="1">
            <a:off x="10264776" y="6040438"/>
            <a:ext cx="87313" cy="111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2" name="Freeform 67"/>
          <p:cNvSpPr>
            <a:spLocks/>
          </p:cNvSpPr>
          <p:nvPr/>
        </p:nvSpPr>
        <p:spPr bwMode="auto">
          <a:xfrm>
            <a:off x="10394951"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3" name="Line 68"/>
          <p:cNvSpPr>
            <a:spLocks noChangeShapeType="1"/>
          </p:cNvSpPr>
          <p:nvPr/>
        </p:nvSpPr>
        <p:spPr bwMode="auto">
          <a:xfrm flipV="1">
            <a:off x="10439400" y="57673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4" name="Freeform 69"/>
          <p:cNvSpPr>
            <a:spLocks/>
          </p:cNvSpPr>
          <p:nvPr/>
        </p:nvSpPr>
        <p:spPr bwMode="auto">
          <a:xfrm>
            <a:off x="10417176"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5" name="Line 70"/>
          <p:cNvSpPr>
            <a:spLocks noChangeShapeType="1"/>
          </p:cNvSpPr>
          <p:nvPr/>
        </p:nvSpPr>
        <p:spPr bwMode="auto">
          <a:xfrm flipH="1" flipV="1">
            <a:off x="10340976" y="5483225"/>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6" name="Line 71"/>
          <p:cNvSpPr>
            <a:spLocks noChangeShapeType="1"/>
          </p:cNvSpPr>
          <p:nvPr/>
        </p:nvSpPr>
        <p:spPr bwMode="auto">
          <a:xfrm flipH="1" flipV="1">
            <a:off x="10264776" y="5353050"/>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7" name="Freeform 72"/>
          <p:cNvSpPr>
            <a:spLocks/>
          </p:cNvSpPr>
          <p:nvPr/>
        </p:nvSpPr>
        <p:spPr bwMode="auto">
          <a:xfrm>
            <a:off x="10175875"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8" name="Line 73"/>
          <p:cNvSpPr>
            <a:spLocks noChangeShapeType="1"/>
          </p:cNvSpPr>
          <p:nvPr/>
        </p:nvSpPr>
        <p:spPr bwMode="auto">
          <a:xfrm flipH="1" flipV="1">
            <a:off x="10079039" y="5100639"/>
            <a:ext cx="53975" cy="650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99" name="Freeform 74"/>
          <p:cNvSpPr>
            <a:spLocks/>
          </p:cNvSpPr>
          <p:nvPr/>
        </p:nvSpPr>
        <p:spPr bwMode="auto">
          <a:xfrm>
            <a:off x="9958388"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0" name="Freeform 75"/>
          <p:cNvSpPr>
            <a:spLocks/>
          </p:cNvSpPr>
          <p:nvPr/>
        </p:nvSpPr>
        <p:spPr bwMode="auto">
          <a:xfrm>
            <a:off x="9826625" y="5024439"/>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1" name="Line 76"/>
          <p:cNvSpPr>
            <a:spLocks noChangeShapeType="1"/>
          </p:cNvSpPr>
          <p:nvPr/>
        </p:nvSpPr>
        <p:spPr bwMode="auto">
          <a:xfrm flipH="1">
            <a:off x="9739313" y="5133975"/>
            <a:ext cx="44450" cy="650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2" name="Freeform 77"/>
          <p:cNvSpPr>
            <a:spLocks/>
          </p:cNvSpPr>
          <p:nvPr/>
        </p:nvSpPr>
        <p:spPr bwMode="auto">
          <a:xfrm>
            <a:off x="9652001" y="5254625"/>
            <a:ext cx="42863" cy="76200"/>
          </a:xfrm>
          <a:custGeom>
            <a:avLst/>
            <a:gdLst>
              <a:gd name="T0" fmla="*/ 42863 w 27"/>
              <a:gd name="T1" fmla="*/ 0 h 48"/>
              <a:gd name="T2" fmla="*/ 33338 w 27"/>
              <a:gd name="T3" fmla="*/ 20638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3" name="Line 78"/>
          <p:cNvSpPr>
            <a:spLocks noChangeShapeType="1"/>
          </p:cNvSpPr>
          <p:nvPr/>
        </p:nvSpPr>
        <p:spPr bwMode="auto">
          <a:xfrm flipH="1">
            <a:off x="9564689" y="5384800"/>
            <a:ext cx="53975"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4" name="Freeform 79"/>
          <p:cNvSpPr>
            <a:spLocks/>
          </p:cNvSpPr>
          <p:nvPr/>
        </p:nvSpPr>
        <p:spPr bwMode="auto">
          <a:xfrm>
            <a:off x="9520239"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5" name="Line 80"/>
          <p:cNvSpPr>
            <a:spLocks noChangeShapeType="1"/>
          </p:cNvSpPr>
          <p:nvPr/>
        </p:nvSpPr>
        <p:spPr bwMode="auto">
          <a:xfrm>
            <a:off x="9520239" y="5668963"/>
            <a:ext cx="1587"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6" name="Freeform 81"/>
          <p:cNvSpPr>
            <a:spLocks/>
          </p:cNvSpPr>
          <p:nvPr/>
        </p:nvSpPr>
        <p:spPr bwMode="auto">
          <a:xfrm>
            <a:off x="9224964"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7" name="Freeform 82"/>
          <p:cNvSpPr>
            <a:spLocks/>
          </p:cNvSpPr>
          <p:nvPr/>
        </p:nvSpPr>
        <p:spPr bwMode="auto">
          <a:xfrm>
            <a:off x="9466263" y="4838701"/>
            <a:ext cx="31750" cy="22225"/>
          </a:xfrm>
          <a:custGeom>
            <a:avLst/>
            <a:gdLst>
              <a:gd name="T0" fmla="*/ 0 w 20"/>
              <a:gd name="T1" fmla="*/ 11113 h 14"/>
              <a:gd name="T2" fmla="*/ 11113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8" name="Freeform 83"/>
          <p:cNvSpPr>
            <a:spLocks/>
          </p:cNvSpPr>
          <p:nvPr/>
        </p:nvSpPr>
        <p:spPr bwMode="auto">
          <a:xfrm>
            <a:off x="9224964" y="4849814"/>
            <a:ext cx="263525" cy="492125"/>
          </a:xfrm>
          <a:custGeom>
            <a:avLst/>
            <a:gdLst>
              <a:gd name="T0" fmla="*/ 0 w 166"/>
              <a:gd name="T1" fmla="*/ 481013 h 310"/>
              <a:gd name="T2" fmla="*/ 22225 w 166"/>
              <a:gd name="T3" fmla="*/ 492125 h 310"/>
              <a:gd name="T4" fmla="*/ 263525 w 166"/>
              <a:gd name="T5" fmla="*/ 11113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09" name="Freeform 84"/>
          <p:cNvSpPr>
            <a:spLocks/>
          </p:cNvSpPr>
          <p:nvPr/>
        </p:nvSpPr>
        <p:spPr bwMode="auto">
          <a:xfrm>
            <a:off x="9466263"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0" name="Freeform 85"/>
          <p:cNvSpPr>
            <a:spLocks/>
          </p:cNvSpPr>
          <p:nvPr/>
        </p:nvSpPr>
        <p:spPr bwMode="auto">
          <a:xfrm>
            <a:off x="8743950" y="4368801"/>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1" name="Freeform 86"/>
          <p:cNvSpPr>
            <a:spLocks/>
          </p:cNvSpPr>
          <p:nvPr/>
        </p:nvSpPr>
        <p:spPr bwMode="auto">
          <a:xfrm>
            <a:off x="8755064"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2" name="Freeform 87"/>
          <p:cNvSpPr>
            <a:spLocks/>
          </p:cNvSpPr>
          <p:nvPr/>
        </p:nvSpPr>
        <p:spPr bwMode="auto">
          <a:xfrm>
            <a:off x="9455151" y="4838701"/>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3" name="Freeform 88"/>
          <p:cNvSpPr>
            <a:spLocks/>
          </p:cNvSpPr>
          <p:nvPr/>
        </p:nvSpPr>
        <p:spPr bwMode="auto">
          <a:xfrm>
            <a:off x="9936164" y="5319714"/>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4" name="Freeform 89"/>
          <p:cNvSpPr>
            <a:spLocks/>
          </p:cNvSpPr>
          <p:nvPr/>
        </p:nvSpPr>
        <p:spPr bwMode="auto">
          <a:xfrm>
            <a:off x="9455150"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5" name="Freeform 90"/>
          <p:cNvSpPr>
            <a:spLocks/>
          </p:cNvSpPr>
          <p:nvPr/>
        </p:nvSpPr>
        <p:spPr bwMode="auto">
          <a:xfrm>
            <a:off x="9694864"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6" name="Freeform 91"/>
          <p:cNvSpPr>
            <a:spLocks/>
          </p:cNvSpPr>
          <p:nvPr/>
        </p:nvSpPr>
        <p:spPr bwMode="auto">
          <a:xfrm>
            <a:off x="9936164" y="5373689"/>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7" name="Freeform 92"/>
          <p:cNvSpPr>
            <a:spLocks/>
          </p:cNvSpPr>
          <p:nvPr/>
        </p:nvSpPr>
        <p:spPr bwMode="auto">
          <a:xfrm>
            <a:off x="9694864" y="5384800"/>
            <a:ext cx="263525" cy="438150"/>
          </a:xfrm>
          <a:custGeom>
            <a:avLst/>
            <a:gdLst>
              <a:gd name="T0" fmla="*/ 0 w 166"/>
              <a:gd name="T1" fmla="*/ 427038 h 276"/>
              <a:gd name="T2" fmla="*/ 22225 w 166"/>
              <a:gd name="T3" fmla="*/ 438150 h 276"/>
              <a:gd name="T4" fmla="*/ 263525 w 166"/>
              <a:gd name="T5" fmla="*/ 11113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8" name="Freeform 93"/>
          <p:cNvSpPr>
            <a:spLocks/>
          </p:cNvSpPr>
          <p:nvPr/>
        </p:nvSpPr>
        <p:spPr bwMode="auto">
          <a:xfrm>
            <a:off x="9936164"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19" name="Freeform 94"/>
          <p:cNvSpPr>
            <a:spLocks/>
          </p:cNvSpPr>
          <p:nvPr/>
        </p:nvSpPr>
        <p:spPr bwMode="auto">
          <a:xfrm>
            <a:off x="10231439" y="5811839"/>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0" name="Freeform 95"/>
          <p:cNvSpPr>
            <a:spLocks/>
          </p:cNvSpPr>
          <p:nvPr/>
        </p:nvSpPr>
        <p:spPr bwMode="auto">
          <a:xfrm>
            <a:off x="9936163" y="5330826"/>
            <a:ext cx="317500" cy="492125"/>
          </a:xfrm>
          <a:custGeom>
            <a:avLst/>
            <a:gdLst>
              <a:gd name="T0" fmla="*/ 22225 w 200"/>
              <a:gd name="T1" fmla="*/ 0 h 310"/>
              <a:gd name="T2" fmla="*/ 0 w 200"/>
              <a:gd name="T3" fmla="*/ 11113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1" name="Rectangle 96"/>
          <p:cNvSpPr>
            <a:spLocks noChangeArrowheads="1"/>
          </p:cNvSpPr>
          <p:nvPr/>
        </p:nvSpPr>
        <p:spPr bwMode="auto">
          <a:xfrm>
            <a:off x="9586913" y="5691188"/>
            <a:ext cx="2286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2" name="Rectangle 97"/>
          <p:cNvSpPr>
            <a:spLocks noChangeArrowheads="1"/>
          </p:cNvSpPr>
          <p:nvPr/>
        </p:nvSpPr>
        <p:spPr bwMode="auto">
          <a:xfrm>
            <a:off x="9586913" y="5691188"/>
            <a:ext cx="2286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3" name="Rectangle 98"/>
          <p:cNvSpPr>
            <a:spLocks noChangeArrowheads="1"/>
          </p:cNvSpPr>
          <p:nvPr/>
        </p:nvSpPr>
        <p:spPr bwMode="auto">
          <a:xfrm>
            <a:off x="10067926" y="5691188"/>
            <a:ext cx="239713"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4" name="Rectangle 99"/>
          <p:cNvSpPr>
            <a:spLocks noChangeArrowheads="1"/>
          </p:cNvSpPr>
          <p:nvPr/>
        </p:nvSpPr>
        <p:spPr bwMode="auto">
          <a:xfrm>
            <a:off x="10067926"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5" name="Oval 100"/>
          <p:cNvSpPr>
            <a:spLocks noChangeArrowheads="1"/>
          </p:cNvSpPr>
          <p:nvPr/>
        </p:nvSpPr>
        <p:spPr bwMode="auto">
          <a:xfrm>
            <a:off x="9772651" y="5145088"/>
            <a:ext cx="360363"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6" name="Oval 101"/>
          <p:cNvSpPr>
            <a:spLocks noChangeArrowheads="1"/>
          </p:cNvSpPr>
          <p:nvPr/>
        </p:nvSpPr>
        <p:spPr bwMode="auto">
          <a:xfrm>
            <a:off x="9772651"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7" name="Rectangle 102"/>
          <p:cNvSpPr>
            <a:spLocks noChangeArrowheads="1"/>
          </p:cNvSpPr>
          <p:nvPr/>
        </p:nvSpPr>
        <p:spPr bwMode="auto">
          <a:xfrm>
            <a:off x="9911420" y="5243513"/>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88</a:t>
            </a:r>
            <a:endParaRPr lang="en-US" sz="2400">
              <a:solidFill>
                <a:srgbClr val="40458C"/>
              </a:solidFill>
              <a:latin typeface="Tahoma" charset="0"/>
              <a:ea typeface="ＭＳ Ｐゴシック" charset="0"/>
            </a:endParaRPr>
          </a:p>
        </p:txBody>
      </p:sp>
      <p:sp>
        <p:nvSpPr>
          <p:cNvPr id="22628" name="Freeform 103"/>
          <p:cNvSpPr>
            <a:spLocks/>
          </p:cNvSpPr>
          <p:nvPr/>
        </p:nvSpPr>
        <p:spPr bwMode="auto">
          <a:xfrm>
            <a:off x="5857875" y="4357689"/>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29" name="Freeform 104"/>
          <p:cNvSpPr>
            <a:spLocks/>
          </p:cNvSpPr>
          <p:nvPr/>
        </p:nvSpPr>
        <p:spPr bwMode="auto">
          <a:xfrm>
            <a:off x="5683251" y="4849814"/>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0" name="Freeform 105"/>
          <p:cNvSpPr>
            <a:spLocks/>
          </p:cNvSpPr>
          <p:nvPr/>
        </p:nvSpPr>
        <p:spPr bwMode="auto">
          <a:xfrm>
            <a:off x="5683250" y="4368801"/>
            <a:ext cx="196850" cy="492125"/>
          </a:xfrm>
          <a:custGeom>
            <a:avLst/>
            <a:gdLst>
              <a:gd name="T0" fmla="*/ 196850 w 124"/>
              <a:gd name="T1" fmla="*/ 11113 h 310"/>
              <a:gd name="T2" fmla="*/ 174625 w 124"/>
              <a:gd name="T3" fmla="*/ 0 h 310"/>
              <a:gd name="T4" fmla="*/ 0 w 124"/>
              <a:gd name="T5" fmla="*/ 481013 h 310"/>
              <a:gd name="T6" fmla="*/ 22225 w 124"/>
              <a:gd name="T7" fmla="*/ 492125 h 310"/>
              <a:gd name="T8" fmla="*/ 196850 w 124"/>
              <a:gd name="T9" fmla="*/ 11113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1" name="Freeform 106"/>
          <p:cNvSpPr>
            <a:spLocks/>
          </p:cNvSpPr>
          <p:nvPr/>
        </p:nvSpPr>
        <p:spPr bwMode="auto">
          <a:xfrm>
            <a:off x="5922964" y="4357689"/>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2" name="Freeform 107"/>
          <p:cNvSpPr>
            <a:spLocks/>
          </p:cNvSpPr>
          <p:nvPr/>
        </p:nvSpPr>
        <p:spPr bwMode="auto">
          <a:xfrm>
            <a:off x="6403975"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3" name="Freeform 108"/>
          <p:cNvSpPr>
            <a:spLocks/>
          </p:cNvSpPr>
          <p:nvPr/>
        </p:nvSpPr>
        <p:spPr bwMode="auto">
          <a:xfrm>
            <a:off x="5922964" y="4357689"/>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4" name="Freeform 109"/>
          <p:cNvSpPr>
            <a:spLocks/>
          </p:cNvSpPr>
          <p:nvPr/>
        </p:nvSpPr>
        <p:spPr bwMode="auto">
          <a:xfrm>
            <a:off x="6873876" y="3887789"/>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5" name="Freeform 110"/>
          <p:cNvSpPr>
            <a:spLocks/>
          </p:cNvSpPr>
          <p:nvPr/>
        </p:nvSpPr>
        <p:spPr bwMode="auto">
          <a:xfrm>
            <a:off x="8766176"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6" name="Freeform 111"/>
          <p:cNvSpPr>
            <a:spLocks/>
          </p:cNvSpPr>
          <p:nvPr/>
        </p:nvSpPr>
        <p:spPr bwMode="auto">
          <a:xfrm>
            <a:off x="6884988" y="3887789"/>
            <a:ext cx="1892300" cy="492125"/>
          </a:xfrm>
          <a:custGeom>
            <a:avLst/>
            <a:gdLst>
              <a:gd name="T0" fmla="*/ 11113 w 1192"/>
              <a:gd name="T1" fmla="*/ 0 h 310"/>
              <a:gd name="T2" fmla="*/ 0 w 1192"/>
              <a:gd name="T3" fmla="*/ 20638 h 310"/>
              <a:gd name="T4" fmla="*/ 1881188 w 1192"/>
              <a:gd name="T5" fmla="*/ 492125 h 310"/>
              <a:gd name="T6" fmla="*/ 1892300 w 1192"/>
              <a:gd name="T7" fmla="*/ 469900 h 310"/>
              <a:gd name="T8" fmla="*/ 11113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7" name="Freeform 112"/>
          <p:cNvSpPr>
            <a:spLocks/>
          </p:cNvSpPr>
          <p:nvPr/>
        </p:nvSpPr>
        <p:spPr bwMode="auto">
          <a:xfrm>
            <a:off x="5922964" y="4357688"/>
            <a:ext cx="22225" cy="31750"/>
          </a:xfrm>
          <a:custGeom>
            <a:avLst/>
            <a:gdLst>
              <a:gd name="T0" fmla="*/ 11113 w 14"/>
              <a:gd name="T1" fmla="*/ 0 h 20"/>
              <a:gd name="T2" fmla="*/ 0 w 14"/>
              <a:gd name="T3" fmla="*/ 11113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8" name="Freeform 113"/>
          <p:cNvSpPr>
            <a:spLocks/>
          </p:cNvSpPr>
          <p:nvPr/>
        </p:nvSpPr>
        <p:spPr bwMode="auto">
          <a:xfrm>
            <a:off x="6884989" y="3887789"/>
            <a:ext cx="22225" cy="20637"/>
          </a:xfrm>
          <a:custGeom>
            <a:avLst/>
            <a:gdLst>
              <a:gd name="T0" fmla="*/ 0 w 14"/>
              <a:gd name="T1" fmla="*/ 0 h 13"/>
              <a:gd name="T2" fmla="*/ 11113 w 14"/>
              <a:gd name="T3" fmla="*/ 0 h 13"/>
              <a:gd name="T4" fmla="*/ 22225 w 14"/>
              <a:gd name="T5" fmla="*/ 20637 h 13"/>
              <a:gd name="T6" fmla="*/ 11113 w 14"/>
              <a:gd name="T7" fmla="*/ 20637 h 13"/>
              <a:gd name="T8" fmla="*/ 0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0"/>
                </a:moveTo>
                <a:lnTo>
                  <a:pt x="7" y="0"/>
                </a:lnTo>
                <a:lnTo>
                  <a:pt x="14" y="13"/>
                </a:lnTo>
                <a:lnTo>
                  <a:pt x="7" y="1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39" name="Freeform 114"/>
          <p:cNvSpPr>
            <a:spLocks/>
          </p:cNvSpPr>
          <p:nvPr/>
        </p:nvSpPr>
        <p:spPr bwMode="auto">
          <a:xfrm>
            <a:off x="5934076" y="3887789"/>
            <a:ext cx="962025" cy="492125"/>
          </a:xfrm>
          <a:custGeom>
            <a:avLst/>
            <a:gdLst>
              <a:gd name="T0" fmla="*/ 0 w 606"/>
              <a:gd name="T1" fmla="*/ 469900 h 310"/>
              <a:gd name="T2" fmla="*/ 11113 w 606"/>
              <a:gd name="T3" fmla="*/ 492125 h 310"/>
              <a:gd name="T4" fmla="*/ 962025 w 606"/>
              <a:gd name="T5" fmla="*/ 20638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0" name="Oval 115"/>
          <p:cNvSpPr>
            <a:spLocks noChangeArrowheads="1"/>
          </p:cNvSpPr>
          <p:nvPr/>
        </p:nvSpPr>
        <p:spPr bwMode="auto">
          <a:xfrm>
            <a:off x="6710363" y="3711575"/>
            <a:ext cx="360362"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1" name="Oval 116"/>
          <p:cNvSpPr>
            <a:spLocks noChangeArrowheads="1"/>
          </p:cNvSpPr>
          <p:nvPr/>
        </p:nvSpPr>
        <p:spPr bwMode="auto">
          <a:xfrm>
            <a:off x="6710363" y="3713163"/>
            <a:ext cx="360362"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2" name="Rectangle 117"/>
          <p:cNvSpPr>
            <a:spLocks noChangeArrowheads="1"/>
          </p:cNvSpPr>
          <p:nvPr/>
        </p:nvSpPr>
        <p:spPr bwMode="auto">
          <a:xfrm>
            <a:off x="6849132" y="3811588"/>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44</a:t>
            </a:r>
            <a:endParaRPr lang="en-US" sz="2400">
              <a:solidFill>
                <a:srgbClr val="40458C"/>
              </a:solidFill>
              <a:latin typeface="Tahoma" charset="0"/>
              <a:ea typeface="ＭＳ Ｐゴシック" charset="0"/>
            </a:endParaRPr>
          </a:p>
        </p:txBody>
      </p:sp>
      <p:sp>
        <p:nvSpPr>
          <p:cNvPr id="22643" name="Oval 118"/>
          <p:cNvSpPr>
            <a:spLocks noChangeArrowheads="1"/>
          </p:cNvSpPr>
          <p:nvPr/>
        </p:nvSpPr>
        <p:spPr bwMode="auto">
          <a:xfrm>
            <a:off x="5759451" y="4192588"/>
            <a:ext cx="360363"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4" name="Oval 119"/>
          <p:cNvSpPr>
            <a:spLocks noChangeArrowheads="1"/>
          </p:cNvSpPr>
          <p:nvPr/>
        </p:nvSpPr>
        <p:spPr bwMode="auto">
          <a:xfrm>
            <a:off x="5759451" y="4194176"/>
            <a:ext cx="360363" cy="360363"/>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5" name="Rectangle 120"/>
          <p:cNvSpPr>
            <a:spLocks noChangeArrowheads="1"/>
          </p:cNvSpPr>
          <p:nvPr/>
        </p:nvSpPr>
        <p:spPr bwMode="auto">
          <a:xfrm>
            <a:off x="5887107" y="4292600"/>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17</a:t>
            </a:r>
            <a:endParaRPr lang="en-US" sz="2400">
              <a:solidFill>
                <a:srgbClr val="40458C"/>
              </a:solidFill>
              <a:latin typeface="Tahoma" charset="0"/>
              <a:ea typeface="ＭＳ Ｐゴシック" charset="0"/>
            </a:endParaRPr>
          </a:p>
        </p:txBody>
      </p:sp>
      <p:sp>
        <p:nvSpPr>
          <p:cNvPr id="22646" name="Freeform 121"/>
          <p:cNvSpPr>
            <a:spLocks/>
          </p:cNvSpPr>
          <p:nvPr/>
        </p:nvSpPr>
        <p:spPr bwMode="auto">
          <a:xfrm>
            <a:off x="8766176" y="4368801"/>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7" name="Freeform 122"/>
          <p:cNvSpPr>
            <a:spLocks/>
          </p:cNvSpPr>
          <p:nvPr/>
        </p:nvSpPr>
        <p:spPr bwMode="auto">
          <a:xfrm>
            <a:off x="7826375" y="4838700"/>
            <a:ext cx="31750" cy="33338"/>
          </a:xfrm>
          <a:custGeom>
            <a:avLst/>
            <a:gdLst>
              <a:gd name="T0" fmla="*/ 31750 w 20"/>
              <a:gd name="T1" fmla="*/ 33338 h 21"/>
              <a:gd name="T2" fmla="*/ 20638 w 20"/>
              <a:gd name="T3" fmla="*/ 33338 h 21"/>
              <a:gd name="T4" fmla="*/ 0 w 20"/>
              <a:gd name="T5" fmla="*/ 11113 h 21"/>
              <a:gd name="T6" fmla="*/ 20638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8" name="Freeform 123"/>
          <p:cNvSpPr>
            <a:spLocks/>
          </p:cNvSpPr>
          <p:nvPr/>
        </p:nvSpPr>
        <p:spPr bwMode="auto">
          <a:xfrm>
            <a:off x="7847014" y="4379914"/>
            <a:ext cx="930275" cy="492125"/>
          </a:xfrm>
          <a:custGeom>
            <a:avLst/>
            <a:gdLst>
              <a:gd name="T0" fmla="*/ 930275 w 586"/>
              <a:gd name="T1" fmla="*/ 31750 h 310"/>
              <a:gd name="T2" fmla="*/ 919163 w 586"/>
              <a:gd name="T3" fmla="*/ 0 h 310"/>
              <a:gd name="T4" fmla="*/ 0 w 586"/>
              <a:gd name="T5" fmla="*/ 458788 h 310"/>
              <a:gd name="T6" fmla="*/ 11113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49" name="Oval 124"/>
          <p:cNvSpPr>
            <a:spLocks noChangeArrowheads="1"/>
          </p:cNvSpPr>
          <p:nvPr/>
        </p:nvSpPr>
        <p:spPr bwMode="auto">
          <a:xfrm>
            <a:off x="9269414" y="4675188"/>
            <a:ext cx="382587"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0" name="Oval 125"/>
          <p:cNvSpPr>
            <a:spLocks noChangeArrowheads="1"/>
          </p:cNvSpPr>
          <p:nvPr/>
        </p:nvSpPr>
        <p:spPr bwMode="auto">
          <a:xfrm>
            <a:off x="9269414" y="4675188"/>
            <a:ext cx="382587" cy="360362"/>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1" name="Rectangle 126"/>
          <p:cNvSpPr>
            <a:spLocks noChangeArrowheads="1"/>
          </p:cNvSpPr>
          <p:nvPr/>
        </p:nvSpPr>
        <p:spPr bwMode="auto">
          <a:xfrm>
            <a:off x="9419295" y="4751388"/>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FF0000"/>
                </a:solidFill>
                <a:latin typeface="Times" charset="0"/>
                <a:ea typeface="ＭＳ Ｐゴシック" charset="0"/>
              </a:rPr>
              <a:t>78</a:t>
            </a:r>
            <a:endParaRPr lang="en-US" sz="2400">
              <a:solidFill>
                <a:srgbClr val="40458C"/>
              </a:solidFill>
              <a:latin typeface="Tahoma" charset="0"/>
              <a:ea typeface="ＭＳ Ｐゴシック" charset="0"/>
            </a:endParaRPr>
          </a:p>
        </p:txBody>
      </p:sp>
      <p:sp>
        <p:nvSpPr>
          <p:cNvPr id="22652" name="Freeform 127"/>
          <p:cNvSpPr>
            <a:spLocks/>
          </p:cNvSpPr>
          <p:nvPr/>
        </p:nvSpPr>
        <p:spPr bwMode="auto">
          <a:xfrm>
            <a:off x="6164264"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3" name="Freeform 128"/>
          <p:cNvSpPr>
            <a:spLocks/>
          </p:cNvSpPr>
          <p:nvPr/>
        </p:nvSpPr>
        <p:spPr bwMode="auto">
          <a:xfrm>
            <a:off x="6403975" y="4838701"/>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4" name="Freeform 129"/>
          <p:cNvSpPr>
            <a:spLocks/>
          </p:cNvSpPr>
          <p:nvPr/>
        </p:nvSpPr>
        <p:spPr bwMode="auto">
          <a:xfrm>
            <a:off x="6164264" y="4849814"/>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5" name="Freeform 130"/>
          <p:cNvSpPr>
            <a:spLocks/>
          </p:cNvSpPr>
          <p:nvPr/>
        </p:nvSpPr>
        <p:spPr bwMode="auto">
          <a:xfrm>
            <a:off x="6403976" y="4838701"/>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6" name="Freeform 131"/>
          <p:cNvSpPr>
            <a:spLocks/>
          </p:cNvSpPr>
          <p:nvPr/>
        </p:nvSpPr>
        <p:spPr bwMode="auto">
          <a:xfrm>
            <a:off x="6645275" y="53308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7" name="Freeform 132"/>
          <p:cNvSpPr>
            <a:spLocks/>
          </p:cNvSpPr>
          <p:nvPr/>
        </p:nvSpPr>
        <p:spPr bwMode="auto">
          <a:xfrm>
            <a:off x="6403976" y="4849814"/>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8" name="Rectangle 133"/>
          <p:cNvSpPr>
            <a:spLocks noChangeArrowheads="1"/>
          </p:cNvSpPr>
          <p:nvPr/>
        </p:nvSpPr>
        <p:spPr bwMode="auto">
          <a:xfrm>
            <a:off x="6054726" y="5210175"/>
            <a:ext cx="239713"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59" name="Rectangle 134"/>
          <p:cNvSpPr>
            <a:spLocks noChangeArrowheads="1"/>
          </p:cNvSpPr>
          <p:nvPr/>
        </p:nvSpPr>
        <p:spPr bwMode="auto">
          <a:xfrm>
            <a:off x="6054726" y="5210176"/>
            <a:ext cx="239713" cy="239713"/>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0" name="Rectangle 135"/>
          <p:cNvSpPr>
            <a:spLocks noChangeArrowheads="1"/>
          </p:cNvSpPr>
          <p:nvPr/>
        </p:nvSpPr>
        <p:spPr bwMode="auto">
          <a:xfrm>
            <a:off x="6535738" y="52101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1" name="Rectangle 136"/>
          <p:cNvSpPr>
            <a:spLocks noChangeArrowheads="1"/>
          </p:cNvSpPr>
          <p:nvPr/>
        </p:nvSpPr>
        <p:spPr bwMode="auto">
          <a:xfrm>
            <a:off x="6535738" y="5210176"/>
            <a:ext cx="239712" cy="239713"/>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2" name="Oval 137"/>
          <p:cNvSpPr>
            <a:spLocks noChangeArrowheads="1"/>
          </p:cNvSpPr>
          <p:nvPr/>
        </p:nvSpPr>
        <p:spPr bwMode="auto">
          <a:xfrm>
            <a:off x="6229351" y="4675188"/>
            <a:ext cx="360363"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3" name="Oval 138"/>
          <p:cNvSpPr>
            <a:spLocks noChangeArrowheads="1"/>
          </p:cNvSpPr>
          <p:nvPr/>
        </p:nvSpPr>
        <p:spPr bwMode="auto">
          <a:xfrm>
            <a:off x="6229351" y="46751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4" name="Rectangle 139"/>
          <p:cNvSpPr>
            <a:spLocks noChangeArrowheads="1"/>
          </p:cNvSpPr>
          <p:nvPr/>
        </p:nvSpPr>
        <p:spPr bwMode="auto">
          <a:xfrm>
            <a:off x="6368120" y="4773613"/>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32</a:t>
            </a:r>
            <a:endParaRPr lang="en-US" sz="2400">
              <a:solidFill>
                <a:srgbClr val="40458C"/>
              </a:solidFill>
              <a:latin typeface="Tahoma" charset="0"/>
              <a:ea typeface="ＭＳ Ｐゴシック" charset="0"/>
            </a:endParaRPr>
          </a:p>
        </p:txBody>
      </p:sp>
      <p:sp>
        <p:nvSpPr>
          <p:cNvPr id="22665" name="Freeform 140"/>
          <p:cNvSpPr>
            <a:spLocks/>
          </p:cNvSpPr>
          <p:nvPr/>
        </p:nvSpPr>
        <p:spPr bwMode="auto">
          <a:xfrm>
            <a:off x="7356475" y="5319714"/>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6" name="Freeform 141"/>
          <p:cNvSpPr>
            <a:spLocks/>
          </p:cNvSpPr>
          <p:nvPr/>
        </p:nvSpPr>
        <p:spPr bwMode="auto">
          <a:xfrm>
            <a:off x="7837488" y="4838701"/>
            <a:ext cx="31750" cy="22225"/>
          </a:xfrm>
          <a:custGeom>
            <a:avLst/>
            <a:gdLst>
              <a:gd name="T0" fmla="*/ 0 w 20"/>
              <a:gd name="T1" fmla="*/ 0 h 14"/>
              <a:gd name="T2" fmla="*/ 9525 w 20"/>
              <a:gd name="T3" fmla="*/ 0 h 14"/>
              <a:gd name="T4" fmla="*/ 31750 w 20"/>
              <a:gd name="T5" fmla="*/ 11113 h 14"/>
              <a:gd name="T6" fmla="*/ 20638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7" name="Freeform 142"/>
          <p:cNvSpPr>
            <a:spLocks/>
          </p:cNvSpPr>
          <p:nvPr/>
        </p:nvSpPr>
        <p:spPr bwMode="auto">
          <a:xfrm>
            <a:off x="7356475" y="4838700"/>
            <a:ext cx="501650" cy="503238"/>
          </a:xfrm>
          <a:custGeom>
            <a:avLst/>
            <a:gdLst>
              <a:gd name="T0" fmla="*/ 0 w 316"/>
              <a:gd name="T1" fmla="*/ 481013 h 317"/>
              <a:gd name="T2" fmla="*/ 20638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8" name="Freeform 143"/>
          <p:cNvSpPr>
            <a:spLocks/>
          </p:cNvSpPr>
          <p:nvPr/>
        </p:nvSpPr>
        <p:spPr bwMode="auto">
          <a:xfrm>
            <a:off x="7837489" y="4838701"/>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69" name="Freeform 144"/>
          <p:cNvSpPr>
            <a:spLocks/>
          </p:cNvSpPr>
          <p:nvPr/>
        </p:nvSpPr>
        <p:spPr bwMode="auto">
          <a:xfrm>
            <a:off x="8318500" y="5319714"/>
            <a:ext cx="31750" cy="33337"/>
          </a:xfrm>
          <a:custGeom>
            <a:avLst/>
            <a:gdLst>
              <a:gd name="T0" fmla="*/ 20638 w 20"/>
              <a:gd name="T1" fmla="*/ 0 h 21"/>
              <a:gd name="T2" fmla="*/ 31750 w 20"/>
              <a:gd name="T3" fmla="*/ 11112 h 21"/>
              <a:gd name="T4" fmla="*/ 11113 w 20"/>
              <a:gd name="T5" fmla="*/ 33337 h 21"/>
              <a:gd name="T6" fmla="*/ 0 w 20"/>
              <a:gd name="T7" fmla="*/ 22225 h 21"/>
              <a:gd name="T8" fmla="*/ 20638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0" name="Freeform 145"/>
          <p:cNvSpPr>
            <a:spLocks/>
          </p:cNvSpPr>
          <p:nvPr/>
        </p:nvSpPr>
        <p:spPr bwMode="auto">
          <a:xfrm>
            <a:off x="7837488" y="4838700"/>
            <a:ext cx="501650" cy="503238"/>
          </a:xfrm>
          <a:custGeom>
            <a:avLst/>
            <a:gdLst>
              <a:gd name="T0" fmla="*/ 20638 w 316"/>
              <a:gd name="T1" fmla="*/ 0 h 317"/>
              <a:gd name="T2" fmla="*/ 0 w 316"/>
              <a:gd name="T3" fmla="*/ 22225 h 317"/>
              <a:gd name="T4" fmla="*/ 481013 w 316"/>
              <a:gd name="T5" fmla="*/ 503238 h 317"/>
              <a:gd name="T6" fmla="*/ 501650 w 316"/>
              <a:gd name="T7" fmla="*/ 481013 h 317"/>
              <a:gd name="T8" fmla="*/ 20638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1" name="Oval 146"/>
          <p:cNvSpPr>
            <a:spLocks noChangeArrowheads="1"/>
          </p:cNvSpPr>
          <p:nvPr/>
        </p:nvSpPr>
        <p:spPr bwMode="auto">
          <a:xfrm>
            <a:off x="7672388" y="4675188"/>
            <a:ext cx="361950"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2" name="Oval 147"/>
          <p:cNvSpPr>
            <a:spLocks noChangeArrowheads="1"/>
          </p:cNvSpPr>
          <p:nvPr/>
        </p:nvSpPr>
        <p:spPr bwMode="auto">
          <a:xfrm>
            <a:off x="7672388" y="4675188"/>
            <a:ext cx="360362" cy="360362"/>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3" name="Rectangle 148"/>
          <p:cNvSpPr>
            <a:spLocks noChangeArrowheads="1"/>
          </p:cNvSpPr>
          <p:nvPr/>
        </p:nvSpPr>
        <p:spPr bwMode="auto">
          <a:xfrm>
            <a:off x="7800045" y="4773613"/>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FF0000"/>
                </a:solidFill>
                <a:latin typeface="Times" charset="0"/>
                <a:ea typeface="ＭＳ Ｐゴシック" charset="0"/>
              </a:rPr>
              <a:t>50</a:t>
            </a:r>
            <a:endParaRPr lang="en-US" sz="2400">
              <a:solidFill>
                <a:srgbClr val="40458C"/>
              </a:solidFill>
              <a:latin typeface="Tahoma" charset="0"/>
              <a:ea typeface="ＭＳ Ｐゴシック" charset="0"/>
            </a:endParaRPr>
          </a:p>
        </p:txBody>
      </p:sp>
      <p:sp>
        <p:nvSpPr>
          <p:cNvPr id="22674" name="Freeform 149"/>
          <p:cNvSpPr>
            <a:spLocks/>
          </p:cNvSpPr>
          <p:nvPr/>
        </p:nvSpPr>
        <p:spPr bwMode="auto">
          <a:xfrm>
            <a:off x="7126289"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5" name="Freeform 150"/>
          <p:cNvSpPr>
            <a:spLocks/>
          </p:cNvSpPr>
          <p:nvPr/>
        </p:nvSpPr>
        <p:spPr bwMode="auto">
          <a:xfrm>
            <a:off x="7366000" y="5319714"/>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6" name="Freeform 151"/>
          <p:cNvSpPr>
            <a:spLocks/>
          </p:cNvSpPr>
          <p:nvPr/>
        </p:nvSpPr>
        <p:spPr bwMode="auto">
          <a:xfrm>
            <a:off x="7126289" y="5330826"/>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7" name="Freeform 152"/>
          <p:cNvSpPr>
            <a:spLocks/>
          </p:cNvSpPr>
          <p:nvPr/>
        </p:nvSpPr>
        <p:spPr bwMode="auto">
          <a:xfrm>
            <a:off x="7366001"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8" name="Freeform 153"/>
          <p:cNvSpPr>
            <a:spLocks/>
          </p:cNvSpPr>
          <p:nvPr/>
        </p:nvSpPr>
        <p:spPr bwMode="auto">
          <a:xfrm>
            <a:off x="7607300" y="5811839"/>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79" name="Freeform 154"/>
          <p:cNvSpPr>
            <a:spLocks/>
          </p:cNvSpPr>
          <p:nvPr/>
        </p:nvSpPr>
        <p:spPr bwMode="auto">
          <a:xfrm>
            <a:off x="7366001" y="5330826"/>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0" name="Rectangle 155"/>
          <p:cNvSpPr>
            <a:spLocks noChangeArrowheads="1"/>
          </p:cNvSpPr>
          <p:nvPr/>
        </p:nvSpPr>
        <p:spPr bwMode="auto">
          <a:xfrm>
            <a:off x="7016750" y="5691188"/>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1" name="Rectangle 156"/>
          <p:cNvSpPr>
            <a:spLocks noChangeArrowheads="1"/>
          </p:cNvSpPr>
          <p:nvPr/>
        </p:nvSpPr>
        <p:spPr bwMode="auto">
          <a:xfrm>
            <a:off x="7016751"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2" name="Rectangle 157"/>
          <p:cNvSpPr>
            <a:spLocks noChangeArrowheads="1"/>
          </p:cNvSpPr>
          <p:nvPr/>
        </p:nvSpPr>
        <p:spPr bwMode="auto">
          <a:xfrm>
            <a:off x="7497763" y="5691188"/>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3" name="Rectangle 158"/>
          <p:cNvSpPr>
            <a:spLocks noChangeArrowheads="1"/>
          </p:cNvSpPr>
          <p:nvPr/>
        </p:nvSpPr>
        <p:spPr bwMode="auto">
          <a:xfrm>
            <a:off x="7497763" y="5691188"/>
            <a:ext cx="239712"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4" name="Oval 159"/>
          <p:cNvSpPr>
            <a:spLocks noChangeArrowheads="1"/>
          </p:cNvSpPr>
          <p:nvPr/>
        </p:nvSpPr>
        <p:spPr bwMode="auto">
          <a:xfrm>
            <a:off x="7202489" y="5156200"/>
            <a:ext cx="350837" cy="3492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5" name="Oval 160"/>
          <p:cNvSpPr>
            <a:spLocks noChangeArrowheads="1"/>
          </p:cNvSpPr>
          <p:nvPr/>
        </p:nvSpPr>
        <p:spPr bwMode="auto">
          <a:xfrm>
            <a:off x="7202488" y="5156200"/>
            <a:ext cx="349250" cy="349250"/>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6" name="Rectangle 161"/>
          <p:cNvSpPr>
            <a:spLocks noChangeArrowheads="1"/>
          </p:cNvSpPr>
          <p:nvPr/>
        </p:nvSpPr>
        <p:spPr bwMode="auto">
          <a:xfrm>
            <a:off x="7330145" y="5254625"/>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48</a:t>
            </a:r>
            <a:endParaRPr lang="en-US" sz="2400">
              <a:solidFill>
                <a:srgbClr val="40458C"/>
              </a:solidFill>
              <a:latin typeface="Tahoma" charset="0"/>
              <a:ea typeface="ＭＳ Ｐゴシック" charset="0"/>
            </a:endParaRPr>
          </a:p>
        </p:txBody>
      </p:sp>
      <p:sp>
        <p:nvSpPr>
          <p:cNvPr id="22687" name="Rectangle 162"/>
          <p:cNvSpPr>
            <a:spLocks noChangeArrowheads="1"/>
          </p:cNvSpPr>
          <p:nvPr/>
        </p:nvSpPr>
        <p:spPr bwMode="auto">
          <a:xfrm>
            <a:off x="5573713" y="4729163"/>
            <a:ext cx="239712"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8" name="Rectangle 163"/>
          <p:cNvSpPr>
            <a:spLocks noChangeArrowheads="1"/>
          </p:cNvSpPr>
          <p:nvPr/>
        </p:nvSpPr>
        <p:spPr bwMode="auto">
          <a:xfrm>
            <a:off x="5573713" y="4729163"/>
            <a:ext cx="239712" cy="239712"/>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89" name="Rectangle 164"/>
          <p:cNvSpPr>
            <a:spLocks noChangeArrowheads="1"/>
          </p:cNvSpPr>
          <p:nvPr/>
        </p:nvSpPr>
        <p:spPr bwMode="auto">
          <a:xfrm>
            <a:off x="9105901" y="5221288"/>
            <a:ext cx="239713" cy="2397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90" name="Rectangle 165"/>
          <p:cNvSpPr>
            <a:spLocks noChangeArrowheads="1"/>
          </p:cNvSpPr>
          <p:nvPr/>
        </p:nvSpPr>
        <p:spPr bwMode="auto">
          <a:xfrm>
            <a:off x="9105901" y="5221288"/>
            <a:ext cx="239713" cy="239712"/>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91" name="Oval 166"/>
          <p:cNvSpPr>
            <a:spLocks noChangeArrowheads="1"/>
          </p:cNvSpPr>
          <p:nvPr/>
        </p:nvSpPr>
        <p:spPr bwMode="auto">
          <a:xfrm>
            <a:off x="8602663" y="4192588"/>
            <a:ext cx="360362"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92" name="Oval 167"/>
          <p:cNvSpPr>
            <a:spLocks noChangeArrowheads="1"/>
          </p:cNvSpPr>
          <p:nvPr/>
        </p:nvSpPr>
        <p:spPr bwMode="auto">
          <a:xfrm>
            <a:off x="8602663" y="4194176"/>
            <a:ext cx="360362" cy="360363"/>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693" name="Rectangle 168"/>
          <p:cNvSpPr>
            <a:spLocks noChangeArrowheads="1"/>
          </p:cNvSpPr>
          <p:nvPr/>
        </p:nvSpPr>
        <p:spPr bwMode="auto">
          <a:xfrm>
            <a:off x="8741432" y="4292600"/>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FF0000"/>
                </a:solidFill>
                <a:latin typeface="Times" charset="0"/>
                <a:ea typeface="ＭＳ Ｐゴシック" charset="0"/>
              </a:rPr>
              <a:t>62</a:t>
            </a:r>
            <a:endParaRPr lang="en-US" sz="2400">
              <a:solidFill>
                <a:srgbClr val="40458C"/>
              </a:solidFill>
              <a:latin typeface="Tahoma" charset="0"/>
              <a:ea typeface="ＭＳ Ｐゴシック" charset="0"/>
            </a:endParaRPr>
          </a:p>
        </p:txBody>
      </p:sp>
      <p:sp>
        <p:nvSpPr>
          <p:cNvPr id="22694" name="Rectangle 169"/>
          <p:cNvSpPr>
            <a:spLocks noChangeArrowheads="1"/>
          </p:cNvSpPr>
          <p:nvPr/>
        </p:nvSpPr>
        <p:spPr bwMode="auto">
          <a:xfrm>
            <a:off x="5744698" y="4095750"/>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2</a:t>
            </a:r>
            <a:endParaRPr lang="en-US" sz="2400">
              <a:solidFill>
                <a:srgbClr val="40458C"/>
              </a:solidFill>
              <a:latin typeface="Tahoma" charset="0"/>
              <a:ea typeface="ＭＳ Ｐゴシック" charset="0"/>
            </a:endParaRPr>
          </a:p>
        </p:txBody>
      </p:sp>
      <p:sp>
        <p:nvSpPr>
          <p:cNvPr id="22695" name="Rectangle 170"/>
          <p:cNvSpPr>
            <a:spLocks noChangeArrowheads="1"/>
          </p:cNvSpPr>
          <p:nvPr/>
        </p:nvSpPr>
        <p:spPr bwMode="auto">
          <a:xfrm>
            <a:off x="7176623" y="3646488"/>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4</a:t>
            </a:r>
            <a:endParaRPr lang="en-US" sz="2400">
              <a:solidFill>
                <a:srgbClr val="40458C"/>
              </a:solidFill>
              <a:latin typeface="Tahoma" charset="0"/>
              <a:ea typeface="ＭＳ Ｐゴシック" charset="0"/>
            </a:endParaRPr>
          </a:p>
        </p:txBody>
      </p:sp>
      <p:sp>
        <p:nvSpPr>
          <p:cNvPr id="22696" name="Rectangle 171"/>
          <p:cNvSpPr>
            <a:spLocks noChangeArrowheads="1"/>
          </p:cNvSpPr>
          <p:nvPr/>
        </p:nvSpPr>
        <p:spPr bwMode="auto">
          <a:xfrm>
            <a:off x="6640048" y="4576763"/>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1</a:t>
            </a:r>
            <a:endParaRPr lang="en-US" sz="2400">
              <a:solidFill>
                <a:srgbClr val="40458C"/>
              </a:solidFill>
              <a:latin typeface="Tahoma" charset="0"/>
              <a:ea typeface="ＭＳ Ｐゴシック" charset="0"/>
            </a:endParaRPr>
          </a:p>
        </p:txBody>
      </p:sp>
      <p:sp>
        <p:nvSpPr>
          <p:cNvPr id="22697" name="Rectangle 172"/>
          <p:cNvSpPr>
            <a:spLocks noChangeArrowheads="1"/>
          </p:cNvSpPr>
          <p:nvPr/>
        </p:nvSpPr>
        <p:spPr bwMode="auto">
          <a:xfrm>
            <a:off x="7176623" y="4937125"/>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1</a:t>
            </a:r>
            <a:endParaRPr lang="en-US" sz="2400">
              <a:solidFill>
                <a:srgbClr val="40458C"/>
              </a:solidFill>
              <a:latin typeface="Tahoma" charset="0"/>
              <a:ea typeface="ＭＳ Ｐゴシック" charset="0"/>
            </a:endParaRPr>
          </a:p>
        </p:txBody>
      </p:sp>
      <p:sp>
        <p:nvSpPr>
          <p:cNvPr id="22698" name="Rectangle 173"/>
          <p:cNvSpPr>
            <a:spLocks noChangeArrowheads="1"/>
          </p:cNvSpPr>
          <p:nvPr/>
        </p:nvSpPr>
        <p:spPr bwMode="auto">
          <a:xfrm>
            <a:off x="7624298" y="4565650"/>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FF0000"/>
                </a:solidFill>
                <a:latin typeface="Times" charset="0"/>
                <a:ea typeface="ＭＳ Ｐゴシック" charset="0"/>
              </a:rPr>
              <a:t>2</a:t>
            </a:r>
            <a:endParaRPr lang="en-US" sz="2400">
              <a:solidFill>
                <a:srgbClr val="40458C"/>
              </a:solidFill>
              <a:latin typeface="Tahoma" charset="0"/>
              <a:ea typeface="ＭＳ Ｐゴシック" charset="0"/>
            </a:endParaRPr>
          </a:p>
        </p:txBody>
      </p:sp>
      <p:sp>
        <p:nvSpPr>
          <p:cNvPr id="22699" name="Rectangle 174"/>
          <p:cNvSpPr>
            <a:spLocks noChangeArrowheads="1"/>
          </p:cNvSpPr>
          <p:nvPr/>
        </p:nvSpPr>
        <p:spPr bwMode="auto">
          <a:xfrm>
            <a:off x="9713448" y="4619625"/>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FF0000"/>
                </a:solidFill>
                <a:latin typeface="Times" charset="0"/>
                <a:ea typeface="ＭＳ Ｐゴシック" charset="0"/>
              </a:rPr>
              <a:t>2</a:t>
            </a:r>
            <a:endParaRPr lang="en-US" sz="2400">
              <a:solidFill>
                <a:srgbClr val="40458C"/>
              </a:solidFill>
              <a:latin typeface="Tahoma" charset="0"/>
              <a:ea typeface="ＭＳ Ｐゴシック" charset="0"/>
            </a:endParaRPr>
          </a:p>
        </p:txBody>
      </p:sp>
      <p:sp>
        <p:nvSpPr>
          <p:cNvPr id="22700" name="Rectangle 175"/>
          <p:cNvSpPr>
            <a:spLocks noChangeArrowheads="1"/>
          </p:cNvSpPr>
          <p:nvPr/>
        </p:nvSpPr>
        <p:spPr bwMode="auto">
          <a:xfrm>
            <a:off x="8543460" y="4040188"/>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FF0000"/>
                </a:solidFill>
                <a:latin typeface="Times" charset="0"/>
                <a:ea typeface="ＭＳ Ｐゴシック" charset="0"/>
              </a:rPr>
              <a:t>3</a:t>
            </a:r>
            <a:endParaRPr lang="en-US" sz="2400">
              <a:solidFill>
                <a:srgbClr val="40458C"/>
              </a:solidFill>
              <a:latin typeface="Tahoma" charset="0"/>
              <a:ea typeface="ＭＳ Ｐゴシック" charset="0"/>
            </a:endParaRPr>
          </a:p>
        </p:txBody>
      </p:sp>
      <p:sp>
        <p:nvSpPr>
          <p:cNvPr id="22701" name="Rectangle 176"/>
          <p:cNvSpPr>
            <a:spLocks noChangeArrowheads="1"/>
          </p:cNvSpPr>
          <p:nvPr/>
        </p:nvSpPr>
        <p:spPr bwMode="auto">
          <a:xfrm>
            <a:off x="10248435" y="4992688"/>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1</a:t>
            </a:r>
            <a:endParaRPr lang="en-US" sz="2400">
              <a:solidFill>
                <a:srgbClr val="40458C"/>
              </a:solidFill>
              <a:latin typeface="Tahoma" charset="0"/>
              <a:ea typeface="ＭＳ Ｐゴシック" charset="0"/>
            </a:endParaRPr>
          </a:p>
        </p:txBody>
      </p:sp>
      <p:sp>
        <p:nvSpPr>
          <p:cNvPr id="22702" name="Freeform 177"/>
          <p:cNvSpPr>
            <a:spLocks/>
          </p:cNvSpPr>
          <p:nvPr/>
        </p:nvSpPr>
        <p:spPr bwMode="auto">
          <a:xfrm>
            <a:off x="8077201" y="58007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3" name="Freeform 178"/>
          <p:cNvSpPr>
            <a:spLocks/>
          </p:cNvSpPr>
          <p:nvPr/>
        </p:nvSpPr>
        <p:spPr bwMode="auto">
          <a:xfrm>
            <a:off x="8318500" y="5308601"/>
            <a:ext cx="31750" cy="22225"/>
          </a:xfrm>
          <a:custGeom>
            <a:avLst/>
            <a:gdLst>
              <a:gd name="T0" fmla="*/ 0 w 20"/>
              <a:gd name="T1" fmla="*/ 11113 h 14"/>
              <a:gd name="T2" fmla="*/ 11113 w 20"/>
              <a:gd name="T3" fmla="*/ 0 h 14"/>
              <a:gd name="T4" fmla="*/ 31750 w 20"/>
              <a:gd name="T5" fmla="*/ 11113 h 14"/>
              <a:gd name="T6" fmla="*/ 20638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4" name="Freeform 179"/>
          <p:cNvSpPr>
            <a:spLocks/>
          </p:cNvSpPr>
          <p:nvPr/>
        </p:nvSpPr>
        <p:spPr bwMode="auto">
          <a:xfrm>
            <a:off x="8077200" y="5319714"/>
            <a:ext cx="261938" cy="492125"/>
          </a:xfrm>
          <a:custGeom>
            <a:avLst/>
            <a:gdLst>
              <a:gd name="T0" fmla="*/ 0 w 165"/>
              <a:gd name="T1" fmla="*/ 481013 h 310"/>
              <a:gd name="T2" fmla="*/ 22225 w 165"/>
              <a:gd name="T3" fmla="*/ 492125 h 310"/>
              <a:gd name="T4" fmla="*/ 261938 w 165"/>
              <a:gd name="T5" fmla="*/ 11113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5" name="Freeform 180"/>
          <p:cNvSpPr>
            <a:spLocks/>
          </p:cNvSpPr>
          <p:nvPr/>
        </p:nvSpPr>
        <p:spPr bwMode="auto">
          <a:xfrm>
            <a:off x="8318500" y="5308601"/>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6" name="Freeform 181"/>
          <p:cNvSpPr>
            <a:spLocks/>
          </p:cNvSpPr>
          <p:nvPr/>
        </p:nvSpPr>
        <p:spPr bwMode="auto">
          <a:xfrm>
            <a:off x="8547100" y="58007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7" name="Freeform 182"/>
          <p:cNvSpPr>
            <a:spLocks/>
          </p:cNvSpPr>
          <p:nvPr/>
        </p:nvSpPr>
        <p:spPr bwMode="auto">
          <a:xfrm>
            <a:off x="8318501" y="5319714"/>
            <a:ext cx="250825" cy="492125"/>
          </a:xfrm>
          <a:custGeom>
            <a:avLst/>
            <a:gdLst>
              <a:gd name="T0" fmla="*/ 20638 w 158"/>
              <a:gd name="T1" fmla="*/ 0 h 310"/>
              <a:gd name="T2" fmla="*/ 0 w 158"/>
              <a:gd name="T3" fmla="*/ 11113 h 310"/>
              <a:gd name="T4" fmla="*/ 228600 w 158"/>
              <a:gd name="T5" fmla="*/ 492125 h 310"/>
              <a:gd name="T6" fmla="*/ 250825 w 158"/>
              <a:gd name="T7" fmla="*/ 481013 h 310"/>
              <a:gd name="T8" fmla="*/ 20638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8" name="Rectangle 183"/>
          <p:cNvSpPr>
            <a:spLocks noChangeArrowheads="1"/>
          </p:cNvSpPr>
          <p:nvPr/>
        </p:nvSpPr>
        <p:spPr bwMode="auto">
          <a:xfrm>
            <a:off x="7967663" y="56800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09" name="Rectangle 184"/>
          <p:cNvSpPr>
            <a:spLocks noChangeArrowheads="1"/>
          </p:cNvSpPr>
          <p:nvPr/>
        </p:nvSpPr>
        <p:spPr bwMode="auto">
          <a:xfrm>
            <a:off x="7967663"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10" name="Rectangle 185"/>
          <p:cNvSpPr>
            <a:spLocks noChangeArrowheads="1"/>
          </p:cNvSpPr>
          <p:nvPr/>
        </p:nvSpPr>
        <p:spPr bwMode="auto">
          <a:xfrm>
            <a:off x="8448675" y="56800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11" name="Rectangle 186"/>
          <p:cNvSpPr>
            <a:spLocks noChangeArrowheads="1"/>
          </p:cNvSpPr>
          <p:nvPr/>
        </p:nvSpPr>
        <p:spPr bwMode="auto">
          <a:xfrm>
            <a:off x="8448675"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12" name="Oval 187"/>
          <p:cNvSpPr>
            <a:spLocks noChangeArrowheads="1"/>
          </p:cNvSpPr>
          <p:nvPr/>
        </p:nvSpPr>
        <p:spPr bwMode="auto">
          <a:xfrm>
            <a:off x="8142288" y="5145088"/>
            <a:ext cx="361950"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13" name="Oval 188"/>
          <p:cNvSpPr>
            <a:spLocks noChangeArrowheads="1"/>
          </p:cNvSpPr>
          <p:nvPr/>
        </p:nvSpPr>
        <p:spPr bwMode="auto">
          <a:xfrm>
            <a:off x="8143876"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714" name="Rectangle 189"/>
          <p:cNvSpPr>
            <a:spLocks noChangeArrowheads="1"/>
          </p:cNvSpPr>
          <p:nvPr/>
        </p:nvSpPr>
        <p:spPr bwMode="auto">
          <a:xfrm>
            <a:off x="8282645" y="5243513"/>
            <a:ext cx="19236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54</a:t>
            </a:r>
            <a:endParaRPr lang="en-US" sz="2400">
              <a:solidFill>
                <a:srgbClr val="40458C"/>
              </a:solidFill>
              <a:latin typeface="Tahoma" charset="0"/>
              <a:ea typeface="ＭＳ Ｐゴシック" charset="0"/>
            </a:endParaRPr>
          </a:p>
        </p:txBody>
      </p:sp>
      <p:sp>
        <p:nvSpPr>
          <p:cNvPr id="22715" name="Rectangle 190"/>
          <p:cNvSpPr>
            <a:spLocks noChangeArrowheads="1"/>
          </p:cNvSpPr>
          <p:nvPr/>
        </p:nvSpPr>
        <p:spPr bwMode="auto">
          <a:xfrm>
            <a:off x="8543460" y="4981575"/>
            <a:ext cx="9618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500">
                <a:solidFill>
                  <a:srgbClr val="000000"/>
                </a:solidFill>
                <a:latin typeface="Times" charset="0"/>
                <a:ea typeface="ＭＳ Ｐゴシック" charset="0"/>
              </a:rPr>
              <a:t>1</a:t>
            </a:r>
            <a:endParaRPr lang="en-US" sz="2400">
              <a:solidFill>
                <a:srgbClr val="40458C"/>
              </a:solidFill>
              <a:latin typeface="Tahoma" charset="0"/>
              <a:ea typeface="ＭＳ Ｐゴシック" charset="0"/>
            </a:endParaRPr>
          </a:p>
        </p:txBody>
      </p:sp>
      <p:sp>
        <p:nvSpPr>
          <p:cNvPr id="22716" name="Rectangle 191"/>
          <p:cNvSpPr>
            <a:spLocks noChangeArrowheads="1"/>
          </p:cNvSpPr>
          <p:nvPr/>
        </p:nvSpPr>
        <p:spPr bwMode="auto">
          <a:xfrm>
            <a:off x="7391534" y="6161088"/>
            <a:ext cx="136256"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000000"/>
                </a:solidFill>
                <a:latin typeface="Times" charset="0"/>
                <a:ea typeface="ＭＳ Ｐゴシック" charset="0"/>
              </a:rPr>
              <a:t>T</a:t>
            </a:r>
            <a:endParaRPr lang="en-US" sz="2400">
              <a:solidFill>
                <a:srgbClr val="40458C"/>
              </a:solidFill>
              <a:latin typeface="Tahoma" charset="0"/>
              <a:ea typeface="ＭＳ Ｐゴシック" charset="0"/>
            </a:endParaRPr>
          </a:p>
        </p:txBody>
      </p:sp>
      <p:sp>
        <p:nvSpPr>
          <p:cNvPr id="22717" name="Rectangle 192"/>
          <p:cNvSpPr>
            <a:spLocks noChangeArrowheads="1"/>
          </p:cNvSpPr>
          <p:nvPr/>
        </p:nvSpPr>
        <p:spPr bwMode="auto">
          <a:xfrm>
            <a:off x="7522666" y="6249989"/>
            <a:ext cx="10259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a:solidFill>
                  <a:srgbClr val="000000"/>
                </a:solidFill>
                <a:latin typeface="Times" charset="0"/>
                <a:ea typeface="ＭＳ Ｐゴシック" charset="0"/>
              </a:rPr>
              <a:t>0</a:t>
            </a:r>
            <a:endParaRPr lang="en-US" sz="2400">
              <a:solidFill>
                <a:srgbClr val="40458C"/>
              </a:solidFill>
              <a:latin typeface="Tahoma" charset="0"/>
              <a:ea typeface="ＭＳ Ｐゴシック" charset="0"/>
            </a:endParaRPr>
          </a:p>
        </p:txBody>
      </p:sp>
      <p:grpSp>
        <p:nvGrpSpPr>
          <p:cNvPr id="22718" name="Group 203"/>
          <p:cNvGrpSpPr>
            <a:grpSpLocks/>
          </p:cNvGrpSpPr>
          <p:nvPr/>
        </p:nvGrpSpPr>
        <p:grpSpPr bwMode="auto">
          <a:xfrm>
            <a:off x="8342313" y="6161098"/>
            <a:ext cx="247650" cy="334963"/>
            <a:chOff x="4295" y="3881"/>
            <a:chExt cx="156" cy="211"/>
          </a:xfrm>
        </p:grpSpPr>
        <p:sp>
          <p:nvSpPr>
            <p:cNvPr id="22732" name="Rectangle 193"/>
            <p:cNvSpPr>
              <a:spLocks noChangeArrowheads="1"/>
            </p:cNvSpPr>
            <p:nvPr/>
          </p:nvSpPr>
          <p:spPr bwMode="auto">
            <a:xfrm>
              <a:off x="4295" y="3881"/>
              <a:ext cx="86"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000000"/>
                  </a:solidFill>
                  <a:latin typeface="Times" charset="0"/>
                  <a:ea typeface="ＭＳ Ｐゴシック" charset="0"/>
                </a:rPr>
                <a:t>T</a:t>
              </a:r>
              <a:endParaRPr lang="en-US" sz="2400">
                <a:solidFill>
                  <a:srgbClr val="40458C"/>
                </a:solidFill>
                <a:latin typeface="Tahoma" charset="0"/>
                <a:ea typeface="ＭＳ Ｐゴシック" charset="0"/>
              </a:endParaRPr>
            </a:p>
          </p:txBody>
        </p:sp>
        <p:sp>
          <p:nvSpPr>
            <p:cNvPr id="22733" name="Rectangle 194"/>
            <p:cNvSpPr>
              <a:spLocks noChangeArrowheads="1"/>
            </p:cNvSpPr>
            <p:nvPr/>
          </p:nvSpPr>
          <p:spPr bwMode="auto">
            <a:xfrm>
              <a:off x="4386" y="3937"/>
              <a:ext cx="6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a:solidFill>
                    <a:srgbClr val="000000"/>
                  </a:solidFill>
                  <a:latin typeface="Times" charset="0"/>
                  <a:ea typeface="ＭＳ Ｐゴシック" charset="0"/>
                </a:rPr>
                <a:t>1</a:t>
              </a:r>
              <a:endParaRPr lang="en-US" sz="2400">
                <a:solidFill>
                  <a:srgbClr val="40458C"/>
                </a:solidFill>
                <a:latin typeface="Tahoma" charset="0"/>
                <a:ea typeface="ＭＳ Ｐゴシック" charset="0"/>
              </a:endParaRPr>
            </a:p>
          </p:txBody>
        </p:sp>
      </p:grpSp>
      <p:sp>
        <p:nvSpPr>
          <p:cNvPr id="22719" name="Rectangle 195"/>
          <p:cNvSpPr>
            <a:spLocks noChangeArrowheads="1"/>
          </p:cNvSpPr>
          <p:nvPr/>
        </p:nvSpPr>
        <p:spPr bwMode="auto">
          <a:xfrm>
            <a:off x="9194934" y="5626100"/>
            <a:ext cx="136256"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000000"/>
                </a:solidFill>
                <a:latin typeface="Times" charset="0"/>
                <a:ea typeface="ＭＳ Ｐゴシック" charset="0"/>
              </a:rPr>
              <a:t>T</a:t>
            </a:r>
            <a:endParaRPr lang="en-US" sz="2400">
              <a:solidFill>
                <a:srgbClr val="40458C"/>
              </a:solidFill>
              <a:latin typeface="Tahoma" charset="0"/>
              <a:ea typeface="ＭＳ Ｐゴシック" charset="0"/>
            </a:endParaRPr>
          </a:p>
        </p:txBody>
      </p:sp>
      <p:sp>
        <p:nvSpPr>
          <p:cNvPr id="22720" name="Rectangle 196"/>
          <p:cNvSpPr>
            <a:spLocks noChangeArrowheads="1"/>
          </p:cNvSpPr>
          <p:nvPr/>
        </p:nvSpPr>
        <p:spPr bwMode="auto">
          <a:xfrm>
            <a:off x="9338766" y="5713414"/>
            <a:ext cx="10259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a:solidFill>
                  <a:srgbClr val="000000"/>
                </a:solidFill>
                <a:latin typeface="Times" charset="0"/>
                <a:ea typeface="ＭＳ Ｐゴシック" charset="0"/>
              </a:rPr>
              <a:t>2</a:t>
            </a:r>
            <a:endParaRPr lang="en-US" sz="2400">
              <a:solidFill>
                <a:srgbClr val="40458C"/>
              </a:solidFill>
              <a:latin typeface="Tahoma" charset="0"/>
              <a:ea typeface="ＭＳ Ｐゴシック" charset="0"/>
            </a:endParaRPr>
          </a:p>
        </p:txBody>
      </p:sp>
      <p:sp>
        <p:nvSpPr>
          <p:cNvPr id="22721" name="Rectangle 197"/>
          <p:cNvSpPr>
            <a:spLocks noChangeArrowheads="1"/>
          </p:cNvSpPr>
          <p:nvPr/>
        </p:nvSpPr>
        <p:spPr bwMode="auto">
          <a:xfrm>
            <a:off x="9895022" y="6161088"/>
            <a:ext cx="136256"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000000"/>
                </a:solidFill>
                <a:latin typeface="Times" charset="0"/>
                <a:ea typeface="ＭＳ Ｐゴシック" charset="0"/>
              </a:rPr>
              <a:t>T</a:t>
            </a:r>
            <a:endParaRPr lang="en-US" sz="2400">
              <a:solidFill>
                <a:srgbClr val="40458C"/>
              </a:solidFill>
              <a:latin typeface="Tahoma" charset="0"/>
              <a:ea typeface="ＭＳ Ｐゴシック" charset="0"/>
            </a:endParaRPr>
          </a:p>
        </p:txBody>
      </p:sp>
      <p:sp>
        <p:nvSpPr>
          <p:cNvPr id="22722" name="Rectangle 198"/>
          <p:cNvSpPr>
            <a:spLocks noChangeArrowheads="1"/>
          </p:cNvSpPr>
          <p:nvPr/>
        </p:nvSpPr>
        <p:spPr bwMode="auto">
          <a:xfrm>
            <a:off x="10027741" y="6249989"/>
            <a:ext cx="10259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a:solidFill>
                  <a:srgbClr val="000000"/>
                </a:solidFill>
                <a:latin typeface="Times" charset="0"/>
                <a:ea typeface="ＭＳ Ｐゴシック" charset="0"/>
              </a:rPr>
              <a:t>3</a:t>
            </a:r>
            <a:endParaRPr lang="en-US" sz="2400">
              <a:solidFill>
                <a:srgbClr val="40458C"/>
              </a:solidFill>
              <a:latin typeface="Tahoma" charset="0"/>
              <a:ea typeface="ＭＳ Ｐゴシック" charset="0"/>
            </a:endParaRPr>
          </a:p>
        </p:txBody>
      </p:sp>
      <p:sp>
        <p:nvSpPr>
          <p:cNvPr id="22723" name="Rectangle 199"/>
          <p:cNvSpPr>
            <a:spLocks noChangeArrowheads="1"/>
          </p:cNvSpPr>
          <p:nvPr/>
        </p:nvSpPr>
        <p:spPr bwMode="auto">
          <a:xfrm>
            <a:off x="9024419" y="3975100"/>
            <a:ext cx="107401"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FF0000"/>
                </a:solidFill>
                <a:latin typeface="Times" charset="0"/>
                <a:ea typeface="ＭＳ Ｐゴシック" charset="0"/>
              </a:rPr>
              <a:t>x</a:t>
            </a:r>
            <a:endParaRPr lang="en-US" sz="2400">
              <a:solidFill>
                <a:srgbClr val="40458C"/>
              </a:solidFill>
              <a:latin typeface="Tahoma" charset="0"/>
              <a:ea typeface="ＭＳ Ｐゴシック" charset="0"/>
            </a:endParaRPr>
          </a:p>
        </p:txBody>
      </p:sp>
      <p:sp>
        <p:nvSpPr>
          <p:cNvPr id="22724" name="Rectangle 200"/>
          <p:cNvSpPr>
            <a:spLocks noChangeArrowheads="1"/>
          </p:cNvSpPr>
          <p:nvPr/>
        </p:nvSpPr>
        <p:spPr bwMode="auto">
          <a:xfrm>
            <a:off x="8051280" y="4400550"/>
            <a:ext cx="10740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FF0000"/>
                </a:solidFill>
                <a:latin typeface="Times" charset="0"/>
                <a:ea typeface="ＭＳ Ｐゴシック" charset="0"/>
              </a:rPr>
              <a:t>y</a:t>
            </a:r>
            <a:endParaRPr lang="en-US" sz="2400">
              <a:solidFill>
                <a:srgbClr val="40458C"/>
              </a:solidFill>
              <a:latin typeface="Tahoma" charset="0"/>
              <a:ea typeface="ＭＳ Ｐゴシック" charset="0"/>
            </a:endParaRPr>
          </a:p>
        </p:txBody>
      </p:sp>
      <p:sp>
        <p:nvSpPr>
          <p:cNvPr id="22725" name="Rectangle 201"/>
          <p:cNvSpPr>
            <a:spLocks noChangeArrowheads="1"/>
          </p:cNvSpPr>
          <p:nvPr/>
        </p:nvSpPr>
        <p:spPr bwMode="auto">
          <a:xfrm>
            <a:off x="9430088" y="4346575"/>
            <a:ext cx="94577"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FF0000"/>
                </a:solidFill>
                <a:latin typeface="Times" charset="0"/>
                <a:ea typeface="ＭＳ Ｐゴシック" charset="0"/>
              </a:rPr>
              <a:t>z</a:t>
            </a:r>
            <a:endParaRPr lang="en-US" sz="2400">
              <a:solidFill>
                <a:srgbClr val="40458C"/>
              </a:solidFill>
              <a:latin typeface="Tahoma" charset="0"/>
              <a:ea typeface="ＭＳ Ｐゴシック" charset="0"/>
            </a:endParaRPr>
          </a:p>
        </p:txBody>
      </p:sp>
      <p:sp>
        <p:nvSpPr>
          <p:cNvPr id="22726" name="Text Box 5"/>
          <p:cNvSpPr txBox="1">
            <a:spLocks noChangeArrowheads="1"/>
          </p:cNvSpPr>
          <p:nvPr/>
        </p:nvSpPr>
        <p:spPr bwMode="auto">
          <a:xfrm>
            <a:off x="2286000" y="31242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50000"/>
              </a:spcBef>
              <a:spcAft>
                <a:spcPct val="0"/>
              </a:spcAft>
            </a:pPr>
            <a:r>
              <a:rPr lang="en-US">
                <a:solidFill>
                  <a:srgbClr val="24A63E"/>
                </a:solidFill>
                <a:latin typeface="Times New Roman" charset="0"/>
              </a:rPr>
              <a:t>unbalanced...</a:t>
            </a:r>
          </a:p>
        </p:txBody>
      </p:sp>
      <p:sp>
        <p:nvSpPr>
          <p:cNvPr id="22727" name="Text Box 6"/>
          <p:cNvSpPr txBox="1">
            <a:spLocks noChangeArrowheads="1"/>
          </p:cNvSpPr>
          <p:nvPr/>
        </p:nvSpPr>
        <p:spPr bwMode="auto">
          <a:xfrm>
            <a:off x="4038600" y="5105400"/>
            <a:ext cx="220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50000"/>
              </a:spcBef>
              <a:spcAft>
                <a:spcPct val="0"/>
              </a:spcAft>
            </a:pPr>
            <a:r>
              <a:rPr lang="en-US">
                <a:solidFill>
                  <a:srgbClr val="24A63E"/>
                </a:solidFill>
                <a:latin typeface="Times New Roman" charset="0"/>
              </a:rPr>
              <a:t>...balanced</a:t>
            </a:r>
          </a:p>
        </p:txBody>
      </p:sp>
      <p:pic>
        <p:nvPicPr>
          <p:cNvPr id="22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865563"/>
            <a:ext cx="2819400" cy="1312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729" name="Group 204"/>
          <p:cNvGrpSpPr>
            <a:grpSpLocks/>
          </p:cNvGrpSpPr>
          <p:nvPr/>
        </p:nvGrpSpPr>
        <p:grpSpPr bwMode="auto">
          <a:xfrm>
            <a:off x="5238751" y="3705226"/>
            <a:ext cx="246063" cy="333375"/>
            <a:chOff x="4295" y="3881"/>
            <a:chExt cx="155" cy="210"/>
          </a:xfrm>
        </p:grpSpPr>
        <p:sp>
          <p:nvSpPr>
            <p:cNvPr id="22730" name="Rectangle 205"/>
            <p:cNvSpPr>
              <a:spLocks noChangeArrowheads="1"/>
            </p:cNvSpPr>
            <p:nvPr/>
          </p:nvSpPr>
          <p:spPr bwMode="auto">
            <a:xfrm>
              <a:off x="4295" y="3881"/>
              <a:ext cx="86"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900" i="1">
                  <a:solidFill>
                    <a:srgbClr val="000000"/>
                  </a:solidFill>
                  <a:latin typeface="Times" charset="0"/>
                  <a:ea typeface="ＭＳ Ｐゴシック" charset="0"/>
                </a:rPr>
                <a:t>T</a:t>
              </a:r>
              <a:endParaRPr lang="en-US" sz="2400">
                <a:solidFill>
                  <a:srgbClr val="40458C"/>
                </a:solidFill>
                <a:latin typeface="Tahoma" charset="0"/>
                <a:ea typeface="ＭＳ Ｐゴシック" charset="0"/>
              </a:endParaRPr>
            </a:p>
          </p:txBody>
        </p:sp>
        <p:sp>
          <p:nvSpPr>
            <p:cNvPr id="22731" name="Rectangle 206"/>
            <p:cNvSpPr>
              <a:spLocks noChangeArrowheads="1"/>
            </p:cNvSpPr>
            <p:nvPr/>
          </p:nvSpPr>
          <p:spPr bwMode="auto">
            <a:xfrm>
              <a:off x="4386" y="3937"/>
              <a:ext cx="64"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1600">
                  <a:solidFill>
                    <a:srgbClr val="000000"/>
                  </a:solidFill>
                  <a:latin typeface="Times" charset="0"/>
                  <a:ea typeface="ＭＳ Ｐゴシック" charset="0"/>
                </a:rPr>
                <a:t>1</a:t>
              </a:r>
              <a:endParaRPr lang="en-US" sz="2400">
                <a:solidFill>
                  <a:srgbClr val="40458C"/>
                </a:solidFill>
                <a:latin typeface="Tahoma" charset="0"/>
                <a:ea typeface="ＭＳ Ｐゴシック" charset="0"/>
              </a:endParaRPr>
            </a:p>
          </p:txBody>
        </p:sp>
      </p:grpSp>
    </p:spTree>
    <p:extLst>
      <p:ext uri="{BB962C8B-B14F-4D97-AF65-F5344CB8AC3E}">
        <p14:creationId xmlns:p14="http://schemas.microsoft.com/office/powerpoint/2010/main" val="38371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355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0FA4FB60-16EF-9449-A10C-93B243E509A0}" type="slidenum">
              <a:rPr lang="en-US" sz="1400">
                <a:solidFill>
                  <a:srgbClr val="40458C"/>
                </a:solidFill>
              </a:rPr>
              <a:pPr eaLnBrk="1" fontAlgn="base" hangingPunct="1">
                <a:spcBef>
                  <a:spcPct val="0"/>
                </a:spcBef>
                <a:spcAft>
                  <a:spcPct val="0"/>
                </a:spcAft>
              </a:pPr>
              <a:t>28</a:t>
            </a:fld>
            <a:endParaRPr lang="en-US" sz="1400">
              <a:solidFill>
                <a:srgbClr val="40458C"/>
              </a:solidFill>
            </a:endParaRPr>
          </a:p>
        </p:txBody>
      </p:sp>
      <p:sp>
        <p:nvSpPr>
          <p:cNvPr id="23555" name="Rectangle 2"/>
          <p:cNvSpPr>
            <a:spLocks noGrp="1" noChangeArrowheads="1"/>
          </p:cNvSpPr>
          <p:nvPr>
            <p:ph type="title"/>
          </p:nvPr>
        </p:nvSpPr>
        <p:spPr>
          <a:xfrm>
            <a:off x="2209800" y="304800"/>
            <a:ext cx="8153400" cy="1143000"/>
          </a:xfrm>
        </p:spPr>
        <p:txBody>
          <a:bodyPr>
            <a:normAutofit fontScale="90000"/>
          </a:bodyPr>
          <a:lstStyle/>
          <a:p>
            <a:pPr eaLnBrk="1" hangingPunct="1"/>
            <a:r>
              <a:rPr lang="en-US" dirty="0">
                <a:latin typeface="Tahoma" charset="0"/>
              </a:rPr>
              <a:t>Restructuring (as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2209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95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95800"/>
            <a:ext cx="6413500" cy="209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19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457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952F2DE3-5314-5848-8BCC-1B9ED805DA55}" type="slidenum">
              <a:rPr lang="en-US" sz="1400">
                <a:solidFill>
                  <a:srgbClr val="40458C"/>
                </a:solidFill>
              </a:rPr>
              <a:pPr eaLnBrk="1" fontAlgn="base" hangingPunct="1">
                <a:spcBef>
                  <a:spcPct val="0"/>
                </a:spcBef>
                <a:spcAft>
                  <a:spcPct val="0"/>
                </a:spcAft>
              </a:pPr>
              <a:t>29</a:t>
            </a:fld>
            <a:endParaRPr lang="en-US" sz="1400">
              <a:solidFill>
                <a:srgbClr val="40458C"/>
              </a:solidFill>
            </a:endParaRPr>
          </a:p>
        </p:txBody>
      </p:sp>
      <p:sp>
        <p:nvSpPr>
          <p:cNvPr id="24579" name="Rectangle 2"/>
          <p:cNvSpPr>
            <a:spLocks noGrp="1" noChangeArrowheads="1"/>
          </p:cNvSpPr>
          <p:nvPr>
            <p:ph type="title"/>
          </p:nvPr>
        </p:nvSpPr>
        <p:spPr>
          <a:xfrm>
            <a:off x="2133600" y="304800"/>
            <a:ext cx="8382000" cy="1143000"/>
          </a:xfrm>
        </p:spPr>
        <p:txBody>
          <a:bodyPr>
            <a:normAutofit fontScale="90000"/>
          </a:bodyPr>
          <a:lstStyle/>
          <a:p>
            <a:pPr eaLnBrk="1" hangingPunct="1"/>
            <a:r>
              <a:rPr lang="en-US" dirty="0">
                <a:latin typeface="Tahoma" charset="0"/>
              </a:rPr>
              <a:t>Restructuring (as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2209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43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643890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8472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1F40113-C269-4BAC-AABD-0A5AB9A7B6EA}" type="slidenum">
              <a:rPr lang="en-US" smtClean="0"/>
              <a:pPr>
                <a:defRPr/>
              </a:pPr>
              <a:t>3</a:t>
            </a:fld>
            <a:endParaRPr lang="en-US"/>
          </a:p>
        </p:txBody>
      </p:sp>
      <p:pic>
        <p:nvPicPr>
          <p:cNvPr id="3" name="Picture 2">
            <a:extLst>
              <a:ext uri="{FF2B5EF4-FFF2-40B4-BE49-F238E27FC236}">
                <a16:creationId xmlns:a16="http://schemas.microsoft.com/office/drawing/2014/main" id="{374EFCBB-CCA2-47B9-B36D-744BAC1EB897}"/>
              </a:ext>
            </a:extLst>
          </p:cNvPr>
          <p:cNvPicPr>
            <a:picLocks noChangeAspect="1"/>
          </p:cNvPicPr>
          <p:nvPr/>
        </p:nvPicPr>
        <p:blipFill>
          <a:blip r:embed="rId3"/>
          <a:stretch>
            <a:fillRect/>
          </a:stretch>
        </p:blipFill>
        <p:spPr>
          <a:xfrm>
            <a:off x="2352040" y="209784"/>
            <a:ext cx="7487920" cy="6438432"/>
          </a:xfrm>
          <a:prstGeom prst="rect">
            <a:avLst/>
          </a:prstGeom>
        </p:spPr>
      </p:pic>
      <p:sp>
        <p:nvSpPr>
          <p:cNvPr id="14" name="Rectangle 13"/>
          <p:cNvSpPr/>
          <p:nvPr/>
        </p:nvSpPr>
        <p:spPr>
          <a:xfrm>
            <a:off x="1892473" y="3806868"/>
            <a:ext cx="8610600" cy="228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128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5602"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916D3BEA-20A2-7947-9F7A-C085DFCC1BE5}" type="slidenum">
              <a:rPr lang="en-US" sz="1400">
                <a:solidFill>
                  <a:srgbClr val="40458C"/>
                </a:solidFill>
              </a:rPr>
              <a:pPr eaLnBrk="1" fontAlgn="base" hangingPunct="1">
                <a:spcBef>
                  <a:spcPct val="0"/>
                </a:spcBef>
                <a:spcAft>
                  <a:spcPct val="0"/>
                </a:spcAft>
              </a:pPr>
              <a:t>30</a:t>
            </a:fld>
            <a:endParaRPr lang="en-US" sz="1400">
              <a:solidFill>
                <a:srgbClr val="40458C"/>
              </a:solidFill>
            </a:endParaRPr>
          </a:p>
        </p:txBody>
      </p:sp>
      <p:sp>
        <p:nvSpPr>
          <p:cNvPr id="25603" name="Rectangle 2"/>
          <p:cNvSpPr>
            <a:spLocks noGrp="1" noChangeArrowheads="1"/>
          </p:cNvSpPr>
          <p:nvPr>
            <p:ph type="title"/>
          </p:nvPr>
        </p:nvSpPr>
        <p:spPr>
          <a:xfrm>
            <a:off x="2133600" y="381000"/>
            <a:ext cx="7772400" cy="1143000"/>
          </a:xfrm>
        </p:spPr>
        <p:txBody>
          <a:bodyPr/>
          <a:lstStyle/>
          <a:p>
            <a:pPr eaLnBrk="1" hangingPunct="1"/>
            <a:r>
              <a:rPr lang="en-US">
                <a:latin typeface="Tahoma" charset="0"/>
              </a:rPr>
              <a:t>Removal</a:t>
            </a:r>
          </a:p>
        </p:txBody>
      </p:sp>
      <p:sp>
        <p:nvSpPr>
          <p:cNvPr id="25604" name="Rectangle 3" descr="Rectangle: Click to edit Master text styles&#10;Second level&#10;Third level&#10;Fourth level&#10;Fifth level"/>
          <p:cNvSpPr>
            <a:spLocks noGrp="1" noChangeArrowheads="1"/>
          </p:cNvSpPr>
          <p:nvPr>
            <p:ph type="body" sz="half" idx="1"/>
          </p:nvPr>
        </p:nvSpPr>
        <p:spPr>
          <a:xfrm>
            <a:off x="2362200" y="1676400"/>
            <a:ext cx="7924800" cy="1219200"/>
          </a:xfrm>
        </p:spPr>
        <p:txBody>
          <a:bodyPr>
            <a:normAutofit fontScale="85000" lnSpcReduction="20000"/>
          </a:bodyPr>
          <a:lstStyle/>
          <a:p>
            <a:pPr eaLnBrk="1" hangingPunct="1">
              <a:lnSpc>
                <a:spcPct val="110000"/>
              </a:lnSpc>
            </a:pPr>
            <a:r>
              <a:rPr lang="en-US" sz="2400" dirty="0">
                <a:latin typeface="Tahoma" charset="0"/>
              </a:rPr>
              <a:t>Removal begins as in a binary search tree, which means the node removed will become an empty external node. Its parent, w, may cause an imbalance.</a:t>
            </a:r>
          </a:p>
          <a:p>
            <a:pPr eaLnBrk="1" hangingPunct="1">
              <a:lnSpc>
                <a:spcPct val="90000"/>
              </a:lnSpc>
            </a:pPr>
            <a:r>
              <a:rPr lang="en-US" sz="2400" dirty="0">
                <a:latin typeface="Tahoma" charset="0"/>
              </a:rPr>
              <a:t>Example: </a:t>
            </a:r>
          </a:p>
        </p:txBody>
      </p:sp>
      <p:grpSp>
        <p:nvGrpSpPr>
          <p:cNvPr id="25605" name="Group 4"/>
          <p:cNvGrpSpPr>
            <a:grpSpLocks/>
          </p:cNvGrpSpPr>
          <p:nvPr/>
        </p:nvGrpSpPr>
        <p:grpSpPr bwMode="auto">
          <a:xfrm>
            <a:off x="3656016" y="2913064"/>
            <a:ext cx="2774951" cy="2925763"/>
            <a:chOff x="2102" y="1815"/>
            <a:chExt cx="1748" cy="1843"/>
          </a:xfrm>
        </p:grpSpPr>
        <p:sp>
          <p:nvSpPr>
            <p:cNvPr id="25642" name="Oval 5"/>
            <p:cNvSpPr>
              <a:spLocks noChangeArrowheads="1"/>
            </p:cNvSpPr>
            <p:nvPr/>
          </p:nvSpPr>
          <p:spPr bwMode="auto">
            <a:xfrm>
              <a:off x="2666" y="1815"/>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44</a:t>
              </a:r>
            </a:p>
          </p:txBody>
        </p:sp>
        <p:sp>
          <p:nvSpPr>
            <p:cNvPr id="25643" name="Oval 6"/>
            <p:cNvSpPr>
              <a:spLocks noChangeArrowheads="1"/>
            </p:cNvSpPr>
            <p:nvPr/>
          </p:nvSpPr>
          <p:spPr bwMode="auto">
            <a:xfrm>
              <a:off x="2144" y="2199"/>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17</a:t>
              </a:r>
            </a:p>
          </p:txBody>
        </p:sp>
        <p:sp>
          <p:nvSpPr>
            <p:cNvPr id="25644" name="Oval 7"/>
            <p:cNvSpPr>
              <a:spLocks noChangeArrowheads="1"/>
            </p:cNvSpPr>
            <p:nvPr/>
          </p:nvSpPr>
          <p:spPr bwMode="auto">
            <a:xfrm>
              <a:off x="3396" y="2631"/>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78</a:t>
              </a:r>
            </a:p>
          </p:txBody>
        </p:sp>
        <p:sp>
          <p:nvSpPr>
            <p:cNvPr id="25645" name="Oval 8"/>
            <p:cNvSpPr>
              <a:spLocks noChangeArrowheads="1"/>
            </p:cNvSpPr>
            <p:nvPr/>
          </p:nvSpPr>
          <p:spPr bwMode="auto">
            <a:xfrm>
              <a:off x="2276" y="2631"/>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32</a:t>
              </a:r>
            </a:p>
          </p:txBody>
        </p:sp>
        <p:sp>
          <p:nvSpPr>
            <p:cNvPr id="25646" name="Oval 9"/>
            <p:cNvSpPr>
              <a:spLocks noChangeArrowheads="1"/>
            </p:cNvSpPr>
            <p:nvPr/>
          </p:nvSpPr>
          <p:spPr bwMode="auto">
            <a:xfrm>
              <a:off x="2888" y="2631"/>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50</a:t>
              </a:r>
            </a:p>
          </p:txBody>
        </p:sp>
        <p:sp>
          <p:nvSpPr>
            <p:cNvPr id="25647" name="Oval 10"/>
            <p:cNvSpPr>
              <a:spLocks noChangeArrowheads="1"/>
            </p:cNvSpPr>
            <p:nvPr/>
          </p:nvSpPr>
          <p:spPr bwMode="auto">
            <a:xfrm>
              <a:off x="3524" y="3055"/>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88</a:t>
              </a:r>
            </a:p>
          </p:txBody>
        </p:sp>
        <p:sp>
          <p:nvSpPr>
            <p:cNvPr id="25648" name="Oval 11"/>
            <p:cNvSpPr>
              <a:spLocks noChangeArrowheads="1"/>
            </p:cNvSpPr>
            <p:nvPr/>
          </p:nvSpPr>
          <p:spPr bwMode="auto">
            <a:xfrm>
              <a:off x="2666" y="3063"/>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48</a:t>
              </a:r>
            </a:p>
          </p:txBody>
        </p:sp>
        <p:sp>
          <p:nvSpPr>
            <p:cNvPr id="25649" name="Oval 12"/>
            <p:cNvSpPr>
              <a:spLocks noChangeArrowheads="1"/>
            </p:cNvSpPr>
            <p:nvPr/>
          </p:nvSpPr>
          <p:spPr bwMode="auto">
            <a:xfrm>
              <a:off x="3146" y="2199"/>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62</a:t>
              </a:r>
            </a:p>
          </p:txBody>
        </p:sp>
        <p:sp>
          <p:nvSpPr>
            <p:cNvPr id="25650" name="Rectangle 13"/>
            <p:cNvSpPr>
              <a:spLocks noChangeArrowheads="1"/>
            </p:cNvSpPr>
            <p:nvPr/>
          </p:nvSpPr>
          <p:spPr bwMode="auto">
            <a:xfrm>
              <a:off x="2102" y="2503"/>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1" name="Rectangle 14"/>
            <p:cNvSpPr>
              <a:spLocks noChangeArrowheads="1"/>
            </p:cNvSpPr>
            <p:nvPr/>
          </p:nvSpPr>
          <p:spPr bwMode="auto">
            <a:xfrm>
              <a:off x="2294" y="2935"/>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2" name="Rectangle 15"/>
            <p:cNvSpPr>
              <a:spLocks noChangeArrowheads="1"/>
            </p:cNvSpPr>
            <p:nvPr/>
          </p:nvSpPr>
          <p:spPr bwMode="auto">
            <a:xfrm>
              <a:off x="2486" y="2935"/>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3" name="Rectangle 16"/>
            <p:cNvSpPr>
              <a:spLocks noChangeArrowheads="1"/>
            </p:cNvSpPr>
            <p:nvPr/>
          </p:nvSpPr>
          <p:spPr bwMode="auto">
            <a:xfrm>
              <a:off x="2678" y="3367"/>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4" name="Rectangle 17"/>
            <p:cNvSpPr>
              <a:spLocks noChangeArrowheads="1"/>
            </p:cNvSpPr>
            <p:nvPr/>
          </p:nvSpPr>
          <p:spPr bwMode="auto">
            <a:xfrm>
              <a:off x="2870" y="3367"/>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5" name="Rectangle 18"/>
            <p:cNvSpPr>
              <a:spLocks noChangeArrowheads="1"/>
            </p:cNvSpPr>
            <p:nvPr/>
          </p:nvSpPr>
          <p:spPr bwMode="auto">
            <a:xfrm>
              <a:off x="3350" y="2975"/>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6" name="Rectangle 19"/>
            <p:cNvSpPr>
              <a:spLocks noChangeArrowheads="1"/>
            </p:cNvSpPr>
            <p:nvPr/>
          </p:nvSpPr>
          <p:spPr bwMode="auto">
            <a:xfrm>
              <a:off x="3542" y="3359"/>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7" name="Rectangle 20"/>
            <p:cNvSpPr>
              <a:spLocks noChangeArrowheads="1"/>
            </p:cNvSpPr>
            <p:nvPr/>
          </p:nvSpPr>
          <p:spPr bwMode="auto">
            <a:xfrm>
              <a:off x="3734" y="3359"/>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5658" name="AutoShape 21"/>
            <p:cNvCxnSpPr>
              <a:cxnSpLocks noChangeShapeType="1"/>
              <a:stCxn id="25642" idx="4"/>
              <a:endCxn id="25643" idx="0"/>
            </p:cNvCxnSpPr>
            <p:nvPr/>
          </p:nvCxnSpPr>
          <p:spPr bwMode="auto">
            <a:xfrm flipH="1">
              <a:off x="2305" y="2078"/>
              <a:ext cx="522"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59" name="AutoShape 22"/>
            <p:cNvCxnSpPr>
              <a:cxnSpLocks noChangeShapeType="1"/>
              <a:stCxn id="25643" idx="4"/>
              <a:endCxn id="25650" idx="0"/>
            </p:cNvCxnSpPr>
            <p:nvPr/>
          </p:nvCxnSpPr>
          <p:spPr bwMode="auto">
            <a:xfrm flipH="1">
              <a:off x="2160" y="2462"/>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0" name="AutoShape 23"/>
            <p:cNvCxnSpPr>
              <a:cxnSpLocks noChangeShapeType="1"/>
              <a:stCxn id="25643" idx="4"/>
              <a:endCxn id="25645" idx="0"/>
            </p:cNvCxnSpPr>
            <p:nvPr/>
          </p:nvCxnSpPr>
          <p:spPr bwMode="auto">
            <a:xfrm>
              <a:off x="2305" y="2462"/>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1" name="AutoShape 24"/>
            <p:cNvCxnSpPr>
              <a:cxnSpLocks noChangeShapeType="1"/>
              <a:stCxn id="25642" idx="4"/>
              <a:endCxn id="25649" idx="0"/>
            </p:cNvCxnSpPr>
            <p:nvPr/>
          </p:nvCxnSpPr>
          <p:spPr bwMode="auto">
            <a:xfrm>
              <a:off x="2827" y="2078"/>
              <a:ext cx="48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2" name="AutoShape 25"/>
            <p:cNvCxnSpPr>
              <a:cxnSpLocks noChangeShapeType="1"/>
              <a:stCxn id="25644" idx="0"/>
              <a:endCxn id="25649" idx="4"/>
            </p:cNvCxnSpPr>
            <p:nvPr/>
          </p:nvCxnSpPr>
          <p:spPr bwMode="auto">
            <a:xfrm flipH="1" flipV="1">
              <a:off x="3307" y="2462"/>
              <a:ext cx="25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3" name="AutoShape 26"/>
            <p:cNvCxnSpPr>
              <a:cxnSpLocks noChangeShapeType="1"/>
              <a:stCxn id="25644" idx="4"/>
              <a:endCxn id="25647" idx="0"/>
            </p:cNvCxnSpPr>
            <p:nvPr/>
          </p:nvCxnSpPr>
          <p:spPr bwMode="auto">
            <a:xfrm>
              <a:off x="3557" y="2894"/>
              <a:ext cx="128" cy="17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4" name="AutoShape 27"/>
            <p:cNvCxnSpPr>
              <a:cxnSpLocks noChangeShapeType="1"/>
              <a:stCxn id="25646" idx="4"/>
              <a:endCxn id="25648" idx="0"/>
            </p:cNvCxnSpPr>
            <p:nvPr/>
          </p:nvCxnSpPr>
          <p:spPr bwMode="auto">
            <a:xfrm flipH="1">
              <a:off x="2827" y="2894"/>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5" name="AutoShape 28"/>
            <p:cNvCxnSpPr>
              <a:cxnSpLocks noChangeShapeType="1"/>
              <a:stCxn id="25645" idx="4"/>
              <a:endCxn id="25651" idx="0"/>
            </p:cNvCxnSpPr>
            <p:nvPr/>
          </p:nvCxnSpPr>
          <p:spPr bwMode="auto">
            <a:xfrm flipH="1">
              <a:off x="2352" y="2894"/>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6" name="AutoShape 29"/>
            <p:cNvCxnSpPr>
              <a:cxnSpLocks noChangeShapeType="1"/>
              <a:stCxn id="25645" idx="4"/>
              <a:endCxn id="25652" idx="0"/>
            </p:cNvCxnSpPr>
            <p:nvPr/>
          </p:nvCxnSpPr>
          <p:spPr bwMode="auto">
            <a:xfrm>
              <a:off x="2437" y="2894"/>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7" name="AutoShape 30"/>
            <p:cNvCxnSpPr>
              <a:cxnSpLocks noChangeShapeType="1"/>
              <a:stCxn id="25648" idx="4"/>
              <a:endCxn id="25653" idx="0"/>
            </p:cNvCxnSpPr>
            <p:nvPr/>
          </p:nvCxnSpPr>
          <p:spPr bwMode="auto">
            <a:xfrm flipH="1">
              <a:off x="2736"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8" name="AutoShape 31"/>
            <p:cNvCxnSpPr>
              <a:cxnSpLocks noChangeShapeType="1"/>
              <a:stCxn id="25648" idx="4"/>
              <a:endCxn id="25654" idx="0"/>
            </p:cNvCxnSpPr>
            <p:nvPr/>
          </p:nvCxnSpPr>
          <p:spPr bwMode="auto">
            <a:xfrm>
              <a:off x="2827"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9" name="AutoShape 32"/>
            <p:cNvCxnSpPr>
              <a:cxnSpLocks noChangeShapeType="1"/>
              <a:stCxn id="25646" idx="4"/>
              <a:endCxn id="25674" idx="0"/>
            </p:cNvCxnSpPr>
            <p:nvPr/>
          </p:nvCxnSpPr>
          <p:spPr bwMode="auto">
            <a:xfrm>
              <a:off x="3049" y="2894"/>
              <a:ext cx="124"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0" name="AutoShape 33"/>
            <p:cNvCxnSpPr>
              <a:cxnSpLocks noChangeShapeType="1"/>
              <a:stCxn id="25644" idx="4"/>
              <a:endCxn id="25655" idx="0"/>
            </p:cNvCxnSpPr>
            <p:nvPr/>
          </p:nvCxnSpPr>
          <p:spPr bwMode="auto">
            <a:xfrm flipH="1">
              <a:off x="3408" y="2894"/>
              <a:ext cx="149"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1" name="AutoShape 34"/>
            <p:cNvCxnSpPr>
              <a:cxnSpLocks noChangeShapeType="1"/>
              <a:stCxn id="25646" idx="0"/>
              <a:endCxn id="25649" idx="4"/>
            </p:cNvCxnSpPr>
            <p:nvPr/>
          </p:nvCxnSpPr>
          <p:spPr bwMode="auto">
            <a:xfrm flipV="1">
              <a:off x="3049" y="2462"/>
              <a:ext cx="258"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2" name="AutoShape 35"/>
            <p:cNvCxnSpPr>
              <a:cxnSpLocks noChangeShapeType="1"/>
              <a:stCxn id="25647" idx="4"/>
              <a:endCxn id="25656" idx="0"/>
            </p:cNvCxnSpPr>
            <p:nvPr/>
          </p:nvCxnSpPr>
          <p:spPr bwMode="auto">
            <a:xfrm flipH="1">
              <a:off x="3600" y="3318"/>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3" name="AutoShape 36"/>
            <p:cNvCxnSpPr>
              <a:cxnSpLocks noChangeShapeType="1"/>
              <a:stCxn id="25647" idx="4"/>
              <a:endCxn id="25657" idx="0"/>
            </p:cNvCxnSpPr>
            <p:nvPr/>
          </p:nvCxnSpPr>
          <p:spPr bwMode="auto">
            <a:xfrm>
              <a:off x="3685" y="3318"/>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74" name="Oval 37"/>
            <p:cNvSpPr>
              <a:spLocks noChangeArrowheads="1"/>
            </p:cNvSpPr>
            <p:nvPr/>
          </p:nvSpPr>
          <p:spPr bwMode="auto">
            <a:xfrm>
              <a:off x="3012" y="3063"/>
              <a:ext cx="323" cy="273"/>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54</a:t>
              </a:r>
            </a:p>
          </p:txBody>
        </p:sp>
        <p:sp>
          <p:nvSpPr>
            <p:cNvPr id="25675" name="Rectangle 38"/>
            <p:cNvSpPr>
              <a:spLocks noChangeArrowheads="1"/>
            </p:cNvSpPr>
            <p:nvPr/>
          </p:nvSpPr>
          <p:spPr bwMode="auto">
            <a:xfrm>
              <a:off x="3024" y="3367"/>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76" name="Rectangle 39"/>
            <p:cNvSpPr>
              <a:spLocks noChangeArrowheads="1"/>
            </p:cNvSpPr>
            <p:nvPr/>
          </p:nvSpPr>
          <p:spPr bwMode="auto">
            <a:xfrm>
              <a:off x="3216" y="3367"/>
              <a:ext cx="116" cy="291"/>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5677" name="AutoShape 40"/>
            <p:cNvCxnSpPr>
              <a:cxnSpLocks noChangeShapeType="1"/>
              <a:stCxn id="25674" idx="4"/>
              <a:endCxn id="25675" idx="0"/>
            </p:cNvCxnSpPr>
            <p:nvPr/>
          </p:nvCxnSpPr>
          <p:spPr bwMode="auto">
            <a:xfrm flipH="1">
              <a:off x="3082"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8" name="AutoShape 41"/>
            <p:cNvCxnSpPr>
              <a:cxnSpLocks noChangeShapeType="1"/>
              <a:stCxn id="25674" idx="4"/>
              <a:endCxn id="25676" idx="0"/>
            </p:cNvCxnSpPr>
            <p:nvPr/>
          </p:nvCxnSpPr>
          <p:spPr bwMode="auto">
            <a:xfrm>
              <a:off x="3173"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5606" name="Oval 42"/>
          <p:cNvSpPr>
            <a:spLocks noChangeArrowheads="1"/>
          </p:cNvSpPr>
          <p:nvPr/>
        </p:nvSpPr>
        <p:spPr bwMode="auto">
          <a:xfrm>
            <a:off x="7598883" y="29125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44</a:t>
            </a:r>
          </a:p>
        </p:txBody>
      </p:sp>
      <p:sp>
        <p:nvSpPr>
          <p:cNvPr id="25607" name="Oval 43"/>
          <p:cNvSpPr>
            <a:spLocks noChangeArrowheads="1"/>
          </p:cNvSpPr>
          <p:nvPr/>
        </p:nvSpPr>
        <p:spPr bwMode="auto">
          <a:xfrm>
            <a:off x="7065483" y="35221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17</a:t>
            </a:r>
          </a:p>
        </p:txBody>
      </p:sp>
      <p:sp>
        <p:nvSpPr>
          <p:cNvPr id="25608" name="Oval 44"/>
          <p:cNvSpPr>
            <a:spLocks noChangeArrowheads="1"/>
          </p:cNvSpPr>
          <p:nvPr/>
        </p:nvSpPr>
        <p:spPr bwMode="auto">
          <a:xfrm>
            <a:off x="8605358" y="42079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78</a:t>
            </a:r>
          </a:p>
        </p:txBody>
      </p:sp>
      <p:sp>
        <p:nvSpPr>
          <p:cNvPr id="25609" name="Oval 45"/>
          <p:cNvSpPr>
            <a:spLocks noChangeArrowheads="1"/>
          </p:cNvSpPr>
          <p:nvPr/>
        </p:nvSpPr>
        <p:spPr bwMode="auto">
          <a:xfrm>
            <a:off x="7798908" y="42079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50</a:t>
            </a:r>
          </a:p>
        </p:txBody>
      </p:sp>
      <p:sp>
        <p:nvSpPr>
          <p:cNvPr id="25610" name="Oval 46"/>
          <p:cNvSpPr>
            <a:spLocks noChangeArrowheads="1"/>
          </p:cNvSpPr>
          <p:nvPr/>
        </p:nvSpPr>
        <p:spPr bwMode="auto">
          <a:xfrm>
            <a:off x="8808558" y="48810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88</a:t>
            </a:r>
          </a:p>
        </p:txBody>
      </p:sp>
      <p:sp>
        <p:nvSpPr>
          <p:cNvPr id="25611" name="Oval 47"/>
          <p:cNvSpPr>
            <a:spLocks noChangeArrowheads="1"/>
          </p:cNvSpPr>
          <p:nvPr/>
        </p:nvSpPr>
        <p:spPr bwMode="auto">
          <a:xfrm>
            <a:off x="7446483" y="48937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48</a:t>
            </a:r>
          </a:p>
        </p:txBody>
      </p:sp>
      <p:sp>
        <p:nvSpPr>
          <p:cNvPr id="25612" name="Oval 48"/>
          <p:cNvSpPr>
            <a:spLocks noChangeArrowheads="1"/>
          </p:cNvSpPr>
          <p:nvPr/>
        </p:nvSpPr>
        <p:spPr bwMode="auto">
          <a:xfrm>
            <a:off x="8208483" y="35221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62</a:t>
            </a:r>
          </a:p>
        </p:txBody>
      </p:sp>
      <p:sp>
        <p:nvSpPr>
          <p:cNvPr id="25613" name="Rectangle 49"/>
          <p:cNvSpPr>
            <a:spLocks noChangeArrowheads="1"/>
          </p:cNvSpPr>
          <p:nvPr/>
        </p:nvSpPr>
        <p:spPr bwMode="auto">
          <a:xfrm>
            <a:off x="7075199" y="40046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4" name="Rectangle 50"/>
          <p:cNvSpPr>
            <a:spLocks noChangeArrowheads="1"/>
          </p:cNvSpPr>
          <p:nvPr/>
        </p:nvSpPr>
        <p:spPr bwMode="auto">
          <a:xfrm>
            <a:off x="7379999" y="40046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5" name="Rectangle 51"/>
          <p:cNvSpPr>
            <a:spLocks noChangeArrowheads="1"/>
          </p:cNvSpPr>
          <p:nvPr/>
        </p:nvSpPr>
        <p:spPr bwMode="auto">
          <a:xfrm>
            <a:off x="7465724"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6" name="Rectangle 52"/>
          <p:cNvSpPr>
            <a:spLocks noChangeArrowheads="1"/>
          </p:cNvSpPr>
          <p:nvPr/>
        </p:nvSpPr>
        <p:spPr bwMode="auto">
          <a:xfrm>
            <a:off x="7770524"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7" name="Rectangle 53"/>
          <p:cNvSpPr>
            <a:spLocks noChangeArrowheads="1"/>
          </p:cNvSpPr>
          <p:nvPr/>
        </p:nvSpPr>
        <p:spPr bwMode="auto">
          <a:xfrm>
            <a:off x="8532524" y="47539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8" name="Rectangle 54"/>
          <p:cNvSpPr>
            <a:spLocks noChangeArrowheads="1"/>
          </p:cNvSpPr>
          <p:nvPr/>
        </p:nvSpPr>
        <p:spPr bwMode="auto">
          <a:xfrm>
            <a:off x="8837324" y="53635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9" name="Rectangle 55"/>
          <p:cNvSpPr>
            <a:spLocks noChangeArrowheads="1"/>
          </p:cNvSpPr>
          <p:nvPr/>
        </p:nvSpPr>
        <p:spPr bwMode="auto">
          <a:xfrm>
            <a:off x="9142124" y="53635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5620" name="AutoShape 56"/>
          <p:cNvCxnSpPr>
            <a:cxnSpLocks noChangeShapeType="1"/>
            <a:stCxn id="25606" idx="4"/>
            <a:endCxn id="25607" idx="0"/>
          </p:cNvCxnSpPr>
          <p:nvPr/>
        </p:nvCxnSpPr>
        <p:spPr bwMode="auto">
          <a:xfrm flipH="1">
            <a:off x="7321550" y="3330576"/>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1" name="AutoShape 57"/>
          <p:cNvCxnSpPr>
            <a:cxnSpLocks noChangeShapeType="1"/>
            <a:stCxn id="25607" idx="4"/>
            <a:endCxn id="25613" idx="0"/>
          </p:cNvCxnSpPr>
          <p:nvPr/>
        </p:nvCxnSpPr>
        <p:spPr bwMode="auto">
          <a:xfrm flipH="1">
            <a:off x="7167564" y="3940176"/>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2" name="AutoShape 58"/>
          <p:cNvCxnSpPr>
            <a:cxnSpLocks noChangeShapeType="1"/>
            <a:stCxn id="25607" idx="4"/>
            <a:endCxn id="25614" idx="0"/>
          </p:cNvCxnSpPr>
          <p:nvPr/>
        </p:nvCxnSpPr>
        <p:spPr bwMode="auto">
          <a:xfrm>
            <a:off x="7321551" y="3940176"/>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3" name="AutoShape 59"/>
          <p:cNvCxnSpPr>
            <a:cxnSpLocks noChangeShapeType="1"/>
            <a:stCxn id="25606" idx="4"/>
            <a:endCxn id="25612" idx="0"/>
          </p:cNvCxnSpPr>
          <p:nvPr/>
        </p:nvCxnSpPr>
        <p:spPr bwMode="auto">
          <a:xfrm>
            <a:off x="7854950" y="3330576"/>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4" name="AutoShape 60"/>
          <p:cNvCxnSpPr>
            <a:cxnSpLocks noChangeShapeType="1"/>
            <a:stCxn id="25608" idx="0"/>
            <a:endCxn id="25612" idx="4"/>
          </p:cNvCxnSpPr>
          <p:nvPr/>
        </p:nvCxnSpPr>
        <p:spPr bwMode="auto">
          <a:xfrm flipH="1" flipV="1">
            <a:off x="8464551" y="3940176"/>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5" name="AutoShape 61"/>
          <p:cNvCxnSpPr>
            <a:cxnSpLocks noChangeShapeType="1"/>
            <a:stCxn id="25608" idx="4"/>
            <a:endCxn id="25610" idx="0"/>
          </p:cNvCxnSpPr>
          <p:nvPr/>
        </p:nvCxnSpPr>
        <p:spPr bwMode="auto">
          <a:xfrm>
            <a:off x="8861425" y="462597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6" name="AutoShape 62"/>
          <p:cNvCxnSpPr>
            <a:cxnSpLocks noChangeShapeType="1"/>
            <a:stCxn id="25609" idx="4"/>
            <a:endCxn id="25611" idx="0"/>
          </p:cNvCxnSpPr>
          <p:nvPr/>
        </p:nvCxnSpPr>
        <p:spPr bwMode="auto">
          <a:xfrm flipH="1">
            <a:off x="7702551" y="462597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7" name="AutoShape 63"/>
          <p:cNvCxnSpPr>
            <a:cxnSpLocks noChangeShapeType="1"/>
            <a:stCxn id="25611" idx="4"/>
            <a:endCxn id="25615" idx="0"/>
          </p:cNvCxnSpPr>
          <p:nvPr/>
        </p:nvCxnSpPr>
        <p:spPr bwMode="auto">
          <a:xfrm flipH="1">
            <a:off x="7558088" y="531177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8" name="AutoShape 64"/>
          <p:cNvCxnSpPr>
            <a:cxnSpLocks noChangeShapeType="1"/>
            <a:stCxn id="25611" idx="4"/>
            <a:endCxn id="25616" idx="0"/>
          </p:cNvCxnSpPr>
          <p:nvPr/>
        </p:nvCxnSpPr>
        <p:spPr bwMode="auto">
          <a:xfrm>
            <a:off x="7702550" y="531177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9" name="AutoShape 65"/>
          <p:cNvCxnSpPr>
            <a:cxnSpLocks noChangeShapeType="1"/>
            <a:stCxn id="25609" idx="4"/>
            <a:endCxn id="25634" idx="0"/>
          </p:cNvCxnSpPr>
          <p:nvPr/>
        </p:nvCxnSpPr>
        <p:spPr bwMode="auto">
          <a:xfrm>
            <a:off x="8054975" y="462597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0" name="AutoShape 66"/>
          <p:cNvCxnSpPr>
            <a:cxnSpLocks noChangeShapeType="1"/>
            <a:stCxn id="25608" idx="4"/>
            <a:endCxn id="25617" idx="0"/>
          </p:cNvCxnSpPr>
          <p:nvPr/>
        </p:nvCxnSpPr>
        <p:spPr bwMode="auto">
          <a:xfrm flipH="1">
            <a:off x="8624889" y="4625976"/>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1" name="AutoShape 67"/>
          <p:cNvCxnSpPr>
            <a:cxnSpLocks noChangeShapeType="1"/>
            <a:stCxn id="25609" idx="0"/>
            <a:endCxn id="25612" idx="4"/>
          </p:cNvCxnSpPr>
          <p:nvPr/>
        </p:nvCxnSpPr>
        <p:spPr bwMode="auto">
          <a:xfrm flipV="1">
            <a:off x="8054976" y="3940176"/>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2" name="AutoShape 68"/>
          <p:cNvCxnSpPr>
            <a:cxnSpLocks noChangeShapeType="1"/>
            <a:stCxn id="25610" idx="4"/>
            <a:endCxn id="25618" idx="0"/>
          </p:cNvCxnSpPr>
          <p:nvPr/>
        </p:nvCxnSpPr>
        <p:spPr bwMode="auto">
          <a:xfrm flipH="1">
            <a:off x="8929689" y="5299076"/>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3" name="AutoShape 69"/>
          <p:cNvCxnSpPr>
            <a:cxnSpLocks noChangeShapeType="1"/>
            <a:stCxn id="25610" idx="4"/>
            <a:endCxn id="25619" idx="0"/>
          </p:cNvCxnSpPr>
          <p:nvPr/>
        </p:nvCxnSpPr>
        <p:spPr bwMode="auto">
          <a:xfrm>
            <a:off x="9064626" y="5299076"/>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34" name="Oval 70"/>
          <p:cNvSpPr>
            <a:spLocks noChangeArrowheads="1"/>
          </p:cNvSpPr>
          <p:nvPr/>
        </p:nvSpPr>
        <p:spPr bwMode="auto">
          <a:xfrm>
            <a:off x="7995758" y="489376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54</a:t>
            </a:r>
          </a:p>
        </p:txBody>
      </p:sp>
      <p:sp>
        <p:nvSpPr>
          <p:cNvPr id="25635" name="Rectangle 71"/>
          <p:cNvSpPr>
            <a:spLocks noChangeArrowheads="1"/>
          </p:cNvSpPr>
          <p:nvPr/>
        </p:nvSpPr>
        <p:spPr bwMode="auto">
          <a:xfrm>
            <a:off x="8014999"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36" name="Rectangle 72"/>
          <p:cNvSpPr>
            <a:spLocks noChangeArrowheads="1"/>
          </p:cNvSpPr>
          <p:nvPr/>
        </p:nvSpPr>
        <p:spPr bwMode="auto">
          <a:xfrm>
            <a:off x="8319799" y="537621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5637" name="AutoShape 73"/>
          <p:cNvCxnSpPr>
            <a:cxnSpLocks noChangeShapeType="1"/>
            <a:stCxn id="25634" idx="4"/>
            <a:endCxn id="25635" idx="0"/>
          </p:cNvCxnSpPr>
          <p:nvPr/>
        </p:nvCxnSpPr>
        <p:spPr bwMode="auto">
          <a:xfrm flipH="1">
            <a:off x="8107363" y="531177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8" name="AutoShape 74"/>
          <p:cNvCxnSpPr>
            <a:cxnSpLocks noChangeShapeType="1"/>
            <a:stCxn id="25634" idx="4"/>
            <a:endCxn id="25636" idx="0"/>
          </p:cNvCxnSpPr>
          <p:nvPr/>
        </p:nvCxnSpPr>
        <p:spPr bwMode="auto">
          <a:xfrm>
            <a:off x="8251825" y="531177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39" name="Text Box 83"/>
          <p:cNvSpPr txBox="1">
            <a:spLocks noChangeArrowheads="1"/>
          </p:cNvSpPr>
          <p:nvPr/>
        </p:nvSpPr>
        <p:spPr bwMode="auto">
          <a:xfrm>
            <a:off x="4276725" y="5911850"/>
            <a:ext cx="18875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600">
                <a:solidFill>
                  <a:srgbClr val="40458C"/>
                </a:solidFill>
                <a:latin typeface="Times New Roman" charset="0"/>
              </a:rPr>
              <a:t>before deletion of 32</a:t>
            </a:r>
          </a:p>
        </p:txBody>
      </p:sp>
      <p:sp>
        <p:nvSpPr>
          <p:cNvPr id="25640" name="Text Box 84"/>
          <p:cNvSpPr txBox="1">
            <a:spLocks noChangeArrowheads="1"/>
          </p:cNvSpPr>
          <p:nvPr/>
        </p:nvSpPr>
        <p:spPr bwMode="auto">
          <a:xfrm>
            <a:off x="7569201" y="5911850"/>
            <a:ext cx="1266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1600">
                <a:solidFill>
                  <a:srgbClr val="40458C"/>
                </a:solidFill>
                <a:latin typeface="Times New Roman" charset="0"/>
              </a:rPr>
              <a:t>after deletion</a:t>
            </a:r>
          </a:p>
        </p:txBody>
      </p:sp>
      <p:sp>
        <p:nvSpPr>
          <p:cNvPr id="25641" name="Line 85"/>
          <p:cNvSpPr>
            <a:spLocks noChangeShapeType="1"/>
          </p:cNvSpPr>
          <p:nvPr/>
        </p:nvSpPr>
        <p:spPr bwMode="auto">
          <a:xfrm>
            <a:off x="6096000" y="33528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423089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662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CD23CE2B-D530-BC4B-80C1-08B7BF631B01}" type="slidenum">
              <a:rPr lang="en-US" sz="1400">
                <a:solidFill>
                  <a:srgbClr val="40458C"/>
                </a:solidFill>
              </a:rPr>
              <a:pPr eaLnBrk="1" fontAlgn="base" hangingPunct="1">
                <a:spcBef>
                  <a:spcPct val="0"/>
                </a:spcBef>
                <a:spcAft>
                  <a:spcPct val="0"/>
                </a:spcAft>
              </a:pPr>
              <a:t>31</a:t>
            </a:fld>
            <a:endParaRPr lang="en-US" sz="1400">
              <a:solidFill>
                <a:srgbClr val="40458C"/>
              </a:solidFill>
            </a:endParaRPr>
          </a:p>
        </p:txBody>
      </p:sp>
      <p:sp>
        <p:nvSpPr>
          <p:cNvPr id="26627" name="AutoShape 85"/>
          <p:cNvSpPr>
            <a:spLocks noChangeArrowheads="1"/>
          </p:cNvSpPr>
          <p:nvPr/>
        </p:nvSpPr>
        <p:spPr bwMode="auto">
          <a:xfrm>
            <a:off x="8839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28" name="AutoShape 87"/>
          <p:cNvSpPr>
            <a:spLocks noChangeArrowheads="1"/>
          </p:cNvSpPr>
          <p:nvPr/>
        </p:nvSpPr>
        <p:spPr bwMode="auto">
          <a:xfrm>
            <a:off x="8610600" y="4483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29" name="AutoShape 88"/>
          <p:cNvSpPr>
            <a:spLocks noChangeArrowheads="1"/>
          </p:cNvSpPr>
          <p:nvPr/>
        </p:nvSpPr>
        <p:spPr bwMode="auto">
          <a:xfrm>
            <a:off x="7620000" y="45593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30" name="AutoShape 86"/>
          <p:cNvSpPr>
            <a:spLocks noChangeArrowheads="1"/>
          </p:cNvSpPr>
          <p:nvPr/>
        </p:nvSpPr>
        <p:spPr bwMode="auto">
          <a:xfrm>
            <a:off x="6934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31" name="AutoShape 84"/>
          <p:cNvSpPr>
            <a:spLocks noChangeArrowheads="1"/>
          </p:cNvSpPr>
          <p:nvPr/>
        </p:nvSpPr>
        <p:spPr bwMode="auto">
          <a:xfrm>
            <a:off x="4724400" y="52451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32" name="AutoShape 83"/>
          <p:cNvSpPr>
            <a:spLocks noChangeArrowheads="1"/>
          </p:cNvSpPr>
          <p:nvPr/>
        </p:nvSpPr>
        <p:spPr bwMode="auto">
          <a:xfrm>
            <a:off x="4495800" y="5245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33" name="AutoShape 82"/>
          <p:cNvSpPr>
            <a:spLocks noChangeArrowheads="1"/>
          </p:cNvSpPr>
          <p:nvPr/>
        </p:nvSpPr>
        <p:spPr bwMode="auto">
          <a:xfrm>
            <a:off x="3352800" y="47879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34" name="AutoShape 81"/>
          <p:cNvSpPr>
            <a:spLocks noChangeArrowheads="1"/>
          </p:cNvSpPr>
          <p:nvPr/>
        </p:nvSpPr>
        <p:spPr bwMode="auto">
          <a:xfrm>
            <a:off x="2895600" y="40259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35" name="Rectangle 2"/>
          <p:cNvSpPr>
            <a:spLocks noGrp="1" noChangeArrowheads="1"/>
          </p:cNvSpPr>
          <p:nvPr>
            <p:ph type="title"/>
          </p:nvPr>
        </p:nvSpPr>
        <p:spPr>
          <a:xfrm>
            <a:off x="2133600" y="381000"/>
            <a:ext cx="7772400" cy="1143000"/>
          </a:xfrm>
        </p:spPr>
        <p:txBody>
          <a:bodyPr/>
          <a:lstStyle/>
          <a:p>
            <a:pPr eaLnBrk="1" hangingPunct="1"/>
            <a:r>
              <a:rPr lang="en-US">
                <a:latin typeface="Tahoma" charset="0"/>
              </a:rPr>
              <a:t>Rebalancing after a Removal</a:t>
            </a:r>
          </a:p>
        </p:txBody>
      </p:sp>
      <p:sp>
        <p:nvSpPr>
          <p:cNvPr id="26636" name="Rectangle 3" descr="Rectangle: Click to edit Master text styles&#10;Second level&#10;Third level&#10;Fourth level&#10;Fifth level"/>
          <p:cNvSpPr>
            <a:spLocks noGrp="1" noChangeArrowheads="1"/>
          </p:cNvSpPr>
          <p:nvPr>
            <p:ph type="body" sz="half" idx="1"/>
          </p:nvPr>
        </p:nvSpPr>
        <p:spPr>
          <a:xfrm>
            <a:off x="2362200" y="1524000"/>
            <a:ext cx="7696200" cy="1905000"/>
          </a:xfrm>
        </p:spPr>
        <p:txBody>
          <a:bodyPr>
            <a:normAutofit fontScale="85000" lnSpcReduction="10000"/>
          </a:bodyPr>
          <a:lstStyle/>
          <a:p>
            <a:pPr eaLnBrk="1" hangingPunct="1">
              <a:lnSpc>
                <a:spcPct val="120000"/>
              </a:lnSpc>
            </a:pPr>
            <a:r>
              <a:rPr lang="en-US" sz="2000" dirty="0">
                <a:latin typeface="Tahoma" charset="0"/>
              </a:rPr>
              <a:t>Let </a:t>
            </a:r>
            <a:r>
              <a:rPr lang="en-US" sz="2000" dirty="0">
                <a:solidFill>
                  <a:schemeClr val="tx2"/>
                </a:solidFill>
                <a:latin typeface="Tahoma" charset="0"/>
              </a:rPr>
              <a:t>z</a:t>
            </a:r>
            <a:r>
              <a:rPr lang="en-US" sz="2000" dirty="0">
                <a:latin typeface="Tahoma" charset="0"/>
              </a:rPr>
              <a:t> be the </a:t>
            </a:r>
            <a:r>
              <a:rPr lang="en-US" sz="2000" dirty="0">
                <a:solidFill>
                  <a:schemeClr val="tx2"/>
                </a:solidFill>
                <a:latin typeface="Tahoma" charset="0"/>
              </a:rPr>
              <a:t>first unbalanced</a:t>
            </a:r>
            <a:r>
              <a:rPr lang="en-US" sz="2000" dirty="0">
                <a:latin typeface="Tahoma" charset="0"/>
              </a:rPr>
              <a:t> node encountered while travelling up the tree from w. Also, let y be the child of z with the larger height, and let x be the child of y with the larger height</a:t>
            </a:r>
          </a:p>
          <a:p>
            <a:pPr eaLnBrk="1" hangingPunct="1">
              <a:lnSpc>
                <a:spcPct val="120000"/>
              </a:lnSpc>
            </a:pPr>
            <a:r>
              <a:rPr lang="en-US" sz="2000" dirty="0">
                <a:latin typeface="Tahoma" charset="0"/>
              </a:rPr>
              <a:t>We perform a </a:t>
            </a:r>
            <a:r>
              <a:rPr lang="en-US" sz="2000" dirty="0" err="1">
                <a:solidFill>
                  <a:schemeClr val="tx2"/>
                </a:solidFill>
                <a:latin typeface="Tahoma" charset="0"/>
              </a:rPr>
              <a:t>trinode</a:t>
            </a:r>
            <a:r>
              <a:rPr lang="en-US" sz="2000" dirty="0">
                <a:solidFill>
                  <a:schemeClr val="tx2"/>
                </a:solidFill>
                <a:latin typeface="Tahoma" charset="0"/>
              </a:rPr>
              <a:t> restructuring</a:t>
            </a:r>
            <a:r>
              <a:rPr lang="en-US" sz="2000" dirty="0">
                <a:latin typeface="Tahoma" charset="0"/>
              </a:rPr>
              <a:t> to restore balance at z</a:t>
            </a:r>
          </a:p>
          <a:p>
            <a:pPr eaLnBrk="1" hangingPunct="1">
              <a:lnSpc>
                <a:spcPct val="120000"/>
              </a:lnSpc>
            </a:pPr>
            <a:r>
              <a:rPr lang="en-US" sz="2000" dirty="0">
                <a:latin typeface="Tahoma" charset="0"/>
              </a:rPr>
              <a:t>As this restructuring may upset the balance of another node higher in the tree, we must continue checking for balance until the root of T is reached</a:t>
            </a:r>
          </a:p>
        </p:txBody>
      </p:sp>
      <p:sp>
        <p:nvSpPr>
          <p:cNvPr id="26637" name="Oval 5"/>
          <p:cNvSpPr>
            <a:spLocks noChangeArrowheads="1"/>
          </p:cNvSpPr>
          <p:nvPr/>
        </p:nvSpPr>
        <p:spPr bwMode="auto">
          <a:xfrm>
            <a:off x="3661883" y="34777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44</a:t>
            </a:r>
          </a:p>
        </p:txBody>
      </p:sp>
      <p:sp>
        <p:nvSpPr>
          <p:cNvPr id="26638" name="Oval 6"/>
          <p:cNvSpPr>
            <a:spLocks noChangeArrowheads="1"/>
          </p:cNvSpPr>
          <p:nvPr/>
        </p:nvSpPr>
        <p:spPr bwMode="auto">
          <a:xfrm>
            <a:off x="3128483" y="40873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17</a:t>
            </a:r>
          </a:p>
        </p:txBody>
      </p:sp>
      <p:sp>
        <p:nvSpPr>
          <p:cNvPr id="26639" name="Oval 7"/>
          <p:cNvSpPr>
            <a:spLocks noChangeArrowheads="1"/>
          </p:cNvSpPr>
          <p:nvPr/>
        </p:nvSpPr>
        <p:spPr bwMode="auto">
          <a:xfrm>
            <a:off x="4668358" y="47731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78</a:t>
            </a:r>
          </a:p>
        </p:txBody>
      </p:sp>
      <p:sp>
        <p:nvSpPr>
          <p:cNvPr id="26640" name="Oval 8"/>
          <p:cNvSpPr>
            <a:spLocks noChangeArrowheads="1"/>
          </p:cNvSpPr>
          <p:nvPr/>
        </p:nvSpPr>
        <p:spPr bwMode="auto">
          <a:xfrm>
            <a:off x="3787295" y="47731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50</a:t>
            </a:r>
          </a:p>
        </p:txBody>
      </p:sp>
      <p:sp>
        <p:nvSpPr>
          <p:cNvPr id="26641" name="Oval 9"/>
          <p:cNvSpPr>
            <a:spLocks noChangeArrowheads="1"/>
          </p:cNvSpPr>
          <p:nvPr/>
        </p:nvSpPr>
        <p:spPr bwMode="auto">
          <a:xfrm>
            <a:off x="4871558" y="54462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88</a:t>
            </a:r>
          </a:p>
        </p:txBody>
      </p:sp>
      <p:sp>
        <p:nvSpPr>
          <p:cNvPr id="26642" name="Oval 10"/>
          <p:cNvSpPr>
            <a:spLocks noChangeArrowheads="1"/>
          </p:cNvSpPr>
          <p:nvPr/>
        </p:nvSpPr>
        <p:spPr bwMode="auto">
          <a:xfrm>
            <a:off x="3509483" y="54589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48</a:t>
            </a:r>
          </a:p>
        </p:txBody>
      </p:sp>
      <p:sp>
        <p:nvSpPr>
          <p:cNvPr id="26643" name="Oval 11"/>
          <p:cNvSpPr>
            <a:spLocks noChangeArrowheads="1"/>
          </p:cNvSpPr>
          <p:nvPr/>
        </p:nvSpPr>
        <p:spPr bwMode="auto">
          <a:xfrm>
            <a:off x="4271483" y="40873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62</a:t>
            </a:r>
          </a:p>
        </p:txBody>
      </p:sp>
      <p:sp>
        <p:nvSpPr>
          <p:cNvPr id="26644" name="Rectangle 12"/>
          <p:cNvSpPr>
            <a:spLocks noChangeArrowheads="1"/>
          </p:cNvSpPr>
          <p:nvPr/>
        </p:nvSpPr>
        <p:spPr bwMode="auto">
          <a:xfrm>
            <a:off x="3138199" y="45697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45" name="Rectangle 13"/>
          <p:cNvSpPr>
            <a:spLocks noChangeArrowheads="1"/>
          </p:cNvSpPr>
          <p:nvPr/>
        </p:nvSpPr>
        <p:spPr bwMode="auto">
          <a:xfrm>
            <a:off x="3442999" y="45697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46" name="Rectangle 14"/>
          <p:cNvSpPr>
            <a:spLocks noChangeArrowheads="1"/>
          </p:cNvSpPr>
          <p:nvPr/>
        </p:nvSpPr>
        <p:spPr bwMode="auto">
          <a:xfrm>
            <a:off x="3528724" y="59413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47" name="Rectangle 15"/>
          <p:cNvSpPr>
            <a:spLocks noChangeArrowheads="1"/>
          </p:cNvSpPr>
          <p:nvPr/>
        </p:nvSpPr>
        <p:spPr bwMode="auto">
          <a:xfrm>
            <a:off x="3833524" y="59413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48" name="Rectangle 16"/>
          <p:cNvSpPr>
            <a:spLocks noChangeArrowheads="1"/>
          </p:cNvSpPr>
          <p:nvPr/>
        </p:nvSpPr>
        <p:spPr bwMode="auto">
          <a:xfrm>
            <a:off x="4595524" y="53190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49" name="Rectangle 17"/>
          <p:cNvSpPr>
            <a:spLocks noChangeArrowheads="1"/>
          </p:cNvSpPr>
          <p:nvPr/>
        </p:nvSpPr>
        <p:spPr bwMode="auto">
          <a:xfrm>
            <a:off x="4900324" y="59286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50" name="Rectangle 18"/>
          <p:cNvSpPr>
            <a:spLocks noChangeArrowheads="1"/>
          </p:cNvSpPr>
          <p:nvPr/>
        </p:nvSpPr>
        <p:spPr bwMode="auto">
          <a:xfrm>
            <a:off x="5205124" y="59286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6651" name="AutoShape 19"/>
          <p:cNvCxnSpPr>
            <a:cxnSpLocks noChangeShapeType="1"/>
            <a:stCxn id="26637" idx="4"/>
            <a:endCxn id="26638" idx="0"/>
          </p:cNvCxnSpPr>
          <p:nvPr/>
        </p:nvCxnSpPr>
        <p:spPr bwMode="auto">
          <a:xfrm flipH="1">
            <a:off x="3384550" y="3895726"/>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2" name="AutoShape 20"/>
          <p:cNvCxnSpPr>
            <a:cxnSpLocks noChangeShapeType="1"/>
            <a:stCxn id="26638" idx="4"/>
            <a:endCxn id="26644" idx="0"/>
          </p:cNvCxnSpPr>
          <p:nvPr/>
        </p:nvCxnSpPr>
        <p:spPr bwMode="auto">
          <a:xfrm flipH="1">
            <a:off x="3230564" y="4505326"/>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3" name="AutoShape 21"/>
          <p:cNvCxnSpPr>
            <a:cxnSpLocks noChangeShapeType="1"/>
            <a:stCxn id="26638" idx="4"/>
            <a:endCxn id="26645" idx="0"/>
          </p:cNvCxnSpPr>
          <p:nvPr/>
        </p:nvCxnSpPr>
        <p:spPr bwMode="auto">
          <a:xfrm>
            <a:off x="3384551" y="4505326"/>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4" name="AutoShape 22"/>
          <p:cNvCxnSpPr>
            <a:cxnSpLocks noChangeShapeType="1"/>
            <a:stCxn id="26637" idx="4"/>
            <a:endCxn id="26643" idx="0"/>
          </p:cNvCxnSpPr>
          <p:nvPr/>
        </p:nvCxnSpPr>
        <p:spPr bwMode="auto">
          <a:xfrm>
            <a:off x="3917950" y="3895726"/>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5" name="AutoShape 23"/>
          <p:cNvCxnSpPr>
            <a:cxnSpLocks noChangeShapeType="1"/>
            <a:stCxn id="26639" idx="0"/>
            <a:endCxn id="26643" idx="4"/>
          </p:cNvCxnSpPr>
          <p:nvPr/>
        </p:nvCxnSpPr>
        <p:spPr bwMode="auto">
          <a:xfrm flipH="1" flipV="1">
            <a:off x="4527551" y="4505326"/>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6" name="AutoShape 24"/>
          <p:cNvCxnSpPr>
            <a:cxnSpLocks noChangeShapeType="1"/>
            <a:stCxn id="26639" idx="4"/>
            <a:endCxn id="26641" idx="0"/>
          </p:cNvCxnSpPr>
          <p:nvPr/>
        </p:nvCxnSpPr>
        <p:spPr bwMode="auto">
          <a:xfrm>
            <a:off x="4924425" y="51911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7" name="AutoShape 25"/>
          <p:cNvCxnSpPr>
            <a:cxnSpLocks noChangeShapeType="1"/>
            <a:stCxn id="26640" idx="4"/>
            <a:endCxn id="26642" idx="0"/>
          </p:cNvCxnSpPr>
          <p:nvPr/>
        </p:nvCxnSpPr>
        <p:spPr bwMode="auto">
          <a:xfrm flipH="1">
            <a:off x="3765551" y="5191126"/>
            <a:ext cx="277812"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8" name="AutoShape 26"/>
          <p:cNvCxnSpPr>
            <a:cxnSpLocks noChangeShapeType="1"/>
            <a:stCxn id="26642" idx="4"/>
            <a:endCxn id="26646" idx="0"/>
          </p:cNvCxnSpPr>
          <p:nvPr/>
        </p:nvCxnSpPr>
        <p:spPr bwMode="auto">
          <a:xfrm flipH="1">
            <a:off x="3621088" y="58769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9" name="AutoShape 27"/>
          <p:cNvCxnSpPr>
            <a:cxnSpLocks noChangeShapeType="1"/>
            <a:stCxn id="26642" idx="4"/>
            <a:endCxn id="26647" idx="0"/>
          </p:cNvCxnSpPr>
          <p:nvPr/>
        </p:nvCxnSpPr>
        <p:spPr bwMode="auto">
          <a:xfrm>
            <a:off x="3765550" y="58769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0" name="AutoShape 28"/>
          <p:cNvCxnSpPr>
            <a:cxnSpLocks noChangeShapeType="1"/>
            <a:stCxn id="26640" idx="4"/>
            <a:endCxn id="26665" idx="0"/>
          </p:cNvCxnSpPr>
          <p:nvPr/>
        </p:nvCxnSpPr>
        <p:spPr bwMode="auto">
          <a:xfrm>
            <a:off x="4043364" y="5191126"/>
            <a:ext cx="271463"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1" name="AutoShape 29"/>
          <p:cNvCxnSpPr>
            <a:cxnSpLocks noChangeShapeType="1"/>
            <a:stCxn id="26639" idx="4"/>
            <a:endCxn id="26648" idx="0"/>
          </p:cNvCxnSpPr>
          <p:nvPr/>
        </p:nvCxnSpPr>
        <p:spPr bwMode="auto">
          <a:xfrm flipH="1">
            <a:off x="4687889" y="5191126"/>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2" name="AutoShape 30"/>
          <p:cNvCxnSpPr>
            <a:cxnSpLocks noChangeShapeType="1"/>
            <a:stCxn id="26640" idx="0"/>
            <a:endCxn id="26643" idx="4"/>
          </p:cNvCxnSpPr>
          <p:nvPr/>
        </p:nvCxnSpPr>
        <p:spPr bwMode="auto">
          <a:xfrm flipV="1">
            <a:off x="4043363" y="4505326"/>
            <a:ext cx="48418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3" name="AutoShape 31"/>
          <p:cNvCxnSpPr>
            <a:cxnSpLocks noChangeShapeType="1"/>
            <a:stCxn id="26641" idx="4"/>
            <a:endCxn id="26649" idx="0"/>
          </p:cNvCxnSpPr>
          <p:nvPr/>
        </p:nvCxnSpPr>
        <p:spPr bwMode="auto">
          <a:xfrm flipH="1">
            <a:off x="4992689" y="5864226"/>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4" name="AutoShape 32"/>
          <p:cNvCxnSpPr>
            <a:cxnSpLocks noChangeShapeType="1"/>
            <a:stCxn id="26641" idx="4"/>
            <a:endCxn id="26650" idx="0"/>
          </p:cNvCxnSpPr>
          <p:nvPr/>
        </p:nvCxnSpPr>
        <p:spPr bwMode="auto">
          <a:xfrm>
            <a:off x="5127626" y="5864226"/>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665" name="Oval 33"/>
          <p:cNvSpPr>
            <a:spLocks noChangeArrowheads="1"/>
          </p:cNvSpPr>
          <p:nvPr/>
        </p:nvSpPr>
        <p:spPr bwMode="auto">
          <a:xfrm>
            <a:off x="4058758" y="54589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54</a:t>
            </a:r>
          </a:p>
        </p:txBody>
      </p:sp>
      <p:sp>
        <p:nvSpPr>
          <p:cNvPr id="26666" name="Rectangle 34"/>
          <p:cNvSpPr>
            <a:spLocks noChangeArrowheads="1"/>
          </p:cNvSpPr>
          <p:nvPr/>
        </p:nvSpPr>
        <p:spPr bwMode="auto">
          <a:xfrm>
            <a:off x="4077999" y="59413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67" name="Rectangle 35"/>
          <p:cNvSpPr>
            <a:spLocks noChangeArrowheads="1"/>
          </p:cNvSpPr>
          <p:nvPr/>
        </p:nvSpPr>
        <p:spPr bwMode="auto">
          <a:xfrm>
            <a:off x="4382799" y="59413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6668" name="AutoShape 36"/>
          <p:cNvCxnSpPr>
            <a:cxnSpLocks noChangeShapeType="1"/>
            <a:stCxn id="26665" idx="4"/>
            <a:endCxn id="26666" idx="0"/>
          </p:cNvCxnSpPr>
          <p:nvPr/>
        </p:nvCxnSpPr>
        <p:spPr bwMode="auto">
          <a:xfrm flipH="1">
            <a:off x="4170363" y="58769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9" name="AutoShape 37"/>
          <p:cNvCxnSpPr>
            <a:cxnSpLocks noChangeShapeType="1"/>
            <a:stCxn id="26665" idx="4"/>
            <a:endCxn id="26667" idx="0"/>
          </p:cNvCxnSpPr>
          <p:nvPr/>
        </p:nvCxnSpPr>
        <p:spPr bwMode="auto">
          <a:xfrm>
            <a:off x="4314825" y="58769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670" name="Text Box 38"/>
          <p:cNvSpPr txBox="1">
            <a:spLocks noChangeArrowheads="1"/>
          </p:cNvSpPr>
          <p:nvPr/>
        </p:nvSpPr>
        <p:spPr bwMode="auto">
          <a:xfrm>
            <a:off x="2667000" y="4035425"/>
            <a:ext cx="3698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2000">
                <a:solidFill>
                  <a:srgbClr val="577052"/>
                </a:solidFill>
                <a:latin typeface="Times New Roman" charset="0"/>
              </a:rPr>
              <a:t>w</a:t>
            </a:r>
          </a:p>
        </p:txBody>
      </p:sp>
      <p:sp>
        <p:nvSpPr>
          <p:cNvPr id="26671" name="Text Box 39"/>
          <p:cNvSpPr txBox="1">
            <a:spLocks noChangeArrowheads="1"/>
          </p:cNvSpPr>
          <p:nvPr/>
        </p:nvSpPr>
        <p:spPr bwMode="auto">
          <a:xfrm>
            <a:off x="5516563" y="4702175"/>
            <a:ext cx="571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2000">
                <a:solidFill>
                  <a:srgbClr val="577052"/>
                </a:solidFill>
                <a:latin typeface="Times New Roman" charset="0"/>
              </a:rPr>
              <a:t>c=x</a:t>
            </a:r>
          </a:p>
        </p:txBody>
      </p:sp>
      <p:sp>
        <p:nvSpPr>
          <p:cNvPr id="26672" name="Text Box 40"/>
          <p:cNvSpPr txBox="1">
            <a:spLocks noChangeArrowheads="1"/>
          </p:cNvSpPr>
          <p:nvPr/>
        </p:nvSpPr>
        <p:spPr bwMode="auto">
          <a:xfrm>
            <a:off x="5100639" y="4044950"/>
            <a:ext cx="5857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2000">
                <a:solidFill>
                  <a:srgbClr val="577052"/>
                </a:solidFill>
                <a:latin typeface="Times New Roman" charset="0"/>
              </a:rPr>
              <a:t>b=y</a:t>
            </a:r>
          </a:p>
        </p:txBody>
      </p:sp>
      <p:sp>
        <p:nvSpPr>
          <p:cNvPr id="26673" name="Text Box 41"/>
          <p:cNvSpPr txBox="1">
            <a:spLocks noChangeArrowheads="1"/>
          </p:cNvSpPr>
          <p:nvPr/>
        </p:nvSpPr>
        <p:spPr bwMode="auto">
          <a:xfrm>
            <a:off x="2871788" y="3473450"/>
            <a:ext cx="5572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r>
              <a:rPr lang="en-US" sz="2000">
                <a:solidFill>
                  <a:srgbClr val="577052"/>
                </a:solidFill>
                <a:latin typeface="Times New Roman" charset="0"/>
              </a:rPr>
              <a:t>a=z</a:t>
            </a:r>
          </a:p>
        </p:txBody>
      </p:sp>
      <p:sp>
        <p:nvSpPr>
          <p:cNvPr id="26674" name="Line 42"/>
          <p:cNvSpPr>
            <a:spLocks noChangeShapeType="1"/>
          </p:cNvSpPr>
          <p:nvPr/>
        </p:nvSpPr>
        <p:spPr bwMode="auto">
          <a:xfrm>
            <a:off x="3392488" y="367665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75" name="Line 43"/>
          <p:cNvSpPr>
            <a:spLocks noChangeShapeType="1"/>
          </p:cNvSpPr>
          <p:nvPr/>
        </p:nvSpPr>
        <p:spPr bwMode="auto">
          <a:xfrm flipV="1">
            <a:off x="2924175" y="42957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76" name="Line 44"/>
          <p:cNvSpPr>
            <a:spLocks noChangeShapeType="1"/>
          </p:cNvSpPr>
          <p:nvPr/>
        </p:nvSpPr>
        <p:spPr bwMode="auto">
          <a:xfrm flipH="1">
            <a:off x="4764088" y="4305300"/>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77" name="Line 45"/>
          <p:cNvSpPr>
            <a:spLocks noChangeShapeType="1"/>
          </p:cNvSpPr>
          <p:nvPr/>
        </p:nvSpPr>
        <p:spPr bwMode="auto">
          <a:xfrm flipH="1">
            <a:off x="5173663" y="4962525"/>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78" name="Oval 47"/>
          <p:cNvSpPr>
            <a:spLocks noChangeArrowheads="1"/>
          </p:cNvSpPr>
          <p:nvPr/>
        </p:nvSpPr>
        <p:spPr bwMode="auto">
          <a:xfrm>
            <a:off x="7594120" y="39222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44</a:t>
            </a:r>
          </a:p>
        </p:txBody>
      </p:sp>
      <p:sp>
        <p:nvSpPr>
          <p:cNvPr id="26679" name="Oval 48"/>
          <p:cNvSpPr>
            <a:spLocks noChangeArrowheads="1"/>
          </p:cNvSpPr>
          <p:nvPr/>
        </p:nvSpPr>
        <p:spPr bwMode="auto">
          <a:xfrm>
            <a:off x="7136920" y="46080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17</a:t>
            </a:r>
          </a:p>
        </p:txBody>
      </p:sp>
      <p:sp>
        <p:nvSpPr>
          <p:cNvPr id="26680" name="Oval 49"/>
          <p:cNvSpPr>
            <a:spLocks noChangeArrowheads="1"/>
          </p:cNvSpPr>
          <p:nvPr/>
        </p:nvSpPr>
        <p:spPr bwMode="auto">
          <a:xfrm>
            <a:off x="8813320" y="39349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78</a:t>
            </a:r>
          </a:p>
        </p:txBody>
      </p:sp>
      <p:sp>
        <p:nvSpPr>
          <p:cNvPr id="26681" name="Oval 50"/>
          <p:cNvSpPr>
            <a:spLocks noChangeArrowheads="1"/>
          </p:cNvSpPr>
          <p:nvPr/>
        </p:nvSpPr>
        <p:spPr bwMode="auto">
          <a:xfrm>
            <a:off x="8044970" y="46080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50</a:t>
            </a:r>
          </a:p>
        </p:txBody>
      </p:sp>
      <p:sp>
        <p:nvSpPr>
          <p:cNvPr id="26682" name="Oval 51"/>
          <p:cNvSpPr>
            <a:spLocks noChangeArrowheads="1"/>
          </p:cNvSpPr>
          <p:nvPr/>
        </p:nvSpPr>
        <p:spPr bwMode="auto">
          <a:xfrm>
            <a:off x="9016520" y="46080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88</a:t>
            </a:r>
          </a:p>
        </p:txBody>
      </p:sp>
      <p:sp>
        <p:nvSpPr>
          <p:cNvPr id="26683" name="Oval 52"/>
          <p:cNvSpPr>
            <a:spLocks noChangeArrowheads="1"/>
          </p:cNvSpPr>
          <p:nvPr/>
        </p:nvSpPr>
        <p:spPr bwMode="auto">
          <a:xfrm>
            <a:off x="7732233" y="52938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48</a:t>
            </a:r>
          </a:p>
        </p:txBody>
      </p:sp>
      <p:sp>
        <p:nvSpPr>
          <p:cNvPr id="26684" name="Oval 53"/>
          <p:cNvSpPr>
            <a:spLocks noChangeArrowheads="1"/>
          </p:cNvSpPr>
          <p:nvPr/>
        </p:nvSpPr>
        <p:spPr bwMode="auto">
          <a:xfrm>
            <a:off x="8187845" y="33253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62</a:t>
            </a:r>
          </a:p>
        </p:txBody>
      </p:sp>
      <p:sp>
        <p:nvSpPr>
          <p:cNvPr id="26685" name="Rectangle 54"/>
          <p:cNvSpPr>
            <a:spLocks noChangeArrowheads="1"/>
          </p:cNvSpPr>
          <p:nvPr/>
        </p:nvSpPr>
        <p:spPr bwMode="auto">
          <a:xfrm>
            <a:off x="7146636" y="50904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86" name="Rectangle 55"/>
          <p:cNvSpPr>
            <a:spLocks noChangeArrowheads="1"/>
          </p:cNvSpPr>
          <p:nvPr/>
        </p:nvSpPr>
        <p:spPr bwMode="auto">
          <a:xfrm>
            <a:off x="7451436" y="50904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87" name="Rectangle 56"/>
          <p:cNvSpPr>
            <a:spLocks noChangeArrowheads="1"/>
          </p:cNvSpPr>
          <p:nvPr/>
        </p:nvSpPr>
        <p:spPr bwMode="auto">
          <a:xfrm>
            <a:off x="7751474" y="57762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88" name="Rectangle 57"/>
          <p:cNvSpPr>
            <a:spLocks noChangeArrowheads="1"/>
          </p:cNvSpPr>
          <p:nvPr/>
        </p:nvSpPr>
        <p:spPr bwMode="auto">
          <a:xfrm>
            <a:off x="8056274" y="57762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89" name="Rectangle 58"/>
          <p:cNvSpPr>
            <a:spLocks noChangeArrowheads="1"/>
          </p:cNvSpPr>
          <p:nvPr/>
        </p:nvSpPr>
        <p:spPr bwMode="auto">
          <a:xfrm>
            <a:off x="8740486" y="44808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90" name="Rectangle 59"/>
          <p:cNvSpPr>
            <a:spLocks noChangeArrowheads="1"/>
          </p:cNvSpPr>
          <p:nvPr/>
        </p:nvSpPr>
        <p:spPr bwMode="auto">
          <a:xfrm>
            <a:off x="9045286" y="50904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691" name="Rectangle 60"/>
          <p:cNvSpPr>
            <a:spLocks noChangeArrowheads="1"/>
          </p:cNvSpPr>
          <p:nvPr/>
        </p:nvSpPr>
        <p:spPr bwMode="auto">
          <a:xfrm>
            <a:off x="9350086" y="50904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6692" name="AutoShape 61"/>
          <p:cNvCxnSpPr>
            <a:cxnSpLocks noChangeShapeType="1"/>
            <a:stCxn id="26678" idx="4"/>
            <a:endCxn id="26679" idx="0"/>
          </p:cNvCxnSpPr>
          <p:nvPr/>
        </p:nvCxnSpPr>
        <p:spPr bwMode="auto">
          <a:xfrm flipH="1">
            <a:off x="7392988" y="4340226"/>
            <a:ext cx="45720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3" name="AutoShape 62"/>
          <p:cNvCxnSpPr>
            <a:cxnSpLocks noChangeShapeType="1"/>
            <a:stCxn id="26679" idx="4"/>
            <a:endCxn id="26685" idx="0"/>
          </p:cNvCxnSpPr>
          <p:nvPr/>
        </p:nvCxnSpPr>
        <p:spPr bwMode="auto">
          <a:xfrm flipH="1">
            <a:off x="7239000" y="5026026"/>
            <a:ext cx="15398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4" name="AutoShape 63"/>
          <p:cNvCxnSpPr>
            <a:cxnSpLocks noChangeShapeType="1"/>
            <a:stCxn id="26679" idx="4"/>
            <a:endCxn id="26686" idx="0"/>
          </p:cNvCxnSpPr>
          <p:nvPr/>
        </p:nvCxnSpPr>
        <p:spPr bwMode="auto">
          <a:xfrm>
            <a:off x="7392988" y="5026026"/>
            <a:ext cx="15081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5" name="AutoShape 64"/>
          <p:cNvCxnSpPr>
            <a:cxnSpLocks noChangeShapeType="1"/>
            <a:stCxn id="26678" idx="0"/>
            <a:endCxn id="26684" idx="4"/>
          </p:cNvCxnSpPr>
          <p:nvPr/>
        </p:nvCxnSpPr>
        <p:spPr bwMode="auto">
          <a:xfrm flipV="1">
            <a:off x="7850189" y="3743326"/>
            <a:ext cx="593725" cy="1936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6" name="AutoShape 65"/>
          <p:cNvCxnSpPr>
            <a:cxnSpLocks noChangeShapeType="1"/>
            <a:stCxn id="26680" idx="0"/>
            <a:endCxn id="26684" idx="4"/>
          </p:cNvCxnSpPr>
          <p:nvPr/>
        </p:nvCxnSpPr>
        <p:spPr bwMode="auto">
          <a:xfrm flipH="1" flipV="1">
            <a:off x="8443914" y="3743326"/>
            <a:ext cx="625475"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7" name="AutoShape 66"/>
          <p:cNvCxnSpPr>
            <a:cxnSpLocks noChangeShapeType="1"/>
            <a:stCxn id="26680" idx="4"/>
            <a:endCxn id="26682" idx="0"/>
          </p:cNvCxnSpPr>
          <p:nvPr/>
        </p:nvCxnSpPr>
        <p:spPr bwMode="auto">
          <a:xfrm>
            <a:off x="9069388" y="43529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8" name="AutoShape 67"/>
          <p:cNvCxnSpPr>
            <a:cxnSpLocks noChangeShapeType="1"/>
            <a:stCxn id="26681" idx="4"/>
            <a:endCxn id="26683" idx="0"/>
          </p:cNvCxnSpPr>
          <p:nvPr/>
        </p:nvCxnSpPr>
        <p:spPr bwMode="auto">
          <a:xfrm flipH="1">
            <a:off x="7988302" y="5026026"/>
            <a:ext cx="3127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9" name="AutoShape 68"/>
          <p:cNvCxnSpPr>
            <a:cxnSpLocks noChangeShapeType="1"/>
            <a:stCxn id="26683" idx="4"/>
            <a:endCxn id="26687" idx="0"/>
          </p:cNvCxnSpPr>
          <p:nvPr/>
        </p:nvCxnSpPr>
        <p:spPr bwMode="auto">
          <a:xfrm flipH="1">
            <a:off x="7843838" y="57118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0" name="AutoShape 69"/>
          <p:cNvCxnSpPr>
            <a:cxnSpLocks noChangeShapeType="1"/>
            <a:stCxn id="26683" idx="4"/>
            <a:endCxn id="26688" idx="0"/>
          </p:cNvCxnSpPr>
          <p:nvPr/>
        </p:nvCxnSpPr>
        <p:spPr bwMode="auto">
          <a:xfrm>
            <a:off x="7988300" y="57118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1" name="AutoShape 70"/>
          <p:cNvCxnSpPr>
            <a:cxnSpLocks noChangeShapeType="1"/>
            <a:stCxn id="26681" idx="4"/>
            <a:endCxn id="26706" idx="0"/>
          </p:cNvCxnSpPr>
          <p:nvPr/>
        </p:nvCxnSpPr>
        <p:spPr bwMode="auto">
          <a:xfrm>
            <a:off x="8301038" y="5026026"/>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2" name="AutoShape 71"/>
          <p:cNvCxnSpPr>
            <a:cxnSpLocks noChangeShapeType="1"/>
            <a:stCxn id="26680" idx="4"/>
            <a:endCxn id="26689" idx="0"/>
          </p:cNvCxnSpPr>
          <p:nvPr/>
        </p:nvCxnSpPr>
        <p:spPr bwMode="auto">
          <a:xfrm flipH="1">
            <a:off x="8832850" y="4352926"/>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3" name="AutoShape 72"/>
          <p:cNvCxnSpPr>
            <a:cxnSpLocks noChangeShapeType="1"/>
            <a:stCxn id="26681" idx="0"/>
            <a:endCxn id="26678" idx="4"/>
          </p:cNvCxnSpPr>
          <p:nvPr/>
        </p:nvCxnSpPr>
        <p:spPr bwMode="auto">
          <a:xfrm flipH="1" flipV="1">
            <a:off x="7850188" y="4340226"/>
            <a:ext cx="45085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4" name="AutoShape 73"/>
          <p:cNvCxnSpPr>
            <a:cxnSpLocks noChangeShapeType="1"/>
            <a:stCxn id="26682" idx="4"/>
            <a:endCxn id="26690" idx="0"/>
          </p:cNvCxnSpPr>
          <p:nvPr/>
        </p:nvCxnSpPr>
        <p:spPr bwMode="auto">
          <a:xfrm flipH="1">
            <a:off x="9137650" y="5026026"/>
            <a:ext cx="1349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5" name="AutoShape 74"/>
          <p:cNvCxnSpPr>
            <a:cxnSpLocks noChangeShapeType="1"/>
            <a:stCxn id="26682" idx="4"/>
            <a:endCxn id="26691" idx="0"/>
          </p:cNvCxnSpPr>
          <p:nvPr/>
        </p:nvCxnSpPr>
        <p:spPr bwMode="auto">
          <a:xfrm>
            <a:off x="9272588" y="5026026"/>
            <a:ext cx="1698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706" name="Oval 75"/>
          <p:cNvSpPr>
            <a:spLocks noChangeArrowheads="1"/>
          </p:cNvSpPr>
          <p:nvPr/>
        </p:nvSpPr>
        <p:spPr bwMode="auto">
          <a:xfrm>
            <a:off x="8281508" y="5293817"/>
            <a:ext cx="512137" cy="432792"/>
          </a:xfrm>
          <a:prstGeom prst="ellipse">
            <a:avLst/>
          </a:prstGeom>
          <a:solidFill>
            <a:schemeClr val="accent1"/>
          </a:solidFill>
          <a:ln w="9525">
            <a:solidFill>
              <a:srgbClr val="FF0000"/>
            </a:solidFill>
            <a:round/>
            <a:headEnd/>
            <a:tailEnd/>
          </a:ln>
        </p:spPr>
        <p:txBody>
          <a:bodyPr wrap="none" anchor="ctr">
            <a:spAutoFit/>
          </a:bodyPr>
          <a:lstStyle/>
          <a:p>
            <a:pPr algn="ctr" fontAlgn="base">
              <a:spcBef>
                <a:spcPct val="0"/>
              </a:spcBef>
              <a:spcAft>
                <a:spcPct val="0"/>
              </a:spcAft>
            </a:pPr>
            <a:r>
              <a:rPr lang="en-US" sz="1400">
                <a:solidFill>
                  <a:srgbClr val="40458C"/>
                </a:solidFill>
                <a:latin typeface="Times New Roman" charset="0"/>
                <a:ea typeface="ＭＳ Ｐゴシック" charset="0"/>
              </a:rPr>
              <a:t>54</a:t>
            </a:r>
          </a:p>
        </p:txBody>
      </p:sp>
      <p:sp>
        <p:nvSpPr>
          <p:cNvPr id="26707" name="Rectangle 76"/>
          <p:cNvSpPr>
            <a:spLocks noChangeArrowheads="1"/>
          </p:cNvSpPr>
          <p:nvPr/>
        </p:nvSpPr>
        <p:spPr bwMode="auto">
          <a:xfrm>
            <a:off x="8300749" y="57762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6708" name="Rectangle 77"/>
          <p:cNvSpPr>
            <a:spLocks noChangeArrowheads="1"/>
          </p:cNvSpPr>
          <p:nvPr/>
        </p:nvSpPr>
        <p:spPr bwMode="auto">
          <a:xfrm>
            <a:off x="8605549" y="5776269"/>
            <a:ext cx="184731" cy="461665"/>
          </a:xfrm>
          <a:prstGeom prst="rect">
            <a:avLst/>
          </a:prstGeom>
          <a:solidFill>
            <a:schemeClr val="accent1"/>
          </a:solidFill>
          <a:ln w="9525">
            <a:solidFill>
              <a:srgbClr val="FF0000"/>
            </a:solidFill>
            <a:miter lim="800000"/>
            <a:headEnd/>
            <a:tailEnd/>
          </a:ln>
        </p:spPr>
        <p:txBody>
          <a:bodyPr wrap="none" anchor="ctr">
            <a:spAutoFit/>
          </a:bodyP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6709" name="AutoShape 78"/>
          <p:cNvCxnSpPr>
            <a:cxnSpLocks noChangeShapeType="1"/>
            <a:stCxn id="26706" idx="4"/>
            <a:endCxn id="26707" idx="0"/>
          </p:cNvCxnSpPr>
          <p:nvPr/>
        </p:nvCxnSpPr>
        <p:spPr bwMode="auto">
          <a:xfrm flipH="1">
            <a:off x="8393113" y="57118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10" name="AutoShape 79"/>
          <p:cNvCxnSpPr>
            <a:cxnSpLocks noChangeShapeType="1"/>
            <a:stCxn id="26706" idx="4"/>
            <a:endCxn id="26708" idx="0"/>
          </p:cNvCxnSpPr>
          <p:nvPr/>
        </p:nvCxnSpPr>
        <p:spPr bwMode="auto">
          <a:xfrm>
            <a:off x="8537575" y="57118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711" name="Line 80"/>
          <p:cNvSpPr>
            <a:spLocks noChangeShapeType="1"/>
          </p:cNvSpPr>
          <p:nvPr/>
        </p:nvSpPr>
        <p:spPr bwMode="auto">
          <a:xfrm>
            <a:off x="6019800" y="45593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670341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AVL Trees</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C1C37952-79FF-024C-904C-0E551F339FEE}" type="slidenum">
              <a:rPr lang="en-US" sz="1400">
                <a:solidFill>
                  <a:srgbClr val="40458C"/>
                </a:solidFill>
              </a:rPr>
              <a:pPr eaLnBrk="1" fontAlgn="base" hangingPunct="1">
                <a:spcBef>
                  <a:spcPct val="0"/>
                </a:spcBef>
                <a:spcAft>
                  <a:spcPct val="0"/>
                </a:spcAft>
              </a:pPr>
              <a:t>32</a:t>
            </a:fld>
            <a:endParaRPr lang="en-US" sz="1400" dirty="0">
              <a:solidFill>
                <a:srgbClr val="40458C"/>
              </a:solidFill>
            </a:endParaRPr>
          </a:p>
        </p:txBody>
      </p:sp>
      <p:sp>
        <p:nvSpPr>
          <p:cNvPr id="27651" name="Rectangle 2"/>
          <p:cNvSpPr>
            <a:spLocks noGrp="1" noChangeArrowheads="1"/>
          </p:cNvSpPr>
          <p:nvPr>
            <p:ph type="title"/>
          </p:nvPr>
        </p:nvSpPr>
        <p:spPr>
          <a:xfrm>
            <a:off x="2133600" y="381000"/>
            <a:ext cx="5715000" cy="1143000"/>
          </a:xfrm>
        </p:spPr>
        <p:txBody>
          <a:bodyPr/>
          <a:lstStyle/>
          <a:p>
            <a:pPr eaLnBrk="1" hangingPunct="1"/>
            <a:r>
              <a:rPr lang="en-US">
                <a:latin typeface="Tahoma" charset="0"/>
              </a:rPr>
              <a:t>AVL Tree Performance</a:t>
            </a:r>
          </a:p>
        </p:txBody>
      </p:sp>
      <p:sp>
        <p:nvSpPr>
          <p:cNvPr id="27652" name="Rectangle 3" descr="Rectangle: Click to edit Master text styles&#10;Second level&#10;Third level&#10;Fourth level&#10;Fifth level"/>
          <p:cNvSpPr>
            <a:spLocks noGrp="1" noChangeArrowheads="1"/>
          </p:cNvSpPr>
          <p:nvPr>
            <p:ph type="body" idx="1"/>
          </p:nvPr>
        </p:nvSpPr>
        <p:spPr>
          <a:xfrm>
            <a:off x="2133600" y="1676400"/>
            <a:ext cx="8229600" cy="4572000"/>
          </a:xfrm>
        </p:spPr>
        <p:txBody>
          <a:bodyPr>
            <a:normAutofit/>
          </a:bodyPr>
          <a:lstStyle/>
          <a:p>
            <a:pPr eaLnBrk="1" hangingPunct="1"/>
            <a:r>
              <a:rPr lang="en-US" sz="2400" dirty="0">
                <a:latin typeface="Tahoma" charset="0"/>
              </a:rPr>
              <a:t>AVL tree storing n items</a:t>
            </a:r>
          </a:p>
          <a:p>
            <a:pPr lvl="1" eaLnBrk="1" hangingPunct="1">
              <a:lnSpc>
                <a:spcPct val="110000"/>
              </a:lnSpc>
            </a:pPr>
            <a:r>
              <a:rPr lang="en-US" sz="2000" dirty="0">
                <a:latin typeface="Tahoma" charset="0"/>
              </a:rPr>
              <a:t>The data structure uses O(n) space</a:t>
            </a:r>
          </a:p>
          <a:p>
            <a:pPr lvl="1" eaLnBrk="1" hangingPunct="1">
              <a:lnSpc>
                <a:spcPct val="110000"/>
              </a:lnSpc>
            </a:pPr>
            <a:r>
              <a:rPr lang="en-US" sz="2000" dirty="0">
                <a:latin typeface="Tahoma" charset="0"/>
              </a:rPr>
              <a:t>A single restructuring takes O(1) time</a:t>
            </a:r>
          </a:p>
          <a:p>
            <a:pPr lvl="2" eaLnBrk="1" hangingPunct="1">
              <a:lnSpc>
                <a:spcPct val="110000"/>
              </a:lnSpc>
            </a:pPr>
            <a:r>
              <a:rPr lang="en-US" sz="1600" dirty="0">
                <a:latin typeface="Tahoma" charset="0"/>
              </a:rPr>
              <a:t>using a linked-structure binary tree</a:t>
            </a:r>
          </a:p>
          <a:p>
            <a:pPr lvl="1" eaLnBrk="1" hangingPunct="1">
              <a:lnSpc>
                <a:spcPct val="110000"/>
              </a:lnSpc>
            </a:pPr>
            <a:r>
              <a:rPr lang="en-US" sz="2000" dirty="0">
                <a:latin typeface="Tahoma" charset="0"/>
              </a:rPr>
              <a:t>Searching takes O(log n) time</a:t>
            </a:r>
          </a:p>
          <a:p>
            <a:pPr lvl="2" eaLnBrk="1" hangingPunct="1">
              <a:lnSpc>
                <a:spcPct val="110000"/>
              </a:lnSpc>
            </a:pPr>
            <a:r>
              <a:rPr lang="en-US" sz="1600" dirty="0">
                <a:latin typeface="Tahoma" charset="0"/>
              </a:rPr>
              <a:t>height of tree is O(log n), no restructures needed</a:t>
            </a:r>
            <a:endParaRPr lang="en-US" sz="2000" dirty="0">
              <a:latin typeface="Tahoma" charset="0"/>
            </a:endParaRPr>
          </a:p>
          <a:p>
            <a:pPr lvl="1" eaLnBrk="1" hangingPunct="1">
              <a:lnSpc>
                <a:spcPct val="110000"/>
              </a:lnSpc>
            </a:pPr>
            <a:r>
              <a:rPr lang="en-US" sz="2000" dirty="0">
                <a:latin typeface="Tahoma" charset="0"/>
              </a:rPr>
              <a:t>Insertion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a:latin typeface="Tahoma" charset="0"/>
              </a:rPr>
              <a:t>restructuring up the tree, maintaining heights is O(log n)</a:t>
            </a:r>
          </a:p>
          <a:p>
            <a:pPr lvl="1" eaLnBrk="1" hangingPunct="1">
              <a:lnSpc>
                <a:spcPct val="110000"/>
              </a:lnSpc>
            </a:pPr>
            <a:r>
              <a:rPr lang="en-US" sz="2000" dirty="0">
                <a:latin typeface="Tahoma" charset="0"/>
              </a:rPr>
              <a:t>Removal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a:latin typeface="Tahoma" charset="0"/>
              </a:rPr>
              <a:t>restructuring up the tree, maintaining heights is O(log n)</a:t>
            </a:r>
          </a:p>
        </p:txBody>
      </p:sp>
      <p:graphicFrame>
        <p:nvGraphicFramePr>
          <p:cNvPr id="27653" name="Object 4"/>
          <p:cNvGraphicFramePr>
            <a:graphicFrameLocks noChangeAspect="1"/>
          </p:cNvGraphicFramePr>
          <p:nvPr/>
        </p:nvGraphicFramePr>
        <p:xfrm>
          <a:off x="8001001" y="228601"/>
          <a:ext cx="2352675" cy="2087563"/>
        </p:xfrm>
        <a:graphic>
          <a:graphicData uri="http://schemas.openxmlformats.org/presentationml/2006/ole">
            <mc:AlternateContent xmlns:mc="http://schemas.openxmlformats.org/markup-compatibility/2006">
              <mc:Choice xmlns:v="urn:schemas-microsoft-com:vml" Requires="v">
                <p:oleObj spid="_x0000_s6176" name="Clip" r:id="rId3" imgW="2352392" imgH="2088333" progId="MS_ClipArt_Gallery.2">
                  <p:embed/>
                </p:oleObj>
              </mc:Choice>
              <mc:Fallback>
                <p:oleObj name="Clip" r:id="rId3" imgW="2352392" imgH="2088333" progId="MS_ClipArt_Gallery.2">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1" y="228601"/>
                        <a:ext cx="2352675" cy="2087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49576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lstStyle/>
          <a:p>
            <a:r>
              <a:rPr lang="en-CA" dirty="0"/>
              <a:t>Application</a:t>
            </a:r>
          </a:p>
        </p:txBody>
      </p:sp>
      <p:sp>
        <p:nvSpPr>
          <p:cNvPr id="3" name="Content Placeholder 2"/>
          <p:cNvSpPr>
            <a:spLocks noGrp="1"/>
          </p:cNvSpPr>
          <p:nvPr>
            <p:ph idx="1"/>
          </p:nvPr>
        </p:nvSpPr>
        <p:spPr/>
        <p:txBody>
          <a:bodyPr/>
          <a:lstStyle/>
          <a:p>
            <a:endParaRPr lang="en-CA" dirty="0"/>
          </a:p>
        </p:txBody>
      </p:sp>
      <p:pic>
        <p:nvPicPr>
          <p:cNvPr id="4098" name="Picture 2" descr="http://www.teambasedlearning.org/Resources/Pictures/tbl_website_learn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3648"/>
            <a:ext cx="2381250"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a:defRPr/>
            </a:pPr>
            <a:fld id="{75CC8D49-3C8C-4C1E-AF7D-87CC92F3A12D}" type="slidenum">
              <a:rPr lang="en-US" smtClean="0"/>
              <a:pPr>
                <a:defRPr/>
              </a:pPr>
              <a:t>33</a:t>
            </a:fld>
            <a:endParaRPr lang="en-US"/>
          </a:p>
        </p:txBody>
      </p:sp>
      <p:pic>
        <p:nvPicPr>
          <p:cNvPr id="1026" name="Picture 2" descr="InteDashboard">
            <a:extLst>
              <a:ext uri="{FF2B5EF4-FFF2-40B4-BE49-F238E27FC236}">
                <a16:creationId xmlns:a16="http://schemas.microsoft.com/office/drawing/2014/main" id="{FBD2F276-C1CD-40E5-8EC8-B144A89E41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4159676"/>
            <a:ext cx="62484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3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15362"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474B3FB7-0665-8749-8E15-5AA20FA50B00}" type="slidenum">
              <a:rPr lang="en-US" sz="1400">
                <a:solidFill>
                  <a:srgbClr val="40458C"/>
                </a:solidFill>
              </a:rPr>
              <a:pPr eaLnBrk="1" fontAlgn="base" hangingPunct="1">
                <a:spcBef>
                  <a:spcPct val="0"/>
                </a:spcBef>
                <a:spcAft>
                  <a:spcPct val="0"/>
                </a:spcAft>
              </a:pPr>
              <a:t>34</a:t>
            </a:fld>
            <a:endParaRPr lang="en-US" sz="1400">
              <a:solidFill>
                <a:srgbClr val="40458C"/>
              </a:solidFill>
            </a:endParaRPr>
          </a:p>
        </p:txBody>
      </p:sp>
      <p:sp>
        <p:nvSpPr>
          <p:cNvPr id="15363" name="Rectangle 2"/>
          <p:cNvSpPr>
            <a:spLocks noGrp="1" noChangeArrowheads="1"/>
          </p:cNvSpPr>
          <p:nvPr>
            <p:ph type="ctrTitle"/>
          </p:nvPr>
        </p:nvSpPr>
        <p:spPr>
          <a:xfrm>
            <a:off x="2438400" y="1676400"/>
            <a:ext cx="7772400" cy="1143000"/>
          </a:xfrm>
        </p:spPr>
        <p:txBody>
          <a:bodyPr/>
          <a:lstStyle/>
          <a:p>
            <a:pPr eaLnBrk="1" hangingPunct="1"/>
            <a:r>
              <a:rPr lang="en-US">
                <a:latin typeface="Tahoma" charset="0"/>
              </a:rPr>
              <a:t>(2,4) Trees</a:t>
            </a:r>
          </a:p>
        </p:txBody>
      </p:sp>
      <p:sp>
        <p:nvSpPr>
          <p:cNvPr id="15364" name="Oval 383"/>
          <p:cNvSpPr>
            <a:spLocks noChangeArrowheads="1"/>
          </p:cNvSpPr>
          <p:nvPr/>
        </p:nvSpPr>
        <p:spPr bwMode="auto">
          <a:xfrm>
            <a:off x="7010400" y="3581400"/>
            <a:ext cx="914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9</a:t>
            </a:r>
          </a:p>
        </p:txBody>
      </p:sp>
      <p:sp>
        <p:nvSpPr>
          <p:cNvPr id="15365" name="Oval 384"/>
          <p:cNvSpPr>
            <a:spLocks noChangeArrowheads="1"/>
          </p:cNvSpPr>
          <p:nvPr/>
        </p:nvSpPr>
        <p:spPr bwMode="auto">
          <a:xfrm>
            <a:off x="7810500" y="4343400"/>
            <a:ext cx="12954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10  14</a:t>
            </a:r>
          </a:p>
        </p:txBody>
      </p:sp>
      <p:sp>
        <p:nvSpPr>
          <p:cNvPr id="15366" name="Rectangle 385"/>
          <p:cNvSpPr>
            <a:spLocks noChangeArrowheads="1"/>
          </p:cNvSpPr>
          <p:nvPr/>
        </p:nvSpPr>
        <p:spPr bwMode="auto">
          <a:xfrm>
            <a:off x="7648575"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5367" name="Rectangle 386"/>
          <p:cNvSpPr>
            <a:spLocks noChangeArrowheads="1"/>
          </p:cNvSpPr>
          <p:nvPr/>
        </p:nvSpPr>
        <p:spPr bwMode="auto">
          <a:xfrm>
            <a:off x="8334375"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5368" name="Rectangle 387"/>
          <p:cNvSpPr>
            <a:spLocks noChangeArrowheads="1"/>
          </p:cNvSpPr>
          <p:nvPr/>
        </p:nvSpPr>
        <p:spPr bwMode="auto">
          <a:xfrm>
            <a:off x="8991600"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5369" name="AutoShape 388"/>
          <p:cNvCxnSpPr>
            <a:cxnSpLocks noChangeShapeType="1"/>
            <a:stCxn id="15366" idx="0"/>
            <a:endCxn id="15365" idx="3"/>
          </p:cNvCxnSpPr>
          <p:nvPr/>
        </p:nvCxnSpPr>
        <p:spPr bwMode="auto">
          <a:xfrm flipV="1">
            <a:off x="7762875" y="4687889"/>
            <a:ext cx="236538"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0" name="AutoShape 389"/>
          <p:cNvCxnSpPr>
            <a:cxnSpLocks noChangeShapeType="1"/>
            <a:stCxn id="15367" idx="0"/>
            <a:endCxn id="15365" idx="4"/>
          </p:cNvCxnSpPr>
          <p:nvPr/>
        </p:nvCxnSpPr>
        <p:spPr bwMode="auto">
          <a:xfrm flipV="1">
            <a:off x="8448676" y="47434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1" name="AutoShape 390"/>
          <p:cNvCxnSpPr>
            <a:cxnSpLocks noChangeShapeType="1"/>
            <a:stCxn id="15368" idx="0"/>
            <a:endCxn id="15365" idx="5"/>
          </p:cNvCxnSpPr>
          <p:nvPr/>
        </p:nvCxnSpPr>
        <p:spPr bwMode="auto">
          <a:xfrm flipH="1" flipV="1">
            <a:off x="8916988" y="4687889"/>
            <a:ext cx="188912"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2" name="AutoShape 391"/>
          <p:cNvCxnSpPr>
            <a:cxnSpLocks noChangeShapeType="1"/>
            <a:stCxn id="15374" idx="0"/>
            <a:endCxn id="15364" idx="3"/>
          </p:cNvCxnSpPr>
          <p:nvPr/>
        </p:nvCxnSpPr>
        <p:spPr bwMode="auto">
          <a:xfrm flipV="1">
            <a:off x="6515100" y="3916363"/>
            <a:ext cx="628650" cy="4175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3" name="AutoShape 392"/>
          <p:cNvCxnSpPr>
            <a:cxnSpLocks noChangeShapeType="1"/>
            <a:stCxn id="15365" idx="0"/>
            <a:endCxn id="15364" idx="5"/>
          </p:cNvCxnSpPr>
          <p:nvPr/>
        </p:nvCxnSpPr>
        <p:spPr bwMode="auto">
          <a:xfrm flipH="1" flipV="1">
            <a:off x="7791450" y="3916364"/>
            <a:ext cx="666750" cy="4079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5374" name="Oval 395"/>
          <p:cNvSpPr>
            <a:spLocks noChangeArrowheads="1"/>
          </p:cNvSpPr>
          <p:nvPr/>
        </p:nvSpPr>
        <p:spPr bwMode="auto">
          <a:xfrm>
            <a:off x="5867400" y="4343400"/>
            <a:ext cx="1295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2  5  7</a:t>
            </a:r>
          </a:p>
        </p:txBody>
      </p:sp>
      <p:sp>
        <p:nvSpPr>
          <p:cNvPr id="15375" name="Rectangle 396"/>
          <p:cNvSpPr>
            <a:spLocks noChangeArrowheads="1"/>
          </p:cNvSpPr>
          <p:nvPr/>
        </p:nvSpPr>
        <p:spPr bwMode="auto">
          <a:xfrm>
            <a:off x="5715000"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5376" name="Rectangle 397"/>
          <p:cNvSpPr>
            <a:spLocks noChangeArrowheads="1"/>
          </p:cNvSpPr>
          <p:nvPr/>
        </p:nvSpPr>
        <p:spPr bwMode="auto">
          <a:xfrm>
            <a:off x="6248400"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5377" name="Rectangle 398"/>
          <p:cNvSpPr>
            <a:spLocks noChangeArrowheads="1"/>
          </p:cNvSpPr>
          <p:nvPr/>
        </p:nvSpPr>
        <p:spPr bwMode="auto">
          <a:xfrm>
            <a:off x="7010400"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5378" name="AutoShape 399"/>
          <p:cNvCxnSpPr>
            <a:cxnSpLocks noChangeShapeType="1"/>
            <a:stCxn id="15375" idx="0"/>
            <a:endCxn id="15374" idx="3"/>
          </p:cNvCxnSpPr>
          <p:nvPr/>
        </p:nvCxnSpPr>
        <p:spPr bwMode="auto">
          <a:xfrm flipV="1">
            <a:off x="5829301" y="46783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79" name="AutoShape 400"/>
          <p:cNvCxnSpPr>
            <a:cxnSpLocks noChangeShapeType="1"/>
            <a:stCxn id="15376" idx="0"/>
            <a:endCxn id="15374" idx="4"/>
          </p:cNvCxnSpPr>
          <p:nvPr/>
        </p:nvCxnSpPr>
        <p:spPr bwMode="auto">
          <a:xfrm flipV="1">
            <a:off x="6362700" y="47339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5380" name="AutoShape 401"/>
          <p:cNvCxnSpPr>
            <a:cxnSpLocks noChangeShapeType="1"/>
            <a:stCxn id="15377" idx="0"/>
            <a:endCxn id="15374" idx="5"/>
          </p:cNvCxnSpPr>
          <p:nvPr/>
        </p:nvCxnSpPr>
        <p:spPr bwMode="auto">
          <a:xfrm flipH="1" flipV="1">
            <a:off x="6973888" y="46783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5381" name="Rectangle 402"/>
          <p:cNvSpPr>
            <a:spLocks noChangeArrowheads="1"/>
          </p:cNvSpPr>
          <p:nvPr/>
        </p:nvSpPr>
        <p:spPr bwMode="auto">
          <a:xfrm>
            <a:off x="6629400" y="49530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5382" name="AutoShape 403"/>
          <p:cNvCxnSpPr>
            <a:cxnSpLocks noChangeShapeType="1"/>
            <a:stCxn id="15381" idx="0"/>
            <a:endCxn id="15374" idx="4"/>
          </p:cNvCxnSpPr>
          <p:nvPr/>
        </p:nvCxnSpPr>
        <p:spPr bwMode="auto">
          <a:xfrm flipH="1" flipV="1">
            <a:off x="6515100" y="47339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4" name="Subtitle 1"/>
          <p:cNvSpPr>
            <a:spLocks noGrp="1"/>
          </p:cNvSpPr>
          <p:nvPr>
            <p:ph type="subTitle" idx="1"/>
          </p:nvPr>
        </p:nvSpPr>
        <p:spPr>
          <a:xfrm>
            <a:off x="2438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extLst>
      <p:ext uri="{BB962C8B-B14F-4D97-AF65-F5344CB8AC3E}">
        <p14:creationId xmlns:p14="http://schemas.microsoft.com/office/powerpoint/2010/main" val="3865796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17410"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4AD33C0E-1213-BD49-9358-DDFC63876981}" type="slidenum">
              <a:rPr lang="en-US" sz="1400">
                <a:solidFill>
                  <a:srgbClr val="40458C"/>
                </a:solidFill>
              </a:rPr>
              <a:pPr eaLnBrk="1" fontAlgn="base" hangingPunct="1">
                <a:spcBef>
                  <a:spcPct val="0"/>
                </a:spcBef>
                <a:spcAft>
                  <a:spcPct val="0"/>
                </a:spcAft>
              </a:pPr>
              <a:t>35</a:t>
            </a:fld>
            <a:endParaRPr lang="en-US" sz="1400">
              <a:solidFill>
                <a:srgbClr val="40458C"/>
              </a:solidFill>
            </a:endParaRPr>
          </a:p>
        </p:txBody>
      </p:sp>
      <p:sp>
        <p:nvSpPr>
          <p:cNvPr id="17411" name="Rectangle 1026"/>
          <p:cNvSpPr>
            <a:spLocks noGrp="1" noChangeArrowheads="1"/>
          </p:cNvSpPr>
          <p:nvPr>
            <p:ph type="title"/>
          </p:nvPr>
        </p:nvSpPr>
        <p:spPr>
          <a:xfrm>
            <a:off x="2133600" y="304800"/>
            <a:ext cx="8153400" cy="1143000"/>
          </a:xfrm>
        </p:spPr>
        <p:txBody>
          <a:bodyPr/>
          <a:lstStyle/>
          <a:p>
            <a:pPr eaLnBrk="1" hangingPunct="1"/>
            <a:r>
              <a:rPr lang="en-US">
                <a:latin typeface="Tahoma" charset="0"/>
              </a:rPr>
              <a:t>Multi-Way Search Tree</a:t>
            </a:r>
          </a:p>
        </p:txBody>
      </p:sp>
      <p:sp>
        <p:nvSpPr>
          <p:cNvPr id="17412" name="Rectangle 1027" descr="Rectangle: Click to edit Master text styles&#10;Second level&#10;Third level&#10;Fourth level&#10;Fifth level"/>
          <p:cNvSpPr>
            <a:spLocks noGrp="1" noChangeArrowheads="1"/>
          </p:cNvSpPr>
          <p:nvPr>
            <p:ph type="body" sz="half" idx="1"/>
          </p:nvPr>
        </p:nvSpPr>
        <p:spPr>
          <a:xfrm>
            <a:off x="2209800" y="1600200"/>
            <a:ext cx="8077200" cy="2743200"/>
          </a:xfrm>
        </p:spPr>
        <p:txBody>
          <a:bodyPr/>
          <a:lstStyle/>
          <a:p>
            <a:pPr eaLnBrk="1" hangingPunct="1">
              <a:lnSpc>
                <a:spcPct val="90000"/>
              </a:lnSpc>
            </a:pPr>
            <a:r>
              <a:rPr lang="en-US" sz="2400">
                <a:latin typeface="Tahoma" charset="0"/>
              </a:rPr>
              <a:t>A multi-way search tree is an ordered tree such that </a:t>
            </a:r>
          </a:p>
          <a:p>
            <a:pPr lvl="1" eaLnBrk="1" hangingPunct="1">
              <a:lnSpc>
                <a:spcPct val="90000"/>
              </a:lnSpc>
            </a:pPr>
            <a:r>
              <a:rPr lang="en-US" sz="2000">
                <a:latin typeface="Tahoma" charset="0"/>
              </a:rPr>
              <a:t>Each internal node has at least two children and stores  </a:t>
            </a:r>
            <a:r>
              <a:rPr lang="en-US" sz="2000" b="1" i="1">
                <a:latin typeface="Times New Roman" charset="0"/>
              </a:rPr>
              <a:t>d</a:t>
            </a:r>
            <a:r>
              <a:rPr lang="en-US" sz="2000" b="1" i="1">
                <a:latin typeface="Symbol" charset="0"/>
              </a:rPr>
              <a:t> </a:t>
            </a:r>
            <a:r>
              <a:rPr lang="en-US" sz="2000">
                <a:latin typeface="Symbol" charset="0"/>
              </a:rPr>
              <a:t>-</a:t>
            </a:r>
            <a:r>
              <a:rPr lang="en-US" sz="2000">
                <a:latin typeface="Times New Roman" charset="0"/>
              </a:rPr>
              <a:t>1 </a:t>
            </a:r>
            <a:r>
              <a:rPr lang="en-US" sz="2000">
                <a:latin typeface="Tahoma" charset="0"/>
              </a:rPr>
              <a:t>key-element items </a:t>
            </a:r>
            <a:r>
              <a:rPr lang="en-US" sz="2000">
                <a:latin typeface="Times New Roman" charset="0"/>
              </a:rPr>
              <a:t>(</a:t>
            </a:r>
            <a:r>
              <a:rPr lang="en-US" sz="2000" b="1" i="1">
                <a:latin typeface="Times New Roman" charset="0"/>
              </a:rPr>
              <a:t>k</a:t>
            </a:r>
            <a:r>
              <a:rPr lang="en-US" sz="2000" b="1" i="1" baseline="-25000">
                <a:latin typeface="Times New Roman" charset="0"/>
              </a:rPr>
              <a:t>i</a:t>
            </a:r>
            <a:r>
              <a:rPr lang="en-US" sz="2000">
                <a:latin typeface="Times New Roman" charset="0"/>
              </a:rPr>
              <a:t>, </a:t>
            </a:r>
            <a:r>
              <a:rPr lang="en-US" sz="2000" b="1" i="1">
                <a:latin typeface="Times New Roman" charset="0"/>
              </a:rPr>
              <a:t>o</a:t>
            </a:r>
            <a:r>
              <a:rPr lang="en-US" sz="2000" b="1" i="1" baseline="-25000">
                <a:latin typeface="Times New Roman" charset="0"/>
              </a:rPr>
              <a:t>i</a:t>
            </a:r>
            <a:r>
              <a:rPr lang="en-US" sz="2000">
                <a:latin typeface="Times New Roman" charset="0"/>
              </a:rPr>
              <a:t>)</a:t>
            </a:r>
            <a:r>
              <a:rPr lang="en-US" sz="2000">
                <a:latin typeface="Tahoma" charset="0"/>
              </a:rPr>
              <a:t>, where </a:t>
            </a:r>
            <a:r>
              <a:rPr lang="en-US" sz="2000" b="1" i="1">
                <a:latin typeface="Times New Roman" charset="0"/>
              </a:rPr>
              <a:t>d </a:t>
            </a:r>
            <a:r>
              <a:rPr lang="en-US" sz="2000">
                <a:latin typeface="Tahoma" charset="0"/>
              </a:rPr>
              <a:t>is the number of children </a:t>
            </a:r>
          </a:p>
          <a:p>
            <a:pPr lvl="1" eaLnBrk="1" hangingPunct="1">
              <a:lnSpc>
                <a:spcPct val="90000"/>
              </a:lnSpc>
            </a:pPr>
            <a:r>
              <a:rPr lang="en-US" sz="2000">
                <a:latin typeface="Tahoma" charset="0"/>
              </a:rPr>
              <a:t>For a node with children </a:t>
            </a:r>
            <a:r>
              <a:rPr lang="en-US" sz="2000" b="1" i="1">
                <a:latin typeface="Times New Roman" charset="0"/>
              </a:rPr>
              <a:t>v</a:t>
            </a:r>
            <a:r>
              <a:rPr lang="en-US" sz="2000" baseline="-25000">
                <a:latin typeface="Times New Roman" charset="0"/>
              </a:rPr>
              <a:t>1 </a:t>
            </a:r>
            <a:r>
              <a:rPr lang="en-US" sz="2000" b="1" i="1">
                <a:latin typeface="Times New Roman" charset="0"/>
              </a:rPr>
              <a:t>v</a:t>
            </a:r>
            <a:r>
              <a:rPr lang="en-US" sz="2000" baseline="-25000">
                <a:latin typeface="Times New Roman" charset="0"/>
              </a:rPr>
              <a:t>2</a:t>
            </a:r>
            <a:r>
              <a:rPr lang="en-US" sz="2000">
                <a:latin typeface="Times New Roman" charset="0"/>
              </a:rPr>
              <a:t> … </a:t>
            </a:r>
            <a:r>
              <a:rPr lang="en-US" sz="2000" b="1" i="1">
                <a:latin typeface="Times New Roman" charset="0"/>
              </a:rPr>
              <a:t>v</a:t>
            </a:r>
            <a:r>
              <a:rPr lang="en-US" sz="2000" b="1" i="1" baseline="-25000">
                <a:latin typeface="Times New Roman" charset="0"/>
              </a:rPr>
              <a:t>d</a:t>
            </a:r>
            <a:r>
              <a:rPr lang="en-US" sz="2000" baseline="-25000">
                <a:latin typeface="Times New Roman" charset="0"/>
              </a:rPr>
              <a:t>  </a:t>
            </a:r>
            <a:r>
              <a:rPr lang="en-US" sz="2000">
                <a:latin typeface="Tahoma" charset="0"/>
              </a:rPr>
              <a:t>storing  keys </a:t>
            </a:r>
            <a:r>
              <a:rPr lang="en-US" sz="2000" b="1" i="1">
                <a:latin typeface="Times New Roman" charset="0"/>
              </a:rPr>
              <a:t>k</a:t>
            </a:r>
            <a:r>
              <a:rPr lang="en-US" sz="2000" baseline="-25000">
                <a:latin typeface="Times New Roman" charset="0"/>
              </a:rPr>
              <a:t>1 </a:t>
            </a:r>
            <a:r>
              <a:rPr lang="en-US" sz="2000" b="1" i="1">
                <a:latin typeface="Times New Roman" charset="0"/>
              </a:rPr>
              <a:t>k</a:t>
            </a:r>
            <a:r>
              <a:rPr lang="en-US" sz="2000" baseline="-25000">
                <a:latin typeface="Times New Roman" charset="0"/>
              </a:rPr>
              <a:t>2</a:t>
            </a:r>
            <a:r>
              <a:rPr lang="en-US" sz="2000">
                <a:latin typeface="Times New Roman" charset="0"/>
              </a:rPr>
              <a:t> … </a:t>
            </a:r>
            <a:r>
              <a:rPr lang="en-US" sz="2000" b="1" i="1">
                <a:latin typeface="Times New Roman" charset="0"/>
              </a:rPr>
              <a:t>k</a:t>
            </a:r>
            <a:r>
              <a:rPr lang="en-US" sz="2000" b="1" i="1" baseline="-25000">
                <a:latin typeface="Times New Roman" charset="0"/>
              </a:rPr>
              <a:t>d</a:t>
            </a:r>
            <a:r>
              <a:rPr lang="en-US" sz="2000" baseline="-25000">
                <a:latin typeface="Symbol" charset="0"/>
              </a:rPr>
              <a:t>-</a:t>
            </a:r>
            <a:r>
              <a:rPr lang="en-US" sz="2000" baseline="-25000">
                <a:latin typeface="Times New Roman" charset="0"/>
              </a:rPr>
              <a:t>1</a:t>
            </a:r>
            <a:endParaRPr lang="en-US" sz="2000">
              <a:latin typeface="Tahoma" charset="0"/>
            </a:endParaRPr>
          </a:p>
          <a:p>
            <a:pPr lvl="2" eaLnBrk="1" hangingPunct="1">
              <a:lnSpc>
                <a:spcPct val="90000"/>
              </a:lnSpc>
            </a:pPr>
            <a:r>
              <a:rPr lang="en-US" sz="1800">
                <a:latin typeface="Tahoma" charset="0"/>
              </a:rPr>
              <a:t>keys in the subtree of </a:t>
            </a:r>
            <a:r>
              <a:rPr lang="en-US" sz="1800" b="1" i="1">
                <a:latin typeface="Times New Roman" charset="0"/>
              </a:rPr>
              <a:t>v</a:t>
            </a:r>
            <a:r>
              <a:rPr lang="en-US" sz="1800" baseline="-25000">
                <a:latin typeface="Times New Roman" charset="0"/>
              </a:rPr>
              <a:t>1 </a:t>
            </a:r>
            <a:r>
              <a:rPr lang="en-US" sz="1800">
                <a:latin typeface="Tahoma" charset="0"/>
              </a:rPr>
              <a:t>are less than </a:t>
            </a:r>
            <a:r>
              <a:rPr lang="en-US" sz="1800" b="1" i="1">
                <a:latin typeface="Times New Roman" charset="0"/>
              </a:rPr>
              <a:t>k</a:t>
            </a:r>
            <a:r>
              <a:rPr lang="en-US" sz="1800" baseline="-25000">
                <a:latin typeface="Times New Roman" charset="0"/>
              </a:rPr>
              <a:t>1</a:t>
            </a:r>
          </a:p>
          <a:p>
            <a:pPr lvl="2" eaLnBrk="1" hangingPunct="1">
              <a:lnSpc>
                <a:spcPct val="90000"/>
              </a:lnSpc>
            </a:pPr>
            <a:r>
              <a:rPr lang="en-US" sz="1800">
                <a:latin typeface="Tahoma" charset="0"/>
              </a:rPr>
              <a:t>keys in the subtree of </a:t>
            </a:r>
            <a:r>
              <a:rPr lang="en-US" sz="1800" b="1" i="1">
                <a:latin typeface="Times New Roman" charset="0"/>
              </a:rPr>
              <a:t>v</a:t>
            </a:r>
            <a:r>
              <a:rPr lang="en-US" sz="1800" b="1" i="1" baseline="-25000">
                <a:latin typeface="Times New Roman" charset="0"/>
              </a:rPr>
              <a:t>i</a:t>
            </a:r>
            <a:r>
              <a:rPr lang="en-US" sz="1800">
                <a:latin typeface="Tahoma" charset="0"/>
              </a:rPr>
              <a:t> are between </a:t>
            </a:r>
            <a:r>
              <a:rPr lang="en-US" sz="1800" b="1" i="1">
                <a:latin typeface="Times New Roman" charset="0"/>
              </a:rPr>
              <a:t>k</a:t>
            </a:r>
            <a:r>
              <a:rPr lang="en-US" sz="1800" b="1" i="1" baseline="-25000">
                <a:latin typeface="Times New Roman" charset="0"/>
              </a:rPr>
              <a:t>i</a:t>
            </a:r>
            <a:r>
              <a:rPr lang="en-US" sz="1800" baseline="-25000">
                <a:latin typeface="Symbol" charset="0"/>
              </a:rPr>
              <a:t>-</a:t>
            </a:r>
            <a:r>
              <a:rPr lang="en-US" sz="1800" baseline="-25000">
                <a:latin typeface="Times New Roman" charset="0"/>
              </a:rPr>
              <a:t>1 </a:t>
            </a:r>
            <a:r>
              <a:rPr lang="en-US" sz="1800">
                <a:latin typeface="Tahoma" charset="0"/>
              </a:rPr>
              <a:t>and </a:t>
            </a:r>
            <a:r>
              <a:rPr lang="en-US" sz="1800" b="1" i="1">
                <a:latin typeface="Times New Roman" charset="0"/>
              </a:rPr>
              <a:t>k</a:t>
            </a:r>
            <a:r>
              <a:rPr lang="en-US" sz="1800" b="1" i="1" baseline="-25000">
                <a:latin typeface="Times New Roman" charset="0"/>
              </a:rPr>
              <a:t>i</a:t>
            </a:r>
            <a:r>
              <a:rPr lang="en-US" sz="1800" b="1" i="1">
                <a:latin typeface="Times New Roman" charset="0"/>
              </a:rPr>
              <a:t> </a:t>
            </a:r>
            <a:r>
              <a:rPr lang="en-US" sz="1800">
                <a:latin typeface="Times New Roman" charset="0"/>
              </a:rPr>
              <a:t>(</a:t>
            </a:r>
            <a:r>
              <a:rPr lang="en-US" sz="1800" b="1" i="1">
                <a:latin typeface="Times New Roman" charset="0"/>
              </a:rPr>
              <a:t>i</a:t>
            </a:r>
            <a:r>
              <a:rPr lang="en-US" sz="1800">
                <a:latin typeface="Times New Roman" charset="0"/>
              </a:rPr>
              <a:t> = 2, …, </a:t>
            </a:r>
            <a:r>
              <a:rPr lang="en-US" sz="1800" b="1" i="1">
                <a:latin typeface="Times New Roman" charset="0"/>
              </a:rPr>
              <a:t>d</a:t>
            </a:r>
            <a:r>
              <a:rPr lang="en-US" sz="1800">
                <a:latin typeface="Symbol" charset="0"/>
              </a:rPr>
              <a:t> - </a:t>
            </a:r>
            <a:r>
              <a:rPr lang="en-US" sz="1800">
                <a:latin typeface="Times New Roman" charset="0"/>
              </a:rPr>
              <a:t>1)</a:t>
            </a:r>
            <a:endParaRPr lang="en-US" sz="1800" baseline="-25000">
              <a:latin typeface="Times New Roman" charset="0"/>
            </a:endParaRPr>
          </a:p>
          <a:p>
            <a:pPr lvl="2" eaLnBrk="1" hangingPunct="1">
              <a:lnSpc>
                <a:spcPct val="90000"/>
              </a:lnSpc>
            </a:pPr>
            <a:r>
              <a:rPr lang="en-US" sz="1800">
                <a:latin typeface="Tahoma" charset="0"/>
              </a:rPr>
              <a:t>keys in the subtree of </a:t>
            </a:r>
            <a:r>
              <a:rPr lang="en-US" sz="1800" b="1" i="1">
                <a:latin typeface="Times New Roman" charset="0"/>
              </a:rPr>
              <a:t>v</a:t>
            </a:r>
            <a:r>
              <a:rPr lang="en-US" sz="1800" b="1" i="1" baseline="-25000">
                <a:latin typeface="Times New Roman" charset="0"/>
              </a:rPr>
              <a:t>d</a:t>
            </a:r>
            <a:r>
              <a:rPr lang="en-US" sz="1800" b="1" i="1">
                <a:latin typeface="Times New Roman" charset="0"/>
              </a:rPr>
              <a:t> </a:t>
            </a:r>
            <a:r>
              <a:rPr lang="en-US" sz="1800">
                <a:latin typeface="Tahoma" charset="0"/>
              </a:rPr>
              <a:t>are greater than </a:t>
            </a:r>
            <a:r>
              <a:rPr lang="en-US" sz="1800" b="1" i="1">
                <a:latin typeface="Times New Roman" charset="0"/>
              </a:rPr>
              <a:t>k</a:t>
            </a:r>
            <a:r>
              <a:rPr lang="en-US" sz="1800" b="1" i="1" baseline="-25000">
                <a:latin typeface="Times New Roman" charset="0"/>
              </a:rPr>
              <a:t>d</a:t>
            </a:r>
            <a:r>
              <a:rPr lang="en-US" sz="1800" baseline="-25000">
                <a:latin typeface="Symbol" charset="0"/>
              </a:rPr>
              <a:t>-</a:t>
            </a:r>
            <a:r>
              <a:rPr lang="en-US" sz="1800" baseline="-25000">
                <a:latin typeface="Times New Roman" charset="0"/>
              </a:rPr>
              <a:t>1</a:t>
            </a:r>
          </a:p>
          <a:p>
            <a:pPr lvl="1" eaLnBrk="1" hangingPunct="1">
              <a:lnSpc>
                <a:spcPct val="90000"/>
              </a:lnSpc>
            </a:pPr>
            <a:r>
              <a:rPr lang="en-US" sz="2000">
                <a:latin typeface="Tahoma" charset="0"/>
              </a:rPr>
              <a:t>The leaves store no items and serve as placeholders</a:t>
            </a:r>
          </a:p>
        </p:txBody>
      </p:sp>
      <p:sp>
        <p:nvSpPr>
          <p:cNvPr id="17413" name="Oval 1062"/>
          <p:cNvSpPr>
            <a:spLocks noChangeArrowheads="1"/>
          </p:cNvSpPr>
          <p:nvPr/>
        </p:nvSpPr>
        <p:spPr bwMode="auto">
          <a:xfrm>
            <a:off x="5562600" y="4267200"/>
            <a:ext cx="15240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11    24</a:t>
            </a:r>
          </a:p>
        </p:txBody>
      </p:sp>
      <p:sp>
        <p:nvSpPr>
          <p:cNvPr id="17414" name="Oval 1063"/>
          <p:cNvSpPr>
            <a:spLocks noChangeArrowheads="1"/>
          </p:cNvSpPr>
          <p:nvPr/>
        </p:nvSpPr>
        <p:spPr bwMode="auto">
          <a:xfrm>
            <a:off x="3124200" y="4876800"/>
            <a:ext cx="19812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2   6   8</a:t>
            </a:r>
            <a:endParaRPr lang="en-US" sz="2400">
              <a:solidFill>
                <a:srgbClr val="40458C"/>
              </a:solidFill>
              <a:latin typeface="Tahoma" charset="0"/>
              <a:ea typeface="ＭＳ Ｐゴシック" charset="0"/>
            </a:endParaRPr>
          </a:p>
        </p:txBody>
      </p:sp>
      <p:sp>
        <p:nvSpPr>
          <p:cNvPr id="17415" name="Oval 1064"/>
          <p:cNvSpPr>
            <a:spLocks noChangeArrowheads="1"/>
          </p:cNvSpPr>
          <p:nvPr/>
        </p:nvSpPr>
        <p:spPr bwMode="auto">
          <a:xfrm>
            <a:off x="5791200" y="4876800"/>
            <a:ext cx="10668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15</a:t>
            </a:r>
          </a:p>
        </p:txBody>
      </p:sp>
      <p:sp>
        <p:nvSpPr>
          <p:cNvPr id="17416" name="Oval 1065"/>
          <p:cNvSpPr>
            <a:spLocks noChangeArrowheads="1"/>
          </p:cNvSpPr>
          <p:nvPr/>
        </p:nvSpPr>
        <p:spPr bwMode="auto">
          <a:xfrm>
            <a:off x="8420100" y="5486400"/>
            <a:ext cx="9906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30</a:t>
            </a:r>
            <a:endParaRPr lang="en-US" sz="2400">
              <a:solidFill>
                <a:srgbClr val="40458C"/>
              </a:solidFill>
              <a:latin typeface="Tahoma" charset="0"/>
              <a:ea typeface="ＭＳ Ｐゴシック" charset="0"/>
            </a:endParaRPr>
          </a:p>
        </p:txBody>
      </p:sp>
      <p:sp>
        <p:nvSpPr>
          <p:cNvPr id="17417" name="Oval 1066"/>
          <p:cNvSpPr>
            <a:spLocks noChangeArrowheads="1"/>
          </p:cNvSpPr>
          <p:nvPr/>
        </p:nvSpPr>
        <p:spPr bwMode="auto">
          <a:xfrm>
            <a:off x="8077200" y="4876800"/>
            <a:ext cx="1676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27    32</a:t>
            </a:r>
            <a:endParaRPr lang="en-US" sz="2400">
              <a:solidFill>
                <a:srgbClr val="40458C"/>
              </a:solidFill>
              <a:latin typeface="Tahoma" charset="0"/>
              <a:ea typeface="ＭＳ Ｐゴシック" charset="0"/>
            </a:endParaRPr>
          </a:p>
        </p:txBody>
      </p:sp>
      <p:sp>
        <p:nvSpPr>
          <p:cNvPr id="17418" name="Rectangle 1067"/>
          <p:cNvSpPr>
            <a:spLocks noChangeArrowheads="1"/>
          </p:cNvSpPr>
          <p:nvPr/>
        </p:nvSpPr>
        <p:spPr bwMode="auto">
          <a:xfrm>
            <a:off x="78486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19" name="Rectangle 1068"/>
          <p:cNvSpPr>
            <a:spLocks noChangeArrowheads="1"/>
          </p:cNvSpPr>
          <p:nvPr/>
        </p:nvSpPr>
        <p:spPr bwMode="auto">
          <a:xfrm>
            <a:off x="96774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20" name="Rectangle 1069"/>
          <p:cNvSpPr>
            <a:spLocks noChangeArrowheads="1"/>
          </p:cNvSpPr>
          <p:nvPr/>
        </p:nvSpPr>
        <p:spPr bwMode="auto">
          <a:xfrm>
            <a:off x="57912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21" name="Rectangle 1070"/>
          <p:cNvSpPr>
            <a:spLocks noChangeArrowheads="1"/>
          </p:cNvSpPr>
          <p:nvPr/>
        </p:nvSpPr>
        <p:spPr bwMode="auto">
          <a:xfrm>
            <a:off x="65532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22" name="Rectangle 1071"/>
          <p:cNvSpPr>
            <a:spLocks noChangeArrowheads="1"/>
          </p:cNvSpPr>
          <p:nvPr/>
        </p:nvSpPr>
        <p:spPr bwMode="auto">
          <a:xfrm>
            <a:off x="30480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23" name="Rectangle 1072"/>
          <p:cNvSpPr>
            <a:spLocks noChangeArrowheads="1"/>
          </p:cNvSpPr>
          <p:nvPr/>
        </p:nvSpPr>
        <p:spPr bwMode="auto">
          <a:xfrm>
            <a:off x="36576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24" name="Rectangle 1073"/>
          <p:cNvSpPr>
            <a:spLocks noChangeArrowheads="1"/>
          </p:cNvSpPr>
          <p:nvPr/>
        </p:nvSpPr>
        <p:spPr bwMode="auto">
          <a:xfrm>
            <a:off x="42672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25" name="Rectangle 1074"/>
          <p:cNvSpPr>
            <a:spLocks noChangeArrowheads="1"/>
          </p:cNvSpPr>
          <p:nvPr/>
        </p:nvSpPr>
        <p:spPr bwMode="auto">
          <a:xfrm>
            <a:off x="48768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7426" name="AutoShape 1075"/>
          <p:cNvCxnSpPr>
            <a:cxnSpLocks noChangeShapeType="1"/>
            <a:stCxn id="17413" idx="3"/>
            <a:endCxn id="17414" idx="0"/>
          </p:cNvCxnSpPr>
          <p:nvPr/>
        </p:nvCxnSpPr>
        <p:spPr bwMode="auto">
          <a:xfrm flipH="1">
            <a:off x="4114800" y="4602163"/>
            <a:ext cx="1671638"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427" name="AutoShape 1076"/>
          <p:cNvCxnSpPr>
            <a:cxnSpLocks noChangeShapeType="1"/>
            <a:stCxn id="17413" idx="4"/>
            <a:endCxn id="17415" idx="0"/>
          </p:cNvCxnSpPr>
          <p:nvPr/>
        </p:nvCxnSpPr>
        <p:spPr bwMode="auto">
          <a:xfrm>
            <a:off x="6324600" y="4657725"/>
            <a:ext cx="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428" name="AutoShape 1077"/>
          <p:cNvCxnSpPr>
            <a:cxnSpLocks noChangeShapeType="1"/>
            <a:stCxn id="17413" idx="5"/>
            <a:endCxn id="17417" idx="0"/>
          </p:cNvCxnSpPr>
          <p:nvPr/>
        </p:nvCxnSpPr>
        <p:spPr bwMode="auto">
          <a:xfrm>
            <a:off x="6862764" y="4602163"/>
            <a:ext cx="2052637"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429" name="AutoShape 1078"/>
          <p:cNvCxnSpPr>
            <a:cxnSpLocks noChangeShapeType="1"/>
            <a:stCxn id="17414" idx="3"/>
            <a:endCxn id="17422" idx="0"/>
          </p:cNvCxnSpPr>
          <p:nvPr/>
        </p:nvCxnSpPr>
        <p:spPr bwMode="auto">
          <a:xfrm flipH="1">
            <a:off x="3200401" y="5211763"/>
            <a:ext cx="21431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430" name="AutoShape 1079"/>
          <p:cNvCxnSpPr>
            <a:cxnSpLocks noChangeShapeType="1"/>
            <a:stCxn id="17414" idx="5"/>
            <a:endCxn id="17425" idx="0"/>
          </p:cNvCxnSpPr>
          <p:nvPr/>
        </p:nvCxnSpPr>
        <p:spPr bwMode="auto">
          <a:xfrm>
            <a:off x="4814888" y="5211763"/>
            <a:ext cx="21431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7431" name="Line 1080"/>
          <p:cNvSpPr>
            <a:spLocks noChangeShapeType="1"/>
          </p:cNvSpPr>
          <p:nvPr/>
        </p:nvSpPr>
        <p:spPr bwMode="auto">
          <a:xfrm flipV="1">
            <a:off x="3810000" y="5257800"/>
            <a:ext cx="762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32" name="Line 1081"/>
          <p:cNvSpPr>
            <a:spLocks noChangeShapeType="1"/>
          </p:cNvSpPr>
          <p:nvPr/>
        </p:nvSpPr>
        <p:spPr bwMode="auto">
          <a:xfrm flipH="1" flipV="1">
            <a:off x="4343400" y="5257800"/>
            <a:ext cx="762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33" name="Rectangle 1082"/>
          <p:cNvSpPr>
            <a:spLocks noChangeArrowheads="1"/>
          </p:cNvSpPr>
          <p:nvPr/>
        </p:nvSpPr>
        <p:spPr bwMode="auto">
          <a:xfrm>
            <a:off x="8420100" y="60960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34" name="Rectangle 1083"/>
          <p:cNvSpPr>
            <a:spLocks noChangeArrowheads="1"/>
          </p:cNvSpPr>
          <p:nvPr/>
        </p:nvSpPr>
        <p:spPr bwMode="auto">
          <a:xfrm>
            <a:off x="9105900" y="60960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7435" name="AutoShape 1084"/>
          <p:cNvCxnSpPr>
            <a:cxnSpLocks noChangeShapeType="1"/>
            <a:stCxn id="17416" idx="0"/>
            <a:endCxn id="17417" idx="4"/>
          </p:cNvCxnSpPr>
          <p:nvPr/>
        </p:nvCxnSpPr>
        <p:spPr bwMode="auto">
          <a:xfrm flipV="1">
            <a:off x="8915400" y="5267325"/>
            <a:ext cx="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436" name="AutoShape 1085"/>
          <p:cNvCxnSpPr>
            <a:cxnSpLocks noChangeShapeType="1"/>
            <a:stCxn id="17418" idx="0"/>
            <a:endCxn id="17417" idx="3"/>
          </p:cNvCxnSpPr>
          <p:nvPr/>
        </p:nvCxnSpPr>
        <p:spPr bwMode="auto">
          <a:xfrm flipV="1">
            <a:off x="8001001" y="5211763"/>
            <a:ext cx="32226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7437" name="AutoShape 1086"/>
          <p:cNvCxnSpPr>
            <a:cxnSpLocks noChangeShapeType="1"/>
            <a:stCxn id="17419" idx="0"/>
            <a:endCxn id="17417" idx="5"/>
          </p:cNvCxnSpPr>
          <p:nvPr/>
        </p:nvCxnSpPr>
        <p:spPr bwMode="auto">
          <a:xfrm flipH="1" flipV="1">
            <a:off x="9507538" y="5211763"/>
            <a:ext cx="32226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7438" name="Line 1087"/>
          <p:cNvSpPr>
            <a:spLocks noChangeShapeType="1"/>
          </p:cNvSpPr>
          <p:nvPr/>
        </p:nvSpPr>
        <p:spPr bwMode="auto">
          <a:xfrm flipH="1" flipV="1">
            <a:off x="6553200" y="52578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39" name="Line 1088"/>
          <p:cNvSpPr>
            <a:spLocks noChangeShapeType="1"/>
          </p:cNvSpPr>
          <p:nvPr/>
        </p:nvSpPr>
        <p:spPr bwMode="auto">
          <a:xfrm flipV="1">
            <a:off x="5943600" y="52578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40" name="Line 1089"/>
          <p:cNvSpPr>
            <a:spLocks noChangeShapeType="1"/>
          </p:cNvSpPr>
          <p:nvPr/>
        </p:nvSpPr>
        <p:spPr bwMode="auto">
          <a:xfrm flipV="1">
            <a:off x="8572500" y="58674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7441" name="Line 1090"/>
          <p:cNvSpPr>
            <a:spLocks noChangeShapeType="1"/>
          </p:cNvSpPr>
          <p:nvPr/>
        </p:nvSpPr>
        <p:spPr bwMode="auto">
          <a:xfrm flipH="1" flipV="1">
            <a:off x="9105900" y="58674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Tree>
    <p:extLst>
      <p:ext uri="{BB962C8B-B14F-4D97-AF65-F5344CB8AC3E}">
        <p14:creationId xmlns:p14="http://schemas.microsoft.com/office/powerpoint/2010/main" val="1732972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1843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CB3DF19E-659C-5042-86DC-8822E9BE2FA8}" type="slidenum">
              <a:rPr lang="en-US" sz="1400">
                <a:solidFill>
                  <a:srgbClr val="40458C"/>
                </a:solidFill>
              </a:rPr>
              <a:pPr eaLnBrk="1" fontAlgn="base" hangingPunct="1">
                <a:spcBef>
                  <a:spcPct val="0"/>
                </a:spcBef>
                <a:spcAft>
                  <a:spcPct val="0"/>
                </a:spcAft>
              </a:pPr>
              <a:t>36</a:t>
            </a:fld>
            <a:endParaRPr lang="en-US" sz="1400">
              <a:solidFill>
                <a:srgbClr val="40458C"/>
              </a:solidFill>
            </a:endParaRPr>
          </a:p>
        </p:txBody>
      </p:sp>
      <p:sp>
        <p:nvSpPr>
          <p:cNvPr id="18435" name="Rectangle 2"/>
          <p:cNvSpPr>
            <a:spLocks noGrp="1" noChangeArrowheads="1"/>
          </p:cNvSpPr>
          <p:nvPr>
            <p:ph type="title"/>
          </p:nvPr>
        </p:nvSpPr>
        <p:spPr/>
        <p:txBody>
          <a:bodyPr/>
          <a:lstStyle/>
          <a:p>
            <a:pPr eaLnBrk="1" hangingPunct="1"/>
            <a:r>
              <a:rPr lang="en-US">
                <a:latin typeface="Tahoma" charset="0"/>
              </a:rPr>
              <a:t>Multi-Way Inorder Traversal</a:t>
            </a:r>
          </a:p>
        </p:txBody>
      </p:sp>
      <p:sp>
        <p:nvSpPr>
          <p:cNvPr id="18436" name="Rectangle 3" descr="Rectangle: Click to edit Master text styles&#10;Second level&#10;Third level&#10;Fourth level&#10;Fifth level"/>
          <p:cNvSpPr>
            <a:spLocks noGrp="1" noChangeArrowheads="1"/>
          </p:cNvSpPr>
          <p:nvPr>
            <p:ph type="body" idx="1"/>
          </p:nvPr>
        </p:nvSpPr>
        <p:spPr>
          <a:xfrm>
            <a:off x="2362200" y="1676400"/>
            <a:ext cx="7772400" cy="1905000"/>
          </a:xfrm>
        </p:spPr>
        <p:txBody>
          <a:bodyPr/>
          <a:lstStyle/>
          <a:p>
            <a:pPr eaLnBrk="1" hangingPunct="1">
              <a:lnSpc>
                <a:spcPct val="90000"/>
              </a:lnSpc>
            </a:pPr>
            <a:r>
              <a:rPr lang="en-US" sz="2000">
                <a:latin typeface="Tahoma" charset="0"/>
              </a:rPr>
              <a:t>We can extend the notion of inorder traversal from binary trees to multi-way search trees</a:t>
            </a:r>
          </a:p>
          <a:p>
            <a:pPr eaLnBrk="1" hangingPunct="1">
              <a:lnSpc>
                <a:spcPct val="90000"/>
              </a:lnSpc>
            </a:pPr>
            <a:r>
              <a:rPr lang="en-US" sz="2000">
                <a:latin typeface="Tahoma" charset="0"/>
              </a:rPr>
              <a:t>Namely, we visit item </a:t>
            </a:r>
            <a:r>
              <a:rPr lang="en-US" sz="2000">
                <a:latin typeface="Times New Roman" charset="0"/>
              </a:rPr>
              <a:t>(</a:t>
            </a:r>
            <a:r>
              <a:rPr lang="en-US" sz="2000" b="1" i="1">
                <a:latin typeface="Times New Roman" charset="0"/>
              </a:rPr>
              <a:t>k</a:t>
            </a:r>
            <a:r>
              <a:rPr lang="en-US" sz="2000" b="1" i="1" baseline="-25000">
                <a:latin typeface="Times New Roman" charset="0"/>
              </a:rPr>
              <a:t>i</a:t>
            </a:r>
            <a:r>
              <a:rPr lang="en-US" sz="2000">
                <a:latin typeface="Times New Roman" charset="0"/>
              </a:rPr>
              <a:t>, </a:t>
            </a:r>
            <a:r>
              <a:rPr lang="en-US" sz="2000" b="1" i="1">
                <a:latin typeface="Times New Roman" charset="0"/>
              </a:rPr>
              <a:t>o</a:t>
            </a:r>
            <a:r>
              <a:rPr lang="en-US" sz="2000" b="1" i="1" baseline="-25000">
                <a:latin typeface="Times New Roman" charset="0"/>
              </a:rPr>
              <a:t>i</a:t>
            </a:r>
            <a:r>
              <a:rPr lang="en-US" sz="2000">
                <a:latin typeface="Times New Roman" charset="0"/>
              </a:rPr>
              <a:t>)</a:t>
            </a:r>
            <a:r>
              <a:rPr lang="en-US" sz="2000">
                <a:latin typeface="Tahoma" charset="0"/>
              </a:rPr>
              <a:t> of node </a:t>
            </a:r>
            <a:r>
              <a:rPr lang="en-US" sz="2000" b="1" i="1">
                <a:latin typeface="Times New Roman" charset="0"/>
              </a:rPr>
              <a:t>v</a:t>
            </a:r>
            <a:r>
              <a:rPr lang="en-US" sz="2000">
                <a:latin typeface="Tahoma" charset="0"/>
              </a:rPr>
              <a:t> between the recursive traversals of the subtrees of </a:t>
            </a:r>
            <a:r>
              <a:rPr lang="en-US" sz="2000" b="1" i="1">
                <a:latin typeface="Times New Roman" charset="0"/>
              </a:rPr>
              <a:t>v</a:t>
            </a:r>
            <a:r>
              <a:rPr lang="en-US" sz="2000">
                <a:latin typeface="Tahoma" charset="0"/>
              </a:rPr>
              <a:t> rooted at children </a:t>
            </a:r>
            <a:r>
              <a:rPr lang="en-US" sz="2000" b="1" i="1">
                <a:latin typeface="Times New Roman" charset="0"/>
              </a:rPr>
              <a:t>v</a:t>
            </a:r>
            <a:r>
              <a:rPr lang="en-US" sz="2000" b="1" i="1" baseline="-25000">
                <a:latin typeface="Times New Roman" charset="0"/>
              </a:rPr>
              <a:t>i</a:t>
            </a:r>
            <a:r>
              <a:rPr lang="en-US" sz="2000">
                <a:latin typeface="Tahoma" charset="0"/>
              </a:rPr>
              <a:t> and </a:t>
            </a:r>
            <a:r>
              <a:rPr lang="en-US" sz="2000" b="1" i="1">
                <a:latin typeface="Times New Roman" charset="0"/>
              </a:rPr>
              <a:t>v</a:t>
            </a:r>
            <a:r>
              <a:rPr lang="en-US" sz="2000" b="1" i="1" baseline="-25000">
                <a:latin typeface="Times New Roman" charset="0"/>
              </a:rPr>
              <a:t>i</a:t>
            </a:r>
            <a:r>
              <a:rPr lang="en-US" sz="2000" b="1" i="1">
                <a:latin typeface="Symbol" charset="0"/>
              </a:rPr>
              <a:t> </a:t>
            </a:r>
            <a:r>
              <a:rPr lang="en-US" sz="2000" baseline="-25000">
                <a:latin typeface="Symbol" charset="0"/>
              </a:rPr>
              <a:t>+</a:t>
            </a:r>
            <a:r>
              <a:rPr lang="en-US" sz="2000" b="1" i="1">
                <a:latin typeface="Symbol" charset="0"/>
              </a:rPr>
              <a:t> </a:t>
            </a:r>
            <a:r>
              <a:rPr lang="en-US" sz="2000" baseline="-25000">
                <a:latin typeface="Times New Roman" charset="0"/>
              </a:rPr>
              <a:t>1</a:t>
            </a:r>
          </a:p>
          <a:p>
            <a:pPr eaLnBrk="1" hangingPunct="1">
              <a:lnSpc>
                <a:spcPct val="90000"/>
              </a:lnSpc>
            </a:pPr>
            <a:r>
              <a:rPr lang="en-US" sz="2000">
                <a:latin typeface="Tahoma" charset="0"/>
              </a:rPr>
              <a:t>An inorder traversal of a multi-way search tree visits the keys in increasing order</a:t>
            </a:r>
          </a:p>
        </p:txBody>
      </p:sp>
      <p:sp>
        <p:nvSpPr>
          <p:cNvPr id="18437" name="Oval 4"/>
          <p:cNvSpPr>
            <a:spLocks noChangeArrowheads="1"/>
          </p:cNvSpPr>
          <p:nvPr/>
        </p:nvSpPr>
        <p:spPr bwMode="auto">
          <a:xfrm>
            <a:off x="5334000" y="3786188"/>
            <a:ext cx="15240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11    24</a:t>
            </a:r>
          </a:p>
        </p:txBody>
      </p:sp>
      <p:sp>
        <p:nvSpPr>
          <p:cNvPr id="18438" name="Oval 5"/>
          <p:cNvSpPr>
            <a:spLocks noChangeArrowheads="1"/>
          </p:cNvSpPr>
          <p:nvPr/>
        </p:nvSpPr>
        <p:spPr bwMode="auto">
          <a:xfrm>
            <a:off x="2895600" y="4395788"/>
            <a:ext cx="19812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2   6   8</a:t>
            </a:r>
            <a:endParaRPr lang="en-US" sz="2400">
              <a:solidFill>
                <a:srgbClr val="40458C"/>
              </a:solidFill>
              <a:latin typeface="Tahoma" charset="0"/>
              <a:ea typeface="ＭＳ Ｐゴシック" charset="0"/>
            </a:endParaRPr>
          </a:p>
        </p:txBody>
      </p:sp>
      <p:sp>
        <p:nvSpPr>
          <p:cNvPr id="18439" name="Oval 6"/>
          <p:cNvSpPr>
            <a:spLocks noChangeArrowheads="1"/>
          </p:cNvSpPr>
          <p:nvPr/>
        </p:nvSpPr>
        <p:spPr bwMode="auto">
          <a:xfrm>
            <a:off x="5562600" y="4395788"/>
            <a:ext cx="10668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15</a:t>
            </a:r>
          </a:p>
        </p:txBody>
      </p:sp>
      <p:sp>
        <p:nvSpPr>
          <p:cNvPr id="18440" name="Oval 7"/>
          <p:cNvSpPr>
            <a:spLocks noChangeArrowheads="1"/>
          </p:cNvSpPr>
          <p:nvPr/>
        </p:nvSpPr>
        <p:spPr bwMode="auto">
          <a:xfrm>
            <a:off x="8191500" y="5005388"/>
            <a:ext cx="9906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30</a:t>
            </a:r>
            <a:endParaRPr lang="en-US" sz="2400">
              <a:solidFill>
                <a:srgbClr val="40458C"/>
              </a:solidFill>
              <a:latin typeface="Tahoma" charset="0"/>
              <a:ea typeface="ＭＳ Ｐゴシック" charset="0"/>
            </a:endParaRPr>
          </a:p>
        </p:txBody>
      </p:sp>
      <p:sp>
        <p:nvSpPr>
          <p:cNvPr id="18441" name="Oval 8"/>
          <p:cNvSpPr>
            <a:spLocks noChangeArrowheads="1"/>
          </p:cNvSpPr>
          <p:nvPr/>
        </p:nvSpPr>
        <p:spPr bwMode="auto">
          <a:xfrm>
            <a:off x="7848600" y="4395788"/>
            <a:ext cx="1676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27    32</a:t>
            </a:r>
            <a:endParaRPr lang="en-US" sz="2400">
              <a:solidFill>
                <a:srgbClr val="40458C"/>
              </a:solidFill>
              <a:latin typeface="Tahoma" charset="0"/>
              <a:ea typeface="ＭＳ Ｐゴシック" charset="0"/>
            </a:endParaRPr>
          </a:p>
        </p:txBody>
      </p:sp>
      <p:sp>
        <p:nvSpPr>
          <p:cNvPr id="18442" name="Rectangle 9"/>
          <p:cNvSpPr>
            <a:spLocks noChangeArrowheads="1"/>
          </p:cNvSpPr>
          <p:nvPr/>
        </p:nvSpPr>
        <p:spPr bwMode="auto">
          <a:xfrm>
            <a:off x="76200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3" name="Rectangle 10"/>
          <p:cNvSpPr>
            <a:spLocks noChangeArrowheads="1"/>
          </p:cNvSpPr>
          <p:nvPr/>
        </p:nvSpPr>
        <p:spPr bwMode="auto">
          <a:xfrm>
            <a:off x="94488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4" name="Rectangle 11"/>
          <p:cNvSpPr>
            <a:spLocks noChangeArrowheads="1"/>
          </p:cNvSpPr>
          <p:nvPr/>
        </p:nvSpPr>
        <p:spPr bwMode="auto">
          <a:xfrm>
            <a:off x="55626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5" name="Rectangle 12"/>
          <p:cNvSpPr>
            <a:spLocks noChangeArrowheads="1"/>
          </p:cNvSpPr>
          <p:nvPr/>
        </p:nvSpPr>
        <p:spPr bwMode="auto">
          <a:xfrm>
            <a:off x="63246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6" name="Rectangle 13"/>
          <p:cNvSpPr>
            <a:spLocks noChangeArrowheads="1"/>
          </p:cNvSpPr>
          <p:nvPr/>
        </p:nvSpPr>
        <p:spPr bwMode="auto">
          <a:xfrm>
            <a:off x="28194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7" name="Rectangle 14"/>
          <p:cNvSpPr>
            <a:spLocks noChangeArrowheads="1"/>
          </p:cNvSpPr>
          <p:nvPr/>
        </p:nvSpPr>
        <p:spPr bwMode="auto">
          <a:xfrm>
            <a:off x="34290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8" name="Rectangle 15"/>
          <p:cNvSpPr>
            <a:spLocks noChangeArrowheads="1"/>
          </p:cNvSpPr>
          <p:nvPr/>
        </p:nvSpPr>
        <p:spPr bwMode="auto">
          <a:xfrm>
            <a:off x="40386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49" name="Rectangle 16"/>
          <p:cNvSpPr>
            <a:spLocks noChangeArrowheads="1"/>
          </p:cNvSpPr>
          <p:nvPr/>
        </p:nvSpPr>
        <p:spPr bwMode="auto">
          <a:xfrm>
            <a:off x="4648200" y="50053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8450" name="AutoShape 17"/>
          <p:cNvCxnSpPr>
            <a:cxnSpLocks noChangeShapeType="1"/>
            <a:stCxn id="18437" idx="3"/>
            <a:endCxn id="18438" idx="0"/>
          </p:cNvCxnSpPr>
          <p:nvPr/>
        </p:nvCxnSpPr>
        <p:spPr bwMode="auto">
          <a:xfrm flipH="1">
            <a:off x="3886200" y="4121151"/>
            <a:ext cx="1671638"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51" name="AutoShape 18"/>
          <p:cNvCxnSpPr>
            <a:cxnSpLocks noChangeShapeType="1"/>
            <a:stCxn id="18437" idx="4"/>
            <a:endCxn id="18439" idx="0"/>
          </p:cNvCxnSpPr>
          <p:nvPr/>
        </p:nvCxnSpPr>
        <p:spPr bwMode="auto">
          <a:xfrm>
            <a:off x="6096000" y="4176713"/>
            <a:ext cx="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52" name="AutoShape 19"/>
          <p:cNvCxnSpPr>
            <a:cxnSpLocks noChangeShapeType="1"/>
            <a:stCxn id="18437" idx="5"/>
            <a:endCxn id="18441" idx="0"/>
          </p:cNvCxnSpPr>
          <p:nvPr/>
        </p:nvCxnSpPr>
        <p:spPr bwMode="auto">
          <a:xfrm>
            <a:off x="6634164" y="4121151"/>
            <a:ext cx="205263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53" name="AutoShape 20"/>
          <p:cNvCxnSpPr>
            <a:cxnSpLocks noChangeShapeType="1"/>
            <a:stCxn id="18438" idx="3"/>
            <a:endCxn id="18446" idx="0"/>
          </p:cNvCxnSpPr>
          <p:nvPr/>
        </p:nvCxnSpPr>
        <p:spPr bwMode="auto">
          <a:xfrm flipH="1">
            <a:off x="2971801" y="4730751"/>
            <a:ext cx="214313"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54" name="AutoShape 21"/>
          <p:cNvCxnSpPr>
            <a:cxnSpLocks noChangeShapeType="1"/>
            <a:stCxn id="18438" idx="5"/>
            <a:endCxn id="18449" idx="0"/>
          </p:cNvCxnSpPr>
          <p:nvPr/>
        </p:nvCxnSpPr>
        <p:spPr bwMode="auto">
          <a:xfrm>
            <a:off x="4586288" y="4730751"/>
            <a:ext cx="214312"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8455" name="Line 22"/>
          <p:cNvSpPr>
            <a:spLocks noChangeShapeType="1"/>
          </p:cNvSpPr>
          <p:nvPr/>
        </p:nvSpPr>
        <p:spPr bwMode="auto">
          <a:xfrm flipV="1">
            <a:off x="3581400" y="4776788"/>
            <a:ext cx="762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56" name="Line 23"/>
          <p:cNvSpPr>
            <a:spLocks noChangeShapeType="1"/>
          </p:cNvSpPr>
          <p:nvPr/>
        </p:nvSpPr>
        <p:spPr bwMode="auto">
          <a:xfrm flipH="1" flipV="1">
            <a:off x="4114800" y="4776788"/>
            <a:ext cx="762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57" name="Rectangle 24"/>
          <p:cNvSpPr>
            <a:spLocks noChangeArrowheads="1"/>
          </p:cNvSpPr>
          <p:nvPr/>
        </p:nvSpPr>
        <p:spPr bwMode="auto">
          <a:xfrm>
            <a:off x="8191500" y="56149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58" name="Rectangle 25"/>
          <p:cNvSpPr>
            <a:spLocks noChangeArrowheads="1"/>
          </p:cNvSpPr>
          <p:nvPr/>
        </p:nvSpPr>
        <p:spPr bwMode="auto">
          <a:xfrm>
            <a:off x="8877300" y="5614988"/>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8459" name="AutoShape 26"/>
          <p:cNvCxnSpPr>
            <a:cxnSpLocks noChangeShapeType="1"/>
            <a:stCxn id="18440" idx="0"/>
            <a:endCxn id="18441" idx="4"/>
          </p:cNvCxnSpPr>
          <p:nvPr/>
        </p:nvCxnSpPr>
        <p:spPr bwMode="auto">
          <a:xfrm flipV="1">
            <a:off x="8686800" y="4786313"/>
            <a:ext cx="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60" name="AutoShape 27"/>
          <p:cNvCxnSpPr>
            <a:cxnSpLocks noChangeShapeType="1"/>
            <a:stCxn id="18442" idx="0"/>
            <a:endCxn id="18441" idx="3"/>
          </p:cNvCxnSpPr>
          <p:nvPr/>
        </p:nvCxnSpPr>
        <p:spPr bwMode="auto">
          <a:xfrm flipV="1">
            <a:off x="7772401" y="4730751"/>
            <a:ext cx="322263"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61" name="AutoShape 28"/>
          <p:cNvCxnSpPr>
            <a:cxnSpLocks noChangeShapeType="1"/>
            <a:stCxn id="18443" idx="0"/>
            <a:endCxn id="18441" idx="5"/>
          </p:cNvCxnSpPr>
          <p:nvPr/>
        </p:nvCxnSpPr>
        <p:spPr bwMode="auto">
          <a:xfrm flipH="1" flipV="1">
            <a:off x="9278938" y="4730751"/>
            <a:ext cx="322262"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8462" name="Line 29"/>
          <p:cNvSpPr>
            <a:spLocks noChangeShapeType="1"/>
          </p:cNvSpPr>
          <p:nvPr/>
        </p:nvSpPr>
        <p:spPr bwMode="auto">
          <a:xfrm flipH="1" flipV="1">
            <a:off x="6324600" y="4776788"/>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63" name="Line 30"/>
          <p:cNvSpPr>
            <a:spLocks noChangeShapeType="1"/>
          </p:cNvSpPr>
          <p:nvPr/>
        </p:nvSpPr>
        <p:spPr bwMode="auto">
          <a:xfrm flipV="1">
            <a:off x="5715000" y="4776788"/>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64" name="Line 31"/>
          <p:cNvSpPr>
            <a:spLocks noChangeShapeType="1"/>
          </p:cNvSpPr>
          <p:nvPr/>
        </p:nvSpPr>
        <p:spPr bwMode="auto">
          <a:xfrm flipV="1">
            <a:off x="8343900" y="5386388"/>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65" name="Line 32"/>
          <p:cNvSpPr>
            <a:spLocks noChangeShapeType="1"/>
          </p:cNvSpPr>
          <p:nvPr/>
        </p:nvSpPr>
        <p:spPr bwMode="auto">
          <a:xfrm flipH="1" flipV="1">
            <a:off x="8877300" y="5386388"/>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8466" name="Text Box 33"/>
          <p:cNvSpPr txBox="1">
            <a:spLocks noChangeArrowheads="1"/>
          </p:cNvSpPr>
          <p:nvPr/>
        </p:nvSpPr>
        <p:spPr bwMode="auto">
          <a:xfrm>
            <a:off x="2819401" y="5310188"/>
            <a:ext cx="309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a:t>
            </a:r>
          </a:p>
        </p:txBody>
      </p:sp>
      <p:sp>
        <p:nvSpPr>
          <p:cNvPr id="18467" name="Text Box 34"/>
          <p:cNvSpPr txBox="1">
            <a:spLocks noChangeArrowheads="1"/>
          </p:cNvSpPr>
          <p:nvPr/>
        </p:nvSpPr>
        <p:spPr bwMode="auto">
          <a:xfrm>
            <a:off x="3429001" y="5310188"/>
            <a:ext cx="309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3</a:t>
            </a:r>
          </a:p>
        </p:txBody>
      </p:sp>
      <p:sp>
        <p:nvSpPr>
          <p:cNvPr id="18468" name="Text Box 35"/>
          <p:cNvSpPr txBox="1">
            <a:spLocks noChangeArrowheads="1"/>
          </p:cNvSpPr>
          <p:nvPr/>
        </p:nvSpPr>
        <p:spPr bwMode="auto">
          <a:xfrm>
            <a:off x="4038601" y="5310188"/>
            <a:ext cx="309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5</a:t>
            </a:r>
          </a:p>
        </p:txBody>
      </p:sp>
      <p:sp>
        <p:nvSpPr>
          <p:cNvPr id="18469" name="Text Box 36"/>
          <p:cNvSpPr txBox="1">
            <a:spLocks noChangeArrowheads="1"/>
          </p:cNvSpPr>
          <p:nvPr/>
        </p:nvSpPr>
        <p:spPr bwMode="auto">
          <a:xfrm>
            <a:off x="4648201" y="5310188"/>
            <a:ext cx="309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7</a:t>
            </a:r>
          </a:p>
        </p:txBody>
      </p:sp>
      <p:sp>
        <p:nvSpPr>
          <p:cNvPr id="18470" name="Text Box 37"/>
          <p:cNvSpPr txBox="1">
            <a:spLocks noChangeArrowheads="1"/>
          </p:cNvSpPr>
          <p:nvPr/>
        </p:nvSpPr>
        <p:spPr bwMode="auto">
          <a:xfrm>
            <a:off x="5562601" y="5310188"/>
            <a:ext cx="309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9</a:t>
            </a:r>
          </a:p>
        </p:txBody>
      </p:sp>
      <p:sp>
        <p:nvSpPr>
          <p:cNvPr id="18471" name="Text Box 38"/>
          <p:cNvSpPr txBox="1">
            <a:spLocks noChangeArrowheads="1"/>
          </p:cNvSpPr>
          <p:nvPr/>
        </p:nvSpPr>
        <p:spPr bwMode="auto">
          <a:xfrm>
            <a:off x="6262689" y="5310188"/>
            <a:ext cx="434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11</a:t>
            </a:r>
          </a:p>
        </p:txBody>
      </p:sp>
      <p:sp>
        <p:nvSpPr>
          <p:cNvPr id="18472" name="Text Box 39"/>
          <p:cNvSpPr txBox="1">
            <a:spLocks noChangeArrowheads="1"/>
          </p:cNvSpPr>
          <p:nvPr/>
        </p:nvSpPr>
        <p:spPr bwMode="auto">
          <a:xfrm>
            <a:off x="7558089" y="5310188"/>
            <a:ext cx="434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13</a:t>
            </a:r>
          </a:p>
        </p:txBody>
      </p:sp>
      <p:sp>
        <p:nvSpPr>
          <p:cNvPr id="18473" name="Text Box 40"/>
          <p:cNvSpPr txBox="1">
            <a:spLocks noChangeArrowheads="1"/>
          </p:cNvSpPr>
          <p:nvPr/>
        </p:nvSpPr>
        <p:spPr bwMode="auto">
          <a:xfrm>
            <a:off x="9386889" y="5310188"/>
            <a:ext cx="434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19</a:t>
            </a:r>
          </a:p>
        </p:txBody>
      </p:sp>
      <p:sp>
        <p:nvSpPr>
          <p:cNvPr id="18474" name="Text Box 41"/>
          <p:cNvSpPr txBox="1">
            <a:spLocks noChangeArrowheads="1"/>
          </p:cNvSpPr>
          <p:nvPr/>
        </p:nvSpPr>
        <p:spPr bwMode="auto">
          <a:xfrm>
            <a:off x="8120064" y="5957888"/>
            <a:ext cx="434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15</a:t>
            </a:r>
          </a:p>
        </p:txBody>
      </p:sp>
      <p:sp>
        <p:nvSpPr>
          <p:cNvPr id="18475" name="Text Box 42"/>
          <p:cNvSpPr txBox="1">
            <a:spLocks noChangeArrowheads="1"/>
          </p:cNvSpPr>
          <p:nvPr/>
        </p:nvSpPr>
        <p:spPr bwMode="auto">
          <a:xfrm>
            <a:off x="8824914" y="5957888"/>
            <a:ext cx="434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17</a:t>
            </a:r>
          </a:p>
        </p:txBody>
      </p:sp>
      <p:sp>
        <p:nvSpPr>
          <p:cNvPr id="18476" name="Text Box 43"/>
          <p:cNvSpPr txBox="1">
            <a:spLocks noChangeArrowheads="1"/>
          </p:cNvSpPr>
          <p:nvPr/>
        </p:nvSpPr>
        <p:spPr bwMode="auto">
          <a:xfrm>
            <a:off x="3276601" y="4695826"/>
            <a:ext cx="309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2</a:t>
            </a:r>
          </a:p>
        </p:txBody>
      </p:sp>
      <p:sp>
        <p:nvSpPr>
          <p:cNvPr id="18477" name="Text Box 44"/>
          <p:cNvSpPr txBox="1">
            <a:spLocks noChangeArrowheads="1"/>
          </p:cNvSpPr>
          <p:nvPr/>
        </p:nvSpPr>
        <p:spPr bwMode="auto">
          <a:xfrm>
            <a:off x="3733801" y="4695826"/>
            <a:ext cx="309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4</a:t>
            </a:r>
          </a:p>
        </p:txBody>
      </p:sp>
      <p:sp>
        <p:nvSpPr>
          <p:cNvPr id="18478" name="Text Box 45"/>
          <p:cNvSpPr txBox="1">
            <a:spLocks noChangeArrowheads="1"/>
          </p:cNvSpPr>
          <p:nvPr/>
        </p:nvSpPr>
        <p:spPr bwMode="auto">
          <a:xfrm>
            <a:off x="4191001" y="4695826"/>
            <a:ext cx="309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6</a:t>
            </a:r>
          </a:p>
        </p:txBody>
      </p:sp>
      <p:sp>
        <p:nvSpPr>
          <p:cNvPr id="18479" name="Text Box 46"/>
          <p:cNvSpPr txBox="1">
            <a:spLocks noChangeArrowheads="1"/>
          </p:cNvSpPr>
          <p:nvPr/>
        </p:nvSpPr>
        <p:spPr bwMode="auto">
          <a:xfrm>
            <a:off x="8001001" y="4695826"/>
            <a:ext cx="4349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14</a:t>
            </a:r>
          </a:p>
        </p:txBody>
      </p:sp>
      <p:sp>
        <p:nvSpPr>
          <p:cNvPr id="18480" name="Text Box 47"/>
          <p:cNvSpPr txBox="1">
            <a:spLocks noChangeArrowheads="1"/>
          </p:cNvSpPr>
          <p:nvPr/>
        </p:nvSpPr>
        <p:spPr bwMode="auto">
          <a:xfrm>
            <a:off x="8915401" y="4695826"/>
            <a:ext cx="4349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18</a:t>
            </a:r>
          </a:p>
        </p:txBody>
      </p:sp>
      <p:sp>
        <p:nvSpPr>
          <p:cNvPr id="18481" name="Text Box 49"/>
          <p:cNvSpPr txBox="1">
            <a:spLocks noChangeArrowheads="1"/>
          </p:cNvSpPr>
          <p:nvPr/>
        </p:nvSpPr>
        <p:spPr bwMode="auto">
          <a:xfrm>
            <a:off x="5481638" y="4086226"/>
            <a:ext cx="3095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8</a:t>
            </a:r>
          </a:p>
        </p:txBody>
      </p:sp>
      <p:sp>
        <p:nvSpPr>
          <p:cNvPr id="18482" name="Text Box 50"/>
          <p:cNvSpPr txBox="1">
            <a:spLocks noChangeArrowheads="1"/>
          </p:cNvSpPr>
          <p:nvPr/>
        </p:nvSpPr>
        <p:spPr bwMode="auto">
          <a:xfrm>
            <a:off x="6324601" y="4086226"/>
            <a:ext cx="4349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12</a:t>
            </a:r>
          </a:p>
        </p:txBody>
      </p:sp>
      <p:sp>
        <p:nvSpPr>
          <p:cNvPr id="18483" name="Text Box 51"/>
          <p:cNvSpPr txBox="1">
            <a:spLocks noChangeArrowheads="1"/>
          </p:cNvSpPr>
          <p:nvPr/>
        </p:nvSpPr>
        <p:spPr bwMode="auto">
          <a:xfrm>
            <a:off x="5867401" y="4743451"/>
            <a:ext cx="4349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10</a:t>
            </a:r>
          </a:p>
        </p:txBody>
      </p:sp>
      <p:sp>
        <p:nvSpPr>
          <p:cNvPr id="18484" name="Text Box 52"/>
          <p:cNvSpPr txBox="1">
            <a:spLocks noChangeArrowheads="1"/>
          </p:cNvSpPr>
          <p:nvPr/>
        </p:nvSpPr>
        <p:spPr bwMode="auto">
          <a:xfrm>
            <a:off x="8458201" y="5324476"/>
            <a:ext cx="4349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BE2D00"/>
                </a:solidFill>
              </a:rPr>
              <a:t>16</a:t>
            </a:r>
          </a:p>
        </p:txBody>
      </p:sp>
    </p:spTree>
    <p:extLst>
      <p:ext uri="{BB962C8B-B14F-4D97-AF65-F5344CB8AC3E}">
        <p14:creationId xmlns:p14="http://schemas.microsoft.com/office/powerpoint/2010/main" val="3382270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1945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E244066E-3E10-B84C-AC05-5D12B0D143EC}" type="slidenum">
              <a:rPr lang="en-US" sz="1400">
                <a:solidFill>
                  <a:srgbClr val="40458C"/>
                </a:solidFill>
              </a:rPr>
              <a:pPr eaLnBrk="1" fontAlgn="base" hangingPunct="1">
                <a:spcBef>
                  <a:spcPct val="0"/>
                </a:spcBef>
                <a:spcAft>
                  <a:spcPct val="0"/>
                </a:spcAft>
              </a:pPr>
              <a:t>37</a:t>
            </a:fld>
            <a:endParaRPr lang="en-US" sz="1400">
              <a:solidFill>
                <a:srgbClr val="40458C"/>
              </a:solidFill>
            </a:endParaRPr>
          </a:p>
        </p:txBody>
      </p:sp>
      <p:sp>
        <p:nvSpPr>
          <p:cNvPr id="19459" name="Rectangle 2"/>
          <p:cNvSpPr>
            <a:spLocks noGrp="1" noChangeArrowheads="1"/>
          </p:cNvSpPr>
          <p:nvPr>
            <p:ph type="title"/>
          </p:nvPr>
        </p:nvSpPr>
        <p:spPr/>
        <p:txBody>
          <a:bodyPr/>
          <a:lstStyle/>
          <a:p>
            <a:pPr eaLnBrk="1" hangingPunct="1"/>
            <a:r>
              <a:rPr lang="en-US">
                <a:latin typeface="Tahoma" charset="0"/>
              </a:rPr>
              <a:t>Multi-Way Searching</a:t>
            </a:r>
          </a:p>
        </p:txBody>
      </p:sp>
      <p:sp>
        <p:nvSpPr>
          <p:cNvPr id="19460" name="Rectangle 3" descr="Rectangle: Click to edit Master text styles&#10;Second level&#10;Third level&#10;Fourth level&#10;Fifth level"/>
          <p:cNvSpPr>
            <a:spLocks noGrp="1" noChangeArrowheads="1"/>
          </p:cNvSpPr>
          <p:nvPr>
            <p:ph type="body" idx="1"/>
          </p:nvPr>
        </p:nvSpPr>
        <p:spPr>
          <a:xfrm>
            <a:off x="2362200" y="1676400"/>
            <a:ext cx="7924800" cy="2667000"/>
          </a:xfrm>
        </p:spPr>
        <p:txBody>
          <a:bodyPr/>
          <a:lstStyle/>
          <a:p>
            <a:pPr eaLnBrk="1" hangingPunct="1">
              <a:lnSpc>
                <a:spcPct val="90000"/>
              </a:lnSpc>
            </a:pPr>
            <a:r>
              <a:rPr lang="en-US" sz="2000">
                <a:latin typeface="Tahoma" charset="0"/>
              </a:rPr>
              <a:t>Similar to search in a binary search tree</a:t>
            </a:r>
          </a:p>
          <a:p>
            <a:pPr eaLnBrk="1" hangingPunct="1">
              <a:lnSpc>
                <a:spcPct val="90000"/>
              </a:lnSpc>
            </a:pPr>
            <a:r>
              <a:rPr lang="en-US" sz="2000">
                <a:latin typeface="Tahoma" charset="0"/>
              </a:rPr>
              <a:t>A each internal node with children </a:t>
            </a:r>
            <a:r>
              <a:rPr lang="en-US" sz="2000" b="1" i="1">
                <a:latin typeface="Times New Roman" charset="0"/>
              </a:rPr>
              <a:t>v</a:t>
            </a:r>
            <a:r>
              <a:rPr lang="en-US" sz="2000" baseline="-25000">
                <a:latin typeface="Times New Roman" charset="0"/>
              </a:rPr>
              <a:t>1 </a:t>
            </a:r>
            <a:r>
              <a:rPr lang="en-US" sz="2000" b="1" i="1">
                <a:latin typeface="Times New Roman" charset="0"/>
              </a:rPr>
              <a:t>v</a:t>
            </a:r>
            <a:r>
              <a:rPr lang="en-US" sz="2000" baseline="-25000">
                <a:latin typeface="Times New Roman" charset="0"/>
              </a:rPr>
              <a:t>2</a:t>
            </a:r>
            <a:r>
              <a:rPr lang="en-US" sz="2000">
                <a:latin typeface="Times New Roman" charset="0"/>
              </a:rPr>
              <a:t> … </a:t>
            </a:r>
            <a:r>
              <a:rPr lang="en-US" sz="2000" b="1" i="1">
                <a:latin typeface="Times New Roman" charset="0"/>
              </a:rPr>
              <a:t>v</a:t>
            </a:r>
            <a:r>
              <a:rPr lang="en-US" sz="2000" b="1" i="1" baseline="-25000">
                <a:latin typeface="Times New Roman" charset="0"/>
              </a:rPr>
              <a:t>d</a:t>
            </a:r>
            <a:r>
              <a:rPr lang="en-US" sz="2000">
                <a:latin typeface="Tahoma" charset="0"/>
              </a:rPr>
              <a:t> and keys </a:t>
            </a:r>
            <a:r>
              <a:rPr lang="en-US" sz="2000" b="1" i="1">
                <a:latin typeface="Times New Roman" charset="0"/>
              </a:rPr>
              <a:t>k</a:t>
            </a:r>
            <a:r>
              <a:rPr lang="en-US" sz="2000" baseline="-25000">
                <a:latin typeface="Times New Roman" charset="0"/>
              </a:rPr>
              <a:t>1 </a:t>
            </a:r>
            <a:r>
              <a:rPr lang="en-US" sz="2000" b="1" i="1">
                <a:latin typeface="Times New Roman" charset="0"/>
              </a:rPr>
              <a:t>k</a:t>
            </a:r>
            <a:r>
              <a:rPr lang="en-US" sz="2000" baseline="-25000">
                <a:latin typeface="Times New Roman" charset="0"/>
              </a:rPr>
              <a:t>2</a:t>
            </a:r>
            <a:r>
              <a:rPr lang="en-US" sz="2000">
                <a:latin typeface="Times New Roman" charset="0"/>
              </a:rPr>
              <a:t> … </a:t>
            </a:r>
            <a:r>
              <a:rPr lang="en-US" sz="2000" b="1" i="1">
                <a:latin typeface="Times New Roman" charset="0"/>
              </a:rPr>
              <a:t>k</a:t>
            </a:r>
            <a:r>
              <a:rPr lang="en-US" sz="2000" b="1" i="1" baseline="-25000">
                <a:latin typeface="Times New Roman" charset="0"/>
              </a:rPr>
              <a:t>d</a:t>
            </a:r>
            <a:r>
              <a:rPr lang="en-US" sz="2000" baseline="-25000">
                <a:latin typeface="Symbol" charset="0"/>
              </a:rPr>
              <a:t>-</a:t>
            </a:r>
            <a:r>
              <a:rPr lang="en-US" sz="2000" baseline="-25000">
                <a:latin typeface="Times New Roman" charset="0"/>
              </a:rPr>
              <a:t>1</a:t>
            </a:r>
            <a:endParaRPr lang="en-US" sz="2000">
              <a:latin typeface="Tahoma" charset="0"/>
            </a:endParaRPr>
          </a:p>
          <a:p>
            <a:pPr lvl="1" eaLnBrk="1" hangingPunct="1">
              <a:lnSpc>
                <a:spcPct val="90000"/>
              </a:lnSpc>
            </a:pPr>
            <a:r>
              <a:rPr lang="en-US" sz="1800" b="1" i="1">
                <a:latin typeface="Times New Roman" charset="0"/>
              </a:rPr>
              <a:t>k</a:t>
            </a:r>
            <a:r>
              <a:rPr lang="en-US" sz="1800">
                <a:latin typeface="Tahoma" charset="0"/>
              </a:rPr>
              <a:t> </a:t>
            </a:r>
            <a:r>
              <a:rPr lang="en-US" sz="1800">
                <a:latin typeface="Symbol" charset="0"/>
              </a:rPr>
              <a:t>=</a:t>
            </a:r>
            <a:r>
              <a:rPr lang="en-US" sz="1800">
                <a:latin typeface="Tahoma" charset="0"/>
              </a:rPr>
              <a:t> </a:t>
            </a:r>
            <a:r>
              <a:rPr lang="en-US" sz="1800" b="1" i="1">
                <a:latin typeface="Times New Roman" charset="0"/>
              </a:rPr>
              <a:t>k</a:t>
            </a:r>
            <a:r>
              <a:rPr lang="en-US" sz="1800" b="1" i="1" baseline="-25000">
                <a:latin typeface="Times New Roman" charset="0"/>
              </a:rPr>
              <a:t>i</a:t>
            </a:r>
            <a:r>
              <a:rPr lang="en-US" sz="1800">
                <a:latin typeface="Times New Roman" charset="0"/>
              </a:rPr>
              <a:t> (</a:t>
            </a:r>
            <a:r>
              <a:rPr lang="en-US" sz="1800" b="1" i="1">
                <a:latin typeface="Times New Roman" charset="0"/>
              </a:rPr>
              <a:t>i</a:t>
            </a:r>
            <a:r>
              <a:rPr lang="en-US" sz="1800">
                <a:latin typeface="Times New Roman" charset="0"/>
              </a:rPr>
              <a:t> = 1, …, </a:t>
            </a:r>
            <a:r>
              <a:rPr lang="en-US" sz="1800" b="1" i="1">
                <a:latin typeface="Times New Roman" charset="0"/>
              </a:rPr>
              <a:t>d</a:t>
            </a:r>
            <a:r>
              <a:rPr lang="en-US" sz="1800">
                <a:latin typeface="Symbol" charset="0"/>
              </a:rPr>
              <a:t> - </a:t>
            </a:r>
            <a:r>
              <a:rPr lang="en-US" sz="1800">
                <a:latin typeface="Times New Roman" charset="0"/>
              </a:rPr>
              <a:t>1)</a:t>
            </a:r>
            <a:r>
              <a:rPr lang="en-US" sz="1800">
                <a:latin typeface="Tahoma" charset="0"/>
              </a:rPr>
              <a:t>: the search terminates successfully</a:t>
            </a:r>
            <a:endParaRPr lang="en-US" sz="1800" b="1" i="1">
              <a:latin typeface="Times New Roman" charset="0"/>
            </a:endParaRPr>
          </a:p>
          <a:p>
            <a:pPr lvl="1" eaLnBrk="1" hangingPunct="1">
              <a:lnSpc>
                <a:spcPct val="90000"/>
              </a:lnSpc>
            </a:pPr>
            <a:r>
              <a:rPr lang="en-US" sz="1800" b="1" i="1">
                <a:latin typeface="Times New Roman" charset="0"/>
              </a:rPr>
              <a:t>k</a:t>
            </a:r>
            <a:r>
              <a:rPr lang="en-US" sz="1800">
                <a:latin typeface="Tahoma" charset="0"/>
              </a:rPr>
              <a:t> </a:t>
            </a:r>
            <a:r>
              <a:rPr lang="en-US" sz="1800">
                <a:latin typeface="Symbol" charset="0"/>
              </a:rPr>
              <a:t>&lt;</a:t>
            </a:r>
            <a:r>
              <a:rPr lang="en-US" sz="1800">
                <a:latin typeface="Tahoma" charset="0"/>
              </a:rPr>
              <a:t> </a:t>
            </a:r>
            <a:r>
              <a:rPr lang="en-US" sz="1800" b="1" i="1">
                <a:latin typeface="Times New Roman" charset="0"/>
              </a:rPr>
              <a:t>k</a:t>
            </a:r>
            <a:r>
              <a:rPr lang="en-US" sz="1800" baseline="-25000">
                <a:latin typeface="Times New Roman" charset="0"/>
              </a:rPr>
              <a:t>1</a:t>
            </a:r>
            <a:r>
              <a:rPr lang="en-US" sz="1800">
                <a:latin typeface="Tahoma" charset="0"/>
              </a:rPr>
              <a:t>: we continue the search in child </a:t>
            </a:r>
            <a:r>
              <a:rPr lang="en-US" sz="1800" b="1" i="1">
                <a:latin typeface="Times New Roman" charset="0"/>
              </a:rPr>
              <a:t>v</a:t>
            </a:r>
            <a:r>
              <a:rPr lang="en-US" sz="1800" baseline="-25000">
                <a:latin typeface="Times New Roman" charset="0"/>
              </a:rPr>
              <a:t>1</a:t>
            </a:r>
          </a:p>
          <a:p>
            <a:pPr lvl="1" eaLnBrk="1" hangingPunct="1">
              <a:lnSpc>
                <a:spcPct val="90000"/>
              </a:lnSpc>
            </a:pPr>
            <a:r>
              <a:rPr lang="en-US" sz="1800" b="1" i="1">
                <a:latin typeface="Times New Roman" charset="0"/>
              </a:rPr>
              <a:t>k</a:t>
            </a:r>
            <a:r>
              <a:rPr lang="en-US" sz="1800" b="1" i="1" baseline="-25000">
                <a:latin typeface="Times New Roman" charset="0"/>
              </a:rPr>
              <a:t>i</a:t>
            </a:r>
            <a:r>
              <a:rPr lang="en-US" sz="1800" baseline="-25000">
                <a:latin typeface="Symbol" charset="0"/>
              </a:rPr>
              <a:t>-</a:t>
            </a:r>
            <a:r>
              <a:rPr lang="en-US" sz="1800" baseline="-25000">
                <a:latin typeface="Times New Roman" charset="0"/>
              </a:rPr>
              <a:t>1 </a:t>
            </a:r>
            <a:r>
              <a:rPr lang="en-US" sz="1800">
                <a:latin typeface="Symbol" charset="0"/>
              </a:rPr>
              <a:t>&lt;</a:t>
            </a:r>
            <a:r>
              <a:rPr lang="en-US" sz="1800" baseline="-25000">
                <a:latin typeface="Times New Roman" charset="0"/>
              </a:rPr>
              <a:t>  </a:t>
            </a:r>
            <a:r>
              <a:rPr lang="en-US" sz="1800" b="1" i="1">
                <a:latin typeface="Times New Roman" charset="0"/>
              </a:rPr>
              <a:t>k</a:t>
            </a:r>
            <a:r>
              <a:rPr lang="en-US" sz="1800">
                <a:latin typeface="Tahoma" charset="0"/>
              </a:rPr>
              <a:t> </a:t>
            </a:r>
            <a:r>
              <a:rPr lang="en-US" sz="1800">
                <a:latin typeface="Symbol" charset="0"/>
              </a:rPr>
              <a:t>&lt;</a:t>
            </a:r>
            <a:r>
              <a:rPr lang="en-US" sz="1800">
                <a:latin typeface="Tahoma" charset="0"/>
              </a:rPr>
              <a:t> </a:t>
            </a:r>
            <a:r>
              <a:rPr lang="en-US" sz="1800" b="1" i="1">
                <a:latin typeface="Times New Roman" charset="0"/>
              </a:rPr>
              <a:t>k</a:t>
            </a:r>
            <a:r>
              <a:rPr lang="en-US" sz="1800" b="1" i="1" baseline="-25000">
                <a:latin typeface="Times New Roman" charset="0"/>
              </a:rPr>
              <a:t>i</a:t>
            </a:r>
            <a:r>
              <a:rPr lang="en-US" sz="1800">
                <a:latin typeface="Times New Roman" charset="0"/>
              </a:rPr>
              <a:t> (</a:t>
            </a:r>
            <a:r>
              <a:rPr lang="en-US" sz="1800" b="1" i="1">
                <a:latin typeface="Times New Roman" charset="0"/>
              </a:rPr>
              <a:t>i</a:t>
            </a:r>
            <a:r>
              <a:rPr lang="en-US" sz="1800">
                <a:latin typeface="Times New Roman" charset="0"/>
              </a:rPr>
              <a:t> = 2, …, </a:t>
            </a:r>
            <a:r>
              <a:rPr lang="en-US" sz="1800" b="1" i="1">
                <a:latin typeface="Times New Roman" charset="0"/>
              </a:rPr>
              <a:t>d</a:t>
            </a:r>
            <a:r>
              <a:rPr lang="en-US" sz="1800">
                <a:latin typeface="Symbol" charset="0"/>
              </a:rPr>
              <a:t> - </a:t>
            </a:r>
            <a:r>
              <a:rPr lang="en-US" sz="1800">
                <a:latin typeface="Times New Roman" charset="0"/>
              </a:rPr>
              <a:t>1)</a:t>
            </a:r>
            <a:r>
              <a:rPr lang="en-US" sz="1800">
                <a:latin typeface="Tahoma" charset="0"/>
              </a:rPr>
              <a:t>: we continue the search in child </a:t>
            </a:r>
            <a:r>
              <a:rPr lang="en-US" sz="1800" b="1" i="1">
                <a:latin typeface="Times New Roman" charset="0"/>
              </a:rPr>
              <a:t>v</a:t>
            </a:r>
            <a:r>
              <a:rPr lang="en-US" sz="1800" b="1" i="1" baseline="-25000">
                <a:latin typeface="Times New Roman" charset="0"/>
              </a:rPr>
              <a:t>i</a:t>
            </a:r>
          </a:p>
          <a:p>
            <a:pPr lvl="1" eaLnBrk="1" hangingPunct="1">
              <a:lnSpc>
                <a:spcPct val="90000"/>
              </a:lnSpc>
            </a:pPr>
            <a:r>
              <a:rPr lang="en-US" sz="1800" b="1" i="1">
                <a:latin typeface="Times New Roman" charset="0"/>
              </a:rPr>
              <a:t>k</a:t>
            </a:r>
            <a:r>
              <a:rPr lang="en-US" sz="1800">
                <a:latin typeface="Tahoma" charset="0"/>
              </a:rPr>
              <a:t> </a:t>
            </a:r>
            <a:r>
              <a:rPr lang="en-US" sz="1800">
                <a:latin typeface="Symbol" charset="0"/>
              </a:rPr>
              <a:t>&gt; </a:t>
            </a:r>
            <a:r>
              <a:rPr lang="en-US" sz="1800" b="1" i="1">
                <a:latin typeface="Times New Roman" charset="0"/>
              </a:rPr>
              <a:t>k</a:t>
            </a:r>
            <a:r>
              <a:rPr lang="en-US" sz="1800" b="1" i="1" baseline="-25000">
                <a:latin typeface="Times New Roman" charset="0"/>
              </a:rPr>
              <a:t>d</a:t>
            </a:r>
            <a:r>
              <a:rPr lang="en-US" sz="1800" baseline="-25000">
                <a:latin typeface="Symbol" charset="0"/>
              </a:rPr>
              <a:t>-</a:t>
            </a:r>
            <a:r>
              <a:rPr lang="en-US" sz="1800" baseline="-25000">
                <a:latin typeface="Times New Roman" charset="0"/>
              </a:rPr>
              <a:t>1</a:t>
            </a:r>
            <a:r>
              <a:rPr lang="en-US" sz="1800">
                <a:latin typeface="Tahoma" charset="0"/>
              </a:rPr>
              <a:t>: we continue the search in child </a:t>
            </a:r>
            <a:r>
              <a:rPr lang="en-US" sz="1800" b="1" i="1">
                <a:latin typeface="Times New Roman" charset="0"/>
              </a:rPr>
              <a:t>v</a:t>
            </a:r>
            <a:r>
              <a:rPr lang="en-US" sz="1800" b="1" i="1" baseline="-25000">
                <a:latin typeface="Times New Roman" charset="0"/>
              </a:rPr>
              <a:t>d</a:t>
            </a:r>
            <a:endParaRPr lang="en-US" sz="1800">
              <a:latin typeface="Tahoma" charset="0"/>
            </a:endParaRPr>
          </a:p>
          <a:p>
            <a:pPr eaLnBrk="1" hangingPunct="1">
              <a:lnSpc>
                <a:spcPct val="90000"/>
              </a:lnSpc>
            </a:pPr>
            <a:r>
              <a:rPr lang="en-US" sz="2000">
                <a:latin typeface="Tahoma" charset="0"/>
              </a:rPr>
              <a:t>Reaching an external node terminates the search unsuccessfully</a:t>
            </a:r>
          </a:p>
          <a:p>
            <a:pPr eaLnBrk="1" hangingPunct="1">
              <a:lnSpc>
                <a:spcPct val="90000"/>
              </a:lnSpc>
            </a:pPr>
            <a:r>
              <a:rPr lang="en-US" sz="2000">
                <a:latin typeface="Tahoma" charset="0"/>
              </a:rPr>
              <a:t>Example: search for 30</a:t>
            </a:r>
          </a:p>
        </p:txBody>
      </p:sp>
      <p:sp>
        <p:nvSpPr>
          <p:cNvPr id="19461" name="Oval 4"/>
          <p:cNvSpPr>
            <a:spLocks noChangeArrowheads="1"/>
          </p:cNvSpPr>
          <p:nvPr/>
        </p:nvSpPr>
        <p:spPr bwMode="auto">
          <a:xfrm>
            <a:off x="5638800" y="4267200"/>
            <a:ext cx="15240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11    24</a:t>
            </a:r>
          </a:p>
        </p:txBody>
      </p:sp>
      <p:sp>
        <p:nvSpPr>
          <p:cNvPr id="19462" name="Oval 5"/>
          <p:cNvSpPr>
            <a:spLocks noChangeArrowheads="1"/>
          </p:cNvSpPr>
          <p:nvPr/>
        </p:nvSpPr>
        <p:spPr bwMode="auto">
          <a:xfrm>
            <a:off x="3200400" y="4876800"/>
            <a:ext cx="19812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2   6   8</a:t>
            </a:r>
            <a:endParaRPr lang="en-US" sz="2400">
              <a:solidFill>
                <a:srgbClr val="40458C"/>
              </a:solidFill>
              <a:latin typeface="Tahoma" charset="0"/>
              <a:ea typeface="ＭＳ Ｐゴシック" charset="0"/>
            </a:endParaRPr>
          </a:p>
        </p:txBody>
      </p:sp>
      <p:sp>
        <p:nvSpPr>
          <p:cNvPr id="19463" name="Oval 6"/>
          <p:cNvSpPr>
            <a:spLocks noChangeArrowheads="1"/>
          </p:cNvSpPr>
          <p:nvPr/>
        </p:nvSpPr>
        <p:spPr bwMode="auto">
          <a:xfrm>
            <a:off x="5867400" y="4876800"/>
            <a:ext cx="10668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15</a:t>
            </a:r>
          </a:p>
        </p:txBody>
      </p:sp>
      <p:sp>
        <p:nvSpPr>
          <p:cNvPr id="19464" name="Oval 7"/>
          <p:cNvSpPr>
            <a:spLocks noChangeArrowheads="1"/>
          </p:cNvSpPr>
          <p:nvPr/>
        </p:nvSpPr>
        <p:spPr bwMode="auto">
          <a:xfrm>
            <a:off x="8496300" y="5486400"/>
            <a:ext cx="9906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30</a:t>
            </a:r>
            <a:endParaRPr lang="en-US" sz="2400">
              <a:solidFill>
                <a:srgbClr val="40458C"/>
              </a:solidFill>
              <a:latin typeface="Tahoma" charset="0"/>
              <a:ea typeface="ＭＳ Ｐゴシック" charset="0"/>
            </a:endParaRPr>
          </a:p>
        </p:txBody>
      </p:sp>
      <p:sp>
        <p:nvSpPr>
          <p:cNvPr id="19465" name="Oval 8"/>
          <p:cNvSpPr>
            <a:spLocks noChangeArrowheads="1"/>
          </p:cNvSpPr>
          <p:nvPr/>
        </p:nvSpPr>
        <p:spPr bwMode="auto">
          <a:xfrm>
            <a:off x="8153400" y="4876800"/>
            <a:ext cx="16764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27    32</a:t>
            </a:r>
            <a:endParaRPr lang="en-US" sz="2400">
              <a:solidFill>
                <a:srgbClr val="40458C"/>
              </a:solidFill>
              <a:latin typeface="Tahoma" charset="0"/>
              <a:ea typeface="ＭＳ Ｐゴシック" charset="0"/>
            </a:endParaRPr>
          </a:p>
        </p:txBody>
      </p:sp>
      <p:sp>
        <p:nvSpPr>
          <p:cNvPr id="19466" name="Rectangle 9"/>
          <p:cNvSpPr>
            <a:spLocks noChangeArrowheads="1"/>
          </p:cNvSpPr>
          <p:nvPr/>
        </p:nvSpPr>
        <p:spPr bwMode="auto">
          <a:xfrm>
            <a:off x="79248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67" name="Rectangle 10"/>
          <p:cNvSpPr>
            <a:spLocks noChangeArrowheads="1"/>
          </p:cNvSpPr>
          <p:nvPr/>
        </p:nvSpPr>
        <p:spPr bwMode="auto">
          <a:xfrm>
            <a:off x="97536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68" name="Rectangle 11"/>
          <p:cNvSpPr>
            <a:spLocks noChangeArrowheads="1"/>
          </p:cNvSpPr>
          <p:nvPr/>
        </p:nvSpPr>
        <p:spPr bwMode="auto">
          <a:xfrm>
            <a:off x="58674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69" name="Rectangle 12"/>
          <p:cNvSpPr>
            <a:spLocks noChangeArrowheads="1"/>
          </p:cNvSpPr>
          <p:nvPr/>
        </p:nvSpPr>
        <p:spPr bwMode="auto">
          <a:xfrm>
            <a:off x="66294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70" name="Rectangle 13"/>
          <p:cNvSpPr>
            <a:spLocks noChangeArrowheads="1"/>
          </p:cNvSpPr>
          <p:nvPr/>
        </p:nvSpPr>
        <p:spPr bwMode="auto">
          <a:xfrm>
            <a:off x="31242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71" name="Rectangle 14"/>
          <p:cNvSpPr>
            <a:spLocks noChangeArrowheads="1"/>
          </p:cNvSpPr>
          <p:nvPr/>
        </p:nvSpPr>
        <p:spPr bwMode="auto">
          <a:xfrm>
            <a:off x="37338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72" name="Rectangle 15"/>
          <p:cNvSpPr>
            <a:spLocks noChangeArrowheads="1"/>
          </p:cNvSpPr>
          <p:nvPr/>
        </p:nvSpPr>
        <p:spPr bwMode="auto">
          <a:xfrm>
            <a:off x="43434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73" name="Rectangle 16"/>
          <p:cNvSpPr>
            <a:spLocks noChangeArrowheads="1"/>
          </p:cNvSpPr>
          <p:nvPr/>
        </p:nvSpPr>
        <p:spPr bwMode="auto">
          <a:xfrm>
            <a:off x="4953000" y="54864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9474" name="AutoShape 17"/>
          <p:cNvCxnSpPr>
            <a:cxnSpLocks noChangeShapeType="1"/>
            <a:stCxn id="19461" idx="3"/>
            <a:endCxn id="19462" idx="0"/>
          </p:cNvCxnSpPr>
          <p:nvPr/>
        </p:nvCxnSpPr>
        <p:spPr bwMode="auto">
          <a:xfrm flipH="1">
            <a:off x="4191000" y="4611689"/>
            <a:ext cx="1671638"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75" name="AutoShape 18"/>
          <p:cNvCxnSpPr>
            <a:cxnSpLocks noChangeShapeType="1"/>
            <a:stCxn id="19461" idx="4"/>
            <a:endCxn id="19463" idx="0"/>
          </p:cNvCxnSpPr>
          <p:nvPr/>
        </p:nvCxnSpPr>
        <p:spPr bwMode="auto">
          <a:xfrm>
            <a:off x="6400800" y="4667251"/>
            <a:ext cx="0" cy="2000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76" name="AutoShape 19"/>
          <p:cNvCxnSpPr>
            <a:cxnSpLocks noChangeShapeType="1"/>
            <a:stCxn id="19461" idx="5"/>
            <a:endCxn id="19465" idx="0"/>
          </p:cNvCxnSpPr>
          <p:nvPr/>
        </p:nvCxnSpPr>
        <p:spPr bwMode="auto">
          <a:xfrm>
            <a:off x="6938964" y="4611688"/>
            <a:ext cx="2052637" cy="246062"/>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19477" name="AutoShape 20"/>
          <p:cNvCxnSpPr>
            <a:cxnSpLocks noChangeShapeType="1"/>
            <a:stCxn id="19462" idx="3"/>
            <a:endCxn id="19470" idx="0"/>
          </p:cNvCxnSpPr>
          <p:nvPr/>
        </p:nvCxnSpPr>
        <p:spPr bwMode="auto">
          <a:xfrm flipH="1">
            <a:off x="3276601" y="5211763"/>
            <a:ext cx="21431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78" name="AutoShape 21"/>
          <p:cNvCxnSpPr>
            <a:cxnSpLocks noChangeShapeType="1"/>
            <a:stCxn id="19462" idx="5"/>
            <a:endCxn id="19473" idx="0"/>
          </p:cNvCxnSpPr>
          <p:nvPr/>
        </p:nvCxnSpPr>
        <p:spPr bwMode="auto">
          <a:xfrm>
            <a:off x="4891088" y="5211763"/>
            <a:ext cx="21431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9479" name="Line 22"/>
          <p:cNvSpPr>
            <a:spLocks noChangeShapeType="1"/>
          </p:cNvSpPr>
          <p:nvPr/>
        </p:nvSpPr>
        <p:spPr bwMode="auto">
          <a:xfrm flipV="1">
            <a:off x="3886200" y="5257800"/>
            <a:ext cx="762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80" name="Line 23"/>
          <p:cNvSpPr>
            <a:spLocks noChangeShapeType="1"/>
          </p:cNvSpPr>
          <p:nvPr/>
        </p:nvSpPr>
        <p:spPr bwMode="auto">
          <a:xfrm flipH="1" flipV="1">
            <a:off x="4419600" y="5257800"/>
            <a:ext cx="762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81" name="Rectangle 24"/>
          <p:cNvSpPr>
            <a:spLocks noChangeArrowheads="1"/>
          </p:cNvSpPr>
          <p:nvPr/>
        </p:nvSpPr>
        <p:spPr bwMode="auto">
          <a:xfrm>
            <a:off x="8496300" y="60960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82" name="Rectangle 25"/>
          <p:cNvSpPr>
            <a:spLocks noChangeArrowheads="1"/>
          </p:cNvSpPr>
          <p:nvPr/>
        </p:nvSpPr>
        <p:spPr bwMode="auto">
          <a:xfrm>
            <a:off x="9182100" y="6096000"/>
            <a:ext cx="304800" cy="3048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19483" name="AutoShape 26"/>
          <p:cNvCxnSpPr>
            <a:cxnSpLocks noChangeShapeType="1"/>
            <a:stCxn id="19464" idx="0"/>
            <a:endCxn id="19465" idx="4"/>
          </p:cNvCxnSpPr>
          <p:nvPr/>
        </p:nvCxnSpPr>
        <p:spPr bwMode="auto">
          <a:xfrm flipV="1">
            <a:off x="8991600" y="5276850"/>
            <a:ext cx="0" cy="190500"/>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19484" name="AutoShape 27"/>
          <p:cNvCxnSpPr>
            <a:cxnSpLocks noChangeShapeType="1"/>
            <a:stCxn id="19466" idx="0"/>
            <a:endCxn id="19465" idx="3"/>
          </p:cNvCxnSpPr>
          <p:nvPr/>
        </p:nvCxnSpPr>
        <p:spPr bwMode="auto">
          <a:xfrm flipV="1">
            <a:off x="8077201" y="5221289"/>
            <a:ext cx="322263"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85" name="AutoShape 28"/>
          <p:cNvCxnSpPr>
            <a:cxnSpLocks noChangeShapeType="1"/>
            <a:stCxn id="19467" idx="0"/>
            <a:endCxn id="19465" idx="5"/>
          </p:cNvCxnSpPr>
          <p:nvPr/>
        </p:nvCxnSpPr>
        <p:spPr bwMode="auto">
          <a:xfrm flipH="1" flipV="1">
            <a:off x="9583738" y="5221289"/>
            <a:ext cx="322262"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9486" name="Line 29"/>
          <p:cNvSpPr>
            <a:spLocks noChangeShapeType="1"/>
          </p:cNvSpPr>
          <p:nvPr/>
        </p:nvSpPr>
        <p:spPr bwMode="auto">
          <a:xfrm flipH="1" flipV="1">
            <a:off x="6629400" y="52578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87" name="Line 30"/>
          <p:cNvSpPr>
            <a:spLocks noChangeShapeType="1"/>
          </p:cNvSpPr>
          <p:nvPr/>
        </p:nvSpPr>
        <p:spPr bwMode="auto">
          <a:xfrm flipV="1">
            <a:off x="6019800" y="52578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88" name="Line 31"/>
          <p:cNvSpPr>
            <a:spLocks noChangeShapeType="1"/>
          </p:cNvSpPr>
          <p:nvPr/>
        </p:nvSpPr>
        <p:spPr bwMode="auto">
          <a:xfrm flipV="1">
            <a:off x="8648700" y="58674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19489" name="Line 32"/>
          <p:cNvSpPr>
            <a:spLocks noChangeShapeType="1"/>
          </p:cNvSpPr>
          <p:nvPr/>
        </p:nvSpPr>
        <p:spPr bwMode="auto">
          <a:xfrm flipH="1" flipV="1">
            <a:off x="9182100" y="5867400"/>
            <a:ext cx="152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Tree>
    <p:extLst>
      <p:ext uri="{BB962C8B-B14F-4D97-AF65-F5344CB8AC3E}">
        <p14:creationId xmlns:p14="http://schemas.microsoft.com/office/powerpoint/2010/main" val="4116684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048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37F1BEF2-CE18-3B4C-97BD-9BB68BDC0418}" type="slidenum">
              <a:rPr lang="en-US" sz="1400">
                <a:solidFill>
                  <a:srgbClr val="40458C"/>
                </a:solidFill>
              </a:rPr>
              <a:pPr eaLnBrk="1" fontAlgn="base" hangingPunct="1">
                <a:spcBef>
                  <a:spcPct val="0"/>
                </a:spcBef>
                <a:spcAft>
                  <a:spcPct val="0"/>
                </a:spcAft>
              </a:pPr>
              <a:t>38</a:t>
            </a:fld>
            <a:endParaRPr lang="en-US" sz="1400">
              <a:solidFill>
                <a:srgbClr val="40458C"/>
              </a:solidFill>
            </a:endParaRPr>
          </a:p>
        </p:txBody>
      </p:sp>
      <p:sp>
        <p:nvSpPr>
          <p:cNvPr id="20483" name="Rectangle 2"/>
          <p:cNvSpPr>
            <a:spLocks noGrp="1" noChangeArrowheads="1"/>
          </p:cNvSpPr>
          <p:nvPr>
            <p:ph type="title"/>
          </p:nvPr>
        </p:nvSpPr>
        <p:spPr/>
        <p:txBody>
          <a:bodyPr/>
          <a:lstStyle/>
          <a:p>
            <a:pPr eaLnBrk="1" hangingPunct="1"/>
            <a:r>
              <a:rPr lang="en-US">
                <a:latin typeface="Tahoma" charset="0"/>
              </a:rPr>
              <a:t>(2,4) Trees</a:t>
            </a:r>
          </a:p>
        </p:txBody>
      </p:sp>
      <p:sp>
        <p:nvSpPr>
          <p:cNvPr id="20484" name="Rectangle 3" descr="Rectangle: Click to edit Master text styles&#10;Second level&#10;Third level&#10;Fourth level&#10;Fifth level"/>
          <p:cNvSpPr>
            <a:spLocks noGrp="1" noChangeArrowheads="1"/>
          </p:cNvSpPr>
          <p:nvPr>
            <p:ph type="body" idx="1"/>
          </p:nvPr>
        </p:nvSpPr>
        <p:spPr>
          <a:xfrm>
            <a:off x="2362200" y="1752600"/>
            <a:ext cx="7772400" cy="1981200"/>
          </a:xfrm>
        </p:spPr>
        <p:txBody>
          <a:bodyPr/>
          <a:lstStyle/>
          <a:p>
            <a:pPr eaLnBrk="1" hangingPunct="1">
              <a:lnSpc>
                <a:spcPct val="90000"/>
              </a:lnSpc>
            </a:pPr>
            <a:r>
              <a:rPr lang="en-US" sz="2000">
                <a:latin typeface="Tahoma" charset="0"/>
              </a:rPr>
              <a:t>A (2,4) tree (also called 2-4 tree or 2-3-4 tree) is a multi-way search with the following properties</a:t>
            </a:r>
          </a:p>
          <a:p>
            <a:pPr lvl="1" eaLnBrk="1" hangingPunct="1">
              <a:lnSpc>
                <a:spcPct val="90000"/>
              </a:lnSpc>
            </a:pPr>
            <a:r>
              <a:rPr lang="en-US" sz="1800">
                <a:solidFill>
                  <a:schemeClr val="tx2"/>
                </a:solidFill>
                <a:latin typeface="Tahoma" charset="0"/>
              </a:rPr>
              <a:t>Node-Size Property</a:t>
            </a:r>
            <a:r>
              <a:rPr lang="en-US" sz="1800">
                <a:latin typeface="Tahoma" charset="0"/>
              </a:rPr>
              <a:t>: every internal node has at most four children</a:t>
            </a:r>
          </a:p>
          <a:p>
            <a:pPr lvl="1" eaLnBrk="1" hangingPunct="1">
              <a:lnSpc>
                <a:spcPct val="90000"/>
              </a:lnSpc>
            </a:pPr>
            <a:r>
              <a:rPr lang="en-US" sz="1800">
                <a:solidFill>
                  <a:schemeClr val="tx2"/>
                </a:solidFill>
                <a:latin typeface="Tahoma" charset="0"/>
              </a:rPr>
              <a:t>Depth Property</a:t>
            </a:r>
            <a:r>
              <a:rPr lang="en-US" sz="1800">
                <a:latin typeface="Tahoma" charset="0"/>
              </a:rPr>
              <a:t>: all the external nodes have the same depth</a:t>
            </a:r>
          </a:p>
          <a:p>
            <a:pPr eaLnBrk="1" hangingPunct="1">
              <a:lnSpc>
                <a:spcPct val="90000"/>
              </a:lnSpc>
            </a:pPr>
            <a:r>
              <a:rPr lang="en-US" sz="2000">
                <a:latin typeface="Tahoma" charset="0"/>
              </a:rPr>
              <a:t>Depending on the number of children, an internal node of a (2,4) tree is called a 2-node, 3-node or 4-node</a:t>
            </a:r>
          </a:p>
        </p:txBody>
      </p:sp>
      <p:sp>
        <p:nvSpPr>
          <p:cNvPr id="20485" name="Oval 33"/>
          <p:cNvSpPr>
            <a:spLocks noChangeArrowheads="1"/>
          </p:cNvSpPr>
          <p:nvPr/>
        </p:nvSpPr>
        <p:spPr bwMode="auto">
          <a:xfrm>
            <a:off x="5057775" y="3962400"/>
            <a:ext cx="2438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10   15   24</a:t>
            </a:r>
          </a:p>
        </p:txBody>
      </p:sp>
      <p:sp>
        <p:nvSpPr>
          <p:cNvPr id="20486" name="Oval 34"/>
          <p:cNvSpPr>
            <a:spLocks noChangeArrowheads="1"/>
          </p:cNvSpPr>
          <p:nvPr/>
        </p:nvSpPr>
        <p:spPr bwMode="auto">
          <a:xfrm>
            <a:off x="2667000" y="4876800"/>
            <a:ext cx="16002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2   8</a:t>
            </a:r>
            <a:endParaRPr lang="en-US" sz="2400">
              <a:solidFill>
                <a:srgbClr val="40458C"/>
              </a:solidFill>
              <a:latin typeface="Tahoma" charset="0"/>
              <a:ea typeface="ＭＳ Ｐゴシック" charset="0"/>
            </a:endParaRPr>
          </a:p>
        </p:txBody>
      </p:sp>
      <p:sp>
        <p:nvSpPr>
          <p:cNvPr id="20487" name="Oval 35"/>
          <p:cNvSpPr>
            <a:spLocks noChangeArrowheads="1"/>
          </p:cNvSpPr>
          <p:nvPr/>
        </p:nvSpPr>
        <p:spPr bwMode="auto">
          <a:xfrm>
            <a:off x="5029200" y="4876800"/>
            <a:ext cx="10668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12</a:t>
            </a:r>
          </a:p>
        </p:txBody>
      </p:sp>
      <p:sp>
        <p:nvSpPr>
          <p:cNvPr id="20488" name="Oval 37"/>
          <p:cNvSpPr>
            <a:spLocks noChangeArrowheads="1"/>
          </p:cNvSpPr>
          <p:nvPr/>
        </p:nvSpPr>
        <p:spPr bwMode="auto">
          <a:xfrm>
            <a:off x="8229600" y="4876800"/>
            <a:ext cx="1676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27    32</a:t>
            </a:r>
            <a:endParaRPr lang="en-US" sz="2400">
              <a:solidFill>
                <a:srgbClr val="40458C"/>
              </a:solidFill>
              <a:latin typeface="Tahoma" charset="0"/>
              <a:ea typeface="ＭＳ Ｐゴシック" charset="0"/>
            </a:endParaRPr>
          </a:p>
        </p:txBody>
      </p:sp>
      <p:sp>
        <p:nvSpPr>
          <p:cNvPr id="20489" name="Rectangle 38"/>
          <p:cNvSpPr>
            <a:spLocks noChangeAspect="1" noChangeArrowheads="1"/>
          </p:cNvSpPr>
          <p:nvPr/>
        </p:nvSpPr>
        <p:spPr bwMode="auto">
          <a:xfrm>
            <a:off x="8180388" y="5562601"/>
            <a:ext cx="201612"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490" name="Rectangle 39"/>
          <p:cNvSpPr>
            <a:spLocks noChangeAspect="1" noChangeArrowheads="1"/>
          </p:cNvSpPr>
          <p:nvPr/>
        </p:nvSpPr>
        <p:spPr bwMode="auto">
          <a:xfrm>
            <a:off x="9753601"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491" name="Rectangle 40"/>
          <p:cNvSpPr>
            <a:spLocks noChangeAspect="1" noChangeArrowheads="1"/>
          </p:cNvSpPr>
          <p:nvPr/>
        </p:nvSpPr>
        <p:spPr bwMode="auto">
          <a:xfrm>
            <a:off x="5029201"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492" name="Rectangle 41"/>
          <p:cNvSpPr>
            <a:spLocks noChangeAspect="1" noChangeArrowheads="1"/>
          </p:cNvSpPr>
          <p:nvPr/>
        </p:nvSpPr>
        <p:spPr bwMode="auto">
          <a:xfrm>
            <a:off x="5791201"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493" name="Rectangle 42"/>
          <p:cNvSpPr>
            <a:spLocks noChangeAspect="1" noChangeArrowheads="1"/>
          </p:cNvSpPr>
          <p:nvPr/>
        </p:nvSpPr>
        <p:spPr bwMode="auto">
          <a:xfrm>
            <a:off x="2541588" y="5562601"/>
            <a:ext cx="201612"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494" name="Rectangle 43"/>
          <p:cNvSpPr>
            <a:spLocks noChangeAspect="1" noChangeArrowheads="1"/>
          </p:cNvSpPr>
          <p:nvPr/>
        </p:nvSpPr>
        <p:spPr bwMode="auto">
          <a:xfrm>
            <a:off x="3362326"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495" name="Rectangle 45"/>
          <p:cNvSpPr>
            <a:spLocks noChangeAspect="1" noChangeArrowheads="1"/>
          </p:cNvSpPr>
          <p:nvPr/>
        </p:nvSpPr>
        <p:spPr bwMode="auto">
          <a:xfrm>
            <a:off x="4191001"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0496" name="AutoShape 46"/>
          <p:cNvCxnSpPr>
            <a:cxnSpLocks noChangeShapeType="1"/>
            <a:stCxn id="20485" idx="3"/>
            <a:endCxn id="20486" idx="0"/>
          </p:cNvCxnSpPr>
          <p:nvPr/>
        </p:nvCxnSpPr>
        <p:spPr bwMode="auto">
          <a:xfrm flipH="1">
            <a:off x="3467101" y="4297363"/>
            <a:ext cx="1947863" cy="5699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497" name="AutoShape 47"/>
          <p:cNvCxnSpPr>
            <a:cxnSpLocks noChangeShapeType="1"/>
            <a:endCxn id="20487" idx="0"/>
          </p:cNvCxnSpPr>
          <p:nvPr/>
        </p:nvCxnSpPr>
        <p:spPr bwMode="auto">
          <a:xfrm flipH="1">
            <a:off x="5562601" y="4324351"/>
            <a:ext cx="447675" cy="5429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498" name="AutoShape 48"/>
          <p:cNvCxnSpPr>
            <a:cxnSpLocks noChangeShapeType="1"/>
            <a:stCxn id="20485" idx="5"/>
            <a:endCxn id="20488" idx="0"/>
          </p:cNvCxnSpPr>
          <p:nvPr/>
        </p:nvCxnSpPr>
        <p:spPr bwMode="auto">
          <a:xfrm>
            <a:off x="7138988" y="4297363"/>
            <a:ext cx="1928812" cy="5699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499" name="AutoShape 49"/>
          <p:cNvCxnSpPr>
            <a:cxnSpLocks noChangeShapeType="1"/>
            <a:stCxn id="20486" idx="3"/>
            <a:endCxn id="20493" idx="0"/>
          </p:cNvCxnSpPr>
          <p:nvPr/>
        </p:nvCxnSpPr>
        <p:spPr bwMode="auto">
          <a:xfrm flipH="1">
            <a:off x="2643188" y="5211763"/>
            <a:ext cx="258762" cy="3413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00" name="AutoShape 50"/>
          <p:cNvCxnSpPr>
            <a:cxnSpLocks noChangeShapeType="1"/>
            <a:stCxn id="20486" idx="5"/>
            <a:endCxn id="20495" idx="0"/>
          </p:cNvCxnSpPr>
          <p:nvPr/>
        </p:nvCxnSpPr>
        <p:spPr bwMode="auto">
          <a:xfrm>
            <a:off x="4032250" y="5211763"/>
            <a:ext cx="260350" cy="3413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0501" name="Rectangle 54"/>
          <p:cNvSpPr>
            <a:spLocks noChangeAspect="1" noChangeArrowheads="1"/>
          </p:cNvSpPr>
          <p:nvPr/>
        </p:nvSpPr>
        <p:spPr bwMode="auto">
          <a:xfrm>
            <a:off x="8980488" y="5562601"/>
            <a:ext cx="201612"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0502" name="AutoShape 55"/>
          <p:cNvCxnSpPr>
            <a:cxnSpLocks noChangeShapeType="1"/>
            <a:stCxn id="20501" idx="0"/>
            <a:endCxn id="20488" idx="4"/>
          </p:cNvCxnSpPr>
          <p:nvPr/>
        </p:nvCxnSpPr>
        <p:spPr bwMode="auto">
          <a:xfrm flipH="1" flipV="1">
            <a:off x="9067800" y="5267325"/>
            <a:ext cx="14288" cy="2857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03" name="AutoShape 56"/>
          <p:cNvCxnSpPr>
            <a:cxnSpLocks noChangeShapeType="1"/>
            <a:stCxn id="20489" idx="0"/>
            <a:endCxn id="20488" idx="3"/>
          </p:cNvCxnSpPr>
          <p:nvPr/>
        </p:nvCxnSpPr>
        <p:spPr bwMode="auto">
          <a:xfrm flipV="1">
            <a:off x="8281989" y="5211763"/>
            <a:ext cx="193675" cy="3413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04" name="AutoShape 57"/>
          <p:cNvCxnSpPr>
            <a:cxnSpLocks noChangeShapeType="1"/>
            <a:stCxn id="20490" idx="0"/>
            <a:endCxn id="20488" idx="5"/>
          </p:cNvCxnSpPr>
          <p:nvPr/>
        </p:nvCxnSpPr>
        <p:spPr bwMode="auto">
          <a:xfrm flipH="1" flipV="1">
            <a:off x="9659938" y="5211763"/>
            <a:ext cx="195262" cy="3413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05" name="AutoShape 62"/>
          <p:cNvCxnSpPr>
            <a:cxnSpLocks noChangeShapeType="1"/>
            <a:stCxn id="20494" idx="0"/>
            <a:endCxn id="20486" idx="4"/>
          </p:cNvCxnSpPr>
          <p:nvPr/>
        </p:nvCxnSpPr>
        <p:spPr bwMode="auto">
          <a:xfrm flipV="1">
            <a:off x="3463926" y="5267325"/>
            <a:ext cx="3175" cy="2857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0506" name="Oval 63"/>
          <p:cNvSpPr>
            <a:spLocks noChangeArrowheads="1"/>
          </p:cNvSpPr>
          <p:nvPr/>
        </p:nvSpPr>
        <p:spPr bwMode="auto">
          <a:xfrm>
            <a:off x="6477000" y="4876800"/>
            <a:ext cx="10668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18</a:t>
            </a:r>
          </a:p>
        </p:txBody>
      </p:sp>
      <p:sp>
        <p:nvSpPr>
          <p:cNvPr id="20507" name="Rectangle 64"/>
          <p:cNvSpPr>
            <a:spLocks noChangeAspect="1" noChangeArrowheads="1"/>
          </p:cNvSpPr>
          <p:nvPr/>
        </p:nvSpPr>
        <p:spPr bwMode="auto">
          <a:xfrm>
            <a:off x="6477001"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0508" name="Rectangle 65"/>
          <p:cNvSpPr>
            <a:spLocks noChangeAspect="1" noChangeArrowheads="1"/>
          </p:cNvSpPr>
          <p:nvPr/>
        </p:nvSpPr>
        <p:spPr bwMode="auto">
          <a:xfrm>
            <a:off x="7315201" y="5562601"/>
            <a:ext cx="201613" cy="2016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0509" name="AutoShape 68"/>
          <p:cNvCxnSpPr>
            <a:cxnSpLocks noChangeShapeType="1"/>
            <a:endCxn id="20506" idx="0"/>
          </p:cNvCxnSpPr>
          <p:nvPr/>
        </p:nvCxnSpPr>
        <p:spPr bwMode="auto">
          <a:xfrm>
            <a:off x="6562726" y="4343401"/>
            <a:ext cx="447675" cy="523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10" name="AutoShape 69"/>
          <p:cNvCxnSpPr>
            <a:cxnSpLocks noChangeShapeType="1"/>
            <a:stCxn id="20491" idx="0"/>
          </p:cNvCxnSpPr>
          <p:nvPr/>
        </p:nvCxnSpPr>
        <p:spPr bwMode="auto">
          <a:xfrm flipV="1">
            <a:off x="5130800" y="5249863"/>
            <a:ext cx="255588" cy="3032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11" name="AutoShape 70"/>
          <p:cNvCxnSpPr>
            <a:cxnSpLocks noChangeShapeType="1"/>
            <a:stCxn id="20507" idx="0"/>
          </p:cNvCxnSpPr>
          <p:nvPr/>
        </p:nvCxnSpPr>
        <p:spPr bwMode="auto">
          <a:xfrm flipV="1">
            <a:off x="6578600" y="5257801"/>
            <a:ext cx="268288" cy="2952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12" name="AutoShape 71"/>
          <p:cNvCxnSpPr>
            <a:cxnSpLocks noChangeShapeType="1"/>
            <a:stCxn id="20508" idx="0"/>
          </p:cNvCxnSpPr>
          <p:nvPr/>
        </p:nvCxnSpPr>
        <p:spPr bwMode="auto">
          <a:xfrm flipH="1" flipV="1">
            <a:off x="7215188" y="5238751"/>
            <a:ext cx="201612" cy="3143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0513" name="AutoShape 72"/>
          <p:cNvCxnSpPr>
            <a:cxnSpLocks noChangeShapeType="1"/>
            <a:stCxn id="20492" idx="0"/>
          </p:cNvCxnSpPr>
          <p:nvPr/>
        </p:nvCxnSpPr>
        <p:spPr bwMode="auto">
          <a:xfrm flipH="1" flipV="1">
            <a:off x="5711826" y="5257801"/>
            <a:ext cx="180975" cy="2952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099427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1506"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62418011-CD4A-304F-BB26-7DF1A0AE0BE0}" type="slidenum">
              <a:rPr lang="en-US" sz="1400">
                <a:solidFill>
                  <a:srgbClr val="40458C"/>
                </a:solidFill>
              </a:rPr>
              <a:pPr eaLnBrk="1" fontAlgn="base" hangingPunct="1">
                <a:spcBef>
                  <a:spcPct val="0"/>
                </a:spcBef>
                <a:spcAft>
                  <a:spcPct val="0"/>
                </a:spcAft>
              </a:pPr>
              <a:t>39</a:t>
            </a:fld>
            <a:endParaRPr lang="en-US" sz="1400">
              <a:solidFill>
                <a:srgbClr val="40458C"/>
              </a:solidFill>
            </a:endParaRPr>
          </a:p>
        </p:txBody>
      </p:sp>
      <p:sp>
        <p:nvSpPr>
          <p:cNvPr id="21507" name="Rectangle 2"/>
          <p:cNvSpPr>
            <a:spLocks noGrp="1" noChangeArrowheads="1"/>
          </p:cNvSpPr>
          <p:nvPr>
            <p:ph type="title"/>
          </p:nvPr>
        </p:nvSpPr>
        <p:spPr/>
        <p:txBody>
          <a:bodyPr/>
          <a:lstStyle/>
          <a:p>
            <a:pPr eaLnBrk="1" hangingPunct="1"/>
            <a:r>
              <a:rPr lang="en-US">
                <a:latin typeface="Tahoma" charset="0"/>
              </a:rPr>
              <a:t>Height of a (2,4) Tree</a:t>
            </a:r>
          </a:p>
        </p:txBody>
      </p:sp>
      <p:sp>
        <p:nvSpPr>
          <p:cNvPr id="21508" name="Rectangle 3" descr="Rectangle: Click to edit Master text styles&#10;Second level&#10;Third level&#10;Fourth level&#10;Fifth level"/>
          <p:cNvSpPr>
            <a:spLocks noGrp="1" noChangeArrowheads="1"/>
          </p:cNvSpPr>
          <p:nvPr>
            <p:ph type="body" sz="half" idx="1"/>
          </p:nvPr>
        </p:nvSpPr>
        <p:spPr>
          <a:xfrm>
            <a:off x="2362200" y="1600200"/>
            <a:ext cx="7543800" cy="2514600"/>
          </a:xfrm>
        </p:spPr>
        <p:txBody>
          <a:bodyPr/>
          <a:lstStyle/>
          <a:p>
            <a:pPr eaLnBrk="1" hangingPunct="1">
              <a:lnSpc>
                <a:spcPct val="90000"/>
              </a:lnSpc>
            </a:pPr>
            <a:r>
              <a:rPr lang="en-US" sz="2000">
                <a:solidFill>
                  <a:schemeClr val="tx2"/>
                </a:solidFill>
                <a:latin typeface="Tahoma" charset="0"/>
              </a:rPr>
              <a:t>Theorem:</a:t>
            </a:r>
            <a:r>
              <a:rPr lang="en-US" sz="2000">
                <a:latin typeface="Tahoma" charset="0"/>
              </a:rPr>
              <a:t> A (2,4) tree storing </a:t>
            </a:r>
            <a:r>
              <a:rPr lang="en-US" sz="2000" b="1" i="1">
                <a:latin typeface="Times New Roman" charset="0"/>
              </a:rPr>
              <a:t>n</a:t>
            </a:r>
            <a:r>
              <a:rPr lang="en-US" sz="2000">
                <a:latin typeface="Times New Roman" charset="0"/>
              </a:rPr>
              <a:t> </a:t>
            </a:r>
            <a:r>
              <a:rPr lang="en-US" sz="2000">
                <a:latin typeface="Tahoma" charset="0"/>
              </a:rPr>
              <a:t>items has height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p>
          <a:p>
            <a:pPr eaLnBrk="1" hangingPunct="1">
              <a:lnSpc>
                <a:spcPct val="90000"/>
              </a:lnSpc>
              <a:buFont typeface="Wingdings" charset="0"/>
              <a:buNone/>
            </a:pPr>
            <a:r>
              <a:rPr lang="en-US" sz="2000">
                <a:latin typeface="Tahoma" charset="0"/>
              </a:rPr>
              <a:t>	Proof:</a:t>
            </a:r>
          </a:p>
          <a:p>
            <a:pPr lvl="1" eaLnBrk="1" hangingPunct="1">
              <a:lnSpc>
                <a:spcPct val="90000"/>
              </a:lnSpc>
            </a:pPr>
            <a:r>
              <a:rPr lang="en-US" sz="1800">
                <a:latin typeface="Tahoma" charset="0"/>
              </a:rPr>
              <a:t>Let </a:t>
            </a:r>
            <a:r>
              <a:rPr lang="en-US" sz="1800" b="1" i="1">
                <a:latin typeface="Times New Roman" charset="0"/>
              </a:rPr>
              <a:t>h</a:t>
            </a:r>
            <a:r>
              <a:rPr lang="en-US" sz="1800">
                <a:latin typeface="Tahoma" charset="0"/>
              </a:rPr>
              <a:t> be the height of a (2,4) tree with </a:t>
            </a:r>
            <a:r>
              <a:rPr lang="en-US" sz="1800" b="1" i="1">
                <a:latin typeface="Times New Roman" charset="0"/>
              </a:rPr>
              <a:t>n </a:t>
            </a:r>
            <a:r>
              <a:rPr lang="en-US" sz="1800">
                <a:latin typeface="Tahoma" charset="0"/>
              </a:rPr>
              <a:t>items</a:t>
            </a:r>
          </a:p>
          <a:p>
            <a:pPr lvl="1" eaLnBrk="1" hangingPunct="1">
              <a:lnSpc>
                <a:spcPct val="90000"/>
              </a:lnSpc>
            </a:pPr>
            <a:r>
              <a:rPr lang="en-US" sz="1800">
                <a:latin typeface="Tahoma" charset="0"/>
              </a:rPr>
              <a:t>Since there are at least </a:t>
            </a:r>
            <a:r>
              <a:rPr lang="en-US" sz="1800">
                <a:latin typeface="Times New Roman" charset="0"/>
              </a:rPr>
              <a:t>2</a:t>
            </a:r>
            <a:r>
              <a:rPr lang="en-US" sz="1800" b="1" i="1" baseline="30000">
                <a:latin typeface="Times New Roman" charset="0"/>
              </a:rPr>
              <a:t>i</a:t>
            </a:r>
            <a:r>
              <a:rPr lang="en-US" sz="1800">
                <a:latin typeface="Tahoma" charset="0"/>
              </a:rPr>
              <a:t> items at depth </a:t>
            </a:r>
            <a:r>
              <a:rPr lang="en-US" sz="1800" b="1" i="1">
                <a:latin typeface="Times New Roman" charset="0"/>
              </a:rPr>
              <a:t>i</a:t>
            </a:r>
            <a:r>
              <a:rPr lang="en-US" sz="1800">
                <a:latin typeface="Tahoma" charset="0"/>
              </a:rPr>
              <a:t> </a:t>
            </a:r>
            <a:r>
              <a:rPr lang="en-US" sz="1800">
                <a:latin typeface="Symbol" charset="0"/>
                <a:sym typeface="Symbol" charset="0"/>
              </a:rPr>
              <a:t>=</a:t>
            </a:r>
            <a:r>
              <a:rPr lang="en-US" sz="1800">
                <a:latin typeface="Tahoma" charset="0"/>
              </a:rPr>
              <a:t> </a:t>
            </a:r>
            <a:r>
              <a:rPr lang="en-US" sz="1800">
                <a:latin typeface="Times New Roman" charset="0"/>
              </a:rPr>
              <a:t>0, … , </a:t>
            </a:r>
            <a:r>
              <a:rPr lang="en-US" sz="1800" b="1" i="1">
                <a:latin typeface="Times New Roman" charset="0"/>
              </a:rPr>
              <a:t>h </a:t>
            </a:r>
            <a:r>
              <a:rPr lang="en-US" sz="1800">
                <a:latin typeface="Symbol" charset="0"/>
                <a:sym typeface="Symbol" charset="0"/>
              </a:rPr>
              <a:t>- </a:t>
            </a:r>
            <a:r>
              <a:rPr lang="en-US" sz="1800">
                <a:latin typeface="Times New Roman" charset="0"/>
              </a:rPr>
              <a:t>1 </a:t>
            </a:r>
            <a:r>
              <a:rPr lang="en-US" sz="1800">
                <a:latin typeface="Tahoma" charset="0"/>
              </a:rPr>
              <a:t>and no items at depth </a:t>
            </a:r>
            <a:r>
              <a:rPr lang="en-US" sz="1800" b="1" i="1">
                <a:latin typeface="Times New Roman" charset="0"/>
              </a:rPr>
              <a:t>h</a:t>
            </a:r>
            <a:r>
              <a:rPr lang="en-US" sz="1800">
                <a:latin typeface="Tahoma" charset="0"/>
              </a:rPr>
              <a:t>, we have</a:t>
            </a:r>
            <a:br>
              <a:rPr lang="en-US" sz="1800">
                <a:latin typeface="Tahoma" charset="0"/>
              </a:rPr>
            </a:br>
            <a:r>
              <a:rPr lang="en-US" sz="1800">
                <a:latin typeface="Tahoma" charset="0"/>
              </a:rPr>
              <a:t>		 </a:t>
            </a:r>
            <a:r>
              <a:rPr lang="en-US" sz="1800" b="1" i="1">
                <a:latin typeface="Times New Roman" charset="0"/>
              </a:rPr>
              <a:t>n</a:t>
            </a:r>
            <a:r>
              <a:rPr lang="en-US" sz="1800">
                <a:latin typeface="Tahoma" charset="0"/>
              </a:rPr>
              <a:t> </a:t>
            </a:r>
            <a:r>
              <a:rPr lang="en-US" sz="1800">
                <a:latin typeface="Symbol" charset="0"/>
                <a:sym typeface="Symbol" charset="0"/>
              </a:rPr>
              <a:t></a:t>
            </a:r>
            <a:r>
              <a:rPr lang="en-US" sz="1800">
                <a:latin typeface="Tahoma" charset="0"/>
              </a:rPr>
              <a:t> </a:t>
            </a:r>
            <a:r>
              <a:rPr lang="en-US" sz="1800">
                <a:latin typeface="Times New Roman" charset="0"/>
              </a:rPr>
              <a:t>1 </a:t>
            </a:r>
            <a:r>
              <a:rPr lang="en-US" sz="1800">
                <a:latin typeface="Symbol" charset="0"/>
                <a:sym typeface="Symbol" charset="0"/>
              </a:rPr>
              <a:t>+ </a:t>
            </a:r>
            <a:r>
              <a:rPr lang="en-US" sz="1800">
                <a:latin typeface="Times New Roman" charset="0"/>
              </a:rPr>
              <a:t>2 </a:t>
            </a:r>
            <a:r>
              <a:rPr lang="en-US" sz="1800">
                <a:latin typeface="Symbol" charset="0"/>
                <a:sym typeface="Symbol" charset="0"/>
              </a:rPr>
              <a:t>+</a:t>
            </a:r>
            <a:r>
              <a:rPr lang="en-US" sz="1800">
                <a:latin typeface="Times New Roman" charset="0"/>
              </a:rPr>
              <a:t> 4 </a:t>
            </a:r>
            <a:r>
              <a:rPr lang="en-US" sz="1800">
                <a:latin typeface="Symbol" charset="0"/>
                <a:sym typeface="Symbol" charset="0"/>
              </a:rPr>
              <a:t>+</a:t>
            </a:r>
            <a:r>
              <a:rPr lang="en-US" sz="1800">
                <a:latin typeface="Times New Roman" charset="0"/>
              </a:rPr>
              <a:t> … </a:t>
            </a:r>
            <a:r>
              <a:rPr lang="en-US" sz="1800">
                <a:latin typeface="Symbol" charset="0"/>
                <a:sym typeface="Symbol" charset="0"/>
              </a:rPr>
              <a:t>+</a:t>
            </a:r>
            <a:r>
              <a:rPr lang="en-US" sz="1800">
                <a:latin typeface="Times New Roman" charset="0"/>
              </a:rPr>
              <a:t> 2</a:t>
            </a:r>
            <a:r>
              <a:rPr lang="en-US" sz="1800" b="1" i="1" baseline="30000">
                <a:latin typeface="Times New Roman" charset="0"/>
              </a:rPr>
              <a:t>h</a:t>
            </a:r>
            <a:r>
              <a:rPr lang="en-US" sz="1800" baseline="30000">
                <a:latin typeface="Symbol" charset="0"/>
              </a:rPr>
              <a:t>-</a:t>
            </a:r>
            <a:r>
              <a:rPr lang="en-US" sz="1800" baseline="30000">
                <a:latin typeface="Times New Roman" charset="0"/>
              </a:rPr>
              <a:t>1 </a:t>
            </a:r>
            <a:r>
              <a:rPr lang="en-US" sz="1800">
                <a:latin typeface="Symbol" charset="0"/>
                <a:sym typeface="Symbol" charset="0"/>
              </a:rPr>
              <a:t>=</a:t>
            </a:r>
            <a:r>
              <a:rPr lang="en-US" sz="1800">
                <a:latin typeface="Tahoma" charset="0"/>
              </a:rPr>
              <a:t> </a:t>
            </a:r>
            <a:r>
              <a:rPr lang="en-US" sz="1800">
                <a:latin typeface="Times New Roman" charset="0"/>
              </a:rPr>
              <a:t>2</a:t>
            </a:r>
            <a:r>
              <a:rPr lang="en-US" sz="1800" b="1" i="1" baseline="30000">
                <a:latin typeface="Times New Roman" charset="0"/>
              </a:rPr>
              <a:t>h </a:t>
            </a:r>
            <a:r>
              <a:rPr lang="en-US" sz="1800">
                <a:latin typeface="Symbol" charset="0"/>
                <a:sym typeface="Symbol" charset="0"/>
              </a:rPr>
              <a:t>- </a:t>
            </a:r>
            <a:r>
              <a:rPr lang="en-US" sz="1800">
                <a:latin typeface="Times New Roman" charset="0"/>
              </a:rPr>
              <a:t>1</a:t>
            </a:r>
            <a:endParaRPr lang="en-US" sz="1800" b="1" i="1" baseline="30000">
              <a:latin typeface="Times New Roman" charset="0"/>
            </a:endParaRPr>
          </a:p>
          <a:p>
            <a:pPr lvl="1" eaLnBrk="1" hangingPunct="1">
              <a:lnSpc>
                <a:spcPct val="90000"/>
              </a:lnSpc>
            </a:pPr>
            <a:r>
              <a:rPr lang="en-US" sz="1800">
                <a:latin typeface="Tahoma" charset="0"/>
              </a:rPr>
              <a:t>Thus, </a:t>
            </a:r>
            <a:r>
              <a:rPr lang="en-US" sz="1800" b="1" i="1">
                <a:latin typeface="Times New Roman" charset="0"/>
              </a:rPr>
              <a:t>h</a:t>
            </a:r>
            <a:r>
              <a:rPr lang="en-US" sz="1800">
                <a:latin typeface="Tahoma" charset="0"/>
              </a:rPr>
              <a:t> </a:t>
            </a:r>
            <a:r>
              <a:rPr lang="en-US" sz="1800">
                <a:latin typeface="Symbol" charset="0"/>
                <a:sym typeface="Symbol" charset="0"/>
              </a:rPr>
              <a:t></a:t>
            </a:r>
            <a:r>
              <a:rPr lang="en-US" sz="1800">
                <a:latin typeface="Tahoma" charset="0"/>
              </a:rPr>
              <a:t> </a:t>
            </a:r>
            <a:r>
              <a:rPr lang="en-US" sz="1800">
                <a:latin typeface="Times New Roman" charset="0"/>
              </a:rPr>
              <a:t>log (</a:t>
            </a:r>
            <a:r>
              <a:rPr lang="en-US" sz="1800" b="1" i="1">
                <a:latin typeface="Times New Roman" charset="0"/>
              </a:rPr>
              <a:t>n </a:t>
            </a:r>
            <a:r>
              <a:rPr lang="en-US" sz="1800">
                <a:latin typeface="Symbol" charset="0"/>
                <a:sym typeface="Symbol" charset="0"/>
              </a:rPr>
              <a:t>+ </a:t>
            </a:r>
            <a:r>
              <a:rPr lang="en-US" sz="1800">
                <a:latin typeface="Times New Roman" charset="0"/>
              </a:rPr>
              <a:t>1)</a:t>
            </a:r>
          </a:p>
          <a:p>
            <a:pPr eaLnBrk="1" hangingPunct="1">
              <a:lnSpc>
                <a:spcPct val="90000"/>
              </a:lnSpc>
            </a:pPr>
            <a:r>
              <a:rPr lang="en-US" sz="2000">
                <a:latin typeface="Tahoma" charset="0"/>
              </a:rPr>
              <a:t>Searching in a (2,4) tree with </a:t>
            </a:r>
            <a:r>
              <a:rPr lang="en-US" sz="2000" b="1" i="1">
                <a:latin typeface="Times New Roman" charset="0"/>
              </a:rPr>
              <a:t>n</a:t>
            </a:r>
            <a:r>
              <a:rPr lang="en-US" sz="2000">
                <a:latin typeface="Tahoma" charset="0"/>
              </a:rPr>
              <a:t> items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a:t>
            </a:r>
          </a:p>
        </p:txBody>
      </p:sp>
      <p:sp>
        <p:nvSpPr>
          <p:cNvPr id="21509" name="Line 7"/>
          <p:cNvSpPr>
            <a:spLocks noChangeShapeType="1"/>
          </p:cNvSpPr>
          <p:nvPr/>
        </p:nvSpPr>
        <p:spPr bwMode="auto">
          <a:xfrm flipH="1">
            <a:off x="3917950" y="5978525"/>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1510" name="Line 8"/>
          <p:cNvSpPr>
            <a:spLocks noChangeShapeType="1"/>
          </p:cNvSpPr>
          <p:nvPr/>
        </p:nvSpPr>
        <p:spPr bwMode="auto">
          <a:xfrm flipH="1">
            <a:off x="3917950" y="55229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1511" name="Line 9"/>
          <p:cNvSpPr>
            <a:spLocks noChangeShapeType="1"/>
          </p:cNvSpPr>
          <p:nvPr/>
        </p:nvSpPr>
        <p:spPr bwMode="auto">
          <a:xfrm flipH="1">
            <a:off x="3917950" y="5065713"/>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1512" name="Line 10"/>
          <p:cNvSpPr>
            <a:spLocks noChangeShapeType="1"/>
          </p:cNvSpPr>
          <p:nvPr/>
        </p:nvSpPr>
        <p:spPr bwMode="auto">
          <a:xfrm flipH="1">
            <a:off x="3917950" y="4610100"/>
            <a:ext cx="587375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1513" name="Oval 11"/>
          <p:cNvSpPr>
            <a:spLocks noChangeArrowheads="1"/>
          </p:cNvSpPr>
          <p:nvPr/>
        </p:nvSpPr>
        <p:spPr bwMode="auto">
          <a:xfrm>
            <a:off x="7167564" y="4406900"/>
            <a:ext cx="338137" cy="338138"/>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grpSp>
        <p:nvGrpSpPr>
          <p:cNvPr id="21514" name="Group 12"/>
          <p:cNvGrpSpPr>
            <a:grpSpLocks/>
          </p:cNvGrpSpPr>
          <p:nvPr/>
        </p:nvGrpSpPr>
        <p:grpSpPr bwMode="auto">
          <a:xfrm>
            <a:off x="5991225" y="4879975"/>
            <a:ext cx="2743200" cy="338138"/>
            <a:chOff x="2139" y="2808"/>
            <a:chExt cx="1950" cy="240"/>
          </a:xfrm>
        </p:grpSpPr>
        <p:sp>
          <p:nvSpPr>
            <p:cNvPr id="21552" name="Oval 13"/>
            <p:cNvSpPr>
              <a:spLocks noChangeArrowheads="1"/>
            </p:cNvSpPr>
            <p:nvPr/>
          </p:nvSpPr>
          <p:spPr bwMode="auto">
            <a:xfrm>
              <a:off x="3849" y="2808"/>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sp>
          <p:nvSpPr>
            <p:cNvPr id="21553" name="Oval 14"/>
            <p:cNvSpPr>
              <a:spLocks noChangeArrowheads="1"/>
            </p:cNvSpPr>
            <p:nvPr/>
          </p:nvSpPr>
          <p:spPr bwMode="auto">
            <a:xfrm>
              <a:off x="2139" y="2808"/>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grpSp>
      <p:cxnSp>
        <p:nvCxnSpPr>
          <p:cNvPr id="21515" name="AutoShape 15"/>
          <p:cNvCxnSpPr>
            <a:cxnSpLocks noChangeShapeType="1"/>
            <a:stCxn id="21513" idx="3"/>
            <a:endCxn id="21553" idx="7"/>
          </p:cNvCxnSpPr>
          <p:nvPr/>
        </p:nvCxnSpPr>
        <p:spPr bwMode="auto">
          <a:xfrm flipH="1">
            <a:off x="6280151" y="4705351"/>
            <a:ext cx="936625"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16" name="AutoShape 16"/>
          <p:cNvCxnSpPr>
            <a:cxnSpLocks noChangeShapeType="1"/>
            <a:stCxn id="21552" idx="1"/>
            <a:endCxn id="21513" idx="5"/>
          </p:cNvCxnSpPr>
          <p:nvPr/>
        </p:nvCxnSpPr>
        <p:spPr bwMode="auto">
          <a:xfrm flipH="1" flipV="1">
            <a:off x="7456488" y="4705351"/>
            <a:ext cx="989012"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17" name="AutoShape 17"/>
          <p:cNvCxnSpPr>
            <a:cxnSpLocks noChangeShapeType="1"/>
            <a:stCxn id="21551" idx="1"/>
            <a:endCxn id="21552" idx="5"/>
          </p:cNvCxnSpPr>
          <p:nvPr/>
        </p:nvCxnSpPr>
        <p:spPr bwMode="auto">
          <a:xfrm flipH="1" flipV="1">
            <a:off x="8685213" y="5178426"/>
            <a:ext cx="360362"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18" name="AutoShape 18"/>
          <p:cNvCxnSpPr>
            <a:cxnSpLocks noChangeShapeType="1"/>
            <a:stCxn id="21550" idx="7"/>
            <a:endCxn id="21552" idx="3"/>
          </p:cNvCxnSpPr>
          <p:nvPr/>
        </p:nvCxnSpPr>
        <p:spPr bwMode="auto">
          <a:xfrm flipV="1">
            <a:off x="8083550" y="5178426"/>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19" name="AutoShape 19"/>
          <p:cNvCxnSpPr>
            <a:cxnSpLocks noChangeShapeType="1"/>
            <a:stCxn id="21531" idx="0"/>
            <a:endCxn id="21548" idx="5"/>
          </p:cNvCxnSpPr>
          <p:nvPr/>
        </p:nvCxnSpPr>
        <p:spPr bwMode="auto">
          <a:xfrm flipH="1" flipV="1">
            <a:off x="6880226" y="5651501"/>
            <a:ext cx="182563"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0" name="AutoShape 20"/>
          <p:cNvCxnSpPr>
            <a:cxnSpLocks noChangeShapeType="1"/>
            <a:stCxn id="21530" idx="0"/>
            <a:endCxn id="21548" idx="3"/>
          </p:cNvCxnSpPr>
          <p:nvPr/>
        </p:nvCxnSpPr>
        <p:spPr bwMode="auto">
          <a:xfrm flipV="1">
            <a:off x="6459539"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1" name="AutoShape 21"/>
          <p:cNvCxnSpPr>
            <a:cxnSpLocks noChangeShapeType="1"/>
            <a:stCxn id="21549" idx="7"/>
            <a:endCxn id="21553" idx="3"/>
          </p:cNvCxnSpPr>
          <p:nvPr/>
        </p:nvCxnSpPr>
        <p:spPr bwMode="auto">
          <a:xfrm flipV="1">
            <a:off x="5678488" y="5178426"/>
            <a:ext cx="361950"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2" name="AutoShape 22"/>
          <p:cNvCxnSpPr>
            <a:cxnSpLocks noChangeShapeType="1"/>
            <a:stCxn id="21548" idx="1"/>
            <a:endCxn id="21553" idx="5"/>
          </p:cNvCxnSpPr>
          <p:nvPr/>
        </p:nvCxnSpPr>
        <p:spPr bwMode="auto">
          <a:xfrm flipH="1" flipV="1">
            <a:off x="6280151" y="5178426"/>
            <a:ext cx="360363" cy="2143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3" name="AutoShape 23"/>
          <p:cNvCxnSpPr>
            <a:cxnSpLocks noChangeShapeType="1"/>
            <a:stCxn id="21532" idx="0"/>
            <a:endCxn id="21549" idx="5"/>
          </p:cNvCxnSpPr>
          <p:nvPr/>
        </p:nvCxnSpPr>
        <p:spPr bwMode="auto">
          <a:xfrm flipH="1" flipV="1">
            <a:off x="5678489"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4" name="AutoShape 24"/>
          <p:cNvCxnSpPr>
            <a:cxnSpLocks noChangeShapeType="1"/>
            <a:stCxn id="21547" idx="0"/>
            <a:endCxn id="21549" idx="3"/>
          </p:cNvCxnSpPr>
          <p:nvPr/>
        </p:nvCxnSpPr>
        <p:spPr bwMode="auto">
          <a:xfrm flipV="1">
            <a:off x="5227639" y="5651500"/>
            <a:ext cx="211137" cy="2111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5" name="AutoShape 25"/>
          <p:cNvCxnSpPr>
            <a:cxnSpLocks noChangeShapeType="1"/>
            <a:stCxn id="21534" idx="0"/>
            <a:endCxn id="21550" idx="5"/>
          </p:cNvCxnSpPr>
          <p:nvPr/>
        </p:nvCxnSpPr>
        <p:spPr bwMode="auto">
          <a:xfrm flipH="1" flipV="1">
            <a:off x="8083551"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6" name="AutoShape 26"/>
          <p:cNvCxnSpPr>
            <a:cxnSpLocks noChangeShapeType="1"/>
            <a:stCxn id="21533" idx="0"/>
            <a:endCxn id="21550" idx="3"/>
          </p:cNvCxnSpPr>
          <p:nvPr/>
        </p:nvCxnSpPr>
        <p:spPr bwMode="auto">
          <a:xfrm flipV="1">
            <a:off x="7662864"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21527" name="Group 27"/>
          <p:cNvGrpSpPr>
            <a:grpSpLocks/>
          </p:cNvGrpSpPr>
          <p:nvPr/>
        </p:nvGrpSpPr>
        <p:grpSpPr bwMode="auto">
          <a:xfrm>
            <a:off x="5389564" y="5353050"/>
            <a:ext cx="3944937" cy="338138"/>
            <a:chOff x="1711" y="3144"/>
            <a:chExt cx="2805" cy="240"/>
          </a:xfrm>
        </p:grpSpPr>
        <p:sp>
          <p:nvSpPr>
            <p:cNvPr id="21548" name="Oval 28"/>
            <p:cNvSpPr>
              <a:spLocks noChangeArrowheads="1"/>
            </p:cNvSpPr>
            <p:nvPr/>
          </p:nvSpPr>
          <p:spPr bwMode="auto">
            <a:xfrm>
              <a:off x="2566" y="314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sp>
          <p:nvSpPr>
            <p:cNvPr id="21549" name="Oval 29"/>
            <p:cNvSpPr>
              <a:spLocks noChangeArrowheads="1"/>
            </p:cNvSpPr>
            <p:nvPr/>
          </p:nvSpPr>
          <p:spPr bwMode="auto">
            <a:xfrm>
              <a:off x="1711" y="314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sp>
          <p:nvSpPr>
            <p:cNvPr id="21550" name="Oval 30"/>
            <p:cNvSpPr>
              <a:spLocks noChangeArrowheads="1"/>
            </p:cNvSpPr>
            <p:nvPr/>
          </p:nvSpPr>
          <p:spPr bwMode="auto">
            <a:xfrm>
              <a:off x="3421" y="314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sp>
          <p:nvSpPr>
            <p:cNvPr id="21551" name="Oval 31"/>
            <p:cNvSpPr>
              <a:spLocks noChangeArrowheads="1"/>
            </p:cNvSpPr>
            <p:nvPr/>
          </p:nvSpPr>
          <p:spPr bwMode="auto">
            <a:xfrm>
              <a:off x="4276" y="3144"/>
              <a:ext cx="240" cy="240"/>
            </a:xfrm>
            <a:prstGeom prst="ellipse">
              <a:avLst/>
            </a:prstGeom>
            <a:solidFill>
              <a:schemeClr val="accent1"/>
            </a:solidFill>
            <a:ln w="19050">
              <a:solidFill>
                <a:schemeClr val="tx1"/>
              </a:solidFill>
              <a:round/>
              <a:headEnd/>
              <a:tailEnd/>
            </a:ln>
          </p:spPr>
          <p:txBody>
            <a:bodyPr wrap="none" lIns="0" tIns="0" rIns="0" anchor="ctr" anchorCtr="1"/>
            <a:lstStyle/>
            <a:p>
              <a:pPr algn="ctr" fontAlgn="base">
                <a:spcBef>
                  <a:spcPct val="0"/>
                </a:spcBef>
                <a:spcAft>
                  <a:spcPct val="0"/>
                </a:spcAft>
              </a:pPr>
              <a:endParaRPr lang="en-US" sz="2000">
                <a:solidFill>
                  <a:srgbClr val="40458C"/>
                </a:solidFill>
                <a:latin typeface="Times New Roman" charset="0"/>
                <a:ea typeface="ＭＳ Ｐゴシック" charset="0"/>
                <a:sym typeface="Symbol" charset="0"/>
              </a:endParaRPr>
            </a:p>
          </p:txBody>
        </p:sp>
      </p:grpSp>
      <p:cxnSp>
        <p:nvCxnSpPr>
          <p:cNvPr id="21528" name="AutoShape 32"/>
          <p:cNvCxnSpPr>
            <a:cxnSpLocks noChangeShapeType="1"/>
            <a:stCxn id="21536" idx="0"/>
            <a:endCxn id="21551" idx="5"/>
          </p:cNvCxnSpPr>
          <p:nvPr/>
        </p:nvCxnSpPr>
        <p:spPr bwMode="auto">
          <a:xfrm flipH="1" flipV="1">
            <a:off x="9285288" y="5651501"/>
            <a:ext cx="182562"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1529" name="AutoShape 33"/>
          <p:cNvCxnSpPr>
            <a:cxnSpLocks noChangeShapeType="1"/>
            <a:stCxn id="21535" idx="0"/>
            <a:endCxn id="21551" idx="3"/>
          </p:cNvCxnSpPr>
          <p:nvPr/>
        </p:nvCxnSpPr>
        <p:spPr bwMode="auto">
          <a:xfrm flipV="1">
            <a:off x="8864601" y="5651501"/>
            <a:ext cx="180975"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1530" name="Rectangle 35"/>
          <p:cNvSpPr>
            <a:spLocks noChangeAspect="1" noChangeArrowheads="1"/>
          </p:cNvSpPr>
          <p:nvPr/>
        </p:nvSpPr>
        <p:spPr bwMode="auto">
          <a:xfrm>
            <a:off x="6337301" y="5873750"/>
            <a:ext cx="244475"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1" name="Rectangle 36"/>
          <p:cNvSpPr>
            <a:spLocks noChangeAspect="1" noChangeArrowheads="1"/>
          </p:cNvSpPr>
          <p:nvPr/>
        </p:nvSpPr>
        <p:spPr bwMode="auto">
          <a:xfrm>
            <a:off x="6940550" y="5873750"/>
            <a:ext cx="242888"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2" name="Rectangle 37"/>
          <p:cNvSpPr>
            <a:spLocks noChangeAspect="1" noChangeArrowheads="1"/>
          </p:cNvSpPr>
          <p:nvPr/>
        </p:nvSpPr>
        <p:spPr bwMode="auto">
          <a:xfrm>
            <a:off x="5737225" y="5873750"/>
            <a:ext cx="242888"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3" name="Rectangle 38"/>
          <p:cNvSpPr>
            <a:spLocks noChangeAspect="1" noChangeArrowheads="1"/>
          </p:cNvSpPr>
          <p:nvPr/>
        </p:nvSpPr>
        <p:spPr bwMode="auto">
          <a:xfrm>
            <a:off x="7540625" y="5873750"/>
            <a:ext cx="242888"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4" name="Rectangle 39"/>
          <p:cNvSpPr>
            <a:spLocks noChangeAspect="1" noChangeArrowheads="1"/>
          </p:cNvSpPr>
          <p:nvPr/>
        </p:nvSpPr>
        <p:spPr bwMode="auto">
          <a:xfrm>
            <a:off x="8142289" y="5873750"/>
            <a:ext cx="242887"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5" name="Rectangle 40"/>
          <p:cNvSpPr>
            <a:spLocks noChangeAspect="1" noChangeArrowheads="1"/>
          </p:cNvSpPr>
          <p:nvPr/>
        </p:nvSpPr>
        <p:spPr bwMode="auto">
          <a:xfrm>
            <a:off x="8742364" y="5873750"/>
            <a:ext cx="244475"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6" name="Rectangle 41"/>
          <p:cNvSpPr>
            <a:spLocks noChangeAspect="1" noChangeArrowheads="1"/>
          </p:cNvSpPr>
          <p:nvPr/>
        </p:nvSpPr>
        <p:spPr bwMode="auto">
          <a:xfrm>
            <a:off x="9345614" y="5873750"/>
            <a:ext cx="242887" cy="242888"/>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1537" name="Text Box 48"/>
          <p:cNvSpPr txBox="1">
            <a:spLocks noChangeArrowheads="1"/>
          </p:cNvSpPr>
          <p:nvPr/>
        </p:nvSpPr>
        <p:spPr bwMode="auto">
          <a:xfrm>
            <a:off x="3551238" y="4424363"/>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latin typeface="Times New Roman" charset="0"/>
              </a:rPr>
              <a:t>1</a:t>
            </a:r>
          </a:p>
        </p:txBody>
      </p:sp>
      <p:sp>
        <p:nvSpPr>
          <p:cNvPr id="21538" name="Text Box 49"/>
          <p:cNvSpPr txBox="1">
            <a:spLocks noChangeArrowheads="1"/>
          </p:cNvSpPr>
          <p:nvPr/>
        </p:nvSpPr>
        <p:spPr bwMode="auto">
          <a:xfrm>
            <a:off x="3551238" y="488473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latin typeface="Times New Roman" charset="0"/>
              </a:rPr>
              <a:t>2</a:t>
            </a:r>
          </a:p>
        </p:txBody>
      </p:sp>
      <p:sp>
        <p:nvSpPr>
          <p:cNvPr id="21539" name="Text Box 50"/>
          <p:cNvSpPr txBox="1">
            <a:spLocks noChangeArrowheads="1"/>
          </p:cNvSpPr>
          <p:nvPr/>
        </p:nvSpPr>
        <p:spPr bwMode="auto">
          <a:xfrm>
            <a:off x="3429001" y="5345113"/>
            <a:ext cx="542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latin typeface="Times New Roman" charset="0"/>
              </a:rPr>
              <a:t>2</a:t>
            </a:r>
            <a:r>
              <a:rPr lang="en-US" sz="1800" b="1" i="1" baseline="30000">
                <a:solidFill>
                  <a:srgbClr val="40458C"/>
                </a:solidFill>
                <a:latin typeface="Times New Roman" charset="0"/>
              </a:rPr>
              <a:t>h</a:t>
            </a:r>
            <a:r>
              <a:rPr lang="en-US" sz="1800" baseline="30000">
                <a:solidFill>
                  <a:srgbClr val="40458C"/>
                </a:solidFill>
                <a:latin typeface="Symbol" charset="0"/>
              </a:rPr>
              <a:t>-</a:t>
            </a:r>
            <a:r>
              <a:rPr lang="en-US" sz="1800" baseline="30000">
                <a:solidFill>
                  <a:srgbClr val="40458C"/>
                </a:solidFill>
                <a:latin typeface="Times New Roman" charset="0"/>
              </a:rPr>
              <a:t>1</a:t>
            </a:r>
          </a:p>
        </p:txBody>
      </p:sp>
      <p:sp>
        <p:nvSpPr>
          <p:cNvPr id="21540" name="Text Box 51"/>
          <p:cNvSpPr txBox="1">
            <a:spLocks noChangeArrowheads="1"/>
          </p:cNvSpPr>
          <p:nvPr/>
        </p:nvSpPr>
        <p:spPr bwMode="auto">
          <a:xfrm>
            <a:off x="3551238" y="580548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latin typeface="Times New Roman" charset="0"/>
              </a:rPr>
              <a:t>0</a:t>
            </a:r>
          </a:p>
        </p:txBody>
      </p:sp>
      <p:sp>
        <p:nvSpPr>
          <p:cNvPr id="21541" name="Text Box 52"/>
          <p:cNvSpPr txBox="1">
            <a:spLocks noChangeArrowheads="1"/>
          </p:cNvSpPr>
          <p:nvPr/>
        </p:nvSpPr>
        <p:spPr bwMode="auto">
          <a:xfrm>
            <a:off x="3338514" y="4076701"/>
            <a:ext cx="7270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rPr>
              <a:t>items</a:t>
            </a:r>
          </a:p>
        </p:txBody>
      </p:sp>
      <p:sp>
        <p:nvSpPr>
          <p:cNvPr id="21542" name="Text Box 53"/>
          <p:cNvSpPr txBox="1">
            <a:spLocks noChangeArrowheads="1"/>
          </p:cNvSpPr>
          <p:nvPr/>
        </p:nvSpPr>
        <p:spPr bwMode="auto">
          <a:xfrm>
            <a:off x="2822575" y="4424363"/>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latin typeface="Times New Roman" charset="0"/>
              </a:rPr>
              <a:t>0</a:t>
            </a:r>
          </a:p>
        </p:txBody>
      </p:sp>
      <p:sp>
        <p:nvSpPr>
          <p:cNvPr id="21543" name="Text Box 54"/>
          <p:cNvSpPr txBox="1">
            <a:spLocks noChangeArrowheads="1"/>
          </p:cNvSpPr>
          <p:nvPr/>
        </p:nvSpPr>
        <p:spPr bwMode="auto">
          <a:xfrm>
            <a:off x="2822575" y="488473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latin typeface="Times New Roman" charset="0"/>
              </a:rPr>
              <a:t>1</a:t>
            </a:r>
          </a:p>
        </p:txBody>
      </p:sp>
      <p:sp>
        <p:nvSpPr>
          <p:cNvPr id="21544" name="Text Box 55"/>
          <p:cNvSpPr txBox="1">
            <a:spLocks noChangeArrowheads="1"/>
          </p:cNvSpPr>
          <p:nvPr/>
        </p:nvSpPr>
        <p:spPr bwMode="auto">
          <a:xfrm>
            <a:off x="2697163" y="5340351"/>
            <a:ext cx="5508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b="1" i="1">
                <a:solidFill>
                  <a:srgbClr val="40458C"/>
                </a:solidFill>
                <a:latin typeface="Times New Roman" charset="0"/>
              </a:rPr>
              <a:t>h</a:t>
            </a:r>
            <a:r>
              <a:rPr lang="en-US" sz="1800">
                <a:solidFill>
                  <a:srgbClr val="40458C"/>
                </a:solidFill>
                <a:latin typeface="Symbol" charset="0"/>
              </a:rPr>
              <a:t>-</a:t>
            </a:r>
            <a:r>
              <a:rPr lang="en-US" sz="1800">
                <a:solidFill>
                  <a:srgbClr val="40458C"/>
                </a:solidFill>
                <a:latin typeface="Times New Roman" charset="0"/>
              </a:rPr>
              <a:t>1</a:t>
            </a:r>
          </a:p>
        </p:txBody>
      </p:sp>
      <p:sp>
        <p:nvSpPr>
          <p:cNvPr id="21545" name="Text Box 56"/>
          <p:cNvSpPr txBox="1">
            <a:spLocks noChangeArrowheads="1"/>
          </p:cNvSpPr>
          <p:nvPr/>
        </p:nvSpPr>
        <p:spPr bwMode="auto">
          <a:xfrm>
            <a:off x="2816225" y="580548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b="1" i="1">
                <a:solidFill>
                  <a:srgbClr val="40458C"/>
                </a:solidFill>
                <a:latin typeface="Times New Roman" charset="0"/>
              </a:rPr>
              <a:t>h</a:t>
            </a:r>
            <a:endParaRPr lang="en-US" sz="1800">
              <a:solidFill>
                <a:srgbClr val="40458C"/>
              </a:solidFill>
              <a:latin typeface="Times New Roman" charset="0"/>
            </a:endParaRPr>
          </a:p>
        </p:txBody>
      </p:sp>
      <p:sp>
        <p:nvSpPr>
          <p:cNvPr id="21546" name="Text Box 57"/>
          <p:cNvSpPr txBox="1">
            <a:spLocks noChangeArrowheads="1"/>
          </p:cNvSpPr>
          <p:nvPr/>
        </p:nvSpPr>
        <p:spPr bwMode="auto">
          <a:xfrm>
            <a:off x="2590800" y="4076701"/>
            <a:ext cx="762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800">
                <a:solidFill>
                  <a:srgbClr val="40458C"/>
                </a:solidFill>
              </a:rPr>
              <a:t>depth</a:t>
            </a:r>
          </a:p>
        </p:txBody>
      </p:sp>
      <p:sp>
        <p:nvSpPr>
          <p:cNvPr id="21547" name="Rectangle 58"/>
          <p:cNvSpPr>
            <a:spLocks noChangeAspect="1" noChangeArrowheads="1"/>
          </p:cNvSpPr>
          <p:nvPr/>
        </p:nvSpPr>
        <p:spPr bwMode="auto">
          <a:xfrm>
            <a:off x="5105400" y="5872164"/>
            <a:ext cx="242888" cy="242887"/>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242003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a:t>
            </a:r>
          </a:p>
        </p:txBody>
      </p:sp>
      <p:sp>
        <p:nvSpPr>
          <p:cNvPr id="3" name="Content Placeholder 2"/>
          <p:cNvSpPr>
            <a:spLocks noGrp="1"/>
          </p:cNvSpPr>
          <p:nvPr>
            <p:ph idx="1"/>
          </p:nvPr>
        </p:nvSpPr>
        <p:spPr/>
        <p:txBody>
          <a:bodyPr/>
          <a:lstStyle/>
          <a:p>
            <a:r>
              <a:rPr lang="en-CA" dirty="0" err="1"/>
              <a:t>tMAT</a:t>
            </a:r>
            <a:r>
              <a:rPr lang="en-CA" dirty="0"/>
              <a:t> feedback</a:t>
            </a:r>
          </a:p>
          <a:p>
            <a:r>
              <a:rPr lang="en-CA" dirty="0"/>
              <a:t>Summary</a:t>
            </a:r>
          </a:p>
          <a:p>
            <a:pPr lvl="1"/>
            <a:r>
              <a:rPr lang="en-CA" dirty="0"/>
              <a:t>Binary search tree</a:t>
            </a:r>
          </a:p>
          <a:p>
            <a:pPr lvl="1"/>
            <a:r>
              <a:rPr lang="en-CA" dirty="0"/>
              <a:t>AVL tree</a:t>
            </a:r>
          </a:p>
          <a:p>
            <a:pPr lvl="1"/>
            <a:r>
              <a:rPr lang="en-CA" dirty="0"/>
              <a:t>(2,4) tree</a:t>
            </a:r>
          </a:p>
          <a:p>
            <a:pPr lvl="1"/>
            <a:r>
              <a:rPr lang="en-CA" dirty="0"/>
              <a:t>Red-Black tree</a:t>
            </a:r>
          </a:p>
        </p:txBody>
      </p:sp>
    </p:spTree>
    <p:extLst>
      <p:ext uri="{BB962C8B-B14F-4D97-AF65-F5344CB8AC3E}">
        <p14:creationId xmlns:p14="http://schemas.microsoft.com/office/powerpoint/2010/main" val="3998038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4"/>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2530"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6157AA54-B37F-C947-9011-7ABEFF23F0CB}" type="slidenum">
              <a:rPr lang="en-US" sz="1400">
                <a:solidFill>
                  <a:srgbClr val="40458C"/>
                </a:solidFill>
              </a:rPr>
              <a:pPr eaLnBrk="1" fontAlgn="base" hangingPunct="1">
                <a:spcBef>
                  <a:spcPct val="0"/>
                </a:spcBef>
                <a:spcAft>
                  <a:spcPct val="0"/>
                </a:spcAft>
              </a:pPr>
              <a:t>40</a:t>
            </a:fld>
            <a:endParaRPr lang="en-US" sz="1400">
              <a:solidFill>
                <a:srgbClr val="40458C"/>
              </a:solidFill>
            </a:endParaRPr>
          </a:p>
        </p:txBody>
      </p:sp>
      <p:sp>
        <p:nvSpPr>
          <p:cNvPr id="22531" name="Rectangle 2"/>
          <p:cNvSpPr>
            <a:spLocks noGrp="1" noChangeArrowheads="1"/>
          </p:cNvSpPr>
          <p:nvPr>
            <p:ph type="title"/>
          </p:nvPr>
        </p:nvSpPr>
        <p:spPr/>
        <p:txBody>
          <a:bodyPr/>
          <a:lstStyle/>
          <a:p>
            <a:pPr eaLnBrk="1" hangingPunct="1"/>
            <a:r>
              <a:rPr lang="en-US">
                <a:latin typeface="Tahoma" charset="0"/>
              </a:rPr>
              <a:t>Insertion</a:t>
            </a:r>
          </a:p>
        </p:txBody>
      </p:sp>
      <p:sp>
        <p:nvSpPr>
          <p:cNvPr id="22532" name="Rectangle 3" descr="Rectangle: Click to edit Master text styles&#10;Second level&#10;Third level&#10;Fourth level&#10;Fifth level"/>
          <p:cNvSpPr>
            <a:spLocks noGrp="1" noChangeArrowheads="1"/>
          </p:cNvSpPr>
          <p:nvPr>
            <p:ph type="body" sz="half" idx="1"/>
          </p:nvPr>
        </p:nvSpPr>
        <p:spPr>
          <a:xfrm>
            <a:off x="2209800" y="1524000"/>
            <a:ext cx="8001000" cy="1828800"/>
          </a:xfrm>
        </p:spPr>
        <p:txBody>
          <a:bodyPr/>
          <a:lstStyle/>
          <a:p>
            <a:pPr eaLnBrk="1" hangingPunct="1"/>
            <a:r>
              <a:rPr lang="en-US" sz="2000">
                <a:latin typeface="Tahoma" charset="0"/>
              </a:rPr>
              <a:t>We insert a new item </a:t>
            </a:r>
            <a:r>
              <a:rPr lang="en-US" sz="2000">
                <a:latin typeface="Times New Roman" charset="0"/>
              </a:rPr>
              <a:t>(</a:t>
            </a:r>
            <a:r>
              <a:rPr lang="en-US" sz="2000" b="1" i="1">
                <a:latin typeface="Times New Roman" charset="0"/>
              </a:rPr>
              <a:t>k</a:t>
            </a:r>
            <a:r>
              <a:rPr lang="en-US" sz="2000">
                <a:latin typeface="Times New Roman" charset="0"/>
              </a:rPr>
              <a:t>, </a:t>
            </a:r>
            <a:r>
              <a:rPr lang="en-US" sz="2000" b="1" i="1">
                <a:latin typeface="Times New Roman" charset="0"/>
              </a:rPr>
              <a:t>o</a:t>
            </a:r>
            <a:r>
              <a:rPr lang="en-US" sz="2000">
                <a:latin typeface="Times New Roman" charset="0"/>
              </a:rPr>
              <a:t>)</a:t>
            </a:r>
            <a:r>
              <a:rPr lang="en-US" sz="2000">
                <a:latin typeface="Tahoma" charset="0"/>
              </a:rPr>
              <a:t> at the parent </a:t>
            </a:r>
            <a:r>
              <a:rPr lang="en-US" sz="2000" b="1" i="1">
                <a:latin typeface="Times New Roman" charset="0"/>
              </a:rPr>
              <a:t>v</a:t>
            </a:r>
            <a:r>
              <a:rPr lang="en-US" sz="2000">
                <a:latin typeface="Tahoma" charset="0"/>
              </a:rPr>
              <a:t> of the leaf reached by searching for </a:t>
            </a:r>
            <a:r>
              <a:rPr lang="en-US" sz="2000" b="1" i="1">
                <a:latin typeface="Times New Roman" charset="0"/>
              </a:rPr>
              <a:t>k</a:t>
            </a:r>
          </a:p>
          <a:p>
            <a:pPr lvl="1" eaLnBrk="1" hangingPunct="1"/>
            <a:r>
              <a:rPr lang="en-US" sz="1800">
                <a:latin typeface="Tahoma" charset="0"/>
              </a:rPr>
              <a:t>We preserve the depth property but </a:t>
            </a:r>
          </a:p>
          <a:p>
            <a:pPr lvl="1" eaLnBrk="1" hangingPunct="1"/>
            <a:r>
              <a:rPr lang="en-US" sz="1800">
                <a:latin typeface="Tahoma" charset="0"/>
              </a:rPr>
              <a:t>We may cause an </a:t>
            </a:r>
            <a:r>
              <a:rPr lang="en-US" sz="1800">
                <a:solidFill>
                  <a:schemeClr val="tx2"/>
                </a:solidFill>
                <a:latin typeface="Tahoma" charset="0"/>
              </a:rPr>
              <a:t>overflow</a:t>
            </a:r>
            <a:r>
              <a:rPr lang="en-US" sz="1800">
                <a:latin typeface="Tahoma" charset="0"/>
              </a:rPr>
              <a:t> (i.e., node </a:t>
            </a:r>
            <a:r>
              <a:rPr lang="en-US" sz="1800" b="1" i="1">
                <a:latin typeface="Times New Roman" charset="0"/>
              </a:rPr>
              <a:t>v</a:t>
            </a:r>
            <a:r>
              <a:rPr lang="en-US" sz="1800">
                <a:latin typeface="Tahoma" charset="0"/>
              </a:rPr>
              <a:t> may become a 5-node)</a:t>
            </a:r>
          </a:p>
          <a:p>
            <a:pPr eaLnBrk="1" hangingPunct="1"/>
            <a:r>
              <a:rPr lang="en-US" sz="2000">
                <a:latin typeface="Tahoma" charset="0"/>
              </a:rPr>
              <a:t>Example: inserting key 30 causes an overflow</a:t>
            </a:r>
          </a:p>
        </p:txBody>
      </p:sp>
      <p:sp>
        <p:nvSpPr>
          <p:cNvPr id="22533" name="Oval 9"/>
          <p:cNvSpPr>
            <a:spLocks noChangeAspect="1" noChangeArrowheads="1"/>
          </p:cNvSpPr>
          <p:nvPr/>
        </p:nvSpPr>
        <p:spPr bwMode="auto">
          <a:xfrm>
            <a:off x="7675564" y="3862388"/>
            <a:ext cx="1697037" cy="28575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27   32   35</a:t>
            </a:r>
          </a:p>
        </p:txBody>
      </p:sp>
      <p:cxnSp>
        <p:nvCxnSpPr>
          <p:cNvPr id="22534" name="AutoShape 25"/>
          <p:cNvCxnSpPr>
            <a:cxnSpLocks noChangeAspect="1" noChangeShapeType="1"/>
            <a:stCxn id="22563" idx="0"/>
            <a:endCxn id="22533" idx="5"/>
          </p:cNvCxnSpPr>
          <p:nvPr/>
        </p:nvCxnSpPr>
        <p:spPr bwMode="auto">
          <a:xfrm flipH="1" flipV="1">
            <a:off x="9123364" y="4125913"/>
            <a:ext cx="96837" cy="2397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35" name="Oval 6"/>
          <p:cNvSpPr>
            <a:spLocks noChangeAspect="1" noChangeArrowheads="1"/>
          </p:cNvSpPr>
          <p:nvPr/>
        </p:nvSpPr>
        <p:spPr bwMode="auto">
          <a:xfrm>
            <a:off x="5307013" y="3352801"/>
            <a:ext cx="1820862" cy="284163"/>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10   15   24</a:t>
            </a:r>
          </a:p>
        </p:txBody>
      </p:sp>
      <p:sp>
        <p:nvSpPr>
          <p:cNvPr id="22536" name="Oval 7"/>
          <p:cNvSpPr>
            <a:spLocks noChangeAspect="1" noChangeArrowheads="1"/>
          </p:cNvSpPr>
          <p:nvPr/>
        </p:nvSpPr>
        <p:spPr bwMode="auto">
          <a:xfrm>
            <a:off x="3522664" y="3862388"/>
            <a:ext cx="1195387"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2   8</a:t>
            </a:r>
          </a:p>
        </p:txBody>
      </p:sp>
      <p:sp>
        <p:nvSpPr>
          <p:cNvPr id="22537" name="Oval 8"/>
          <p:cNvSpPr>
            <a:spLocks noChangeAspect="1" noChangeArrowheads="1"/>
          </p:cNvSpPr>
          <p:nvPr/>
        </p:nvSpPr>
        <p:spPr bwMode="auto">
          <a:xfrm>
            <a:off x="5286376" y="3862388"/>
            <a:ext cx="796925"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12</a:t>
            </a:r>
          </a:p>
        </p:txBody>
      </p:sp>
      <p:sp>
        <p:nvSpPr>
          <p:cNvPr id="22538" name="Rectangle 10"/>
          <p:cNvSpPr>
            <a:spLocks noChangeAspect="1" noChangeArrowheads="1"/>
          </p:cNvSpPr>
          <p:nvPr/>
        </p:nvSpPr>
        <p:spPr bwMode="auto">
          <a:xfrm>
            <a:off x="7639051"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39" name="Rectangle 12"/>
          <p:cNvSpPr>
            <a:spLocks noChangeAspect="1" noChangeArrowheads="1"/>
          </p:cNvSpPr>
          <p:nvPr/>
        </p:nvSpPr>
        <p:spPr bwMode="auto">
          <a:xfrm>
            <a:off x="5286376"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40" name="Rectangle 13"/>
          <p:cNvSpPr>
            <a:spLocks noChangeAspect="1" noChangeArrowheads="1"/>
          </p:cNvSpPr>
          <p:nvPr/>
        </p:nvSpPr>
        <p:spPr bwMode="auto">
          <a:xfrm>
            <a:off x="5854701"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41" name="Rectangle 14"/>
          <p:cNvSpPr>
            <a:spLocks noChangeAspect="1" noChangeArrowheads="1"/>
          </p:cNvSpPr>
          <p:nvPr/>
        </p:nvSpPr>
        <p:spPr bwMode="auto">
          <a:xfrm>
            <a:off x="3429001"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42" name="Rectangle 15"/>
          <p:cNvSpPr>
            <a:spLocks noChangeAspect="1" noChangeArrowheads="1"/>
          </p:cNvSpPr>
          <p:nvPr/>
        </p:nvSpPr>
        <p:spPr bwMode="auto">
          <a:xfrm>
            <a:off x="4041776"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43" name="Rectangle 16"/>
          <p:cNvSpPr>
            <a:spLocks noChangeAspect="1" noChangeArrowheads="1"/>
          </p:cNvSpPr>
          <p:nvPr/>
        </p:nvSpPr>
        <p:spPr bwMode="auto">
          <a:xfrm>
            <a:off x="4660901"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44" name="AutoShape 17"/>
          <p:cNvCxnSpPr>
            <a:cxnSpLocks noChangeAspect="1" noChangeShapeType="1"/>
            <a:stCxn id="22535" idx="3"/>
            <a:endCxn id="22536" idx="0"/>
          </p:cNvCxnSpPr>
          <p:nvPr/>
        </p:nvCxnSpPr>
        <p:spPr bwMode="auto">
          <a:xfrm flipH="1">
            <a:off x="4121151" y="3614739"/>
            <a:ext cx="1452563" cy="2381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45" name="AutoShape 19"/>
          <p:cNvCxnSpPr>
            <a:cxnSpLocks noChangeAspect="1" noChangeShapeType="1"/>
            <a:stCxn id="22535" idx="5"/>
            <a:endCxn id="22533" idx="0"/>
          </p:cNvCxnSpPr>
          <p:nvPr/>
        </p:nvCxnSpPr>
        <p:spPr bwMode="auto">
          <a:xfrm>
            <a:off x="6861175" y="3614738"/>
            <a:ext cx="1663700" cy="228600"/>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22546" name="AutoShape 20"/>
          <p:cNvCxnSpPr>
            <a:cxnSpLocks noChangeAspect="1" noChangeShapeType="1"/>
            <a:stCxn id="22536" idx="3"/>
            <a:endCxn id="22541" idx="0"/>
          </p:cNvCxnSpPr>
          <p:nvPr/>
        </p:nvCxnSpPr>
        <p:spPr bwMode="auto">
          <a:xfrm flipH="1">
            <a:off x="3505200" y="4113214"/>
            <a:ext cx="192088"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47" name="AutoShape 21"/>
          <p:cNvCxnSpPr>
            <a:cxnSpLocks noChangeAspect="1" noChangeShapeType="1"/>
            <a:stCxn id="22536" idx="5"/>
            <a:endCxn id="22543" idx="0"/>
          </p:cNvCxnSpPr>
          <p:nvPr/>
        </p:nvCxnSpPr>
        <p:spPr bwMode="auto">
          <a:xfrm>
            <a:off x="4541838" y="4113214"/>
            <a:ext cx="195262"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48" name="Rectangle 22"/>
          <p:cNvSpPr>
            <a:spLocks noChangeAspect="1" noChangeArrowheads="1"/>
          </p:cNvSpPr>
          <p:nvPr/>
        </p:nvSpPr>
        <p:spPr bwMode="auto">
          <a:xfrm>
            <a:off x="8237539" y="4375151"/>
            <a:ext cx="149225" cy="150813"/>
          </a:xfrm>
          <a:prstGeom prst="rect">
            <a:avLst/>
          </a:prstGeom>
          <a:solidFill>
            <a:schemeClr val="folHlink"/>
          </a:solidFill>
          <a:ln w="38100">
            <a:solidFill>
              <a:schemeClr val="tx2"/>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49" name="AutoShape 24"/>
          <p:cNvCxnSpPr>
            <a:cxnSpLocks noChangeAspect="1" noChangeShapeType="1"/>
            <a:stCxn id="22538" idx="0"/>
            <a:endCxn id="22533" idx="3"/>
          </p:cNvCxnSpPr>
          <p:nvPr/>
        </p:nvCxnSpPr>
        <p:spPr bwMode="auto">
          <a:xfrm flipV="1">
            <a:off x="7715250" y="4125913"/>
            <a:ext cx="209550" cy="2397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50" name="AutoShape 26"/>
          <p:cNvCxnSpPr>
            <a:cxnSpLocks noChangeAspect="1" noChangeShapeType="1"/>
            <a:stCxn id="22542" idx="0"/>
            <a:endCxn id="22536" idx="4"/>
          </p:cNvCxnSpPr>
          <p:nvPr/>
        </p:nvCxnSpPr>
        <p:spPr bwMode="auto">
          <a:xfrm flipV="1">
            <a:off x="4117975" y="4154488"/>
            <a:ext cx="1588" cy="2143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51" name="Oval 27"/>
          <p:cNvSpPr>
            <a:spLocks noChangeAspect="1" noChangeArrowheads="1"/>
          </p:cNvSpPr>
          <p:nvPr/>
        </p:nvSpPr>
        <p:spPr bwMode="auto">
          <a:xfrm>
            <a:off x="6367464" y="3862388"/>
            <a:ext cx="796925"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18</a:t>
            </a:r>
          </a:p>
        </p:txBody>
      </p:sp>
      <p:sp>
        <p:nvSpPr>
          <p:cNvPr id="22552" name="Rectangle 28"/>
          <p:cNvSpPr>
            <a:spLocks noChangeAspect="1" noChangeArrowheads="1"/>
          </p:cNvSpPr>
          <p:nvPr/>
        </p:nvSpPr>
        <p:spPr bwMode="auto">
          <a:xfrm>
            <a:off x="6367463" y="4375151"/>
            <a:ext cx="150812"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53" name="Rectangle 29"/>
          <p:cNvSpPr>
            <a:spLocks noChangeAspect="1" noChangeArrowheads="1"/>
          </p:cNvSpPr>
          <p:nvPr/>
        </p:nvSpPr>
        <p:spPr bwMode="auto">
          <a:xfrm>
            <a:off x="6992938" y="4375151"/>
            <a:ext cx="150812"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54" name="AutoShape 31"/>
          <p:cNvCxnSpPr>
            <a:cxnSpLocks noChangeAspect="1" noChangeShapeType="1"/>
            <a:stCxn id="22539" idx="0"/>
          </p:cNvCxnSpPr>
          <p:nvPr/>
        </p:nvCxnSpPr>
        <p:spPr bwMode="auto">
          <a:xfrm flipV="1">
            <a:off x="5362575" y="4138613"/>
            <a:ext cx="190500"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55" name="AutoShape 32"/>
          <p:cNvCxnSpPr>
            <a:cxnSpLocks noChangeAspect="1" noChangeShapeType="1"/>
            <a:stCxn id="22552" idx="0"/>
          </p:cNvCxnSpPr>
          <p:nvPr/>
        </p:nvCxnSpPr>
        <p:spPr bwMode="auto">
          <a:xfrm flipV="1">
            <a:off x="6443664" y="4144963"/>
            <a:ext cx="200025" cy="2206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56" name="AutoShape 33"/>
          <p:cNvCxnSpPr>
            <a:cxnSpLocks noChangeAspect="1" noChangeShapeType="1"/>
            <a:stCxn id="22553" idx="0"/>
          </p:cNvCxnSpPr>
          <p:nvPr/>
        </p:nvCxnSpPr>
        <p:spPr bwMode="auto">
          <a:xfrm flipH="1" flipV="1">
            <a:off x="6918326" y="4130675"/>
            <a:ext cx="150813"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57" name="AutoShape 34"/>
          <p:cNvCxnSpPr>
            <a:cxnSpLocks noChangeAspect="1" noChangeShapeType="1"/>
            <a:stCxn id="22540" idx="0"/>
          </p:cNvCxnSpPr>
          <p:nvPr/>
        </p:nvCxnSpPr>
        <p:spPr bwMode="auto">
          <a:xfrm flipH="1" flipV="1">
            <a:off x="5795964" y="4144963"/>
            <a:ext cx="134937" cy="2206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58" name="Rectangle 36"/>
          <p:cNvSpPr>
            <a:spLocks noChangeAspect="1" noChangeArrowheads="1"/>
          </p:cNvSpPr>
          <p:nvPr/>
        </p:nvSpPr>
        <p:spPr bwMode="auto">
          <a:xfrm>
            <a:off x="8763001" y="4375151"/>
            <a:ext cx="149225"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59" name="AutoShape 39"/>
          <p:cNvCxnSpPr>
            <a:cxnSpLocks noChangeShapeType="1"/>
            <a:stCxn id="22548" idx="0"/>
          </p:cNvCxnSpPr>
          <p:nvPr/>
        </p:nvCxnSpPr>
        <p:spPr bwMode="auto">
          <a:xfrm flipV="1">
            <a:off x="8312151" y="4141788"/>
            <a:ext cx="53975" cy="214312"/>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22560" name="AutoShape 40"/>
          <p:cNvCxnSpPr>
            <a:cxnSpLocks noChangeShapeType="1"/>
            <a:stCxn id="22558" idx="0"/>
          </p:cNvCxnSpPr>
          <p:nvPr/>
        </p:nvCxnSpPr>
        <p:spPr bwMode="auto">
          <a:xfrm flipH="1" flipV="1">
            <a:off x="8702675" y="4144963"/>
            <a:ext cx="134938" cy="2206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1" name="AutoShape 41"/>
          <p:cNvCxnSpPr>
            <a:cxnSpLocks noChangeShapeType="1"/>
            <a:stCxn id="22551" idx="0"/>
          </p:cNvCxnSpPr>
          <p:nvPr/>
        </p:nvCxnSpPr>
        <p:spPr bwMode="auto">
          <a:xfrm flipH="1" flipV="1">
            <a:off x="6416675" y="3636963"/>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2" name="AutoShape 42"/>
          <p:cNvCxnSpPr>
            <a:cxnSpLocks noChangeShapeType="1"/>
            <a:stCxn id="22537" idx="0"/>
          </p:cNvCxnSpPr>
          <p:nvPr/>
        </p:nvCxnSpPr>
        <p:spPr bwMode="auto">
          <a:xfrm flipV="1">
            <a:off x="5684839" y="3630613"/>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63" name="Rectangle 11"/>
          <p:cNvSpPr>
            <a:spLocks noChangeAspect="1" noChangeArrowheads="1"/>
          </p:cNvSpPr>
          <p:nvPr/>
        </p:nvSpPr>
        <p:spPr bwMode="auto">
          <a:xfrm>
            <a:off x="9144001" y="43751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64" name="Oval 43"/>
          <p:cNvSpPr>
            <a:spLocks noChangeAspect="1" noChangeArrowheads="1"/>
          </p:cNvSpPr>
          <p:nvPr/>
        </p:nvSpPr>
        <p:spPr bwMode="auto">
          <a:xfrm>
            <a:off x="5307013" y="5181601"/>
            <a:ext cx="1820862" cy="284163"/>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10   15   24</a:t>
            </a:r>
          </a:p>
        </p:txBody>
      </p:sp>
      <p:sp>
        <p:nvSpPr>
          <p:cNvPr id="22565" name="Oval 44"/>
          <p:cNvSpPr>
            <a:spLocks noChangeAspect="1" noChangeArrowheads="1"/>
          </p:cNvSpPr>
          <p:nvPr/>
        </p:nvSpPr>
        <p:spPr bwMode="auto">
          <a:xfrm>
            <a:off x="3522664" y="5691188"/>
            <a:ext cx="1195387"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2   8</a:t>
            </a:r>
          </a:p>
        </p:txBody>
      </p:sp>
      <p:sp>
        <p:nvSpPr>
          <p:cNvPr id="22566" name="Oval 45"/>
          <p:cNvSpPr>
            <a:spLocks noChangeAspect="1" noChangeArrowheads="1"/>
          </p:cNvSpPr>
          <p:nvPr/>
        </p:nvSpPr>
        <p:spPr bwMode="auto">
          <a:xfrm>
            <a:off x="5286376" y="5691188"/>
            <a:ext cx="796925"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12</a:t>
            </a:r>
          </a:p>
        </p:txBody>
      </p:sp>
      <p:sp>
        <p:nvSpPr>
          <p:cNvPr id="22567" name="Oval 46"/>
          <p:cNvSpPr>
            <a:spLocks noChangeAspect="1" noChangeArrowheads="1"/>
          </p:cNvSpPr>
          <p:nvPr/>
        </p:nvSpPr>
        <p:spPr bwMode="auto">
          <a:xfrm>
            <a:off x="7675564" y="5691188"/>
            <a:ext cx="2078037" cy="28575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27   </a:t>
            </a:r>
            <a:r>
              <a:rPr lang="en-US" sz="1600">
                <a:solidFill>
                  <a:srgbClr val="BE2D00"/>
                </a:solidFill>
                <a:latin typeface="Tahoma" charset="0"/>
                <a:ea typeface="ＭＳ Ｐゴシック" charset="0"/>
              </a:rPr>
              <a:t>30</a:t>
            </a:r>
            <a:r>
              <a:rPr lang="en-US" sz="1600">
                <a:solidFill>
                  <a:srgbClr val="40458C"/>
                </a:solidFill>
                <a:latin typeface="Tahoma" charset="0"/>
                <a:ea typeface="ＭＳ Ｐゴシック" charset="0"/>
              </a:rPr>
              <a:t>   32   35</a:t>
            </a:r>
          </a:p>
        </p:txBody>
      </p:sp>
      <p:sp>
        <p:nvSpPr>
          <p:cNvPr id="22568" name="Rectangle 47"/>
          <p:cNvSpPr>
            <a:spLocks noChangeAspect="1" noChangeArrowheads="1"/>
          </p:cNvSpPr>
          <p:nvPr/>
        </p:nvSpPr>
        <p:spPr bwMode="auto">
          <a:xfrm>
            <a:off x="7639051"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69" name="Rectangle 48"/>
          <p:cNvSpPr>
            <a:spLocks noChangeAspect="1" noChangeArrowheads="1"/>
          </p:cNvSpPr>
          <p:nvPr/>
        </p:nvSpPr>
        <p:spPr bwMode="auto">
          <a:xfrm>
            <a:off x="9601201"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70" name="Rectangle 49"/>
          <p:cNvSpPr>
            <a:spLocks noChangeAspect="1" noChangeArrowheads="1"/>
          </p:cNvSpPr>
          <p:nvPr/>
        </p:nvSpPr>
        <p:spPr bwMode="auto">
          <a:xfrm>
            <a:off x="5286376"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71" name="Rectangle 50"/>
          <p:cNvSpPr>
            <a:spLocks noChangeAspect="1" noChangeArrowheads="1"/>
          </p:cNvSpPr>
          <p:nvPr/>
        </p:nvSpPr>
        <p:spPr bwMode="auto">
          <a:xfrm>
            <a:off x="5854701"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72" name="Rectangle 51"/>
          <p:cNvSpPr>
            <a:spLocks noChangeAspect="1" noChangeArrowheads="1"/>
          </p:cNvSpPr>
          <p:nvPr/>
        </p:nvSpPr>
        <p:spPr bwMode="auto">
          <a:xfrm>
            <a:off x="3429001"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73" name="Rectangle 52"/>
          <p:cNvSpPr>
            <a:spLocks noChangeAspect="1" noChangeArrowheads="1"/>
          </p:cNvSpPr>
          <p:nvPr/>
        </p:nvSpPr>
        <p:spPr bwMode="auto">
          <a:xfrm>
            <a:off x="4041776"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74" name="Rectangle 53"/>
          <p:cNvSpPr>
            <a:spLocks noChangeAspect="1" noChangeArrowheads="1"/>
          </p:cNvSpPr>
          <p:nvPr/>
        </p:nvSpPr>
        <p:spPr bwMode="auto">
          <a:xfrm>
            <a:off x="4660901" y="6191251"/>
            <a:ext cx="150813"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75" name="AutoShape 54"/>
          <p:cNvCxnSpPr>
            <a:cxnSpLocks noChangeAspect="1" noChangeShapeType="1"/>
            <a:stCxn id="22564" idx="3"/>
            <a:endCxn id="22565" idx="0"/>
          </p:cNvCxnSpPr>
          <p:nvPr/>
        </p:nvCxnSpPr>
        <p:spPr bwMode="auto">
          <a:xfrm flipH="1">
            <a:off x="4121151" y="5443539"/>
            <a:ext cx="1452563" cy="2381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76" name="AutoShape 55"/>
          <p:cNvCxnSpPr>
            <a:cxnSpLocks noChangeAspect="1" noChangeShapeType="1"/>
            <a:stCxn id="22564" idx="5"/>
            <a:endCxn id="22567" idx="0"/>
          </p:cNvCxnSpPr>
          <p:nvPr/>
        </p:nvCxnSpPr>
        <p:spPr bwMode="auto">
          <a:xfrm>
            <a:off x="6861175" y="5443538"/>
            <a:ext cx="1854200" cy="228600"/>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22577" name="AutoShape 56"/>
          <p:cNvCxnSpPr>
            <a:cxnSpLocks noChangeAspect="1" noChangeShapeType="1"/>
            <a:stCxn id="22565" idx="3"/>
            <a:endCxn id="22572" idx="0"/>
          </p:cNvCxnSpPr>
          <p:nvPr/>
        </p:nvCxnSpPr>
        <p:spPr bwMode="auto">
          <a:xfrm flipH="1">
            <a:off x="3505200" y="5945189"/>
            <a:ext cx="192088" cy="2365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78" name="AutoShape 57"/>
          <p:cNvCxnSpPr>
            <a:cxnSpLocks noChangeAspect="1" noChangeShapeType="1"/>
            <a:stCxn id="22565" idx="5"/>
            <a:endCxn id="22574" idx="0"/>
          </p:cNvCxnSpPr>
          <p:nvPr/>
        </p:nvCxnSpPr>
        <p:spPr bwMode="auto">
          <a:xfrm>
            <a:off x="4543426" y="5945189"/>
            <a:ext cx="193675" cy="2365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79" name="Rectangle 58"/>
          <p:cNvSpPr>
            <a:spLocks noChangeAspect="1" noChangeArrowheads="1"/>
          </p:cNvSpPr>
          <p:nvPr/>
        </p:nvSpPr>
        <p:spPr bwMode="auto">
          <a:xfrm>
            <a:off x="8237539" y="6191251"/>
            <a:ext cx="149225" cy="150813"/>
          </a:xfrm>
          <a:prstGeom prst="rect">
            <a:avLst/>
          </a:prstGeom>
          <a:solidFill>
            <a:schemeClr val="folHlink"/>
          </a:solidFill>
          <a:ln w="38100">
            <a:solidFill>
              <a:schemeClr val="tx2"/>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80" name="AutoShape 59"/>
          <p:cNvCxnSpPr>
            <a:cxnSpLocks noChangeAspect="1" noChangeShapeType="1"/>
            <a:stCxn id="22568" idx="0"/>
            <a:endCxn id="22567" idx="3"/>
          </p:cNvCxnSpPr>
          <p:nvPr/>
        </p:nvCxnSpPr>
        <p:spPr bwMode="auto">
          <a:xfrm flipV="1">
            <a:off x="7715251" y="5954713"/>
            <a:ext cx="265113"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81" name="AutoShape 60"/>
          <p:cNvCxnSpPr>
            <a:cxnSpLocks noChangeAspect="1" noChangeShapeType="1"/>
            <a:stCxn id="22569" idx="0"/>
            <a:endCxn id="22567" idx="5"/>
          </p:cNvCxnSpPr>
          <p:nvPr/>
        </p:nvCxnSpPr>
        <p:spPr bwMode="auto">
          <a:xfrm flipH="1" flipV="1">
            <a:off x="9448800" y="5954713"/>
            <a:ext cx="228600"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82" name="AutoShape 61"/>
          <p:cNvCxnSpPr>
            <a:cxnSpLocks noChangeAspect="1" noChangeShapeType="1"/>
            <a:stCxn id="22573" idx="0"/>
            <a:endCxn id="22565" idx="4"/>
          </p:cNvCxnSpPr>
          <p:nvPr/>
        </p:nvCxnSpPr>
        <p:spPr bwMode="auto">
          <a:xfrm flipV="1">
            <a:off x="4117976" y="5986463"/>
            <a:ext cx="3175" cy="1952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83" name="Oval 62"/>
          <p:cNvSpPr>
            <a:spLocks noChangeAspect="1" noChangeArrowheads="1"/>
          </p:cNvSpPr>
          <p:nvPr/>
        </p:nvSpPr>
        <p:spPr bwMode="auto">
          <a:xfrm>
            <a:off x="6367464" y="5691188"/>
            <a:ext cx="796925"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18</a:t>
            </a:r>
          </a:p>
        </p:txBody>
      </p:sp>
      <p:sp>
        <p:nvSpPr>
          <p:cNvPr id="22584" name="Rectangle 63"/>
          <p:cNvSpPr>
            <a:spLocks noChangeAspect="1" noChangeArrowheads="1"/>
          </p:cNvSpPr>
          <p:nvPr/>
        </p:nvSpPr>
        <p:spPr bwMode="auto">
          <a:xfrm>
            <a:off x="6367463" y="6191251"/>
            <a:ext cx="150812"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85" name="Rectangle 64"/>
          <p:cNvSpPr>
            <a:spLocks noChangeAspect="1" noChangeArrowheads="1"/>
          </p:cNvSpPr>
          <p:nvPr/>
        </p:nvSpPr>
        <p:spPr bwMode="auto">
          <a:xfrm>
            <a:off x="6992938" y="6191251"/>
            <a:ext cx="150812"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86" name="AutoShape 65"/>
          <p:cNvCxnSpPr>
            <a:cxnSpLocks noChangeAspect="1" noChangeShapeType="1"/>
            <a:stCxn id="22570" idx="0"/>
          </p:cNvCxnSpPr>
          <p:nvPr/>
        </p:nvCxnSpPr>
        <p:spPr bwMode="auto">
          <a:xfrm flipV="1">
            <a:off x="5362575" y="5954713"/>
            <a:ext cx="190500"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87" name="AutoShape 66"/>
          <p:cNvCxnSpPr>
            <a:cxnSpLocks noChangeAspect="1" noChangeShapeType="1"/>
            <a:stCxn id="22584" idx="0"/>
          </p:cNvCxnSpPr>
          <p:nvPr/>
        </p:nvCxnSpPr>
        <p:spPr bwMode="auto">
          <a:xfrm flipV="1">
            <a:off x="6443664" y="5961063"/>
            <a:ext cx="200025" cy="2206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88" name="AutoShape 67"/>
          <p:cNvCxnSpPr>
            <a:cxnSpLocks noChangeAspect="1" noChangeShapeType="1"/>
            <a:stCxn id="22585" idx="0"/>
          </p:cNvCxnSpPr>
          <p:nvPr/>
        </p:nvCxnSpPr>
        <p:spPr bwMode="auto">
          <a:xfrm flipH="1" flipV="1">
            <a:off x="6929438" y="5964239"/>
            <a:ext cx="139700" cy="2174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89" name="AutoShape 68"/>
          <p:cNvCxnSpPr>
            <a:cxnSpLocks noChangeAspect="1" noChangeShapeType="1"/>
            <a:stCxn id="22571" idx="0"/>
          </p:cNvCxnSpPr>
          <p:nvPr/>
        </p:nvCxnSpPr>
        <p:spPr bwMode="auto">
          <a:xfrm flipH="1" flipV="1">
            <a:off x="5795964" y="5961063"/>
            <a:ext cx="134937" cy="2206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90" name="Rectangle 69"/>
          <p:cNvSpPr>
            <a:spLocks noChangeAspect="1" noChangeArrowheads="1"/>
          </p:cNvSpPr>
          <p:nvPr/>
        </p:nvSpPr>
        <p:spPr bwMode="auto">
          <a:xfrm>
            <a:off x="8651876" y="6191251"/>
            <a:ext cx="149225" cy="150813"/>
          </a:xfrm>
          <a:prstGeom prst="rect">
            <a:avLst/>
          </a:prstGeom>
          <a:solidFill>
            <a:schemeClr val="folHlink"/>
          </a:solidFill>
          <a:ln w="38100">
            <a:solidFill>
              <a:schemeClr val="tx2"/>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91" name="AutoShape 70"/>
          <p:cNvCxnSpPr>
            <a:cxnSpLocks noChangeShapeType="1"/>
            <a:stCxn id="22579" idx="0"/>
          </p:cNvCxnSpPr>
          <p:nvPr/>
        </p:nvCxnSpPr>
        <p:spPr bwMode="auto">
          <a:xfrm flipV="1">
            <a:off x="8312150" y="5976938"/>
            <a:ext cx="82550" cy="195262"/>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22592" name="AutoShape 71"/>
          <p:cNvCxnSpPr>
            <a:cxnSpLocks noChangeShapeType="1"/>
            <a:stCxn id="22590" idx="0"/>
            <a:endCxn id="22567" idx="4"/>
          </p:cNvCxnSpPr>
          <p:nvPr/>
        </p:nvCxnSpPr>
        <p:spPr bwMode="auto">
          <a:xfrm flipH="1" flipV="1">
            <a:off x="8715376" y="5995988"/>
            <a:ext cx="11113" cy="176212"/>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cxnSp>
        <p:nvCxnSpPr>
          <p:cNvPr id="22593" name="AutoShape 72"/>
          <p:cNvCxnSpPr>
            <a:cxnSpLocks noChangeShapeType="1"/>
            <a:stCxn id="22583" idx="0"/>
          </p:cNvCxnSpPr>
          <p:nvPr/>
        </p:nvCxnSpPr>
        <p:spPr bwMode="auto">
          <a:xfrm flipH="1" flipV="1">
            <a:off x="6416675" y="5465763"/>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94" name="AutoShape 73"/>
          <p:cNvCxnSpPr>
            <a:cxnSpLocks noChangeShapeType="1"/>
            <a:stCxn id="22566" idx="0"/>
          </p:cNvCxnSpPr>
          <p:nvPr/>
        </p:nvCxnSpPr>
        <p:spPr bwMode="auto">
          <a:xfrm flipV="1">
            <a:off x="5684839" y="5459413"/>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95" name="AutoShape 78"/>
          <p:cNvSpPr>
            <a:spLocks noChangeArrowheads="1"/>
          </p:cNvSpPr>
          <p:nvPr/>
        </p:nvSpPr>
        <p:spPr bwMode="auto">
          <a:xfrm>
            <a:off x="6096000" y="4648200"/>
            <a:ext cx="304800" cy="381000"/>
          </a:xfrm>
          <a:prstGeom prst="downArrow">
            <a:avLst>
              <a:gd name="adj1" fmla="val 50000"/>
              <a:gd name="adj2" fmla="val 31250"/>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2596" name="Rectangle 79"/>
          <p:cNvSpPr>
            <a:spLocks noChangeAspect="1" noChangeArrowheads="1"/>
          </p:cNvSpPr>
          <p:nvPr/>
        </p:nvSpPr>
        <p:spPr bwMode="auto">
          <a:xfrm>
            <a:off x="9067801" y="6191251"/>
            <a:ext cx="149225" cy="150813"/>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2597" name="AutoShape 80"/>
          <p:cNvCxnSpPr>
            <a:cxnSpLocks noChangeShapeType="1"/>
            <a:stCxn id="22596" idx="0"/>
          </p:cNvCxnSpPr>
          <p:nvPr/>
        </p:nvCxnSpPr>
        <p:spPr bwMode="auto">
          <a:xfrm flipH="1" flipV="1">
            <a:off x="9058275" y="5995989"/>
            <a:ext cx="84138" cy="1857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98" name="Text Box 81"/>
          <p:cNvSpPr txBox="1">
            <a:spLocks noChangeArrowheads="1"/>
          </p:cNvSpPr>
          <p:nvPr/>
        </p:nvSpPr>
        <p:spPr bwMode="auto">
          <a:xfrm>
            <a:off x="8458201" y="3487739"/>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
        <p:nvSpPr>
          <p:cNvPr id="22599" name="Text Box 82"/>
          <p:cNvSpPr txBox="1">
            <a:spLocks noChangeArrowheads="1"/>
          </p:cNvSpPr>
          <p:nvPr/>
        </p:nvSpPr>
        <p:spPr bwMode="auto">
          <a:xfrm>
            <a:off x="8694738" y="5334001"/>
            <a:ext cx="29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Tree>
    <p:extLst>
      <p:ext uri="{BB962C8B-B14F-4D97-AF65-F5344CB8AC3E}">
        <p14:creationId xmlns:p14="http://schemas.microsoft.com/office/powerpoint/2010/main" val="2481927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355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8B5BD4A1-AAA9-064A-9BB6-A1B49E70666E}" type="slidenum">
              <a:rPr lang="en-US" sz="1400">
                <a:solidFill>
                  <a:srgbClr val="40458C"/>
                </a:solidFill>
              </a:rPr>
              <a:pPr eaLnBrk="1" fontAlgn="base" hangingPunct="1">
                <a:spcBef>
                  <a:spcPct val="0"/>
                </a:spcBef>
                <a:spcAft>
                  <a:spcPct val="0"/>
                </a:spcAft>
              </a:pPr>
              <a:t>41</a:t>
            </a:fld>
            <a:endParaRPr lang="en-US" sz="1400">
              <a:solidFill>
                <a:srgbClr val="40458C"/>
              </a:solidFill>
            </a:endParaRPr>
          </a:p>
        </p:txBody>
      </p:sp>
      <p:sp>
        <p:nvSpPr>
          <p:cNvPr id="23555" name="Rectangle 2"/>
          <p:cNvSpPr>
            <a:spLocks noGrp="1" noChangeArrowheads="1"/>
          </p:cNvSpPr>
          <p:nvPr>
            <p:ph type="title"/>
          </p:nvPr>
        </p:nvSpPr>
        <p:spPr/>
        <p:txBody>
          <a:bodyPr/>
          <a:lstStyle/>
          <a:p>
            <a:pPr eaLnBrk="1" hangingPunct="1"/>
            <a:r>
              <a:rPr lang="en-US">
                <a:latin typeface="Tahoma" charset="0"/>
              </a:rPr>
              <a:t>Overflow and Split</a:t>
            </a:r>
          </a:p>
        </p:txBody>
      </p:sp>
      <p:sp>
        <p:nvSpPr>
          <p:cNvPr id="23556" name="Rectangle 3" descr="Rectangle: Click to edit Master text styles&#10;Second level&#10;Third level&#10;Fourth level&#10;Fifth level"/>
          <p:cNvSpPr>
            <a:spLocks noGrp="1" noChangeArrowheads="1"/>
          </p:cNvSpPr>
          <p:nvPr>
            <p:ph type="body" idx="1"/>
          </p:nvPr>
        </p:nvSpPr>
        <p:spPr>
          <a:xfrm>
            <a:off x="2228850" y="1571625"/>
            <a:ext cx="8001000" cy="2362200"/>
          </a:xfrm>
        </p:spPr>
        <p:txBody>
          <a:bodyPr/>
          <a:lstStyle/>
          <a:p>
            <a:pPr eaLnBrk="1" hangingPunct="1"/>
            <a:r>
              <a:rPr lang="en-US" sz="2000">
                <a:latin typeface="Tahoma" charset="0"/>
              </a:rPr>
              <a:t>We handle an </a:t>
            </a:r>
            <a:r>
              <a:rPr lang="en-US" sz="2000">
                <a:solidFill>
                  <a:schemeClr val="tx2"/>
                </a:solidFill>
                <a:latin typeface="Tahoma" charset="0"/>
              </a:rPr>
              <a:t>overflow</a:t>
            </a:r>
            <a:r>
              <a:rPr lang="en-US" sz="2000">
                <a:latin typeface="Tahoma" charset="0"/>
              </a:rPr>
              <a:t> at a 5-node </a:t>
            </a:r>
            <a:r>
              <a:rPr lang="en-US" sz="2000" b="1" i="1">
                <a:latin typeface="Times New Roman" charset="0"/>
              </a:rPr>
              <a:t>v</a:t>
            </a:r>
            <a:r>
              <a:rPr lang="en-US" sz="2000">
                <a:latin typeface="Tahoma" charset="0"/>
              </a:rPr>
              <a:t> with a </a:t>
            </a:r>
            <a:r>
              <a:rPr lang="en-US" sz="2000">
                <a:solidFill>
                  <a:schemeClr val="tx2"/>
                </a:solidFill>
                <a:latin typeface="Tahoma" charset="0"/>
              </a:rPr>
              <a:t>split operation</a:t>
            </a:r>
            <a:r>
              <a:rPr lang="en-US" sz="2000">
                <a:latin typeface="Tahoma" charset="0"/>
              </a:rPr>
              <a:t>:</a:t>
            </a:r>
          </a:p>
          <a:p>
            <a:pPr lvl="1" eaLnBrk="1" hangingPunct="1"/>
            <a:r>
              <a:rPr lang="en-US" sz="1800">
                <a:latin typeface="Tahoma" charset="0"/>
              </a:rPr>
              <a:t>let </a:t>
            </a:r>
            <a:r>
              <a:rPr lang="en-US" sz="1800" b="1" i="1">
                <a:latin typeface="Times New Roman" charset="0"/>
              </a:rPr>
              <a:t>v</a:t>
            </a:r>
            <a:r>
              <a:rPr lang="en-US" sz="1800" baseline="-25000">
                <a:latin typeface="Times New Roman" charset="0"/>
              </a:rPr>
              <a:t>1</a:t>
            </a:r>
            <a:r>
              <a:rPr lang="en-US" sz="1800">
                <a:latin typeface="Times New Roman" charset="0"/>
              </a:rPr>
              <a:t> … </a:t>
            </a:r>
            <a:r>
              <a:rPr lang="en-US" sz="1800" b="1" i="1">
                <a:latin typeface="Times New Roman" charset="0"/>
              </a:rPr>
              <a:t>v</a:t>
            </a:r>
            <a:r>
              <a:rPr lang="en-US" sz="1800" baseline="-25000">
                <a:latin typeface="Times New Roman" charset="0"/>
              </a:rPr>
              <a:t>5</a:t>
            </a:r>
            <a:r>
              <a:rPr lang="en-US" sz="1800">
                <a:latin typeface="Tahoma" charset="0"/>
              </a:rPr>
              <a:t> be the children of </a:t>
            </a:r>
            <a:r>
              <a:rPr lang="en-US" sz="1800" b="1" i="1">
                <a:latin typeface="Times New Roman" charset="0"/>
              </a:rPr>
              <a:t>v</a:t>
            </a:r>
            <a:r>
              <a:rPr lang="en-US" sz="1800">
                <a:latin typeface="Tahoma" charset="0"/>
              </a:rPr>
              <a:t> and  </a:t>
            </a:r>
            <a:r>
              <a:rPr lang="en-US" sz="1800" b="1" i="1">
                <a:latin typeface="Times New Roman" charset="0"/>
              </a:rPr>
              <a:t>k</a:t>
            </a:r>
            <a:r>
              <a:rPr lang="en-US" sz="1800" baseline="-25000">
                <a:latin typeface="Times New Roman" charset="0"/>
              </a:rPr>
              <a:t>1</a:t>
            </a:r>
            <a:r>
              <a:rPr lang="en-US" sz="1800">
                <a:latin typeface="Times New Roman" charset="0"/>
              </a:rPr>
              <a:t> … </a:t>
            </a:r>
            <a:r>
              <a:rPr lang="en-US" sz="1800" b="1" i="1">
                <a:latin typeface="Times New Roman" charset="0"/>
              </a:rPr>
              <a:t>k</a:t>
            </a:r>
            <a:r>
              <a:rPr lang="en-US" sz="1800" baseline="-25000">
                <a:latin typeface="Times New Roman" charset="0"/>
              </a:rPr>
              <a:t>4</a:t>
            </a:r>
            <a:r>
              <a:rPr lang="en-US" sz="1800">
                <a:latin typeface="Tahoma" charset="0"/>
              </a:rPr>
              <a:t> be the keys of </a:t>
            </a:r>
            <a:r>
              <a:rPr lang="en-US" sz="1800" b="1" i="1">
                <a:latin typeface="Times New Roman" charset="0"/>
              </a:rPr>
              <a:t>v</a:t>
            </a:r>
            <a:endParaRPr lang="en-US" sz="1800">
              <a:latin typeface="Tahoma" charset="0"/>
            </a:endParaRPr>
          </a:p>
          <a:p>
            <a:pPr lvl="1" eaLnBrk="1" hangingPunct="1"/>
            <a:r>
              <a:rPr lang="en-US" sz="1800">
                <a:latin typeface="Tahoma" charset="0"/>
              </a:rPr>
              <a:t>node </a:t>
            </a:r>
            <a:r>
              <a:rPr lang="en-US" sz="1800" b="1" i="1">
                <a:latin typeface="Times New Roman" charset="0"/>
              </a:rPr>
              <a:t>v</a:t>
            </a:r>
            <a:r>
              <a:rPr lang="en-US" sz="1800">
                <a:latin typeface="Tahoma" charset="0"/>
              </a:rPr>
              <a:t> is replaced nodes </a:t>
            </a:r>
            <a:r>
              <a:rPr lang="en-US" sz="1800" b="1" i="1">
                <a:latin typeface="Times New Roman" charset="0"/>
              </a:rPr>
              <a:t>v</a:t>
            </a:r>
            <a:r>
              <a:rPr lang="en-US" sz="1800" i="1">
                <a:latin typeface="Times New Roman" charset="0"/>
              </a:rPr>
              <a:t>' </a:t>
            </a:r>
            <a:r>
              <a:rPr lang="en-US" sz="1800">
                <a:latin typeface="Tahoma" charset="0"/>
              </a:rPr>
              <a:t>and </a:t>
            </a:r>
            <a:r>
              <a:rPr lang="en-US" sz="1800" b="1" i="1">
                <a:latin typeface="Times New Roman" charset="0"/>
              </a:rPr>
              <a:t>v</a:t>
            </a:r>
            <a:r>
              <a:rPr lang="en-US" sz="1800" i="1">
                <a:latin typeface="Times New Roman" charset="0"/>
              </a:rPr>
              <a:t>"</a:t>
            </a:r>
            <a:endParaRPr lang="en-US" sz="1800" b="1" i="1">
              <a:latin typeface="Times New Roman" charset="0"/>
              <a:sym typeface="Symbol" charset="0"/>
            </a:endParaRPr>
          </a:p>
          <a:p>
            <a:pPr lvl="2" eaLnBrk="1" hangingPunct="1"/>
            <a:r>
              <a:rPr lang="en-US" sz="1600" b="1" i="1">
                <a:latin typeface="Times New Roman" charset="0"/>
              </a:rPr>
              <a:t>v</a:t>
            </a:r>
            <a:r>
              <a:rPr lang="en-US" sz="1600" i="1">
                <a:latin typeface="Times New Roman" charset="0"/>
              </a:rPr>
              <a:t>'</a:t>
            </a:r>
            <a:r>
              <a:rPr lang="en-US" sz="1600">
                <a:latin typeface="Tahoma" charset="0"/>
              </a:rPr>
              <a:t> is a 3-node with keys </a:t>
            </a:r>
            <a:r>
              <a:rPr lang="en-US" sz="1600" b="1" i="1">
                <a:latin typeface="Times New Roman" charset="0"/>
              </a:rPr>
              <a:t>k</a:t>
            </a:r>
            <a:r>
              <a:rPr lang="en-US" sz="1600" baseline="-25000">
                <a:latin typeface="Times New Roman" charset="0"/>
              </a:rPr>
              <a:t>1</a:t>
            </a:r>
            <a:r>
              <a:rPr lang="en-US" sz="1600">
                <a:latin typeface="Times New Roman" charset="0"/>
              </a:rPr>
              <a:t> </a:t>
            </a:r>
            <a:r>
              <a:rPr lang="en-US" sz="1600" b="1" i="1">
                <a:latin typeface="Times New Roman" charset="0"/>
              </a:rPr>
              <a:t>k</a:t>
            </a:r>
            <a:r>
              <a:rPr lang="en-US" sz="1600" baseline="-25000">
                <a:latin typeface="Times New Roman" charset="0"/>
              </a:rPr>
              <a:t>2</a:t>
            </a:r>
            <a:r>
              <a:rPr lang="en-US" sz="1600">
                <a:latin typeface="Tahoma" charset="0"/>
              </a:rPr>
              <a:t> and children </a:t>
            </a:r>
            <a:r>
              <a:rPr lang="en-US" sz="1600" b="1" i="1">
                <a:latin typeface="Times New Roman" charset="0"/>
              </a:rPr>
              <a:t>v</a:t>
            </a:r>
            <a:r>
              <a:rPr lang="en-US" sz="1600" baseline="-25000">
                <a:latin typeface="Times New Roman" charset="0"/>
              </a:rPr>
              <a:t>1</a:t>
            </a:r>
            <a:r>
              <a:rPr lang="en-US" sz="1600">
                <a:latin typeface="Times New Roman" charset="0"/>
              </a:rPr>
              <a:t> </a:t>
            </a:r>
            <a:r>
              <a:rPr lang="en-US" sz="1600" b="1" i="1">
                <a:latin typeface="Times New Roman" charset="0"/>
              </a:rPr>
              <a:t>v</a:t>
            </a:r>
            <a:r>
              <a:rPr lang="en-US" sz="1600" baseline="-25000">
                <a:latin typeface="Times New Roman" charset="0"/>
              </a:rPr>
              <a:t>2</a:t>
            </a:r>
            <a:r>
              <a:rPr lang="en-US" sz="1600">
                <a:latin typeface="Times New Roman" charset="0"/>
              </a:rPr>
              <a:t> </a:t>
            </a:r>
            <a:r>
              <a:rPr lang="en-US" sz="1600" b="1" i="1">
                <a:latin typeface="Times New Roman" charset="0"/>
              </a:rPr>
              <a:t>v</a:t>
            </a:r>
            <a:r>
              <a:rPr lang="en-US" sz="1600" baseline="-25000">
                <a:latin typeface="Times New Roman" charset="0"/>
              </a:rPr>
              <a:t>3</a:t>
            </a:r>
            <a:endParaRPr lang="en-US" sz="1600" b="1" i="1">
              <a:latin typeface="Times New Roman" charset="0"/>
              <a:sym typeface="Symbol" charset="0"/>
            </a:endParaRPr>
          </a:p>
          <a:p>
            <a:pPr lvl="2" eaLnBrk="1" hangingPunct="1"/>
            <a:r>
              <a:rPr lang="en-US" sz="1600" b="1" i="1">
                <a:latin typeface="Times New Roman" charset="0"/>
              </a:rPr>
              <a:t>v</a:t>
            </a:r>
            <a:r>
              <a:rPr lang="en-US" sz="1600" i="1">
                <a:latin typeface="Times New Roman" charset="0"/>
              </a:rPr>
              <a:t>"</a:t>
            </a:r>
            <a:r>
              <a:rPr lang="en-US" sz="1600">
                <a:latin typeface="Tahoma" charset="0"/>
              </a:rPr>
              <a:t> is a 2-node with key </a:t>
            </a:r>
            <a:r>
              <a:rPr lang="en-US" sz="1600" b="1" i="1">
                <a:latin typeface="Times New Roman" charset="0"/>
              </a:rPr>
              <a:t>k</a:t>
            </a:r>
            <a:r>
              <a:rPr lang="en-US" sz="1600" baseline="-25000">
                <a:latin typeface="Times New Roman" charset="0"/>
              </a:rPr>
              <a:t>4</a:t>
            </a:r>
            <a:r>
              <a:rPr lang="en-US" sz="1600">
                <a:latin typeface="Times New Roman" charset="0"/>
              </a:rPr>
              <a:t> </a:t>
            </a:r>
            <a:r>
              <a:rPr lang="en-US" sz="1600">
                <a:latin typeface="Tahoma" charset="0"/>
              </a:rPr>
              <a:t>and children </a:t>
            </a:r>
            <a:r>
              <a:rPr lang="en-US" sz="1600" b="1" i="1">
                <a:latin typeface="Times New Roman" charset="0"/>
              </a:rPr>
              <a:t>v</a:t>
            </a:r>
            <a:r>
              <a:rPr lang="en-US" sz="1600" baseline="-25000">
                <a:latin typeface="Times New Roman" charset="0"/>
              </a:rPr>
              <a:t>4</a:t>
            </a:r>
            <a:r>
              <a:rPr lang="en-US" sz="1600">
                <a:latin typeface="Times New Roman" charset="0"/>
              </a:rPr>
              <a:t> </a:t>
            </a:r>
            <a:r>
              <a:rPr lang="en-US" sz="1600" b="1" i="1">
                <a:latin typeface="Times New Roman" charset="0"/>
              </a:rPr>
              <a:t>v</a:t>
            </a:r>
            <a:r>
              <a:rPr lang="en-US" sz="1600" baseline="-25000">
                <a:latin typeface="Times New Roman" charset="0"/>
              </a:rPr>
              <a:t>5</a:t>
            </a:r>
          </a:p>
          <a:p>
            <a:pPr lvl="1" eaLnBrk="1" hangingPunct="1"/>
            <a:r>
              <a:rPr lang="en-US" sz="1800">
                <a:latin typeface="Tahoma" charset="0"/>
              </a:rPr>
              <a:t>key </a:t>
            </a:r>
            <a:r>
              <a:rPr lang="en-US" sz="1800" b="1" i="1">
                <a:latin typeface="Times New Roman" charset="0"/>
              </a:rPr>
              <a:t>k</a:t>
            </a:r>
            <a:r>
              <a:rPr lang="en-US" sz="1800" baseline="-25000">
                <a:latin typeface="Times New Roman" charset="0"/>
              </a:rPr>
              <a:t>3 </a:t>
            </a:r>
            <a:r>
              <a:rPr lang="en-US" sz="1800">
                <a:latin typeface="Tahoma" charset="0"/>
              </a:rPr>
              <a:t> is inserted into the parent </a:t>
            </a:r>
            <a:r>
              <a:rPr lang="en-US" sz="1800" b="1" i="1">
                <a:latin typeface="Times New Roman" charset="0"/>
              </a:rPr>
              <a:t>u</a:t>
            </a:r>
            <a:r>
              <a:rPr lang="en-US" sz="1800">
                <a:latin typeface="Tahoma" charset="0"/>
              </a:rPr>
              <a:t> of </a:t>
            </a:r>
            <a:r>
              <a:rPr lang="en-US" sz="1800" b="1" i="1">
                <a:latin typeface="Times New Roman" charset="0"/>
              </a:rPr>
              <a:t>v </a:t>
            </a:r>
            <a:r>
              <a:rPr lang="en-US" sz="1800">
                <a:latin typeface="Tahoma" charset="0"/>
              </a:rPr>
              <a:t>(a new root may be created)</a:t>
            </a:r>
          </a:p>
          <a:p>
            <a:pPr eaLnBrk="1" hangingPunct="1"/>
            <a:r>
              <a:rPr lang="en-US" sz="2000">
                <a:latin typeface="Tahoma" charset="0"/>
              </a:rPr>
              <a:t>The overflow may propagate to the parent node </a:t>
            </a:r>
            <a:r>
              <a:rPr lang="en-US" sz="2000" b="1" i="1">
                <a:latin typeface="Times New Roman" charset="0"/>
              </a:rPr>
              <a:t>u</a:t>
            </a:r>
            <a:endParaRPr lang="en-US" sz="2000">
              <a:latin typeface="Tahoma" charset="0"/>
            </a:endParaRPr>
          </a:p>
        </p:txBody>
      </p:sp>
      <p:sp>
        <p:nvSpPr>
          <p:cNvPr id="23557" name="Oval 419"/>
          <p:cNvSpPr>
            <a:spLocks noChangeAspect="1" noChangeArrowheads="1"/>
          </p:cNvSpPr>
          <p:nvPr/>
        </p:nvSpPr>
        <p:spPr bwMode="auto">
          <a:xfrm>
            <a:off x="3246438" y="4283075"/>
            <a:ext cx="1179512" cy="3937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15   24</a:t>
            </a:r>
          </a:p>
        </p:txBody>
      </p:sp>
      <p:sp>
        <p:nvSpPr>
          <p:cNvPr id="23558" name="Oval 420"/>
          <p:cNvSpPr>
            <a:spLocks noChangeAspect="1" noChangeArrowheads="1"/>
          </p:cNvSpPr>
          <p:nvPr/>
        </p:nvSpPr>
        <p:spPr bwMode="auto">
          <a:xfrm>
            <a:off x="2133601" y="5076825"/>
            <a:ext cx="684213" cy="3937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12</a:t>
            </a:r>
          </a:p>
        </p:txBody>
      </p:sp>
      <p:sp>
        <p:nvSpPr>
          <p:cNvPr id="23559" name="Oval 421"/>
          <p:cNvSpPr>
            <a:spLocks noChangeAspect="1" noChangeArrowheads="1"/>
          </p:cNvSpPr>
          <p:nvPr/>
        </p:nvSpPr>
        <p:spPr bwMode="auto">
          <a:xfrm>
            <a:off x="3779839" y="5076825"/>
            <a:ext cx="1785937" cy="3937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27  30  </a:t>
            </a:r>
            <a:r>
              <a:rPr lang="en-US">
                <a:solidFill>
                  <a:srgbClr val="BE2D00"/>
                </a:solidFill>
                <a:latin typeface="Tahoma" charset="0"/>
                <a:ea typeface="ＭＳ Ｐゴシック" charset="0"/>
              </a:rPr>
              <a:t>32</a:t>
            </a:r>
            <a:r>
              <a:rPr lang="en-US">
                <a:solidFill>
                  <a:srgbClr val="40458C"/>
                </a:solidFill>
                <a:latin typeface="Tahoma" charset="0"/>
                <a:ea typeface="ＭＳ Ｐゴシック" charset="0"/>
              </a:rPr>
              <a:t>  35</a:t>
            </a:r>
          </a:p>
        </p:txBody>
      </p:sp>
      <p:sp>
        <p:nvSpPr>
          <p:cNvPr id="23560" name="Rectangle 422"/>
          <p:cNvSpPr>
            <a:spLocks noChangeAspect="1" noChangeArrowheads="1"/>
          </p:cNvSpPr>
          <p:nvPr/>
        </p:nvSpPr>
        <p:spPr bwMode="auto">
          <a:xfrm>
            <a:off x="3808413" y="5654676"/>
            <a:ext cx="182562"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61" name="Rectangle 423"/>
          <p:cNvSpPr>
            <a:spLocks noChangeAspect="1" noChangeArrowheads="1"/>
          </p:cNvSpPr>
          <p:nvPr/>
        </p:nvSpPr>
        <p:spPr bwMode="auto">
          <a:xfrm>
            <a:off x="5426075" y="5654676"/>
            <a:ext cx="185738"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62" name="Rectangle 424"/>
          <p:cNvSpPr>
            <a:spLocks noChangeAspect="1" noChangeArrowheads="1"/>
          </p:cNvSpPr>
          <p:nvPr/>
        </p:nvSpPr>
        <p:spPr bwMode="auto">
          <a:xfrm>
            <a:off x="2185989" y="5654676"/>
            <a:ext cx="128587"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63" name="Rectangle 425"/>
          <p:cNvSpPr>
            <a:spLocks noChangeAspect="1" noChangeArrowheads="1"/>
          </p:cNvSpPr>
          <p:nvPr/>
        </p:nvSpPr>
        <p:spPr bwMode="auto">
          <a:xfrm>
            <a:off x="2590801" y="5654676"/>
            <a:ext cx="1301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64" name="AutoShape 426"/>
          <p:cNvCxnSpPr>
            <a:cxnSpLocks noChangeAspect="1" noChangeShapeType="1"/>
            <a:stCxn id="23557" idx="5"/>
            <a:endCxn id="23559" idx="0"/>
          </p:cNvCxnSpPr>
          <p:nvPr/>
        </p:nvCxnSpPr>
        <p:spPr bwMode="auto">
          <a:xfrm>
            <a:off x="4252914" y="4629151"/>
            <a:ext cx="420687" cy="4286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65" name="Rectangle 427"/>
          <p:cNvSpPr>
            <a:spLocks noChangeAspect="1" noChangeArrowheads="1"/>
          </p:cNvSpPr>
          <p:nvPr/>
        </p:nvSpPr>
        <p:spPr bwMode="auto">
          <a:xfrm>
            <a:off x="4213226" y="5654676"/>
            <a:ext cx="182563"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66" name="AutoShape 428"/>
          <p:cNvCxnSpPr>
            <a:cxnSpLocks noChangeAspect="1" noChangeShapeType="1"/>
            <a:stCxn id="23560" idx="0"/>
            <a:endCxn id="23559" idx="3"/>
          </p:cNvCxnSpPr>
          <p:nvPr/>
        </p:nvCxnSpPr>
        <p:spPr bwMode="auto">
          <a:xfrm flipV="1">
            <a:off x="3900489" y="5432426"/>
            <a:ext cx="141287"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67" name="AutoShape 429"/>
          <p:cNvCxnSpPr>
            <a:cxnSpLocks noChangeAspect="1" noChangeShapeType="1"/>
            <a:stCxn id="23561" idx="0"/>
            <a:endCxn id="23559" idx="5"/>
          </p:cNvCxnSpPr>
          <p:nvPr/>
        </p:nvCxnSpPr>
        <p:spPr bwMode="auto">
          <a:xfrm flipH="1" flipV="1">
            <a:off x="5303838" y="5432426"/>
            <a:ext cx="215900" cy="212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68" name="Oval 430"/>
          <p:cNvSpPr>
            <a:spLocks noChangeAspect="1" noChangeArrowheads="1"/>
          </p:cNvSpPr>
          <p:nvPr/>
        </p:nvSpPr>
        <p:spPr bwMode="auto">
          <a:xfrm>
            <a:off x="2944813" y="5076825"/>
            <a:ext cx="684212" cy="3937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18</a:t>
            </a:r>
          </a:p>
        </p:txBody>
      </p:sp>
      <p:sp>
        <p:nvSpPr>
          <p:cNvPr id="23569" name="Rectangle 431"/>
          <p:cNvSpPr>
            <a:spLocks noChangeAspect="1" noChangeArrowheads="1"/>
          </p:cNvSpPr>
          <p:nvPr/>
        </p:nvSpPr>
        <p:spPr bwMode="auto">
          <a:xfrm>
            <a:off x="2995614" y="5654676"/>
            <a:ext cx="1301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70" name="Rectangle 432"/>
          <p:cNvSpPr>
            <a:spLocks noChangeAspect="1" noChangeArrowheads="1"/>
          </p:cNvSpPr>
          <p:nvPr/>
        </p:nvSpPr>
        <p:spPr bwMode="auto">
          <a:xfrm>
            <a:off x="3400426" y="5654676"/>
            <a:ext cx="1301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71" name="AutoShape 433"/>
          <p:cNvCxnSpPr>
            <a:cxnSpLocks noChangeAspect="1" noChangeShapeType="1"/>
            <a:stCxn id="23562" idx="0"/>
            <a:endCxn id="23558" idx="3"/>
          </p:cNvCxnSpPr>
          <p:nvPr/>
        </p:nvCxnSpPr>
        <p:spPr bwMode="auto">
          <a:xfrm flipH="1" flipV="1">
            <a:off x="2235201" y="5421314"/>
            <a:ext cx="15875"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2" name="AutoShape 434"/>
          <p:cNvCxnSpPr>
            <a:cxnSpLocks noChangeAspect="1" noChangeShapeType="1"/>
            <a:stCxn id="23569" idx="0"/>
            <a:endCxn id="23568" idx="3"/>
          </p:cNvCxnSpPr>
          <p:nvPr/>
        </p:nvCxnSpPr>
        <p:spPr bwMode="auto">
          <a:xfrm flipH="1" flipV="1">
            <a:off x="3044826" y="5421314"/>
            <a:ext cx="15875"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3" name="AutoShape 435"/>
          <p:cNvCxnSpPr>
            <a:cxnSpLocks noChangeAspect="1" noChangeShapeType="1"/>
            <a:stCxn id="23570" idx="0"/>
            <a:endCxn id="23568" idx="5"/>
          </p:cNvCxnSpPr>
          <p:nvPr/>
        </p:nvCxnSpPr>
        <p:spPr bwMode="auto">
          <a:xfrm flipV="1">
            <a:off x="3467101" y="5421314"/>
            <a:ext cx="60325"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4" name="AutoShape 436"/>
          <p:cNvCxnSpPr>
            <a:cxnSpLocks noChangeAspect="1" noChangeShapeType="1"/>
            <a:stCxn id="23563" idx="0"/>
            <a:endCxn id="23558" idx="5"/>
          </p:cNvCxnSpPr>
          <p:nvPr/>
        </p:nvCxnSpPr>
        <p:spPr bwMode="auto">
          <a:xfrm flipV="1">
            <a:off x="2655888" y="5421314"/>
            <a:ext cx="61912"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75" name="Rectangle 437"/>
          <p:cNvSpPr>
            <a:spLocks noChangeAspect="1" noChangeArrowheads="1"/>
          </p:cNvSpPr>
          <p:nvPr/>
        </p:nvSpPr>
        <p:spPr bwMode="auto">
          <a:xfrm>
            <a:off x="4616451" y="5654676"/>
            <a:ext cx="182563"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76" name="AutoShape 438"/>
          <p:cNvCxnSpPr>
            <a:cxnSpLocks noChangeShapeType="1"/>
            <a:stCxn id="23565" idx="0"/>
          </p:cNvCxnSpPr>
          <p:nvPr/>
        </p:nvCxnSpPr>
        <p:spPr bwMode="auto">
          <a:xfrm flipV="1">
            <a:off x="4305300" y="5476876"/>
            <a:ext cx="71438" cy="1682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7" name="AutoShape 439"/>
          <p:cNvCxnSpPr>
            <a:cxnSpLocks noChangeShapeType="1"/>
            <a:stCxn id="23575" idx="0"/>
            <a:endCxn id="23559" idx="4"/>
          </p:cNvCxnSpPr>
          <p:nvPr/>
        </p:nvCxnSpPr>
        <p:spPr bwMode="auto">
          <a:xfrm flipH="1" flipV="1">
            <a:off x="4673601" y="5489576"/>
            <a:ext cx="34925" cy="1555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8" name="AutoShape 440"/>
          <p:cNvCxnSpPr>
            <a:cxnSpLocks noChangeShapeType="1"/>
            <a:stCxn id="23568" idx="0"/>
            <a:endCxn id="23557" idx="4"/>
          </p:cNvCxnSpPr>
          <p:nvPr/>
        </p:nvCxnSpPr>
        <p:spPr bwMode="auto">
          <a:xfrm flipV="1">
            <a:off x="3287714" y="4686300"/>
            <a:ext cx="549275" cy="3810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9" name="AutoShape 441"/>
          <p:cNvCxnSpPr>
            <a:cxnSpLocks noChangeShapeType="1"/>
            <a:stCxn id="23558" idx="0"/>
            <a:endCxn id="23557" idx="3"/>
          </p:cNvCxnSpPr>
          <p:nvPr/>
        </p:nvCxnSpPr>
        <p:spPr bwMode="auto">
          <a:xfrm flipV="1">
            <a:off x="2476501" y="4629150"/>
            <a:ext cx="942975" cy="4381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80" name="Rectangle 442"/>
          <p:cNvSpPr>
            <a:spLocks noChangeAspect="1" noChangeArrowheads="1"/>
          </p:cNvSpPr>
          <p:nvPr/>
        </p:nvSpPr>
        <p:spPr bwMode="auto">
          <a:xfrm>
            <a:off x="5021264" y="5654676"/>
            <a:ext cx="1809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81" name="AutoShape 443"/>
          <p:cNvCxnSpPr>
            <a:cxnSpLocks noChangeShapeType="1"/>
            <a:stCxn id="23580" idx="0"/>
          </p:cNvCxnSpPr>
          <p:nvPr/>
        </p:nvCxnSpPr>
        <p:spPr bwMode="auto">
          <a:xfrm flipH="1" flipV="1">
            <a:off x="5038726" y="5486400"/>
            <a:ext cx="73025" cy="1587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82" name="Text Box 444"/>
          <p:cNvSpPr txBox="1">
            <a:spLocks noChangeArrowheads="1"/>
          </p:cNvSpPr>
          <p:nvPr/>
        </p:nvSpPr>
        <p:spPr bwMode="auto">
          <a:xfrm>
            <a:off x="4724401" y="4732339"/>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
        <p:nvSpPr>
          <p:cNvPr id="23583" name="Text Box 445"/>
          <p:cNvSpPr txBox="1">
            <a:spLocks noChangeArrowheads="1"/>
          </p:cNvSpPr>
          <p:nvPr/>
        </p:nvSpPr>
        <p:spPr bwMode="auto">
          <a:xfrm>
            <a:off x="3178175" y="3978276"/>
            <a:ext cx="325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u</a:t>
            </a:r>
          </a:p>
        </p:txBody>
      </p:sp>
      <p:sp>
        <p:nvSpPr>
          <p:cNvPr id="23584" name="Text Box 446"/>
          <p:cNvSpPr txBox="1">
            <a:spLocks noChangeArrowheads="1"/>
          </p:cNvSpPr>
          <p:nvPr/>
        </p:nvSpPr>
        <p:spPr bwMode="auto">
          <a:xfrm>
            <a:off x="3705225" y="5703889"/>
            <a:ext cx="514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1</a:t>
            </a:r>
          </a:p>
        </p:txBody>
      </p:sp>
      <p:sp>
        <p:nvSpPr>
          <p:cNvPr id="23585" name="Text Box 447"/>
          <p:cNvSpPr txBox="1">
            <a:spLocks noChangeArrowheads="1"/>
          </p:cNvSpPr>
          <p:nvPr/>
        </p:nvSpPr>
        <p:spPr bwMode="auto">
          <a:xfrm>
            <a:off x="4098926" y="5703889"/>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2</a:t>
            </a:r>
          </a:p>
        </p:txBody>
      </p:sp>
      <p:sp>
        <p:nvSpPr>
          <p:cNvPr id="23586" name="Text Box 448"/>
          <p:cNvSpPr txBox="1">
            <a:spLocks noChangeArrowheads="1"/>
          </p:cNvSpPr>
          <p:nvPr/>
        </p:nvSpPr>
        <p:spPr bwMode="auto">
          <a:xfrm>
            <a:off x="4491038" y="5703889"/>
            <a:ext cx="514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3</a:t>
            </a:r>
          </a:p>
        </p:txBody>
      </p:sp>
      <p:sp>
        <p:nvSpPr>
          <p:cNvPr id="23587" name="Text Box 449"/>
          <p:cNvSpPr txBox="1">
            <a:spLocks noChangeArrowheads="1"/>
          </p:cNvSpPr>
          <p:nvPr/>
        </p:nvSpPr>
        <p:spPr bwMode="auto">
          <a:xfrm>
            <a:off x="4884738" y="5703889"/>
            <a:ext cx="5127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4</a:t>
            </a:r>
          </a:p>
        </p:txBody>
      </p:sp>
      <p:sp>
        <p:nvSpPr>
          <p:cNvPr id="23588" name="Text Box 450"/>
          <p:cNvSpPr txBox="1">
            <a:spLocks noChangeArrowheads="1"/>
          </p:cNvSpPr>
          <p:nvPr/>
        </p:nvSpPr>
        <p:spPr bwMode="auto">
          <a:xfrm>
            <a:off x="5276850" y="5703889"/>
            <a:ext cx="514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5</a:t>
            </a:r>
          </a:p>
        </p:txBody>
      </p:sp>
      <p:sp>
        <p:nvSpPr>
          <p:cNvPr id="23589" name="Oval 452"/>
          <p:cNvSpPr>
            <a:spLocks noChangeAspect="1" noChangeArrowheads="1"/>
          </p:cNvSpPr>
          <p:nvPr/>
        </p:nvSpPr>
        <p:spPr bwMode="auto">
          <a:xfrm>
            <a:off x="7620000" y="4267200"/>
            <a:ext cx="1600200" cy="3937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15 24  </a:t>
            </a:r>
            <a:r>
              <a:rPr lang="en-US">
                <a:solidFill>
                  <a:srgbClr val="BE2D00"/>
                </a:solidFill>
                <a:latin typeface="Tahoma" charset="0"/>
                <a:ea typeface="ＭＳ Ｐゴシック" charset="0"/>
              </a:rPr>
              <a:t>32</a:t>
            </a:r>
          </a:p>
        </p:txBody>
      </p:sp>
      <p:sp>
        <p:nvSpPr>
          <p:cNvPr id="23590" name="Oval 453"/>
          <p:cNvSpPr>
            <a:spLocks noChangeAspect="1" noChangeArrowheads="1"/>
          </p:cNvSpPr>
          <p:nvPr/>
        </p:nvSpPr>
        <p:spPr bwMode="auto">
          <a:xfrm>
            <a:off x="6348413" y="5076825"/>
            <a:ext cx="684212" cy="3937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12</a:t>
            </a:r>
          </a:p>
        </p:txBody>
      </p:sp>
      <p:sp>
        <p:nvSpPr>
          <p:cNvPr id="23591" name="Oval 454"/>
          <p:cNvSpPr>
            <a:spLocks noChangeAspect="1" noChangeArrowheads="1"/>
          </p:cNvSpPr>
          <p:nvPr/>
        </p:nvSpPr>
        <p:spPr bwMode="auto">
          <a:xfrm>
            <a:off x="8077200" y="5076825"/>
            <a:ext cx="1066800" cy="3937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27  30</a:t>
            </a:r>
          </a:p>
        </p:txBody>
      </p:sp>
      <p:sp>
        <p:nvSpPr>
          <p:cNvPr id="23592" name="Rectangle 455"/>
          <p:cNvSpPr>
            <a:spLocks noChangeAspect="1" noChangeArrowheads="1"/>
          </p:cNvSpPr>
          <p:nvPr/>
        </p:nvSpPr>
        <p:spPr bwMode="auto">
          <a:xfrm>
            <a:off x="8023226" y="5638801"/>
            <a:ext cx="182563"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93" name="Rectangle 456"/>
          <p:cNvSpPr>
            <a:spLocks noChangeAspect="1" noChangeArrowheads="1"/>
          </p:cNvSpPr>
          <p:nvPr/>
        </p:nvSpPr>
        <p:spPr bwMode="auto">
          <a:xfrm>
            <a:off x="9948864" y="5638801"/>
            <a:ext cx="185737"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94" name="Rectangle 457"/>
          <p:cNvSpPr>
            <a:spLocks noChangeAspect="1" noChangeArrowheads="1"/>
          </p:cNvSpPr>
          <p:nvPr/>
        </p:nvSpPr>
        <p:spPr bwMode="auto">
          <a:xfrm>
            <a:off x="6400800" y="5638801"/>
            <a:ext cx="128588"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595" name="Rectangle 458"/>
          <p:cNvSpPr>
            <a:spLocks noChangeAspect="1" noChangeArrowheads="1"/>
          </p:cNvSpPr>
          <p:nvPr/>
        </p:nvSpPr>
        <p:spPr bwMode="auto">
          <a:xfrm>
            <a:off x="6805614" y="5638801"/>
            <a:ext cx="1301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96" name="AutoShape 459"/>
          <p:cNvCxnSpPr>
            <a:cxnSpLocks noChangeAspect="1" noChangeShapeType="1"/>
            <a:stCxn id="23589" idx="5"/>
            <a:endCxn id="23621" idx="0"/>
          </p:cNvCxnSpPr>
          <p:nvPr/>
        </p:nvCxnSpPr>
        <p:spPr bwMode="auto">
          <a:xfrm>
            <a:off x="8985250" y="4613275"/>
            <a:ext cx="730250" cy="444500"/>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sp>
        <p:nvSpPr>
          <p:cNvPr id="23597" name="Rectangle 460"/>
          <p:cNvSpPr>
            <a:spLocks noChangeAspect="1" noChangeArrowheads="1"/>
          </p:cNvSpPr>
          <p:nvPr/>
        </p:nvSpPr>
        <p:spPr bwMode="auto">
          <a:xfrm>
            <a:off x="8428038" y="5638801"/>
            <a:ext cx="182562"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598" name="AutoShape 461"/>
          <p:cNvCxnSpPr>
            <a:cxnSpLocks noChangeAspect="1" noChangeShapeType="1"/>
            <a:stCxn id="23592" idx="0"/>
            <a:endCxn id="23591" idx="3"/>
          </p:cNvCxnSpPr>
          <p:nvPr/>
        </p:nvCxnSpPr>
        <p:spPr bwMode="auto">
          <a:xfrm flipV="1">
            <a:off x="8115301" y="5432425"/>
            <a:ext cx="117475" cy="1968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99" name="AutoShape 462"/>
          <p:cNvCxnSpPr>
            <a:cxnSpLocks noChangeAspect="1" noChangeShapeType="1"/>
            <a:stCxn id="23621" idx="5"/>
            <a:endCxn id="23593" idx="0"/>
          </p:cNvCxnSpPr>
          <p:nvPr/>
        </p:nvCxnSpPr>
        <p:spPr bwMode="auto">
          <a:xfrm>
            <a:off x="9956801" y="5432425"/>
            <a:ext cx="85725" cy="1968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600" name="Oval 463"/>
          <p:cNvSpPr>
            <a:spLocks noChangeAspect="1" noChangeArrowheads="1"/>
          </p:cNvSpPr>
          <p:nvPr/>
        </p:nvSpPr>
        <p:spPr bwMode="auto">
          <a:xfrm>
            <a:off x="7159626" y="5076825"/>
            <a:ext cx="684213" cy="3937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18</a:t>
            </a:r>
          </a:p>
        </p:txBody>
      </p:sp>
      <p:sp>
        <p:nvSpPr>
          <p:cNvPr id="23601" name="Rectangle 464"/>
          <p:cNvSpPr>
            <a:spLocks noChangeAspect="1" noChangeArrowheads="1"/>
          </p:cNvSpPr>
          <p:nvPr/>
        </p:nvSpPr>
        <p:spPr bwMode="auto">
          <a:xfrm>
            <a:off x="7210426" y="5638801"/>
            <a:ext cx="1301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3602" name="Rectangle 465"/>
          <p:cNvSpPr>
            <a:spLocks noChangeAspect="1" noChangeArrowheads="1"/>
          </p:cNvSpPr>
          <p:nvPr/>
        </p:nvSpPr>
        <p:spPr bwMode="auto">
          <a:xfrm>
            <a:off x="7615239" y="5638801"/>
            <a:ext cx="1301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603" name="AutoShape 466"/>
          <p:cNvCxnSpPr>
            <a:cxnSpLocks noChangeAspect="1" noChangeShapeType="1"/>
            <a:stCxn id="23594" idx="0"/>
            <a:endCxn id="23590" idx="3"/>
          </p:cNvCxnSpPr>
          <p:nvPr/>
        </p:nvCxnSpPr>
        <p:spPr bwMode="auto">
          <a:xfrm flipH="1" flipV="1">
            <a:off x="6448426" y="5422901"/>
            <a:ext cx="17463"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604" name="AutoShape 467"/>
          <p:cNvCxnSpPr>
            <a:cxnSpLocks noChangeAspect="1" noChangeShapeType="1"/>
            <a:stCxn id="23601" idx="0"/>
            <a:endCxn id="23600" idx="3"/>
          </p:cNvCxnSpPr>
          <p:nvPr/>
        </p:nvCxnSpPr>
        <p:spPr bwMode="auto">
          <a:xfrm flipH="1" flipV="1">
            <a:off x="7259639" y="5422901"/>
            <a:ext cx="15875"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605" name="AutoShape 468"/>
          <p:cNvCxnSpPr>
            <a:cxnSpLocks noChangeAspect="1" noChangeShapeType="1"/>
            <a:stCxn id="23602" idx="0"/>
            <a:endCxn id="23600" idx="5"/>
          </p:cNvCxnSpPr>
          <p:nvPr/>
        </p:nvCxnSpPr>
        <p:spPr bwMode="auto">
          <a:xfrm flipV="1">
            <a:off x="7680325" y="5422901"/>
            <a:ext cx="63500"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606" name="AutoShape 469"/>
          <p:cNvCxnSpPr>
            <a:cxnSpLocks noChangeAspect="1" noChangeShapeType="1"/>
            <a:stCxn id="23595" idx="0"/>
            <a:endCxn id="23590" idx="5"/>
          </p:cNvCxnSpPr>
          <p:nvPr/>
        </p:nvCxnSpPr>
        <p:spPr bwMode="auto">
          <a:xfrm flipV="1">
            <a:off x="6870701" y="5422901"/>
            <a:ext cx="61913"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607" name="Rectangle 470"/>
          <p:cNvSpPr>
            <a:spLocks noChangeAspect="1" noChangeArrowheads="1"/>
          </p:cNvSpPr>
          <p:nvPr/>
        </p:nvSpPr>
        <p:spPr bwMode="auto">
          <a:xfrm>
            <a:off x="8831263" y="5638801"/>
            <a:ext cx="182562"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608" name="AutoShape 471"/>
          <p:cNvCxnSpPr>
            <a:cxnSpLocks noChangeShapeType="1"/>
            <a:stCxn id="23597" idx="0"/>
          </p:cNvCxnSpPr>
          <p:nvPr/>
        </p:nvCxnSpPr>
        <p:spPr bwMode="auto">
          <a:xfrm flipV="1">
            <a:off x="8520114" y="5461001"/>
            <a:ext cx="71437" cy="1682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609" name="AutoShape 472"/>
          <p:cNvCxnSpPr>
            <a:cxnSpLocks noChangeShapeType="1"/>
            <a:stCxn id="23607" idx="0"/>
            <a:endCxn id="23591" idx="5"/>
          </p:cNvCxnSpPr>
          <p:nvPr/>
        </p:nvCxnSpPr>
        <p:spPr bwMode="auto">
          <a:xfrm flipV="1">
            <a:off x="8923339" y="5432425"/>
            <a:ext cx="65087" cy="1968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610" name="AutoShape 473"/>
          <p:cNvCxnSpPr>
            <a:cxnSpLocks noChangeShapeType="1"/>
            <a:stCxn id="23600" idx="0"/>
          </p:cNvCxnSpPr>
          <p:nvPr/>
        </p:nvCxnSpPr>
        <p:spPr bwMode="auto">
          <a:xfrm flipV="1">
            <a:off x="7502526" y="4670426"/>
            <a:ext cx="746125" cy="3968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611" name="AutoShape 474"/>
          <p:cNvCxnSpPr>
            <a:cxnSpLocks noChangeShapeType="1"/>
            <a:stCxn id="23590" idx="0"/>
            <a:endCxn id="23589" idx="3"/>
          </p:cNvCxnSpPr>
          <p:nvPr/>
        </p:nvCxnSpPr>
        <p:spPr bwMode="auto">
          <a:xfrm flipV="1">
            <a:off x="6691314" y="4613276"/>
            <a:ext cx="1163637" cy="4540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612" name="Rectangle 475"/>
          <p:cNvSpPr>
            <a:spLocks noChangeAspect="1" noChangeArrowheads="1"/>
          </p:cNvSpPr>
          <p:nvPr/>
        </p:nvSpPr>
        <p:spPr bwMode="auto">
          <a:xfrm>
            <a:off x="9288464" y="5638801"/>
            <a:ext cx="180975" cy="13017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3613" name="AutoShape 476"/>
          <p:cNvCxnSpPr>
            <a:cxnSpLocks noChangeShapeType="1"/>
            <a:stCxn id="23612" idx="0"/>
            <a:endCxn id="23621" idx="3"/>
          </p:cNvCxnSpPr>
          <p:nvPr/>
        </p:nvCxnSpPr>
        <p:spPr bwMode="auto">
          <a:xfrm flipV="1">
            <a:off x="9378951" y="5432425"/>
            <a:ext cx="93663" cy="1968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614" name="Text Box 477"/>
          <p:cNvSpPr txBox="1">
            <a:spLocks noChangeArrowheads="1"/>
          </p:cNvSpPr>
          <p:nvPr/>
        </p:nvSpPr>
        <p:spPr bwMode="auto">
          <a:xfrm>
            <a:off x="8759825" y="4732339"/>
            <a:ext cx="3508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r>
              <a:rPr lang="en-US" i="1">
                <a:solidFill>
                  <a:srgbClr val="BE2D00"/>
                </a:solidFill>
                <a:latin typeface="Times New Roman" charset="0"/>
              </a:rPr>
              <a:t>'</a:t>
            </a:r>
          </a:p>
        </p:txBody>
      </p:sp>
      <p:sp>
        <p:nvSpPr>
          <p:cNvPr id="23615" name="Text Box 478"/>
          <p:cNvSpPr txBox="1">
            <a:spLocks noChangeArrowheads="1"/>
          </p:cNvSpPr>
          <p:nvPr/>
        </p:nvSpPr>
        <p:spPr bwMode="auto">
          <a:xfrm>
            <a:off x="7523164" y="3962401"/>
            <a:ext cx="3254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u</a:t>
            </a:r>
          </a:p>
        </p:txBody>
      </p:sp>
      <p:sp>
        <p:nvSpPr>
          <p:cNvPr id="23616" name="Text Box 479"/>
          <p:cNvSpPr txBox="1">
            <a:spLocks noChangeArrowheads="1"/>
          </p:cNvSpPr>
          <p:nvPr/>
        </p:nvSpPr>
        <p:spPr bwMode="auto">
          <a:xfrm>
            <a:off x="7920038" y="5688014"/>
            <a:ext cx="514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1</a:t>
            </a:r>
          </a:p>
        </p:txBody>
      </p:sp>
      <p:sp>
        <p:nvSpPr>
          <p:cNvPr id="23617" name="Text Box 480"/>
          <p:cNvSpPr txBox="1">
            <a:spLocks noChangeArrowheads="1"/>
          </p:cNvSpPr>
          <p:nvPr/>
        </p:nvSpPr>
        <p:spPr bwMode="auto">
          <a:xfrm>
            <a:off x="8313738" y="5688014"/>
            <a:ext cx="5127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2</a:t>
            </a:r>
          </a:p>
        </p:txBody>
      </p:sp>
      <p:sp>
        <p:nvSpPr>
          <p:cNvPr id="23618" name="Text Box 481"/>
          <p:cNvSpPr txBox="1">
            <a:spLocks noChangeArrowheads="1"/>
          </p:cNvSpPr>
          <p:nvPr/>
        </p:nvSpPr>
        <p:spPr bwMode="auto">
          <a:xfrm>
            <a:off x="8705850" y="5688014"/>
            <a:ext cx="514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3</a:t>
            </a:r>
          </a:p>
        </p:txBody>
      </p:sp>
      <p:sp>
        <p:nvSpPr>
          <p:cNvPr id="23619" name="Text Box 482"/>
          <p:cNvSpPr txBox="1">
            <a:spLocks noChangeArrowheads="1"/>
          </p:cNvSpPr>
          <p:nvPr/>
        </p:nvSpPr>
        <p:spPr bwMode="auto">
          <a:xfrm>
            <a:off x="9151938" y="5688014"/>
            <a:ext cx="5127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4</a:t>
            </a:r>
          </a:p>
        </p:txBody>
      </p:sp>
      <p:sp>
        <p:nvSpPr>
          <p:cNvPr id="23620" name="Text Box 483"/>
          <p:cNvSpPr txBox="1">
            <a:spLocks noChangeArrowheads="1"/>
          </p:cNvSpPr>
          <p:nvPr/>
        </p:nvSpPr>
        <p:spPr bwMode="auto">
          <a:xfrm>
            <a:off x="9772650" y="5688014"/>
            <a:ext cx="514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r>
              <a:rPr lang="en-US" baseline="-25000">
                <a:solidFill>
                  <a:srgbClr val="40458C"/>
                </a:solidFill>
                <a:latin typeface="Times New Roman" charset="0"/>
              </a:rPr>
              <a:t>5</a:t>
            </a:r>
          </a:p>
        </p:txBody>
      </p:sp>
      <p:sp>
        <p:nvSpPr>
          <p:cNvPr id="23621" name="Oval 486"/>
          <p:cNvSpPr>
            <a:spLocks noChangeAspect="1" noChangeArrowheads="1"/>
          </p:cNvSpPr>
          <p:nvPr/>
        </p:nvSpPr>
        <p:spPr bwMode="auto">
          <a:xfrm>
            <a:off x="9372601" y="5076825"/>
            <a:ext cx="684213" cy="3937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35</a:t>
            </a:r>
          </a:p>
        </p:txBody>
      </p:sp>
      <p:cxnSp>
        <p:nvCxnSpPr>
          <p:cNvPr id="23622" name="AutoShape 487"/>
          <p:cNvCxnSpPr>
            <a:cxnSpLocks noChangeAspect="1" noChangeShapeType="1"/>
            <a:endCxn id="23591" idx="0"/>
          </p:cNvCxnSpPr>
          <p:nvPr/>
        </p:nvCxnSpPr>
        <p:spPr bwMode="auto">
          <a:xfrm>
            <a:off x="8410576" y="4651375"/>
            <a:ext cx="200025" cy="406400"/>
          </a:xfrm>
          <a:prstGeom prst="straightConnector1">
            <a:avLst/>
          </a:prstGeom>
          <a:noFill/>
          <a:ln w="38100">
            <a:solidFill>
              <a:schemeClr val="tx2"/>
            </a:solidFill>
            <a:round/>
            <a:headEnd/>
            <a:tailEnd/>
          </a:ln>
          <a:extLst>
            <a:ext uri="{909E8E84-426E-40dd-AFC4-6F175D3DCCD1}">
              <a14:hiddenFill xmlns:a14="http://schemas.microsoft.com/office/drawing/2010/main" xmlns="">
                <a:noFill/>
              </a14:hiddenFill>
            </a:ext>
          </a:extLst>
        </p:spPr>
      </p:cxnSp>
      <p:sp>
        <p:nvSpPr>
          <p:cNvPr id="23623" name="Text Box 488"/>
          <p:cNvSpPr txBox="1">
            <a:spLocks noChangeArrowheads="1"/>
          </p:cNvSpPr>
          <p:nvPr/>
        </p:nvSpPr>
        <p:spPr bwMode="auto">
          <a:xfrm>
            <a:off x="9675813" y="4732339"/>
            <a:ext cx="482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r>
              <a:rPr lang="en-US" i="1">
                <a:solidFill>
                  <a:srgbClr val="BE2D00"/>
                </a:solidFill>
                <a:latin typeface="Times New Roman" charset="0"/>
              </a:rPr>
              <a:t>"</a:t>
            </a:r>
          </a:p>
        </p:txBody>
      </p:sp>
      <p:sp>
        <p:nvSpPr>
          <p:cNvPr id="23624" name="AutoShape 489"/>
          <p:cNvSpPr>
            <a:spLocks noChangeArrowheads="1"/>
          </p:cNvSpPr>
          <p:nvPr/>
        </p:nvSpPr>
        <p:spPr bwMode="auto">
          <a:xfrm>
            <a:off x="5638801" y="44958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Tree>
    <p:extLst>
      <p:ext uri="{BB962C8B-B14F-4D97-AF65-F5344CB8AC3E}">
        <p14:creationId xmlns:p14="http://schemas.microsoft.com/office/powerpoint/2010/main" val="2882291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4"/>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4578"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53B25F42-8EA7-AA43-9EE7-F99EA661F8FF}" type="slidenum">
              <a:rPr lang="en-US" sz="1400">
                <a:solidFill>
                  <a:srgbClr val="40458C"/>
                </a:solidFill>
              </a:rPr>
              <a:pPr eaLnBrk="1" fontAlgn="base" hangingPunct="1">
                <a:spcBef>
                  <a:spcPct val="0"/>
                </a:spcBef>
                <a:spcAft>
                  <a:spcPct val="0"/>
                </a:spcAft>
              </a:pPr>
              <a:t>42</a:t>
            </a:fld>
            <a:endParaRPr lang="en-US" sz="1400">
              <a:solidFill>
                <a:srgbClr val="40458C"/>
              </a:solidFill>
            </a:endParaRPr>
          </a:p>
        </p:txBody>
      </p:sp>
      <p:sp>
        <p:nvSpPr>
          <p:cNvPr id="24579" name="Rectangle 2"/>
          <p:cNvSpPr>
            <a:spLocks noGrp="1" noChangeArrowheads="1"/>
          </p:cNvSpPr>
          <p:nvPr>
            <p:ph type="title"/>
          </p:nvPr>
        </p:nvSpPr>
        <p:spPr/>
        <p:txBody>
          <a:bodyPr/>
          <a:lstStyle/>
          <a:p>
            <a:pPr eaLnBrk="1" hangingPunct="1"/>
            <a:r>
              <a:rPr lang="en-US">
                <a:latin typeface="Tahoma" charset="0"/>
              </a:rPr>
              <a:t>Analysis of Insertion</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2295525" y="1752600"/>
            <a:ext cx="4495800" cy="4419600"/>
          </a:xfrm>
          <a:ln>
            <a:solidFill>
              <a:schemeClr val="tx1"/>
            </a:solidFill>
            <a:miter lim="800000"/>
            <a:headEnd/>
            <a:tailEnd/>
          </a:ln>
        </p:spPr>
        <p:txBody>
          <a:bodyPr/>
          <a:lstStyle/>
          <a:p>
            <a:pPr eaLnBrk="1" hangingPunct="1">
              <a:buFont typeface="Wingdings" charset="0"/>
              <a:buNone/>
            </a:pPr>
            <a:r>
              <a:rPr lang="en-US" sz="2400" b="1">
                <a:solidFill>
                  <a:srgbClr val="000000"/>
                </a:solidFill>
                <a:latin typeface="Times New Roman" charset="0"/>
              </a:rPr>
              <a:t>Algorithm</a:t>
            </a:r>
            <a:r>
              <a:rPr lang="en-US" sz="2400">
                <a:solidFill>
                  <a:schemeClr val="tx2"/>
                </a:solidFill>
                <a:latin typeface="Times New Roman" charset="0"/>
              </a:rPr>
              <a:t> </a:t>
            </a:r>
            <a:r>
              <a:rPr lang="en-US" sz="2400" b="1" i="1">
                <a:solidFill>
                  <a:schemeClr val="tx2"/>
                </a:solidFill>
                <a:latin typeface="Times New Roman" charset="0"/>
              </a:rPr>
              <a:t>put</a:t>
            </a:r>
            <a:r>
              <a:rPr lang="en-US" sz="2400">
                <a:solidFill>
                  <a:schemeClr val="tx2"/>
                </a:solidFill>
                <a:latin typeface="Times New Roman" charset="0"/>
              </a:rPr>
              <a:t>(</a:t>
            </a:r>
            <a:r>
              <a:rPr lang="en-US" sz="2400" b="1" i="1">
                <a:solidFill>
                  <a:schemeClr val="tx2"/>
                </a:solidFill>
                <a:latin typeface="Times New Roman" charset="0"/>
              </a:rPr>
              <a:t>k</a:t>
            </a:r>
            <a:r>
              <a:rPr lang="en-US" sz="2400">
                <a:solidFill>
                  <a:schemeClr val="tx2"/>
                </a:solidFill>
                <a:latin typeface="Times New Roman" charset="0"/>
              </a:rPr>
              <a:t>, </a:t>
            </a:r>
            <a:r>
              <a:rPr lang="en-US" sz="2400" b="1" i="1">
                <a:solidFill>
                  <a:schemeClr val="tx2"/>
                </a:solidFill>
                <a:latin typeface="Times New Roman" charset="0"/>
              </a:rPr>
              <a:t>o</a:t>
            </a:r>
            <a:r>
              <a:rPr lang="en-US" sz="2400">
                <a:solidFill>
                  <a:schemeClr val="tx2"/>
                </a:solidFill>
                <a:latin typeface="Times New Roman" charset="0"/>
              </a:rPr>
              <a:t>)</a:t>
            </a:r>
          </a:p>
          <a:p>
            <a:pPr eaLnBrk="1" hangingPunct="1">
              <a:buFont typeface="Wingdings" charset="0"/>
              <a:buNone/>
            </a:pPr>
            <a:r>
              <a:rPr lang="en-US" sz="2400">
                <a:latin typeface="Times New Roman" charset="0"/>
              </a:rPr>
              <a:t>1.	We search for key </a:t>
            </a:r>
            <a:r>
              <a:rPr lang="en-US" sz="2400" b="1" i="1">
                <a:latin typeface="Times New Roman" charset="0"/>
              </a:rPr>
              <a:t>k</a:t>
            </a:r>
            <a:r>
              <a:rPr lang="en-US" sz="2400">
                <a:latin typeface="Times New Roman" charset="0"/>
              </a:rPr>
              <a:t> to locate the insertion node </a:t>
            </a:r>
            <a:r>
              <a:rPr lang="en-US" sz="2400" b="1" i="1">
                <a:latin typeface="Times New Roman" charset="0"/>
              </a:rPr>
              <a:t>v</a:t>
            </a:r>
            <a:endParaRPr lang="en-US" sz="2400">
              <a:latin typeface="Times New Roman" charset="0"/>
            </a:endParaRPr>
          </a:p>
          <a:p>
            <a:pPr eaLnBrk="1" hangingPunct="1">
              <a:buFont typeface="Wingdings" charset="0"/>
              <a:buNone/>
            </a:pPr>
            <a:r>
              <a:rPr lang="en-US" sz="2400">
                <a:latin typeface="Times New Roman" charset="0"/>
              </a:rPr>
              <a:t>2.	We add the new entry (</a:t>
            </a:r>
            <a:r>
              <a:rPr lang="en-US" sz="2400" b="1" i="1">
                <a:latin typeface="Times New Roman" charset="0"/>
              </a:rPr>
              <a:t>k</a:t>
            </a:r>
            <a:r>
              <a:rPr lang="en-US" sz="2400">
                <a:latin typeface="Times New Roman" charset="0"/>
              </a:rPr>
              <a:t>, </a:t>
            </a:r>
            <a:r>
              <a:rPr lang="en-US" sz="2400" b="1" i="1">
                <a:latin typeface="Times New Roman" charset="0"/>
              </a:rPr>
              <a:t>o</a:t>
            </a:r>
            <a:r>
              <a:rPr lang="en-US" sz="2400">
                <a:latin typeface="Times New Roman" charset="0"/>
              </a:rPr>
              <a:t>) at node </a:t>
            </a:r>
            <a:r>
              <a:rPr lang="en-US" sz="2400" b="1" i="1">
                <a:latin typeface="Times New Roman" charset="0"/>
              </a:rPr>
              <a:t>v</a:t>
            </a:r>
          </a:p>
          <a:p>
            <a:pPr eaLnBrk="1" hangingPunct="1">
              <a:buFont typeface="Wingdings" charset="0"/>
              <a:buNone/>
            </a:pPr>
            <a:r>
              <a:rPr lang="en-US" sz="2400">
                <a:latin typeface="Times New Roman" charset="0"/>
              </a:rPr>
              <a:t>3. </a:t>
            </a:r>
            <a:r>
              <a:rPr lang="en-US" sz="2400" b="1">
                <a:solidFill>
                  <a:srgbClr val="000000"/>
                </a:solidFill>
                <a:latin typeface="Times New Roman" charset="0"/>
              </a:rPr>
              <a:t>while</a:t>
            </a:r>
            <a:r>
              <a:rPr lang="en-US" sz="2400">
                <a:latin typeface="Times New Roman" charset="0"/>
              </a:rPr>
              <a:t> </a:t>
            </a:r>
            <a:r>
              <a:rPr lang="en-US" sz="2400" b="1" i="1">
                <a:latin typeface="Times New Roman" charset="0"/>
              </a:rPr>
              <a:t>overflow</a:t>
            </a:r>
            <a:r>
              <a:rPr lang="en-US" sz="2400">
                <a:latin typeface="Times New Roman" charset="0"/>
              </a:rPr>
              <a:t>(</a:t>
            </a:r>
            <a:r>
              <a:rPr lang="en-US" sz="2400" b="1" i="1">
                <a:latin typeface="Times New Roman" charset="0"/>
              </a:rPr>
              <a:t>v</a:t>
            </a:r>
            <a:r>
              <a:rPr lang="en-US" sz="2400">
                <a:latin typeface="Times New Roman" charset="0"/>
              </a:rPr>
              <a:t>)</a:t>
            </a:r>
          </a:p>
          <a:p>
            <a:pPr lvl="1" eaLnBrk="1" hangingPunct="1">
              <a:buFont typeface="Wingdings" charset="0"/>
              <a:buNone/>
            </a:pPr>
            <a:r>
              <a:rPr lang="en-US" b="1">
                <a:solidFill>
                  <a:srgbClr val="000000"/>
                </a:solidFill>
                <a:latin typeface="Times New Roman" charset="0"/>
              </a:rPr>
              <a:t>if </a:t>
            </a:r>
            <a:r>
              <a:rPr lang="en-US" b="1" i="1">
                <a:latin typeface="Times New Roman" charset="0"/>
              </a:rPr>
              <a:t>isRoot</a:t>
            </a:r>
            <a:r>
              <a:rPr lang="en-US">
                <a:latin typeface="Times New Roman" charset="0"/>
              </a:rPr>
              <a:t>(</a:t>
            </a:r>
            <a:r>
              <a:rPr lang="en-US" b="1" i="1">
                <a:latin typeface="Times New Roman" charset="0"/>
              </a:rPr>
              <a:t>v</a:t>
            </a:r>
            <a:r>
              <a:rPr lang="en-US">
                <a:latin typeface="Times New Roman" charset="0"/>
              </a:rPr>
              <a:t>)</a:t>
            </a:r>
          </a:p>
          <a:p>
            <a:pPr lvl="1" eaLnBrk="1" hangingPunct="1">
              <a:buFont typeface="Wingdings" charset="0"/>
              <a:buNone/>
            </a:pPr>
            <a:r>
              <a:rPr lang="en-US">
                <a:latin typeface="Times New Roman" charset="0"/>
              </a:rPr>
              <a:t>	 create a new empty root above </a:t>
            </a:r>
            <a:r>
              <a:rPr lang="en-US" b="1" i="1">
                <a:latin typeface="Times New Roman" charset="0"/>
              </a:rPr>
              <a:t>v</a:t>
            </a:r>
            <a:endParaRPr lang="en-US">
              <a:latin typeface="Times New Roman" charset="0"/>
            </a:endParaRPr>
          </a:p>
          <a:p>
            <a:pPr lvl="1" eaLnBrk="1" hangingPunct="1">
              <a:buFont typeface="Wingdings" charset="0"/>
              <a:buNone/>
            </a:pPr>
            <a:r>
              <a:rPr lang="en-US" b="1" i="1">
                <a:latin typeface="Times New Roman" charset="0"/>
              </a:rPr>
              <a:t>v </a:t>
            </a:r>
            <a:r>
              <a:rPr lang="en-US">
                <a:latin typeface="Times New Roman" charset="0"/>
                <a:sym typeface="Symbol" charset="0"/>
              </a:rPr>
              <a:t></a:t>
            </a:r>
            <a:r>
              <a:rPr lang="en-US" b="1" i="1">
                <a:latin typeface="Times New Roman" charset="0"/>
              </a:rPr>
              <a:t> split</a:t>
            </a:r>
            <a:r>
              <a:rPr lang="en-US">
                <a:latin typeface="Times New Roman" charset="0"/>
              </a:rPr>
              <a:t>(</a:t>
            </a:r>
            <a:r>
              <a:rPr lang="en-US" b="1" i="1">
                <a:latin typeface="Times New Roman" charset="0"/>
              </a:rPr>
              <a:t>v</a:t>
            </a:r>
            <a:r>
              <a:rPr lang="en-US">
                <a:latin typeface="Times New Roman" charset="0"/>
              </a:rPr>
              <a:t>)</a:t>
            </a:r>
          </a:p>
        </p:txBody>
      </p:sp>
      <p:sp>
        <p:nvSpPr>
          <p:cNvPr id="24581" name="Rectangle 4" descr="Rectangle: Click to edit Master text styles&#10;Second level&#10;Third level&#10;Fourth level&#10;Fifth level"/>
          <p:cNvSpPr>
            <a:spLocks noGrp="1" noChangeArrowheads="1"/>
          </p:cNvSpPr>
          <p:nvPr>
            <p:ph type="body" sz="half" idx="2"/>
          </p:nvPr>
        </p:nvSpPr>
        <p:spPr>
          <a:xfrm>
            <a:off x="6934200" y="1752600"/>
            <a:ext cx="3352800" cy="4648200"/>
          </a:xfrm>
        </p:spPr>
        <p:txBody>
          <a:bodyPr/>
          <a:lstStyle/>
          <a:p>
            <a:pPr eaLnBrk="1" hangingPunct="1"/>
            <a:r>
              <a:rPr lang="en-US" sz="2000">
                <a:latin typeface="Tahoma" charset="0"/>
              </a:rPr>
              <a:t>Let </a:t>
            </a:r>
            <a:r>
              <a:rPr lang="en-US" sz="2000" b="1" i="1">
                <a:latin typeface="Times New Roman" charset="0"/>
              </a:rPr>
              <a:t>T</a:t>
            </a:r>
            <a:r>
              <a:rPr lang="en-US" sz="2000">
                <a:latin typeface="Tahoma" charset="0"/>
              </a:rPr>
              <a:t> be a (2,4) tree with </a:t>
            </a:r>
            <a:r>
              <a:rPr lang="en-US" sz="2000" b="1" i="1">
                <a:latin typeface="Times New Roman" charset="0"/>
              </a:rPr>
              <a:t>n</a:t>
            </a:r>
            <a:r>
              <a:rPr lang="en-US" sz="2000">
                <a:latin typeface="Tahoma" charset="0"/>
              </a:rPr>
              <a:t> items</a:t>
            </a:r>
          </a:p>
          <a:p>
            <a:pPr lvl="1" eaLnBrk="1" hangingPunct="1"/>
            <a:r>
              <a:rPr lang="en-US" sz="1800">
                <a:latin typeface="Tahoma" charset="0"/>
              </a:rPr>
              <a:t>Tree </a:t>
            </a:r>
            <a:r>
              <a:rPr lang="en-US" sz="1800" b="1" i="1">
                <a:latin typeface="Times New Roman" charset="0"/>
              </a:rPr>
              <a:t>T</a:t>
            </a:r>
            <a:r>
              <a:rPr lang="en-US" sz="1800">
                <a:latin typeface="Tahoma" charset="0"/>
              </a:rPr>
              <a:t> has</a:t>
            </a:r>
            <a:r>
              <a:rPr lang="en-US" sz="1800" b="1" i="1">
                <a:latin typeface="Times New Roman" charset="0"/>
              </a:rPr>
              <a:t> O</a:t>
            </a:r>
            <a:r>
              <a:rPr lang="en-US" sz="1800">
                <a:latin typeface="Times New Roman" charset="0"/>
              </a:rPr>
              <a:t>(log </a:t>
            </a:r>
            <a:r>
              <a:rPr lang="en-US" sz="1800" b="1" i="1">
                <a:latin typeface="Times New Roman" charset="0"/>
              </a:rPr>
              <a:t>n</a:t>
            </a:r>
            <a:r>
              <a:rPr lang="en-US" sz="1800">
                <a:latin typeface="Times New Roman" charset="0"/>
              </a:rPr>
              <a:t>) </a:t>
            </a:r>
            <a:r>
              <a:rPr lang="en-US" sz="1800">
                <a:latin typeface="Tahoma" charset="0"/>
              </a:rPr>
              <a:t>height</a:t>
            </a:r>
            <a:r>
              <a:rPr lang="en-US" sz="1800" b="1" i="1">
                <a:latin typeface="Times New Roman" charset="0"/>
              </a:rPr>
              <a:t> </a:t>
            </a:r>
            <a:endParaRPr lang="en-US" sz="1800">
              <a:latin typeface="Tahoma" charset="0"/>
            </a:endParaRPr>
          </a:p>
          <a:p>
            <a:pPr lvl="1" eaLnBrk="1" hangingPunct="1"/>
            <a:r>
              <a:rPr lang="en-US" sz="1800">
                <a:latin typeface="Tahoma" charset="0"/>
              </a:rPr>
              <a:t>Step 1 takes </a:t>
            </a:r>
            <a:r>
              <a:rPr lang="en-US" sz="1800" b="1" i="1">
                <a:latin typeface="Times New Roman" charset="0"/>
              </a:rPr>
              <a:t>O</a:t>
            </a:r>
            <a:r>
              <a:rPr lang="en-US" sz="1800">
                <a:latin typeface="Times New Roman" charset="0"/>
              </a:rPr>
              <a:t>(log </a:t>
            </a:r>
            <a:r>
              <a:rPr lang="en-US" sz="1800" b="1" i="1">
                <a:latin typeface="Times New Roman" charset="0"/>
              </a:rPr>
              <a:t>n</a:t>
            </a:r>
            <a:r>
              <a:rPr lang="en-US" sz="1800">
                <a:latin typeface="Times New Roman" charset="0"/>
              </a:rPr>
              <a:t>)</a:t>
            </a:r>
            <a:r>
              <a:rPr lang="en-US" sz="1800">
                <a:latin typeface="Tahoma" charset="0"/>
              </a:rPr>
              <a:t> time because we visit </a:t>
            </a:r>
            <a:r>
              <a:rPr lang="en-US" sz="1800" b="1" i="1">
                <a:latin typeface="Times New Roman" charset="0"/>
              </a:rPr>
              <a:t>O</a:t>
            </a:r>
            <a:r>
              <a:rPr lang="en-US" sz="1800">
                <a:latin typeface="Times New Roman" charset="0"/>
              </a:rPr>
              <a:t>(log </a:t>
            </a:r>
            <a:r>
              <a:rPr lang="en-US" sz="1800" b="1" i="1">
                <a:latin typeface="Times New Roman" charset="0"/>
              </a:rPr>
              <a:t>n</a:t>
            </a:r>
            <a:r>
              <a:rPr lang="en-US" sz="1800">
                <a:latin typeface="Times New Roman" charset="0"/>
              </a:rPr>
              <a:t>)</a:t>
            </a:r>
            <a:r>
              <a:rPr lang="en-US" sz="1800">
                <a:latin typeface="Tahoma" charset="0"/>
              </a:rPr>
              <a:t> nodes</a:t>
            </a:r>
          </a:p>
          <a:p>
            <a:pPr lvl="1" eaLnBrk="1" hangingPunct="1"/>
            <a:r>
              <a:rPr lang="en-US" sz="1800">
                <a:latin typeface="Tahoma" charset="0"/>
              </a:rPr>
              <a:t>Step 2 takes </a:t>
            </a:r>
            <a:r>
              <a:rPr lang="en-US" sz="1800" b="1" i="1">
                <a:latin typeface="Times New Roman" charset="0"/>
              </a:rPr>
              <a:t>O</a:t>
            </a:r>
            <a:r>
              <a:rPr lang="en-US" sz="1800">
                <a:latin typeface="Times New Roman" charset="0"/>
              </a:rPr>
              <a:t>(1)</a:t>
            </a:r>
            <a:r>
              <a:rPr lang="en-US" sz="1800">
                <a:latin typeface="Tahoma" charset="0"/>
              </a:rPr>
              <a:t> time</a:t>
            </a:r>
          </a:p>
          <a:p>
            <a:pPr lvl="1" eaLnBrk="1" hangingPunct="1"/>
            <a:r>
              <a:rPr lang="en-US" sz="1800">
                <a:latin typeface="Tahoma" charset="0"/>
              </a:rPr>
              <a:t>Step 3 takes </a:t>
            </a:r>
            <a:r>
              <a:rPr lang="en-US" sz="1800" b="1" i="1">
                <a:latin typeface="Times New Roman" charset="0"/>
              </a:rPr>
              <a:t>O</a:t>
            </a:r>
            <a:r>
              <a:rPr lang="en-US" sz="1800">
                <a:latin typeface="Times New Roman" charset="0"/>
              </a:rPr>
              <a:t>(log </a:t>
            </a:r>
            <a:r>
              <a:rPr lang="en-US" sz="1800" b="1" i="1">
                <a:latin typeface="Times New Roman" charset="0"/>
              </a:rPr>
              <a:t>n</a:t>
            </a:r>
            <a:r>
              <a:rPr lang="en-US" sz="1800">
                <a:latin typeface="Times New Roman" charset="0"/>
              </a:rPr>
              <a:t>)</a:t>
            </a:r>
            <a:r>
              <a:rPr lang="en-US" sz="1800">
                <a:latin typeface="Tahoma" charset="0"/>
              </a:rPr>
              <a:t> time because each split takes </a:t>
            </a:r>
            <a:r>
              <a:rPr lang="en-US" sz="1800" b="1" i="1">
                <a:latin typeface="Times New Roman" charset="0"/>
              </a:rPr>
              <a:t>O</a:t>
            </a:r>
            <a:r>
              <a:rPr lang="en-US" sz="1800">
                <a:latin typeface="Times New Roman" charset="0"/>
              </a:rPr>
              <a:t>(1)</a:t>
            </a:r>
            <a:r>
              <a:rPr lang="en-US" sz="1800">
                <a:latin typeface="Tahoma" charset="0"/>
              </a:rPr>
              <a:t> time and we perform </a:t>
            </a:r>
            <a:r>
              <a:rPr lang="en-US" sz="1800" b="1" i="1">
                <a:latin typeface="Times New Roman" charset="0"/>
              </a:rPr>
              <a:t>O</a:t>
            </a:r>
            <a:r>
              <a:rPr lang="en-US" sz="1800">
                <a:latin typeface="Times New Roman" charset="0"/>
              </a:rPr>
              <a:t>(log </a:t>
            </a:r>
            <a:r>
              <a:rPr lang="en-US" sz="1800" b="1" i="1">
                <a:latin typeface="Times New Roman" charset="0"/>
              </a:rPr>
              <a:t>n</a:t>
            </a:r>
            <a:r>
              <a:rPr lang="en-US" sz="1800">
                <a:latin typeface="Times New Roman" charset="0"/>
              </a:rPr>
              <a:t>) </a:t>
            </a:r>
            <a:r>
              <a:rPr lang="en-US" sz="1800">
                <a:latin typeface="Tahoma" charset="0"/>
              </a:rPr>
              <a:t>splits</a:t>
            </a:r>
          </a:p>
          <a:p>
            <a:pPr eaLnBrk="1" hangingPunct="1"/>
            <a:r>
              <a:rPr lang="en-US" sz="2000">
                <a:latin typeface="Tahoma" charset="0"/>
              </a:rPr>
              <a:t>Thus, an insertion in a (2,4) tree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a:t>
            </a:r>
          </a:p>
        </p:txBody>
      </p:sp>
    </p:spTree>
    <p:extLst>
      <p:ext uri="{BB962C8B-B14F-4D97-AF65-F5344CB8AC3E}">
        <p14:creationId xmlns:p14="http://schemas.microsoft.com/office/powerpoint/2010/main" val="4213283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560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1A831481-887B-9043-A7FE-ADD41092D1BD}" type="slidenum">
              <a:rPr lang="en-US" sz="1400">
                <a:solidFill>
                  <a:srgbClr val="40458C"/>
                </a:solidFill>
              </a:rPr>
              <a:pPr eaLnBrk="1" fontAlgn="base" hangingPunct="1">
                <a:spcBef>
                  <a:spcPct val="0"/>
                </a:spcBef>
                <a:spcAft>
                  <a:spcPct val="0"/>
                </a:spcAft>
              </a:pPr>
              <a:t>43</a:t>
            </a:fld>
            <a:endParaRPr lang="en-US" sz="1400">
              <a:solidFill>
                <a:srgbClr val="40458C"/>
              </a:solidFill>
            </a:endParaRPr>
          </a:p>
        </p:txBody>
      </p:sp>
      <p:sp>
        <p:nvSpPr>
          <p:cNvPr id="25603" name="Rectangle 2"/>
          <p:cNvSpPr>
            <a:spLocks noGrp="1" noChangeArrowheads="1"/>
          </p:cNvSpPr>
          <p:nvPr>
            <p:ph type="title"/>
          </p:nvPr>
        </p:nvSpPr>
        <p:spPr/>
        <p:txBody>
          <a:bodyPr/>
          <a:lstStyle/>
          <a:p>
            <a:pPr eaLnBrk="1" hangingPunct="1"/>
            <a:r>
              <a:rPr lang="en-US">
                <a:latin typeface="Tahoma" charset="0"/>
              </a:rPr>
              <a:t>Deletion</a:t>
            </a:r>
          </a:p>
        </p:txBody>
      </p:sp>
      <p:sp>
        <p:nvSpPr>
          <p:cNvPr id="25604" name="Rectangle 3" descr="Rectangle: Click to edit Master text styles&#10;Second level&#10;Third level&#10;Fourth level&#10;Fifth level"/>
          <p:cNvSpPr>
            <a:spLocks noGrp="1" noChangeArrowheads="1"/>
          </p:cNvSpPr>
          <p:nvPr>
            <p:ph type="body" idx="1"/>
          </p:nvPr>
        </p:nvSpPr>
        <p:spPr>
          <a:xfrm>
            <a:off x="2362200" y="1666875"/>
            <a:ext cx="7772400" cy="1752600"/>
          </a:xfrm>
        </p:spPr>
        <p:txBody>
          <a:bodyPr/>
          <a:lstStyle/>
          <a:p>
            <a:pPr eaLnBrk="1" hangingPunct="1"/>
            <a:r>
              <a:rPr lang="en-US" sz="1800">
                <a:latin typeface="Tahoma" charset="0"/>
              </a:rPr>
              <a:t>We reduce deletion of an entry to the case where the item is at the node with leaf children</a:t>
            </a:r>
          </a:p>
          <a:p>
            <a:pPr eaLnBrk="1" hangingPunct="1"/>
            <a:r>
              <a:rPr lang="en-US" sz="1800">
                <a:latin typeface="Tahoma" charset="0"/>
              </a:rPr>
              <a:t>Otherwise, we replace the entry with its inorder successor (or, equivalently, with its inorder predecessor) and delete the latter entry</a:t>
            </a:r>
          </a:p>
          <a:p>
            <a:pPr eaLnBrk="1" hangingPunct="1"/>
            <a:r>
              <a:rPr lang="en-US" sz="1800">
                <a:latin typeface="Tahoma" charset="0"/>
              </a:rPr>
              <a:t>Example: to delete key 24, we replace it with 27 (inorder successor)</a:t>
            </a:r>
          </a:p>
        </p:txBody>
      </p:sp>
      <p:grpSp>
        <p:nvGrpSpPr>
          <p:cNvPr id="25605" name="Group 68"/>
          <p:cNvGrpSpPr>
            <a:grpSpLocks/>
          </p:cNvGrpSpPr>
          <p:nvPr/>
        </p:nvGrpSpPr>
        <p:grpSpPr bwMode="auto">
          <a:xfrm>
            <a:off x="3367088" y="3352801"/>
            <a:ext cx="5943600" cy="1173163"/>
            <a:chOff x="1200" y="2112"/>
            <a:chExt cx="3744" cy="739"/>
          </a:xfrm>
        </p:grpSpPr>
        <p:sp>
          <p:nvSpPr>
            <p:cNvPr id="25636" name="Oval 4"/>
            <p:cNvSpPr>
              <a:spLocks noChangeAspect="1" noChangeArrowheads="1"/>
            </p:cNvSpPr>
            <p:nvPr/>
          </p:nvSpPr>
          <p:spPr bwMode="auto">
            <a:xfrm>
              <a:off x="3875" y="2433"/>
              <a:ext cx="1069" cy="18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27   32   35</a:t>
              </a:r>
            </a:p>
          </p:txBody>
        </p:sp>
        <p:cxnSp>
          <p:nvCxnSpPr>
            <p:cNvPr id="25637" name="AutoShape 5"/>
            <p:cNvCxnSpPr>
              <a:cxnSpLocks noChangeAspect="1" noChangeShapeType="1"/>
              <a:stCxn id="25666" idx="0"/>
              <a:endCxn id="25636" idx="5"/>
            </p:cNvCxnSpPr>
            <p:nvPr/>
          </p:nvCxnSpPr>
          <p:spPr bwMode="auto">
            <a:xfrm flipH="1" flipV="1">
              <a:off x="4787" y="2593"/>
              <a:ext cx="61" cy="15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38" name="Oval 6"/>
            <p:cNvSpPr>
              <a:spLocks noChangeAspect="1" noChangeArrowheads="1"/>
            </p:cNvSpPr>
            <p:nvPr/>
          </p:nvSpPr>
          <p:spPr bwMode="auto">
            <a:xfrm>
              <a:off x="2383" y="2112"/>
              <a:ext cx="1147" cy="179"/>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10   15   </a:t>
              </a:r>
              <a:r>
                <a:rPr lang="en-US" sz="1600">
                  <a:solidFill>
                    <a:srgbClr val="BE2D00"/>
                  </a:solidFill>
                  <a:latin typeface="Tahoma" charset="0"/>
                  <a:ea typeface="ＭＳ Ｐゴシック" charset="0"/>
                </a:rPr>
                <a:t>24</a:t>
              </a:r>
            </a:p>
          </p:txBody>
        </p:sp>
        <p:sp>
          <p:nvSpPr>
            <p:cNvPr id="25639" name="Oval 7"/>
            <p:cNvSpPr>
              <a:spLocks noChangeAspect="1" noChangeArrowheads="1"/>
            </p:cNvSpPr>
            <p:nvPr/>
          </p:nvSpPr>
          <p:spPr bwMode="auto">
            <a:xfrm>
              <a:off x="1259" y="2433"/>
              <a:ext cx="753" cy="18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2   8</a:t>
              </a:r>
            </a:p>
          </p:txBody>
        </p:sp>
        <p:sp>
          <p:nvSpPr>
            <p:cNvPr id="25640" name="Oval 8"/>
            <p:cNvSpPr>
              <a:spLocks noChangeAspect="1" noChangeArrowheads="1"/>
            </p:cNvSpPr>
            <p:nvPr/>
          </p:nvSpPr>
          <p:spPr bwMode="auto">
            <a:xfrm>
              <a:off x="2370" y="2433"/>
              <a:ext cx="502" cy="18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12</a:t>
              </a:r>
            </a:p>
          </p:txBody>
        </p:sp>
        <p:sp>
          <p:nvSpPr>
            <p:cNvPr id="25641" name="Rectangle 9"/>
            <p:cNvSpPr>
              <a:spLocks noChangeAspect="1" noChangeArrowheads="1"/>
            </p:cNvSpPr>
            <p:nvPr/>
          </p:nvSpPr>
          <p:spPr bwMode="auto">
            <a:xfrm>
              <a:off x="3852"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42" name="Rectangle 10"/>
            <p:cNvSpPr>
              <a:spLocks noChangeAspect="1" noChangeArrowheads="1"/>
            </p:cNvSpPr>
            <p:nvPr/>
          </p:nvSpPr>
          <p:spPr bwMode="auto">
            <a:xfrm>
              <a:off x="2370"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43" name="Rectangle 11"/>
            <p:cNvSpPr>
              <a:spLocks noChangeAspect="1" noChangeArrowheads="1"/>
            </p:cNvSpPr>
            <p:nvPr/>
          </p:nvSpPr>
          <p:spPr bwMode="auto">
            <a:xfrm>
              <a:off x="2728"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44" name="Rectangle 12"/>
            <p:cNvSpPr>
              <a:spLocks noChangeAspect="1" noChangeArrowheads="1"/>
            </p:cNvSpPr>
            <p:nvPr/>
          </p:nvSpPr>
          <p:spPr bwMode="auto">
            <a:xfrm>
              <a:off x="1200"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45" name="Rectangle 13"/>
            <p:cNvSpPr>
              <a:spLocks noChangeAspect="1" noChangeArrowheads="1"/>
            </p:cNvSpPr>
            <p:nvPr/>
          </p:nvSpPr>
          <p:spPr bwMode="auto">
            <a:xfrm>
              <a:off x="1586"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46" name="Rectangle 14"/>
            <p:cNvSpPr>
              <a:spLocks noChangeAspect="1" noChangeArrowheads="1"/>
            </p:cNvSpPr>
            <p:nvPr/>
          </p:nvSpPr>
          <p:spPr bwMode="auto">
            <a:xfrm>
              <a:off x="1976"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47" name="AutoShape 15"/>
            <p:cNvCxnSpPr>
              <a:cxnSpLocks noChangeAspect="1" noChangeShapeType="1"/>
              <a:stCxn id="25638" idx="3"/>
              <a:endCxn id="25639" idx="0"/>
            </p:cNvCxnSpPr>
            <p:nvPr/>
          </p:nvCxnSpPr>
          <p:spPr bwMode="auto">
            <a:xfrm flipH="1">
              <a:off x="1636" y="2271"/>
              <a:ext cx="915" cy="15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48" name="AutoShape 16"/>
            <p:cNvCxnSpPr>
              <a:cxnSpLocks noChangeAspect="1" noChangeShapeType="1"/>
              <a:stCxn id="25638" idx="5"/>
              <a:endCxn id="25636" idx="0"/>
            </p:cNvCxnSpPr>
            <p:nvPr/>
          </p:nvCxnSpPr>
          <p:spPr bwMode="auto">
            <a:xfrm>
              <a:off x="3362" y="2271"/>
              <a:ext cx="1048" cy="15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49" name="AutoShape 17"/>
            <p:cNvCxnSpPr>
              <a:cxnSpLocks noChangeAspect="1" noChangeShapeType="1"/>
              <a:stCxn id="25639" idx="3"/>
              <a:endCxn id="25644" idx="0"/>
            </p:cNvCxnSpPr>
            <p:nvPr/>
          </p:nvCxnSpPr>
          <p:spPr bwMode="auto">
            <a:xfrm flipH="1">
              <a:off x="1248" y="2591"/>
              <a:ext cx="121" cy="16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50" name="AutoShape 18"/>
            <p:cNvCxnSpPr>
              <a:cxnSpLocks noChangeAspect="1" noChangeShapeType="1"/>
              <a:stCxn id="25639" idx="5"/>
              <a:endCxn id="25646" idx="0"/>
            </p:cNvCxnSpPr>
            <p:nvPr/>
          </p:nvCxnSpPr>
          <p:spPr bwMode="auto">
            <a:xfrm>
              <a:off x="1901" y="2591"/>
              <a:ext cx="123" cy="16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51" name="Rectangle 19"/>
            <p:cNvSpPr>
              <a:spLocks noChangeAspect="1" noChangeArrowheads="1"/>
            </p:cNvSpPr>
            <p:nvPr/>
          </p:nvSpPr>
          <p:spPr bwMode="auto">
            <a:xfrm>
              <a:off x="4229" y="2756"/>
              <a:ext cx="94"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52" name="AutoShape 20"/>
            <p:cNvCxnSpPr>
              <a:cxnSpLocks noChangeAspect="1" noChangeShapeType="1"/>
              <a:stCxn id="25641" idx="0"/>
              <a:endCxn id="25636" idx="3"/>
            </p:cNvCxnSpPr>
            <p:nvPr/>
          </p:nvCxnSpPr>
          <p:spPr bwMode="auto">
            <a:xfrm flipV="1">
              <a:off x="3900" y="2593"/>
              <a:ext cx="132" cy="15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53" name="AutoShape 21"/>
            <p:cNvCxnSpPr>
              <a:cxnSpLocks noChangeAspect="1" noChangeShapeType="1"/>
              <a:stCxn id="25645" idx="0"/>
              <a:endCxn id="25639" idx="4"/>
            </p:cNvCxnSpPr>
            <p:nvPr/>
          </p:nvCxnSpPr>
          <p:spPr bwMode="auto">
            <a:xfrm flipV="1">
              <a:off x="1634" y="2617"/>
              <a:ext cx="1" cy="13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54" name="Oval 22"/>
            <p:cNvSpPr>
              <a:spLocks noChangeAspect="1" noChangeArrowheads="1"/>
            </p:cNvSpPr>
            <p:nvPr/>
          </p:nvSpPr>
          <p:spPr bwMode="auto">
            <a:xfrm>
              <a:off x="3051" y="2433"/>
              <a:ext cx="502" cy="18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18</a:t>
              </a:r>
            </a:p>
          </p:txBody>
        </p:sp>
        <p:sp>
          <p:nvSpPr>
            <p:cNvPr id="25655" name="Rectangle 23"/>
            <p:cNvSpPr>
              <a:spLocks noChangeAspect="1" noChangeArrowheads="1"/>
            </p:cNvSpPr>
            <p:nvPr/>
          </p:nvSpPr>
          <p:spPr bwMode="auto">
            <a:xfrm>
              <a:off x="3051"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56" name="Rectangle 24"/>
            <p:cNvSpPr>
              <a:spLocks noChangeAspect="1" noChangeArrowheads="1"/>
            </p:cNvSpPr>
            <p:nvPr/>
          </p:nvSpPr>
          <p:spPr bwMode="auto">
            <a:xfrm>
              <a:off x="3445"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57" name="AutoShape 25"/>
            <p:cNvCxnSpPr>
              <a:cxnSpLocks noChangeAspect="1" noChangeShapeType="1"/>
              <a:stCxn id="25642" idx="0"/>
            </p:cNvCxnSpPr>
            <p:nvPr/>
          </p:nvCxnSpPr>
          <p:spPr bwMode="auto">
            <a:xfrm flipV="1">
              <a:off x="2418" y="2607"/>
              <a:ext cx="120" cy="14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58" name="AutoShape 26"/>
            <p:cNvCxnSpPr>
              <a:cxnSpLocks noChangeAspect="1" noChangeShapeType="1"/>
              <a:stCxn id="25655" idx="0"/>
            </p:cNvCxnSpPr>
            <p:nvPr/>
          </p:nvCxnSpPr>
          <p:spPr bwMode="auto">
            <a:xfrm flipV="1">
              <a:off x="3099" y="2611"/>
              <a:ext cx="126" cy="13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59" name="AutoShape 27"/>
            <p:cNvCxnSpPr>
              <a:cxnSpLocks noChangeAspect="1" noChangeShapeType="1"/>
              <a:stCxn id="25656" idx="0"/>
            </p:cNvCxnSpPr>
            <p:nvPr/>
          </p:nvCxnSpPr>
          <p:spPr bwMode="auto">
            <a:xfrm flipH="1" flipV="1">
              <a:off x="3398" y="2602"/>
              <a:ext cx="95" cy="14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60" name="AutoShape 28"/>
            <p:cNvCxnSpPr>
              <a:cxnSpLocks noChangeAspect="1" noChangeShapeType="1"/>
              <a:stCxn id="25643" idx="0"/>
            </p:cNvCxnSpPr>
            <p:nvPr/>
          </p:nvCxnSpPr>
          <p:spPr bwMode="auto">
            <a:xfrm flipH="1" flipV="1">
              <a:off x="2691" y="2611"/>
              <a:ext cx="85" cy="13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61" name="Rectangle 29"/>
            <p:cNvSpPr>
              <a:spLocks noChangeAspect="1" noChangeArrowheads="1"/>
            </p:cNvSpPr>
            <p:nvPr/>
          </p:nvSpPr>
          <p:spPr bwMode="auto">
            <a:xfrm>
              <a:off x="4560" y="2756"/>
              <a:ext cx="94"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62" name="AutoShape 30"/>
            <p:cNvCxnSpPr>
              <a:cxnSpLocks noChangeShapeType="1"/>
              <a:stCxn id="25651" idx="0"/>
            </p:cNvCxnSpPr>
            <p:nvPr/>
          </p:nvCxnSpPr>
          <p:spPr bwMode="auto">
            <a:xfrm flipV="1">
              <a:off x="4276" y="2615"/>
              <a:ext cx="34" cy="13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63" name="AutoShape 31"/>
            <p:cNvCxnSpPr>
              <a:cxnSpLocks noChangeShapeType="1"/>
              <a:stCxn id="25661" idx="0"/>
            </p:cNvCxnSpPr>
            <p:nvPr/>
          </p:nvCxnSpPr>
          <p:spPr bwMode="auto">
            <a:xfrm flipH="1" flipV="1">
              <a:off x="4522" y="2611"/>
              <a:ext cx="85" cy="13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64" name="AutoShape 32"/>
            <p:cNvCxnSpPr>
              <a:cxnSpLocks noChangeShapeType="1"/>
              <a:stCxn id="25654" idx="0"/>
            </p:cNvCxnSpPr>
            <p:nvPr/>
          </p:nvCxnSpPr>
          <p:spPr bwMode="auto">
            <a:xfrm flipH="1" flipV="1">
              <a:off x="3082" y="2291"/>
              <a:ext cx="220" cy="13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65" name="AutoShape 33"/>
            <p:cNvCxnSpPr>
              <a:cxnSpLocks noChangeShapeType="1"/>
              <a:stCxn id="25640" idx="0"/>
            </p:cNvCxnSpPr>
            <p:nvPr/>
          </p:nvCxnSpPr>
          <p:spPr bwMode="auto">
            <a:xfrm flipV="1">
              <a:off x="2621" y="2287"/>
              <a:ext cx="197" cy="14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66" name="Rectangle 34"/>
            <p:cNvSpPr>
              <a:spLocks noChangeAspect="1" noChangeArrowheads="1"/>
            </p:cNvSpPr>
            <p:nvPr/>
          </p:nvSpPr>
          <p:spPr bwMode="auto">
            <a:xfrm>
              <a:off x="4800" y="2756"/>
              <a:ext cx="95" cy="95"/>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grpSp>
      <p:sp>
        <p:nvSpPr>
          <p:cNvPr id="25606" name="Oval 36"/>
          <p:cNvSpPr>
            <a:spLocks noChangeAspect="1" noChangeArrowheads="1"/>
          </p:cNvSpPr>
          <p:nvPr/>
        </p:nvSpPr>
        <p:spPr bwMode="auto">
          <a:xfrm>
            <a:off x="7612064" y="5584825"/>
            <a:ext cx="1303337"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32   35</a:t>
            </a:r>
          </a:p>
        </p:txBody>
      </p:sp>
      <p:cxnSp>
        <p:nvCxnSpPr>
          <p:cNvPr id="25607" name="AutoShape 37"/>
          <p:cNvCxnSpPr>
            <a:cxnSpLocks noChangeAspect="1" noChangeShapeType="1"/>
            <a:stCxn id="25634" idx="0"/>
            <a:endCxn id="25606" idx="5"/>
          </p:cNvCxnSpPr>
          <p:nvPr/>
        </p:nvCxnSpPr>
        <p:spPr bwMode="auto">
          <a:xfrm flipH="1" flipV="1">
            <a:off x="8724900" y="5838825"/>
            <a:ext cx="190500"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08" name="Oval 38"/>
          <p:cNvSpPr>
            <a:spLocks noChangeAspect="1" noChangeArrowheads="1"/>
          </p:cNvSpPr>
          <p:nvPr/>
        </p:nvSpPr>
        <p:spPr bwMode="auto">
          <a:xfrm>
            <a:off x="5243513" y="5075238"/>
            <a:ext cx="1820862" cy="284162"/>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10   15   </a:t>
            </a:r>
            <a:r>
              <a:rPr lang="en-US" sz="1600">
                <a:solidFill>
                  <a:srgbClr val="BE2D00"/>
                </a:solidFill>
                <a:latin typeface="Tahoma" charset="0"/>
                <a:ea typeface="ＭＳ Ｐゴシック" charset="0"/>
              </a:rPr>
              <a:t>27</a:t>
            </a:r>
          </a:p>
        </p:txBody>
      </p:sp>
      <p:sp>
        <p:nvSpPr>
          <p:cNvPr id="25609" name="Oval 39"/>
          <p:cNvSpPr>
            <a:spLocks noChangeAspect="1" noChangeArrowheads="1"/>
          </p:cNvSpPr>
          <p:nvPr/>
        </p:nvSpPr>
        <p:spPr bwMode="auto">
          <a:xfrm>
            <a:off x="3459164" y="5584825"/>
            <a:ext cx="1195387"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2   8</a:t>
            </a:r>
          </a:p>
        </p:txBody>
      </p:sp>
      <p:sp>
        <p:nvSpPr>
          <p:cNvPr id="25610" name="Oval 40"/>
          <p:cNvSpPr>
            <a:spLocks noChangeAspect="1" noChangeArrowheads="1"/>
          </p:cNvSpPr>
          <p:nvPr/>
        </p:nvSpPr>
        <p:spPr bwMode="auto">
          <a:xfrm>
            <a:off x="5222876" y="5584825"/>
            <a:ext cx="796925"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12</a:t>
            </a:r>
          </a:p>
        </p:txBody>
      </p:sp>
      <p:sp>
        <p:nvSpPr>
          <p:cNvPr id="25611" name="Rectangle 41"/>
          <p:cNvSpPr>
            <a:spLocks noChangeAspect="1" noChangeArrowheads="1"/>
          </p:cNvSpPr>
          <p:nvPr/>
        </p:nvSpPr>
        <p:spPr bwMode="auto">
          <a:xfrm>
            <a:off x="7575551"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12" name="Rectangle 42"/>
          <p:cNvSpPr>
            <a:spLocks noChangeAspect="1" noChangeArrowheads="1"/>
          </p:cNvSpPr>
          <p:nvPr/>
        </p:nvSpPr>
        <p:spPr bwMode="auto">
          <a:xfrm>
            <a:off x="5222876"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13" name="Rectangle 43"/>
          <p:cNvSpPr>
            <a:spLocks noChangeAspect="1" noChangeArrowheads="1"/>
          </p:cNvSpPr>
          <p:nvPr/>
        </p:nvSpPr>
        <p:spPr bwMode="auto">
          <a:xfrm>
            <a:off x="5791201"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14" name="Rectangle 44"/>
          <p:cNvSpPr>
            <a:spLocks noChangeAspect="1" noChangeArrowheads="1"/>
          </p:cNvSpPr>
          <p:nvPr/>
        </p:nvSpPr>
        <p:spPr bwMode="auto">
          <a:xfrm>
            <a:off x="3365501"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15" name="Rectangle 45"/>
          <p:cNvSpPr>
            <a:spLocks noChangeAspect="1" noChangeArrowheads="1"/>
          </p:cNvSpPr>
          <p:nvPr/>
        </p:nvSpPr>
        <p:spPr bwMode="auto">
          <a:xfrm>
            <a:off x="3978276"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16" name="Rectangle 46"/>
          <p:cNvSpPr>
            <a:spLocks noChangeAspect="1" noChangeArrowheads="1"/>
          </p:cNvSpPr>
          <p:nvPr/>
        </p:nvSpPr>
        <p:spPr bwMode="auto">
          <a:xfrm>
            <a:off x="4597401"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17" name="AutoShape 47"/>
          <p:cNvCxnSpPr>
            <a:cxnSpLocks noChangeAspect="1" noChangeShapeType="1"/>
            <a:stCxn id="25608" idx="3"/>
            <a:endCxn id="25609" idx="0"/>
          </p:cNvCxnSpPr>
          <p:nvPr/>
        </p:nvCxnSpPr>
        <p:spPr bwMode="auto">
          <a:xfrm flipH="1">
            <a:off x="4057651" y="5327650"/>
            <a:ext cx="1452563"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18" name="AutoShape 48"/>
          <p:cNvCxnSpPr>
            <a:cxnSpLocks noChangeAspect="1" noChangeShapeType="1"/>
            <a:stCxn id="25608" idx="5"/>
            <a:endCxn id="25606" idx="0"/>
          </p:cNvCxnSpPr>
          <p:nvPr/>
        </p:nvCxnSpPr>
        <p:spPr bwMode="auto">
          <a:xfrm>
            <a:off x="6797675" y="5327650"/>
            <a:ext cx="14668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19" name="AutoShape 49"/>
          <p:cNvCxnSpPr>
            <a:cxnSpLocks noChangeAspect="1" noChangeShapeType="1"/>
            <a:stCxn id="25609" idx="3"/>
            <a:endCxn id="25614" idx="0"/>
          </p:cNvCxnSpPr>
          <p:nvPr/>
        </p:nvCxnSpPr>
        <p:spPr bwMode="auto">
          <a:xfrm flipH="1">
            <a:off x="3441700" y="5838825"/>
            <a:ext cx="192088"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20" name="AutoShape 50"/>
          <p:cNvCxnSpPr>
            <a:cxnSpLocks noChangeAspect="1" noChangeShapeType="1"/>
            <a:stCxn id="25609" idx="5"/>
            <a:endCxn id="25616" idx="0"/>
          </p:cNvCxnSpPr>
          <p:nvPr/>
        </p:nvCxnSpPr>
        <p:spPr bwMode="auto">
          <a:xfrm>
            <a:off x="4479926" y="5838825"/>
            <a:ext cx="193675"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21" name="AutoShape 52"/>
          <p:cNvCxnSpPr>
            <a:cxnSpLocks noChangeAspect="1" noChangeShapeType="1"/>
            <a:stCxn id="25611" idx="0"/>
            <a:endCxn id="25606" idx="3"/>
          </p:cNvCxnSpPr>
          <p:nvPr/>
        </p:nvCxnSpPr>
        <p:spPr bwMode="auto">
          <a:xfrm flipV="1">
            <a:off x="7651751" y="5838825"/>
            <a:ext cx="150813"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22" name="AutoShape 53"/>
          <p:cNvCxnSpPr>
            <a:cxnSpLocks noChangeAspect="1" noChangeShapeType="1"/>
            <a:stCxn id="25615" idx="0"/>
            <a:endCxn id="25609" idx="4"/>
          </p:cNvCxnSpPr>
          <p:nvPr/>
        </p:nvCxnSpPr>
        <p:spPr bwMode="auto">
          <a:xfrm flipV="1">
            <a:off x="4054476" y="5880101"/>
            <a:ext cx="3175" cy="2079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23" name="Oval 54"/>
          <p:cNvSpPr>
            <a:spLocks noChangeAspect="1" noChangeArrowheads="1"/>
          </p:cNvSpPr>
          <p:nvPr/>
        </p:nvSpPr>
        <p:spPr bwMode="auto">
          <a:xfrm>
            <a:off x="6303964" y="5584825"/>
            <a:ext cx="796925" cy="28575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1600">
                <a:solidFill>
                  <a:srgbClr val="40458C"/>
                </a:solidFill>
                <a:latin typeface="Tahoma" charset="0"/>
                <a:ea typeface="ＭＳ Ｐゴシック" charset="0"/>
              </a:rPr>
              <a:t>18</a:t>
            </a:r>
          </a:p>
        </p:txBody>
      </p:sp>
      <p:sp>
        <p:nvSpPr>
          <p:cNvPr id="25624" name="Rectangle 55"/>
          <p:cNvSpPr>
            <a:spLocks noChangeAspect="1" noChangeArrowheads="1"/>
          </p:cNvSpPr>
          <p:nvPr/>
        </p:nvSpPr>
        <p:spPr bwMode="auto">
          <a:xfrm>
            <a:off x="6303963" y="6097588"/>
            <a:ext cx="150812"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25" name="Rectangle 56"/>
          <p:cNvSpPr>
            <a:spLocks noChangeAspect="1" noChangeArrowheads="1"/>
          </p:cNvSpPr>
          <p:nvPr/>
        </p:nvSpPr>
        <p:spPr bwMode="auto">
          <a:xfrm>
            <a:off x="6929438" y="6097588"/>
            <a:ext cx="150812"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26" name="AutoShape 57"/>
          <p:cNvCxnSpPr>
            <a:cxnSpLocks noChangeAspect="1" noChangeShapeType="1"/>
            <a:stCxn id="25612" idx="0"/>
          </p:cNvCxnSpPr>
          <p:nvPr/>
        </p:nvCxnSpPr>
        <p:spPr bwMode="auto">
          <a:xfrm flipV="1">
            <a:off x="5299075" y="5861051"/>
            <a:ext cx="190500" cy="2270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27" name="AutoShape 58"/>
          <p:cNvCxnSpPr>
            <a:cxnSpLocks noChangeAspect="1" noChangeShapeType="1"/>
            <a:stCxn id="25624" idx="0"/>
          </p:cNvCxnSpPr>
          <p:nvPr/>
        </p:nvCxnSpPr>
        <p:spPr bwMode="auto">
          <a:xfrm flipV="1">
            <a:off x="6380164" y="5867401"/>
            <a:ext cx="200025" cy="2206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28" name="AutoShape 59"/>
          <p:cNvCxnSpPr>
            <a:cxnSpLocks noChangeAspect="1" noChangeShapeType="1"/>
            <a:stCxn id="25625" idx="0"/>
          </p:cNvCxnSpPr>
          <p:nvPr/>
        </p:nvCxnSpPr>
        <p:spPr bwMode="auto">
          <a:xfrm flipH="1" flipV="1">
            <a:off x="6854826" y="5853113"/>
            <a:ext cx="150813"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29" name="AutoShape 60"/>
          <p:cNvCxnSpPr>
            <a:cxnSpLocks noChangeAspect="1" noChangeShapeType="1"/>
            <a:stCxn id="25613" idx="0"/>
          </p:cNvCxnSpPr>
          <p:nvPr/>
        </p:nvCxnSpPr>
        <p:spPr bwMode="auto">
          <a:xfrm flipH="1" flipV="1">
            <a:off x="5732464" y="5867401"/>
            <a:ext cx="134937" cy="2206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30" name="Rectangle 61"/>
          <p:cNvSpPr>
            <a:spLocks noChangeAspect="1" noChangeArrowheads="1"/>
          </p:cNvSpPr>
          <p:nvPr/>
        </p:nvSpPr>
        <p:spPr bwMode="auto">
          <a:xfrm>
            <a:off x="8181976" y="6097588"/>
            <a:ext cx="149225"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5631" name="AutoShape 63"/>
          <p:cNvCxnSpPr>
            <a:cxnSpLocks noChangeShapeType="1"/>
            <a:stCxn id="25630" idx="0"/>
            <a:endCxn id="25606" idx="4"/>
          </p:cNvCxnSpPr>
          <p:nvPr/>
        </p:nvCxnSpPr>
        <p:spPr bwMode="auto">
          <a:xfrm flipV="1">
            <a:off x="8256589" y="5880101"/>
            <a:ext cx="7937" cy="2079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32" name="AutoShape 64"/>
          <p:cNvCxnSpPr>
            <a:cxnSpLocks noChangeShapeType="1"/>
            <a:stCxn id="25623" idx="0"/>
          </p:cNvCxnSpPr>
          <p:nvPr/>
        </p:nvCxnSpPr>
        <p:spPr bwMode="auto">
          <a:xfrm flipH="1" flipV="1">
            <a:off x="6353175" y="5359400"/>
            <a:ext cx="349250" cy="2159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33" name="AutoShape 65"/>
          <p:cNvCxnSpPr>
            <a:cxnSpLocks noChangeShapeType="1"/>
            <a:stCxn id="25610" idx="0"/>
          </p:cNvCxnSpPr>
          <p:nvPr/>
        </p:nvCxnSpPr>
        <p:spPr bwMode="auto">
          <a:xfrm flipV="1">
            <a:off x="5621339" y="5353050"/>
            <a:ext cx="312737" cy="2222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34" name="Rectangle 66"/>
          <p:cNvSpPr>
            <a:spLocks noChangeAspect="1" noChangeArrowheads="1"/>
          </p:cNvSpPr>
          <p:nvPr/>
        </p:nvSpPr>
        <p:spPr bwMode="auto">
          <a:xfrm>
            <a:off x="8839201" y="6097588"/>
            <a:ext cx="150813" cy="150812"/>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5635" name="AutoShape 69"/>
          <p:cNvSpPr>
            <a:spLocks noChangeArrowheads="1"/>
          </p:cNvSpPr>
          <p:nvPr/>
        </p:nvSpPr>
        <p:spPr bwMode="auto">
          <a:xfrm>
            <a:off x="6019800" y="4648200"/>
            <a:ext cx="304800" cy="304800"/>
          </a:xfrm>
          <a:prstGeom prst="downArrow">
            <a:avLst>
              <a:gd name="adj1" fmla="val 50000"/>
              <a:gd name="adj2" fmla="val 25000"/>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Tree>
    <p:extLst>
      <p:ext uri="{BB962C8B-B14F-4D97-AF65-F5344CB8AC3E}">
        <p14:creationId xmlns:p14="http://schemas.microsoft.com/office/powerpoint/2010/main" val="1805437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662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A4B7AB6B-6E28-1043-874B-1EE8346D73C2}" type="slidenum">
              <a:rPr lang="en-US" sz="1400">
                <a:solidFill>
                  <a:srgbClr val="40458C"/>
                </a:solidFill>
              </a:rPr>
              <a:pPr eaLnBrk="1" fontAlgn="base" hangingPunct="1">
                <a:spcBef>
                  <a:spcPct val="0"/>
                </a:spcBef>
                <a:spcAft>
                  <a:spcPct val="0"/>
                </a:spcAft>
              </a:pPr>
              <a:t>44</a:t>
            </a:fld>
            <a:endParaRPr lang="en-US" sz="1400">
              <a:solidFill>
                <a:srgbClr val="40458C"/>
              </a:solidFill>
            </a:endParaRPr>
          </a:p>
        </p:txBody>
      </p:sp>
      <p:sp>
        <p:nvSpPr>
          <p:cNvPr id="26627" name="Rectangle 2"/>
          <p:cNvSpPr>
            <a:spLocks noGrp="1" noChangeArrowheads="1"/>
          </p:cNvSpPr>
          <p:nvPr>
            <p:ph type="title"/>
          </p:nvPr>
        </p:nvSpPr>
        <p:spPr/>
        <p:txBody>
          <a:bodyPr/>
          <a:lstStyle/>
          <a:p>
            <a:pPr eaLnBrk="1" hangingPunct="1"/>
            <a:r>
              <a:rPr lang="en-US">
                <a:latin typeface="Tahoma" charset="0"/>
              </a:rPr>
              <a:t>Underflow and Fusion</a:t>
            </a:r>
          </a:p>
        </p:txBody>
      </p:sp>
      <p:sp>
        <p:nvSpPr>
          <p:cNvPr id="26628" name="Rectangle 3" descr="Rectangle: Click to edit Master text styles&#10;Second level&#10;Third level&#10;Fourth level&#10;Fifth level"/>
          <p:cNvSpPr>
            <a:spLocks noGrp="1" noChangeArrowheads="1"/>
          </p:cNvSpPr>
          <p:nvPr>
            <p:ph type="body" idx="1"/>
          </p:nvPr>
        </p:nvSpPr>
        <p:spPr>
          <a:xfrm>
            <a:off x="2286000" y="1600200"/>
            <a:ext cx="8001000" cy="2514600"/>
          </a:xfrm>
        </p:spPr>
        <p:txBody>
          <a:bodyPr/>
          <a:lstStyle/>
          <a:p>
            <a:pPr eaLnBrk="1" hangingPunct="1">
              <a:lnSpc>
                <a:spcPct val="90000"/>
              </a:lnSpc>
            </a:pPr>
            <a:r>
              <a:rPr lang="en-US" sz="2000">
                <a:latin typeface="Tahoma" charset="0"/>
              </a:rPr>
              <a:t>Deleting an entry from a node </a:t>
            </a:r>
            <a:r>
              <a:rPr lang="en-US" sz="2000" b="1" i="1">
                <a:latin typeface="Times New Roman" charset="0"/>
              </a:rPr>
              <a:t>v</a:t>
            </a:r>
            <a:r>
              <a:rPr lang="en-US" sz="2000">
                <a:latin typeface="Tahoma" charset="0"/>
              </a:rPr>
              <a:t> may cause an </a:t>
            </a:r>
            <a:r>
              <a:rPr lang="en-US" sz="2000">
                <a:solidFill>
                  <a:schemeClr val="tx2"/>
                </a:solidFill>
                <a:latin typeface="Tahoma" charset="0"/>
              </a:rPr>
              <a:t>underflow</a:t>
            </a:r>
            <a:r>
              <a:rPr lang="en-US" sz="2000">
                <a:latin typeface="Tahoma" charset="0"/>
              </a:rPr>
              <a:t>, where node </a:t>
            </a:r>
            <a:r>
              <a:rPr lang="en-US" sz="2000" b="1" i="1">
                <a:latin typeface="Times New Roman" charset="0"/>
              </a:rPr>
              <a:t>v</a:t>
            </a:r>
            <a:r>
              <a:rPr lang="en-US" sz="2000">
                <a:latin typeface="Tahoma" charset="0"/>
              </a:rPr>
              <a:t> becomes a 1-node with one child and no keys</a:t>
            </a:r>
          </a:p>
          <a:p>
            <a:pPr eaLnBrk="1" hangingPunct="1">
              <a:lnSpc>
                <a:spcPct val="90000"/>
              </a:lnSpc>
            </a:pPr>
            <a:r>
              <a:rPr lang="en-US" sz="2000">
                <a:latin typeface="Tahoma" charset="0"/>
              </a:rPr>
              <a:t>To handle an underflow at node </a:t>
            </a:r>
            <a:r>
              <a:rPr lang="en-US" sz="2000" b="1" i="1">
                <a:latin typeface="Times New Roman" charset="0"/>
              </a:rPr>
              <a:t>v </a:t>
            </a:r>
            <a:r>
              <a:rPr lang="en-US" sz="2000">
                <a:latin typeface="Tahoma" charset="0"/>
              </a:rPr>
              <a:t>with parent </a:t>
            </a:r>
            <a:r>
              <a:rPr lang="en-US" sz="2000" b="1" i="1">
                <a:latin typeface="Times New Roman" charset="0"/>
              </a:rPr>
              <a:t>u</a:t>
            </a:r>
            <a:r>
              <a:rPr lang="en-US" sz="2000">
                <a:latin typeface="Tahoma" charset="0"/>
              </a:rPr>
              <a:t>, we consider two cases</a:t>
            </a:r>
          </a:p>
          <a:p>
            <a:pPr eaLnBrk="1" hangingPunct="1">
              <a:lnSpc>
                <a:spcPct val="90000"/>
              </a:lnSpc>
            </a:pPr>
            <a:r>
              <a:rPr lang="en-US" sz="2000">
                <a:solidFill>
                  <a:schemeClr val="tx2"/>
                </a:solidFill>
                <a:latin typeface="Tahoma" charset="0"/>
              </a:rPr>
              <a:t>Case 1:</a:t>
            </a:r>
            <a:r>
              <a:rPr lang="en-US" sz="2000">
                <a:latin typeface="Tahoma" charset="0"/>
              </a:rPr>
              <a:t> the adjacent siblings of </a:t>
            </a:r>
            <a:r>
              <a:rPr lang="en-US" sz="2000" b="1" i="1">
                <a:latin typeface="Times New Roman" charset="0"/>
              </a:rPr>
              <a:t>v</a:t>
            </a:r>
            <a:r>
              <a:rPr lang="en-US" sz="2000">
                <a:latin typeface="Tahoma" charset="0"/>
              </a:rPr>
              <a:t> are 2-nodes</a:t>
            </a:r>
          </a:p>
          <a:p>
            <a:pPr lvl="1" eaLnBrk="1" hangingPunct="1">
              <a:lnSpc>
                <a:spcPct val="90000"/>
              </a:lnSpc>
            </a:pPr>
            <a:r>
              <a:rPr lang="en-US" sz="1800">
                <a:solidFill>
                  <a:schemeClr val="tx2"/>
                </a:solidFill>
                <a:latin typeface="Tahoma" charset="0"/>
              </a:rPr>
              <a:t>Fusion operation:</a:t>
            </a:r>
            <a:r>
              <a:rPr lang="en-US" sz="1800">
                <a:latin typeface="Tahoma" charset="0"/>
              </a:rPr>
              <a:t> we merge </a:t>
            </a:r>
            <a:r>
              <a:rPr lang="en-US" sz="1800" b="1" i="1">
                <a:latin typeface="Times New Roman" charset="0"/>
              </a:rPr>
              <a:t>v</a:t>
            </a:r>
            <a:r>
              <a:rPr lang="en-US" sz="1800">
                <a:latin typeface="Tahoma" charset="0"/>
              </a:rPr>
              <a:t> with an adjacent sibling </a:t>
            </a:r>
            <a:r>
              <a:rPr lang="en-US" sz="1800" b="1" i="1">
                <a:latin typeface="Times New Roman" charset="0"/>
              </a:rPr>
              <a:t>w</a:t>
            </a:r>
            <a:r>
              <a:rPr lang="en-US" sz="1800">
                <a:latin typeface="Tahoma" charset="0"/>
              </a:rPr>
              <a:t> and move an entry from </a:t>
            </a:r>
            <a:r>
              <a:rPr lang="en-US" sz="1800" b="1" i="1">
                <a:latin typeface="Times New Roman" charset="0"/>
              </a:rPr>
              <a:t>u</a:t>
            </a:r>
            <a:r>
              <a:rPr lang="en-US" sz="1800">
                <a:latin typeface="Tahoma" charset="0"/>
              </a:rPr>
              <a:t> to the merged node </a:t>
            </a:r>
            <a:r>
              <a:rPr lang="en-US" sz="1800" b="1" i="1">
                <a:latin typeface="Times New Roman" charset="0"/>
              </a:rPr>
              <a:t>v</a:t>
            </a:r>
            <a:r>
              <a:rPr lang="en-US" sz="1800" i="1">
                <a:latin typeface="Times New Roman" charset="0"/>
              </a:rPr>
              <a:t>'</a:t>
            </a:r>
            <a:endParaRPr lang="en-US" sz="1800">
              <a:latin typeface="Tahoma" charset="0"/>
            </a:endParaRPr>
          </a:p>
          <a:p>
            <a:pPr lvl="1" eaLnBrk="1" hangingPunct="1">
              <a:lnSpc>
                <a:spcPct val="90000"/>
              </a:lnSpc>
            </a:pPr>
            <a:r>
              <a:rPr lang="en-US" sz="1800">
                <a:latin typeface="Tahoma" charset="0"/>
              </a:rPr>
              <a:t>After a fusion, the underflow may propagate to the parent </a:t>
            </a:r>
            <a:r>
              <a:rPr lang="en-US" sz="1800" b="1" i="1">
                <a:latin typeface="Times New Roman" charset="0"/>
              </a:rPr>
              <a:t>u</a:t>
            </a:r>
          </a:p>
        </p:txBody>
      </p:sp>
      <p:sp>
        <p:nvSpPr>
          <p:cNvPr id="26629" name="Oval 7"/>
          <p:cNvSpPr>
            <a:spLocks noChangeArrowheads="1"/>
          </p:cNvSpPr>
          <p:nvPr/>
        </p:nvSpPr>
        <p:spPr bwMode="auto">
          <a:xfrm>
            <a:off x="3446463" y="4495800"/>
            <a:ext cx="1295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9  14</a:t>
            </a:r>
          </a:p>
        </p:txBody>
      </p:sp>
      <p:sp>
        <p:nvSpPr>
          <p:cNvPr id="26630" name="Oval 8"/>
          <p:cNvSpPr>
            <a:spLocks noChangeArrowheads="1"/>
          </p:cNvSpPr>
          <p:nvPr/>
        </p:nvSpPr>
        <p:spPr bwMode="auto">
          <a:xfrm>
            <a:off x="2286000" y="5257800"/>
            <a:ext cx="1295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2  5  7</a:t>
            </a:r>
          </a:p>
        </p:txBody>
      </p:sp>
      <p:sp>
        <p:nvSpPr>
          <p:cNvPr id="26631" name="Oval 9"/>
          <p:cNvSpPr>
            <a:spLocks noChangeArrowheads="1"/>
          </p:cNvSpPr>
          <p:nvPr/>
        </p:nvSpPr>
        <p:spPr bwMode="auto">
          <a:xfrm>
            <a:off x="4038600" y="5257800"/>
            <a:ext cx="914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10</a:t>
            </a:r>
          </a:p>
        </p:txBody>
      </p:sp>
      <p:sp>
        <p:nvSpPr>
          <p:cNvPr id="26632" name="Oval 10"/>
          <p:cNvSpPr>
            <a:spLocks noChangeArrowheads="1"/>
          </p:cNvSpPr>
          <p:nvPr/>
        </p:nvSpPr>
        <p:spPr bwMode="auto">
          <a:xfrm>
            <a:off x="5181600" y="5257800"/>
            <a:ext cx="6096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endParaRPr lang="en-US" sz="2000">
              <a:solidFill>
                <a:srgbClr val="BE2D00"/>
              </a:solidFill>
              <a:latin typeface="Tahoma" charset="0"/>
              <a:ea typeface="ＭＳ Ｐゴシック" charset="0"/>
            </a:endParaRPr>
          </a:p>
        </p:txBody>
      </p:sp>
      <p:sp>
        <p:nvSpPr>
          <p:cNvPr id="26633" name="Rectangle 11"/>
          <p:cNvSpPr>
            <a:spLocks noChangeArrowheads="1"/>
          </p:cNvSpPr>
          <p:nvPr/>
        </p:nvSpPr>
        <p:spPr bwMode="auto">
          <a:xfrm>
            <a:off x="21336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34" name="Rectangle 12"/>
          <p:cNvSpPr>
            <a:spLocks noChangeArrowheads="1"/>
          </p:cNvSpPr>
          <p:nvPr/>
        </p:nvSpPr>
        <p:spPr bwMode="auto">
          <a:xfrm>
            <a:off x="26670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35" name="Rectangle 13"/>
          <p:cNvSpPr>
            <a:spLocks noChangeArrowheads="1"/>
          </p:cNvSpPr>
          <p:nvPr/>
        </p:nvSpPr>
        <p:spPr bwMode="auto">
          <a:xfrm>
            <a:off x="34290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36" name="Rectangle 14"/>
          <p:cNvSpPr>
            <a:spLocks noChangeArrowheads="1"/>
          </p:cNvSpPr>
          <p:nvPr/>
        </p:nvSpPr>
        <p:spPr bwMode="auto">
          <a:xfrm>
            <a:off x="40386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37" name="Rectangle 15"/>
          <p:cNvSpPr>
            <a:spLocks noChangeArrowheads="1"/>
          </p:cNvSpPr>
          <p:nvPr/>
        </p:nvSpPr>
        <p:spPr bwMode="auto">
          <a:xfrm>
            <a:off x="47244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38" name="Rectangle 17"/>
          <p:cNvSpPr>
            <a:spLocks noChangeArrowheads="1"/>
          </p:cNvSpPr>
          <p:nvPr/>
        </p:nvSpPr>
        <p:spPr bwMode="auto">
          <a:xfrm>
            <a:off x="5381625"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6639" name="AutoShape 18"/>
          <p:cNvCxnSpPr>
            <a:cxnSpLocks noChangeShapeType="1"/>
            <a:stCxn id="26633" idx="0"/>
            <a:endCxn id="26630" idx="3"/>
          </p:cNvCxnSpPr>
          <p:nvPr/>
        </p:nvCxnSpPr>
        <p:spPr bwMode="auto">
          <a:xfrm flipV="1">
            <a:off x="2247901" y="55927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0" name="AutoShape 19"/>
          <p:cNvCxnSpPr>
            <a:cxnSpLocks noChangeShapeType="1"/>
            <a:stCxn id="26634" idx="0"/>
            <a:endCxn id="26630" idx="4"/>
          </p:cNvCxnSpPr>
          <p:nvPr/>
        </p:nvCxnSpPr>
        <p:spPr bwMode="auto">
          <a:xfrm flipV="1">
            <a:off x="2781300" y="56483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1" name="AutoShape 20"/>
          <p:cNvCxnSpPr>
            <a:cxnSpLocks noChangeShapeType="1"/>
            <a:stCxn id="26635" idx="0"/>
            <a:endCxn id="26630" idx="5"/>
          </p:cNvCxnSpPr>
          <p:nvPr/>
        </p:nvCxnSpPr>
        <p:spPr bwMode="auto">
          <a:xfrm flipH="1" flipV="1">
            <a:off x="3392488" y="55927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2" name="AutoShape 21"/>
          <p:cNvCxnSpPr>
            <a:cxnSpLocks noChangeShapeType="1"/>
            <a:stCxn id="26636" idx="0"/>
            <a:endCxn id="26631" idx="3"/>
          </p:cNvCxnSpPr>
          <p:nvPr/>
        </p:nvCxnSpPr>
        <p:spPr bwMode="auto">
          <a:xfrm flipV="1">
            <a:off x="41529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3" name="AutoShape 22"/>
          <p:cNvCxnSpPr>
            <a:cxnSpLocks noChangeShapeType="1"/>
            <a:stCxn id="26637" idx="0"/>
            <a:endCxn id="26631" idx="5"/>
          </p:cNvCxnSpPr>
          <p:nvPr/>
        </p:nvCxnSpPr>
        <p:spPr bwMode="auto">
          <a:xfrm flipH="1" flipV="1">
            <a:off x="48196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4" name="AutoShape 24"/>
          <p:cNvCxnSpPr>
            <a:cxnSpLocks noChangeShapeType="1"/>
            <a:stCxn id="26638" idx="0"/>
            <a:endCxn id="26632" idx="4"/>
          </p:cNvCxnSpPr>
          <p:nvPr/>
        </p:nvCxnSpPr>
        <p:spPr bwMode="auto">
          <a:xfrm flipH="1" flipV="1">
            <a:off x="5486401"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5" name="AutoShape 25"/>
          <p:cNvCxnSpPr>
            <a:cxnSpLocks noChangeShapeType="1"/>
            <a:stCxn id="26630" idx="0"/>
            <a:endCxn id="26629" idx="3"/>
          </p:cNvCxnSpPr>
          <p:nvPr/>
        </p:nvCxnSpPr>
        <p:spPr bwMode="auto">
          <a:xfrm flipV="1">
            <a:off x="2933701" y="4830763"/>
            <a:ext cx="701675" cy="4175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6" name="AutoShape 26"/>
          <p:cNvCxnSpPr>
            <a:cxnSpLocks noChangeShapeType="1"/>
            <a:stCxn id="26631" idx="0"/>
            <a:endCxn id="26629" idx="4"/>
          </p:cNvCxnSpPr>
          <p:nvPr/>
        </p:nvCxnSpPr>
        <p:spPr bwMode="auto">
          <a:xfrm flipH="1" flipV="1">
            <a:off x="4094164" y="4886325"/>
            <a:ext cx="401637" cy="361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47" name="AutoShape 27"/>
          <p:cNvCxnSpPr>
            <a:cxnSpLocks noChangeShapeType="1"/>
            <a:stCxn id="26632" idx="0"/>
            <a:endCxn id="26629" idx="5"/>
          </p:cNvCxnSpPr>
          <p:nvPr/>
        </p:nvCxnSpPr>
        <p:spPr bwMode="auto">
          <a:xfrm flipH="1" flipV="1">
            <a:off x="4552950" y="4830764"/>
            <a:ext cx="933450" cy="4079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6648" name="Rectangle 28"/>
          <p:cNvSpPr>
            <a:spLocks noChangeArrowheads="1"/>
          </p:cNvSpPr>
          <p:nvPr/>
        </p:nvSpPr>
        <p:spPr bwMode="auto">
          <a:xfrm>
            <a:off x="3275771" y="4267200"/>
            <a:ext cx="1715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u</a:t>
            </a:r>
            <a:endParaRPr lang="en-US" sz="2400" b="1">
              <a:solidFill>
                <a:srgbClr val="40458C"/>
              </a:solidFill>
              <a:latin typeface="Tahoma" charset="0"/>
              <a:ea typeface="ＭＳ Ｐゴシック" charset="0"/>
            </a:endParaRPr>
          </a:p>
        </p:txBody>
      </p:sp>
      <p:sp>
        <p:nvSpPr>
          <p:cNvPr id="26649" name="Rectangle 29"/>
          <p:cNvSpPr>
            <a:spLocks noChangeArrowheads="1"/>
          </p:cNvSpPr>
          <p:nvPr/>
        </p:nvSpPr>
        <p:spPr bwMode="auto">
          <a:xfrm>
            <a:off x="5638141" y="4953000"/>
            <a:ext cx="13625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BE2D00"/>
                </a:solidFill>
                <a:latin typeface="Times New Roman" charset="0"/>
                <a:ea typeface="ＭＳ Ｐゴシック" charset="0"/>
              </a:rPr>
              <a:t>v</a:t>
            </a:r>
            <a:endParaRPr lang="en-US" sz="2400" b="1">
              <a:solidFill>
                <a:srgbClr val="BE2D00"/>
              </a:solidFill>
              <a:latin typeface="Tahoma" charset="0"/>
              <a:ea typeface="ＭＳ Ｐゴシック" charset="0"/>
            </a:endParaRPr>
          </a:p>
        </p:txBody>
      </p:sp>
      <p:sp>
        <p:nvSpPr>
          <p:cNvPr id="26650" name="Oval 30"/>
          <p:cNvSpPr>
            <a:spLocks noChangeArrowheads="1"/>
          </p:cNvSpPr>
          <p:nvPr/>
        </p:nvSpPr>
        <p:spPr bwMode="auto">
          <a:xfrm>
            <a:off x="8077200" y="4495800"/>
            <a:ext cx="914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9</a:t>
            </a:r>
          </a:p>
        </p:txBody>
      </p:sp>
      <p:sp>
        <p:nvSpPr>
          <p:cNvPr id="26651" name="Oval 32"/>
          <p:cNvSpPr>
            <a:spLocks noChangeArrowheads="1"/>
          </p:cNvSpPr>
          <p:nvPr/>
        </p:nvSpPr>
        <p:spPr bwMode="auto">
          <a:xfrm>
            <a:off x="8877300" y="5257800"/>
            <a:ext cx="12954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10  14</a:t>
            </a:r>
          </a:p>
        </p:txBody>
      </p:sp>
      <p:sp>
        <p:nvSpPr>
          <p:cNvPr id="26652" name="Rectangle 37"/>
          <p:cNvSpPr>
            <a:spLocks noChangeArrowheads="1"/>
          </p:cNvSpPr>
          <p:nvPr/>
        </p:nvSpPr>
        <p:spPr bwMode="auto">
          <a:xfrm>
            <a:off x="8715375"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53" name="Rectangle 38"/>
          <p:cNvSpPr>
            <a:spLocks noChangeArrowheads="1"/>
          </p:cNvSpPr>
          <p:nvPr/>
        </p:nvSpPr>
        <p:spPr bwMode="auto">
          <a:xfrm>
            <a:off x="9401175"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54" name="Rectangle 39"/>
          <p:cNvSpPr>
            <a:spLocks noChangeArrowheads="1"/>
          </p:cNvSpPr>
          <p:nvPr/>
        </p:nvSpPr>
        <p:spPr bwMode="auto">
          <a:xfrm>
            <a:off x="100584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6655" name="AutoShape 43"/>
          <p:cNvCxnSpPr>
            <a:cxnSpLocks noChangeShapeType="1"/>
            <a:stCxn id="26652" idx="0"/>
            <a:endCxn id="26651" idx="3"/>
          </p:cNvCxnSpPr>
          <p:nvPr/>
        </p:nvCxnSpPr>
        <p:spPr bwMode="auto">
          <a:xfrm flipV="1">
            <a:off x="8829675" y="5602289"/>
            <a:ext cx="236538"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56" name="AutoShape 44"/>
          <p:cNvCxnSpPr>
            <a:cxnSpLocks noChangeShapeType="1"/>
            <a:stCxn id="26653" idx="0"/>
            <a:endCxn id="26651" idx="4"/>
          </p:cNvCxnSpPr>
          <p:nvPr/>
        </p:nvCxnSpPr>
        <p:spPr bwMode="auto">
          <a:xfrm flipV="1">
            <a:off x="9515476"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57" name="AutoShape 45"/>
          <p:cNvCxnSpPr>
            <a:cxnSpLocks noChangeShapeType="1"/>
            <a:stCxn id="26654" idx="0"/>
            <a:endCxn id="26651" idx="5"/>
          </p:cNvCxnSpPr>
          <p:nvPr/>
        </p:nvCxnSpPr>
        <p:spPr bwMode="auto">
          <a:xfrm flipH="1" flipV="1">
            <a:off x="9983788" y="5602289"/>
            <a:ext cx="188912"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58" name="AutoShape 46"/>
          <p:cNvCxnSpPr>
            <a:cxnSpLocks noChangeShapeType="1"/>
            <a:stCxn id="26666" idx="0"/>
            <a:endCxn id="26650" idx="3"/>
          </p:cNvCxnSpPr>
          <p:nvPr/>
        </p:nvCxnSpPr>
        <p:spPr bwMode="auto">
          <a:xfrm flipV="1">
            <a:off x="7581900" y="4830763"/>
            <a:ext cx="628650" cy="4175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59" name="AutoShape 47"/>
          <p:cNvCxnSpPr>
            <a:cxnSpLocks noChangeShapeType="1"/>
            <a:stCxn id="26651" idx="0"/>
            <a:endCxn id="26650" idx="5"/>
          </p:cNvCxnSpPr>
          <p:nvPr/>
        </p:nvCxnSpPr>
        <p:spPr bwMode="auto">
          <a:xfrm flipH="1" flipV="1">
            <a:off x="8858250" y="4830764"/>
            <a:ext cx="666750" cy="4079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6660" name="Rectangle 49"/>
          <p:cNvSpPr>
            <a:spLocks noChangeArrowheads="1"/>
          </p:cNvSpPr>
          <p:nvPr/>
        </p:nvSpPr>
        <p:spPr bwMode="auto">
          <a:xfrm>
            <a:off x="7923971" y="4267200"/>
            <a:ext cx="1715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u</a:t>
            </a:r>
            <a:endParaRPr lang="en-US" sz="2400" b="1">
              <a:solidFill>
                <a:srgbClr val="40458C"/>
              </a:solidFill>
              <a:latin typeface="Tahoma" charset="0"/>
              <a:ea typeface="ＭＳ Ｐゴシック" charset="0"/>
            </a:endParaRPr>
          </a:p>
        </p:txBody>
      </p:sp>
      <p:sp>
        <p:nvSpPr>
          <p:cNvPr id="26661" name="Rectangle 50"/>
          <p:cNvSpPr>
            <a:spLocks noChangeArrowheads="1"/>
          </p:cNvSpPr>
          <p:nvPr/>
        </p:nvSpPr>
        <p:spPr bwMode="auto">
          <a:xfrm>
            <a:off x="10009799" y="4953000"/>
            <a:ext cx="2019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BE2D00"/>
                </a:solidFill>
                <a:latin typeface="Times New Roman" charset="0"/>
                <a:ea typeface="ＭＳ Ｐゴシック" charset="0"/>
              </a:rPr>
              <a:t>v</a:t>
            </a:r>
            <a:r>
              <a:rPr lang="en-US" sz="2400" i="1">
                <a:solidFill>
                  <a:srgbClr val="BE2D00"/>
                </a:solidFill>
                <a:latin typeface="Times New Roman" charset="0"/>
                <a:ea typeface="ＭＳ Ｐゴシック" charset="0"/>
              </a:rPr>
              <a:t>'</a:t>
            </a:r>
          </a:p>
        </p:txBody>
      </p:sp>
      <p:sp>
        <p:nvSpPr>
          <p:cNvPr id="26662" name="Rectangle 51"/>
          <p:cNvSpPr>
            <a:spLocks noChangeArrowheads="1"/>
          </p:cNvSpPr>
          <p:nvPr/>
        </p:nvSpPr>
        <p:spPr bwMode="auto">
          <a:xfrm>
            <a:off x="4672608" y="4953000"/>
            <a:ext cx="20518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w</a:t>
            </a:r>
            <a:endParaRPr lang="en-US" sz="2400" b="1">
              <a:solidFill>
                <a:srgbClr val="40458C"/>
              </a:solidFill>
              <a:latin typeface="Tahoma" charset="0"/>
              <a:ea typeface="ＭＳ Ｐゴシック" charset="0"/>
            </a:endParaRPr>
          </a:p>
        </p:txBody>
      </p:sp>
      <p:sp>
        <p:nvSpPr>
          <p:cNvPr id="26663" name="AutoShape 52"/>
          <p:cNvSpPr>
            <a:spLocks noChangeArrowheads="1"/>
          </p:cNvSpPr>
          <p:nvPr/>
        </p:nvSpPr>
        <p:spPr bwMode="auto">
          <a:xfrm>
            <a:off x="6172201" y="49530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64" name="Rectangle 53"/>
          <p:cNvSpPr>
            <a:spLocks noChangeArrowheads="1"/>
          </p:cNvSpPr>
          <p:nvPr/>
        </p:nvSpPr>
        <p:spPr bwMode="auto">
          <a:xfrm>
            <a:off x="30480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6665" name="AutoShape 54"/>
          <p:cNvCxnSpPr>
            <a:cxnSpLocks noChangeShapeType="1"/>
            <a:stCxn id="26664" idx="0"/>
            <a:endCxn id="26630" idx="4"/>
          </p:cNvCxnSpPr>
          <p:nvPr/>
        </p:nvCxnSpPr>
        <p:spPr bwMode="auto">
          <a:xfrm flipH="1" flipV="1">
            <a:off x="2933700" y="56483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6666" name="Oval 55"/>
          <p:cNvSpPr>
            <a:spLocks noChangeArrowheads="1"/>
          </p:cNvSpPr>
          <p:nvPr/>
        </p:nvSpPr>
        <p:spPr bwMode="auto">
          <a:xfrm>
            <a:off x="6934200" y="5257800"/>
            <a:ext cx="1295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2  5  7</a:t>
            </a:r>
          </a:p>
        </p:txBody>
      </p:sp>
      <p:sp>
        <p:nvSpPr>
          <p:cNvPr id="26667" name="Rectangle 56"/>
          <p:cNvSpPr>
            <a:spLocks noChangeArrowheads="1"/>
          </p:cNvSpPr>
          <p:nvPr/>
        </p:nvSpPr>
        <p:spPr bwMode="auto">
          <a:xfrm>
            <a:off x="67818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68" name="Rectangle 57"/>
          <p:cNvSpPr>
            <a:spLocks noChangeArrowheads="1"/>
          </p:cNvSpPr>
          <p:nvPr/>
        </p:nvSpPr>
        <p:spPr bwMode="auto">
          <a:xfrm>
            <a:off x="73152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6669" name="Rectangle 58"/>
          <p:cNvSpPr>
            <a:spLocks noChangeArrowheads="1"/>
          </p:cNvSpPr>
          <p:nvPr/>
        </p:nvSpPr>
        <p:spPr bwMode="auto">
          <a:xfrm>
            <a:off x="80772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6670" name="AutoShape 59"/>
          <p:cNvCxnSpPr>
            <a:cxnSpLocks noChangeShapeType="1"/>
            <a:stCxn id="26667" idx="0"/>
            <a:endCxn id="26666" idx="3"/>
          </p:cNvCxnSpPr>
          <p:nvPr/>
        </p:nvCxnSpPr>
        <p:spPr bwMode="auto">
          <a:xfrm flipV="1">
            <a:off x="6896101" y="5592763"/>
            <a:ext cx="22701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71" name="AutoShape 60"/>
          <p:cNvCxnSpPr>
            <a:cxnSpLocks noChangeShapeType="1"/>
            <a:stCxn id="26668" idx="0"/>
            <a:endCxn id="26666" idx="4"/>
          </p:cNvCxnSpPr>
          <p:nvPr/>
        </p:nvCxnSpPr>
        <p:spPr bwMode="auto">
          <a:xfrm flipV="1">
            <a:off x="7429500" y="5648325"/>
            <a:ext cx="1524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6672" name="AutoShape 61"/>
          <p:cNvCxnSpPr>
            <a:cxnSpLocks noChangeShapeType="1"/>
            <a:stCxn id="26669" idx="0"/>
            <a:endCxn id="26666" idx="5"/>
          </p:cNvCxnSpPr>
          <p:nvPr/>
        </p:nvCxnSpPr>
        <p:spPr bwMode="auto">
          <a:xfrm flipH="1" flipV="1">
            <a:off x="8040688" y="5592763"/>
            <a:ext cx="15081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6673" name="Rectangle 62"/>
          <p:cNvSpPr>
            <a:spLocks noChangeArrowheads="1"/>
          </p:cNvSpPr>
          <p:nvPr/>
        </p:nvSpPr>
        <p:spPr bwMode="auto">
          <a:xfrm>
            <a:off x="76962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6674" name="AutoShape 63"/>
          <p:cNvCxnSpPr>
            <a:cxnSpLocks noChangeShapeType="1"/>
            <a:stCxn id="26673" idx="0"/>
            <a:endCxn id="26666" idx="4"/>
          </p:cNvCxnSpPr>
          <p:nvPr/>
        </p:nvCxnSpPr>
        <p:spPr bwMode="auto">
          <a:xfrm flipH="1" flipV="1">
            <a:off x="7581900" y="5648325"/>
            <a:ext cx="2286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84084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7650"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F56E4AD7-AA84-1848-8111-6A3728B2B6A5}" type="slidenum">
              <a:rPr lang="en-US" sz="1400">
                <a:solidFill>
                  <a:srgbClr val="40458C"/>
                </a:solidFill>
              </a:rPr>
              <a:pPr eaLnBrk="1" fontAlgn="base" hangingPunct="1">
                <a:spcBef>
                  <a:spcPct val="0"/>
                </a:spcBef>
                <a:spcAft>
                  <a:spcPct val="0"/>
                </a:spcAft>
              </a:pPr>
              <a:t>45</a:t>
            </a:fld>
            <a:endParaRPr lang="en-US" sz="1400">
              <a:solidFill>
                <a:srgbClr val="40458C"/>
              </a:solidFill>
            </a:endParaRPr>
          </a:p>
        </p:txBody>
      </p:sp>
      <p:sp>
        <p:nvSpPr>
          <p:cNvPr id="27651" name="Rectangle 2"/>
          <p:cNvSpPr>
            <a:spLocks noGrp="1" noChangeArrowheads="1"/>
          </p:cNvSpPr>
          <p:nvPr>
            <p:ph type="title"/>
          </p:nvPr>
        </p:nvSpPr>
        <p:spPr/>
        <p:txBody>
          <a:bodyPr/>
          <a:lstStyle/>
          <a:p>
            <a:pPr eaLnBrk="1" hangingPunct="1"/>
            <a:r>
              <a:rPr lang="en-US">
                <a:latin typeface="Tahoma" charset="0"/>
              </a:rPr>
              <a:t>Underflow and Transfer</a:t>
            </a:r>
          </a:p>
        </p:txBody>
      </p:sp>
      <p:sp>
        <p:nvSpPr>
          <p:cNvPr id="27652" name="Rectangle 3" descr="Rectangle: Click to edit Master text styles&#10;Second level&#10;Third level&#10;Fourth level&#10;Fifth level"/>
          <p:cNvSpPr>
            <a:spLocks noGrp="1" noChangeArrowheads="1"/>
          </p:cNvSpPr>
          <p:nvPr>
            <p:ph type="body" idx="1"/>
          </p:nvPr>
        </p:nvSpPr>
        <p:spPr>
          <a:xfrm>
            <a:off x="2286000" y="1600200"/>
            <a:ext cx="7772400" cy="2514600"/>
          </a:xfrm>
        </p:spPr>
        <p:txBody>
          <a:bodyPr/>
          <a:lstStyle/>
          <a:p>
            <a:pPr eaLnBrk="1" hangingPunct="1">
              <a:lnSpc>
                <a:spcPct val="90000"/>
              </a:lnSpc>
            </a:pPr>
            <a:r>
              <a:rPr lang="en-US" sz="2000">
                <a:latin typeface="Tahoma" charset="0"/>
              </a:rPr>
              <a:t>To handle an underflow at node </a:t>
            </a:r>
            <a:r>
              <a:rPr lang="en-US" sz="2000" b="1" i="1">
                <a:latin typeface="Times New Roman" charset="0"/>
              </a:rPr>
              <a:t>v </a:t>
            </a:r>
            <a:r>
              <a:rPr lang="en-US" sz="2000">
                <a:latin typeface="Tahoma" charset="0"/>
              </a:rPr>
              <a:t>with parent </a:t>
            </a:r>
            <a:r>
              <a:rPr lang="en-US" sz="2000" b="1" i="1">
                <a:latin typeface="Times New Roman" charset="0"/>
              </a:rPr>
              <a:t>u</a:t>
            </a:r>
            <a:r>
              <a:rPr lang="en-US" sz="2000">
                <a:latin typeface="Tahoma" charset="0"/>
              </a:rPr>
              <a:t>, we consider two cases</a:t>
            </a:r>
          </a:p>
          <a:p>
            <a:pPr eaLnBrk="1" hangingPunct="1">
              <a:lnSpc>
                <a:spcPct val="90000"/>
              </a:lnSpc>
            </a:pPr>
            <a:r>
              <a:rPr lang="en-US" sz="2000">
                <a:solidFill>
                  <a:schemeClr val="tx2"/>
                </a:solidFill>
                <a:latin typeface="Tahoma" charset="0"/>
              </a:rPr>
              <a:t>Case 2:</a:t>
            </a:r>
            <a:r>
              <a:rPr lang="en-US" sz="2000">
                <a:latin typeface="Tahoma" charset="0"/>
              </a:rPr>
              <a:t> an adjacent sibling </a:t>
            </a:r>
            <a:r>
              <a:rPr lang="en-US" sz="2000" b="1" i="1">
                <a:latin typeface="Times New Roman" charset="0"/>
              </a:rPr>
              <a:t>w</a:t>
            </a:r>
            <a:r>
              <a:rPr lang="en-US" sz="2000">
                <a:latin typeface="Tahoma" charset="0"/>
              </a:rPr>
              <a:t> of </a:t>
            </a:r>
            <a:r>
              <a:rPr lang="en-US" sz="2000" b="1" i="1">
                <a:latin typeface="Times New Roman" charset="0"/>
              </a:rPr>
              <a:t>v</a:t>
            </a:r>
            <a:r>
              <a:rPr lang="en-US" sz="2000">
                <a:latin typeface="Tahoma" charset="0"/>
              </a:rPr>
              <a:t> is a 3-node or a 4-node</a:t>
            </a:r>
          </a:p>
          <a:p>
            <a:pPr lvl="1" eaLnBrk="1" hangingPunct="1">
              <a:lnSpc>
                <a:spcPct val="90000"/>
              </a:lnSpc>
            </a:pPr>
            <a:r>
              <a:rPr lang="en-US" sz="1800">
                <a:solidFill>
                  <a:schemeClr val="tx2"/>
                </a:solidFill>
                <a:latin typeface="Tahoma" charset="0"/>
              </a:rPr>
              <a:t>Transfer operation:</a:t>
            </a:r>
          </a:p>
          <a:p>
            <a:pPr lvl="1" eaLnBrk="1" hangingPunct="1">
              <a:lnSpc>
                <a:spcPct val="90000"/>
              </a:lnSpc>
              <a:buFont typeface="Wingdings" charset="0"/>
              <a:buNone/>
            </a:pPr>
            <a:r>
              <a:rPr lang="en-US" sz="1800">
                <a:latin typeface="Tahoma" charset="0"/>
              </a:rPr>
              <a:t>		1.  we move a child of </a:t>
            </a:r>
            <a:r>
              <a:rPr lang="en-US" sz="1800" b="1" i="1">
                <a:latin typeface="Times New Roman" charset="0"/>
              </a:rPr>
              <a:t>w</a:t>
            </a:r>
            <a:r>
              <a:rPr lang="en-US" sz="1800">
                <a:latin typeface="Tahoma" charset="0"/>
              </a:rPr>
              <a:t> to </a:t>
            </a:r>
            <a:r>
              <a:rPr lang="en-US" sz="1800" b="1" i="1">
                <a:latin typeface="Times New Roman" charset="0"/>
              </a:rPr>
              <a:t>v</a:t>
            </a:r>
            <a:r>
              <a:rPr lang="en-US" sz="1800">
                <a:latin typeface="Tahoma" charset="0"/>
              </a:rPr>
              <a:t> </a:t>
            </a:r>
          </a:p>
          <a:p>
            <a:pPr lvl="1" eaLnBrk="1" hangingPunct="1">
              <a:lnSpc>
                <a:spcPct val="90000"/>
              </a:lnSpc>
              <a:buFont typeface="Wingdings" charset="0"/>
              <a:buNone/>
            </a:pPr>
            <a:r>
              <a:rPr lang="en-US" sz="1800">
                <a:latin typeface="Tahoma" charset="0"/>
              </a:rPr>
              <a:t>		2.  we move an item from </a:t>
            </a:r>
            <a:r>
              <a:rPr lang="en-US" sz="1800" b="1" i="1">
                <a:latin typeface="Times New Roman" charset="0"/>
              </a:rPr>
              <a:t>u</a:t>
            </a:r>
            <a:r>
              <a:rPr lang="en-US" sz="1800">
                <a:latin typeface="Tahoma" charset="0"/>
              </a:rPr>
              <a:t> to </a:t>
            </a:r>
            <a:r>
              <a:rPr lang="en-US" sz="1800" b="1" i="1">
                <a:latin typeface="Times New Roman" charset="0"/>
              </a:rPr>
              <a:t>v</a:t>
            </a:r>
          </a:p>
          <a:p>
            <a:pPr lvl="1" eaLnBrk="1" hangingPunct="1">
              <a:lnSpc>
                <a:spcPct val="90000"/>
              </a:lnSpc>
              <a:buFont typeface="Wingdings" charset="0"/>
              <a:buNone/>
            </a:pPr>
            <a:r>
              <a:rPr lang="en-US" sz="1800" b="1" i="1">
                <a:latin typeface="Times New Roman" charset="0"/>
              </a:rPr>
              <a:t>		</a:t>
            </a:r>
            <a:r>
              <a:rPr lang="en-US" sz="1800">
                <a:latin typeface="Tahoma" charset="0"/>
              </a:rPr>
              <a:t>3.  we move an item from </a:t>
            </a:r>
            <a:r>
              <a:rPr lang="en-US" sz="1800" b="1" i="1">
                <a:latin typeface="Times New Roman" charset="0"/>
              </a:rPr>
              <a:t>w</a:t>
            </a:r>
            <a:r>
              <a:rPr lang="en-US" sz="1800">
                <a:latin typeface="Tahoma" charset="0"/>
              </a:rPr>
              <a:t> to </a:t>
            </a:r>
            <a:r>
              <a:rPr lang="en-US" sz="1800" b="1" i="1">
                <a:latin typeface="Times New Roman" charset="0"/>
              </a:rPr>
              <a:t>u</a:t>
            </a:r>
            <a:endParaRPr lang="en-US" sz="1800">
              <a:latin typeface="Tahoma" charset="0"/>
            </a:endParaRPr>
          </a:p>
          <a:p>
            <a:pPr lvl="1" eaLnBrk="1" hangingPunct="1">
              <a:lnSpc>
                <a:spcPct val="90000"/>
              </a:lnSpc>
            </a:pPr>
            <a:r>
              <a:rPr lang="en-US" sz="1800">
                <a:latin typeface="Tahoma" charset="0"/>
              </a:rPr>
              <a:t>After a transfer, no underflow occurs</a:t>
            </a:r>
          </a:p>
        </p:txBody>
      </p:sp>
      <p:sp>
        <p:nvSpPr>
          <p:cNvPr id="27653" name="Oval 4"/>
          <p:cNvSpPr>
            <a:spLocks noChangeArrowheads="1"/>
          </p:cNvSpPr>
          <p:nvPr/>
        </p:nvSpPr>
        <p:spPr bwMode="auto">
          <a:xfrm>
            <a:off x="3581400" y="4495800"/>
            <a:ext cx="9906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4  </a:t>
            </a:r>
            <a:r>
              <a:rPr lang="en-US" sz="2000">
                <a:solidFill>
                  <a:srgbClr val="BE2D00"/>
                </a:solidFill>
                <a:latin typeface="Tahoma" charset="0"/>
                <a:ea typeface="ＭＳ Ｐゴシック" charset="0"/>
              </a:rPr>
              <a:t>9</a:t>
            </a:r>
          </a:p>
        </p:txBody>
      </p:sp>
      <p:sp>
        <p:nvSpPr>
          <p:cNvPr id="27654" name="Oval 5"/>
          <p:cNvSpPr>
            <a:spLocks noChangeArrowheads="1"/>
          </p:cNvSpPr>
          <p:nvPr/>
        </p:nvSpPr>
        <p:spPr bwMode="auto">
          <a:xfrm>
            <a:off x="3733800" y="5257800"/>
            <a:ext cx="914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6  </a:t>
            </a:r>
            <a:r>
              <a:rPr lang="en-US" sz="2000">
                <a:solidFill>
                  <a:srgbClr val="BE2D00"/>
                </a:solidFill>
                <a:latin typeface="Tahoma" charset="0"/>
                <a:ea typeface="ＭＳ Ｐゴシック" charset="0"/>
              </a:rPr>
              <a:t>8</a:t>
            </a:r>
          </a:p>
        </p:txBody>
      </p:sp>
      <p:sp>
        <p:nvSpPr>
          <p:cNvPr id="27655" name="Oval 6"/>
          <p:cNvSpPr>
            <a:spLocks noChangeArrowheads="1"/>
          </p:cNvSpPr>
          <p:nvPr/>
        </p:nvSpPr>
        <p:spPr bwMode="auto">
          <a:xfrm>
            <a:off x="2286000" y="5257800"/>
            <a:ext cx="914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a:t>
            </a:r>
          </a:p>
        </p:txBody>
      </p:sp>
      <p:sp>
        <p:nvSpPr>
          <p:cNvPr id="27656" name="Oval 7"/>
          <p:cNvSpPr>
            <a:spLocks noChangeArrowheads="1"/>
          </p:cNvSpPr>
          <p:nvPr/>
        </p:nvSpPr>
        <p:spPr bwMode="auto">
          <a:xfrm>
            <a:off x="4953000" y="5257800"/>
            <a:ext cx="6096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endParaRPr lang="en-US" sz="2000">
              <a:solidFill>
                <a:srgbClr val="BE2D00"/>
              </a:solidFill>
              <a:latin typeface="Tahoma" charset="0"/>
              <a:ea typeface="ＭＳ Ｐゴシック" charset="0"/>
            </a:endParaRPr>
          </a:p>
        </p:txBody>
      </p:sp>
      <p:sp>
        <p:nvSpPr>
          <p:cNvPr id="27657" name="Rectangle 8"/>
          <p:cNvSpPr>
            <a:spLocks noChangeArrowheads="1"/>
          </p:cNvSpPr>
          <p:nvPr/>
        </p:nvSpPr>
        <p:spPr bwMode="auto">
          <a:xfrm>
            <a:off x="35052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58" name="Rectangle 9"/>
          <p:cNvSpPr>
            <a:spLocks noChangeArrowheads="1"/>
          </p:cNvSpPr>
          <p:nvPr/>
        </p:nvSpPr>
        <p:spPr bwMode="auto">
          <a:xfrm>
            <a:off x="40386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59" name="Rectangle 10"/>
          <p:cNvSpPr>
            <a:spLocks noChangeArrowheads="1"/>
          </p:cNvSpPr>
          <p:nvPr/>
        </p:nvSpPr>
        <p:spPr bwMode="auto">
          <a:xfrm>
            <a:off x="44958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60" name="Rectangle 11"/>
          <p:cNvSpPr>
            <a:spLocks noChangeArrowheads="1"/>
          </p:cNvSpPr>
          <p:nvPr/>
        </p:nvSpPr>
        <p:spPr bwMode="auto">
          <a:xfrm>
            <a:off x="22860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61" name="Rectangle 12"/>
          <p:cNvSpPr>
            <a:spLocks noChangeArrowheads="1"/>
          </p:cNvSpPr>
          <p:nvPr/>
        </p:nvSpPr>
        <p:spPr bwMode="auto">
          <a:xfrm>
            <a:off x="29718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62" name="Rectangle 13"/>
          <p:cNvSpPr>
            <a:spLocks noChangeArrowheads="1"/>
          </p:cNvSpPr>
          <p:nvPr/>
        </p:nvSpPr>
        <p:spPr bwMode="auto">
          <a:xfrm>
            <a:off x="5153025"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7663" name="AutoShape 14"/>
          <p:cNvCxnSpPr>
            <a:cxnSpLocks noChangeShapeType="1"/>
            <a:stCxn id="27657" idx="0"/>
            <a:endCxn id="27654" idx="3"/>
          </p:cNvCxnSpPr>
          <p:nvPr/>
        </p:nvCxnSpPr>
        <p:spPr bwMode="auto">
          <a:xfrm flipV="1">
            <a:off x="3619500" y="5592763"/>
            <a:ext cx="2476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64" name="AutoShape 15"/>
          <p:cNvCxnSpPr>
            <a:cxnSpLocks noChangeShapeType="1"/>
            <a:stCxn id="27658" idx="0"/>
            <a:endCxn id="27654" idx="4"/>
          </p:cNvCxnSpPr>
          <p:nvPr/>
        </p:nvCxnSpPr>
        <p:spPr bwMode="auto">
          <a:xfrm flipV="1">
            <a:off x="4152900" y="5648325"/>
            <a:ext cx="38100" cy="2095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65" name="AutoShape 16"/>
          <p:cNvCxnSpPr>
            <a:cxnSpLocks noChangeShapeType="1"/>
            <a:stCxn id="27659" idx="0"/>
            <a:endCxn id="27654" idx="5"/>
          </p:cNvCxnSpPr>
          <p:nvPr/>
        </p:nvCxnSpPr>
        <p:spPr bwMode="auto">
          <a:xfrm flipH="1" flipV="1">
            <a:off x="4514850" y="5592763"/>
            <a:ext cx="952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66" name="AutoShape 17"/>
          <p:cNvCxnSpPr>
            <a:cxnSpLocks noChangeShapeType="1"/>
            <a:stCxn id="27660" idx="0"/>
            <a:endCxn id="27655" idx="3"/>
          </p:cNvCxnSpPr>
          <p:nvPr/>
        </p:nvCxnSpPr>
        <p:spPr bwMode="auto">
          <a:xfrm flipV="1">
            <a:off x="24003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67" name="AutoShape 18"/>
          <p:cNvCxnSpPr>
            <a:cxnSpLocks noChangeShapeType="1"/>
            <a:stCxn id="27661" idx="0"/>
            <a:endCxn id="27655" idx="5"/>
          </p:cNvCxnSpPr>
          <p:nvPr/>
        </p:nvCxnSpPr>
        <p:spPr bwMode="auto">
          <a:xfrm flipH="1" flipV="1">
            <a:off x="30670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68" name="AutoShape 19"/>
          <p:cNvCxnSpPr>
            <a:cxnSpLocks noChangeShapeType="1"/>
            <a:stCxn id="27662" idx="0"/>
            <a:endCxn id="27656" idx="4"/>
          </p:cNvCxnSpPr>
          <p:nvPr/>
        </p:nvCxnSpPr>
        <p:spPr bwMode="auto">
          <a:xfrm flipH="1" flipV="1">
            <a:off x="5257801" y="5657851"/>
            <a:ext cx="9525" cy="2000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69" name="AutoShape 20"/>
          <p:cNvCxnSpPr>
            <a:cxnSpLocks noChangeShapeType="1"/>
            <a:stCxn id="27654" idx="0"/>
            <a:endCxn id="27653" idx="4"/>
          </p:cNvCxnSpPr>
          <p:nvPr/>
        </p:nvCxnSpPr>
        <p:spPr bwMode="auto">
          <a:xfrm flipH="1" flipV="1">
            <a:off x="4076700" y="4886325"/>
            <a:ext cx="114300" cy="361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70" name="AutoShape 21"/>
          <p:cNvCxnSpPr>
            <a:cxnSpLocks noChangeShapeType="1"/>
            <a:stCxn id="27655" idx="0"/>
            <a:endCxn id="27653" idx="3"/>
          </p:cNvCxnSpPr>
          <p:nvPr/>
        </p:nvCxnSpPr>
        <p:spPr bwMode="auto">
          <a:xfrm flipV="1">
            <a:off x="2743201" y="4830763"/>
            <a:ext cx="982663" cy="4175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71" name="AutoShape 22"/>
          <p:cNvCxnSpPr>
            <a:cxnSpLocks noChangeShapeType="1"/>
            <a:stCxn id="27656" idx="0"/>
            <a:endCxn id="27653" idx="5"/>
          </p:cNvCxnSpPr>
          <p:nvPr/>
        </p:nvCxnSpPr>
        <p:spPr bwMode="auto">
          <a:xfrm flipH="1" flipV="1">
            <a:off x="4427538" y="4830764"/>
            <a:ext cx="830262" cy="4079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7672" name="Rectangle 23"/>
          <p:cNvSpPr>
            <a:spLocks noChangeArrowheads="1"/>
          </p:cNvSpPr>
          <p:nvPr/>
        </p:nvSpPr>
        <p:spPr bwMode="auto">
          <a:xfrm>
            <a:off x="3715508" y="4114800"/>
            <a:ext cx="1715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u</a:t>
            </a:r>
            <a:endParaRPr lang="en-US" sz="2400" b="1">
              <a:solidFill>
                <a:srgbClr val="40458C"/>
              </a:solidFill>
              <a:latin typeface="Tahoma" charset="0"/>
              <a:ea typeface="ＭＳ Ｐゴシック" charset="0"/>
            </a:endParaRPr>
          </a:p>
        </p:txBody>
      </p:sp>
      <p:sp>
        <p:nvSpPr>
          <p:cNvPr id="27673" name="Rectangle 24"/>
          <p:cNvSpPr>
            <a:spLocks noChangeArrowheads="1"/>
          </p:cNvSpPr>
          <p:nvPr/>
        </p:nvSpPr>
        <p:spPr bwMode="auto">
          <a:xfrm>
            <a:off x="5409541" y="4953000"/>
            <a:ext cx="13625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BE2D00"/>
                </a:solidFill>
                <a:latin typeface="Times New Roman" charset="0"/>
                <a:ea typeface="ＭＳ Ｐゴシック" charset="0"/>
              </a:rPr>
              <a:t>v</a:t>
            </a:r>
            <a:endParaRPr lang="en-US" sz="2400" b="1">
              <a:solidFill>
                <a:srgbClr val="BE2D00"/>
              </a:solidFill>
              <a:latin typeface="Tahoma" charset="0"/>
              <a:ea typeface="ＭＳ Ｐゴシック" charset="0"/>
            </a:endParaRPr>
          </a:p>
        </p:txBody>
      </p:sp>
      <p:sp>
        <p:nvSpPr>
          <p:cNvPr id="27674" name="Rectangle 44"/>
          <p:cNvSpPr>
            <a:spLocks noChangeArrowheads="1"/>
          </p:cNvSpPr>
          <p:nvPr/>
        </p:nvSpPr>
        <p:spPr bwMode="auto">
          <a:xfrm>
            <a:off x="4418608" y="4953000"/>
            <a:ext cx="20518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w</a:t>
            </a:r>
            <a:endParaRPr lang="en-US" sz="2400" b="1">
              <a:solidFill>
                <a:srgbClr val="40458C"/>
              </a:solidFill>
              <a:latin typeface="Tahoma" charset="0"/>
              <a:ea typeface="ＭＳ Ｐゴシック" charset="0"/>
            </a:endParaRPr>
          </a:p>
        </p:txBody>
      </p:sp>
      <p:sp>
        <p:nvSpPr>
          <p:cNvPr id="27675" name="AutoShape 45"/>
          <p:cNvSpPr>
            <a:spLocks noChangeArrowheads="1"/>
          </p:cNvSpPr>
          <p:nvPr/>
        </p:nvSpPr>
        <p:spPr bwMode="auto">
          <a:xfrm>
            <a:off x="5791201" y="4953001"/>
            <a:ext cx="633413" cy="314325"/>
          </a:xfrm>
          <a:prstGeom prst="rightArrow">
            <a:avLst>
              <a:gd name="adj1" fmla="val 50000"/>
              <a:gd name="adj2" fmla="val 50379"/>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76" name="Oval 48"/>
          <p:cNvSpPr>
            <a:spLocks noChangeArrowheads="1"/>
          </p:cNvSpPr>
          <p:nvPr/>
        </p:nvSpPr>
        <p:spPr bwMode="auto">
          <a:xfrm>
            <a:off x="7924800" y="4495800"/>
            <a:ext cx="9906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4  </a:t>
            </a:r>
            <a:r>
              <a:rPr lang="en-US" sz="2000">
                <a:solidFill>
                  <a:srgbClr val="BE2D00"/>
                </a:solidFill>
                <a:latin typeface="Tahoma" charset="0"/>
                <a:ea typeface="ＭＳ Ｐゴシック" charset="0"/>
              </a:rPr>
              <a:t>8</a:t>
            </a:r>
          </a:p>
        </p:txBody>
      </p:sp>
      <p:sp>
        <p:nvSpPr>
          <p:cNvPr id="27677" name="Oval 49"/>
          <p:cNvSpPr>
            <a:spLocks noChangeArrowheads="1"/>
          </p:cNvSpPr>
          <p:nvPr/>
        </p:nvSpPr>
        <p:spPr bwMode="auto">
          <a:xfrm>
            <a:off x="8077200" y="5257800"/>
            <a:ext cx="6858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6</a:t>
            </a:r>
          </a:p>
        </p:txBody>
      </p:sp>
      <p:sp>
        <p:nvSpPr>
          <p:cNvPr id="27678" name="Oval 50"/>
          <p:cNvSpPr>
            <a:spLocks noChangeArrowheads="1"/>
          </p:cNvSpPr>
          <p:nvPr/>
        </p:nvSpPr>
        <p:spPr bwMode="auto">
          <a:xfrm>
            <a:off x="6629400" y="5257800"/>
            <a:ext cx="914400" cy="3810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a:t>
            </a:r>
          </a:p>
        </p:txBody>
      </p:sp>
      <p:sp>
        <p:nvSpPr>
          <p:cNvPr id="27679" name="Oval 51"/>
          <p:cNvSpPr>
            <a:spLocks noChangeArrowheads="1"/>
          </p:cNvSpPr>
          <p:nvPr/>
        </p:nvSpPr>
        <p:spPr bwMode="auto">
          <a:xfrm>
            <a:off x="9448800" y="5257800"/>
            <a:ext cx="609600" cy="381000"/>
          </a:xfrm>
          <a:prstGeom prst="ellipse">
            <a:avLst/>
          </a:prstGeom>
          <a:solidFill>
            <a:schemeClr val="accent1"/>
          </a:solidFill>
          <a:ln w="3810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9</a:t>
            </a:r>
          </a:p>
        </p:txBody>
      </p:sp>
      <p:sp>
        <p:nvSpPr>
          <p:cNvPr id="27680" name="Rectangle 52"/>
          <p:cNvSpPr>
            <a:spLocks noChangeArrowheads="1"/>
          </p:cNvSpPr>
          <p:nvPr/>
        </p:nvSpPr>
        <p:spPr bwMode="auto">
          <a:xfrm>
            <a:off x="80010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81" name="Rectangle 53"/>
          <p:cNvSpPr>
            <a:spLocks noChangeArrowheads="1"/>
          </p:cNvSpPr>
          <p:nvPr/>
        </p:nvSpPr>
        <p:spPr bwMode="auto">
          <a:xfrm>
            <a:off x="86106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82" name="Rectangle 54"/>
          <p:cNvSpPr>
            <a:spLocks noChangeArrowheads="1"/>
          </p:cNvSpPr>
          <p:nvPr/>
        </p:nvSpPr>
        <p:spPr bwMode="auto">
          <a:xfrm>
            <a:off x="92964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83" name="Rectangle 55"/>
          <p:cNvSpPr>
            <a:spLocks noChangeArrowheads="1"/>
          </p:cNvSpPr>
          <p:nvPr/>
        </p:nvSpPr>
        <p:spPr bwMode="auto">
          <a:xfrm>
            <a:off x="66294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84" name="Rectangle 56"/>
          <p:cNvSpPr>
            <a:spLocks noChangeArrowheads="1"/>
          </p:cNvSpPr>
          <p:nvPr/>
        </p:nvSpPr>
        <p:spPr bwMode="auto">
          <a:xfrm>
            <a:off x="73152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sp>
        <p:nvSpPr>
          <p:cNvPr id="27685" name="Rectangle 57"/>
          <p:cNvSpPr>
            <a:spLocks noChangeArrowheads="1"/>
          </p:cNvSpPr>
          <p:nvPr/>
        </p:nvSpPr>
        <p:spPr bwMode="auto">
          <a:xfrm>
            <a:off x="9982200" y="5867400"/>
            <a:ext cx="228600" cy="228600"/>
          </a:xfrm>
          <a:prstGeom prst="rect">
            <a:avLst/>
          </a:prstGeom>
          <a:solidFill>
            <a:schemeClr val="folHlink"/>
          </a:solidFill>
          <a:ln w="19050">
            <a:solidFill>
              <a:schemeClr val="tx1"/>
            </a:solidFill>
            <a:miter lim="800000"/>
            <a:headEnd/>
            <a:tailEnd/>
          </a:ln>
        </p:spPr>
        <p:txBody>
          <a:bodyPr wrap="none" anchor="ctr"/>
          <a:lstStyle/>
          <a:p>
            <a:pPr algn="ctr" fontAlgn="base">
              <a:spcBef>
                <a:spcPct val="0"/>
              </a:spcBef>
              <a:spcAft>
                <a:spcPct val="0"/>
              </a:spcAft>
            </a:pPr>
            <a:endParaRPr lang="en-US" sz="2000">
              <a:solidFill>
                <a:srgbClr val="40458C"/>
              </a:solidFill>
              <a:latin typeface="Tahoma" charset="0"/>
              <a:ea typeface="ＭＳ Ｐゴシック" charset="0"/>
            </a:endParaRPr>
          </a:p>
        </p:txBody>
      </p:sp>
      <p:cxnSp>
        <p:nvCxnSpPr>
          <p:cNvPr id="27686" name="AutoShape 58"/>
          <p:cNvCxnSpPr>
            <a:cxnSpLocks noChangeShapeType="1"/>
            <a:stCxn id="27680" idx="0"/>
            <a:endCxn id="27677" idx="3"/>
          </p:cNvCxnSpPr>
          <p:nvPr/>
        </p:nvCxnSpPr>
        <p:spPr bwMode="auto">
          <a:xfrm flipV="1">
            <a:off x="8115301" y="5592763"/>
            <a:ext cx="61913"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87" name="AutoShape 59"/>
          <p:cNvCxnSpPr>
            <a:cxnSpLocks noChangeShapeType="1"/>
            <a:stCxn id="27681" idx="0"/>
            <a:endCxn id="27677" idx="5"/>
          </p:cNvCxnSpPr>
          <p:nvPr/>
        </p:nvCxnSpPr>
        <p:spPr bwMode="auto">
          <a:xfrm flipH="1" flipV="1">
            <a:off x="8662988" y="5592763"/>
            <a:ext cx="61912"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88" name="AutoShape 60"/>
          <p:cNvCxnSpPr>
            <a:cxnSpLocks noChangeShapeType="1"/>
            <a:stCxn id="27682" idx="0"/>
            <a:endCxn id="27679" idx="3"/>
          </p:cNvCxnSpPr>
          <p:nvPr/>
        </p:nvCxnSpPr>
        <p:spPr bwMode="auto">
          <a:xfrm flipV="1">
            <a:off x="9410700" y="5602289"/>
            <a:ext cx="127000"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89" name="AutoShape 61"/>
          <p:cNvCxnSpPr>
            <a:cxnSpLocks noChangeShapeType="1"/>
            <a:stCxn id="27683" idx="0"/>
            <a:endCxn id="27678" idx="3"/>
          </p:cNvCxnSpPr>
          <p:nvPr/>
        </p:nvCxnSpPr>
        <p:spPr bwMode="auto">
          <a:xfrm flipV="1">
            <a:off x="674370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90" name="AutoShape 62"/>
          <p:cNvCxnSpPr>
            <a:cxnSpLocks noChangeShapeType="1"/>
            <a:stCxn id="27684" idx="0"/>
            <a:endCxn id="27678" idx="5"/>
          </p:cNvCxnSpPr>
          <p:nvPr/>
        </p:nvCxnSpPr>
        <p:spPr bwMode="auto">
          <a:xfrm flipH="1" flipV="1">
            <a:off x="7410450" y="5592763"/>
            <a:ext cx="19050" cy="2651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91" name="AutoShape 63"/>
          <p:cNvCxnSpPr>
            <a:cxnSpLocks noChangeShapeType="1"/>
            <a:stCxn id="27685" idx="0"/>
            <a:endCxn id="27679" idx="5"/>
          </p:cNvCxnSpPr>
          <p:nvPr/>
        </p:nvCxnSpPr>
        <p:spPr bwMode="auto">
          <a:xfrm flipH="1" flipV="1">
            <a:off x="9969500" y="5602289"/>
            <a:ext cx="127000"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92" name="AutoShape 64"/>
          <p:cNvCxnSpPr>
            <a:cxnSpLocks noChangeShapeType="1"/>
            <a:stCxn id="27677" idx="0"/>
            <a:endCxn id="27676" idx="4"/>
          </p:cNvCxnSpPr>
          <p:nvPr/>
        </p:nvCxnSpPr>
        <p:spPr bwMode="auto">
          <a:xfrm flipV="1">
            <a:off x="8420100" y="4886325"/>
            <a:ext cx="0" cy="361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93" name="AutoShape 65"/>
          <p:cNvCxnSpPr>
            <a:cxnSpLocks noChangeShapeType="1"/>
            <a:stCxn id="27678" idx="0"/>
            <a:endCxn id="27676" idx="3"/>
          </p:cNvCxnSpPr>
          <p:nvPr/>
        </p:nvCxnSpPr>
        <p:spPr bwMode="auto">
          <a:xfrm flipV="1">
            <a:off x="7086601" y="4830763"/>
            <a:ext cx="982663" cy="4175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7694" name="AutoShape 66"/>
          <p:cNvCxnSpPr>
            <a:cxnSpLocks noChangeShapeType="1"/>
            <a:stCxn id="27679" idx="0"/>
            <a:endCxn id="27676" idx="5"/>
          </p:cNvCxnSpPr>
          <p:nvPr/>
        </p:nvCxnSpPr>
        <p:spPr bwMode="auto">
          <a:xfrm flipH="1" flipV="1">
            <a:off x="8770938" y="4830764"/>
            <a:ext cx="982662" cy="4079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7695" name="Rectangle 67"/>
          <p:cNvSpPr>
            <a:spLocks noChangeArrowheads="1"/>
          </p:cNvSpPr>
          <p:nvPr/>
        </p:nvSpPr>
        <p:spPr bwMode="auto">
          <a:xfrm>
            <a:off x="8058908" y="4114800"/>
            <a:ext cx="1715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u</a:t>
            </a:r>
            <a:endParaRPr lang="en-US" sz="2400" b="1">
              <a:solidFill>
                <a:srgbClr val="40458C"/>
              </a:solidFill>
              <a:latin typeface="Tahoma" charset="0"/>
              <a:ea typeface="ＭＳ Ｐゴシック" charset="0"/>
            </a:endParaRPr>
          </a:p>
        </p:txBody>
      </p:sp>
      <p:sp>
        <p:nvSpPr>
          <p:cNvPr id="27696" name="Rectangle 68"/>
          <p:cNvSpPr>
            <a:spLocks noChangeArrowheads="1"/>
          </p:cNvSpPr>
          <p:nvPr/>
        </p:nvSpPr>
        <p:spPr bwMode="auto">
          <a:xfrm>
            <a:off x="9829800" y="4953000"/>
            <a:ext cx="228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fontAlgn="base">
              <a:spcBef>
                <a:spcPct val="0"/>
              </a:spcBef>
              <a:spcAft>
                <a:spcPct val="0"/>
              </a:spcAft>
            </a:pPr>
            <a:r>
              <a:rPr lang="en-US" sz="2400" b="1" i="1">
                <a:solidFill>
                  <a:srgbClr val="BE2D00"/>
                </a:solidFill>
                <a:latin typeface="Times New Roman" charset="0"/>
                <a:ea typeface="ＭＳ Ｐゴシック" charset="0"/>
              </a:rPr>
              <a:t>v</a:t>
            </a:r>
            <a:endParaRPr lang="en-US" sz="2400" b="1">
              <a:solidFill>
                <a:srgbClr val="BE2D00"/>
              </a:solidFill>
              <a:latin typeface="Tahoma" charset="0"/>
              <a:ea typeface="ＭＳ Ｐゴシック" charset="0"/>
            </a:endParaRPr>
          </a:p>
        </p:txBody>
      </p:sp>
      <p:sp>
        <p:nvSpPr>
          <p:cNvPr id="27697" name="Rectangle 69"/>
          <p:cNvSpPr>
            <a:spLocks noChangeArrowheads="1"/>
          </p:cNvSpPr>
          <p:nvPr/>
        </p:nvSpPr>
        <p:spPr bwMode="auto">
          <a:xfrm>
            <a:off x="8610600" y="4953000"/>
            <a:ext cx="279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fontAlgn="base">
              <a:spcBef>
                <a:spcPct val="0"/>
              </a:spcBef>
              <a:spcAft>
                <a:spcPct val="0"/>
              </a:spcAft>
            </a:pPr>
            <a:r>
              <a:rPr lang="en-US" sz="2400" b="1" i="1">
                <a:solidFill>
                  <a:srgbClr val="40458C"/>
                </a:solidFill>
                <a:latin typeface="Times New Roman" charset="0"/>
                <a:ea typeface="ＭＳ Ｐゴシック" charset="0"/>
              </a:rPr>
              <a:t>w</a:t>
            </a:r>
            <a:endParaRPr lang="en-US" sz="2400" b="1">
              <a:solidFill>
                <a:srgbClr val="40458C"/>
              </a:solidFill>
              <a:latin typeface="Tahoma" charset="0"/>
              <a:ea typeface="ＭＳ Ｐゴシック" charset="0"/>
            </a:endParaRPr>
          </a:p>
        </p:txBody>
      </p:sp>
    </p:spTree>
    <p:extLst>
      <p:ext uri="{BB962C8B-B14F-4D97-AF65-F5344CB8AC3E}">
        <p14:creationId xmlns:p14="http://schemas.microsoft.com/office/powerpoint/2010/main" val="2623322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867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C5F73855-71EB-5F4A-8AD2-82865D4CB11A}" type="slidenum">
              <a:rPr lang="en-US" sz="1400">
                <a:solidFill>
                  <a:srgbClr val="40458C"/>
                </a:solidFill>
              </a:rPr>
              <a:pPr eaLnBrk="1" fontAlgn="base" hangingPunct="1">
                <a:spcBef>
                  <a:spcPct val="0"/>
                </a:spcBef>
                <a:spcAft>
                  <a:spcPct val="0"/>
                </a:spcAft>
              </a:pPr>
              <a:t>46</a:t>
            </a:fld>
            <a:endParaRPr lang="en-US" sz="1400">
              <a:solidFill>
                <a:srgbClr val="40458C"/>
              </a:solidFill>
            </a:endParaRPr>
          </a:p>
        </p:txBody>
      </p:sp>
      <p:sp>
        <p:nvSpPr>
          <p:cNvPr id="28675" name="Rectangle 2"/>
          <p:cNvSpPr>
            <a:spLocks noGrp="1" noChangeArrowheads="1"/>
          </p:cNvSpPr>
          <p:nvPr>
            <p:ph type="title"/>
          </p:nvPr>
        </p:nvSpPr>
        <p:spPr/>
        <p:txBody>
          <a:bodyPr/>
          <a:lstStyle/>
          <a:p>
            <a:pPr eaLnBrk="1" hangingPunct="1"/>
            <a:r>
              <a:rPr lang="en-US">
                <a:latin typeface="Tahoma" charset="0"/>
              </a:rPr>
              <a:t>Analysis of Deletion</a:t>
            </a:r>
          </a:p>
        </p:txBody>
      </p:sp>
      <p:sp>
        <p:nvSpPr>
          <p:cNvPr id="28676" name="Rectangle 3" descr="Rectangle: Click to edit Master text styles&#10;Second level&#10;Third level&#10;Fourth level&#10;Fifth level"/>
          <p:cNvSpPr>
            <a:spLocks noGrp="1" noChangeArrowheads="1"/>
          </p:cNvSpPr>
          <p:nvPr>
            <p:ph type="body" idx="1"/>
          </p:nvPr>
        </p:nvSpPr>
        <p:spPr>
          <a:xfrm>
            <a:off x="2362200" y="1752600"/>
            <a:ext cx="7772400" cy="4267200"/>
          </a:xfrm>
        </p:spPr>
        <p:txBody>
          <a:bodyPr/>
          <a:lstStyle/>
          <a:p>
            <a:pPr eaLnBrk="1" hangingPunct="1">
              <a:lnSpc>
                <a:spcPct val="90000"/>
              </a:lnSpc>
            </a:pPr>
            <a:r>
              <a:rPr lang="en-US" sz="2800">
                <a:latin typeface="Tahoma" charset="0"/>
              </a:rPr>
              <a:t>Let </a:t>
            </a:r>
            <a:r>
              <a:rPr lang="en-US" sz="2800" b="1" i="1">
                <a:latin typeface="Times New Roman" charset="0"/>
              </a:rPr>
              <a:t>T</a:t>
            </a:r>
            <a:r>
              <a:rPr lang="en-US" sz="2800">
                <a:latin typeface="Tahoma" charset="0"/>
              </a:rPr>
              <a:t> be a (2,4) tree with </a:t>
            </a:r>
            <a:r>
              <a:rPr lang="en-US" sz="2800" b="1" i="1">
                <a:latin typeface="Times New Roman" charset="0"/>
              </a:rPr>
              <a:t>n</a:t>
            </a:r>
            <a:r>
              <a:rPr lang="en-US" sz="2800">
                <a:latin typeface="Tahoma" charset="0"/>
              </a:rPr>
              <a:t> items</a:t>
            </a:r>
          </a:p>
          <a:p>
            <a:pPr lvl="1" eaLnBrk="1" hangingPunct="1">
              <a:lnSpc>
                <a:spcPct val="90000"/>
              </a:lnSpc>
            </a:pPr>
            <a:r>
              <a:rPr lang="en-US" sz="2400">
                <a:latin typeface="Tahoma" charset="0"/>
              </a:rPr>
              <a:t>Tree </a:t>
            </a:r>
            <a:r>
              <a:rPr lang="en-US" sz="2400" b="1" i="1">
                <a:latin typeface="Times New Roman" charset="0"/>
              </a:rPr>
              <a:t>T</a:t>
            </a:r>
            <a:r>
              <a:rPr lang="en-US" sz="2400">
                <a:latin typeface="Tahoma" charset="0"/>
              </a:rPr>
              <a:t> has</a:t>
            </a:r>
            <a:r>
              <a:rPr lang="en-US" sz="2400" b="1" i="1">
                <a:latin typeface="Times New Roman" charset="0"/>
              </a:rPr>
              <a:t> O</a:t>
            </a:r>
            <a:r>
              <a:rPr lang="en-US" sz="2400">
                <a:latin typeface="Times New Roman" charset="0"/>
              </a:rPr>
              <a:t>(log </a:t>
            </a:r>
            <a:r>
              <a:rPr lang="en-US" sz="2400" b="1" i="1">
                <a:latin typeface="Times New Roman" charset="0"/>
              </a:rPr>
              <a:t>n</a:t>
            </a:r>
            <a:r>
              <a:rPr lang="en-US" sz="2400">
                <a:latin typeface="Times New Roman" charset="0"/>
              </a:rPr>
              <a:t>) </a:t>
            </a:r>
            <a:r>
              <a:rPr lang="en-US" sz="2400">
                <a:latin typeface="Tahoma" charset="0"/>
              </a:rPr>
              <a:t>height</a:t>
            </a:r>
            <a:r>
              <a:rPr lang="en-US" sz="2400" b="1" i="1">
                <a:latin typeface="Times New Roman" charset="0"/>
              </a:rPr>
              <a:t> </a:t>
            </a:r>
            <a:endParaRPr lang="en-US" sz="2400">
              <a:latin typeface="Tahoma" charset="0"/>
            </a:endParaRPr>
          </a:p>
          <a:p>
            <a:pPr eaLnBrk="1" hangingPunct="1">
              <a:lnSpc>
                <a:spcPct val="90000"/>
              </a:lnSpc>
            </a:pPr>
            <a:r>
              <a:rPr lang="en-US" sz="2800">
                <a:latin typeface="Tahoma" charset="0"/>
              </a:rPr>
              <a:t>In a deletion operation</a:t>
            </a:r>
          </a:p>
          <a:p>
            <a:pPr lvl="1" eaLnBrk="1" hangingPunct="1">
              <a:lnSpc>
                <a:spcPct val="90000"/>
              </a:lnSpc>
            </a:pPr>
            <a:r>
              <a:rPr lang="en-US" sz="2400">
                <a:latin typeface="Tahoma" charset="0"/>
              </a:rPr>
              <a:t>We visit </a:t>
            </a:r>
            <a:r>
              <a:rPr lang="en-US" sz="2400" b="1" i="1">
                <a:latin typeface="Times New Roman" charset="0"/>
              </a:rPr>
              <a:t>O</a:t>
            </a:r>
            <a:r>
              <a:rPr lang="en-US" sz="2400">
                <a:latin typeface="Times New Roman" charset="0"/>
              </a:rPr>
              <a:t>(log </a:t>
            </a:r>
            <a:r>
              <a:rPr lang="en-US" sz="2400" b="1" i="1">
                <a:latin typeface="Times New Roman" charset="0"/>
              </a:rPr>
              <a:t>n</a:t>
            </a:r>
            <a:r>
              <a:rPr lang="en-US" sz="2400">
                <a:latin typeface="Times New Roman" charset="0"/>
              </a:rPr>
              <a:t>)</a:t>
            </a:r>
            <a:r>
              <a:rPr lang="en-US" sz="2400">
                <a:latin typeface="Tahoma" charset="0"/>
              </a:rPr>
              <a:t> nodes to locate the node from which to delete the entry</a:t>
            </a:r>
          </a:p>
          <a:p>
            <a:pPr lvl="1" eaLnBrk="1" hangingPunct="1">
              <a:lnSpc>
                <a:spcPct val="90000"/>
              </a:lnSpc>
            </a:pPr>
            <a:r>
              <a:rPr lang="en-US" sz="2400">
                <a:latin typeface="Tahoma" charset="0"/>
              </a:rPr>
              <a:t>We handle an underflow with a series of </a:t>
            </a:r>
            <a:r>
              <a:rPr lang="en-US" sz="2400" b="1" i="1">
                <a:latin typeface="Times New Roman" charset="0"/>
              </a:rPr>
              <a:t>O</a:t>
            </a:r>
            <a:r>
              <a:rPr lang="en-US" sz="2400">
                <a:latin typeface="Times New Roman" charset="0"/>
              </a:rPr>
              <a:t>(log </a:t>
            </a:r>
            <a:r>
              <a:rPr lang="en-US" sz="2400" b="1" i="1">
                <a:latin typeface="Times New Roman" charset="0"/>
              </a:rPr>
              <a:t>n</a:t>
            </a:r>
            <a:r>
              <a:rPr lang="en-US" sz="2400">
                <a:latin typeface="Times New Roman" charset="0"/>
              </a:rPr>
              <a:t>)</a:t>
            </a:r>
            <a:r>
              <a:rPr lang="en-US" sz="2400">
                <a:latin typeface="Tahoma" charset="0"/>
              </a:rPr>
              <a:t> fusions, followed by at most one transfer</a:t>
            </a:r>
          </a:p>
          <a:p>
            <a:pPr lvl="1" eaLnBrk="1" hangingPunct="1">
              <a:lnSpc>
                <a:spcPct val="90000"/>
              </a:lnSpc>
            </a:pPr>
            <a:r>
              <a:rPr lang="en-US" sz="2400">
                <a:latin typeface="Tahoma" charset="0"/>
              </a:rPr>
              <a:t> Each fusion and transfer takes </a:t>
            </a:r>
            <a:r>
              <a:rPr lang="en-US" sz="2400" b="1" i="1">
                <a:latin typeface="Times New Roman" charset="0"/>
              </a:rPr>
              <a:t>O</a:t>
            </a:r>
            <a:r>
              <a:rPr lang="en-US" sz="2400">
                <a:latin typeface="Times New Roman" charset="0"/>
              </a:rPr>
              <a:t>(1)</a:t>
            </a:r>
            <a:r>
              <a:rPr lang="en-US" sz="2400">
                <a:latin typeface="Tahoma" charset="0"/>
              </a:rPr>
              <a:t> time</a:t>
            </a:r>
          </a:p>
          <a:p>
            <a:pPr eaLnBrk="1" hangingPunct="1">
              <a:lnSpc>
                <a:spcPct val="90000"/>
              </a:lnSpc>
            </a:pPr>
            <a:r>
              <a:rPr lang="en-US" sz="2800">
                <a:latin typeface="Tahoma" charset="0"/>
              </a:rPr>
              <a:t>Thus, deleting an item from a (2,4) tree takes </a:t>
            </a:r>
            <a:r>
              <a:rPr lang="en-US" sz="2800" b="1" i="1">
                <a:latin typeface="Times New Roman" charset="0"/>
              </a:rPr>
              <a:t>O</a:t>
            </a:r>
            <a:r>
              <a:rPr lang="en-US" sz="2800">
                <a:latin typeface="Times New Roman" charset="0"/>
              </a:rPr>
              <a:t>(log </a:t>
            </a:r>
            <a:r>
              <a:rPr lang="en-US" sz="2800" b="1" i="1">
                <a:latin typeface="Times New Roman" charset="0"/>
              </a:rPr>
              <a:t>n</a:t>
            </a:r>
            <a:r>
              <a:rPr lang="en-US" sz="2800">
                <a:latin typeface="Times New Roman" charset="0"/>
              </a:rPr>
              <a:t>)</a:t>
            </a:r>
            <a:r>
              <a:rPr lang="en-US" sz="2800">
                <a:latin typeface="Tahoma" charset="0"/>
              </a:rPr>
              <a:t> time</a:t>
            </a:r>
            <a:endParaRPr lang="en-US">
              <a:latin typeface="Tahoma" charset="0"/>
            </a:endParaRPr>
          </a:p>
        </p:txBody>
      </p:sp>
    </p:spTree>
    <p:extLst>
      <p:ext uri="{BB962C8B-B14F-4D97-AF65-F5344CB8AC3E}">
        <p14:creationId xmlns:p14="http://schemas.microsoft.com/office/powerpoint/2010/main" val="2002360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(2,4) Trees</a:t>
            </a:r>
          </a:p>
        </p:txBody>
      </p:sp>
      <p:sp>
        <p:nvSpPr>
          <p:cNvPr id="2969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0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0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0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000">
                <a:solidFill>
                  <a:schemeClr val="tx1"/>
                </a:solidFill>
                <a:latin typeface="Tahoma" charset="0"/>
                <a:ea typeface="ＭＳ Ｐゴシック" charset="0"/>
              </a:defRPr>
            </a:lvl9pPr>
          </a:lstStyle>
          <a:p>
            <a:pPr eaLnBrk="1" fontAlgn="base" hangingPunct="1">
              <a:spcBef>
                <a:spcPct val="0"/>
              </a:spcBef>
              <a:spcAft>
                <a:spcPct val="0"/>
              </a:spcAft>
            </a:pPr>
            <a:fld id="{9510D5F0-6B75-A14E-95E9-E34B26C6093A}" type="slidenum">
              <a:rPr lang="en-US" sz="1400">
                <a:solidFill>
                  <a:srgbClr val="40458C"/>
                </a:solidFill>
              </a:rPr>
              <a:pPr eaLnBrk="1" fontAlgn="base" hangingPunct="1">
                <a:spcBef>
                  <a:spcPct val="0"/>
                </a:spcBef>
                <a:spcAft>
                  <a:spcPct val="0"/>
                </a:spcAft>
              </a:pPr>
              <a:t>47</a:t>
            </a:fld>
            <a:endParaRPr lang="en-US" sz="1400">
              <a:solidFill>
                <a:srgbClr val="40458C"/>
              </a:solidFill>
            </a:endParaRPr>
          </a:p>
        </p:txBody>
      </p:sp>
      <p:sp>
        <p:nvSpPr>
          <p:cNvPr id="29699" name="Rectangle 2"/>
          <p:cNvSpPr>
            <a:spLocks noGrp="1" noChangeArrowheads="1"/>
          </p:cNvSpPr>
          <p:nvPr>
            <p:ph type="title"/>
          </p:nvPr>
        </p:nvSpPr>
        <p:spPr/>
        <p:txBody>
          <a:bodyPr/>
          <a:lstStyle/>
          <a:p>
            <a:pPr eaLnBrk="1" hangingPunct="1"/>
            <a:r>
              <a:rPr lang="en-US" sz="3600">
                <a:latin typeface="Tahoma" charset="0"/>
              </a:rPr>
              <a:t>Comparison of Map Implementations</a:t>
            </a:r>
          </a:p>
        </p:txBody>
      </p:sp>
      <p:graphicFrame>
        <p:nvGraphicFramePr>
          <p:cNvPr id="156818" name="Group 146"/>
          <p:cNvGraphicFramePr>
            <a:graphicFrameLocks noGrp="1"/>
          </p:cNvGraphicFramePr>
          <p:nvPr/>
        </p:nvGraphicFramePr>
        <p:xfrm>
          <a:off x="2209800" y="1905000"/>
          <a:ext cx="8077200" cy="3867300"/>
        </p:xfrm>
        <a:graphic>
          <a:graphicData uri="http://schemas.openxmlformats.org/drawingml/2006/table">
            <a:tbl>
              <a:tblPr/>
              <a:tblGrid>
                <a:gridCol w="1447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tblGrid>
              <a:tr h="566611">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tx1"/>
                        </a:solidFill>
                        <a:effectLst/>
                        <a:latin typeface="Tahoma" pitchFamily="34"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a:ln>
                            <a:noFill/>
                          </a:ln>
                          <a:solidFill>
                            <a:schemeClr val="tx2"/>
                          </a:solidFill>
                          <a:effectLst/>
                          <a:latin typeface="Tahoma" pitchFamily="34" charset="0"/>
                        </a:rPr>
                        <a:t>Search</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2"/>
                          </a:solidFill>
                          <a:effectLst/>
                          <a:latin typeface="Tahoma" pitchFamily="34" charset="0"/>
                        </a:rPr>
                        <a:t>Insert</a:t>
                      </a:r>
                      <a:endParaRPr kumimoji="0" lang="en-US" sz="2400" b="0" i="0" u="none" strike="noStrike" cap="none" normalizeH="0" baseline="0" dirty="0">
                        <a:ln>
                          <a:noFill/>
                        </a:ln>
                        <a:solidFill>
                          <a:schemeClr val="tx2"/>
                        </a:solidFill>
                        <a:effectLst/>
                        <a:latin typeface="Tahoma" pitchFamily="34" charset="0"/>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2"/>
                          </a:solidFill>
                          <a:effectLst/>
                          <a:latin typeface="Tahoma" pitchFamily="34" charset="0"/>
                        </a:rPr>
                        <a:t>Delete</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2"/>
                          </a:solidFill>
                          <a:effectLst/>
                          <a:latin typeface="Tahoma" pitchFamily="34" charset="0"/>
                        </a:rPr>
                        <a:t>Notes</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D6D4"/>
                    </a:solidFill>
                  </a:tcPr>
                </a:tc>
                <a:extLst>
                  <a:ext uri="{0D108BD9-81ED-4DB2-BD59-A6C34878D82A}">
                    <a16:rowId xmlns:a16="http://schemas.microsoft.com/office/drawing/2014/main" val="10000"/>
                  </a:ext>
                </a:extLst>
              </a:tr>
              <a:tr h="9691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Hash Table</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1</a:t>
                      </a:r>
                      <a:br>
                        <a:rPr kumimoji="0" lang="en-US" sz="24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expected</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1</a:t>
                      </a:r>
                      <a:br>
                        <a:rPr kumimoji="0" lang="en-US" sz="24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expected</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1</a:t>
                      </a:r>
                      <a:br>
                        <a:rPr kumimoji="0" lang="en-US" sz="2400" b="0" i="0"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expected</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itchFamily="49" charset="0"/>
                        <a:buChar char="o"/>
                        <a:tabLst/>
                      </a:pPr>
                      <a:r>
                        <a:rPr kumimoji="0" lang="en-US" sz="1800" b="0" i="0" u="none" strike="noStrike" cap="none" normalizeH="0" baseline="0" dirty="0">
                          <a:ln>
                            <a:noFill/>
                          </a:ln>
                          <a:solidFill>
                            <a:schemeClr val="tx1"/>
                          </a:solidFill>
                          <a:effectLst/>
                          <a:latin typeface="Tahoma" pitchFamily="34" charset="0"/>
                        </a:rPr>
                        <a:t> no ordered map</a:t>
                      </a:r>
                      <a:br>
                        <a:rPr kumimoji="0" lang="en-US" sz="1800" b="0" i="0" u="none" strike="noStrike" cap="none" normalizeH="0" baseline="0" dirty="0">
                          <a:ln>
                            <a:noFill/>
                          </a:ln>
                          <a:solidFill>
                            <a:schemeClr val="tx1"/>
                          </a:solidFill>
                          <a:effectLst/>
                          <a:latin typeface="Tahoma" pitchFamily="34" charset="0"/>
                        </a:rPr>
                      </a:br>
                      <a:r>
                        <a:rPr kumimoji="0" lang="en-US" sz="1800" b="0" i="0" u="none" strike="noStrike" cap="none" normalizeH="0" baseline="0" dirty="0">
                          <a:ln>
                            <a:noFill/>
                          </a:ln>
                          <a:solidFill>
                            <a:schemeClr val="tx1"/>
                          </a:solidFill>
                          <a:effectLst/>
                          <a:latin typeface="Tahoma" pitchFamily="34" charset="0"/>
                        </a:rPr>
                        <a:t>    methods</a:t>
                      </a:r>
                    </a:p>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itchFamily="49" charset="0"/>
                        <a:buChar char="o"/>
                        <a:tabLst/>
                      </a:pPr>
                      <a:r>
                        <a:rPr kumimoji="0" lang="en-US" sz="1800" b="0" i="0" u="none" strike="noStrike" cap="none" normalizeH="0" baseline="0" dirty="0">
                          <a:ln>
                            <a:noFill/>
                          </a:ln>
                          <a:solidFill>
                            <a:schemeClr val="tx1"/>
                          </a:solidFill>
                          <a:effectLst/>
                          <a:latin typeface="Tahoma" pitchFamily="34" charset="0"/>
                        </a:rPr>
                        <a:t> simple to implement</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0D0"/>
                    </a:solidFill>
                  </a:tcPr>
                </a:tc>
                <a:extLst>
                  <a:ext uri="{0D108BD9-81ED-4DB2-BD59-A6C34878D82A}">
                    <a16:rowId xmlns:a16="http://schemas.microsoft.com/office/drawing/2014/main" val="10001"/>
                  </a:ext>
                </a:extLst>
              </a:tr>
              <a:tr h="11427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Skip List</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log </a:t>
                      </a:r>
                      <a:r>
                        <a:rPr kumimoji="0" lang="en-US" sz="2400" b="1" i="1" u="none" strike="noStrike" cap="none" normalizeH="0" baseline="0">
                          <a:ln>
                            <a:noFill/>
                          </a:ln>
                          <a:solidFill>
                            <a:schemeClr val="tx1"/>
                          </a:solidFill>
                          <a:effectLst/>
                          <a:latin typeface="Times New Roman" pitchFamily="18" charset="0"/>
                        </a:rPr>
                        <a:t>n</a:t>
                      </a:r>
                      <a:br>
                        <a:rPr kumimoji="0" lang="en-US" sz="2400" b="1" i="1"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high prob.</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log </a:t>
                      </a:r>
                      <a:r>
                        <a:rPr kumimoji="0" lang="en-US" sz="2400" b="1" i="1" u="none" strike="noStrike" cap="none" normalizeH="0" baseline="0">
                          <a:ln>
                            <a:noFill/>
                          </a:ln>
                          <a:solidFill>
                            <a:schemeClr val="tx1"/>
                          </a:solidFill>
                          <a:effectLst/>
                          <a:latin typeface="Times New Roman" pitchFamily="18" charset="0"/>
                        </a:rPr>
                        <a:t>n</a:t>
                      </a:r>
                      <a:br>
                        <a:rPr kumimoji="0" lang="en-US" sz="2400" b="1" i="1"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high prob.</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log </a:t>
                      </a:r>
                      <a:r>
                        <a:rPr kumimoji="0" lang="en-US" sz="2400" b="1" i="1" u="none" strike="noStrike" cap="none" normalizeH="0" baseline="0">
                          <a:ln>
                            <a:noFill/>
                          </a:ln>
                          <a:solidFill>
                            <a:schemeClr val="tx1"/>
                          </a:solidFill>
                          <a:effectLst/>
                          <a:latin typeface="Times New Roman" pitchFamily="18" charset="0"/>
                        </a:rPr>
                        <a:t>n</a:t>
                      </a:r>
                      <a:br>
                        <a:rPr kumimoji="0" lang="en-US" sz="2400" b="1" i="1"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high prob.</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itchFamily="49" charset="0"/>
                        <a:buChar char="o"/>
                        <a:tabLst/>
                      </a:pPr>
                      <a:r>
                        <a:rPr kumimoji="0" lang="en-US" sz="1800" b="0" i="0" u="none" strike="noStrike" cap="none" normalizeH="0" baseline="0">
                          <a:ln>
                            <a:noFill/>
                          </a:ln>
                          <a:solidFill>
                            <a:schemeClr val="tx1"/>
                          </a:solidFill>
                          <a:effectLst/>
                          <a:latin typeface="Tahoma" pitchFamily="34" charset="0"/>
                        </a:rPr>
                        <a:t> randomized insertion</a:t>
                      </a:r>
                    </a:p>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itchFamily="49" charset="0"/>
                        <a:buChar char="o"/>
                        <a:tabLst/>
                      </a:pPr>
                      <a:r>
                        <a:rPr kumimoji="0" lang="en-US" sz="1800" b="0" i="0" u="none" strike="noStrike" cap="none" normalizeH="0" baseline="0">
                          <a:ln>
                            <a:noFill/>
                          </a:ln>
                          <a:solidFill>
                            <a:schemeClr val="tx1"/>
                          </a:solidFill>
                          <a:effectLst/>
                          <a:latin typeface="Tahoma" pitchFamily="34" charset="0"/>
                        </a:rPr>
                        <a:t> simple to implement</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1886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AVL and (2,4) Tree</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log </a:t>
                      </a:r>
                      <a:r>
                        <a:rPr kumimoji="0" lang="en-US" sz="2400" b="1" i="1" u="none" strike="noStrike" cap="none" normalizeH="0" baseline="0">
                          <a:ln>
                            <a:noFill/>
                          </a:ln>
                          <a:solidFill>
                            <a:schemeClr val="tx1"/>
                          </a:solidFill>
                          <a:effectLst/>
                          <a:latin typeface="Times New Roman" pitchFamily="18" charset="0"/>
                        </a:rPr>
                        <a:t>n</a:t>
                      </a:r>
                      <a:br>
                        <a:rPr kumimoji="0" lang="en-US" sz="2400" b="1" i="1"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worst-case</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log </a:t>
                      </a:r>
                      <a:r>
                        <a:rPr kumimoji="0" lang="en-US" sz="2400" b="1" i="1" u="none" strike="noStrike" cap="none" normalizeH="0" baseline="0">
                          <a:ln>
                            <a:noFill/>
                          </a:ln>
                          <a:solidFill>
                            <a:schemeClr val="tx1"/>
                          </a:solidFill>
                          <a:effectLst/>
                          <a:latin typeface="Times New Roman" pitchFamily="18" charset="0"/>
                        </a:rPr>
                        <a:t>n</a:t>
                      </a:r>
                      <a:br>
                        <a:rPr kumimoji="0" lang="en-US" sz="2400" b="1" i="1"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worst-case</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log </a:t>
                      </a:r>
                      <a:r>
                        <a:rPr kumimoji="0" lang="en-US" sz="2400" b="1" i="1" u="none" strike="noStrike" cap="none" normalizeH="0" baseline="0">
                          <a:ln>
                            <a:noFill/>
                          </a:ln>
                          <a:solidFill>
                            <a:schemeClr val="tx1"/>
                          </a:solidFill>
                          <a:effectLst/>
                          <a:latin typeface="Times New Roman" pitchFamily="18" charset="0"/>
                        </a:rPr>
                        <a:t>n</a:t>
                      </a:r>
                      <a:br>
                        <a:rPr kumimoji="0" lang="en-US" sz="2400" b="1" i="1" u="none" strike="noStrike" cap="none" normalizeH="0" baseline="0">
                          <a:ln>
                            <a:noFill/>
                          </a:ln>
                          <a:solidFill>
                            <a:schemeClr val="tx1"/>
                          </a:solidFill>
                          <a:effectLst/>
                          <a:latin typeface="Times New Roman" pitchFamily="18" charset="0"/>
                        </a:rPr>
                      </a:br>
                      <a:r>
                        <a:rPr kumimoji="0" lang="en-US" sz="1800" b="0" i="0" u="none" strike="noStrike" cap="none" normalizeH="0" baseline="0">
                          <a:ln>
                            <a:noFill/>
                          </a:ln>
                          <a:solidFill>
                            <a:schemeClr val="tx1"/>
                          </a:solidFill>
                          <a:effectLst/>
                          <a:latin typeface="Times New Roman" pitchFamily="18" charset="0"/>
                        </a:rPr>
                        <a:t>worst-case</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Courier New" pitchFamily="49" charset="0"/>
                        <a:buChar char="o"/>
                        <a:tabLst/>
                      </a:pPr>
                      <a:r>
                        <a:rPr kumimoji="0" lang="en-US" sz="1800" b="0" i="0" u="none" strike="noStrike" cap="none" normalizeH="0" baseline="0" dirty="0">
                          <a:ln>
                            <a:noFill/>
                          </a:ln>
                          <a:solidFill>
                            <a:schemeClr val="tx1"/>
                          </a:solidFill>
                          <a:effectLst/>
                          <a:latin typeface="Tahoma" pitchFamily="34" charset="0"/>
                        </a:rPr>
                        <a:t> complex to implement</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63939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lstStyle/>
          <a:p>
            <a:r>
              <a:rPr lang="en-CA" dirty="0"/>
              <a:t>Application</a:t>
            </a:r>
          </a:p>
        </p:txBody>
      </p:sp>
      <p:sp>
        <p:nvSpPr>
          <p:cNvPr id="3" name="Content Placeholder 2"/>
          <p:cNvSpPr>
            <a:spLocks noGrp="1"/>
          </p:cNvSpPr>
          <p:nvPr>
            <p:ph idx="1"/>
          </p:nvPr>
        </p:nvSpPr>
        <p:spPr/>
        <p:txBody>
          <a:bodyPr/>
          <a:lstStyle/>
          <a:p>
            <a:endParaRPr lang="en-CA" dirty="0"/>
          </a:p>
        </p:txBody>
      </p:sp>
      <p:pic>
        <p:nvPicPr>
          <p:cNvPr id="4098" name="Picture 2" descr="http://www.teambasedlearning.org/Resources/Pictures/tbl_website_learn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3648"/>
            <a:ext cx="2381250"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8004C62-1069-374F-938E-3B1BBC111688}" type="slidenum">
              <a:rPr lang="en-US" smtClean="0"/>
              <a:pPr>
                <a:defRPr/>
              </a:pPr>
              <a:t>48</a:t>
            </a:fld>
            <a:endParaRPr lang="en-US"/>
          </a:p>
        </p:txBody>
      </p:sp>
      <p:pic>
        <p:nvPicPr>
          <p:cNvPr id="1026" name="Picture 2" descr="InteDashboard">
            <a:extLst>
              <a:ext uri="{FF2B5EF4-FFF2-40B4-BE49-F238E27FC236}">
                <a16:creationId xmlns:a16="http://schemas.microsoft.com/office/drawing/2014/main" id="{FBD2F276-C1CD-40E5-8EC8-B144A89E41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4159676"/>
            <a:ext cx="62484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52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6428ABF7-5554-1949-B3AB-BCC9880FFC76}" type="slidenum">
              <a:rPr lang="en-US" sz="1400">
                <a:solidFill>
                  <a:srgbClr val="40458C"/>
                </a:solidFill>
              </a:rPr>
              <a:pPr eaLnBrk="1" fontAlgn="base" hangingPunct="1">
                <a:spcBef>
                  <a:spcPct val="0"/>
                </a:spcBef>
                <a:spcAft>
                  <a:spcPct val="0"/>
                </a:spcAft>
              </a:pPr>
              <a:t>49</a:t>
            </a:fld>
            <a:endParaRPr lang="en-US" sz="1400">
              <a:solidFill>
                <a:srgbClr val="40458C"/>
              </a:solidFill>
            </a:endParaRPr>
          </a:p>
        </p:txBody>
      </p:sp>
      <p:sp>
        <p:nvSpPr>
          <p:cNvPr id="16387" name="Rectangle 2"/>
          <p:cNvSpPr>
            <a:spLocks noGrp="1" noChangeArrowheads="1"/>
          </p:cNvSpPr>
          <p:nvPr>
            <p:ph type="ctrTitle"/>
          </p:nvPr>
        </p:nvSpPr>
        <p:spPr>
          <a:xfrm>
            <a:off x="2438400" y="1676400"/>
            <a:ext cx="7772400" cy="1143000"/>
          </a:xfrm>
        </p:spPr>
        <p:txBody>
          <a:bodyPr/>
          <a:lstStyle/>
          <a:p>
            <a:pPr eaLnBrk="1" hangingPunct="1"/>
            <a:r>
              <a:rPr lang="en-US">
                <a:latin typeface="Tahoma" charset="0"/>
              </a:rPr>
              <a:t>Red-Black Trees</a:t>
            </a:r>
          </a:p>
        </p:txBody>
      </p:sp>
      <p:sp>
        <p:nvSpPr>
          <p:cNvPr id="16388" name="Oval 383"/>
          <p:cNvSpPr>
            <a:spLocks noChangeArrowheads="1"/>
          </p:cNvSpPr>
          <p:nvPr/>
        </p:nvSpPr>
        <p:spPr bwMode="auto">
          <a:xfrm>
            <a:off x="7683500" y="3308351"/>
            <a:ext cx="319088"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cxnSp>
        <p:nvCxnSpPr>
          <p:cNvPr id="16389" name="AutoShape 384"/>
          <p:cNvCxnSpPr>
            <a:cxnSpLocks noChangeShapeType="1"/>
            <a:stCxn id="16394" idx="0"/>
            <a:endCxn id="16388" idx="5"/>
          </p:cNvCxnSpPr>
          <p:nvPr/>
        </p:nvCxnSpPr>
        <p:spPr bwMode="auto">
          <a:xfrm flipH="1" flipV="1">
            <a:off x="7956551" y="3600451"/>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390" name="AutoShape 385"/>
          <p:cNvCxnSpPr>
            <a:cxnSpLocks noChangeShapeType="1"/>
            <a:stCxn id="16391" idx="7"/>
            <a:endCxn id="16388" idx="3"/>
          </p:cNvCxnSpPr>
          <p:nvPr/>
        </p:nvCxnSpPr>
        <p:spPr bwMode="auto">
          <a:xfrm flipV="1">
            <a:off x="7038976" y="360045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391" name="Oval 386"/>
          <p:cNvSpPr>
            <a:spLocks noChangeArrowheads="1"/>
          </p:cNvSpPr>
          <p:nvPr/>
        </p:nvSpPr>
        <p:spPr bwMode="auto">
          <a:xfrm>
            <a:off x="6765926" y="3803651"/>
            <a:ext cx="320675"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3</a:t>
            </a:r>
          </a:p>
        </p:txBody>
      </p:sp>
      <p:sp>
        <p:nvSpPr>
          <p:cNvPr id="16392" name="Rectangle 387"/>
          <p:cNvSpPr>
            <a:spLocks noChangeAspect="1" noChangeArrowheads="1"/>
          </p:cNvSpPr>
          <p:nvPr/>
        </p:nvSpPr>
        <p:spPr bwMode="auto">
          <a:xfrm>
            <a:off x="6400800" y="437991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6393" name="AutoShape 388"/>
          <p:cNvCxnSpPr>
            <a:cxnSpLocks noChangeShapeType="1"/>
            <a:stCxn id="16392" idx="0"/>
            <a:endCxn id="16391" idx="3"/>
          </p:cNvCxnSpPr>
          <p:nvPr/>
        </p:nvCxnSpPr>
        <p:spPr bwMode="auto">
          <a:xfrm flipV="1">
            <a:off x="6516688" y="408622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4" name="Oval 389"/>
          <p:cNvSpPr>
            <a:spLocks noChangeArrowheads="1"/>
          </p:cNvSpPr>
          <p:nvPr/>
        </p:nvSpPr>
        <p:spPr bwMode="auto">
          <a:xfrm>
            <a:off x="8499475" y="3784601"/>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8</a:t>
            </a:r>
          </a:p>
        </p:txBody>
      </p:sp>
      <p:sp>
        <p:nvSpPr>
          <p:cNvPr id="16395" name="Rectangle 390"/>
          <p:cNvSpPr>
            <a:spLocks noChangeAspect="1" noChangeArrowheads="1"/>
          </p:cNvSpPr>
          <p:nvPr/>
        </p:nvSpPr>
        <p:spPr bwMode="auto">
          <a:xfrm>
            <a:off x="8250239" y="436086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6396" name="Rectangle 391"/>
          <p:cNvSpPr>
            <a:spLocks noChangeAspect="1" noChangeArrowheads="1"/>
          </p:cNvSpPr>
          <p:nvPr/>
        </p:nvSpPr>
        <p:spPr bwMode="auto">
          <a:xfrm>
            <a:off x="8837614" y="436086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6397" name="AutoShape 392"/>
          <p:cNvCxnSpPr>
            <a:cxnSpLocks noChangeShapeType="1"/>
            <a:stCxn id="16396" idx="0"/>
            <a:endCxn id="16394" idx="5"/>
          </p:cNvCxnSpPr>
          <p:nvPr/>
        </p:nvCxnSpPr>
        <p:spPr bwMode="auto">
          <a:xfrm flipH="1" flipV="1">
            <a:off x="8772526" y="40671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398" name="AutoShape 393"/>
          <p:cNvCxnSpPr>
            <a:cxnSpLocks noChangeShapeType="1"/>
            <a:stCxn id="16395" idx="0"/>
            <a:endCxn id="16394" idx="3"/>
          </p:cNvCxnSpPr>
          <p:nvPr/>
        </p:nvCxnSpPr>
        <p:spPr bwMode="auto">
          <a:xfrm flipV="1">
            <a:off x="8366125" y="4067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9" name="Oval 394"/>
          <p:cNvSpPr>
            <a:spLocks noChangeArrowheads="1"/>
          </p:cNvSpPr>
          <p:nvPr/>
        </p:nvSpPr>
        <p:spPr bwMode="auto">
          <a:xfrm>
            <a:off x="7185025" y="4375151"/>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16400" name="Rectangle 395"/>
          <p:cNvSpPr>
            <a:spLocks noChangeAspect="1" noChangeArrowheads="1"/>
          </p:cNvSpPr>
          <p:nvPr/>
        </p:nvSpPr>
        <p:spPr bwMode="auto">
          <a:xfrm>
            <a:off x="6935789" y="49514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6401" name="Rectangle 396"/>
          <p:cNvSpPr>
            <a:spLocks noChangeAspect="1" noChangeArrowheads="1"/>
          </p:cNvSpPr>
          <p:nvPr/>
        </p:nvSpPr>
        <p:spPr bwMode="auto">
          <a:xfrm>
            <a:off x="7581900" y="495141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6402" name="AutoShape 397"/>
          <p:cNvCxnSpPr>
            <a:cxnSpLocks noChangeShapeType="1"/>
            <a:stCxn id="16401" idx="0"/>
            <a:endCxn id="16399" idx="5"/>
          </p:cNvCxnSpPr>
          <p:nvPr/>
        </p:nvCxnSpPr>
        <p:spPr bwMode="auto">
          <a:xfrm flipH="1" flipV="1">
            <a:off x="7458076" y="465772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3" name="AutoShape 398"/>
          <p:cNvCxnSpPr>
            <a:cxnSpLocks noChangeShapeType="1"/>
            <a:stCxn id="16400" idx="0"/>
            <a:endCxn id="16399" idx="3"/>
          </p:cNvCxnSpPr>
          <p:nvPr/>
        </p:nvCxnSpPr>
        <p:spPr bwMode="auto">
          <a:xfrm flipV="1">
            <a:off x="7051675" y="46577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4" name="AutoShape 399"/>
          <p:cNvCxnSpPr>
            <a:cxnSpLocks noChangeShapeType="1"/>
            <a:stCxn id="16399" idx="0"/>
            <a:endCxn id="16391" idx="5"/>
          </p:cNvCxnSpPr>
          <p:nvPr/>
        </p:nvCxnSpPr>
        <p:spPr bwMode="auto">
          <a:xfrm flipH="1" flipV="1">
            <a:off x="7038975" y="408622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405" name="Text Box 400"/>
          <p:cNvSpPr txBox="1">
            <a:spLocks noChangeArrowheads="1"/>
          </p:cNvSpPr>
          <p:nvPr/>
        </p:nvSpPr>
        <p:spPr bwMode="auto">
          <a:xfrm>
            <a:off x="6553200" y="346075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
        <p:nvSpPr>
          <p:cNvPr id="16406" name="Text Box 401"/>
          <p:cNvSpPr txBox="1">
            <a:spLocks noChangeArrowheads="1"/>
          </p:cNvSpPr>
          <p:nvPr/>
        </p:nvSpPr>
        <p:spPr bwMode="auto">
          <a:xfrm>
            <a:off x="7391400" y="399415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z</a:t>
            </a:r>
          </a:p>
        </p:txBody>
      </p:sp>
      <p:sp>
        <p:nvSpPr>
          <p:cNvPr id="24" name="Subtitle 1"/>
          <p:cNvSpPr>
            <a:spLocks noGrp="1"/>
          </p:cNvSpPr>
          <p:nvPr>
            <p:ph type="subTitle" idx="1"/>
          </p:nvPr>
        </p:nvSpPr>
        <p:spPr>
          <a:xfrm>
            <a:off x="2438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extLst>
      <p:ext uri="{BB962C8B-B14F-4D97-AF65-F5344CB8AC3E}">
        <p14:creationId xmlns:p14="http://schemas.microsoft.com/office/powerpoint/2010/main" val="297311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1021"/>
            <a:ext cx="6172200" cy="563562"/>
          </a:xfrm>
        </p:spPr>
        <p:txBody>
          <a:bodyPr>
            <a:normAutofit fontScale="90000"/>
          </a:bodyPr>
          <a:lstStyle/>
          <a:p>
            <a:r>
              <a:rPr lang="en-CA" dirty="0" err="1"/>
              <a:t>tMAT</a:t>
            </a:r>
            <a:r>
              <a:rPr lang="en-CA" dirty="0"/>
              <a:t>: build &amp; critic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0" y="609600"/>
                <a:ext cx="9144000" cy="6248400"/>
              </a:xfrm>
            </p:spPr>
            <p:txBody>
              <a:bodyPr>
                <a:noAutofit/>
              </a:bodyPr>
              <a:lstStyle/>
              <a:p>
                <a:pPr marL="0" indent="0">
                  <a:buNone/>
                </a:pPr>
                <a:r>
                  <a:rPr lang="en-US" sz="2000" dirty="0"/>
                  <a:t>A credit card company is keeping track of all the transactions. Each transaction is described as a date given as an integer storing the number of seconds since Jan 1, 1970 (Unix epoch), an amount (in dollars), and a description. At each second, there are 0 or 1 transaction recorded with at least one transaction a minute. The company wants best time performance but is not concerned about space. Consequently, the following performance must be achieve:</a:t>
                </a:r>
              </a:p>
              <a:p>
                <a:pPr marL="514350" indent="-514350">
                  <a:buFont typeface="+mj-lt"/>
                  <a:buAutoNum type="alphaLcParenR"/>
                </a:pPr>
                <a14:m>
                  <m:oMath xmlns:m="http://schemas.openxmlformats.org/officeDocument/2006/math">
                    <m:r>
                      <a:rPr lang="en-CA" sz="2000" i="1">
                        <a:latin typeface="Cambria Math"/>
                      </a:rPr>
                      <m:t>𝑂</m:t>
                    </m:r>
                    <m:r>
                      <a:rPr lang="en-CA" sz="2000" i="1">
                        <a:latin typeface="Cambria Math"/>
                      </a:rPr>
                      <m:t>(1)</m:t>
                    </m:r>
                  </m:oMath>
                </a14:m>
                <a:r>
                  <a:rPr lang="en-US" sz="2000" dirty="0"/>
                  <a:t> for inserting a new transaction and have it immediately available for operations b) and c)</a:t>
                </a:r>
              </a:p>
              <a:p>
                <a:pPr marL="514350" indent="-514350">
                  <a:buFont typeface="+mj-lt"/>
                  <a:buAutoNum type="alphaLcParenR"/>
                </a:pPr>
                <a14:m>
                  <m:oMath xmlns:m="http://schemas.openxmlformats.org/officeDocument/2006/math">
                    <m:r>
                      <a:rPr lang="en-CA" sz="2000" i="1">
                        <a:latin typeface="Cambria Math"/>
                      </a:rPr>
                      <m:t>𝑂</m:t>
                    </m:r>
                    <m:r>
                      <a:rPr lang="en-CA" sz="2000" i="1">
                        <a:latin typeface="Cambria Math"/>
                      </a:rPr>
                      <m:t>(1)</m:t>
                    </m:r>
                  </m:oMath>
                </a14:m>
                <a:r>
                  <a:rPr lang="en-US" sz="2000" dirty="0"/>
                  <a:t> for accessing a transaction based on date; you can assume there is only one transaction every second</a:t>
                </a:r>
              </a:p>
              <a:p>
                <a:pPr marL="514350" indent="-514350">
                  <a:buFont typeface="+mj-lt"/>
                  <a:buAutoNum type="alphaLcParenR"/>
                </a:pPr>
                <a14:m>
                  <m:oMath xmlns:m="http://schemas.openxmlformats.org/officeDocument/2006/math">
                    <m:r>
                      <a:rPr lang="en-CA" sz="2000" i="1">
                        <a:latin typeface="Cambria Math"/>
                      </a:rPr>
                      <m:t>𝑂</m:t>
                    </m:r>
                    <m:r>
                      <a:rPr lang="en-CA" sz="2000" i="1">
                        <a:latin typeface="Cambria Math"/>
                      </a:rPr>
                      <m:t>(</m:t>
                    </m:r>
                    <m:r>
                      <a:rPr lang="en-CA" sz="2000" i="1">
                        <a:latin typeface="Cambria Math"/>
                      </a:rPr>
                      <m:t>h</m:t>
                    </m:r>
                    <m:r>
                      <a:rPr lang="en-CA" sz="2000" i="1">
                        <a:latin typeface="Cambria Math"/>
                      </a:rPr>
                      <m:t>)</m:t>
                    </m:r>
                  </m:oMath>
                </a14:m>
                <a:r>
                  <a:rPr lang="en-US" sz="2000" dirty="0"/>
                  <a:t> for returning all the </a:t>
                </a:r>
                <a14:m>
                  <m:oMath xmlns:m="http://schemas.openxmlformats.org/officeDocument/2006/math">
                    <m:r>
                      <a:rPr lang="en-CA" sz="2000" i="1">
                        <a:latin typeface="Cambria Math"/>
                      </a:rPr>
                      <m:t>h</m:t>
                    </m:r>
                  </m:oMath>
                </a14:m>
                <a:r>
                  <a:rPr lang="en-US" sz="2000" dirty="0"/>
                  <a:t> transactions between 2 given dates</a:t>
                </a:r>
              </a:p>
              <a:p>
                <a:pPr marL="514350" indent="-514350">
                  <a:buFont typeface="+mj-lt"/>
                  <a:buAutoNum type="alphaLcParenR"/>
                </a:pPr>
                <a14:m>
                  <m:oMath xmlns:m="http://schemas.openxmlformats.org/officeDocument/2006/math">
                    <m:r>
                      <a:rPr lang="en-CA" sz="2000" i="1">
                        <a:latin typeface="Cambria Math"/>
                      </a:rPr>
                      <m:t>𝑂</m:t>
                    </m:r>
                    <m:r>
                      <a:rPr lang="en-CA" sz="2000" i="1">
                        <a:latin typeface="Cambria Math"/>
                      </a:rPr>
                      <m:t>(</m:t>
                    </m:r>
                    <m:func>
                      <m:funcPr>
                        <m:ctrlPr>
                          <a:rPr lang="en-CA" sz="2000" i="1">
                            <a:latin typeface="Cambria Math" panose="02040503050406030204" pitchFamily="18" charset="0"/>
                          </a:rPr>
                        </m:ctrlPr>
                      </m:funcPr>
                      <m:fName>
                        <m:r>
                          <m:rPr>
                            <m:sty m:val="p"/>
                          </m:rPr>
                          <a:rPr lang="en-CA" sz="2000">
                            <a:latin typeface="Cambria Math"/>
                          </a:rPr>
                          <m:t>log</m:t>
                        </m:r>
                      </m:fName>
                      <m:e>
                        <m:r>
                          <a:rPr lang="en-CA" sz="2000" i="1">
                            <a:latin typeface="Cambria Math"/>
                          </a:rPr>
                          <m:t>𝑛</m:t>
                        </m:r>
                        <m:r>
                          <a:rPr lang="en-CA" sz="2000" i="1">
                            <a:latin typeface="Cambria Math"/>
                          </a:rPr>
                          <m:t>+</m:t>
                        </m:r>
                        <m:r>
                          <a:rPr lang="en-CA" sz="2000" i="1">
                            <a:latin typeface="Cambria Math"/>
                          </a:rPr>
                          <m:t>h</m:t>
                        </m:r>
                        <m:r>
                          <a:rPr lang="en-CA" sz="2000" i="1">
                            <a:latin typeface="Cambria Math"/>
                          </a:rPr>
                          <m:t>)</m:t>
                        </m:r>
                      </m:e>
                    </m:func>
                  </m:oMath>
                </a14:m>
                <a:r>
                  <a:rPr lang="en-US" sz="2000" dirty="0"/>
                  <a:t> for returning all the </a:t>
                </a:r>
                <a14:m>
                  <m:oMath xmlns:m="http://schemas.openxmlformats.org/officeDocument/2006/math">
                    <m:r>
                      <a:rPr lang="en-CA" sz="2000" i="1">
                        <a:latin typeface="Cambria Math"/>
                      </a:rPr>
                      <m:t>h</m:t>
                    </m:r>
                    <m:r>
                      <a:rPr lang="en-CA" sz="2000" i="1">
                        <a:latin typeface="Cambria Math"/>
                      </a:rPr>
                      <m:t> </m:t>
                    </m:r>
                  </m:oMath>
                </a14:m>
                <a:r>
                  <a:rPr lang="en-US" sz="2000" dirty="0"/>
                  <a:t>transactions between 2 given costs</a:t>
                </a:r>
              </a:p>
              <a:p>
                <a:pPr marL="0" indent="0">
                  <a:buNone/>
                </a:pPr>
                <a:endParaRPr lang="en-US" sz="2000" dirty="0"/>
              </a:p>
              <a:p>
                <a:pPr marL="514350" indent="-514350">
                  <a:buFont typeface="+mj-lt"/>
                  <a:buAutoNum type="alphaUcPeriod"/>
                </a:pPr>
                <a:r>
                  <a:rPr lang="en-US" sz="2000" dirty="0"/>
                  <a:t>[8 marks] Describe your data structure. </a:t>
                </a:r>
              </a:p>
              <a:p>
                <a:pPr marL="514350" indent="-514350">
                  <a:buFont typeface="+mj-lt"/>
                  <a:buAutoNum type="alphaUcPeriod"/>
                </a:pPr>
                <a:r>
                  <a:rPr lang="en-US" sz="2000" dirty="0"/>
                  <a:t>[2 marks] Justify the complexity of your solution for a)-d) e.g. using a linear search in a list is </a:t>
                </a:r>
                <a14:m>
                  <m:oMath xmlns:m="http://schemas.openxmlformats.org/officeDocument/2006/math">
                    <m:r>
                      <a:rPr lang="en-CA" sz="2000" i="1">
                        <a:latin typeface="Cambria Math"/>
                      </a:rPr>
                      <m:t>𝑂</m:t>
                    </m:r>
                    <m:r>
                      <a:rPr lang="en-CA" sz="2000" i="1">
                        <a:latin typeface="Cambria Math"/>
                      </a:rPr>
                      <m:t>(</m:t>
                    </m:r>
                    <m:r>
                      <a:rPr lang="en-CA" sz="2000" i="1">
                        <a:latin typeface="Cambria Math"/>
                      </a:rPr>
                      <m:t>𝑛</m:t>
                    </m:r>
                    <m:r>
                      <a:rPr lang="en-CA" sz="2000" i="1">
                        <a:latin typeface="Cambria Math"/>
                      </a:rPr>
                      <m:t>)</m:t>
                    </m:r>
                  </m:oMath>
                </a14:m>
                <a:r>
                  <a:rPr lang="en-US" sz="2000" dirty="0"/>
                  <a:t>. Indicate if it is worst-case, average, or expected.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0" y="609600"/>
                <a:ext cx="9144000" cy="6248400"/>
              </a:xfrm>
              <a:blipFill>
                <a:blip r:embed="rId3"/>
                <a:stretch>
                  <a:fillRect l="-733" t="-976" r="-12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5</a:t>
            </a:fld>
            <a:endParaRPr lang="en-US"/>
          </a:p>
        </p:txBody>
      </p:sp>
    </p:spTree>
    <p:extLst>
      <p:ext uri="{BB962C8B-B14F-4D97-AF65-F5344CB8AC3E}">
        <p14:creationId xmlns:p14="http://schemas.microsoft.com/office/powerpoint/2010/main" val="1694429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73B3FBE3-E838-6A49-81CB-F80A6A64A249}" type="slidenum">
              <a:rPr lang="en-US" sz="1400">
                <a:solidFill>
                  <a:srgbClr val="40458C"/>
                </a:solidFill>
              </a:rPr>
              <a:pPr eaLnBrk="1" fontAlgn="base" hangingPunct="1">
                <a:spcBef>
                  <a:spcPct val="0"/>
                </a:spcBef>
                <a:spcAft>
                  <a:spcPct val="0"/>
                </a:spcAft>
              </a:pPr>
              <a:t>50</a:t>
            </a:fld>
            <a:endParaRPr lang="en-US" sz="1400">
              <a:solidFill>
                <a:srgbClr val="40458C"/>
              </a:solidFill>
            </a:endParaRPr>
          </a:p>
        </p:txBody>
      </p:sp>
      <p:sp>
        <p:nvSpPr>
          <p:cNvPr id="18435" name="Rectangle 2050"/>
          <p:cNvSpPr>
            <a:spLocks noGrp="1" noChangeArrowheads="1"/>
          </p:cNvSpPr>
          <p:nvPr>
            <p:ph type="title"/>
          </p:nvPr>
        </p:nvSpPr>
        <p:spPr>
          <a:xfrm>
            <a:off x="2133600" y="304800"/>
            <a:ext cx="8153400" cy="1143000"/>
          </a:xfrm>
        </p:spPr>
        <p:txBody>
          <a:bodyPr/>
          <a:lstStyle/>
          <a:p>
            <a:pPr eaLnBrk="1" hangingPunct="1"/>
            <a:r>
              <a:rPr lang="en-US">
                <a:latin typeface="Tahoma" charset="0"/>
              </a:rPr>
              <a:t>From (2,4) to Red-Black Trees</a:t>
            </a:r>
          </a:p>
        </p:txBody>
      </p:sp>
      <p:sp>
        <p:nvSpPr>
          <p:cNvPr id="18436" name="Rectangle 2051" descr="Rectangle: Click to edit Master text styles&#10;Second level&#10;Third level&#10;Fourth level&#10;Fifth level"/>
          <p:cNvSpPr>
            <a:spLocks noGrp="1" noChangeArrowheads="1"/>
          </p:cNvSpPr>
          <p:nvPr>
            <p:ph type="body" sz="half" idx="1"/>
          </p:nvPr>
        </p:nvSpPr>
        <p:spPr>
          <a:xfrm>
            <a:off x="2209800" y="1543050"/>
            <a:ext cx="8077200" cy="1809750"/>
          </a:xfrm>
        </p:spPr>
        <p:txBody>
          <a:bodyPr/>
          <a:lstStyle/>
          <a:p>
            <a:pPr eaLnBrk="1" hangingPunct="1"/>
            <a:r>
              <a:rPr lang="en-US" sz="2000">
                <a:latin typeface="Tahoma" charset="0"/>
              </a:rPr>
              <a:t>A red-black tree is a representation of a (2,4) tree by means of a binary tree whose nodes are colored </a:t>
            </a:r>
            <a:r>
              <a:rPr lang="en-US" sz="2000">
                <a:solidFill>
                  <a:schemeClr val="tx2"/>
                </a:solidFill>
                <a:latin typeface="Tahoma" charset="0"/>
              </a:rPr>
              <a:t>red</a:t>
            </a:r>
            <a:r>
              <a:rPr lang="en-US" sz="2000">
                <a:latin typeface="Tahoma" charset="0"/>
              </a:rPr>
              <a:t> or </a:t>
            </a:r>
            <a:r>
              <a:rPr lang="en-US" sz="2000" b="1">
                <a:latin typeface="Tahoma" charset="0"/>
              </a:rPr>
              <a:t>black</a:t>
            </a:r>
          </a:p>
          <a:p>
            <a:pPr eaLnBrk="1" hangingPunct="1"/>
            <a:r>
              <a:rPr lang="en-US" sz="2000">
                <a:latin typeface="Tahoma" charset="0"/>
              </a:rPr>
              <a:t>In comparison with its associated (2,4) tree, a red-black tree has</a:t>
            </a:r>
          </a:p>
          <a:p>
            <a:pPr lvl="1" eaLnBrk="1" hangingPunct="1"/>
            <a:r>
              <a:rPr lang="en-US" sz="1800">
                <a:latin typeface="Tahoma" charset="0"/>
              </a:rPr>
              <a:t>same logarithmic time performance</a:t>
            </a:r>
          </a:p>
          <a:p>
            <a:pPr lvl="1" eaLnBrk="1" hangingPunct="1"/>
            <a:r>
              <a:rPr lang="en-US" sz="1800">
                <a:latin typeface="Tahoma" charset="0"/>
              </a:rPr>
              <a:t>simpler implementation with a single node type</a:t>
            </a:r>
          </a:p>
        </p:txBody>
      </p:sp>
      <p:grpSp>
        <p:nvGrpSpPr>
          <p:cNvPr id="18437" name="Group 2066"/>
          <p:cNvGrpSpPr>
            <a:grpSpLocks/>
          </p:cNvGrpSpPr>
          <p:nvPr/>
        </p:nvGrpSpPr>
        <p:grpSpPr bwMode="auto">
          <a:xfrm>
            <a:off x="8277225" y="3505200"/>
            <a:ext cx="1981200" cy="609600"/>
            <a:chOff x="864" y="2853"/>
            <a:chExt cx="1248" cy="384"/>
          </a:xfrm>
        </p:grpSpPr>
        <p:sp>
          <p:nvSpPr>
            <p:cNvPr id="18476" name="Oval 2054"/>
            <p:cNvSpPr>
              <a:spLocks noChangeArrowheads="1"/>
            </p:cNvSpPr>
            <p:nvPr/>
          </p:nvSpPr>
          <p:spPr bwMode="auto">
            <a:xfrm>
              <a:off x="864" y="2853"/>
              <a:ext cx="1248" cy="24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2   6   7</a:t>
              </a:r>
              <a:endParaRPr lang="en-US" sz="2400">
                <a:solidFill>
                  <a:srgbClr val="40458C"/>
                </a:solidFill>
                <a:latin typeface="Tahoma" charset="0"/>
                <a:ea typeface="ＭＳ Ｐゴシック" charset="0"/>
              </a:endParaRPr>
            </a:p>
          </p:txBody>
        </p:sp>
        <p:cxnSp>
          <p:nvCxnSpPr>
            <p:cNvPr id="18477" name="AutoShape 2057"/>
            <p:cNvCxnSpPr>
              <a:cxnSpLocks noChangeShapeType="1"/>
              <a:stCxn id="18476" idx="3"/>
            </p:cNvCxnSpPr>
            <p:nvPr/>
          </p:nvCxnSpPr>
          <p:spPr bwMode="auto">
            <a:xfrm flipH="1">
              <a:off x="912" y="3064"/>
              <a:ext cx="135" cy="16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78" name="AutoShape 2058"/>
            <p:cNvCxnSpPr>
              <a:cxnSpLocks noChangeShapeType="1"/>
              <a:stCxn id="18476" idx="5"/>
            </p:cNvCxnSpPr>
            <p:nvPr/>
          </p:nvCxnSpPr>
          <p:spPr bwMode="auto">
            <a:xfrm>
              <a:off x="1929" y="3064"/>
              <a:ext cx="135" cy="16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8479" name="Line 2059"/>
            <p:cNvSpPr>
              <a:spLocks noChangeShapeType="1"/>
            </p:cNvSpPr>
            <p:nvPr/>
          </p:nvSpPr>
          <p:spPr bwMode="auto">
            <a:xfrm flipV="1">
              <a:off x="1296" y="3093"/>
              <a:ext cx="48"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8480" name="Line 2060"/>
            <p:cNvSpPr>
              <a:spLocks noChangeShapeType="1"/>
            </p:cNvSpPr>
            <p:nvPr/>
          </p:nvSpPr>
          <p:spPr bwMode="auto">
            <a:xfrm flipH="1" flipV="1">
              <a:off x="1632" y="3093"/>
              <a:ext cx="48"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grpSp>
        <p:nvGrpSpPr>
          <p:cNvPr id="18438" name="Group 2068"/>
          <p:cNvGrpSpPr>
            <a:grpSpLocks/>
          </p:cNvGrpSpPr>
          <p:nvPr/>
        </p:nvGrpSpPr>
        <p:grpSpPr bwMode="auto">
          <a:xfrm>
            <a:off x="5029200" y="3505201"/>
            <a:ext cx="1828800" cy="600075"/>
            <a:chOff x="3936" y="2853"/>
            <a:chExt cx="1152" cy="378"/>
          </a:xfrm>
        </p:grpSpPr>
        <p:sp>
          <p:nvSpPr>
            <p:cNvPr id="18472" name="Oval 2056"/>
            <p:cNvSpPr>
              <a:spLocks noChangeArrowheads="1"/>
            </p:cNvSpPr>
            <p:nvPr/>
          </p:nvSpPr>
          <p:spPr bwMode="auto">
            <a:xfrm>
              <a:off x="3984" y="2853"/>
              <a:ext cx="1056" cy="24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3    5</a:t>
              </a:r>
              <a:endParaRPr lang="en-US" sz="2400">
                <a:solidFill>
                  <a:srgbClr val="40458C"/>
                </a:solidFill>
                <a:latin typeface="Tahoma" charset="0"/>
                <a:ea typeface="ＭＳ Ｐゴシック" charset="0"/>
              </a:endParaRPr>
            </a:p>
          </p:txBody>
        </p:sp>
        <p:cxnSp>
          <p:nvCxnSpPr>
            <p:cNvPr id="18473" name="AutoShape 2061"/>
            <p:cNvCxnSpPr>
              <a:cxnSpLocks noChangeShapeType="1"/>
              <a:endCxn id="18472" idx="4"/>
            </p:cNvCxnSpPr>
            <p:nvPr/>
          </p:nvCxnSpPr>
          <p:spPr bwMode="auto">
            <a:xfrm flipV="1">
              <a:off x="4512" y="3099"/>
              <a:ext cx="0" cy="13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74" name="AutoShape 2062"/>
            <p:cNvCxnSpPr>
              <a:cxnSpLocks noChangeShapeType="1"/>
              <a:endCxn id="18472" idx="3"/>
            </p:cNvCxnSpPr>
            <p:nvPr/>
          </p:nvCxnSpPr>
          <p:spPr bwMode="auto">
            <a:xfrm flipV="1">
              <a:off x="3936" y="3064"/>
              <a:ext cx="203" cy="16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8475" name="AutoShape 2063"/>
            <p:cNvCxnSpPr>
              <a:cxnSpLocks noChangeShapeType="1"/>
              <a:endCxn id="18472" idx="5"/>
            </p:cNvCxnSpPr>
            <p:nvPr/>
          </p:nvCxnSpPr>
          <p:spPr bwMode="auto">
            <a:xfrm flipH="1" flipV="1">
              <a:off x="4885" y="3064"/>
              <a:ext cx="203" cy="16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grpSp>
        <p:nvGrpSpPr>
          <p:cNvPr id="18439" name="Group 2101"/>
          <p:cNvGrpSpPr>
            <a:grpSpLocks/>
          </p:cNvGrpSpPr>
          <p:nvPr/>
        </p:nvGrpSpPr>
        <p:grpSpPr bwMode="auto">
          <a:xfrm>
            <a:off x="2438400" y="3505200"/>
            <a:ext cx="1066800" cy="609600"/>
            <a:chOff x="576" y="2208"/>
            <a:chExt cx="672" cy="384"/>
          </a:xfrm>
        </p:grpSpPr>
        <p:sp>
          <p:nvSpPr>
            <p:cNvPr id="18469" name="Oval 2055"/>
            <p:cNvSpPr>
              <a:spLocks noChangeArrowheads="1"/>
            </p:cNvSpPr>
            <p:nvPr/>
          </p:nvSpPr>
          <p:spPr bwMode="auto">
            <a:xfrm>
              <a:off x="576" y="2208"/>
              <a:ext cx="672" cy="24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4</a:t>
              </a:r>
            </a:p>
          </p:txBody>
        </p:sp>
        <p:sp>
          <p:nvSpPr>
            <p:cNvPr id="18470" name="Line 2064"/>
            <p:cNvSpPr>
              <a:spLocks noChangeShapeType="1"/>
            </p:cNvSpPr>
            <p:nvPr/>
          </p:nvSpPr>
          <p:spPr bwMode="auto">
            <a:xfrm flipH="1" flipV="1">
              <a:off x="1056" y="2448"/>
              <a:ext cx="96"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8471" name="Line 2065"/>
            <p:cNvSpPr>
              <a:spLocks noChangeShapeType="1"/>
            </p:cNvSpPr>
            <p:nvPr/>
          </p:nvSpPr>
          <p:spPr bwMode="auto">
            <a:xfrm flipV="1">
              <a:off x="672" y="2448"/>
              <a:ext cx="96"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grpSp>
        <p:nvGrpSpPr>
          <p:cNvPr id="18440" name="Group 2102"/>
          <p:cNvGrpSpPr>
            <a:grpSpLocks/>
          </p:cNvGrpSpPr>
          <p:nvPr/>
        </p:nvGrpSpPr>
        <p:grpSpPr bwMode="auto">
          <a:xfrm>
            <a:off x="2595564" y="4876801"/>
            <a:ext cx="752475" cy="771525"/>
            <a:chOff x="672" y="3072"/>
            <a:chExt cx="474" cy="486"/>
          </a:xfrm>
        </p:grpSpPr>
        <p:sp>
          <p:nvSpPr>
            <p:cNvPr id="18466" name="Oval 2069"/>
            <p:cNvSpPr>
              <a:spLocks noChangeArrowheads="1"/>
            </p:cNvSpPr>
            <p:nvPr/>
          </p:nvSpPr>
          <p:spPr bwMode="auto">
            <a:xfrm>
              <a:off x="768" y="3072"/>
              <a:ext cx="288" cy="288"/>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400">
                  <a:solidFill>
                    <a:srgbClr val="40458C"/>
                  </a:solidFill>
                  <a:latin typeface="Tahoma" charset="0"/>
                  <a:ea typeface="ＭＳ Ｐゴシック" charset="0"/>
                </a:rPr>
                <a:t>4</a:t>
              </a:r>
            </a:p>
          </p:txBody>
        </p:sp>
        <p:cxnSp>
          <p:nvCxnSpPr>
            <p:cNvPr id="18467" name="AutoShape 2070"/>
            <p:cNvCxnSpPr>
              <a:cxnSpLocks noChangeShapeType="1"/>
              <a:stCxn id="18466" idx="5"/>
            </p:cNvCxnSpPr>
            <p:nvPr/>
          </p:nvCxnSpPr>
          <p:spPr bwMode="auto">
            <a:xfrm>
              <a:off x="1014" y="3330"/>
              <a:ext cx="132" cy="22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68" name="AutoShape 2071"/>
            <p:cNvCxnSpPr>
              <a:cxnSpLocks noChangeShapeType="1"/>
              <a:stCxn id="18466" idx="3"/>
            </p:cNvCxnSpPr>
            <p:nvPr/>
          </p:nvCxnSpPr>
          <p:spPr bwMode="auto">
            <a:xfrm flipH="1">
              <a:off x="672" y="3330"/>
              <a:ext cx="138" cy="22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grpSp>
      <p:sp>
        <p:nvSpPr>
          <p:cNvPr id="18441" name="Oval 2072"/>
          <p:cNvSpPr>
            <a:spLocks noChangeArrowheads="1"/>
          </p:cNvSpPr>
          <p:nvPr/>
        </p:nvSpPr>
        <p:spPr bwMode="auto">
          <a:xfrm>
            <a:off x="9067800" y="4876800"/>
            <a:ext cx="457200" cy="45720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400">
                <a:solidFill>
                  <a:srgbClr val="40458C"/>
                </a:solidFill>
                <a:latin typeface="Tahoma" charset="0"/>
                <a:ea typeface="ＭＳ Ｐゴシック" charset="0"/>
              </a:rPr>
              <a:t>6</a:t>
            </a:r>
          </a:p>
        </p:txBody>
      </p:sp>
      <p:cxnSp>
        <p:nvCxnSpPr>
          <p:cNvPr id="18442" name="AutoShape 2073"/>
          <p:cNvCxnSpPr>
            <a:cxnSpLocks noChangeShapeType="1"/>
            <a:stCxn id="18441" idx="5"/>
            <a:endCxn id="18447" idx="1"/>
          </p:cNvCxnSpPr>
          <p:nvPr/>
        </p:nvCxnSpPr>
        <p:spPr bwMode="auto">
          <a:xfrm>
            <a:off x="9458326" y="5286376"/>
            <a:ext cx="295275" cy="2571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8443" name="AutoShape 2074"/>
          <p:cNvCxnSpPr>
            <a:cxnSpLocks noChangeShapeType="1"/>
            <a:stCxn id="18441" idx="3"/>
            <a:endCxn id="18444" idx="0"/>
          </p:cNvCxnSpPr>
          <p:nvPr/>
        </p:nvCxnSpPr>
        <p:spPr bwMode="auto">
          <a:xfrm flipH="1">
            <a:off x="8839201" y="5286375"/>
            <a:ext cx="295275" cy="1905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8444" name="Oval 2075"/>
          <p:cNvSpPr>
            <a:spLocks noChangeArrowheads="1"/>
          </p:cNvSpPr>
          <p:nvPr/>
        </p:nvSpPr>
        <p:spPr bwMode="auto">
          <a:xfrm>
            <a:off x="8610600" y="5486400"/>
            <a:ext cx="457200" cy="45720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400">
                <a:solidFill>
                  <a:srgbClr val="BE2D00"/>
                </a:solidFill>
                <a:latin typeface="Tahoma" charset="0"/>
                <a:ea typeface="ＭＳ Ｐゴシック" charset="0"/>
              </a:rPr>
              <a:t>2</a:t>
            </a:r>
          </a:p>
        </p:txBody>
      </p:sp>
      <p:cxnSp>
        <p:nvCxnSpPr>
          <p:cNvPr id="18445" name="AutoShape 2076"/>
          <p:cNvCxnSpPr>
            <a:cxnSpLocks noChangeShapeType="1"/>
            <a:stCxn id="18444" idx="5"/>
          </p:cNvCxnSpPr>
          <p:nvPr/>
        </p:nvCxnSpPr>
        <p:spPr bwMode="auto">
          <a:xfrm>
            <a:off x="9001125"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46" name="AutoShape 2077"/>
          <p:cNvCxnSpPr>
            <a:cxnSpLocks noChangeShapeType="1"/>
            <a:stCxn id="18444" idx="3"/>
          </p:cNvCxnSpPr>
          <p:nvPr/>
        </p:nvCxnSpPr>
        <p:spPr bwMode="auto">
          <a:xfrm flipH="1">
            <a:off x="8458201"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8447" name="Oval 2078"/>
          <p:cNvSpPr>
            <a:spLocks noChangeArrowheads="1"/>
          </p:cNvSpPr>
          <p:nvPr/>
        </p:nvSpPr>
        <p:spPr bwMode="auto">
          <a:xfrm>
            <a:off x="9686925" y="5486400"/>
            <a:ext cx="457200" cy="45720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400">
                <a:solidFill>
                  <a:srgbClr val="BE2D00"/>
                </a:solidFill>
                <a:latin typeface="Tahoma" charset="0"/>
                <a:ea typeface="ＭＳ Ｐゴシック" charset="0"/>
              </a:rPr>
              <a:t>7</a:t>
            </a:r>
          </a:p>
        </p:txBody>
      </p:sp>
      <p:cxnSp>
        <p:nvCxnSpPr>
          <p:cNvPr id="18448" name="AutoShape 2079"/>
          <p:cNvCxnSpPr>
            <a:cxnSpLocks noChangeShapeType="1"/>
            <a:stCxn id="18447" idx="5"/>
          </p:cNvCxnSpPr>
          <p:nvPr/>
        </p:nvCxnSpPr>
        <p:spPr bwMode="auto">
          <a:xfrm>
            <a:off x="10077450"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49" name="AutoShape 2080"/>
          <p:cNvCxnSpPr>
            <a:cxnSpLocks noChangeShapeType="1"/>
            <a:stCxn id="18447" idx="3"/>
          </p:cNvCxnSpPr>
          <p:nvPr/>
        </p:nvCxnSpPr>
        <p:spPr bwMode="auto">
          <a:xfrm flipH="1">
            <a:off x="9534526"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8450" name="Oval 2081"/>
          <p:cNvSpPr>
            <a:spLocks noChangeArrowheads="1"/>
          </p:cNvSpPr>
          <p:nvPr/>
        </p:nvSpPr>
        <p:spPr bwMode="auto">
          <a:xfrm>
            <a:off x="4800600" y="4876800"/>
            <a:ext cx="457200" cy="45720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400">
                <a:solidFill>
                  <a:srgbClr val="40458C"/>
                </a:solidFill>
                <a:latin typeface="Tahoma" charset="0"/>
                <a:ea typeface="ＭＳ Ｐゴシック" charset="0"/>
              </a:rPr>
              <a:t>5</a:t>
            </a:r>
          </a:p>
        </p:txBody>
      </p:sp>
      <p:cxnSp>
        <p:nvCxnSpPr>
          <p:cNvPr id="18451" name="AutoShape 2082"/>
          <p:cNvCxnSpPr>
            <a:cxnSpLocks noChangeShapeType="1"/>
            <a:stCxn id="18450" idx="5"/>
          </p:cNvCxnSpPr>
          <p:nvPr/>
        </p:nvCxnSpPr>
        <p:spPr bwMode="auto">
          <a:xfrm>
            <a:off x="5191126" y="5286375"/>
            <a:ext cx="295275" cy="2667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52" name="AutoShape 2083"/>
          <p:cNvCxnSpPr>
            <a:cxnSpLocks noChangeShapeType="1"/>
            <a:stCxn id="18450" idx="3"/>
            <a:endCxn id="18453" idx="0"/>
          </p:cNvCxnSpPr>
          <p:nvPr/>
        </p:nvCxnSpPr>
        <p:spPr bwMode="auto">
          <a:xfrm flipH="1">
            <a:off x="4572001" y="5286375"/>
            <a:ext cx="295275" cy="1905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8453" name="Oval 2084"/>
          <p:cNvSpPr>
            <a:spLocks noChangeArrowheads="1"/>
          </p:cNvSpPr>
          <p:nvPr/>
        </p:nvSpPr>
        <p:spPr bwMode="auto">
          <a:xfrm>
            <a:off x="4343400" y="5486400"/>
            <a:ext cx="457200" cy="45720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400">
                <a:solidFill>
                  <a:srgbClr val="BE2D00"/>
                </a:solidFill>
                <a:latin typeface="Tahoma" charset="0"/>
                <a:ea typeface="ＭＳ Ｐゴシック" charset="0"/>
              </a:rPr>
              <a:t>3</a:t>
            </a:r>
          </a:p>
        </p:txBody>
      </p:sp>
      <p:cxnSp>
        <p:nvCxnSpPr>
          <p:cNvPr id="18454" name="AutoShape 2085"/>
          <p:cNvCxnSpPr>
            <a:cxnSpLocks noChangeShapeType="1"/>
            <a:stCxn id="18453" idx="5"/>
          </p:cNvCxnSpPr>
          <p:nvPr/>
        </p:nvCxnSpPr>
        <p:spPr bwMode="auto">
          <a:xfrm>
            <a:off x="4733925" y="5886450"/>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55" name="AutoShape 2086"/>
          <p:cNvCxnSpPr>
            <a:cxnSpLocks noChangeShapeType="1"/>
            <a:stCxn id="18453" idx="3"/>
          </p:cNvCxnSpPr>
          <p:nvPr/>
        </p:nvCxnSpPr>
        <p:spPr bwMode="auto">
          <a:xfrm flipH="1">
            <a:off x="4191001" y="5886450"/>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8456" name="Oval 2091"/>
          <p:cNvSpPr>
            <a:spLocks noChangeArrowheads="1"/>
          </p:cNvSpPr>
          <p:nvPr/>
        </p:nvSpPr>
        <p:spPr bwMode="auto">
          <a:xfrm flipH="1">
            <a:off x="6629400" y="4876800"/>
            <a:ext cx="457200" cy="45720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400">
                <a:solidFill>
                  <a:srgbClr val="40458C"/>
                </a:solidFill>
                <a:latin typeface="Tahoma" charset="0"/>
                <a:ea typeface="ＭＳ Ｐゴシック" charset="0"/>
              </a:rPr>
              <a:t>3</a:t>
            </a:r>
          </a:p>
        </p:txBody>
      </p:sp>
      <p:cxnSp>
        <p:nvCxnSpPr>
          <p:cNvPr id="18457" name="AutoShape 2092"/>
          <p:cNvCxnSpPr>
            <a:cxnSpLocks noChangeShapeType="1"/>
            <a:stCxn id="18456" idx="5"/>
          </p:cNvCxnSpPr>
          <p:nvPr/>
        </p:nvCxnSpPr>
        <p:spPr bwMode="auto">
          <a:xfrm flipH="1">
            <a:off x="6400801" y="5284788"/>
            <a:ext cx="295275" cy="2667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58" name="AutoShape 2093"/>
          <p:cNvCxnSpPr>
            <a:cxnSpLocks noChangeShapeType="1"/>
            <a:stCxn id="18456" idx="3"/>
            <a:endCxn id="18459" idx="0"/>
          </p:cNvCxnSpPr>
          <p:nvPr/>
        </p:nvCxnSpPr>
        <p:spPr bwMode="auto">
          <a:xfrm>
            <a:off x="7018338" y="5284789"/>
            <a:ext cx="296862" cy="192087"/>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8459" name="Oval 2094"/>
          <p:cNvSpPr>
            <a:spLocks noChangeArrowheads="1"/>
          </p:cNvSpPr>
          <p:nvPr/>
        </p:nvSpPr>
        <p:spPr bwMode="auto">
          <a:xfrm flipH="1">
            <a:off x="7086600" y="5486400"/>
            <a:ext cx="457200" cy="45720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400">
                <a:solidFill>
                  <a:srgbClr val="BE2D00"/>
                </a:solidFill>
                <a:latin typeface="Tahoma" charset="0"/>
                <a:ea typeface="ＭＳ Ｐゴシック" charset="0"/>
              </a:rPr>
              <a:t>5</a:t>
            </a:r>
          </a:p>
        </p:txBody>
      </p:sp>
      <p:cxnSp>
        <p:nvCxnSpPr>
          <p:cNvPr id="18460" name="AutoShape 2095"/>
          <p:cNvCxnSpPr>
            <a:cxnSpLocks noChangeShapeType="1"/>
            <a:stCxn id="18459" idx="5"/>
          </p:cNvCxnSpPr>
          <p:nvPr/>
        </p:nvCxnSpPr>
        <p:spPr bwMode="auto">
          <a:xfrm flipH="1">
            <a:off x="6943725" y="5884863"/>
            <a:ext cx="209550"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461" name="AutoShape 2096"/>
          <p:cNvCxnSpPr>
            <a:cxnSpLocks noChangeShapeType="1"/>
            <a:stCxn id="18459" idx="3"/>
          </p:cNvCxnSpPr>
          <p:nvPr/>
        </p:nvCxnSpPr>
        <p:spPr bwMode="auto">
          <a:xfrm>
            <a:off x="7475539" y="5884863"/>
            <a:ext cx="219075" cy="361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8462" name="Text Box 2098"/>
          <p:cNvSpPr txBox="1">
            <a:spLocks noChangeArrowheads="1"/>
          </p:cNvSpPr>
          <p:nvPr/>
        </p:nvSpPr>
        <p:spPr bwMode="auto">
          <a:xfrm>
            <a:off x="5591175" y="5341939"/>
            <a:ext cx="7239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3200">
                <a:solidFill>
                  <a:srgbClr val="40458C"/>
                </a:solidFill>
              </a:rPr>
              <a:t>OR</a:t>
            </a:r>
          </a:p>
        </p:txBody>
      </p:sp>
      <p:sp>
        <p:nvSpPr>
          <p:cNvPr id="18463" name="AutoShape 2100"/>
          <p:cNvSpPr>
            <a:spLocks noChangeArrowheads="1"/>
          </p:cNvSpPr>
          <p:nvPr/>
        </p:nvSpPr>
        <p:spPr bwMode="auto">
          <a:xfrm>
            <a:off x="278130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8464" name="AutoShape 2103"/>
          <p:cNvSpPr>
            <a:spLocks noChangeArrowheads="1"/>
          </p:cNvSpPr>
          <p:nvPr/>
        </p:nvSpPr>
        <p:spPr bwMode="auto">
          <a:xfrm>
            <a:off x="575310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18465" name="AutoShape 2104"/>
          <p:cNvSpPr>
            <a:spLocks noChangeArrowheads="1"/>
          </p:cNvSpPr>
          <p:nvPr/>
        </p:nvSpPr>
        <p:spPr bwMode="auto">
          <a:xfrm>
            <a:off x="9086850" y="428625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3731776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8D4A2CBB-6B55-2047-BDB5-3BDB786F1669}" type="slidenum">
              <a:rPr lang="en-US" sz="1400">
                <a:solidFill>
                  <a:srgbClr val="40458C"/>
                </a:solidFill>
              </a:rPr>
              <a:pPr eaLnBrk="1" fontAlgn="base" hangingPunct="1">
                <a:spcBef>
                  <a:spcPct val="0"/>
                </a:spcBef>
                <a:spcAft>
                  <a:spcPct val="0"/>
                </a:spcAft>
              </a:pPr>
              <a:t>51</a:t>
            </a:fld>
            <a:endParaRPr lang="en-US" sz="1400">
              <a:solidFill>
                <a:srgbClr val="40458C"/>
              </a:solidFill>
            </a:endParaRPr>
          </a:p>
        </p:txBody>
      </p:sp>
      <p:sp>
        <p:nvSpPr>
          <p:cNvPr id="19459" name="Rectangle 2"/>
          <p:cNvSpPr>
            <a:spLocks noGrp="1" noChangeArrowheads="1"/>
          </p:cNvSpPr>
          <p:nvPr>
            <p:ph type="title"/>
          </p:nvPr>
        </p:nvSpPr>
        <p:spPr/>
        <p:txBody>
          <a:bodyPr/>
          <a:lstStyle/>
          <a:p>
            <a:pPr eaLnBrk="1" hangingPunct="1"/>
            <a:r>
              <a:rPr lang="en-US">
                <a:latin typeface="Tahoma" charset="0"/>
              </a:rPr>
              <a:t>Red-Black Trees</a:t>
            </a:r>
            <a:endParaRPr lang="en-US">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2286000" y="1676400"/>
            <a:ext cx="7848600" cy="2209800"/>
          </a:xfrm>
        </p:spPr>
        <p:txBody>
          <a:bodyPr/>
          <a:lstStyle/>
          <a:p>
            <a:pPr eaLnBrk="1" hangingPunct="1">
              <a:lnSpc>
                <a:spcPct val="90000"/>
              </a:lnSpc>
            </a:pPr>
            <a:r>
              <a:rPr lang="en-US" sz="2400">
                <a:latin typeface="Tahoma" charset="0"/>
              </a:rPr>
              <a:t>A red-black tree can also be defined as a binary search tree that satisfies the following properties:</a:t>
            </a:r>
          </a:p>
          <a:p>
            <a:pPr lvl="1" eaLnBrk="1" hangingPunct="1">
              <a:lnSpc>
                <a:spcPct val="90000"/>
              </a:lnSpc>
            </a:pPr>
            <a:r>
              <a:rPr lang="en-US" sz="2000">
                <a:solidFill>
                  <a:schemeClr val="tx2"/>
                </a:solidFill>
                <a:latin typeface="Tahoma" charset="0"/>
              </a:rPr>
              <a:t>Root Property</a:t>
            </a:r>
            <a:r>
              <a:rPr lang="en-US" sz="2000">
                <a:latin typeface="Tahoma" charset="0"/>
              </a:rPr>
              <a:t>: the root is black</a:t>
            </a:r>
          </a:p>
          <a:p>
            <a:pPr lvl="1" eaLnBrk="1" hangingPunct="1">
              <a:lnSpc>
                <a:spcPct val="90000"/>
              </a:lnSpc>
            </a:pPr>
            <a:r>
              <a:rPr lang="en-US" sz="2000">
                <a:solidFill>
                  <a:schemeClr val="tx2"/>
                </a:solidFill>
                <a:latin typeface="Tahoma" charset="0"/>
              </a:rPr>
              <a:t>External Property</a:t>
            </a:r>
            <a:r>
              <a:rPr lang="en-US" sz="2000">
                <a:latin typeface="Tahoma" charset="0"/>
              </a:rPr>
              <a:t>: every leaf is black</a:t>
            </a:r>
          </a:p>
          <a:p>
            <a:pPr lvl="1" eaLnBrk="1" hangingPunct="1">
              <a:lnSpc>
                <a:spcPct val="90000"/>
              </a:lnSpc>
            </a:pPr>
            <a:r>
              <a:rPr lang="en-US" sz="2000">
                <a:solidFill>
                  <a:schemeClr val="tx2"/>
                </a:solidFill>
                <a:latin typeface="Tahoma" charset="0"/>
              </a:rPr>
              <a:t>Internal Property</a:t>
            </a:r>
            <a:r>
              <a:rPr lang="en-US" sz="2000">
                <a:latin typeface="Tahoma" charset="0"/>
              </a:rPr>
              <a:t>: the children of a red node are black</a:t>
            </a:r>
          </a:p>
          <a:p>
            <a:pPr lvl="1" eaLnBrk="1" hangingPunct="1">
              <a:lnSpc>
                <a:spcPct val="90000"/>
              </a:lnSpc>
            </a:pPr>
            <a:r>
              <a:rPr lang="en-US" sz="2000">
                <a:solidFill>
                  <a:schemeClr val="tx2"/>
                </a:solidFill>
                <a:latin typeface="Tahoma" charset="0"/>
              </a:rPr>
              <a:t>Depth Property</a:t>
            </a:r>
            <a:r>
              <a:rPr lang="en-US" sz="2000">
                <a:latin typeface="Tahoma" charset="0"/>
              </a:rPr>
              <a:t>: all the leaves have the same black depth</a:t>
            </a:r>
          </a:p>
        </p:txBody>
      </p:sp>
      <p:sp>
        <p:nvSpPr>
          <p:cNvPr id="19461" name="Oval 4"/>
          <p:cNvSpPr>
            <a:spLocks noChangeArrowheads="1"/>
          </p:cNvSpPr>
          <p:nvPr/>
        </p:nvSpPr>
        <p:spPr bwMode="auto">
          <a:xfrm>
            <a:off x="5927726"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9</a:t>
            </a:r>
          </a:p>
        </p:txBody>
      </p:sp>
      <p:sp>
        <p:nvSpPr>
          <p:cNvPr id="19462" name="Oval 5"/>
          <p:cNvSpPr>
            <a:spLocks noChangeArrowheads="1"/>
          </p:cNvSpPr>
          <p:nvPr/>
        </p:nvSpPr>
        <p:spPr bwMode="auto">
          <a:xfrm>
            <a:off x="7434264" y="4429126"/>
            <a:ext cx="319087"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15</a:t>
            </a:r>
          </a:p>
        </p:txBody>
      </p:sp>
      <p:sp>
        <p:nvSpPr>
          <p:cNvPr id="19463" name="Oval 6"/>
          <p:cNvSpPr>
            <a:spLocks noChangeArrowheads="1"/>
          </p:cNvSpPr>
          <p:nvPr/>
        </p:nvSpPr>
        <p:spPr bwMode="auto">
          <a:xfrm>
            <a:off x="4570414" y="4429126"/>
            <a:ext cx="319087"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19464" name="Oval 7"/>
          <p:cNvSpPr>
            <a:spLocks noChangeArrowheads="1"/>
          </p:cNvSpPr>
          <p:nvPr/>
        </p:nvSpPr>
        <p:spPr bwMode="auto">
          <a:xfrm>
            <a:off x="5157789" y="4924426"/>
            <a:ext cx="320675"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sp>
        <p:nvSpPr>
          <p:cNvPr id="19465" name="Rectangle 8"/>
          <p:cNvSpPr>
            <a:spLocks noChangeAspect="1" noChangeArrowheads="1"/>
          </p:cNvSpPr>
          <p:nvPr/>
        </p:nvSpPr>
        <p:spPr bwMode="auto">
          <a:xfrm>
            <a:off x="4910139" y="5500689"/>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9466" name="AutoShape 10"/>
          <p:cNvCxnSpPr>
            <a:cxnSpLocks noChangeShapeType="1"/>
            <a:stCxn id="19461" idx="3"/>
            <a:endCxn id="19463" idx="7"/>
          </p:cNvCxnSpPr>
          <p:nvPr/>
        </p:nvCxnSpPr>
        <p:spPr bwMode="auto">
          <a:xfrm flipH="1">
            <a:off x="4843464" y="4210051"/>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67" name="AutoShape 11"/>
          <p:cNvCxnSpPr>
            <a:cxnSpLocks noChangeShapeType="1"/>
            <a:stCxn id="19462" idx="1"/>
            <a:endCxn id="19461" idx="5"/>
          </p:cNvCxnSpPr>
          <p:nvPr/>
        </p:nvCxnSpPr>
        <p:spPr bwMode="auto">
          <a:xfrm flipH="1" flipV="1">
            <a:off x="6200776" y="42100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68" name="AutoShape 12"/>
          <p:cNvCxnSpPr>
            <a:cxnSpLocks noChangeShapeType="1"/>
            <a:stCxn id="19489" idx="0"/>
            <a:endCxn id="19462" idx="5"/>
          </p:cNvCxnSpPr>
          <p:nvPr/>
        </p:nvCxnSpPr>
        <p:spPr bwMode="auto">
          <a:xfrm flipH="1" flipV="1">
            <a:off x="7707314" y="4721226"/>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69" name="AutoShape 13"/>
          <p:cNvCxnSpPr>
            <a:cxnSpLocks noChangeShapeType="1"/>
            <a:stCxn id="19479" idx="7"/>
            <a:endCxn id="19462" idx="3"/>
          </p:cNvCxnSpPr>
          <p:nvPr/>
        </p:nvCxnSpPr>
        <p:spPr bwMode="auto">
          <a:xfrm flipV="1">
            <a:off x="7061200" y="47212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70" name="AutoShape 14"/>
          <p:cNvCxnSpPr>
            <a:cxnSpLocks noChangeShapeType="1"/>
            <a:stCxn id="19484" idx="1"/>
            <a:endCxn id="19464" idx="5"/>
          </p:cNvCxnSpPr>
          <p:nvPr/>
        </p:nvCxnSpPr>
        <p:spPr bwMode="auto">
          <a:xfrm flipH="1" flipV="1">
            <a:off x="5430839" y="5216526"/>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71" name="AutoShape 15"/>
          <p:cNvCxnSpPr>
            <a:cxnSpLocks noChangeShapeType="1"/>
            <a:stCxn id="19465" idx="0"/>
            <a:endCxn id="19464" idx="3"/>
          </p:cNvCxnSpPr>
          <p:nvPr/>
        </p:nvCxnSpPr>
        <p:spPr bwMode="auto">
          <a:xfrm flipV="1">
            <a:off x="5026025" y="5216526"/>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2" name="AutoShape 16"/>
          <p:cNvCxnSpPr>
            <a:cxnSpLocks noChangeShapeType="1"/>
            <a:stCxn id="19474" idx="7"/>
            <a:endCxn id="19463" idx="3"/>
          </p:cNvCxnSpPr>
          <p:nvPr/>
        </p:nvCxnSpPr>
        <p:spPr bwMode="auto">
          <a:xfrm flipV="1">
            <a:off x="4256088" y="47117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3" name="AutoShape 17"/>
          <p:cNvCxnSpPr>
            <a:cxnSpLocks noChangeShapeType="1"/>
            <a:stCxn id="19464" idx="1"/>
            <a:endCxn id="19463" idx="5"/>
          </p:cNvCxnSpPr>
          <p:nvPr/>
        </p:nvCxnSpPr>
        <p:spPr bwMode="auto">
          <a:xfrm flipH="1" flipV="1">
            <a:off x="4843463" y="47117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74" name="Oval 18"/>
          <p:cNvSpPr>
            <a:spLocks noChangeArrowheads="1"/>
          </p:cNvSpPr>
          <p:nvPr/>
        </p:nvSpPr>
        <p:spPr bwMode="auto">
          <a:xfrm>
            <a:off x="3983039" y="4924426"/>
            <a:ext cx="319087"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2</a:t>
            </a:r>
          </a:p>
        </p:txBody>
      </p:sp>
      <p:sp>
        <p:nvSpPr>
          <p:cNvPr id="19475" name="Rectangle 19"/>
          <p:cNvSpPr>
            <a:spLocks noChangeAspect="1" noChangeArrowheads="1"/>
          </p:cNvSpPr>
          <p:nvPr/>
        </p:nvSpPr>
        <p:spPr bwMode="auto">
          <a:xfrm>
            <a:off x="3733800" y="5500689"/>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9476" name="Rectangle 20"/>
          <p:cNvSpPr>
            <a:spLocks noChangeAspect="1" noChangeArrowheads="1"/>
          </p:cNvSpPr>
          <p:nvPr/>
        </p:nvSpPr>
        <p:spPr bwMode="auto">
          <a:xfrm>
            <a:off x="4321175" y="5500689"/>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9477" name="AutoShape 21"/>
          <p:cNvCxnSpPr>
            <a:cxnSpLocks noChangeShapeType="1"/>
            <a:stCxn id="19476" idx="0"/>
            <a:endCxn id="19474" idx="5"/>
          </p:cNvCxnSpPr>
          <p:nvPr/>
        </p:nvCxnSpPr>
        <p:spPr bwMode="auto">
          <a:xfrm flipH="1" flipV="1">
            <a:off x="4256089" y="5216526"/>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8" name="AutoShape 22"/>
          <p:cNvCxnSpPr>
            <a:cxnSpLocks noChangeShapeType="1"/>
            <a:stCxn id="19475" idx="0"/>
            <a:endCxn id="19474" idx="3"/>
          </p:cNvCxnSpPr>
          <p:nvPr/>
        </p:nvCxnSpPr>
        <p:spPr bwMode="auto">
          <a:xfrm flipV="1">
            <a:off x="3849689" y="5216526"/>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79" name="Oval 23"/>
          <p:cNvSpPr>
            <a:spLocks noChangeArrowheads="1"/>
          </p:cNvSpPr>
          <p:nvPr/>
        </p:nvSpPr>
        <p:spPr bwMode="auto">
          <a:xfrm>
            <a:off x="6788151" y="4924426"/>
            <a:ext cx="320675"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12</a:t>
            </a:r>
          </a:p>
        </p:txBody>
      </p:sp>
      <p:sp>
        <p:nvSpPr>
          <p:cNvPr id="19480" name="Rectangle 24"/>
          <p:cNvSpPr>
            <a:spLocks noChangeAspect="1" noChangeArrowheads="1"/>
          </p:cNvSpPr>
          <p:nvPr/>
        </p:nvSpPr>
        <p:spPr bwMode="auto">
          <a:xfrm>
            <a:off x="6540500" y="5500689"/>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9481" name="Rectangle 25"/>
          <p:cNvSpPr>
            <a:spLocks noChangeAspect="1" noChangeArrowheads="1"/>
          </p:cNvSpPr>
          <p:nvPr/>
        </p:nvSpPr>
        <p:spPr bwMode="auto">
          <a:xfrm>
            <a:off x="7126289" y="5500689"/>
            <a:ext cx="231775"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9482" name="AutoShape 26"/>
          <p:cNvCxnSpPr>
            <a:cxnSpLocks noChangeShapeType="1"/>
            <a:stCxn id="19481" idx="0"/>
            <a:endCxn id="19479" idx="5"/>
          </p:cNvCxnSpPr>
          <p:nvPr/>
        </p:nvCxnSpPr>
        <p:spPr bwMode="auto">
          <a:xfrm flipH="1" flipV="1">
            <a:off x="7061201" y="52070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83" name="AutoShape 27"/>
          <p:cNvCxnSpPr>
            <a:cxnSpLocks noChangeShapeType="1"/>
            <a:stCxn id="19480" idx="0"/>
            <a:endCxn id="19479" idx="3"/>
          </p:cNvCxnSpPr>
          <p:nvPr/>
        </p:nvCxnSpPr>
        <p:spPr bwMode="auto">
          <a:xfrm flipV="1">
            <a:off x="6656389" y="520700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84" name="Oval 28"/>
          <p:cNvSpPr>
            <a:spLocks noChangeArrowheads="1"/>
          </p:cNvSpPr>
          <p:nvPr/>
        </p:nvSpPr>
        <p:spPr bwMode="auto">
          <a:xfrm>
            <a:off x="5581651" y="5441951"/>
            <a:ext cx="320675"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7</a:t>
            </a:r>
          </a:p>
        </p:txBody>
      </p:sp>
      <p:sp>
        <p:nvSpPr>
          <p:cNvPr id="19485" name="Rectangle 29"/>
          <p:cNvSpPr>
            <a:spLocks noChangeAspect="1" noChangeArrowheads="1"/>
          </p:cNvSpPr>
          <p:nvPr/>
        </p:nvSpPr>
        <p:spPr bwMode="auto">
          <a:xfrm>
            <a:off x="5334000" y="601821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9486" name="Rectangle 30"/>
          <p:cNvSpPr>
            <a:spLocks noChangeAspect="1" noChangeArrowheads="1"/>
          </p:cNvSpPr>
          <p:nvPr/>
        </p:nvSpPr>
        <p:spPr bwMode="auto">
          <a:xfrm>
            <a:off x="5919789" y="6018214"/>
            <a:ext cx="231775"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9487" name="AutoShape 31"/>
          <p:cNvCxnSpPr>
            <a:cxnSpLocks noChangeShapeType="1"/>
            <a:stCxn id="19486" idx="0"/>
            <a:endCxn id="19484" idx="5"/>
          </p:cNvCxnSpPr>
          <p:nvPr/>
        </p:nvCxnSpPr>
        <p:spPr bwMode="auto">
          <a:xfrm flipH="1" flipV="1">
            <a:off x="5854701" y="57245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88" name="AutoShape 32"/>
          <p:cNvCxnSpPr>
            <a:cxnSpLocks noChangeShapeType="1"/>
            <a:stCxn id="19485" idx="0"/>
            <a:endCxn id="19484" idx="3"/>
          </p:cNvCxnSpPr>
          <p:nvPr/>
        </p:nvCxnSpPr>
        <p:spPr bwMode="auto">
          <a:xfrm flipV="1">
            <a:off x="5449889" y="57245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89" name="Oval 45"/>
          <p:cNvSpPr>
            <a:spLocks noChangeArrowheads="1"/>
          </p:cNvSpPr>
          <p:nvPr/>
        </p:nvSpPr>
        <p:spPr bwMode="auto">
          <a:xfrm>
            <a:off x="8083550" y="4905376"/>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21</a:t>
            </a:r>
          </a:p>
        </p:txBody>
      </p:sp>
      <p:sp>
        <p:nvSpPr>
          <p:cNvPr id="19490" name="Rectangle 46"/>
          <p:cNvSpPr>
            <a:spLocks noChangeAspect="1" noChangeArrowheads="1"/>
          </p:cNvSpPr>
          <p:nvPr/>
        </p:nvSpPr>
        <p:spPr bwMode="auto">
          <a:xfrm>
            <a:off x="7834314" y="5481639"/>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19491" name="Rectangle 47"/>
          <p:cNvSpPr>
            <a:spLocks noChangeAspect="1" noChangeArrowheads="1"/>
          </p:cNvSpPr>
          <p:nvPr/>
        </p:nvSpPr>
        <p:spPr bwMode="auto">
          <a:xfrm>
            <a:off x="8421689" y="5481639"/>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19492" name="AutoShape 48"/>
          <p:cNvCxnSpPr>
            <a:cxnSpLocks noChangeShapeType="1"/>
            <a:stCxn id="19491" idx="0"/>
            <a:endCxn id="19489" idx="5"/>
          </p:cNvCxnSpPr>
          <p:nvPr/>
        </p:nvCxnSpPr>
        <p:spPr bwMode="auto">
          <a:xfrm flipH="1" flipV="1">
            <a:off x="8356601" y="51879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93" name="AutoShape 49"/>
          <p:cNvCxnSpPr>
            <a:cxnSpLocks noChangeShapeType="1"/>
            <a:stCxn id="19490" idx="0"/>
            <a:endCxn id="19489" idx="3"/>
          </p:cNvCxnSpPr>
          <p:nvPr/>
        </p:nvCxnSpPr>
        <p:spPr bwMode="auto">
          <a:xfrm flipV="1">
            <a:off x="7950200" y="518795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026267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C6DA1A7A-C578-E141-8C5C-1664930642D3}" type="slidenum">
              <a:rPr lang="en-US" sz="1400">
                <a:solidFill>
                  <a:srgbClr val="40458C"/>
                </a:solidFill>
              </a:rPr>
              <a:pPr eaLnBrk="1" fontAlgn="base" hangingPunct="1">
                <a:spcBef>
                  <a:spcPct val="0"/>
                </a:spcBef>
                <a:spcAft>
                  <a:spcPct val="0"/>
                </a:spcAft>
              </a:pPr>
              <a:t>52</a:t>
            </a:fld>
            <a:endParaRPr lang="en-US" sz="1400">
              <a:solidFill>
                <a:srgbClr val="40458C"/>
              </a:solidFill>
            </a:endParaRPr>
          </a:p>
        </p:txBody>
      </p:sp>
      <p:sp>
        <p:nvSpPr>
          <p:cNvPr id="20483" name="Rectangle 2"/>
          <p:cNvSpPr>
            <a:spLocks noGrp="1" noChangeArrowheads="1"/>
          </p:cNvSpPr>
          <p:nvPr>
            <p:ph type="title"/>
          </p:nvPr>
        </p:nvSpPr>
        <p:spPr/>
        <p:txBody>
          <a:bodyPr/>
          <a:lstStyle/>
          <a:p>
            <a:pPr eaLnBrk="1" hangingPunct="1"/>
            <a:r>
              <a:rPr lang="en-US">
                <a:latin typeface="Tahoma" charset="0"/>
              </a:rPr>
              <a:t>Height of a Red-Black Tree</a:t>
            </a:r>
          </a:p>
        </p:txBody>
      </p:sp>
      <p:sp>
        <p:nvSpPr>
          <p:cNvPr id="20484" name="Rectangle 3" descr="Rectangle: Click to edit Master text styles&#10;Second level&#10;Third level&#10;Fourth level&#10;Fifth level"/>
          <p:cNvSpPr>
            <a:spLocks noGrp="1" noChangeArrowheads="1"/>
          </p:cNvSpPr>
          <p:nvPr>
            <p:ph type="body" idx="1"/>
          </p:nvPr>
        </p:nvSpPr>
        <p:spPr>
          <a:xfrm>
            <a:off x="2362200" y="1676400"/>
            <a:ext cx="7772400" cy="4114800"/>
          </a:xfrm>
        </p:spPr>
        <p:txBody>
          <a:bodyPr/>
          <a:lstStyle/>
          <a:p>
            <a:pPr eaLnBrk="1" hangingPunct="1"/>
            <a:r>
              <a:rPr lang="en-US" sz="2400">
                <a:solidFill>
                  <a:schemeClr val="tx2"/>
                </a:solidFill>
                <a:latin typeface="Tahoma" charset="0"/>
              </a:rPr>
              <a:t>Theorem:</a:t>
            </a:r>
            <a:r>
              <a:rPr lang="en-US" sz="2400">
                <a:latin typeface="Tahoma" charset="0"/>
              </a:rPr>
              <a:t> A red-black tree storing </a:t>
            </a:r>
            <a:r>
              <a:rPr lang="en-US" sz="2400" b="1" i="1">
                <a:latin typeface="Times New Roman" charset="0"/>
              </a:rPr>
              <a:t>n</a:t>
            </a:r>
            <a:r>
              <a:rPr lang="en-US" sz="2400">
                <a:latin typeface="Times New Roman" charset="0"/>
              </a:rPr>
              <a:t> </a:t>
            </a:r>
            <a:r>
              <a:rPr lang="en-US" sz="2400">
                <a:latin typeface="Tahoma" charset="0"/>
              </a:rPr>
              <a:t>items has height </a:t>
            </a:r>
            <a:r>
              <a:rPr lang="en-US" sz="2400" b="1" i="1">
                <a:latin typeface="Times New Roman" charset="0"/>
              </a:rPr>
              <a:t>O</a:t>
            </a:r>
            <a:r>
              <a:rPr lang="en-US" sz="2400">
                <a:latin typeface="Times New Roman" charset="0"/>
              </a:rPr>
              <a:t>(log </a:t>
            </a:r>
            <a:r>
              <a:rPr lang="en-US" sz="2400" b="1" i="1">
                <a:latin typeface="Times New Roman" charset="0"/>
              </a:rPr>
              <a:t>n</a:t>
            </a:r>
            <a:r>
              <a:rPr lang="en-US" sz="2400">
                <a:latin typeface="Times New Roman" charset="0"/>
              </a:rPr>
              <a:t>)</a:t>
            </a:r>
          </a:p>
          <a:p>
            <a:pPr eaLnBrk="1" hangingPunct="1">
              <a:buFont typeface="Wingdings" charset="0"/>
              <a:buNone/>
            </a:pPr>
            <a:r>
              <a:rPr lang="en-US" sz="2400">
                <a:latin typeface="Tahoma" charset="0"/>
              </a:rPr>
              <a:t>	Proof:</a:t>
            </a:r>
          </a:p>
          <a:p>
            <a:pPr lvl="1" eaLnBrk="1" hangingPunct="1"/>
            <a:r>
              <a:rPr lang="en-US" sz="2000">
                <a:latin typeface="Tahoma" charset="0"/>
              </a:rPr>
              <a:t>The height of a red-black tree is at most twice the height of its associated (2,4) tree, which is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p>
          <a:p>
            <a:pPr eaLnBrk="1" hangingPunct="1"/>
            <a:r>
              <a:rPr lang="en-US" sz="2400">
                <a:latin typeface="Tahoma" charset="0"/>
              </a:rPr>
              <a:t>The search algorithm for a binary search tree is the same as that for a binary search tree</a:t>
            </a:r>
          </a:p>
          <a:p>
            <a:pPr eaLnBrk="1" hangingPunct="1"/>
            <a:r>
              <a:rPr lang="en-US" sz="2400">
                <a:latin typeface="Tahoma" charset="0"/>
              </a:rPr>
              <a:t>By the above theorem, searching in a red-black tree takes </a:t>
            </a:r>
            <a:r>
              <a:rPr lang="en-US" sz="2400" b="1" i="1">
                <a:latin typeface="Times New Roman" charset="0"/>
              </a:rPr>
              <a:t>O</a:t>
            </a:r>
            <a:r>
              <a:rPr lang="en-US" sz="2400">
                <a:latin typeface="Times New Roman" charset="0"/>
              </a:rPr>
              <a:t>(log </a:t>
            </a:r>
            <a:r>
              <a:rPr lang="en-US" sz="2400" b="1" i="1">
                <a:latin typeface="Times New Roman" charset="0"/>
              </a:rPr>
              <a:t>n</a:t>
            </a:r>
            <a:r>
              <a:rPr lang="en-US" sz="2400">
                <a:latin typeface="Times New Roman" charset="0"/>
              </a:rPr>
              <a:t>)</a:t>
            </a:r>
            <a:r>
              <a:rPr lang="en-US" sz="2400">
                <a:latin typeface="Tahoma" charset="0"/>
              </a:rPr>
              <a:t> time</a:t>
            </a:r>
          </a:p>
          <a:p>
            <a:pPr eaLnBrk="1" hangingPunct="1"/>
            <a:endParaRPr lang="en-US" sz="2800">
              <a:latin typeface="Tahoma" charset="0"/>
            </a:endParaRPr>
          </a:p>
        </p:txBody>
      </p:sp>
    </p:spTree>
    <p:extLst>
      <p:ext uri="{BB962C8B-B14F-4D97-AF65-F5344CB8AC3E}">
        <p14:creationId xmlns:p14="http://schemas.microsoft.com/office/powerpoint/2010/main" val="824794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150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C581D2BC-E3C3-094F-8E0B-7C3FB9A6DA5A}" type="slidenum">
              <a:rPr lang="en-US" sz="1400">
                <a:solidFill>
                  <a:srgbClr val="40458C"/>
                </a:solidFill>
              </a:rPr>
              <a:pPr eaLnBrk="1" fontAlgn="base" hangingPunct="1">
                <a:spcBef>
                  <a:spcPct val="0"/>
                </a:spcBef>
                <a:spcAft>
                  <a:spcPct val="0"/>
                </a:spcAft>
              </a:pPr>
              <a:t>53</a:t>
            </a:fld>
            <a:endParaRPr lang="en-US" sz="1400">
              <a:solidFill>
                <a:srgbClr val="40458C"/>
              </a:solidFill>
            </a:endParaRPr>
          </a:p>
        </p:txBody>
      </p:sp>
      <p:sp>
        <p:nvSpPr>
          <p:cNvPr id="21507" name="Rectangle 2"/>
          <p:cNvSpPr>
            <a:spLocks noGrp="1" noChangeArrowheads="1"/>
          </p:cNvSpPr>
          <p:nvPr>
            <p:ph type="title"/>
          </p:nvPr>
        </p:nvSpPr>
        <p:spPr/>
        <p:txBody>
          <a:bodyPr/>
          <a:lstStyle/>
          <a:p>
            <a:pPr eaLnBrk="1" hangingPunct="1"/>
            <a:r>
              <a:rPr lang="en-US">
                <a:latin typeface="Tahoma" charset="0"/>
              </a:rPr>
              <a:t>Insertion</a:t>
            </a:r>
          </a:p>
        </p:txBody>
      </p:sp>
      <p:sp>
        <p:nvSpPr>
          <p:cNvPr id="21508" name="Rectangle 3" descr="Rectangle: Click to edit Master text styles&#10;Second level&#10;Third level&#10;Fourth level&#10;Fifth level"/>
          <p:cNvSpPr>
            <a:spLocks noGrp="1" noChangeArrowheads="1"/>
          </p:cNvSpPr>
          <p:nvPr>
            <p:ph type="body" sz="half" idx="1"/>
          </p:nvPr>
        </p:nvSpPr>
        <p:spPr>
          <a:xfrm>
            <a:off x="2209800" y="1600200"/>
            <a:ext cx="8077200" cy="2819400"/>
          </a:xfrm>
        </p:spPr>
        <p:txBody>
          <a:bodyPr/>
          <a:lstStyle/>
          <a:p>
            <a:pPr eaLnBrk="1" hangingPunct="1">
              <a:lnSpc>
                <a:spcPct val="90000"/>
              </a:lnSpc>
            </a:pPr>
            <a:r>
              <a:rPr lang="en-US" sz="2000">
                <a:latin typeface="Tahoma" charset="0"/>
              </a:rPr>
              <a:t>To insert </a:t>
            </a:r>
            <a:r>
              <a:rPr lang="en-US" sz="2000">
                <a:latin typeface="Times New Roman" charset="0"/>
              </a:rPr>
              <a:t>(</a:t>
            </a:r>
            <a:r>
              <a:rPr lang="en-US" sz="2000" b="1" i="1">
                <a:latin typeface="Times New Roman" charset="0"/>
              </a:rPr>
              <a:t>k</a:t>
            </a:r>
            <a:r>
              <a:rPr lang="en-US" sz="2000">
                <a:latin typeface="Times New Roman" charset="0"/>
              </a:rPr>
              <a:t>, </a:t>
            </a:r>
            <a:r>
              <a:rPr lang="en-US" sz="2000" b="1" i="1">
                <a:latin typeface="Times New Roman" charset="0"/>
              </a:rPr>
              <a:t>o</a:t>
            </a:r>
            <a:r>
              <a:rPr lang="en-US" sz="2000">
                <a:latin typeface="Times New Roman" charset="0"/>
              </a:rPr>
              <a:t>)</a:t>
            </a:r>
            <a:r>
              <a:rPr lang="en-US" sz="2000">
                <a:latin typeface="Tahoma" charset="0"/>
              </a:rPr>
              <a:t>, we execute the insertion algorithm for binary search trees and color </a:t>
            </a:r>
            <a:r>
              <a:rPr lang="en-US" sz="2000">
                <a:solidFill>
                  <a:schemeClr val="tx2"/>
                </a:solidFill>
                <a:latin typeface="Tahoma" charset="0"/>
              </a:rPr>
              <a:t>red</a:t>
            </a:r>
            <a:r>
              <a:rPr lang="en-US" sz="2000">
                <a:latin typeface="Tahoma" charset="0"/>
              </a:rPr>
              <a:t> the newly inserted node </a:t>
            </a:r>
            <a:r>
              <a:rPr lang="en-US" sz="2000" b="1" i="1">
                <a:latin typeface="Times New Roman" charset="0"/>
              </a:rPr>
              <a:t>z </a:t>
            </a:r>
            <a:r>
              <a:rPr lang="en-US" sz="2000">
                <a:latin typeface="Tahoma" charset="0"/>
              </a:rPr>
              <a:t>unless it is the root</a:t>
            </a:r>
            <a:endParaRPr lang="en-US" sz="2000" b="1" i="1">
              <a:latin typeface="Times New Roman" charset="0"/>
            </a:endParaRPr>
          </a:p>
          <a:p>
            <a:pPr lvl="1" eaLnBrk="1" hangingPunct="1">
              <a:lnSpc>
                <a:spcPct val="90000"/>
              </a:lnSpc>
            </a:pPr>
            <a:r>
              <a:rPr lang="en-US" sz="1800">
                <a:latin typeface="Tahoma" charset="0"/>
              </a:rPr>
              <a:t>We preserve the root, external, and depth properties</a:t>
            </a:r>
          </a:p>
          <a:p>
            <a:pPr lvl="1" eaLnBrk="1" hangingPunct="1">
              <a:lnSpc>
                <a:spcPct val="90000"/>
              </a:lnSpc>
            </a:pPr>
            <a:r>
              <a:rPr lang="en-US" sz="1800">
                <a:latin typeface="Tahoma" charset="0"/>
              </a:rPr>
              <a:t>If the parent </a:t>
            </a:r>
            <a:r>
              <a:rPr lang="en-US" sz="1800" b="1" i="1">
                <a:latin typeface="Times New Roman" charset="0"/>
              </a:rPr>
              <a:t>v</a:t>
            </a:r>
            <a:r>
              <a:rPr lang="en-US" sz="1800">
                <a:latin typeface="Tahoma" charset="0"/>
              </a:rPr>
              <a:t> of </a:t>
            </a:r>
            <a:r>
              <a:rPr lang="en-US" sz="1800" b="1" i="1">
                <a:latin typeface="Times New Roman" charset="0"/>
              </a:rPr>
              <a:t>z</a:t>
            </a:r>
            <a:r>
              <a:rPr lang="en-US" sz="1800">
                <a:latin typeface="Tahoma" charset="0"/>
              </a:rPr>
              <a:t> is black, we also preserve the internal property and we are done </a:t>
            </a:r>
          </a:p>
          <a:p>
            <a:pPr lvl="1" eaLnBrk="1" hangingPunct="1">
              <a:lnSpc>
                <a:spcPct val="90000"/>
              </a:lnSpc>
            </a:pPr>
            <a:r>
              <a:rPr lang="en-US" sz="1800">
                <a:latin typeface="Tahoma" charset="0"/>
              </a:rPr>
              <a:t>Else (</a:t>
            </a:r>
            <a:r>
              <a:rPr lang="en-US" sz="1800" b="1" i="1">
                <a:latin typeface="Times New Roman" charset="0"/>
              </a:rPr>
              <a:t>v</a:t>
            </a:r>
            <a:r>
              <a:rPr lang="en-US" sz="1800">
                <a:latin typeface="Tahoma" charset="0"/>
              </a:rPr>
              <a:t> is red ) we have a </a:t>
            </a:r>
            <a:r>
              <a:rPr lang="en-US" sz="1800">
                <a:solidFill>
                  <a:schemeClr val="tx2"/>
                </a:solidFill>
                <a:latin typeface="Tahoma" charset="0"/>
              </a:rPr>
              <a:t>double red</a:t>
            </a:r>
            <a:r>
              <a:rPr lang="en-US" sz="1800">
                <a:latin typeface="Tahoma" charset="0"/>
              </a:rPr>
              <a:t> (i.e., a violation of the internal property), which requires a reorganization of the tree</a:t>
            </a:r>
          </a:p>
          <a:p>
            <a:pPr eaLnBrk="1" hangingPunct="1">
              <a:lnSpc>
                <a:spcPct val="90000"/>
              </a:lnSpc>
            </a:pPr>
            <a:r>
              <a:rPr lang="en-US" sz="2000">
                <a:latin typeface="Tahoma" charset="0"/>
              </a:rPr>
              <a:t>Example where the insertion of  4 causes a double red:</a:t>
            </a:r>
          </a:p>
        </p:txBody>
      </p:sp>
      <p:sp>
        <p:nvSpPr>
          <p:cNvPr id="21509" name="Oval 5"/>
          <p:cNvSpPr>
            <a:spLocks noChangeArrowheads="1"/>
          </p:cNvSpPr>
          <p:nvPr/>
        </p:nvSpPr>
        <p:spPr bwMode="auto">
          <a:xfrm>
            <a:off x="4040189" y="4495801"/>
            <a:ext cx="319087"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cxnSp>
        <p:nvCxnSpPr>
          <p:cNvPr id="21510" name="AutoShape 6"/>
          <p:cNvCxnSpPr>
            <a:cxnSpLocks noChangeShapeType="1"/>
            <a:stCxn id="21517" idx="0"/>
            <a:endCxn id="21509" idx="5"/>
          </p:cNvCxnSpPr>
          <p:nvPr/>
        </p:nvCxnSpPr>
        <p:spPr bwMode="auto">
          <a:xfrm flipH="1" flipV="1">
            <a:off x="4313239" y="4787901"/>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1511" name="AutoShape 7"/>
          <p:cNvCxnSpPr>
            <a:cxnSpLocks noChangeShapeType="1"/>
            <a:stCxn id="21512" idx="7"/>
            <a:endCxn id="21509" idx="3"/>
          </p:cNvCxnSpPr>
          <p:nvPr/>
        </p:nvCxnSpPr>
        <p:spPr bwMode="auto">
          <a:xfrm flipV="1">
            <a:off x="3667125" y="4787900"/>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1512" name="Oval 8"/>
          <p:cNvSpPr>
            <a:spLocks noChangeArrowheads="1"/>
          </p:cNvSpPr>
          <p:nvPr/>
        </p:nvSpPr>
        <p:spPr bwMode="auto">
          <a:xfrm>
            <a:off x="3394076" y="4991101"/>
            <a:ext cx="320675"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3</a:t>
            </a:r>
          </a:p>
        </p:txBody>
      </p:sp>
      <p:sp>
        <p:nvSpPr>
          <p:cNvPr id="21513" name="Rectangle 9"/>
          <p:cNvSpPr>
            <a:spLocks noChangeAspect="1" noChangeArrowheads="1"/>
          </p:cNvSpPr>
          <p:nvPr/>
        </p:nvSpPr>
        <p:spPr bwMode="auto">
          <a:xfrm>
            <a:off x="3146425" y="556736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1514" name="Rectangle 10"/>
          <p:cNvSpPr>
            <a:spLocks noChangeAspect="1" noChangeArrowheads="1"/>
          </p:cNvSpPr>
          <p:nvPr/>
        </p:nvSpPr>
        <p:spPr bwMode="auto">
          <a:xfrm>
            <a:off x="3732214" y="5567364"/>
            <a:ext cx="231775"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1515" name="AutoShape 11"/>
          <p:cNvCxnSpPr>
            <a:cxnSpLocks noChangeShapeType="1"/>
            <a:stCxn id="21514" idx="0"/>
            <a:endCxn id="21512" idx="5"/>
          </p:cNvCxnSpPr>
          <p:nvPr/>
        </p:nvCxnSpPr>
        <p:spPr bwMode="auto">
          <a:xfrm flipH="1" flipV="1">
            <a:off x="3667126" y="52736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16" name="AutoShape 12"/>
          <p:cNvCxnSpPr>
            <a:cxnSpLocks noChangeShapeType="1"/>
            <a:stCxn id="21513" idx="0"/>
            <a:endCxn id="21512" idx="3"/>
          </p:cNvCxnSpPr>
          <p:nvPr/>
        </p:nvCxnSpPr>
        <p:spPr bwMode="auto">
          <a:xfrm flipV="1">
            <a:off x="3262314" y="52736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17" name="Oval 13"/>
          <p:cNvSpPr>
            <a:spLocks noChangeArrowheads="1"/>
          </p:cNvSpPr>
          <p:nvPr/>
        </p:nvSpPr>
        <p:spPr bwMode="auto">
          <a:xfrm>
            <a:off x="4689475" y="4972051"/>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8</a:t>
            </a:r>
          </a:p>
        </p:txBody>
      </p:sp>
      <p:sp>
        <p:nvSpPr>
          <p:cNvPr id="21518" name="Rectangle 14"/>
          <p:cNvSpPr>
            <a:spLocks noChangeAspect="1" noChangeArrowheads="1"/>
          </p:cNvSpPr>
          <p:nvPr/>
        </p:nvSpPr>
        <p:spPr bwMode="auto">
          <a:xfrm>
            <a:off x="4440239" y="55483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1519" name="Rectangle 15"/>
          <p:cNvSpPr>
            <a:spLocks noChangeAspect="1" noChangeArrowheads="1"/>
          </p:cNvSpPr>
          <p:nvPr/>
        </p:nvSpPr>
        <p:spPr bwMode="auto">
          <a:xfrm>
            <a:off x="5027614" y="55483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1520" name="AutoShape 16"/>
          <p:cNvCxnSpPr>
            <a:cxnSpLocks noChangeShapeType="1"/>
            <a:stCxn id="21519" idx="0"/>
            <a:endCxn id="21517" idx="5"/>
          </p:cNvCxnSpPr>
          <p:nvPr/>
        </p:nvCxnSpPr>
        <p:spPr bwMode="auto">
          <a:xfrm flipH="1" flipV="1">
            <a:off x="4962526"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21" name="AutoShape 17"/>
          <p:cNvCxnSpPr>
            <a:cxnSpLocks noChangeShapeType="1"/>
            <a:stCxn id="21518" idx="0"/>
            <a:endCxn id="21517" idx="3"/>
          </p:cNvCxnSpPr>
          <p:nvPr/>
        </p:nvCxnSpPr>
        <p:spPr bwMode="auto">
          <a:xfrm flipV="1">
            <a:off x="45561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22" name="Oval 18"/>
          <p:cNvSpPr>
            <a:spLocks noChangeArrowheads="1"/>
          </p:cNvSpPr>
          <p:nvPr/>
        </p:nvSpPr>
        <p:spPr bwMode="auto">
          <a:xfrm>
            <a:off x="8140700" y="4495801"/>
            <a:ext cx="319088"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cxnSp>
        <p:nvCxnSpPr>
          <p:cNvPr id="21523" name="AutoShape 19"/>
          <p:cNvCxnSpPr>
            <a:cxnSpLocks noChangeShapeType="1"/>
            <a:stCxn id="21528" idx="0"/>
            <a:endCxn id="21522" idx="5"/>
          </p:cNvCxnSpPr>
          <p:nvPr/>
        </p:nvCxnSpPr>
        <p:spPr bwMode="auto">
          <a:xfrm flipH="1" flipV="1">
            <a:off x="8413751" y="4787901"/>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1524" name="AutoShape 20"/>
          <p:cNvCxnSpPr>
            <a:cxnSpLocks noChangeShapeType="1"/>
            <a:stCxn id="21525" idx="7"/>
            <a:endCxn id="21522" idx="3"/>
          </p:cNvCxnSpPr>
          <p:nvPr/>
        </p:nvCxnSpPr>
        <p:spPr bwMode="auto">
          <a:xfrm flipV="1">
            <a:off x="7496176" y="478790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1525" name="Oval 21"/>
          <p:cNvSpPr>
            <a:spLocks noChangeArrowheads="1"/>
          </p:cNvSpPr>
          <p:nvPr/>
        </p:nvSpPr>
        <p:spPr bwMode="auto">
          <a:xfrm>
            <a:off x="7223126" y="4991101"/>
            <a:ext cx="320675"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3</a:t>
            </a:r>
          </a:p>
        </p:txBody>
      </p:sp>
      <p:sp>
        <p:nvSpPr>
          <p:cNvPr id="21526" name="Rectangle 22"/>
          <p:cNvSpPr>
            <a:spLocks noChangeAspect="1" noChangeArrowheads="1"/>
          </p:cNvSpPr>
          <p:nvPr/>
        </p:nvSpPr>
        <p:spPr bwMode="auto">
          <a:xfrm>
            <a:off x="6858000" y="556736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1527" name="AutoShape 25"/>
          <p:cNvCxnSpPr>
            <a:cxnSpLocks noChangeShapeType="1"/>
            <a:stCxn id="21526" idx="0"/>
            <a:endCxn id="21525" idx="3"/>
          </p:cNvCxnSpPr>
          <p:nvPr/>
        </p:nvCxnSpPr>
        <p:spPr bwMode="auto">
          <a:xfrm flipV="1">
            <a:off x="6973888" y="527367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28" name="Oval 26"/>
          <p:cNvSpPr>
            <a:spLocks noChangeArrowheads="1"/>
          </p:cNvSpPr>
          <p:nvPr/>
        </p:nvSpPr>
        <p:spPr bwMode="auto">
          <a:xfrm>
            <a:off x="8956675" y="4972051"/>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8</a:t>
            </a:r>
          </a:p>
        </p:txBody>
      </p:sp>
      <p:sp>
        <p:nvSpPr>
          <p:cNvPr id="21529" name="Rectangle 27"/>
          <p:cNvSpPr>
            <a:spLocks noChangeAspect="1" noChangeArrowheads="1"/>
          </p:cNvSpPr>
          <p:nvPr/>
        </p:nvSpPr>
        <p:spPr bwMode="auto">
          <a:xfrm>
            <a:off x="8707439" y="55483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1530" name="Rectangle 28"/>
          <p:cNvSpPr>
            <a:spLocks noChangeAspect="1" noChangeArrowheads="1"/>
          </p:cNvSpPr>
          <p:nvPr/>
        </p:nvSpPr>
        <p:spPr bwMode="auto">
          <a:xfrm>
            <a:off x="9294814" y="55483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1531" name="AutoShape 29"/>
          <p:cNvCxnSpPr>
            <a:cxnSpLocks noChangeShapeType="1"/>
            <a:stCxn id="21530" idx="0"/>
            <a:endCxn id="21528" idx="5"/>
          </p:cNvCxnSpPr>
          <p:nvPr/>
        </p:nvCxnSpPr>
        <p:spPr bwMode="auto">
          <a:xfrm flipH="1" flipV="1">
            <a:off x="9229726" y="52546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32" name="AutoShape 30"/>
          <p:cNvCxnSpPr>
            <a:cxnSpLocks noChangeShapeType="1"/>
            <a:stCxn id="21529" idx="0"/>
            <a:endCxn id="21528" idx="3"/>
          </p:cNvCxnSpPr>
          <p:nvPr/>
        </p:nvCxnSpPr>
        <p:spPr bwMode="auto">
          <a:xfrm flipV="1">
            <a:off x="8823325" y="52546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533" name="Oval 31"/>
          <p:cNvSpPr>
            <a:spLocks noChangeArrowheads="1"/>
          </p:cNvSpPr>
          <p:nvPr/>
        </p:nvSpPr>
        <p:spPr bwMode="auto">
          <a:xfrm>
            <a:off x="7642225" y="5562601"/>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21534" name="Rectangle 32"/>
          <p:cNvSpPr>
            <a:spLocks noChangeAspect="1" noChangeArrowheads="1"/>
          </p:cNvSpPr>
          <p:nvPr/>
        </p:nvSpPr>
        <p:spPr bwMode="auto">
          <a:xfrm>
            <a:off x="7392989" y="613886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1535" name="Rectangle 33"/>
          <p:cNvSpPr>
            <a:spLocks noChangeAspect="1" noChangeArrowheads="1"/>
          </p:cNvSpPr>
          <p:nvPr/>
        </p:nvSpPr>
        <p:spPr bwMode="auto">
          <a:xfrm>
            <a:off x="8039100" y="613886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1536" name="AutoShape 34"/>
          <p:cNvCxnSpPr>
            <a:cxnSpLocks noChangeShapeType="1"/>
            <a:stCxn id="21535" idx="0"/>
            <a:endCxn id="21533" idx="5"/>
          </p:cNvCxnSpPr>
          <p:nvPr/>
        </p:nvCxnSpPr>
        <p:spPr bwMode="auto">
          <a:xfrm flipH="1" flipV="1">
            <a:off x="7915276" y="58451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37" name="AutoShape 35"/>
          <p:cNvCxnSpPr>
            <a:cxnSpLocks noChangeShapeType="1"/>
            <a:stCxn id="21534" idx="0"/>
            <a:endCxn id="21533" idx="3"/>
          </p:cNvCxnSpPr>
          <p:nvPr/>
        </p:nvCxnSpPr>
        <p:spPr bwMode="auto">
          <a:xfrm flipV="1">
            <a:off x="7508875" y="5845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1538" name="AutoShape 36"/>
          <p:cNvCxnSpPr>
            <a:cxnSpLocks noChangeShapeType="1"/>
            <a:stCxn id="21533" idx="0"/>
            <a:endCxn id="21525" idx="5"/>
          </p:cNvCxnSpPr>
          <p:nvPr/>
        </p:nvCxnSpPr>
        <p:spPr bwMode="auto">
          <a:xfrm flipH="1" flipV="1">
            <a:off x="7496175" y="527367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1539" name="Text Box 37"/>
          <p:cNvSpPr txBox="1">
            <a:spLocks noChangeArrowheads="1"/>
          </p:cNvSpPr>
          <p:nvPr/>
        </p:nvSpPr>
        <p:spPr bwMode="auto">
          <a:xfrm>
            <a:off x="3887788" y="51816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z</a:t>
            </a:r>
          </a:p>
        </p:txBody>
      </p:sp>
      <p:sp>
        <p:nvSpPr>
          <p:cNvPr id="21540" name="Text Box 38"/>
          <p:cNvSpPr txBox="1">
            <a:spLocks noChangeArrowheads="1"/>
          </p:cNvSpPr>
          <p:nvPr/>
        </p:nvSpPr>
        <p:spPr bwMode="auto">
          <a:xfrm>
            <a:off x="3201988" y="46482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
        <p:nvSpPr>
          <p:cNvPr id="21541" name="Text Box 39"/>
          <p:cNvSpPr txBox="1">
            <a:spLocks noChangeArrowheads="1"/>
          </p:cNvSpPr>
          <p:nvPr/>
        </p:nvSpPr>
        <p:spPr bwMode="auto">
          <a:xfrm>
            <a:off x="7010400" y="46482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v</a:t>
            </a:r>
          </a:p>
        </p:txBody>
      </p:sp>
      <p:sp>
        <p:nvSpPr>
          <p:cNvPr id="21542" name="Text Box 40"/>
          <p:cNvSpPr txBox="1">
            <a:spLocks noChangeArrowheads="1"/>
          </p:cNvSpPr>
          <p:nvPr/>
        </p:nvSpPr>
        <p:spPr bwMode="auto">
          <a:xfrm>
            <a:off x="7848600" y="51816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BE2D00"/>
                </a:solidFill>
                <a:latin typeface="Times New Roman" charset="0"/>
              </a:rPr>
              <a:t>z</a:t>
            </a:r>
          </a:p>
        </p:txBody>
      </p:sp>
      <p:sp>
        <p:nvSpPr>
          <p:cNvPr id="21543" name="AutoShape 41"/>
          <p:cNvSpPr>
            <a:spLocks noChangeArrowheads="1"/>
          </p:cNvSpPr>
          <p:nvPr/>
        </p:nvSpPr>
        <p:spPr bwMode="auto">
          <a:xfrm>
            <a:off x="5791200" y="50292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2931532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31EFB3BC-9EFA-FB4C-AD8D-035801EB8157}" type="slidenum">
              <a:rPr lang="en-US" sz="1400">
                <a:solidFill>
                  <a:srgbClr val="40458C"/>
                </a:solidFill>
              </a:rPr>
              <a:pPr eaLnBrk="1" fontAlgn="base" hangingPunct="1">
                <a:spcBef>
                  <a:spcPct val="0"/>
                </a:spcBef>
                <a:spcAft>
                  <a:spcPct val="0"/>
                </a:spcAft>
              </a:pPr>
              <a:t>54</a:t>
            </a:fld>
            <a:endParaRPr lang="en-US" sz="1400">
              <a:solidFill>
                <a:srgbClr val="40458C"/>
              </a:solidFill>
            </a:endParaRPr>
          </a:p>
        </p:txBody>
      </p:sp>
      <p:sp>
        <p:nvSpPr>
          <p:cNvPr id="22531" name="Rectangle 2"/>
          <p:cNvSpPr>
            <a:spLocks noGrp="1" noChangeArrowheads="1"/>
          </p:cNvSpPr>
          <p:nvPr>
            <p:ph type="title"/>
          </p:nvPr>
        </p:nvSpPr>
        <p:spPr/>
        <p:txBody>
          <a:bodyPr/>
          <a:lstStyle/>
          <a:p>
            <a:pPr eaLnBrk="1" hangingPunct="1"/>
            <a:r>
              <a:rPr lang="en-US">
                <a:latin typeface="Tahoma" charset="0"/>
              </a:rPr>
              <a:t>Remedying a Double Red</a:t>
            </a:r>
          </a:p>
        </p:txBody>
      </p:sp>
      <p:sp>
        <p:nvSpPr>
          <p:cNvPr id="22532" name="Rectangle 3" descr="Rectangle: Click to edit Master text styles&#10;Second level&#10;Third level&#10;Fourth level&#10;Fifth level"/>
          <p:cNvSpPr>
            <a:spLocks noGrp="1" noChangeArrowheads="1"/>
          </p:cNvSpPr>
          <p:nvPr>
            <p:ph type="body" idx="1"/>
          </p:nvPr>
        </p:nvSpPr>
        <p:spPr>
          <a:xfrm>
            <a:off x="2209800" y="1533525"/>
            <a:ext cx="7696200" cy="762000"/>
          </a:xfrm>
        </p:spPr>
        <p:txBody>
          <a:bodyPr/>
          <a:lstStyle/>
          <a:p>
            <a:pPr eaLnBrk="1" hangingPunct="1"/>
            <a:r>
              <a:rPr lang="en-US" sz="2000">
                <a:latin typeface="Tahoma" charset="0"/>
              </a:rPr>
              <a:t>Consider a double red with child </a:t>
            </a:r>
            <a:r>
              <a:rPr lang="en-US" sz="2000" b="1" i="1">
                <a:latin typeface="Times New Roman" charset="0"/>
              </a:rPr>
              <a:t>z </a:t>
            </a:r>
            <a:r>
              <a:rPr lang="en-US" sz="2000">
                <a:latin typeface="Tahoma" charset="0"/>
              </a:rPr>
              <a:t>and parent </a:t>
            </a:r>
            <a:r>
              <a:rPr lang="en-US" sz="2000" b="1" i="1">
                <a:latin typeface="Times New Roman" charset="0"/>
              </a:rPr>
              <a:t>v</a:t>
            </a:r>
            <a:r>
              <a:rPr lang="en-US" sz="2000">
                <a:latin typeface="Tahoma" charset="0"/>
              </a:rPr>
              <a:t>, and let </a:t>
            </a:r>
            <a:r>
              <a:rPr lang="en-US" sz="2000" b="1" i="1">
                <a:latin typeface="Times New Roman" charset="0"/>
              </a:rPr>
              <a:t>w</a:t>
            </a:r>
            <a:r>
              <a:rPr lang="en-US" sz="2000">
                <a:latin typeface="Tahoma" charset="0"/>
              </a:rPr>
              <a:t> be the sibling of </a:t>
            </a:r>
            <a:r>
              <a:rPr lang="en-US" sz="2000" b="1" i="1">
                <a:latin typeface="Times New Roman" charset="0"/>
              </a:rPr>
              <a:t>v</a:t>
            </a:r>
          </a:p>
        </p:txBody>
      </p:sp>
      <p:sp>
        <p:nvSpPr>
          <p:cNvPr id="22533" name="Oval 10"/>
          <p:cNvSpPr>
            <a:spLocks noChangeArrowheads="1"/>
          </p:cNvSpPr>
          <p:nvPr/>
        </p:nvSpPr>
        <p:spPr bwMode="auto">
          <a:xfrm>
            <a:off x="3881438" y="4038600"/>
            <a:ext cx="285750" cy="2857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4</a:t>
            </a:r>
          </a:p>
        </p:txBody>
      </p:sp>
      <p:cxnSp>
        <p:nvCxnSpPr>
          <p:cNvPr id="22534" name="AutoShape 11"/>
          <p:cNvCxnSpPr>
            <a:cxnSpLocks noChangeShapeType="1"/>
            <a:stCxn id="22533" idx="5"/>
            <a:endCxn id="22539" idx="1"/>
          </p:cNvCxnSpPr>
          <p:nvPr/>
        </p:nvCxnSpPr>
        <p:spPr bwMode="auto">
          <a:xfrm>
            <a:off x="4125913" y="4294188"/>
            <a:ext cx="565150" cy="114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2535" name="AutoShape 12"/>
          <p:cNvCxnSpPr>
            <a:cxnSpLocks noChangeShapeType="1"/>
            <a:stCxn id="22539" idx="3"/>
            <a:endCxn id="22536" idx="0"/>
          </p:cNvCxnSpPr>
          <p:nvPr/>
        </p:nvCxnSpPr>
        <p:spPr bwMode="auto">
          <a:xfrm flipH="1">
            <a:off x="4405313" y="4622801"/>
            <a:ext cx="285750" cy="12541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2536" name="Oval 13"/>
          <p:cNvSpPr>
            <a:spLocks noChangeArrowheads="1"/>
          </p:cNvSpPr>
          <p:nvPr/>
        </p:nvSpPr>
        <p:spPr bwMode="auto">
          <a:xfrm>
            <a:off x="4262438" y="47529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2537" name="AutoShape 14"/>
          <p:cNvCxnSpPr>
            <a:cxnSpLocks noChangeShapeType="1"/>
            <a:stCxn id="22536" idx="5"/>
          </p:cNvCxnSpPr>
          <p:nvPr/>
        </p:nvCxnSpPr>
        <p:spPr bwMode="auto">
          <a:xfrm>
            <a:off x="4506914" y="50069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38" name="AutoShape 15"/>
          <p:cNvCxnSpPr>
            <a:cxnSpLocks noChangeShapeType="1"/>
            <a:stCxn id="22536" idx="3"/>
          </p:cNvCxnSpPr>
          <p:nvPr/>
        </p:nvCxnSpPr>
        <p:spPr bwMode="auto">
          <a:xfrm flipH="1">
            <a:off x="4165601" y="50069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39" name="Oval 16"/>
          <p:cNvSpPr>
            <a:spLocks noChangeArrowheads="1"/>
          </p:cNvSpPr>
          <p:nvPr/>
        </p:nvSpPr>
        <p:spPr bwMode="auto">
          <a:xfrm>
            <a:off x="4649788" y="43719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7</a:t>
            </a:r>
          </a:p>
        </p:txBody>
      </p:sp>
      <p:cxnSp>
        <p:nvCxnSpPr>
          <p:cNvPr id="22540" name="AutoShape 17"/>
          <p:cNvCxnSpPr>
            <a:cxnSpLocks noChangeShapeType="1"/>
            <a:stCxn id="22539" idx="5"/>
          </p:cNvCxnSpPr>
          <p:nvPr/>
        </p:nvCxnSpPr>
        <p:spPr bwMode="auto">
          <a:xfrm>
            <a:off x="4894264" y="4625976"/>
            <a:ext cx="211137"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41" name="AutoShape 18"/>
          <p:cNvCxnSpPr>
            <a:cxnSpLocks noChangeShapeType="1"/>
            <a:stCxn id="22533" idx="3"/>
            <a:endCxn id="22545" idx="7"/>
          </p:cNvCxnSpPr>
          <p:nvPr/>
        </p:nvCxnSpPr>
        <p:spPr bwMode="auto">
          <a:xfrm flipH="1">
            <a:off x="3603626" y="4295775"/>
            <a:ext cx="320675" cy="1079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42" name="Text Box 21"/>
          <p:cNvSpPr txBox="1">
            <a:spLocks noChangeArrowheads="1"/>
          </p:cNvSpPr>
          <p:nvPr/>
        </p:nvSpPr>
        <p:spPr bwMode="auto">
          <a:xfrm>
            <a:off x="4003676" y="4479926"/>
            <a:ext cx="334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z</a:t>
            </a:r>
          </a:p>
        </p:txBody>
      </p:sp>
      <p:sp>
        <p:nvSpPr>
          <p:cNvPr id="22543" name="Text Box 22"/>
          <p:cNvSpPr txBox="1">
            <a:spLocks noChangeArrowheads="1"/>
          </p:cNvSpPr>
          <p:nvPr/>
        </p:nvSpPr>
        <p:spPr bwMode="auto">
          <a:xfrm>
            <a:off x="4875214" y="4098926"/>
            <a:ext cx="306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v</a:t>
            </a:r>
          </a:p>
        </p:txBody>
      </p:sp>
      <p:sp>
        <p:nvSpPr>
          <p:cNvPr id="22544" name="Text Box 24"/>
          <p:cNvSpPr txBox="1">
            <a:spLocks noChangeArrowheads="1"/>
          </p:cNvSpPr>
          <p:nvPr/>
        </p:nvSpPr>
        <p:spPr bwMode="auto">
          <a:xfrm>
            <a:off x="3048000" y="4098926"/>
            <a:ext cx="381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40458C"/>
                </a:solidFill>
                <a:latin typeface="Times New Roman" charset="0"/>
              </a:rPr>
              <a:t>w</a:t>
            </a:r>
          </a:p>
        </p:txBody>
      </p:sp>
      <p:sp>
        <p:nvSpPr>
          <p:cNvPr id="22545" name="Oval 37"/>
          <p:cNvSpPr>
            <a:spLocks noChangeArrowheads="1"/>
          </p:cNvSpPr>
          <p:nvPr/>
        </p:nvSpPr>
        <p:spPr bwMode="auto">
          <a:xfrm>
            <a:off x="3360738" y="4376738"/>
            <a:ext cx="285750" cy="284162"/>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a:t>
            </a:r>
          </a:p>
        </p:txBody>
      </p:sp>
      <p:sp>
        <p:nvSpPr>
          <p:cNvPr id="22546" name="Oval 5"/>
          <p:cNvSpPr>
            <a:spLocks noChangeArrowheads="1"/>
          </p:cNvSpPr>
          <p:nvPr/>
        </p:nvSpPr>
        <p:spPr bwMode="auto">
          <a:xfrm>
            <a:off x="3433764" y="5410201"/>
            <a:ext cx="1671637" cy="322263"/>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4   6   7</a:t>
            </a:r>
          </a:p>
        </p:txBody>
      </p:sp>
      <p:cxnSp>
        <p:nvCxnSpPr>
          <p:cNvPr id="22547" name="AutoShape 6"/>
          <p:cNvCxnSpPr>
            <a:cxnSpLocks noChangeShapeType="1"/>
            <a:stCxn id="22546" idx="3"/>
            <a:endCxn id="22551" idx="0"/>
          </p:cNvCxnSpPr>
          <p:nvPr/>
        </p:nvCxnSpPr>
        <p:spPr bwMode="auto">
          <a:xfrm flipH="1">
            <a:off x="3433764" y="5692775"/>
            <a:ext cx="244475" cy="2238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48" name="AutoShape 7"/>
          <p:cNvCxnSpPr>
            <a:cxnSpLocks noChangeShapeType="1"/>
            <a:stCxn id="22546" idx="5"/>
          </p:cNvCxnSpPr>
          <p:nvPr/>
        </p:nvCxnSpPr>
        <p:spPr bwMode="auto">
          <a:xfrm>
            <a:off x="4860926" y="5694364"/>
            <a:ext cx="180975" cy="2238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49" name="Line 8"/>
          <p:cNvSpPr>
            <a:spLocks noChangeShapeType="1"/>
          </p:cNvSpPr>
          <p:nvPr/>
        </p:nvSpPr>
        <p:spPr bwMode="auto">
          <a:xfrm flipV="1">
            <a:off x="4013200" y="5732464"/>
            <a:ext cx="63500" cy="1920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0" name="Line 9"/>
          <p:cNvSpPr>
            <a:spLocks noChangeShapeType="1"/>
          </p:cNvSpPr>
          <p:nvPr/>
        </p:nvSpPr>
        <p:spPr bwMode="auto">
          <a:xfrm flipH="1" flipV="1">
            <a:off x="4462464" y="5732464"/>
            <a:ext cx="65087" cy="1920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51" name="Oval 38"/>
          <p:cNvSpPr>
            <a:spLocks noChangeArrowheads="1"/>
          </p:cNvSpPr>
          <p:nvPr/>
        </p:nvSpPr>
        <p:spPr bwMode="auto">
          <a:xfrm>
            <a:off x="3048001" y="5924551"/>
            <a:ext cx="771525" cy="322263"/>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 2 ..</a:t>
            </a:r>
          </a:p>
        </p:txBody>
      </p:sp>
      <p:sp>
        <p:nvSpPr>
          <p:cNvPr id="22552" name="Rectangle 39" descr="Rectangle: Click to edit Master text styles&#10;Second level&#10;Third level&#10;Fourth level&#10;Fifth level"/>
          <p:cNvSpPr>
            <a:spLocks noChangeArrowheads="1"/>
          </p:cNvSpPr>
          <p:nvPr/>
        </p:nvSpPr>
        <p:spPr bwMode="auto">
          <a:xfrm>
            <a:off x="2286000" y="2286000"/>
            <a:ext cx="41148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6F89F7"/>
              </a:buClr>
              <a:buSzPct val="110000"/>
            </a:pPr>
            <a:r>
              <a:rPr lang="en-US" sz="2000">
                <a:solidFill>
                  <a:srgbClr val="BE2D00"/>
                </a:solidFill>
                <a:latin typeface="Tahoma" charset="0"/>
                <a:ea typeface="ＭＳ Ｐゴシック" charset="0"/>
              </a:rPr>
              <a:t>Case 1</a:t>
            </a:r>
            <a:r>
              <a:rPr lang="en-US" sz="2000">
                <a:solidFill>
                  <a:srgbClr val="40458C"/>
                </a:solidFill>
                <a:latin typeface="Tahoma" charset="0"/>
                <a:ea typeface="ＭＳ Ｐゴシック" charset="0"/>
              </a:rPr>
              <a:t>: </a:t>
            </a:r>
            <a:r>
              <a:rPr lang="en-US" sz="2000" b="1" i="1">
                <a:solidFill>
                  <a:srgbClr val="40458C"/>
                </a:solidFill>
                <a:latin typeface="Times New Roman" charset="0"/>
                <a:ea typeface="ＭＳ Ｐゴシック" charset="0"/>
              </a:rPr>
              <a:t>w</a:t>
            </a:r>
            <a:r>
              <a:rPr lang="en-US" sz="2000">
                <a:solidFill>
                  <a:srgbClr val="40458C"/>
                </a:solidFill>
                <a:latin typeface="Tahoma" charset="0"/>
                <a:ea typeface="ＭＳ Ｐゴシック" charset="0"/>
              </a:rPr>
              <a:t> is black</a:t>
            </a:r>
          </a:p>
          <a:p>
            <a:pPr marL="742950" lvl="1" indent="-285750" fontAlgn="base">
              <a:spcBef>
                <a:spcPct val="20000"/>
              </a:spcBef>
              <a:spcAft>
                <a:spcPct val="0"/>
              </a:spcAft>
              <a:buClr>
                <a:srgbClr val="40458C"/>
              </a:buClr>
              <a:buSzPct val="60000"/>
              <a:buFont typeface="Wingdings" charset="0"/>
              <a:buChar char="n"/>
            </a:pPr>
            <a:r>
              <a:rPr lang="en-US">
                <a:solidFill>
                  <a:srgbClr val="40458C"/>
                </a:solidFill>
                <a:latin typeface="Tahoma" charset="0"/>
                <a:ea typeface="ＭＳ Ｐゴシック" charset="0"/>
              </a:rPr>
              <a:t>The double red is an incorrect replacement of a 4-node</a:t>
            </a:r>
          </a:p>
          <a:p>
            <a:pPr marL="742950" lvl="1" indent="-285750" fontAlgn="base">
              <a:spcBef>
                <a:spcPct val="20000"/>
              </a:spcBef>
              <a:spcAft>
                <a:spcPct val="0"/>
              </a:spcAft>
              <a:buClr>
                <a:srgbClr val="40458C"/>
              </a:buClr>
              <a:buSzPct val="60000"/>
              <a:buFont typeface="Wingdings" charset="0"/>
              <a:buChar char="n"/>
            </a:pPr>
            <a:r>
              <a:rPr lang="en-US">
                <a:solidFill>
                  <a:srgbClr val="BE2D00"/>
                </a:solidFill>
                <a:latin typeface="Tahoma" charset="0"/>
                <a:ea typeface="ＭＳ Ｐゴシック" charset="0"/>
              </a:rPr>
              <a:t>Restructuring</a:t>
            </a:r>
            <a:r>
              <a:rPr lang="en-US">
                <a:solidFill>
                  <a:srgbClr val="40458C"/>
                </a:solidFill>
                <a:latin typeface="Tahoma" charset="0"/>
                <a:ea typeface="ＭＳ Ｐゴシック" charset="0"/>
              </a:rPr>
              <a:t>: we change the 4-node replacement</a:t>
            </a:r>
          </a:p>
        </p:txBody>
      </p:sp>
      <p:sp>
        <p:nvSpPr>
          <p:cNvPr id="22553" name="Rectangle 40" descr="Rectangle: Click to edit Master text styles&#10;Second level&#10;Third level&#10;Fourth level&#10;Fifth level"/>
          <p:cNvSpPr>
            <a:spLocks noChangeArrowheads="1"/>
          </p:cNvSpPr>
          <p:nvPr/>
        </p:nvSpPr>
        <p:spPr bwMode="auto">
          <a:xfrm>
            <a:off x="6477000" y="2286000"/>
            <a:ext cx="38862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buClr>
                <a:srgbClr val="6F89F7"/>
              </a:buClr>
              <a:buSzPct val="110000"/>
            </a:pPr>
            <a:r>
              <a:rPr lang="en-US" sz="2000">
                <a:solidFill>
                  <a:srgbClr val="BE2D00"/>
                </a:solidFill>
                <a:latin typeface="Tahoma" charset="0"/>
                <a:ea typeface="ＭＳ Ｐゴシック" charset="0"/>
              </a:rPr>
              <a:t>Case 2</a:t>
            </a:r>
            <a:r>
              <a:rPr lang="en-US" sz="2000">
                <a:solidFill>
                  <a:srgbClr val="40458C"/>
                </a:solidFill>
                <a:latin typeface="Tahoma" charset="0"/>
                <a:ea typeface="ＭＳ Ｐゴシック" charset="0"/>
              </a:rPr>
              <a:t>: </a:t>
            </a:r>
            <a:r>
              <a:rPr lang="en-US" sz="2000" b="1" i="1">
                <a:solidFill>
                  <a:srgbClr val="40458C"/>
                </a:solidFill>
                <a:latin typeface="Times New Roman" charset="0"/>
                <a:ea typeface="ＭＳ Ｐゴシック" charset="0"/>
              </a:rPr>
              <a:t>w</a:t>
            </a:r>
            <a:r>
              <a:rPr lang="en-US" sz="2000">
                <a:solidFill>
                  <a:srgbClr val="40458C"/>
                </a:solidFill>
                <a:latin typeface="Tahoma" charset="0"/>
                <a:ea typeface="ＭＳ Ｐゴシック" charset="0"/>
              </a:rPr>
              <a:t> is red</a:t>
            </a:r>
          </a:p>
          <a:p>
            <a:pPr marL="742950" lvl="1" indent="-285750" fontAlgn="base">
              <a:spcBef>
                <a:spcPct val="20000"/>
              </a:spcBef>
              <a:spcAft>
                <a:spcPct val="0"/>
              </a:spcAft>
              <a:buClr>
                <a:srgbClr val="40458C"/>
              </a:buClr>
              <a:buSzPct val="60000"/>
              <a:buFont typeface="Wingdings" charset="0"/>
              <a:buChar char="n"/>
            </a:pPr>
            <a:r>
              <a:rPr lang="en-US">
                <a:solidFill>
                  <a:srgbClr val="40458C"/>
                </a:solidFill>
                <a:latin typeface="Tahoma" charset="0"/>
                <a:ea typeface="ＭＳ Ｐゴシック" charset="0"/>
              </a:rPr>
              <a:t>The double red corresponds to an overflow</a:t>
            </a:r>
          </a:p>
          <a:p>
            <a:pPr marL="742950" lvl="1" indent="-285750" fontAlgn="base">
              <a:spcBef>
                <a:spcPct val="20000"/>
              </a:spcBef>
              <a:spcAft>
                <a:spcPct val="0"/>
              </a:spcAft>
              <a:buClr>
                <a:srgbClr val="40458C"/>
              </a:buClr>
              <a:buSzPct val="60000"/>
              <a:buFont typeface="Wingdings" charset="0"/>
              <a:buChar char="n"/>
            </a:pPr>
            <a:r>
              <a:rPr lang="en-US">
                <a:solidFill>
                  <a:srgbClr val="BE2D00"/>
                </a:solidFill>
                <a:latin typeface="Tahoma" charset="0"/>
                <a:ea typeface="ＭＳ Ｐゴシック" charset="0"/>
              </a:rPr>
              <a:t>Recoloring</a:t>
            </a:r>
            <a:r>
              <a:rPr lang="en-US">
                <a:solidFill>
                  <a:srgbClr val="40458C"/>
                </a:solidFill>
                <a:latin typeface="Tahoma" charset="0"/>
                <a:ea typeface="ＭＳ Ｐゴシック" charset="0"/>
              </a:rPr>
              <a:t>: we perform the equivalent of a </a:t>
            </a:r>
            <a:r>
              <a:rPr lang="en-US">
                <a:solidFill>
                  <a:srgbClr val="BE2D00"/>
                </a:solidFill>
                <a:latin typeface="Tahoma" charset="0"/>
                <a:ea typeface="ＭＳ Ｐゴシック" charset="0"/>
              </a:rPr>
              <a:t>split</a:t>
            </a:r>
          </a:p>
        </p:txBody>
      </p:sp>
      <p:sp>
        <p:nvSpPr>
          <p:cNvPr id="22554" name="Oval 43"/>
          <p:cNvSpPr>
            <a:spLocks noChangeArrowheads="1"/>
          </p:cNvSpPr>
          <p:nvPr/>
        </p:nvSpPr>
        <p:spPr bwMode="auto">
          <a:xfrm>
            <a:off x="8001000" y="4038600"/>
            <a:ext cx="285750" cy="2857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4</a:t>
            </a:r>
          </a:p>
        </p:txBody>
      </p:sp>
      <p:cxnSp>
        <p:nvCxnSpPr>
          <p:cNvPr id="22555" name="AutoShape 44"/>
          <p:cNvCxnSpPr>
            <a:cxnSpLocks noChangeShapeType="1"/>
            <a:stCxn id="22554" idx="5"/>
            <a:endCxn id="22560" idx="1"/>
          </p:cNvCxnSpPr>
          <p:nvPr/>
        </p:nvCxnSpPr>
        <p:spPr bwMode="auto">
          <a:xfrm>
            <a:off x="8245475" y="4302125"/>
            <a:ext cx="565150" cy="1016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2556" name="AutoShape 45"/>
          <p:cNvCxnSpPr>
            <a:cxnSpLocks noChangeShapeType="1"/>
            <a:stCxn id="22560" idx="3"/>
            <a:endCxn id="22557" idx="0"/>
          </p:cNvCxnSpPr>
          <p:nvPr/>
        </p:nvCxnSpPr>
        <p:spPr bwMode="auto">
          <a:xfrm flipH="1">
            <a:off x="8524875" y="4625976"/>
            <a:ext cx="285750" cy="1174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2557" name="Oval 46"/>
          <p:cNvSpPr>
            <a:spLocks noChangeArrowheads="1"/>
          </p:cNvSpPr>
          <p:nvPr/>
        </p:nvSpPr>
        <p:spPr bwMode="auto">
          <a:xfrm>
            <a:off x="8382000" y="47529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2558" name="AutoShape 47"/>
          <p:cNvCxnSpPr>
            <a:cxnSpLocks noChangeShapeType="1"/>
            <a:stCxn id="22557" idx="5"/>
          </p:cNvCxnSpPr>
          <p:nvPr/>
        </p:nvCxnSpPr>
        <p:spPr bwMode="auto">
          <a:xfrm>
            <a:off x="8626476" y="50069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59" name="AutoShape 48"/>
          <p:cNvCxnSpPr>
            <a:cxnSpLocks noChangeShapeType="1"/>
            <a:stCxn id="22557" idx="3"/>
          </p:cNvCxnSpPr>
          <p:nvPr/>
        </p:nvCxnSpPr>
        <p:spPr bwMode="auto">
          <a:xfrm flipH="1">
            <a:off x="8285163" y="5006976"/>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60" name="Oval 49"/>
          <p:cNvSpPr>
            <a:spLocks noChangeArrowheads="1"/>
          </p:cNvSpPr>
          <p:nvPr/>
        </p:nvSpPr>
        <p:spPr bwMode="auto">
          <a:xfrm>
            <a:off x="8769350" y="43719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7</a:t>
            </a:r>
          </a:p>
        </p:txBody>
      </p:sp>
      <p:cxnSp>
        <p:nvCxnSpPr>
          <p:cNvPr id="22561" name="AutoShape 50"/>
          <p:cNvCxnSpPr>
            <a:cxnSpLocks noChangeShapeType="1"/>
            <a:stCxn id="22560" idx="5"/>
          </p:cNvCxnSpPr>
          <p:nvPr/>
        </p:nvCxnSpPr>
        <p:spPr bwMode="auto">
          <a:xfrm>
            <a:off x="9013826" y="4625976"/>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62" name="Text Box 52"/>
          <p:cNvSpPr txBox="1">
            <a:spLocks noChangeArrowheads="1"/>
          </p:cNvSpPr>
          <p:nvPr/>
        </p:nvSpPr>
        <p:spPr bwMode="auto">
          <a:xfrm>
            <a:off x="8123238" y="4479926"/>
            <a:ext cx="3349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z</a:t>
            </a:r>
          </a:p>
        </p:txBody>
      </p:sp>
      <p:sp>
        <p:nvSpPr>
          <p:cNvPr id="22563" name="Text Box 53"/>
          <p:cNvSpPr txBox="1">
            <a:spLocks noChangeArrowheads="1"/>
          </p:cNvSpPr>
          <p:nvPr/>
        </p:nvSpPr>
        <p:spPr bwMode="auto">
          <a:xfrm>
            <a:off x="8994775" y="4098926"/>
            <a:ext cx="306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v</a:t>
            </a:r>
          </a:p>
        </p:txBody>
      </p:sp>
      <p:sp>
        <p:nvSpPr>
          <p:cNvPr id="22564" name="Oval 56"/>
          <p:cNvSpPr>
            <a:spLocks noChangeArrowheads="1"/>
          </p:cNvSpPr>
          <p:nvPr/>
        </p:nvSpPr>
        <p:spPr bwMode="auto">
          <a:xfrm>
            <a:off x="7553325" y="5410201"/>
            <a:ext cx="1671638" cy="322263"/>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2  4  6  7</a:t>
            </a:r>
          </a:p>
        </p:txBody>
      </p:sp>
      <p:cxnSp>
        <p:nvCxnSpPr>
          <p:cNvPr id="22565" name="AutoShape 57"/>
          <p:cNvCxnSpPr>
            <a:cxnSpLocks noChangeShapeType="1"/>
            <a:stCxn id="22564" idx="3"/>
          </p:cNvCxnSpPr>
          <p:nvPr/>
        </p:nvCxnSpPr>
        <p:spPr bwMode="auto">
          <a:xfrm flipH="1">
            <a:off x="7543800" y="5694364"/>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6" name="AutoShape 58"/>
          <p:cNvCxnSpPr>
            <a:cxnSpLocks noChangeShapeType="1"/>
            <a:stCxn id="22564" idx="5"/>
          </p:cNvCxnSpPr>
          <p:nvPr/>
        </p:nvCxnSpPr>
        <p:spPr bwMode="auto">
          <a:xfrm>
            <a:off x="8980488" y="5694364"/>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67" name="Line 59"/>
          <p:cNvSpPr>
            <a:spLocks noChangeShapeType="1"/>
          </p:cNvSpPr>
          <p:nvPr/>
        </p:nvSpPr>
        <p:spPr bwMode="auto">
          <a:xfrm flipV="1">
            <a:off x="8001000" y="5715000"/>
            <a:ext cx="139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2568" name="Line 60"/>
          <p:cNvSpPr>
            <a:spLocks noChangeShapeType="1"/>
          </p:cNvSpPr>
          <p:nvPr/>
        </p:nvSpPr>
        <p:spPr bwMode="auto">
          <a:xfrm flipH="1" flipV="1">
            <a:off x="8697914" y="5732464"/>
            <a:ext cx="141287" cy="211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2569" name="AutoShape 62"/>
          <p:cNvCxnSpPr>
            <a:cxnSpLocks noChangeShapeType="1"/>
            <a:stCxn id="22554" idx="3"/>
            <a:endCxn id="22570" idx="0"/>
          </p:cNvCxnSpPr>
          <p:nvPr/>
        </p:nvCxnSpPr>
        <p:spPr bwMode="auto">
          <a:xfrm flipH="1">
            <a:off x="7610475" y="4302126"/>
            <a:ext cx="431800" cy="857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2570" name="Oval 63"/>
          <p:cNvSpPr>
            <a:spLocks noChangeArrowheads="1"/>
          </p:cNvSpPr>
          <p:nvPr/>
        </p:nvSpPr>
        <p:spPr bwMode="auto">
          <a:xfrm>
            <a:off x="7467600" y="43973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2</a:t>
            </a:r>
          </a:p>
        </p:txBody>
      </p:sp>
      <p:cxnSp>
        <p:nvCxnSpPr>
          <p:cNvPr id="22571" name="AutoShape 64"/>
          <p:cNvCxnSpPr>
            <a:cxnSpLocks noChangeShapeType="1"/>
            <a:stCxn id="22570" idx="5"/>
          </p:cNvCxnSpPr>
          <p:nvPr/>
        </p:nvCxnSpPr>
        <p:spPr bwMode="auto">
          <a:xfrm>
            <a:off x="7712076" y="4651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2572" name="AutoShape 65"/>
          <p:cNvCxnSpPr>
            <a:cxnSpLocks noChangeShapeType="1"/>
            <a:stCxn id="22570" idx="3"/>
          </p:cNvCxnSpPr>
          <p:nvPr/>
        </p:nvCxnSpPr>
        <p:spPr bwMode="auto">
          <a:xfrm flipH="1">
            <a:off x="7370763" y="4651376"/>
            <a:ext cx="138112"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2573" name="Text Box 67"/>
          <p:cNvSpPr txBox="1">
            <a:spLocks noChangeArrowheads="1"/>
          </p:cNvSpPr>
          <p:nvPr/>
        </p:nvSpPr>
        <p:spPr bwMode="auto">
          <a:xfrm>
            <a:off x="7162800" y="4114801"/>
            <a:ext cx="382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w</a:t>
            </a:r>
          </a:p>
        </p:txBody>
      </p:sp>
      <p:sp>
        <p:nvSpPr>
          <p:cNvPr id="22574" name="Line 68"/>
          <p:cNvSpPr>
            <a:spLocks noChangeShapeType="1"/>
          </p:cNvSpPr>
          <p:nvPr/>
        </p:nvSpPr>
        <p:spPr bwMode="auto">
          <a:xfrm flipH="1" flipV="1">
            <a:off x="8369300" y="5734050"/>
            <a:ext cx="12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543007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79EF0189-4BBA-204C-8C72-6EE8402679DC}" type="slidenum">
              <a:rPr lang="en-US" sz="1400">
                <a:solidFill>
                  <a:srgbClr val="40458C"/>
                </a:solidFill>
              </a:rPr>
              <a:pPr eaLnBrk="1" fontAlgn="base" hangingPunct="1">
                <a:spcBef>
                  <a:spcPct val="0"/>
                </a:spcBef>
                <a:spcAft>
                  <a:spcPct val="0"/>
                </a:spcAft>
              </a:pPr>
              <a:t>55</a:t>
            </a:fld>
            <a:endParaRPr lang="en-US" sz="1400">
              <a:solidFill>
                <a:srgbClr val="40458C"/>
              </a:solidFill>
            </a:endParaRPr>
          </a:p>
        </p:txBody>
      </p:sp>
      <p:sp>
        <p:nvSpPr>
          <p:cNvPr id="23555" name="Rectangle 2"/>
          <p:cNvSpPr>
            <a:spLocks noGrp="1" noChangeArrowheads="1"/>
          </p:cNvSpPr>
          <p:nvPr>
            <p:ph type="title"/>
          </p:nvPr>
        </p:nvSpPr>
        <p:spPr/>
        <p:txBody>
          <a:bodyPr/>
          <a:lstStyle/>
          <a:p>
            <a:pPr eaLnBrk="1" hangingPunct="1"/>
            <a:r>
              <a:rPr lang="en-US">
                <a:latin typeface="Tahoma" charset="0"/>
              </a:rPr>
              <a:t>Restructuring</a:t>
            </a:r>
          </a:p>
        </p:txBody>
      </p:sp>
      <p:sp>
        <p:nvSpPr>
          <p:cNvPr id="23556" name="Rectangle 3" descr="Rectangle: Click to edit Master text styles&#10;Second level&#10;Third level&#10;Fourth level&#10;Fifth level"/>
          <p:cNvSpPr>
            <a:spLocks noGrp="1" noChangeArrowheads="1"/>
          </p:cNvSpPr>
          <p:nvPr>
            <p:ph type="body" idx="1"/>
          </p:nvPr>
        </p:nvSpPr>
        <p:spPr>
          <a:xfrm>
            <a:off x="2362200" y="1600200"/>
            <a:ext cx="7772400" cy="1752600"/>
          </a:xfrm>
        </p:spPr>
        <p:txBody>
          <a:bodyPr/>
          <a:lstStyle/>
          <a:p>
            <a:pPr eaLnBrk="1" hangingPunct="1"/>
            <a:r>
              <a:rPr lang="en-US" sz="2000">
                <a:latin typeface="Tahoma" charset="0"/>
              </a:rPr>
              <a:t>A restructuring remedies a child-parent double red when the parent red node has a black sibling</a:t>
            </a:r>
          </a:p>
          <a:p>
            <a:pPr eaLnBrk="1" hangingPunct="1"/>
            <a:r>
              <a:rPr lang="en-US" sz="2000">
                <a:latin typeface="Tahoma" charset="0"/>
              </a:rPr>
              <a:t>It is equivalent to restoring the correct replacement of a 4-node</a:t>
            </a:r>
          </a:p>
          <a:p>
            <a:pPr eaLnBrk="1" hangingPunct="1"/>
            <a:r>
              <a:rPr lang="en-US" sz="2000">
                <a:latin typeface="Tahoma" charset="0"/>
              </a:rPr>
              <a:t>The internal property is restored and the other properties are preserved</a:t>
            </a:r>
          </a:p>
        </p:txBody>
      </p:sp>
      <p:sp>
        <p:nvSpPr>
          <p:cNvPr id="23557" name="Oval 4"/>
          <p:cNvSpPr>
            <a:spLocks noChangeArrowheads="1"/>
          </p:cNvSpPr>
          <p:nvPr/>
        </p:nvSpPr>
        <p:spPr bwMode="auto">
          <a:xfrm>
            <a:off x="3938588" y="3436938"/>
            <a:ext cx="374650" cy="3746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4</a:t>
            </a:r>
          </a:p>
        </p:txBody>
      </p:sp>
      <p:cxnSp>
        <p:nvCxnSpPr>
          <p:cNvPr id="23558" name="AutoShape 5"/>
          <p:cNvCxnSpPr>
            <a:cxnSpLocks noChangeShapeType="1"/>
            <a:stCxn id="23557" idx="5"/>
            <a:endCxn id="23563" idx="1"/>
          </p:cNvCxnSpPr>
          <p:nvPr/>
        </p:nvCxnSpPr>
        <p:spPr bwMode="auto">
          <a:xfrm>
            <a:off x="4259264" y="3771901"/>
            <a:ext cx="739775" cy="1492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3559" name="AutoShape 6"/>
          <p:cNvCxnSpPr>
            <a:cxnSpLocks noChangeShapeType="1"/>
            <a:stCxn id="23563" idx="3"/>
            <a:endCxn id="23560" idx="0"/>
          </p:cNvCxnSpPr>
          <p:nvPr/>
        </p:nvCxnSpPr>
        <p:spPr bwMode="auto">
          <a:xfrm flipH="1">
            <a:off x="4624388" y="4202113"/>
            <a:ext cx="374650" cy="1651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3560" name="Oval 7"/>
          <p:cNvSpPr>
            <a:spLocks noChangeArrowheads="1"/>
          </p:cNvSpPr>
          <p:nvPr/>
        </p:nvSpPr>
        <p:spPr bwMode="auto">
          <a:xfrm>
            <a:off x="4437063" y="4373563"/>
            <a:ext cx="374650" cy="3746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6</a:t>
            </a:r>
          </a:p>
        </p:txBody>
      </p:sp>
      <p:cxnSp>
        <p:nvCxnSpPr>
          <p:cNvPr id="23561" name="AutoShape 8"/>
          <p:cNvCxnSpPr>
            <a:cxnSpLocks noChangeShapeType="1"/>
            <a:stCxn id="23560" idx="5"/>
          </p:cNvCxnSpPr>
          <p:nvPr/>
        </p:nvCxnSpPr>
        <p:spPr bwMode="auto">
          <a:xfrm>
            <a:off x="4756150" y="4702176"/>
            <a:ext cx="171450" cy="2968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62" name="AutoShape 9"/>
          <p:cNvCxnSpPr>
            <a:cxnSpLocks noChangeShapeType="1"/>
            <a:stCxn id="23560" idx="3"/>
          </p:cNvCxnSpPr>
          <p:nvPr/>
        </p:nvCxnSpPr>
        <p:spPr bwMode="auto">
          <a:xfrm flipH="1">
            <a:off x="4311651" y="4702176"/>
            <a:ext cx="180975" cy="2968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63" name="Oval 10"/>
          <p:cNvSpPr>
            <a:spLocks noChangeArrowheads="1"/>
          </p:cNvSpPr>
          <p:nvPr/>
        </p:nvSpPr>
        <p:spPr bwMode="auto">
          <a:xfrm>
            <a:off x="4945063" y="3873500"/>
            <a:ext cx="374650" cy="3746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7</a:t>
            </a:r>
          </a:p>
        </p:txBody>
      </p:sp>
      <p:cxnSp>
        <p:nvCxnSpPr>
          <p:cNvPr id="23564" name="AutoShape 11"/>
          <p:cNvCxnSpPr>
            <a:cxnSpLocks noChangeShapeType="1"/>
            <a:stCxn id="23563" idx="5"/>
          </p:cNvCxnSpPr>
          <p:nvPr/>
        </p:nvCxnSpPr>
        <p:spPr bwMode="auto">
          <a:xfrm>
            <a:off x="5264151"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65" name="AutoShape 12"/>
          <p:cNvCxnSpPr>
            <a:cxnSpLocks noChangeShapeType="1"/>
            <a:stCxn id="23557" idx="3"/>
            <a:endCxn id="23569" idx="7"/>
          </p:cNvCxnSpPr>
          <p:nvPr/>
        </p:nvCxnSpPr>
        <p:spPr bwMode="auto">
          <a:xfrm flipH="1">
            <a:off x="3575050" y="3773489"/>
            <a:ext cx="419100" cy="1412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66" name="Text Box 13"/>
          <p:cNvSpPr txBox="1">
            <a:spLocks noChangeArrowheads="1"/>
          </p:cNvSpPr>
          <p:nvPr/>
        </p:nvSpPr>
        <p:spPr bwMode="auto">
          <a:xfrm>
            <a:off x="4160838" y="4108450"/>
            <a:ext cx="4381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z</a:t>
            </a:r>
          </a:p>
        </p:txBody>
      </p:sp>
      <p:sp>
        <p:nvSpPr>
          <p:cNvPr id="23567" name="Text Box 14"/>
          <p:cNvSpPr txBox="1">
            <a:spLocks noChangeArrowheads="1"/>
          </p:cNvSpPr>
          <p:nvPr/>
        </p:nvSpPr>
        <p:spPr bwMode="auto">
          <a:xfrm>
            <a:off x="5184775" y="3589339"/>
            <a:ext cx="4016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v</a:t>
            </a:r>
          </a:p>
        </p:txBody>
      </p:sp>
      <p:sp>
        <p:nvSpPr>
          <p:cNvPr id="23568" name="Text Box 15"/>
          <p:cNvSpPr txBox="1">
            <a:spLocks noChangeArrowheads="1"/>
          </p:cNvSpPr>
          <p:nvPr/>
        </p:nvSpPr>
        <p:spPr bwMode="auto">
          <a:xfrm>
            <a:off x="2908301" y="3609976"/>
            <a:ext cx="498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40458C"/>
                </a:solidFill>
                <a:latin typeface="Times New Roman" charset="0"/>
              </a:rPr>
              <a:t>w</a:t>
            </a:r>
          </a:p>
        </p:txBody>
      </p:sp>
      <p:sp>
        <p:nvSpPr>
          <p:cNvPr id="23569" name="Oval 16"/>
          <p:cNvSpPr>
            <a:spLocks noChangeArrowheads="1"/>
          </p:cNvSpPr>
          <p:nvPr/>
        </p:nvSpPr>
        <p:spPr bwMode="auto">
          <a:xfrm>
            <a:off x="3255963" y="3879851"/>
            <a:ext cx="374650" cy="373063"/>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a:t>
            </a:r>
          </a:p>
        </p:txBody>
      </p:sp>
      <p:sp>
        <p:nvSpPr>
          <p:cNvPr id="23570" name="Oval 17"/>
          <p:cNvSpPr>
            <a:spLocks noChangeArrowheads="1"/>
          </p:cNvSpPr>
          <p:nvPr/>
        </p:nvSpPr>
        <p:spPr bwMode="auto">
          <a:xfrm>
            <a:off x="3351213" y="5233989"/>
            <a:ext cx="2190750" cy="422275"/>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4   6   7</a:t>
            </a:r>
          </a:p>
        </p:txBody>
      </p:sp>
      <p:cxnSp>
        <p:nvCxnSpPr>
          <p:cNvPr id="23571" name="AutoShape 18"/>
          <p:cNvCxnSpPr>
            <a:cxnSpLocks noChangeShapeType="1"/>
            <a:stCxn id="23570" idx="3"/>
            <a:endCxn id="23575" idx="0"/>
          </p:cNvCxnSpPr>
          <p:nvPr/>
        </p:nvCxnSpPr>
        <p:spPr bwMode="auto">
          <a:xfrm flipH="1">
            <a:off x="3351214"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72" name="AutoShape 19"/>
          <p:cNvCxnSpPr>
            <a:cxnSpLocks noChangeShapeType="1"/>
            <a:stCxn id="23570" idx="5"/>
          </p:cNvCxnSpPr>
          <p:nvPr/>
        </p:nvCxnSpPr>
        <p:spPr bwMode="auto">
          <a:xfrm>
            <a:off x="5221289"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73" name="Line 20"/>
          <p:cNvSpPr>
            <a:spLocks noChangeShapeType="1"/>
          </p:cNvSpPr>
          <p:nvPr/>
        </p:nvSpPr>
        <p:spPr bwMode="auto">
          <a:xfrm flipV="1">
            <a:off x="4111625" y="5656263"/>
            <a:ext cx="82550"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74" name="Line 21"/>
          <p:cNvSpPr>
            <a:spLocks noChangeShapeType="1"/>
          </p:cNvSpPr>
          <p:nvPr/>
        </p:nvSpPr>
        <p:spPr bwMode="auto">
          <a:xfrm flipH="1" flipV="1">
            <a:off x="4699001" y="5656263"/>
            <a:ext cx="85725"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75" name="Oval 22"/>
          <p:cNvSpPr>
            <a:spLocks noChangeArrowheads="1"/>
          </p:cNvSpPr>
          <p:nvPr/>
        </p:nvSpPr>
        <p:spPr bwMode="auto">
          <a:xfrm>
            <a:off x="2846389" y="5908676"/>
            <a:ext cx="1011237" cy="422275"/>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 2 ..</a:t>
            </a:r>
          </a:p>
        </p:txBody>
      </p:sp>
      <p:sp>
        <p:nvSpPr>
          <p:cNvPr id="23576" name="Oval 25"/>
          <p:cNvSpPr>
            <a:spLocks noChangeArrowheads="1"/>
          </p:cNvSpPr>
          <p:nvPr/>
        </p:nvSpPr>
        <p:spPr bwMode="auto">
          <a:xfrm>
            <a:off x="7772400" y="3908425"/>
            <a:ext cx="374650" cy="3746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4</a:t>
            </a:r>
          </a:p>
        </p:txBody>
      </p:sp>
      <p:cxnSp>
        <p:nvCxnSpPr>
          <p:cNvPr id="23577" name="AutoShape 26"/>
          <p:cNvCxnSpPr>
            <a:cxnSpLocks noChangeShapeType="1"/>
            <a:stCxn id="23576" idx="0"/>
            <a:endCxn id="23579" idx="3"/>
          </p:cNvCxnSpPr>
          <p:nvPr/>
        </p:nvCxnSpPr>
        <p:spPr bwMode="auto">
          <a:xfrm flipV="1">
            <a:off x="7959725" y="3773488"/>
            <a:ext cx="477838" cy="12541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3578" name="AutoShape 27"/>
          <p:cNvCxnSpPr>
            <a:cxnSpLocks noChangeShapeType="1"/>
            <a:stCxn id="23582" idx="0"/>
            <a:endCxn id="23579" idx="5"/>
          </p:cNvCxnSpPr>
          <p:nvPr/>
        </p:nvCxnSpPr>
        <p:spPr bwMode="auto">
          <a:xfrm flipH="1" flipV="1">
            <a:off x="8701089" y="3773489"/>
            <a:ext cx="522287" cy="90487"/>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3579" name="Oval 28"/>
          <p:cNvSpPr>
            <a:spLocks noChangeArrowheads="1"/>
          </p:cNvSpPr>
          <p:nvPr/>
        </p:nvSpPr>
        <p:spPr bwMode="auto">
          <a:xfrm>
            <a:off x="8382000" y="3435350"/>
            <a:ext cx="374650" cy="3746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6</a:t>
            </a:r>
          </a:p>
        </p:txBody>
      </p:sp>
      <p:cxnSp>
        <p:nvCxnSpPr>
          <p:cNvPr id="23580" name="AutoShape 29"/>
          <p:cNvCxnSpPr>
            <a:cxnSpLocks noChangeShapeType="1"/>
            <a:stCxn id="23576" idx="5"/>
          </p:cNvCxnSpPr>
          <p:nvPr/>
        </p:nvCxnSpPr>
        <p:spPr bwMode="auto">
          <a:xfrm>
            <a:off x="8091489" y="4237038"/>
            <a:ext cx="204787"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81" name="AutoShape 30"/>
          <p:cNvCxnSpPr>
            <a:cxnSpLocks noChangeShapeType="1"/>
            <a:stCxn id="23582" idx="3"/>
          </p:cNvCxnSpPr>
          <p:nvPr/>
        </p:nvCxnSpPr>
        <p:spPr bwMode="auto">
          <a:xfrm flipH="1">
            <a:off x="8839201" y="4202114"/>
            <a:ext cx="252413" cy="2936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82" name="Oval 31"/>
          <p:cNvSpPr>
            <a:spLocks noChangeArrowheads="1"/>
          </p:cNvSpPr>
          <p:nvPr/>
        </p:nvSpPr>
        <p:spPr bwMode="auto">
          <a:xfrm>
            <a:off x="9036050" y="3873500"/>
            <a:ext cx="374650" cy="3746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sz="2000">
                <a:solidFill>
                  <a:srgbClr val="BE2D00"/>
                </a:solidFill>
                <a:latin typeface="Tahoma" charset="0"/>
                <a:ea typeface="ＭＳ Ｐゴシック" charset="0"/>
              </a:rPr>
              <a:t>7</a:t>
            </a:r>
          </a:p>
        </p:txBody>
      </p:sp>
      <p:cxnSp>
        <p:nvCxnSpPr>
          <p:cNvPr id="23583" name="AutoShape 32"/>
          <p:cNvCxnSpPr>
            <a:cxnSpLocks noChangeShapeType="1"/>
            <a:stCxn id="23582" idx="5"/>
          </p:cNvCxnSpPr>
          <p:nvPr/>
        </p:nvCxnSpPr>
        <p:spPr bwMode="auto">
          <a:xfrm>
            <a:off x="9355139" y="4202113"/>
            <a:ext cx="276225" cy="2286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3584" name="AutoShape 33"/>
          <p:cNvCxnSpPr>
            <a:cxnSpLocks noChangeShapeType="1"/>
            <a:stCxn id="23576" idx="3"/>
            <a:endCxn id="23588" idx="7"/>
          </p:cNvCxnSpPr>
          <p:nvPr/>
        </p:nvCxnSpPr>
        <p:spPr bwMode="auto">
          <a:xfrm flipH="1">
            <a:off x="7666039" y="4237039"/>
            <a:ext cx="161925" cy="1492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3585" name="Text Box 34"/>
          <p:cNvSpPr txBox="1">
            <a:spLocks noChangeArrowheads="1"/>
          </p:cNvSpPr>
          <p:nvPr/>
        </p:nvSpPr>
        <p:spPr bwMode="auto">
          <a:xfrm>
            <a:off x="8540750" y="3124201"/>
            <a:ext cx="438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40458C"/>
                </a:solidFill>
                <a:latin typeface="Times New Roman" charset="0"/>
              </a:rPr>
              <a:t>z</a:t>
            </a:r>
          </a:p>
        </p:txBody>
      </p:sp>
      <p:sp>
        <p:nvSpPr>
          <p:cNvPr id="23586" name="Text Box 35"/>
          <p:cNvSpPr txBox="1">
            <a:spLocks noChangeArrowheads="1"/>
          </p:cNvSpPr>
          <p:nvPr/>
        </p:nvSpPr>
        <p:spPr bwMode="auto">
          <a:xfrm>
            <a:off x="9275764" y="3589339"/>
            <a:ext cx="4016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v</a:t>
            </a:r>
          </a:p>
        </p:txBody>
      </p:sp>
      <p:sp>
        <p:nvSpPr>
          <p:cNvPr id="23587" name="Text Box 36"/>
          <p:cNvSpPr txBox="1">
            <a:spLocks noChangeArrowheads="1"/>
          </p:cNvSpPr>
          <p:nvPr/>
        </p:nvSpPr>
        <p:spPr bwMode="auto">
          <a:xfrm>
            <a:off x="7010401" y="4114801"/>
            <a:ext cx="498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40458C"/>
                </a:solidFill>
                <a:latin typeface="Times New Roman" charset="0"/>
              </a:rPr>
              <a:t>w</a:t>
            </a:r>
          </a:p>
        </p:txBody>
      </p:sp>
      <p:sp>
        <p:nvSpPr>
          <p:cNvPr id="23588" name="Oval 37"/>
          <p:cNvSpPr>
            <a:spLocks noChangeArrowheads="1"/>
          </p:cNvSpPr>
          <p:nvPr/>
        </p:nvSpPr>
        <p:spPr bwMode="auto">
          <a:xfrm>
            <a:off x="7346950" y="4351338"/>
            <a:ext cx="374650" cy="373062"/>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2</a:t>
            </a:r>
          </a:p>
        </p:txBody>
      </p:sp>
      <p:sp>
        <p:nvSpPr>
          <p:cNvPr id="23589" name="Oval 38"/>
          <p:cNvSpPr>
            <a:spLocks noChangeArrowheads="1"/>
          </p:cNvSpPr>
          <p:nvPr/>
        </p:nvSpPr>
        <p:spPr bwMode="auto">
          <a:xfrm>
            <a:off x="7442200" y="5233989"/>
            <a:ext cx="2190750" cy="422275"/>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4   6   7</a:t>
            </a:r>
          </a:p>
        </p:txBody>
      </p:sp>
      <p:cxnSp>
        <p:nvCxnSpPr>
          <p:cNvPr id="23590" name="AutoShape 39"/>
          <p:cNvCxnSpPr>
            <a:cxnSpLocks noChangeShapeType="1"/>
            <a:stCxn id="23589" idx="3"/>
            <a:endCxn id="23594" idx="0"/>
          </p:cNvCxnSpPr>
          <p:nvPr/>
        </p:nvCxnSpPr>
        <p:spPr bwMode="auto">
          <a:xfrm flipH="1">
            <a:off x="7442201" y="5605463"/>
            <a:ext cx="320675" cy="292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3591" name="AutoShape 40"/>
          <p:cNvCxnSpPr>
            <a:cxnSpLocks noChangeShapeType="1"/>
            <a:stCxn id="23589" idx="5"/>
          </p:cNvCxnSpPr>
          <p:nvPr/>
        </p:nvCxnSpPr>
        <p:spPr bwMode="auto">
          <a:xfrm>
            <a:off x="9312276" y="5603875"/>
            <a:ext cx="238125" cy="2936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3592" name="Line 41"/>
          <p:cNvSpPr>
            <a:spLocks noChangeShapeType="1"/>
          </p:cNvSpPr>
          <p:nvPr/>
        </p:nvSpPr>
        <p:spPr bwMode="auto">
          <a:xfrm flipV="1">
            <a:off x="8202613" y="5656263"/>
            <a:ext cx="82550"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93" name="Line 42"/>
          <p:cNvSpPr>
            <a:spLocks noChangeShapeType="1"/>
          </p:cNvSpPr>
          <p:nvPr/>
        </p:nvSpPr>
        <p:spPr bwMode="auto">
          <a:xfrm flipH="1" flipV="1">
            <a:off x="8789989" y="5656263"/>
            <a:ext cx="85725" cy="2524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94" name="Oval 43"/>
          <p:cNvSpPr>
            <a:spLocks noChangeArrowheads="1"/>
          </p:cNvSpPr>
          <p:nvPr/>
        </p:nvSpPr>
        <p:spPr bwMode="auto">
          <a:xfrm>
            <a:off x="6937375" y="5908676"/>
            <a:ext cx="1011238" cy="422275"/>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000">
                <a:solidFill>
                  <a:srgbClr val="40458C"/>
                </a:solidFill>
                <a:latin typeface="Tahoma" charset="0"/>
                <a:ea typeface="ＭＳ Ｐゴシック" charset="0"/>
              </a:rPr>
              <a:t>.. 2 ..</a:t>
            </a:r>
          </a:p>
        </p:txBody>
      </p:sp>
      <p:sp>
        <p:nvSpPr>
          <p:cNvPr id="23595" name="Freeform 45"/>
          <p:cNvSpPr>
            <a:spLocks/>
          </p:cNvSpPr>
          <p:nvPr/>
        </p:nvSpPr>
        <p:spPr bwMode="auto">
          <a:xfrm>
            <a:off x="3751264" y="3267076"/>
            <a:ext cx="1851025" cy="1692275"/>
          </a:xfrm>
          <a:custGeom>
            <a:avLst/>
            <a:gdLst>
              <a:gd name="T0" fmla="*/ 433388 w 1166"/>
              <a:gd name="T1" fmla="*/ 17463 h 1066"/>
              <a:gd name="T2" fmla="*/ 33338 w 1166"/>
              <a:gd name="T3" fmla="*/ 293688 h 1066"/>
              <a:gd name="T4" fmla="*/ 233363 w 1166"/>
              <a:gd name="T5" fmla="*/ 750888 h 1066"/>
              <a:gd name="T6" fmla="*/ 947738 w 1166"/>
              <a:gd name="T7" fmla="*/ 817563 h 1066"/>
              <a:gd name="T8" fmla="*/ 300038 w 1166"/>
              <a:gd name="T9" fmla="*/ 1122363 h 1066"/>
              <a:gd name="T10" fmla="*/ 852488 w 1166"/>
              <a:gd name="T11" fmla="*/ 1674813 h 1066"/>
              <a:gd name="T12" fmla="*/ 1366838 w 1166"/>
              <a:gd name="T13" fmla="*/ 1227138 h 1066"/>
              <a:gd name="T14" fmla="*/ 1814513 w 1166"/>
              <a:gd name="T15" fmla="*/ 779463 h 1066"/>
              <a:gd name="T16" fmla="*/ 1585913 w 1166"/>
              <a:gd name="T17" fmla="*/ 341313 h 1066"/>
              <a:gd name="T18" fmla="*/ 433388 w 1166"/>
              <a:gd name="T19" fmla="*/ 17463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96" name="AutoShape 46"/>
          <p:cNvSpPr>
            <a:spLocks noChangeArrowheads="1"/>
          </p:cNvSpPr>
          <p:nvPr/>
        </p:nvSpPr>
        <p:spPr bwMode="auto">
          <a:xfrm>
            <a:off x="6096000" y="4114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97" name="Freeform 47"/>
          <p:cNvSpPr>
            <a:spLocks/>
          </p:cNvSpPr>
          <p:nvPr/>
        </p:nvSpPr>
        <p:spPr bwMode="auto">
          <a:xfrm>
            <a:off x="7489825" y="3152776"/>
            <a:ext cx="2286000" cy="1293813"/>
          </a:xfrm>
          <a:custGeom>
            <a:avLst/>
            <a:gdLst>
              <a:gd name="T0" fmla="*/ 1044575 w 1440"/>
              <a:gd name="T1" fmla="*/ 0 h 815"/>
              <a:gd name="T2" fmla="*/ 301625 w 1440"/>
              <a:gd name="T3" fmla="*/ 352425 h 815"/>
              <a:gd name="T4" fmla="*/ 34925 w 1440"/>
              <a:gd name="T5" fmla="*/ 971550 h 815"/>
              <a:gd name="T6" fmla="*/ 511175 w 1440"/>
              <a:gd name="T7" fmla="*/ 1276350 h 815"/>
              <a:gd name="T8" fmla="*/ 1111250 w 1440"/>
              <a:gd name="T9" fmla="*/ 866775 h 815"/>
              <a:gd name="T10" fmla="*/ 1730375 w 1440"/>
              <a:gd name="T11" fmla="*/ 1276350 h 815"/>
              <a:gd name="T12" fmla="*/ 2263775 w 1440"/>
              <a:gd name="T13" fmla="*/ 828675 h 815"/>
              <a:gd name="T14" fmla="*/ 1863725 w 1440"/>
              <a:gd name="T15" fmla="*/ 342900 h 815"/>
              <a:gd name="T16" fmla="*/ 1044575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3598" name="AutoShape 48"/>
          <p:cNvSpPr>
            <a:spLocks noChangeArrowheads="1"/>
          </p:cNvSpPr>
          <p:nvPr/>
        </p:nvSpPr>
        <p:spPr bwMode="auto">
          <a:xfrm>
            <a:off x="6096000" y="52578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144431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457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1DE49DFB-0D3C-1643-84E3-EA1D1C87260B}" type="slidenum">
              <a:rPr lang="en-US" sz="1400">
                <a:solidFill>
                  <a:srgbClr val="40458C"/>
                </a:solidFill>
              </a:rPr>
              <a:pPr eaLnBrk="1" fontAlgn="base" hangingPunct="1">
                <a:spcBef>
                  <a:spcPct val="0"/>
                </a:spcBef>
                <a:spcAft>
                  <a:spcPct val="0"/>
                </a:spcAft>
              </a:pPr>
              <a:t>56</a:t>
            </a:fld>
            <a:endParaRPr lang="en-US" sz="1400">
              <a:solidFill>
                <a:srgbClr val="40458C"/>
              </a:solidFill>
            </a:endParaRPr>
          </a:p>
        </p:txBody>
      </p:sp>
      <p:sp>
        <p:nvSpPr>
          <p:cNvPr id="24579" name="Rectangle 2"/>
          <p:cNvSpPr>
            <a:spLocks noGrp="1" noChangeArrowheads="1"/>
          </p:cNvSpPr>
          <p:nvPr>
            <p:ph type="title"/>
          </p:nvPr>
        </p:nvSpPr>
        <p:spPr/>
        <p:txBody>
          <a:bodyPr/>
          <a:lstStyle/>
          <a:p>
            <a:pPr eaLnBrk="1" hangingPunct="1"/>
            <a:r>
              <a:rPr lang="en-US">
                <a:latin typeface="Tahoma" charset="0"/>
              </a:rPr>
              <a:t>Restructuring (cont.)</a:t>
            </a:r>
          </a:p>
        </p:txBody>
      </p:sp>
      <p:sp>
        <p:nvSpPr>
          <p:cNvPr id="24580" name="Rectangle 3" descr="Rectangle: Click to edit Master text styles&#10;Second level&#10;Third level&#10;Fourth level&#10;Fifth level"/>
          <p:cNvSpPr>
            <a:spLocks noGrp="1" noChangeArrowheads="1"/>
          </p:cNvSpPr>
          <p:nvPr>
            <p:ph type="body" idx="1"/>
          </p:nvPr>
        </p:nvSpPr>
        <p:spPr>
          <a:xfrm>
            <a:off x="2362200" y="1676400"/>
            <a:ext cx="7772400" cy="838200"/>
          </a:xfrm>
        </p:spPr>
        <p:txBody>
          <a:bodyPr/>
          <a:lstStyle/>
          <a:p>
            <a:pPr eaLnBrk="1" hangingPunct="1"/>
            <a:r>
              <a:rPr lang="en-US" sz="2000">
                <a:latin typeface="Tahoma" charset="0"/>
              </a:rPr>
              <a:t>There are four restructuring configurations depending on whether the double red nodes are left or right children</a:t>
            </a:r>
          </a:p>
        </p:txBody>
      </p:sp>
      <p:sp>
        <p:nvSpPr>
          <p:cNvPr id="24581" name="Oval 4"/>
          <p:cNvSpPr>
            <a:spLocks noChangeArrowheads="1"/>
          </p:cNvSpPr>
          <p:nvPr/>
        </p:nvSpPr>
        <p:spPr bwMode="auto">
          <a:xfrm>
            <a:off x="2809875" y="2884488"/>
            <a:ext cx="311150" cy="3111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a:t>
            </a:r>
          </a:p>
        </p:txBody>
      </p:sp>
      <p:cxnSp>
        <p:nvCxnSpPr>
          <p:cNvPr id="24582" name="AutoShape 5"/>
          <p:cNvCxnSpPr>
            <a:cxnSpLocks noChangeShapeType="1"/>
            <a:stCxn id="24581" idx="5"/>
            <a:endCxn id="24587" idx="1"/>
          </p:cNvCxnSpPr>
          <p:nvPr/>
        </p:nvCxnSpPr>
        <p:spPr bwMode="auto">
          <a:xfrm>
            <a:off x="3076576" y="3162301"/>
            <a:ext cx="614363" cy="1238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583" name="AutoShape 6"/>
          <p:cNvCxnSpPr>
            <a:cxnSpLocks noChangeShapeType="1"/>
            <a:stCxn id="24587" idx="3"/>
            <a:endCxn id="24584" idx="0"/>
          </p:cNvCxnSpPr>
          <p:nvPr/>
        </p:nvCxnSpPr>
        <p:spPr bwMode="auto">
          <a:xfrm flipH="1">
            <a:off x="3379788" y="3519489"/>
            <a:ext cx="311150" cy="136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584" name="Oval 7"/>
          <p:cNvSpPr>
            <a:spLocks noChangeArrowheads="1"/>
          </p:cNvSpPr>
          <p:nvPr/>
        </p:nvSpPr>
        <p:spPr bwMode="auto">
          <a:xfrm>
            <a:off x="3224213" y="3662363"/>
            <a:ext cx="311150" cy="3111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4</a:t>
            </a:r>
          </a:p>
        </p:txBody>
      </p:sp>
      <p:cxnSp>
        <p:nvCxnSpPr>
          <p:cNvPr id="24585" name="AutoShape 8"/>
          <p:cNvCxnSpPr>
            <a:cxnSpLocks noChangeShapeType="1"/>
            <a:stCxn id="24584" idx="5"/>
          </p:cNvCxnSpPr>
          <p:nvPr/>
        </p:nvCxnSpPr>
        <p:spPr bwMode="auto">
          <a:xfrm>
            <a:off x="3489325" y="3937001"/>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586" name="AutoShape 9"/>
          <p:cNvCxnSpPr>
            <a:cxnSpLocks noChangeShapeType="1"/>
            <a:stCxn id="24584" idx="3"/>
          </p:cNvCxnSpPr>
          <p:nvPr/>
        </p:nvCxnSpPr>
        <p:spPr bwMode="auto">
          <a:xfrm flipH="1">
            <a:off x="3119438" y="3937001"/>
            <a:ext cx="150812" cy="24606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587" name="Oval 10"/>
          <p:cNvSpPr>
            <a:spLocks noChangeArrowheads="1"/>
          </p:cNvSpPr>
          <p:nvPr/>
        </p:nvSpPr>
        <p:spPr bwMode="auto">
          <a:xfrm>
            <a:off x="3644900" y="3246438"/>
            <a:ext cx="311150" cy="3111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4588" name="AutoShape 11"/>
          <p:cNvCxnSpPr>
            <a:cxnSpLocks noChangeShapeType="1"/>
            <a:stCxn id="24587" idx="5"/>
          </p:cNvCxnSpPr>
          <p:nvPr/>
        </p:nvCxnSpPr>
        <p:spPr bwMode="auto">
          <a:xfrm>
            <a:off x="3910014" y="3521075"/>
            <a:ext cx="230187" cy="1905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589" name="AutoShape 12"/>
          <p:cNvCxnSpPr>
            <a:cxnSpLocks noChangeShapeType="1"/>
            <a:stCxn id="24581" idx="3"/>
          </p:cNvCxnSpPr>
          <p:nvPr/>
        </p:nvCxnSpPr>
        <p:spPr bwMode="auto">
          <a:xfrm flipH="1">
            <a:off x="2508251" y="3168651"/>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590" name="Freeform 17"/>
          <p:cNvSpPr>
            <a:spLocks/>
          </p:cNvSpPr>
          <p:nvPr/>
        </p:nvSpPr>
        <p:spPr bwMode="auto">
          <a:xfrm>
            <a:off x="2654300" y="2743200"/>
            <a:ext cx="1536700" cy="1404938"/>
          </a:xfrm>
          <a:custGeom>
            <a:avLst/>
            <a:gdLst>
              <a:gd name="T0" fmla="*/ 359793 w 1166"/>
              <a:gd name="T1" fmla="*/ 14497 h 1066"/>
              <a:gd name="T2" fmla="*/ 27676 w 1166"/>
              <a:gd name="T3" fmla="*/ 243821 h 1066"/>
              <a:gd name="T4" fmla="*/ 193735 w 1166"/>
              <a:gd name="T5" fmla="*/ 623392 h 1066"/>
              <a:gd name="T6" fmla="*/ 786801 w 1166"/>
              <a:gd name="T7" fmla="*/ 678746 h 1066"/>
              <a:gd name="T8" fmla="*/ 249088 w 1166"/>
              <a:gd name="T9" fmla="*/ 931793 h 1066"/>
              <a:gd name="T10" fmla="*/ 707725 w 1166"/>
              <a:gd name="T11" fmla="*/ 1390441 h 1066"/>
              <a:gd name="T12" fmla="*/ 1134733 w 1166"/>
              <a:gd name="T13" fmla="*/ 1018778 h 1066"/>
              <a:gd name="T14" fmla="*/ 1506388 w 1166"/>
              <a:gd name="T15" fmla="*/ 647115 h 1066"/>
              <a:gd name="T16" fmla="*/ 1316607 w 1166"/>
              <a:gd name="T17" fmla="*/ 283360 h 1066"/>
              <a:gd name="T18" fmla="*/ 359793 w 1166"/>
              <a:gd name="T19" fmla="*/ 14497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nvGrpSpPr>
          <p:cNvPr id="24591" name="Group 42"/>
          <p:cNvGrpSpPr>
            <a:grpSpLocks/>
          </p:cNvGrpSpPr>
          <p:nvPr/>
        </p:nvGrpSpPr>
        <p:grpSpPr bwMode="auto">
          <a:xfrm>
            <a:off x="6318250" y="2743200"/>
            <a:ext cx="1758950" cy="1454150"/>
            <a:chOff x="3068" y="2055"/>
            <a:chExt cx="1108" cy="916"/>
          </a:xfrm>
        </p:grpSpPr>
        <p:sp>
          <p:nvSpPr>
            <p:cNvPr id="24628" name="Oval 20"/>
            <p:cNvSpPr>
              <a:spLocks noChangeArrowheads="1"/>
            </p:cNvSpPr>
            <p:nvPr/>
          </p:nvSpPr>
          <p:spPr bwMode="auto">
            <a:xfrm flipH="1">
              <a:off x="3790" y="2153"/>
              <a:ext cx="196" cy="196"/>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6</a:t>
              </a:r>
            </a:p>
          </p:txBody>
        </p:sp>
        <p:cxnSp>
          <p:nvCxnSpPr>
            <p:cNvPr id="24629" name="AutoShape 21"/>
            <p:cNvCxnSpPr>
              <a:cxnSpLocks noChangeShapeType="1"/>
              <a:stCxn id="24628" idx="5"/>
              <a:endCxn id="24634" idx="0"/>
            </p:cNvCxnSpPr>
            <p:nvPr/>
          </p:nvCxnSpPr>
          <p:spPr bwMode="auto">
            <a:xfrm flipH="1">
              <a:off x="3576" y="2332"/>
              <a:ext cx="242" cy="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630" name="AutoShape 22"/>
            <p:cNvCxnSpPr>
              <a:cxnSpLocks noChangeShapeType="1"/>
              <a:stCxn id="24634" idx="3"/>
              <a:endCxn id="24631" idx="0"/>
            </p:cNvCxnSpPr>
            <p:nvPr/>
          </p:nvCxnSpPr>
          <p:spPr bwMode="auto">
            <a:xfrm flipH="1">
              <a:off x="3311" y="2554"/>
              <a:ext cx="196" cy="8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631" name="Oval 23"/>
            <p:cNvSpPr>
              <a:spLocks noChangeArrowheads="1"/>
            </p:cNvSpPr>
            <p:nvPr/>
          </p:nvSpPr>
          <p:spPr bwMode="auto">
            <a:xfrm>
              <a:off x="3213" y="2643"/>
              <a:ext cx="196" cy="196"/>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2</a:t>
              </a:r>
            </a:p>
          </p:txBody>
        </p:sp>
        <p:cxnSp>
          <p:nvCxnSpPr>
            <p:cNvPr id="24632" name="AutoShape 24"/>
            <p:cNvCxnSpPr>
              <a:cxnSpLocks noChangeShapeType="1"/>
              <a:stCxn id="24631" idx="5"/>
            </p:cNvCxnSpPr>
            <p:nvPr/>
          </p:nvCxnSpPr>
          <p:spPr bwMode="auto">
            <a:xfrm>
              <a:off x="3380" y="2816"/>
              <a:ext cx="89"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33" name="AutoShape 25"/>
            <p:cNvCxnSpPr>
              <a:cxnSpLocks noChangeShapeType="1"/>
              <a:stCxn id="24631" idx="3"/>
            </p:cNvCxnSpPr>
            <p:nvPr/>
          </p:nvCxnSpPr>
          <p:spPr bwMode="auto">
            <a:xfrm flipH="1">
              <a:off x="3147" y="2816"/>
              <a:ext cx="95"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34" name="Oval 26"/>
            <p:cNvSpPr>
              <a:spLocks noChangeArrowheads="1"/>
            </p:cNvSpPr>
            <p:nvPr/>
          </p:nvSpPr>
          <p:spPr bwMode="auto">
            <a:xfrm>
              <a:off x="3478" y="2381"/>
              <a:ext cx="196" cy="196"/>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4</a:t>
              </a:r>
            </a:p>
          </p:txBody>
        </p:sp>
        <p:cxnSp>
          <p:nvCxnSpPr>
            <p:cNvPr id="24635" name="AutoShape 27"/>
            <p:cNvCxnSpPr>
              <a:cxnSpLocks noChangeShapeType="1"/>
              <a:stCxn id="24634" idx="5"/>
            </p:cNvCxnSpPr>
            <p:nvPr/>
          </p:nvCxnSpPr>
          <p:spPr bwMode="auto">
            <a:xfrm>
              <a:off x="3645" y="2554"/>
              <a:ext cx="145" cy="12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36" name="AutoShape 28"/>
            <p:cNvCxnSpPr>
              <a:cxnSpLocks noChangeShapeType="1"/>
              <a:stCxn id="24628" idx="3"/>
            </p:cNvCxnSpPr>
            <p:nvPr/>
          </p:nvCxnSpPr>
          <p:spPr bwMode="auto">
            <a:xfrm>
              <a:off x="3957" y="2332"/>
              <a:ext cx="219" cy="74"/>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37" name="Freeform 29"/>
            <p:cNvSpPr>
              <a:spLocks/>
            </p:cNvSpPr>
            <p:nvPr/>
          </p:nvSpPr>
          <p:spPr bwMode="auto">
            <a:xfrm>
              <a:off x="3068" y="2055"/>
              <a:ext cx="1071" cy="865"/>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grpSp>
        <p:nvGrpSpPr>
          <p:cNvPr id="24592" name="Group 30"/>
          <p:cNvGrpSpPr>
            <a:grpSpLocks/>
          </p:cNvGrpSpPr>
          <p:nvPr/>
        </p:nvGrpSpPr>
        <p:grpSpPr bwMode="auto">
          <a:xfrm flipH="1">
            <a:off x="4413250" y="2743201"/>
            <a:ext cx="1682750" cy="1438275"/>
            <a:chOff x="1292" y="2058"/>
            <a:chExt cx="1277" cy="1091"/>
          </a:xfrm>
        </p:grpSpPr>
        <p:sp>
          <p:nvSpPr>
            <p:cNvPr id="24618" name="Oval 31"/>
            <p:cNvSpPr>
              <a:spLocks noChangeArrowheads="1"/>
            </p:cNvSpPr>
            <p:nvPr/>
          </p:nvSpPr>
          <p:spPr bwMode="auto">
            <a:xfrm>
              <a:off x="1521" y="2165"/>
              <a:ext cx="236" cy="236"/>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6</a:t>
              </a:r>
            </a:p>
          </p:txBody>
        </p:sp>
        <p:cxnSp>
          <p:nvCxnSpPr>
            <p:cNvPr id="24619" name="AutoShape 32"/>
            <p:cNvCxnSpPr>
              <a:cxnSpLocks noChangeShapeType="1"/>
              <a:stCxn id="24618" idx="5"/>
              <a:endCxn id="24624" idx="1"/>
            </p:cNvCxnSpPr>
            <p:nvPr/>
          </p:nvCxnSpPr>
          <p:spPr bwMode="auto">
            <a:xfrm>
              <a:off x="1723" y="2376"/>
              <a:ext cx="466" cy="94"/>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620" name="AutoShape 33"/>
            <p:cNvCxnSpPr>
              <a:cxnSpLocks noChangeShapeType="1"/>
              <a:stCxn id="24624" idx="3"/>
              <a:endCxn id="24621" idx="0"/>
            </p:cNvCxnSpPr>
            <p:nvPr/>
          </p:nvCxnSpPr>
          <p:spPr bwMode="auto">
            <a:xfrm flipH="1">
              <a:off x="1953" y="2647"/>
              <a:ext cx="236" cy="104"/>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621" name="Oval 34"/>
            <p:cNvSpPr>
              <a:spLocks noChangeArrowheads="1"/>
            </p:cNvSpPr>
            <p:nvPr/>
          </p:nvSpPr>
          <p:spPr bwMode="auto">
            <a:xfrm>
              <a:off x="1835" y="2755"/>
              <a:ext cx="236" cy="236"/>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4</a:t>
              </a:r>
            </a:p>
          </p:txBody>
        </p:sp>
        <p:cxnSp>
          <p:nvCxnSpPr>
            <p:cNvPr id="24622" name="AutoShape 35"/>
            <p:cNvCxnSpPr>
              <a:cxnSpLocks noChangeShapeType="1"/>
              <a:stCxn id="24621" idx="5"/>
            </p:cNvCxnSpPr>
            <p:nvPr/>
          </p:nvCxnSpPr>
          <p:spPr bwMode="auto">
            <a:xfrm>
              <a:off x="2036" y="2962"/>
              <a:ext cx="108" cy="1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23" name="AutoShape 36"/>
            <p:cNvCxnSpPr>
              <a:cxnSpLocks noChangeShapeType="1"/>
              <a:stCxn id="24621" idx="3"/>
            </p:cNvCxnSpPr>
            <p:nvPr/>
          </p:nvCxnSpPr>
          <p:spPr bwMode="auto">
            <a:xfrm flipH="1">
              <a:off x="1756" y="2962"/>
              <a:ext cx="114" cy="18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24" name="Oval 37"/>
            <p:cNvSpPr>
              <a:spLocks noChangeArrowheads="1"/>
            </p:cNvSpPr>
            <p:nvPr/>
          </p:nvSpPr>
          <p:spPr bwMode="auto">
            <a:xfrm>
              <a:off x="2155" y="2440"/>
              <a:ext cx="236" cy="236"/>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2</a:t>
              </a:r>
            </a:p>
          </p:txBody>
        </p:sp>
        <p:cxnSp>
          <p:nvCxnSpPr>
            <p:cNvPr id="24625" name="AutoShape 38"/>
            <p:cNvCxnSpPr>
              <a:cxnSpLocks noChangeShapeType="1"/>
              <a:stCxn id="24624" idx="5"/>
            </p:cNvCxnSpPr>
            <p:nvPr/>
          </p:nvCxnSpPr>
          <p:spPr bwMode="auto">
            <a:xfrm>
              <a:off x="2356" y="2647"/>
              <a:ext cx="174" cy="144"/>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26" name="AutoShape 39"/>
            <p:cNvCxnSpPr>
              <a:cxnSpLocks noChangeShapeType="1"/>
              <a:stCxn id="24618" idx="3"/>
            </p:cNvCxnSpPr>
            <p:nvPr/>
          </p:nvCxnSpPr>
          <p:spPr bwMode="auto">
            <a:xfrm flipH="1">
              <a:off x="1292" y="2377"/>
              <a:ext cx="264" cy="89"/>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27" name="Freeform 40"/>
            <p:cNvSpPr>
              <a:spLocks/>
            </p:cNvSpPr>
            <p:nvPr/>
          </p:nvSpPr>
          <p:spPr bwMode="auto">
            <a:xfrm>
              <a:off x="1403" y="2058"/>
              <a:ext cx="1166" cy="1066"/>
            </a:xfrm>
            <a:custGeom>
              <a:avLst/>
              <a:gdLst>
                <a:gd name="T0" fmla="*/ 273 w 1166"/>
                <a:gd name="T1" fmla="*/ 11 h 1066"/>
                <a:gd name="T2" fmla="*/ 21 w 1166"/>
                <a:gd name="T3" fmla="*/ 185 h 1066"/>
                <a:gd name="T4" fmla="*/ 147 w 1166"/>
                <a:gd name="T5" fmla="*/ 473 h 1066"/>
                <a:gd name="T6" fmla="*/ 597 w 1166"/>
                <a:gd name="T7" fmla="*/ 515 h 1066"/>
                <a:gd name="T8" fmla="*/ 189 w 1166"/>
                <a:gd name="T9" fmla="*/ 707 h 1066"/>
                <a:gd name="T10" fmla="*/ 537 w 1166"/>
                <a:gd name="T11" fmla="*/ 1055 h 1066"/>
                <a:gd name="T12" fmla="*/ 861 w 1166"/>
                <a:gd name="T13" fmla="*/ 773 h 1066"/>
                <a:gd name="T14" fmla="*/ 1143 w 1166"/>
                <a:gd name="T15" fmla="*/ 491 h 1066"/>
                <a:gd name="T16" fmla="*/ 999 w 1166"/>
                <a:gd name="T17" fmla="*/ 215 h 1066"/>
                <a:gd name="T18" fmla="*/ 273 w 1166"/>
                <a:gd name="T19" fmla="*/ 11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grpSp>
        <p:nvGrpSpPr>
          <p:cNvPr id="24593" name="Group 43"/>
          <p:cNvGrpSpPr>
            <a:grpSpLocks/>
          </p:cNvGrpSpPr>
          <p:nvPr/>
        </p:nvGrpSpPr>
        <p:grpSpPr bwMode="auto">
          <a:xfrm flipH="1">
            <a:off x="8299450" y="2743200"/>
            <a:ext cx="1758950" cy="1454150"/>
            <a:chOff x="3068" y="2055"/>
            <a:chExt cx="1108" cy="916"/>
          </a:xfrm>
        </p:grpSpPr>
        <p:sp>
          <p:nvSpPr>
            <p:cNvPr id="24608" name="Oval 44"/>
            <p:cNvSpPr>
              <a:spLocks noChangeArrowheads="1"/>
            </p:cNvSpPr>
            <p:nvPr/>
          </p:nvSpPr>
          <p:spPr bwMode="auto">
            <a:xfrm flipH="1">
              <a:off x="3790" y="2153"/>
              <a:ext cx="196" cy="196"/>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a:t>
              </a:r>
            </a:p>
          </p:txBody>
        </p:sp>
        <p:cxnSp>
          <p:nvCxnSpPr>
            <p:cNvPr id="24609" name="AutoShape 45"/>
            <p:cNvCxnSpPr>
              <a:cxnSpLocks noChangeShapeType="1"/>
              <a:stCxn id="24608" idx="5"/>
              <a:endCxn id="24614" idx="0"/>
            </p:cNvCxnSpPr>
            <p:nvPr/>
          </p:nvCxnSpPr>
          <p:spPr bwMode="auto">
            <a:xfrm flipH="1">
              <a:off x="3576" y="2332"/>
              <a:ext cx="242" cy="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610" name="AutoShape 46"/>
            <p:cNvCxnSpPr>
              <a:cxnSpLocks noChangeShapeType="1"/>
              <a:stCxn id="24614" idx="3"/>
              <a:endCxn id="24611" idx="0"/>
            </p:cNvCxnSpPr>
            <p:nvPr/>
          </p:nvCxnSpPr>
          <p:spPr bwMode="auto">
            <a:xfrm flipH="1">
              <a:off x="3311" y="2554"/>
              <a:ext cx="196" cy="8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611" name="Oval 47"/>
            <p:cNvSpPr>
              <a:spLocks noChangeArrowheads="1"/>
            </p:cNvSpPr>
            <p:nvPr/>
          </p:nvSpPr>
          <p:spPr bwMode="auto">
            <a:xfrm>
              <a:off x="3213" y="2643"/>
              <a:ext cx="196" cy="196"/>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4612" name="AutoShape 48"/>
            <p:cNvCxnSpPr>
              <a:cxnSpLocks noChangeShapeType="1"/>
              <a:stCxn id="24611" idx="5"/>
            </p:cNvCxnSpPr>
            <p:nvPr/>
          </p:nvCxnSpPr>
          <p:spPr bwMode="auto">
            <a:xfrm>
              <a:off x="3380" y="2816"/>
              <a:ext cx="89"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13" name="AutoShape 49"/>
            <p:cNvCxnSpPr>
              <a:cxnSpLocks noChangeShapeType="1"/>
              <a:stCxn id="24611" idx="3"/>
            </p:cNvCxnSpPr>
            <p:nvPr/>
          </p:nvCxnSpPr>
          <p:spPr bwMode="auto">
            <a:xfrm flipH="1">
              <a:off x="3147" y="2816"/>
              <a:ext cx="95" cy="15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14" name="Oval 50"/>
            <p:cNvSpPr>
              <a:spLocks noChangeArrowheads="1"/>
            </p:cNvSpPr>
            <p:nvPr/>
          </p:nvSpPr>
          <p:spPr bwMode="auto">
            <a:xfrm>
              <a:off x="3478" y="2381"/>
              <a:ext cx="196" cy="196"/>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4</a:t>
              </a:r>
            </a:p>
          </p:txBody>
        </p:sp>
        <p:cxnSp>
          <p:nvCxnSpPr>
            <p:cNvPr id="24615" name="AutoShape 51"/>
            <p:cNvCxnSpPr>
              <a:cxnSpLocks noChangeShapeType="1"/>
              <a:stCxn id="24614" idx="5"/>
            </p:cNvCxnSpPr>
            <p:nvPr/>
          </p:nvCxnSpPr>
          <p:spPr bwMode="auto">
            <a:xfrm>
              <a:off x="3645" y="2554"/>
              <a:ext cx="145" cy="12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16" name="AutoShape 52"/>
            <p:cNvCxnSpPr>
              <a:cxnSpLocks noChangeShapeType="1"/>
              <a:stCxn id="24608" idx="3"/>
            </p:cNvCxnSpPr>
            <p:nvPr/>
          </p:nvCxnSpPr>
          <p:spPr bwMode="auto">
            <a:xfrm>
              <a:off x="3957" y="2332"/>
              <a:ext cx="219" cy="74"/>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17" name="Freeform 53"/>
            <p:cNvSpPr>
              <a:spLocks/>
            </p:cNvSpPr>
            <p:nvPr/>
          </p:nvSpPr>
          <p:spPr bwMode="auto">
            <a:xfrm>
              <a:off x="3068" y="2055"/>
              <a:ext cx="1071" cy="865"/>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grpSp>
      <p:sp>
        <p:nvSpPr>
          <p:cNvPr id="24594" name="Oval 55"/>
          <p:cNvSpPr>
            <a:spLocks noChangeArrowheads="1"/>
          </p:cNvSpPr>
          <p:nvPr/>
        </p:nvSpPr>
        <p:spPr bwMode="auto">
          <a:xfrm>
            <a:off x="5483225" y="5575300"/>
            <a:ext cx="311150" cy="3111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2</a:t>
            </a:r>
          </a:p>
        </p:txBody>
      </p:sp>
      <p:cxnSp>
        <p:nvCxnSpPr>
          <p:cNvPr id="24595" name="AutoShape 56"/>
          <p:cNvCxnSpPr>
            <a:cxnSpLocks noChangeShapeType="1"/>
            <a:stCxn id="24594" idx="0"/>
            <a:endCxn id="24600" idx="5"/>
          </p:cNvCxnSpPr>
          <p:nvPr/>
        </p:nvCxnSpPr>
        <p:spPr bwMode="auto">
          <a:xfrm flipV="1">
            <a:off x="5638800" y="5402263"/>
            <a:ext cx="425450" cy="16351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4596" name="AutoShape 57"/>
          <p:cNvCxnSpPr>
            <a:cxnSpLocks noChangeShapeType="1"/>
            <a:stCxn id="24600" idx="3"/>
            <a:endCxn id="24597" idx="0"/>
          </p:cNvCxnSpPr>
          <p:nvPr/>
        </p:nvCxnSpPr>
        <p:spPr bwMode="auto">
          <a:xfrm>
            <a:off x="6284914" y="5402263"/>
            <a:ext cx="422275" cy="18256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4597" name="Oval 58"/>
          <p:cNvSpPr>
            <a:spLocks noChangeArrowheads="1"/>
          </p:cNvSpPr>
          <p:nvPr/>
        </p:nvSpPr>
        <p:spPr bwMode="auto">
          <a:xfrm flipH="1">
            <a:off x="6551613" y="5594350"/>
            <a:ext cx="311150" cy="3111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4598" name="AutoShape 59"/>
          <p:cNvCxnSpPr>
            <a:cxnSpLocks noChangeShapeType="1"/>
            <a:stCxn id="24597" idx="5"/>
          </p:cNvCxnSpPr>
          <p:nvPr/>
        </p:nvCxnSpPr>
        <p:spPr bwMode="auto">
          <a:xfrm flipH="1">
            <a:off x="6400801" y="5868988"/>
            <a:ext cx="195263" cy="163512"/>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599" name="AutoShape 60"/>
          <p:cNvCxnSpPr>
            <a:cxnSpLocks noChangeShapeType="1"/>
            <a:stCxn id="24597" idx="3"/>
          </p:cNvCxnSpPr>
          <p:nvPr/>
        </p:nvCxnSpPr>
        <p:spPr bwMode="auto">
          <a:xfrm>
            <a:off x="6816726" y="5868988"/>
            <a:ext cx="193675" cy="163512"/>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00" name="Oval 61"/>
          <p:cNvSpPr>
            <a:spLocks noChangeArrowheads="1"/>
          </p:cNvSpPr>
          <p:nvPr/>
        </p:nvSpPr>
        <p:spPr bwMode="auto">
          <a:xfrm flipH="1">
            <a:off x="6019800" y="5118100"/>
            <a:ext cx="311150" cy="3111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4</a:t>
            </a:r>
          </a:p>
        </p:txBody>
      </p:sp>
      <p:cxnSp>
        <p:nvCxnSpPr>
          <p:cNvPr id="24601" name="AutoShape 62"/>
          <p:cNvCxnSpPr>
            <a:cxnSpLocks noChangeShapeType="1"/>
            <a:endCxn id="24594" idx="5"/>
          </p:cNvCxnSpPr>
          <p:nvPr/>
        </p:nvCxnSpPr>
        <p:spPr bwMode="auto">
          <a:xfrm flipH="1" flipV="1">
            <a:off x="5748338" y="5849939"/>
            <a:ext cx="195262" cy="1730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602" name="AutoShape 63"/>
          <p:cNvCxnSpPr>
            <a:cxnSpLocks noChangeShapeType="1"/>
            <a:stCxn id="24594" idx="3"/>
          </p:cNvCxnSpPr>
          <p:nvPr/>
        </p:nvCxnSpPr>
        <p:spPr bwMode="auto">
          <a:xfrm flipH="1">
            <a:off x="5334001" y="5849939"/>
            <a:ext cx="195263" cy="1730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4603" name="Freeform 65"/>
          <p:cNvSpPr>
            <a:spLocks/>
          </p:cNvSpPr>
          <p:nvPr/>
        </p:nvSpPr>
        <p:spPr bwMode="auto">
          <a:xfrm>
            <a:off x="5295900" y="4984750"/>
            <a:ext cx="1828800" cy="1111250"/>
          </a:xfrm>
          <a:custGeom>
            <a:avLst/>
            <a:gdLst>
              <a:gd name="T0" fmla="*/ 835660 w 1440"/>
              <a:gd name="T1" fmla="*/ 0 h 815"/>
              <a:gd name="T2" fmla="*/ 241300 w 1440"/>
              <a:gd name="T3" fmla="*/ 302696 h 815"/>
              <a:gd name="T4" fmla="*/ 27940 w 1440"/>
              <a:gd name="T5" fmla="*/ 834460 h 815"/>
              <a:gd name="T6" fmla="*/ 408940 w 1440"/>
              <a:gd name="T7" fmla="*/ 1096252 h 815"/>
              <a:gd name="T8" fmla="*/ 889000 w 1440"/>
              <a:gd name="T9" fmla="*/ 744469 h 815"/>
              <a:gd name="T10" fmla="*/ 1384300 w 1440"/>
              <a:gd name="T11" fmla="*/ 1096252 h 815"/>
              <a:gd name="T12" fmla="*/ 1811020 w 1440"/>
              <a:gd name="T13" fmla="*/ 711745 h 815"/>
              <a:gd name="T14" fmla="*/ 1490980 w 1440"/>
              <a:gd name="T15" fmla="*/ 294515 h 815"/>
              <a:gd name="T16" fmla="*/ 835660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4604" name="AutoShape 67"/>
          <p:cNvSpPr>
            <a:spLocks noChangeArrowheads="1"/>
          </p:cNvSpPr>
          <p:nvPr/>
        </p:nvSpPr>
        <p:spPr bwMode="auto">
          <a:xfrm rot="-1800000">
            <a:off x="52578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4605" name="AutoShape 68"/>
          <p:cNvSpPr>
            <a:spLocks noChangeArrowheads="1"/>
          </p:cNvSpPr>
          <p:nvPr/>
        </p:nvSpPr>
        <p:spPr bwMode="auto">
          <a:xfrm rot="2962375">
            <a:off x="8153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4606" name="AutoShape 69"/>
          <p:cNvSpPr>
            <a:spLocks noChangeArrowheads="1"/>
          </p:cNvSpPr>
          <p:nvPr/>
        </p:nvSpPr>
        <p:spPr bwMode="auto">
          <a:xfrm rot="1800000" flipH="1">
            <a:off x="66294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4607" name="AutoShape 70"/>
          <p:cNvSpPr>
            <a:spLocks noChangeArrowheads="1"/>
          </p:cNvSpPr>
          <p:nvPr/>
        </p:nvSpPr>
        <p:spPr bwMode="auto">
          <a:xfrm rot="18637625" flipH="1">
            <a:off x="3657600" y="43815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3572695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26DFA1A8-7589-B548-A80E-929C234678CC}" type="slidenum">
              <a:rPr lang="en-US" sz="1400">
                <a:solidFill>
                  <a:srgbClr val="40458C"/>
                </a:solidFill>
              </a:rPr>
              <a:pPr eaLnBrk="1" fontAlgn="base" hangingPunct="1">
                <a:spcBef>
                  <a:spcPct val="0"/>
                </a:spcBef>
                <a:spcAft>
                  <a:spcPct val="0"/>
                </a:spcAft>
              </a:pPr>
              <a:t>57</a:t>
            </a:fld>
            <a:endParaRPr lang="en-US" sz="1400">
              <a:solidFill>
                <a:srgbClr val="40458C"/>
              </a:solidFill>
            </a:endParaRPr>
          </a:p>
        </p:txBody>
      </p:sp>
      <p:sp>
        <p:nvSpPr>
          <p:cNvPr id="25603" name="Rectangle 2"/>
          <p:cNvSpPr>
            <a:spLocks noGrp="1" noChangeArrowheads="1"/>
          </p:cNvSpPr>
          <p:nvPr>
            <p:ph type="title"/>
          </p:nvPr>
        </p:nvSpPr>
        <p:spPr/>
        <p:txBody>
          <a:bodyPr/>
          <a:lstStyle/>
          <a:p>
            <a:pPr eaLnBrk="1" hangingPunct="1"/>
            <a:r>
              <a:rPr lang="en-US">
                <a:latin typeface="Tahoma" charset="0"/>
              </a:rPr>
              <a:t>Recoloring</a:t>
            </a:r>
          </a:p>
        </p:txBody>
      </p:sp>
      <p:sp>
        <p:nvSpPr>
          <p:cNvPr id="25604" name="Rectangle 3" descr="Rectangle: Click to edit Master text styles&#10;Second level&#10;Third level&#10;Fourth level&#10;Fifth level"/>
          <p:cNvSpPr>
            <a:spLocks noGrp="1" noChangeArrowheads="1"/>
          </p:cNvSpPr>
          <p:nvPr>
            <p:ph type="body" idx="1"/>
          </p:nvPr>
        </p:nvSpPr>
        <p:spPr>
          <a:xfrm>
            <a:off x="2286000" y="1590675"/>
            <a:ext cx="8077200" cy="1981200"/>
          </a:xfrm>
        </p:spPr>
        <p:txBody>
          <a:bodyPr/>
          <a:lstStyle/>
          <a:p>
            <a:pPr eaLnBrk="1" hangingPunct="1">
              <a:lnSpc>
                <a:spcPct val="90000"/>
              </a:lnSpc>
            </a:pPr>
            <a:r>
              <a:rPr lang="en-US" sz="2000">
                <a:latin typeface="Tahoma" charset="0"/>
              </a:rPr>
              <a:t>A recoloring remedies a child-parent double red when the parent red node has a red sibling</a:t>
            </a:r>
          </a:p>
          <a:p>
            <a:pPr eaLnBrk="1" hangingPunct="1">
              <a:lnSpc>
                <a:spcPct val="90000"/>
              </a:lnSpc>
            </a:pPr>
            <a:r>
              <a:rPr lang="en-US" sz="2000">
                <a:latin typeface="Tahoma" charset="0"/>
              </a:rPr>
              <a:t>The parent </a:t>
            </a:r>
            <a:r>
              <a:rPr lang="en-US" sz="2000" b="1" i="1">
                <a:latin typeface="Times New Roman" charset="0"/>
              </a:rPr>
              <a:t>v</a:t>
            </a:r>
            <a:r>
              <a:rPr lang="en-US" sz="2000">
                <a:latin typeface="Tahoma" charset="0"/>
              </a:rPr>
              <a:t> and its sibling </a:t>
            </a:r>
            <a:r>
              <a:rPr lang="en-US" sz="2000" b="1" i="1">
                <a:latin typeface="Times New Roman" charset="0"/>
              </a:rPr>
              <a:t>w</a:t>
            </a:r>
            <a:r>
              <a:rPr lang="en-US" sz="2000">
                <a:latin typeface="Tahoma" charset="0"/>
              </a:rPr>
              <a:t> become black and the grandparent </a:t>
            </a:r>
            <a:r>
              <a:rPr lang="en-US" sz="2000" b="1" i="1">
                <a:latin typeface="Times New Roman" charset="0"/>
              </a:rPr>
              <a:t>u</a:t>
            </a:r>
            <a:r>
              <a:rPr lang="en-US" sz="2000">
                <a:latin typeface="Tahoma" charset="0"/>
              </a:rPr>
              <a:t> becomes red, unless it is the root</a:t>
            </a:r>
          </a:p>
          <a:p>
            <a:pPr eaLnBrk="1" hangingPunct="1">
              <a:lnSpc>
                <a:spcPct val="90000"/>
              </a:lnSpc>
            </a:pPr>
            <a:r>
              <a:rPr lang="en-US" sz="2000">
                <a:latin typeface="Tahoma" charset="0"/>
              </a:rPr>
              <a:t>It is equivalent to performing a split on a 5-node</a:t>
            </a:r>
          </a:p>
          <a:p>
            <a:pPr eaLnBrk="1" hangingPunct="1">
              <a:lnSpc>
                <a:spcPct val="90000"/>
              </a:lnSpc>
            </a:pPr>
            <a:r>
              <a:rPr lang="en-US" sz="2000">
                <a:latin typeface="Tahoma" charset="0"/>
              </a:rPr>
              <a:t>The double red violation may propagate to the grandparent </a:t>
            </a:r>
            <a:r>
              <a:rPr lang="en-US" sz="2000" b="1" i="1">
                <a:latin typeface="Times New Roman" charset="0"/>
              </a:rPr>
              <a:t>u</a:t>
            </a:r>
          </a:p>
        </p:txBody>
      </p:sp>
      <p:sp>
        <p:nvSpPr>
          <p:cNvPr id="25605" name="Oval 4"/>
          <p:cNvSpPr>
            <a:spLocks noChangeArrowheads="1"/>
          </p:cNvSpPr>
          <p:nvPr/>
        </p:nvSpPr>
        <p:spPr bwMode="auto">
          <a:xfrm>
            <a:off x="3951288" y="3810000"/>
            <a:ext cx="285750" cy="2857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4</a:t>
            </a:r>
          </a:p>
        </p:txBody>
      </p:sp>
      <p:cxnSp>
        <p:nvCxnSpPr>
          <p:cNvPr id="25606" name="AutoShape 5"/>
          <p:cNvCxnSpPr>
            <a:cxnSpLocks noChangeShapeType="1"/>
            <a:stCxn id="25605" idx="5"/>
            <a:endCxn id="25611" idx="1"/>
          </p:cNvCxnSpPr>
          <p:nvPr/>
        </p:nvCxnSpPr>
        <p:spPr bwMode="auto">
          <a:xfrm>
            <a:off x="4195763" y="4073525"/>
            <a:ext cx="565150" cy="1016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25607" name="AutoShape 6"/>
          <p:cNvCxnSpPr>
            <a:cxnSpLocks noChangeShapeType="1"/>
            <a:stCxn id="25611" idx="3"/>
            <a:endCxn id="25608" idx="0"/>
          </p:cNvCxnSpPr>
          <p:nvPr/>
        </p:nvCxnSpPr>
        <p:spPr bwMode="auto">
          <a:xfrm flipH="1">
            <a:off x="4475163" y="4397376"/>
            <a:ext cx="285750" cy="1174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5608" name="Oval 7"/>
          <p:cNvSpPr>
            <a:spLocks noChangeArrowheads="1"/>
          </p:cNvSpPr>
          <p:nvPr/>
        </p:nvSpPr>
        <p:spPr bwMode="auto">
          <a:xfrm>
            <a:off x="4332288" y="45243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5609" name="AutoShape 8"/>
          <p:cNvCxnSpPr>
            <a:cxnSpLocks noChangeShapeType="1"/>
            <a:stCxn id="25608" idx="5"/>
          </p:cNvCxnSpPr>
          <p:nvPr/>
        </p:nvCxnSpPr>
        <p:spPr bwMode="auto">
          <a:xfrm>
            <a:off x="4576764" y="4778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10" name="AutoShape 9"/>
          <p:cNvCxnSpPr>
            <a:cxnSpLocks noChangeShapeType="1"/>
            <a:stCxn id="25608" idx="3"/>
          </p:cNvCxnSpPr>
          <p:nvPr/>
        </p:nvCxnSpPr>
        <p:spPr bwMode="auto">
          <a:xfrm flipH="1">
            <a:off x="4235451" y="47783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11" name="Oval 10"/>
          <p:cNvSpPr>
            <a:spLocks noChangeArrowheads="1"/>
          </p:cNvSpPr>
          <p:nvPr/>
        </p:nvSpPr>
        <p:spPr bwMode="auto">
          <a:xfrm>
            <a:off x="4719638" y="41433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7</a:t>
            </a:r>
          </a:p>
        </p:txBody>
      </p:sp>
      <p:cxnSp>
        <p:nvCxnSpPr>
          <p:cNvPr id="25612" name="AutoShape 11"/>
          <p:cNvCxnSpPr>
            <a:cxnSpLocks noChangeShapeType="1"/>
            <a:stCxn id="25611" idx="5"/>
          </p:cNvCxnSpPr>
          <p:nvPr/>
        </p:nvCxnSpPr>
        <p:spPr bwMode="auto">
          <a:xfrm>
            <a:off x="4964114" y="4397376"/>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13" name="Text Box 12"/>
          <p:cNvSpPr txBox="1">
            <a:spLocks noChangeArrowheads="1"/>
          </p:cNvSpPr>
          <p:nvPr/>
        </p:nvSpPr>
        <p:spPr bwMode="auto">
          <a:xfrm>
            <a:off x="4073526" y="4251326"/>
            <a:ext cx="334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z</a:t>
            </a:r>
          </a:p>
        </p:txBody>
      </p:sp>
      <p:sp>
        <p:nvSpPr>
          <p:cNvPr id="25614" name="Text Box 13"/>
          <p:cNvSpPr txBox="1">
            <a:spLocks noChangeArrowheads="1"/>
          </p:cNvSpPr>
          <p:nvPr/>
        </p:nvSpPr>
        <p:spPr bwMode="auto">
          <a:xfrm>
            <a:off x="4945064" y="3870326"/>
            <a:ext cx="306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v</a:t>
            </a:r>
          </a:p>
        </p:txBody>
      </p:sp>
      <p:sp>
        <p:nvSpPr>
          <p:cNvPr id="25615" name="Oval 14"/>
          <p:cNvSpPr>
            <a:spLocks noChangeArrowheads="1"/>
          </p:cNvSpPr>
          <p:nvPr/>
        </p:nvSpPr>
        <p:spPr bwMode="auto">
          <a:xfrm>
            <a:off x="3351214" y="5486401"/>
            <a:ext cx="1671637" cy="322263"/>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2  4  6  7</a:t>
            </a:r>
          </a:p>
        </p:txBody>
      </p:sp>
      <p:cxnSp>
        <p:nvCxnSpPr>
          <p:cNvPr id="25616" name="AutoShape 15"/>
          <p:cNvCxnSpPr>
            <a:cxnSpLocks noChangeShapeType="1"/>
            <a:stCxn id="25615" idx="3"/>
          </p:cNvCxnSpPr>
          <p:nvPr/>
        </p:nvCxnSpPr>
        <p:spPr bwMode="auto">
          <a:xfrm flipH="1">
            <a:off x="3341688" y="5770564"/>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17" name="AutoShape 16"/>
          <p:cNvCxnSpPr>
            <a:cxnSpLocks noChangeShapeType="1"/>
            <a:stCxn id="25615" idx="5"/>
          </p:cNvCxnSpPr>
          <p:nvPr/>
        </p:nvCxnSpPr>
        <p:spPr bwMode="auto">
          <a:xfrm>
            <a:off x="4778376" y="5770564"/>
            <a:ext cx="239713"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18" name="Line 17"/>
          <p:cNvSpPr>
            <a:spLocks noChangeShapeType="1"/>
          </p:cNvSpPr>
          <p:nvPr/>
        </p:nvSpPr>
        <p:spPr bwMode="auto">
          <a:xfrm flipV="1">
            <a:off x="3798888" y="5791200"/>
            <a:ext cx="139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19" name="Line 18"/>
          <p:cNvSpPr>
            <a:spLocks noChangeShapeType="1"/>
          </p:cNvSpPr>
          <p:nvPr/>
        </p:nvSpPr>
        <p:spPr bwMode="auto">
          <a:xfrm flipH="1" flipV="1">
            <a:off x="4495800" y="5808664"/>
            <a:ext cx="141288" cy="211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5620" name="AutoShape 19"/>
          <p:cNvCxnSpPr>
            <a:cxnSpLocks noChangeShapeType="1"/>
            <a:stCxn id="25605" idx="3"/>
            <a:endCxn id="25621" idx="0"/>
          </p:cNvCxnSpPr>
          <p:nvPr/>
        </p:nvCxnSpPr>
        <p:spPr bwMode="auto">
          <a:xfrm flipH="1">
            <a:off x="3560763" y="4073526"/>
            <a:ext cx="431800" cy="857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5621" name="Oval 20"/>
          <p:cNvSpPr>
            <a:spLocks noChangeArrowheads="1"/>
          </p:cNvSpPr>
          <p:nvPr/>
        </p:nvSpPr>
        <p:spPr bwMode="auto">
          <a:xfrm>
            <a:off x="3417888" y="41687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2</a:t>
            </a:r>
          </a:p>
        </p:txBody>
      </p:sp>
      <p:cxnSp>
        <p:nvCxnSpPr>
          <p:cNvPr id="25622" name="AutoShape 21"/>
          <p:cNvCxnSpPr>
            <a:cxnSpLocks noChangeShapeType="1"/>
            <a:stCxn id="25621" idx="5"/>
          </p:cNvCxnSpPr>
          <p:nvPr/>
        </p:nvCxnSpPr>
        <p:spPr bwMode="auto">
          <a:xfrm>
            <a:off x="3662364" y="44227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23" name="AutoShape 22"/>
          <p:cNvCxnSpPr>
            <a:cxnSpLocks noChangeShapeType="1"/>
            <a:stCxn id="25621" idx="3"/>
          </p:cNvCxnSpPr>
          <p:nvPr/>
        </p:nvCxnSpPr>
        <p:spPr bwMode="auto">
          <a:xfrm flipH="1">
            <a:off x="3321051" y="44227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24" name="Text Box 23"/>
          <p:cNvSpPr txBox="1">
            <a:spLocks noChangeArrowheads="1"/>
          </p:cNvSpPr>
          <p:nvPr/>
        </p:nvSpPr>
        <p:spPr bwMode="auto">
          <a:xfrm>
            <a:off x="3113089" y="3886201"/>
            <a:ext cx="382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w</a:t>
            </a:r>
          </a:p>
        </p:txBody>
      </p:sp>
      <p:sp>
        <p:nvSpPr>
          <p:cNvPr id="25625" name="Line 24"/>
          <p:cNvSpPr>
            <a:spLocks noChangeShapeType="1"/>
          </p:cNvSpPr>
          <p:nvPr/>
        </p:nvSpPr>
        <p:spPr bwMode="auto">
          <a:xfrm flipH="1" flipV="1">
            <a:off x="4167188" y="5810250"/>
            <a:ext cx="12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26" name="Oval 25"/>
          <p:cNvSpPr>
            <a:spLocks noChangeArrowheads="1"/>
          </p:cNvSpPr>
          <p:nvPr/>
        </p:nvSpPr>
        <p:spPr bwMode="auto">
          <a:xfrm>
            <a:off x="7761288" y="3810000"/>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4</a:t>
            </a:r>
          </a:p>
        </p:txBody>
      </p:sp>
      <p:cxnSp>
        <p:nvCxnSpPr>
          <p:cNvPr id="25627" name="AutoShape 26"/>
          <p:cNvCxnSpPr>
            <a:cxnSpLocks noChangeShapeType="1"/>
            <a:stCxn id="25626" idx="5"/>
            <a:endCxn id="25632" idx="1"/>
          </p:cNvCxnSpPr>
          <p:nvPr/>
        </p:nvCxnSpPr>
        <p:spPr bwMode="auto">
          <a:xfrm>
            <a:off x="8005763" y="4064000"/>
            <a:ext cx="565150" cy="1016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28" name="AutoShape 27"/>
          <p:cNvCxnSpPr>
            <a:cxnSpLocks noChangeShapeType="1"/>
            <a:stCxn id="25632" idx="3"/>
            <a:endCxn id="25629" idx="0"/>
          </p:cNvCxnSpPr>
          <p:nvPr/>
        </p:nvCxnSpPr>
        <p:spPr bwMode="auto">
          <a:xfrm flipH="1">
            <a:off x="8285163" y="4406900"/>
            <a:ext cx="285750" cy="10795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5629" name="Oval 28"/>
          <p:cNvSpPr>
            <a:spLocks noChangeArrowheads="1"/>
          </p:cNvSpPr>
          <p:nvPr/>
        </p:nvSpPr>
        <p:spPr bwMode="auto">
          <a:xfrm>
            <a:off x="8142288" y="4524375"/>
            <a:ext cx="285750" cy="285750"/>
          </a:xfrm>
          <a:prstGeom prst="ellipse">
            <a:avLst/>
          </a:prstGeom>
          <a:solidFill>
            <a:schemeClr val="accent1"/>
          </a:solidFill>
          <a:ln w="19050">
            <a:solidFill>
              <a:schemeClr val="tx2"/>
            </a:solidFill>
            <a:round/>
            <a:headEnd/>
            <a:tailEnd/>
          </a:ln>
        </p:spPr>
        <p:txBody>
          <a:bodyPr wrap="none" anchor="ctr"/>
          <a:lstStyle/>
          <a:p>
            <a:pPr algn="ctr" fontAlgn="base">
              <a:spcBef>
                <a:spcPct val="0"/>
              </a:spcBef>
              <a:spcAft>
                <a:spcPct val="0"/>
              </a:spcAft>
            </a:pPr>
            <a:r>
              <a:rPr lang="en-US">
                <a:solidFill>
                  <a:srgbClr val="BE2D00"/>
                </a:solidFill>
                <a:latin typeface="Tahoma" charset="0"/>
                <a:ea typeface="ＭＳ Ｐゴシック" charset="0"/>
              </a:rPr>
              <a:t>6</a:t>
            </a:r>
          </a:p>
        </p:txBody>
      </p:sp>
      <p:cxnSp>
        <p:nvCxnSpPr>
          <p:cNvPr id="25630" name="AutoShape 29"/>
          <p:cNvCxnSpPr>
            <a:cxnSpLocks noChangeShapeType="1"/>
            <a:stCxn id="25629" idx="5"/>
          </p:cNvCxnSpPr>
          <p:nvPr/>
        </p:nvCxnSpPr>
        <p:spPr bwMode="auto">
          <a:xfrm>
            <a:off x="8386764" y="4778376"/>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31" name="AutoShape 30"/>
          <p:cNvCxnSpPr>
            <a:cxnSpLocks noChangeShapeType="1"/>
            <a:stCxn id="25629" idx="3"/>
          </p:cNvCxnSpPr>
          <p:nvPr/>
        </p:nvCxnSpPr>
        <p:spPr bwMode="auto">
          <a:xfrm flipH="1">
            <a:off x="8045451" y="4778376"/>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32" name="Oval 31"/>
          <p:cNvSpPr>
            <a:spLocks noChangeArrowheads="1"/>
          </p:cNvSpPr>
          <p:nvPr/>
        </p:nvSpPr>
        <p:spPr bwMode="auto">
          <a:xfrm>
            <a:off x="8529638" y="4143375"/>
            <a:ext cx="285750" cy="2857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7</a:t>
            </a:r>
          </a:p>
        </p:txBody>
      </p:sp>
      <p:cxnSp>
        <p:nvCxnSpPr>
          <p:cNvPr id="25633" name="AutoShape 32"/>
          <p:cNvCxnSpPr>
            <a:cxnSpLocks noChangeShapeType="1"/>
            <a:stCxn id="25632" idx="5"/>
          </p:cNvCxnSpPr>
          <p:nvPr/>
        </p:nvCxnSpPr>
        <p:spPr bwMode="auto">
          <a:xfrm>
            <a:off x="8774114" y="4406901"/>
            <a:ext cx="206375" cy="1746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34" name="Text Box 33"/>
          <p:cNvSpPr txBox="1">
            <a:spLocks noChangeArrowheads="1"/>
          </p:cNvSpPr>
          <p:nvPr/>
        </p:nvSpPr>
        <p:spPr bwMode="auto">
          <a:xfrm>
            <a:off x="7883526" y="4251326"/>
            <a:ext cx="334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z</a:t>
            </a:r>
          </a:p>
        </p:txBody>
      </p:sp>
      <p:sp>
        <p:nvSpPr>
          <p:cNvPr id="25635" name="Text Box 34"/>
          <p:cNvSpPr txBox="1">
            <a:spLocks noChangeArrowheads="1"/>
          </p:cNvSpPr>
          <p:nvPr/>
        </p:nvSpPr>
        <p:spPr bwMode="auto">
          <a:xfrm>
            <a:off x="8755064" y="3870326"/>
            <a:ext cx="3063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BE2D00"/>
                </a:solidFill>
                <a:latin typeface="Times New Roman" charset="0"/>
              </a:rPr>
              <a:t>v</a:t>
            </a:r>
          </a:p>
        </p:txBody>
      </p:sp>
      <p:sp>
        <p:nvSpPr>
          <p:cNvPr id="25636" name="Oval 35"/>
          <p:cNvSpPr>
            <a:spLocks noChangeArrowheads="1"/>
          </p:cNvSpPr>
          <p:nvPr/>
        </p:nvSpPr>
        <p:spPr bwMode="auto">
          <a:xfrm>
            <a:off x="8218488" y="5800726"/>
            <a:ext cx="1071562" cy="322263"/>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6  7</a:t>
            </a:r>
          </a:p>
        </p:txBody>
      </p:sp>
      <p:cxnSp>
        <p:nvCxnSpPr>
          <p:cNvPr id="25637" name="AutoShape 36"/>
          <p:cNvCxnSpPr>
            <a:cxnSpLocks noChangeShapeType="1"/>
            <a:stCxn id="25636" idx="3"/>
          </p:cNvCxnSpPr>
          <p:nvPr/>
        </p:nvCxnSpPr>
        <p:spPr bwMode="auto">
          <a:xfrm flipH="1">
            <a:off x="8121650" y="6084889"/>
            <a:ext cx="254000"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5638" name="AutoShape 37"/>
          <p:cNvCxnSpPr>
            <a:cxnSpLocks noChangeShapeType="1"/>
            <a:stCxn id="25636" idx="5"/>
          </p:cNvCxnSpPr>
          <p:nvPr/>
        </p:nvCxnSpPr>
        <p:spPr bwMode="auto">
          <a:xfrm>
            <a:off x="9132888" y="6084889"/>
            <a:ext cx="239712"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5639" name="Line 38"/>
          <p:cNvSpPr>
            <a:spLocks noChangeShapeType="1"/>
          </p:cNvSpPr>
          <p:nvPr/>
        </p:nvSpPr>
        <p:spPr bwMode="auto">
          <a:xfrm flipV="1">
            <a:off x="6999288" y="6096000"/>
            <a:ext cx="139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40" name="Line 39"/>
          <p:cNvSpPr>
            <a:spLocks noChangeShapeType="1"/>
          </p:cNvSpPr>
          <p:nvPr/>
        </p:nvSpPr>
        <p:spPr bwMode="auto">
          <a:xfrm flipH="1" flipV="1">
            <a:off x="7543800" y="6094414"/>
            <a:ext cx="141288" cy="21113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cxnSp>
        <p:nvCxnSpPr>
          <p:cNvPr id="25641" name="AutoShape 40"/>
          <p:cNvCxnSpPr>
            <a:cxnSpLocks noChangeShapeType="1"/>
            <a:stCxn id="25626" idx="3"/>
            <a:endCxn id="25642" idx="0"/>
          </p:cNvCxnSpPr>
          <p:nvPr/>
        </p:nvCxnSpPr>
        <p:spPr bwMode="auto">
          <a:xfrm flipH="1">
            <a:off x="7370763" y="4064001"/>
            <a:ext cx="431800" cy="857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42" name="Oval 41"/>
          <p:cNvSpPr>
            <a:spLocks noChangeArrowheads="1"/>
          </p:cNvSpPr>
          <p:nvPr/>
        </p:nvSpPr>
        <p:spPr bwMode="auto">
          <a:xfrm>
            <a:off x="7227888" y="4168775"/>
            <a:ext cx="285750" cy="285750"/>
          </a:xfrm>
          <a:prstGeom prst="ellipse">
            <a:avLst/>
          </a:prstGeom>
          <a:solidFill>
            <a:schemeClr val="accent1"/>
          </a:solidFill>
          <a:ln w="3810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a:t>
            </a:r>
          </a:p>
        </p:txBody>
      </p:sp>
      <p:cxnSp>
        <p:nvCxnSpPr>
          <p:cNvPr id="25643" name="AutoShape 42"/>
          <p:cNvCxnSpPr>
            <a:cxnSpLocks noChangeShapeType="1"/>
            <a:stCxn id="25642" idx="5"/>
          </p:cNvCxnSpPr>
          <p:nvPr/>
        </p:nvCxnSpPr>
        <p:spPr bwMode="auto">
          <a:xfrm>
            <a:off x="7472364" y="4432301"/>
            <a:ext cx="130175"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5644" name="AutoShape 43"/>
          <p:cNvCxnSpPr>
            <a:cxnSpLocks noChangeShapeType="1"/>
            <a:stCxn id="25642" idx="3"/>
          </p:cNvCxnSpPr>
          <p:nvPr/>
        </p:nvCxnSpPr>
        <p:spPr bwMode="auto">
          <a:xfrm flipH="1">
            <a:off x="7131051" y="4432301"/>
            <a:ext cx="138113" cy="22542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645" name="Text Box 44"/>
          <p:cNvSpPr txBox="1">
            <a:spLocks noChangeArrowheads="1"/>
          </p:cNvSpPr>
          <p:nvPr/>
        </p:nvSpPr>
        <p:spPr bwMode="auto">
          <a:xfrm>
            <a:off x="6923089" y="3886201"/>
            <a:ext cx="382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2000" b="1" i="1">
                <a:solidFill>
                  <a:srgbClr val="40458C"/>
                </a:solidFill>
                <a:latin typeface="Times New Roman" charset="0"/>
              </a:rPr>
              <a:t>w</a:t>
            </a:r>
          </a:p>
        </p:txBody>
      </p:sp>
      <p:sp>
        <p:nvSpPr>
          <p:cNvPr id="25646" name="Line 45"/>
          <p:cNvSpPr>
            <a:spLocks noChangeShapeType="1"/>
          </p:cNvSpPr>
          <p:nvPr/>
        </p:nvSpPr>
        <p:spPr bwMode="auto">
          <a:xfrm flipH="1" flipV="1">
            <a:off x="8751888" y="6134100"/>
            <a:ext cx="127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47" name="Freeform 46"/>
          <p:cNvSpPr>
            <a:spLocks/>
          </p:cNvSpPr>
          <p:nvPr/>
        </p:nvSpPr>
        <p:spPr bwMode="auto">
          <a:xfrm>
            <a:off x="2954339" y="3676650"/>
            <a:ext cx="2339975" cy="1258888"/>
          </a:xfrm>
          <a:custGeom>
            <a:avLst/>
            <a:gdLst>
              <a:gd name="T0" fmla="*/ 1206500 w 1474"/>
              <a:gd name="T1" fmla="*/ 9525 h 793"/>
              <a:gd name="T2" fmla="*/ 358775 w 1474"/>
              <a:gd name="T3" fmla="*/ 219075 h 793"/>
              <a:gd name="T4" fmla="*/ 130175 w 1474"/>
              <a:gd name="T5" fmla="*/ 809625 h 793"/>
              <a:gd name="T6" fmla="*/ 1139825 w 1474"/>
              <a:gd name="T7" fmla="*/ 838200 h 793"/>
              <a:gd name="T8" fmla="*/ 1254125 w 1474"/>
              <a:gd name="T9" fmla="*/ 1200150 h 793"/>
              <a:gd name="T10" fmla="*/ 1778000 w 1474"/>
              <a:gd name="T11" fmla="*/ 1190625 h 793"/>
              <a:gd name="T12" fmla="*/ 2120900 w 1474"/>
              <a:gd name="T13" fmla="*/ 866775 h 793"/>
              <a:gd name="T14" fmla="*/ 2187575 w 1474"/>
              <a:gd name="T15" fmla="*/ 276225 h 793"/>
              <a:gd name="T16" fmla="*/ 1206500 w 1474"/>
              <a:gd name="T17" fmla="*/ 952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4"/>
              <a:gd name="T28" fmla="*/ 0 h 793"/>
              <a:gd name="T29" fmla="*/ 1474 w 1474"/>
              <a:gd name="T30" fmla="*/ 793 h 7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4" h="793">
                <a:moveTo>
                  <a:pt x="760" y="6"/>
                </a:moveTo>
                <a:cubicBezTo>
                  <a:pt x="646" y="0"/>
                  <a:pt x="339" y="54"/>
                  <a:pt x="226" y="138"/>
                </a:cubicBezTo>
                <a:cubicBezTo>
                  <a:pt x="113" y="222"/>
                  <a:pt x="0" y="445"/>
                  <a:pt x="82" y="510"/>
                </a:cubicBezTo>
                <a:cubicBezTo>
                  <a:pt x="164" y="575"/>
                  <a:pt x="600" y="487"/>
                  <a:pt x="718" y="528"/>
                </a:cubicBezTo>
                <a:cubicBezTo>
                  <a:pt x="836" y="569"/>
                  <a:pt x="723" y="719"/>
                  <a:pt x="790" y="756"/>
                </a:cubicBezTo>
                <a:cubicBezTo>
                  <a:pt x="857" y="793"/>
                  <a:pt x="1029" y="785"/>
                  <a:pt x="1120" y="750"/>
                </a:cubicBezTo>
                <a:cubicBezTo>
                  <a:pt x="1211" y="715"/>
                  <a:pt x="1293" y="642"/>
                  <a:pt x="1336" y="546"/>
                </a:cubicBezTo>
                <a:cubicBezTo>
                  <a:pt x="1379" y="450"/>
                  <a:pt x="1474" y="264"/>
                  <a:pt x="1378" y="174"/>
                </a:cubicBezTo>
                <a:cubicBezTo>
                  <a:pt x="1282" y="84"/>
                  <a:pt x="874" y="12"/>
                  <a:pt x="760" y="6"/>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48" name="Freeform 49"/>
          <p:cNvSpPr>
            <a:spLocks/>
          </p:cNvSpPr>
          <p:nvPr/>
        </p:nvSpPr>
        <p:spPr bwMode="auto">
          <a:xfrm>
            <a:off x="7821614" y="3867150"/>
            <a:ext cx="1349375" cy="1104900"/>
          </a:xfrm>
          <a:custGeom>
            <a:avLst/>
            <a:gdLst>
              <a:gd name="T0" fmla="*/ 84138 w 850"/>
              <a:gd name="T1" fmla="*/ 609600 h 696"/>
              <a:gd name="T2" fmla="*/ 484188 w 850"/>
              <a:gd name="T3" fmla="*/ 1076325 h 696"/>
              <a:gd name="T4" fmla="*/ 1265238 w 850"/>
              <a:gd name="T5" fmla="*/ 438150 h 696"/>
              <a:gd name="T6" fmla="*/ 989013 w 850"/>
              <a:gd name="T7" fmla="*/ 28575 h 696"/>
              <a:gd name="T8" fmla="*/ 84138 w 850"/>
              <a:gd name="T9" fmla="*/ 609600 h 696"/>
              <a:gd name="T10" fmla="*/ 0 60000 65536"/>
              <a:gd name="T11" fmla="*/ 0 60000 65536"/>
              <a:gd name="T12" fmla="*/ 0 60000 65536"/>
              <a:gd name="T13" fmla="*/ 0 60000 65536"/>
              <a:gd name="T14" fmla="*/ 0 60000 65536"/>
              <a:gd name="T15" fmla="*/ 0 w 850"/>
              <a:gd name="T16" fmla="*/ 0 h 696"/>
              <a:gd name="T17" fmla="*/ 850 w 850"/>
              <a:gd name="T18" fmla="*/ 696 h 696"/>
            </a:gdLst>
            <a:ahLst/>
            <a:cxnLst>
              <a:cxn ang="T10">
                <a:pos x="T0" y="T1"/>
              </a:cxn>
              <a:cxn ang="T11">
                <a:pos x="T2" y="T3"/>
              </a:cxn>
              <a:cxn ang="T12">
                <a:pos x="T4" y="T5"/>
              </a:cxn>
              <a:cxn ang="T13">
                <a:pos x="T6" y="T7"/>
              </a:cxn>
              <a:cxn ang="T14">
                <a:pos x="T8" y="T9"/>
              </a:cxn>
            </a:cxnLst>
            <a:rect l="T15" t="T16" r="T17" b="T18"/>
            <a:pathLst>
              <a:path w="850" h="696">
                <a:moveTo>
                  <a:pt x="53" y="384"/>
                </a:moveTo>
                <a:cubicBezTo>
                  <a:pt x="0" y="494"/>
                  <a:pt x="181" y="696"/>
                  <a:pt x="305" y="678"/>
                </a:cubicBezTo>
                <a:cubicBezTo>
                  <a:pt x="428" y="665"/>
                  <a:pt x="744" y="386"/>
                  <a:pt x="797" y="276"/>
                </a:cubicBezTo>
                <a:cubicBezTo>
                  <a:pt x="850" y="166"/>
                  <a:pt x="747" y="0"/>
                  <a:pt x="623" y="18"/>
                </a:cubicBezTo>
                <a:cubicBezTo>
                  <a:pt x="499" y="36"/>
                  <a:pt x="106" y="274"/>
                  <a:pt x="53" y="38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49" name="Freeform 50"/>
          <p:cNvSpPr>
            <a:spLocks/>
          </p:cNvSpPr>
          <p:nvPr/>
        </p:nvSpPr>
        <p:spPr bwMode="auto">
          <a:xfrm>
            <a:off x="7585075" y="3705226"/>
            <a:ext cx="647700" cy="506413"/>
          </a:xfrm>
          <a:custGeom>
            <a:avLst/>
            <a:gdLst>
              <a:gd name="T0" fmla="*/ 14288 w 408"/>
              <a:gd name="T1" fmla="*/ 0 h 319"/>
              <a:gd name="T2" fmla="*/ 90488 w 408"/>
              <a:gd name="T3" fmla="*/ 438150 h 319"/>
              <a:gd name="T4" fmla="*/ 557213 w 408"/>
              <a:gd name="T5" fmla="*/ 411163 h 319"/>
              <a:gd name="T6" fmla="*/ 633413 w 408"/>
              <a:gd name="T7" fmla="*/ 28575 h 319"/>
              <a:gd name="T8" fmla="*/ 0 60000 65536"/>
              <a:gd name="T9" fmla="*/ 0 60000 65536"/>
              <a:gd name="T10" fmla="*/ 0 60000 65536"/>
              <a:gd name="T11" fmla="*/ 0 60000 65536"/>
              <a:gd name="T12" fmla="*/ 0 w 408"/>
              <a:gd name="T13" fmla="*/ 0 h 319"/>
              <a:gd name="T14" fmla="*/ 408 w 408"/>
              <a:gd name="T15" fmla="*/ 319 h 319"/>
            </a:gdLst>
            <a:ahLst/>
            <a:cxnLst>
              <a:cxn ang="T8">
                <a:pos x="T0" y="T1"/>
              </a:cxn>
              <a:cxn ang="T9">
                <a:pos x="T2" y="T3"/>
              </a:cxn>
              <a:cxn ang="T10">
                <a:pos x="T4" y="T5"/>
              </a:cxn>
              <a:cxn ang="T11">
                <a:pos x="T6" y="T7"/>
              </a:cxn>
            </a:cxnLst>
            <a:rect l="T12" t="T13" r="T14" b="T15"/>
            <a:pathLst>
              <a:path w="408" h="319">
                <a:moveTo>
                  <a:pt x="9" y="0"/>
                </a:moveTo>
                <a:cubicBezTo>
                  <a:pt x="9" y="84"/>
                  <a:pt x="0" y="233"/>
                  <a:pt x="57" y="276"/>
                </a:cubicBezTo>
                <a:cubicBezTo>
                  <a:pt x="114" y="319"/>
                  <a:pt x="294" y="302"/>
                  <a:pt x="351" y="259"/>
                </a:cubicBezTo>
                <a:cubicBezTo>
                  <a:pt x="408" y="216"/>
                  <a:pt x="389" y="68"/>
                  <a:pt x="399" y="18"/>
                </a:cubicBezTo>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0" name="Freeform 51"/>
          <p:cNvSpPr>
            <a:spLocks/>
          </p:cNvSpPr>
          <p:nvPr/>
        </p:nvSpPr>
        <p:spPr bwMode="auto">
          <a:xfrm>
            <a:off x="6818314" y="3894138"/>
            <a:ext cx="847725" cy="677862"/>
          </a:xfrm>
          <a:custGeom>
            <a:avLst/>
            <a:gdLst>
              <a:gd name="T0" fmla="*/ 800100 w 534"/>
              <a:gd name="T1" fmla="*/ 296862 h 427"/>
              <a:gd name="T2" fmla="*/ 587375 w 534"/>
              <a:gd name="T3" fmla="*/ 676275 h 427"/>
              <a:gd name="T4" fmla="*/ 47625 w 534"/>
              <a:gd name="T5" fmla="*/ 287337 h 427"/>
              <a:gd name="T6" fmla="*/ 304800 w 534"/>
              <a:gd name="T7" fmla="*/ 1587 h 427"/>
              <a:gd name="T8" fmla="*/ 800100 w 534"/>
              <a:gd name="T9" fmla="*/ 296862 h 427"/>
              <a:gd name="T10" fmla="*/ 0 60000 65536"/>
              <a:gd name="T11" fmla="*/ 0 60000 65536"/>
              <a:gd name="T12" fmla="*/ 0 60000 65536"/>
              <a:gd name="T13" fmla="*/ 0 60000 65536"/>
              <a:gd name="T14" fmla="*/ 0 60000 65536"/>
              <a:gd name="T15" fmla="*/ 0 w 534"/>
              <a:gd name="T16" fmla="*/ 0 h 427"/>
              <a:gd name="T17" fmla="*/ 534 w 534"/>
              <a:gd name="T18" fmla="*/ 427 h 427"/>
            </a:gdLst>
            <a:ahLst/>
            <a:cxnLst>
              <a:cxn ang="T10">
                <a:pos x="T0" y="T1"/>
              </a:cxn>
              <a:cxn ang="T11">
                <a:pos x="T2" y="T3"/>
              </a:cxn>
              <a:cxn ang="T12">
                <a:pos x="T4" y="T5"/>
              </a:cxn>
              <a:cxn ang="T13">
                <a:pos x="T6" y="T7"/>
              </a:cxn>
              <a:cxn ang="T14">
                <a:pos x="T8" y="T9"/>
              </a:cxn>
            </a:cxnLst>
            <a:rect l="T15" t="T16" r="T17" b="T18"/>
            <a:pathLst>
              <a:path w="534" h="427">
                <a:moveTo>
                  <a:pt x="504" y="187"/>
                </a:moveTo>
                <a:cubicBezTo>
                  <a:pt x="534" y="258"/>
                  <a:pt x="449" y="427"/>
                  <a:pt x="370" y="426"/>
                </a:cubicBezTo>
                <a:cubicBezTo>
                  <a:pt x="289" y="420"/>
                  <a:pt x="60" y="252"/>
                  <a:pt x="30" y="181"/>
                </a:cubicBezTo>
                <a:cubicBezTo>
                  <a:pt x="0" y="110"/>
                  <a:pt x="113" y="0"/>
                  <a:pt x="192" y="1"/>
                </a:cubicBezTo>
                <a:cubicBezTo>
                  <a:pt x="271" y="2"/>
                  <a:pt x="474" y="116"/>
                  <a:pt x="504" y="187"/>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1" name="Oval 52"/>
          <p:cNvSpPr>
            <a:spLocks noChangeArrowheads="1"/>
          </p:cNvSpPr>
          <p:nvPr/>
        </p:nvSpPr>
        <p:spPr bwMode="auto">
          <a:xfrm>
            <a:off x="7304088" y="5240338"/>
            <a:ext cx="1524000" cy="322262"/>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  4   …</a:t>
            </a:r>
          </a:p>
        </p:txBody>
      </p:sp>
      <p:sp>
        <p:nvSpPr>
          <p:cNvPr id="25652" name="Oval 53"/>
          <p:cNvSpPr>
            <a:spLocks noChangeArrowheads="1"/>
          </p:cNvSpPr>
          <p:nvPr/>
        </p:nvSpPr>
        <p:spPr bwMode="auto">
          <a:xfrm>
            <a:off x="6999288" y="5791201"/>
            <a:ext cx="685800" cy="322263"/>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a:solidFill>
                  <a:srgbClr val="40458C"/>
                </a:solidFill>
                <a:latin typeface="Tahoma" charset="0"/>
                <a:ea typeface="ＭＳ Ｐゴシック" charset="0"/>
              </a:rPr>
              <a:t>2</a:t>
            </a:r>
          </a:p>
        </p:txBody>
      </p:sp>
      <p:sp>
        <p:nvSpPr>
          <p:cNvPr id="25653" name="Line 54"/>
          <p:cNvSpPr>
            <a:spLocks noChangeShapeType="1"/>
          </p:cNvSpPr>
          <p:nvPr/>
        </p:nvSpPr>
        <p:spPr bwMode="auto">
          <a:xfrm flipV="1">
            <a:off x="73802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4" name="Line 55"/>
          <p:cNvSpPr>
            <a:spLocks noChangeShapeType="1"/>
          </p:cNvSpPr>
          <p:nvPr/>
        </p:nvSpPr>
        <p:spPr bwMode="auto">
          <a:xfrm flipH="1" flipV="1">
            <a:off x="8218488" y="5562600"/>
            <a:ext cx="533400" cy="2286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5" name="AutoShape 56"/>
          <p:cNvSpPr>
            <a:spLocks noChangeArrowheads="1"/>
          </p:cNvSpPr>
          <p:nvPr/>
        </p:nvSpPr>
        <p:spPr bwMode="auto">
          <a:xfrm>
            <a:off x="5856288" y="4343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5656" name="AutoShape 57"/>
          <p:cNvSpPr>
            <a:spLocks noChangeArrowheads="1"/>
          </p:cNvSpPr>
          <p:nvPr/>
        </p:nvSpPr>
        <p:spPr bwMode="auto">
          <a:xfrm>
            <a:off x="5856288" y="548640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Tree>
    <p:extLst>
      <p:ext uri="{BB962C8B-B14F-4D97-AF65-F5344CB8AC3E}">
        <p14:creationId xmlns:p14="http://schemas.microsoft.com/office/powerpoint/2010/main" val="3084983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662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9C2E1EA1-4001-A94C-AD78-4046ABEED226}" type="slidenum">
              <a:rPr lang="en-US" sz="1400">
                <a:solidFill>
                  <a:srgbClr val="40458C"/>
                </a:solidFill>
              </a:rPr>
              <a:pPr eaLnBrk="1" fontAlgn="base" hangingPunct="1">
                <a:spcBef>
                  <a:spcPct val="0"/>
                </a:spcBef>
                <a:spcAft>
                  <a:spcPct val="0"/>
                </a:spcAft>
              </a:pPr>
              <a:t>58</a:t>
            </a:fld>
            <a:endParaRPr lang="en-US" sz="1400">
              <a:solidFill>
                <a:srgbClr val="40458C"/>
              </a:solidFill>
            </a:endParaRPr>
          </a:p>
        </p:txBody>
      </p:sp>
      <p:sp>
        <p:nvSpPr>
          <p:cNvPr id="26627" name="Rectangle 2"/>
          <p:cNvSpPr>
            <a:spLocks noGrp="1" noChangeArrowheads="1"/>
          </p:cNvSpPr>
          <p:nvPr>
            <p:ph type="title"/>
          </p:nvPr>
        </p:nvSpPr>
        <p:spPr/>
        <p:txBody>
          <a:bodyPr/>
          <a:lstStyle/>
          <a:p>
            <a:pPr eaLnBrk="1" hangingPunct="1"/>
            <a:r>
              <a:rPr lang="en-US">
                <a:latin typeface="Tahoma" charset="0"/>
              </a:rPr>
              <a:t>Analysis of Insertion</a:t>
            </a:r>
          </a:p>
        </p:txBody>
      </p:sp>
      <p:sp>
        <p:nvSpPr>
          <p:cNvPr id="26628" name="Rectangle 3" descr="Rectangle: Click to edit Master text styles&#10;Second level&#10;Third level&#10;Fourth level&#10;Fifth level"/>
          <p:cNvSpPr>
            <a:spLocks noGrp="1" noChangeArrowheads="1"/>
          </p:cNvSpPr>
          <p:nvPr>
            <p:ph type="body" idx="1"/>
          </p:nvPr>
        </p:nvSpPr>
        <p:spPr>
          <a:xfrm>
            <a:off x="6324600" y="1600200"/>
            <a:ext cx="3886200" cy="4648200"/>
          </a:xfrm>
        </p:spPr>
        <p:txBody>
          <a:bodyPr/>
          <a:lstStyle/>
          <a:p>
            <a:pPr eaLnBrk="1" hangingPunct="1"/>
            <a:r>
              <a:rPr lang="en-US" sz="2000">
                <a:latin typeface="Tahoma" charset="0"/>
              </a:rPr>
              <a:t>Recall that a red-black tree has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height</a:t>
            </a:r>
          </a:p>
          <a:p>
            <a:pPr eaLnBrk="1" hangingPunct="1"/>
            <a:r>
              <a:rPr lang="en-US" sz="2000">
                <a:latin typeface="Tahoma" charset="0"/>
              </a:rPr>
              <a:t>Step 1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 because we visit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nodes</a:t>
            </a:r>
          </a:p>
          <a:p>
            <a:pPr eaLnBrk="1" hangingPunct="1"/>
            <a:r>
              <a:rPr lang="en-US" sz="2000">
                <a:latin typeface="Tahoma" charset="0"/>
              </a:rPr>
              <a:t>Step 2 takes </a:t>
            </a:r>
            <a:r>
              <a:rPr lang="en-US" sz="2000" b="1" i="1">
                <a:latin typeface="Times New Roman" charset="0"/>
              </a:rPr>
              <a:t>O</a:t>
            </a:r>
            <a:r>
              <a:rPr lang="en-US" sz="2000">
                <a:latin typeface="Times New Roman" charset="0"/>
              </a:rPr>
              <a:t>(1)</a:t>
            </a:r>
            <a:r>
              <a:rPr lang="en-US" sz="2000">
                <a:latin typeface="Tahoma" charset="0"/>
              </a:rPr>
              <a:t> time</a:t>
            </a:r>
          </a:p>
          <a:p>
            <a:pPr eaLnBrk="1" hangingPunct="1"/>
            <a:r>
              <a:rPr lang="en-US" sz="2000">
                <a:latin typeface="Tahoma" charset="0"/>
              </a:rPr>
              <a:t>Step 3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 because we perform</a:t>
            </a:r>
          </a:p>
          <a:p>
            <a:pPr lvl="1" eaLnBrk="1" hangingPunct="1"/>
            <a:r>
              <a:rPr lang="en-US" sz="1800" b="1" i="1">
                <a:latin typeface="Times New Roman" charset="0"/>
              </a:rPr>
              <a:t>O</a:t>
            </a:r>
            <a:r>
              <a:rPr lang="en-US" sz="1800">
                <a:latin typeface="Times New Roman" charset="0"/>
              </a:rPr>
              <a:t>(log </a:t>
            </a:r>
            <a:r>
              <a:rPr lang="en-US" sz="1800" b="1" i="1">
                <a:latin typeface="Times New Roman" charset="0"/>
              </a:rPr>
              <a:t>n</a:t>
            </a:r>
            <a:r>
              <a:rPr lang="en-US" sz="1800">
                <a:latin typeface="Times New Roman" charset="0"/>
              </a:rPr>
              <a:t>) </a:t>
            </a:r>
            <a:r>
              <a:rPr lang="en-US" sz="1800">
                <a:latin typeface="Tahoma" charset="0"/>
              </a:rPr>
              <a:t>recolorings, each taking </a:t>
            </a:r>
            <a:r>
              <a:rPr lang="en-US" sz="1800" b="1" i="1">
                <a:latin typeface="Times New Roman" charset="0"/>
              </a:rPr>
              <a:t>O</a:t>
            </a:r>
            <a:r>
              <a:rPr lang="en-US" sz="1800">
                <a:latin typeface="Times New Roman" charset="0"/>
              </a:rPr>
              <a:t>(1)</a:t>
            </a:r>
            <a:r>
              <a:rPr lang="en-US" sz="1800">
                <a:latin typeface="Tahoma" charset="0"/>
              </a:rPr>
              <a:t> time, and</a:t>
            </a:r>
          </a:p>
          <a:p>
            <a:pPr lvl="1" eaLnBrk="1" hangingPunct="1"/>
            <a:r>
              <a:rPr lang="en-US" sz="1800">
                <a:latin typeface="Tahoma" charset="0"/>
              </a:rPr>
              <a:t>at most one restructuring taking </a:t>
            </a:r>
            <a:r>
              <a:rPr lang="en-US" sz="1800" b="1" i="1">
                <a:latin typeface="Times New Roman" charset="0"/>
              </a:rPr>
              <a:t>O</a:t>
            </a:r>
            <a:r>
              <a:rPr lang="en-US" sz="1800">
                <a:latin typeface="Times New Roman" charset="0"/>
              </a:rPr>
              <a:t>(1)</a:t>
            </a:r>
            <a:r>
              <a:rPr lang="en-US" sz="1800">
                <a:latin typeface="Tahoma" charset="0"/>
              </a:rPr>
              <a:t> time</a:t>
            </a:r>
          </a:p>
          <a:p>
            <a:pPr eaLnBrk="1" hangingPunct="1"/>
            <a:r>
              <a:rPr lang="en-US" sz="2000">
                <a:latin typeface="Tahoma" charset="0"/>
              </a:rPr>
              <a:t>Thus, an insertion in a red-black tree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a:t>
            </a:r>
          </a:p>
        </p:txBody>
      </p:sp>
      <p:sp>
        <p:nvSpPr>
          <p:cNvPr id="26629" name="Rectangle 4" descr="Rectangle: Click to edit Master text styles&#10;Second level&#10;Third level&#10;Fourth level&#10;Fifth level"/>
          <p:cNvSpPr>
            <a:spLocks noChangeArrowheads="1"/>
          </p:cNvSpPr>
          <p:nvPr/>
        </p:nvSpPr>
        <p:spPr bwMode="auto">
          <a:xfrm>
            <a:off x="2295526" y="1600200"/>
            <a:ext cx="3876675" cy="472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342900" indent="-342900" fontAlgn="base">
              <a:lnSpc>
                <a:spcPct val="90000"/>
              </a:lnSpc>
              <a:spcBef>
                <a:spcPct val="20000"/>
              </a:spcBef>
              <a:spcAft>
                <a:spcPct val="0"/>
              </a:spcAft>
              <a:buClr>
                <a:srgbClr val="6F89F7"/>
              </a:buClr>
              <a:buSzPct val="110000"/>
            </a:pPr>
            <a:r>
              <a:rPr lang="en-US" sz="2000" b="1">
                <a:solidFill>
                  <a:srgbClr val="000000"/>
                </a:solidFill>
                <a:latin typeface="Times New Roman" charset="0"/>
                <a:ea typeface="ＭＳ Ｐゴシック" charset="0"/>
              </a:rPr>
              <a:t>Algorithm</a:t>
            </a:r>
            <a:r>
              <a:rPr lang="en-US" sz="2000">
                <a:solidFill>
                  <a:srgbClr val="BE2D00"/>
                </a:solidFill>
                <a:latin typeface="Times New Roman" charset="0"/>
                <a:ea typeface="ＭＳ Ｐゴシック" charset="0"/>
              </a:rPr>
              <a:t> </a:t>
            </a:r>
            <a:r>
              <a:rPr lang="en-US" sz="2000" b="1" i="1">
                <a:solidFill>
                  <a:srgbClr val="BE2D00"/>
                </a:solidFill>
                <a:latin typeface="Times New Roman" charset="0"/>
                <a:ea typeface="ＭＳ Ｐゴシック" charset="0"/>
              </a:rPr>
              <a:t>insert</a:t>
            </a:r>
            <a:r>
              <a:rPr lang="en-US" sz="2000">
                <a:solidFill>
                  <a:srgbClr val="BE2D00"/>
                </a:solidFill>
                <a:latin typeface="Times New Roman" charset="0"/>
                <a:ea typeface="ＭＳ Ｐゴシック" charset="0"/>
              </a:rPr>
              <a:t>(</a:t>
            </a:r>
            <a:r>
              <a:rPr lang="en-US" sz="2000" b="1" i="1">
                <a:solidFill>
                  <a:srgbClr val="BE2D00"/>
                </a:solidFill>
                <a:latin typeface="Times New Roman" charset="0"/>
                <a:ea typeface="ＭＳ Ｐゴシック" charset="0"/>
              </a:rPr>
              <a:t>k</a:t>
            </a:r>
            <a:r>
              <a:rPr lang="en-US" sz="2000">
                <a:solidFill>
                  <a:srgbClr val="BE2D00"/>
                </a:solidFill>
                <a:latin typeface="Times New Roman" charset="0"/>
                <a:ea typeface="ＭＳ Ｐゴシック" charset="0"/>
              </a:rPr>
              <a:t>, </a:t>
            </a:r>
            <a:r>
              <a:rPr lang="en-US" sz="2000" b="1" i="1">
                <a:solidFill>
                  <a:srgbClr val="BE2D00"/>
                </a:solidFill>
                <a:latin typeface="Times New Roman" charset="0"/>
                <a:ea typeface="ＭＳ Ｐゴシック" charset="0"/>
              </a:rPr>
              <a:t>o</a:t>
            </a:r>
            <a:r>
              <a:rPr lang="en-US" sz="2000">
                <a:solidFill>
                  <a:srgbClr val="BE2D00"/>
                </a:solidFill>
                <a:latin typeface="Times New Roman" charset="0"/>
                <a:ea typeface="ＭＳ Ｐゴシック" charset="0"/>
              </a:rPr>
              <a:t>)</a:t>
            </a:r>
          </a:p>
          <a:p>
            <a:pPr marL="342900" indent="-342900" fontAlgn="base">
              <a:lnSpc>
                <a:spcPct val="90000"/>
              </a:lnSpc>
              <a:spcBef>
                <a:spcPct val="20000"/>
              </a:spcBef>
              <a:spcAft>
                <a:spcPct val="0"/>
              </a:spcAft>
              <a:buClr>
                <a:srgbClr val="6F89F7"/>
              </a:buClr>
              <a:buSzPct val="110000"/>
            </a:pPr>
            <a:endParaRPr lang="en-US" sz="2000">
              <a:solidFill>
                <a:srgbClr val="40458C"/>
              </a:solidFill>
              <a:latin typeface="Times New Roman" charset="0"/>
              <a:ea typeface="ＭＳ Ｐゴシック" charset="0"/>
            </a:endParaRPr>
          </a:p>
          <a:p>
            <a:pPr marL="342900" indent="-342900" fontAlgn="base">
              <a:lnSpc>
                <a:spcPct val="90000"/>
              </a:lnSpc>
              <a:spcBef>
                <a:spcPct val="20000"/>
              </a:spcBef>
              <a:spcAft>
                <a:spcPct val="0"/>
              </a:spcAft>
              <a:buClr>
                <a:srgbClr val="6F89F7"/>
              </a:buClr>
              <a:buSzPct val="110000"/>
            </a:pPr>
            <a:r>
              <a:rPr lang="en-US" sz="2000">
                <a:solidFill>
                  <a:srgbClr val="40458C"/>
                </a:solidFill>
                <a:latin typeface="Times New Roman" charset="0"/>
                <a:ea typeface="ＭＳ Ｐゴシック" charset="0"/>
              </a:rPr>
              <a:t>1.	We search for key </a:t>
            </a:r>
            <a:r>
              <a:rPr lang="en-US" sz="2000" b="1" i="1">
                <a:solidFill>
                  <a:srgbClr val="40458C"/>
                </a:solidFill>
                <a:latin typeface="Times New Roman" charset="0"/>
                <a:ea typeface="ＭＳ Ｐゴシック" charset="0"/>
              </a:rPr>
              <a:t>k</a:t>
            </a:r>
            <a:r>
              <a:rPr lang="en-US" sz="2000">
                <a:solidFill>
                  <a:srgbClr val="40458C"/>
                </a:solidFill>
                <a:latin typeface="Times New Roman" charset="0"/>
                <a:ea typeface="ＭＳ Ｐゴシック" charset="0"/>
              </a:rPr>
              <a:t> to locate the insertion node </a:t>
            </a:r>
            <a:r>
              <a:rPr lang="en-US" sz="2000" b="1" i="1">
                <a:solidFill>
                  <a:srgbClr val="40458C"/>
                </a:solidFill>
                <a:latin typeface="Times New Roman" charset="0"/>
                <a:ea typeface="ＭＳ Ｐゴシック" charset="0"/>
              </a:rPr>
              <a:t>z</a:t>
            </a:r>
            <a:endParaRPr lang="en-US" sz="2000">
              <a:solidFill>
                <a:srgbClr val="40458C"/>
              </a:solidFill>
              <a:latin typeface="Times New Roman" charset="0"/>
              <a:ea typeface="ＭＳ Ｐゴシック" charset="0"/>
            </a:endParaRPr>
          </a:p>
          <a:p>
            <a:pPr marL="342900" indent="-342900" fontAlgn="base">
              <a:lnSpc>
                <a:spcPct val="90000"/>
              </a:lnSpc>
              <a:spcBef>
                <a:spcPct val="20000"/>
              </a:spcBef>
              <a:spcAft>
                <a:spcPct val="0"/>
              </a:spcAft>
              <a:buClr>
                <a:srgbClr val="6F89F7"/>
              </a:buClr>
              <a:buSzPct val="110000"/>
            </a:pPr>
            <a:endParaRPr lang="en-US" sz="2000">
              <a:solidFill>
                <a:srgbClr val="40458C"/>
              </a:solidFill>
              <a:latin typeface="Times New Roman" charset="0"/>
              <a:ea typeface="ＭＳ Ｐゴシック" charset="0"/>
            </a:endParaRPr>
          </a:p>
          <a:p>
            <a:pPr marL="342900" indent="-342900" fontAlgn="base">
              <a:lnSpc>
                <a:spcPct val="90000"/>
              </a:lnSpc>
              <a:spcBef>
                <a:spcPct val="20000"/>
              </a:spcBef>
              <a:spcAft>
                <a:spcPct val="0"/>
              </a:spcAft>
              <a:buClr>
                <a:srgbClr val="6F89F7"/>
              </a:buClr>
              <a:buSzPct val="110000"/>
            </a:pPr>
            <a:r>
              <a:rPr lang="en-US" sz="2000">
                <a:solidFill>
                  <a:srgbClr val="40458C"/>
                </a:solidFill>
                <a:latin typeface="Times New Roman" charset="0"/>
                <a:ea typeface="ＭＳ Ｐゴシック" charset="0"/>
              </a:rPr>
              <a:t>2.	We add the new entry (</a:t>
            </a:r>
            <a:r>
              <a:rPr lang="en-US" sz="2000" b="1" i="1">
                <a:solidFill>
                  <a:srgbClr val="40458C"/>
                </a:solidFill>
                <a:latin typeface="Times New Roman" charset="0"/>
                <a:ea typeface="ＭＳ Ｐゴシック" charset="0"/>
              </a:rPr>
              <a:t>k</a:t>
            </a:r>
            <a:r>
              <a:rPr lang="en-US" sz="2000">
                <a:solidFill>
                  <a:srgbClr val="40458C"/>
                </a:solidFill>
                <a:latin typeface="Times New Roman" charset="0"/>
                <a:ea typeface="ＭＳ Ｐゴシック" charset="0"/>
              </a:rPr>
              <a:t>, </a:t>
            </a:r>
            <a:r>
              <a:rPr lang="en-US" sz="2000" b="1" i="1">
                <a:solidFill>
                  <a:srgbClr val="40458C"/>
                </a:solidFill>
                <a:latin typeface="Times New Roman" charset="0"/>
                <a:ea typeface="ＭＳ Ｐゴシック" charset="0"/>
              </a:rPr>
              <a:t>o</a:t>
            </a:r>
            <a:r>
              <a:rPr lang="en-US" sz="2000">
                <a:solidFill>
                  <a:srgbClr val="40458C"/>
                </a:solidFill>
                <a:latin typeface="Times New Roman" charset="0"/>
                <a:ea typeface="ＭＳ Ｐゴシック" charset="0"/>
              </a:rPr>
              <a:t>) at node </a:t>
            </a:r>
            <a:r>
              <a:rPr lang="en-US" sz="2000" b="1" i="1">
                <a:solidFill>
                  <a:srgbClr val="40458C"/>
                </a:solidFill>
                <a:latin typeface="Times New Roman" charset="0"/>
                <a:ea typeface="ＭＳ Ｐゴシック" charset="0"/>
              </a:rPr>
              <a:t>z </a:t>
            </a:r>
            <a:r>
              <a:rPr lang="en-US" sz="2000">
                <a:solidFill>
                  <a:srgbClr val="40458C"/>
                </a:solidFill>
                <a:latin typeface="Times New Roman" charset="0"/>
                <a:ea typeface="ＭＳ Ｐゴシック" charset="0"/>
              </a:rPr>
              <a:t>and color </a:t>
            </a:r>
            <a:r>
              <a:rPr lang="en-US" sz="2000" b="1" i="1">
                <a:solidFill>
                  <a:srgbClr val="40458C"/>
                </a:solidFill>
                <a:latin typeface="Times New Roman" charset="0"/>
                <a:ea typeface="ＭＳ Ｐゴシック" charset="0"/>
              </a:rPr>
              <a:t>z</a:t>
            </a:r>
            <a:r>
              <a:rPr lang="en-US" sz="2000">
                <a:solidFill>
                  <a:srgbClr val="40458C"/>
                </a:solidFill>
                <a:latin typeface="Times New Roman" charset="0"/>
                <a:ea typeface="ＭＳ Ｐゴシック" charset="0"/>
              </a:rPr>
              <a:t> red </a:t>
            </a:r>
            <a:endParaRPr lang="en-US" sz="2000" b="1" i="1">
              <a:solidFill>
                <a:srgbClr val="40458C"/>
              </a:solidFill>
              <a:latin typeface="Times New Roman" charset="0"/>
              <a:ea typeface="ＭＳ Ｐゴシック" charset="0"/>
            </a:endParaRPr>
          </a:p>
          <a:p>
            <a:pPr marL="342900" indent="-342900" fontAlgn="base">
              <a:lnSpc>
                <a:spcPct val="90000"/>
              </a:lnSpc>
              <a:spcBef>
                <a:spcPct val="20000"/>
              </a:spcBef>
              <a:spcAft>
                <a:spcPct val="0"/>
              </a:spcAft>
              <a:buClr>
                <a:srgbClr val="6F89F7"/>
              </a:buClr>
              <a:buSzPct val="110000"/>
            </a:pPr>
            <a:endParaRPr lang="en-US" sz="2000">
              <a:solidFill>
                <a:srgbClr val="40458C"/>
              </a:solidFill>
              <a:latin typeface="Times New Roman" charset="0"/>
              <a:ea typeface="ＭＳ Ｐゴシック" charset="0"/>
            </a:endParaRPr>
          </a:p>
          <a:p>
            <a:pPr marL="342900" indent="-342900" fontAlgn="base">
              <a:lnSpc>
                <a:spcPct val="90000"/>
              </a:lnSpc>
              <a:spcBef>
                <a:spcPct val="20000"/>
              </a:spcBef>
              <a:spcAft>
                <a:spcPct val="0"/>
              </a:spcAft>
              <a:buClr>
                <a:srgbClr val="6F89F7"/>
              </a:buClr>
              <a:buSzPct val="110000"/>
            </a:pPr>
            <a:r>
              <a:rPr lang="en-US" sz="2000">
                <a:solidFill>
                  <a:srgbClr val="40458C"/>
                </a:solidFill>
                <a:latin typeface="Times New Roman" charset="0"/>
                <a:ea typeface="ＭＳ Ｐゴシック" charset="0"/>
              </a:rPr>
              <a:t>3. </a:t>
            </a:r>
            <a:r>
              <a:rPr lang="en-US" sz="2000" b="1">
                <a:solidFill>
                  <a:srgbClr val="000000"/>
                </a:solidFill>
                <a:latin typeface="Times New Roman" charset="0"/>
                <a:ea typeface="ＭＳ Ｐゴシック" charset="0"/>
              </a:rPr>
              <a:t>while</a:t>
            </a:r>
            <a:r>
              <a:rPr lang="en-US" sz="2000">
                <a:solidFill>
                  <a:srgbClr val="40458C"/>
                </a:solidFill>
                <a:latin typeface="Times New Roman" charset="0"/>
                <a:ea typeface="ＭＳ Ｐゴシック" charset="0"/>
              </a:rPr>
              <a:t> </a:t>
            </a:r>
            <a:r>
              <a:rPr lang="en-US" sz="2000" b="1" i="1">
                <a:solidFill>
                  <a:srgbClr val="40458C"/>
                </a:solidFill>
                <a:latin typeface="Times New Roman" charset="0"/>
                <a:ea typeface="ＭＳ Ｐゴシック" charset="0"/>
              </a:rPr>
              <a:t>doubleRed</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z</a:t>
            </a:r>
            <a:r>
              <a:rPr lang="en-US" sz="2000">
                <a:solidFill>
                  <a:srgbClr val="40458C"/>
                </a:solidFill>
                <a:latin typeface="Times New Roman" charset="0"/>
                <a:ea typeface="ＭＳ Ｐゴシック" charset="0"/>
              </a:rPr>
              <a:t>)</a:t>
            </a:r>
          </a:p>
          <a:p>
            <a:pPr marL="342900" indent="-342900" fontAlgn="base">
              <a:lnSpc>
                <a:spcPct val="90000"/>
              </a:lnSpc>
              <a:spcBef>
                <a:spcPct val="20000"/>
              </a:spcBef>
              <a:spcAft>
                <a:spcPct val="0"/>
              </a:spcAft>
              <a:buClr>
                <a:srgbClr val="6F89F7"/>
              </a:buClr>
              <a:buSzPct val="110000"/>
            </a:pPr>
            <a:r>
              <a:rPr lang="en-US" sz="2000" b="1" i="1">
                <a:solidFill>
                  <a:srgbClr val="40458C"/>
                </a:solidFill>
                <a:latin typeface="Times New Roman" charset="0"/>
                <a:ea typeface="ＭＳ Ｐゴシック" charset="0"/>
              </a:rPr>
              <a:t>	</a:t>
            </a:r>
            <a:r>
              <a:rPr lang="en-US" sz="2000" b="1">
                <a:solidFill>
                  <a:srgbClr val="000000"/>
                </a:solidFill>
                <a:latin typeface="Times New Roman" charset="0"/>
                <a:ea typeface="ＭＳ Ｐゴシック" charset="0"/>
              </a:rPr>
              <a:t>if </a:t>
            </a:r>
            <a:r>
              <a:rPr lang="en-US" sz="2000" b="1" i="1">
                <a:solidFill>
                  <a:srgbClr val="40458C"/>
                </a:solidFill>
                <a:latin typeface="Times New Roman" charset="0"/>
                <a:ea typeface="ＭＳ Ｐゴシック" charset="0"/>
              </a:rPr>
              <a:t>isBlack</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sibling</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parent</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z</a:t>
            </a:r>
            <a:r>
              <a:rPr lang="en-US" sz="2000">
                <a:solidFill>
                  <a:srgbClr val="40458C"/>
                </a:solidFill>
                <a:latin typeface="Times New Roman" charset="0"/>
                <a:ea typeface="ＭＳ Ｐゴシック" charset="0"/>
              </a:rPr>
              <a:t>)))</a:t>
            </a:r>
          </a:p>
          <a:p>
            <a:pPr marL="742950" lvl="1" indent="-285750" fontAlgn="base">
              <a:lnSpc>
                <a:spcPct val="90000"/>
              </a:lnSpc>
              <a:spcBef>
                <a:spcPct val="20000"/>
              </a:spcBef>
              <a:spcAft>
                <a:spcPct val="0"/>
              </a:spcAft>
              <a:buClr>
                <a:srgbClr val="40458C"/>
              </a:buClr>
              <a:buSzPct val="60000"/>
            </a:pPr>
            <a:r>
              <a:rPr lang="en-US" sz="2000" b="1" i="1">
                <a:solidFill>
                  <a:srgbClr val="40458C"/>
                </a:solidFill>
                <a:latin typeface="Times New Roman" charset="0"/>
                <a:ea typeface="ＭＳ Ｐゴシック" charset="0"/>
              </a:rPr>
              <a:t>	 z </a:t>
            </a:r>
            <a:r>
              <a:rPr lang="en-US" sz="2000">
                <a:solidFill>
                  <a:srgbClr val="40458C"/>
                </a:solidFill>
                <a:latin typeface="Times New Roman" charset="0"/>
                <a:ea typeface="ＭＳ Ｐゴシック" charset="0"/>
                <a:sym typeface="Symbol" charset="0"/>
              </a:rPr>
              <a:t></a:t>
            </a:r>
            <a:r>
              <a:rPr lang="en-US" sz="2000" b="1" i="1">
                <a:solidFill>
                  <a:srgbClr val="40458C"/>
                </a:solidFill>
                <a:latin typeface="Times New Roman" charset="0"/>
                <a:ea typeface="ＭＳ Ｐゴシック" charset="0"/>
              </a:rPr>
              <a:t> restructure</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z</a:t>
            </a:r>
            <a:r>
              <a:rPr lang="en-US" sz="2000">
                <a:solidFill>
                  <a:srgbClr val="40458C"/>
                </a:solidFill>
                <a:latin typeface="Times New Roman" charset="0"/>
                <a:ea typeface="ＭＳ Ｐゴシック" charset="0"/>
              </a:rPr>
              <a:t>)</a:t>
            </a:r>
          </a:p>
          <a:p>
            <a:pPr marL="742950" lvl="1" indent="-285750" fontAlgn="base">
              <a:lnSpc>
                <a:spcPct val="90000"/>
              </a:lnSpc>
              <a:spcBef>
                <a:spcPct val="20000"/>
              </a:spcBef>
              <a:spcAft>
                <a:spcPct val="0"/>
              </a:spcAft>
              <a:buClr>
                <a:srgbClr val="40458C"/>
              </a:buClr>
              <a:buSzPct val="60000"/>
            </a:pPr>
            <a:r>
              <a:rPr lang="en-US" sz="2000" b="1">
                <a:solidFill>
                  <a:srgbClr val="000000"/>
                </a:solidFill>
                <a:latin typeface="Times New Roman" charset="0"/>
                <a:ea typeface="ＭＳ Ｐゴシック" charset="0"/>
              </a:rPr>
              <a:t>	return</a:t>
            </a:r>
            <a:endParaRPr lang="en-US" sz="2000" b="1" i="1">
              <a:solidFill>
                <a:srgbClr val="40458C"/>
              </a:solidFill>
              <a:latin typeface="Times New Roman" charset="0"/>
              <a:ea typeface="ＭＳ Ｐゴシック" charset="0"/>
            </a:endParaRPr>
          </a:p>
          <a:p>
            <a:pPr marL="342900" indent="-342900" fontAlgn="base">
              <a:lnSpc>
                <a:spcPct val="90000"/>
              </a:lnSpc>
              <a:spcBef>
                <a:spcPct val="20000"/>
              </a:spcBef>
              <a:spcAft>
                <a:spcPct val="0"/>
              </a:spcAft>
              <a:buClr>
                <a:srgbClr val="6F89F7"/>
              </a:buClr>
              <a:buSzPct val="110000"/>
            </a:pPr>
            <a:r>
              <a:rPr lang="en-US" sz="2000" b="1" i="1">
                <a:solidFill>
                  <a:srgbClr val="40458C"/>
                </a:solidFill>
                <a:latin typeface="Times New Roman" charset="0"/>
                <a:ea typeface="ＭＳ Ｐゴシック" charset="0"/>
              </a:rPr>
              <a:t>	</a:t>
            </a:r>
            <a:r>
              <a:rPr lang="en-US" sz="2000" b="1">
                <a:solidFill>
                  <a:srgbClr val="000000"/>
                </a:solidFill>
                <a:latin typeface="Times New Roman" charset="0"/>
                <a:ea typeface="ＭＳ Ｐゴシック" charset="0"/>
              </a:rPr>
              <a:t>else </a:t>
            </a:r>
            <a:r>
              <a:rPr lang="en-US" sz="2000">
                <a:solidFill>
                  <a:srgbClr val="40458C"/>
                </a:solidFill>
                <a:latin typeface="Times New Roman" charset="0"/>
                <a:ea typeface="ＭＳ Ｐゴシック" charset="0"/>
              </a:rPr>
              <a:t>{</a:t>
            </a:r>
            <a:r>
              <a:rPr lang="en-US" sz="2000" b="1">
                <a:solidFill>
                  <a:srgbClr val="000000"/>
                </a:solidFill>
                <a:latin typeface="Times New Roman" charset="0"/>
                <a:ea typeface="ＭＳ Ｐゴシック" charset="0"/>
              </a:rPr>
              <a:t> </a:t>
            </a:r>
            <a:r>
              <a:rPr lang="en-US" sz="2000" b="1" i="1">
                <a:solidFill>
                  <a:srgbClr val="40458C"/>
                </a:solidFill>
                <a:latin typeface="Times New Roman" charset="0"/>
                <a:ea typeface="ＭＳ Ｐゴシック" charset="0"/>
              </a:rPr>
              <a:t>sibling</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parent</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z</a:t>
            </a:r>
            <a:r>
              <a:rPr lang="en-US" sz="2000">
                <a:solidFill>
                  <a:srgbClr val="40458C"/>
                </a:solidFill>
                <a:latin typeface="Times New Roman" charset="0"/>
                <a:ea typeface="ＭＳ Ｐゴシック" charset="0"/>
              </a:rPr>
              <a:t>) is red }</a:t>
            </a:r>
          </a:p>
          <a:p>
            <a:pPr marL="742950" lvl="1" indent="-285750" fontAlgn="base">
              <a:lnSpc>
                <a:spcPct val="90000"/>
              </a:lnSpc>
              <a:spcBef>
                <a:spcPct val="20000"/>
              </a:spcBef>
              <a:spcAft>
                <a:spcPct val="0"/>
              </a:spcAft>
              <a:buClr>
                <a:srgbClr val="40458C"/>
              </a:buClr>
              <a:buSzPct val="60000"/>
            </a:pPr>
            <a:r>
              <a:rPr lang="en-US" sz="2000">
                <a:solidFill>
                  <a:srgbClr val="40458C"/>
                </a:solidFill>
                <a:latin typeface="Times New Roman" charset="0"/>
                <a:ea typeface="ＭＳ Ｐゴシック" charset="0"/>
              </a:rPr>
              <a:t>	 </a:t>
            </a:r>
            <a:r>
              <a:rPr lang="en-US" sz="2000" b="1" i="1">
                <a:solidFill>
                  <a:srgbClr val="40458C"/>
                </a:solidFill>
                <a:latin typeface="Times New Roman" charset="0"/>
                <a:ea typeface="ＭＳ Ｐゴシック" charset="0"/>
              </a:rPr>
              <a:t>z </a:t>
            </a:r>
            <a:r>
              <a:rPr lang="en-US" sz="2000">
                <a:solidFill>
                  <a:srgbClr val="40458C"/>
                </a:solidFill>
                <a:latin typeface="Times New Roman" charset="0"/>
                <a:ea typeface="ＭＳ Ｐゴシック" charset="0"/>
                <a:sym typeface="Symbol" charset="0"/>
              </a:rPr>
              <a:t></a:t>
            </a:r>
            <a:r>
              <a:rPr lang="en-US" sz="2000" b="1" i="1">
                <a:solidFill>
                  <a:srgbClr val="40458C"/>
                </a:solidFill>
                <a:latin typeface="Times New Roman" charset="0"/>
                <a:ea typeface="ＭＳ Ｐゴシック" charset="0"/>
              </a:rPr>
              <a:t> recolor</a:t>
            </a:r>
            <a:r>
              <a:rPr lang="en-US" sz="2000">
                <a:solidFill>
                  <a:srgbClr val="40458C"/>
                </a:solidFill>
                <a:latin typeface="Times New Roman" charset="0"/>
                <a:ea typeface="ＭＳ Ｐゴシック" charset="0"/>
              </a:rPr>
              <a:t>(</a:t>
            </a:r>
            <a:r>
              <a:rPr lang="en-US" sz="2000" b="1" i="1">
                <a:solidFill>
                  <a:srgbClr val="40458C"/>
                </a:solidFill>
                <a:latin typeface="Times New Roman" charset="0"/>
                <a:ea typeface="ＭＳ Ｐゴシック" charset="0"/>
              </a:rPr>
              <a:t>z</a:t>
            </a:r>
            <a:r>
              <a:rPr lang="en-US" sz="2000">
                <a:solidFill>
                  <a:srgbClr val="40458C"/>
                </a:solidFill>
                <a:latin typeface="Times New Roman" charset="0"/>
                <a:ea typeface="ＭＳ Ｐゴシック" charset="0"/>
              </a:rPr>
              <a:t>)</a:t>
            </a:r>
          </a:p>
        </p:txBody>
      </p:sp>
    </p:spTree>
    <p:extLst>
      <p:ext uri="{BB962C8B-B14F-4D97-AF65-F5344CB8AC3E}">
        <p14:creationId xmlns:p14="http://schemas.microsoft.com/office/powerpoint/2010/main" val="26654741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D7FAF9B8-E3A7-0C44-BD69-C11D4B3BEBC0}" type="slidenum">
              <a:rPr lang="en-US" sz="1400">
                <a:solidFill>
                  <a:srgbClr val="40458C"/>
                </a:solidFill>
              </a:rPr>
              <a:pPr eaLnBrk="1" fontAlgn="base" hangingPunct="1">
                <a:spcBef>
                  <a:spcPct val="0"/>
                </a:spcBef>
                <a:spcAft>
                  <a:spcPct val="0"/>
                </a:spcAft>
              </a:pPr>
              <a:t>59</a:t>
            </a:fld>
            <a:endParaRPr lang="en-US" sz="1400">
              <a:solidFill>
                <a:srgbClr val="40458C"/>
              </a:solidFill>
            </a:endParaRPr>
          </a:p>
        </p:txBody>
      </p:sp>
      <p:sp>
        <p:nvSpPr>
          <p:cNvPr id="27651" name="Rectangle 2"/>
          <p:cNvSpPr>
            <a:spLocks noGrp="1" noChangeArrowheads="1"/>
          </p:cNvSpPr>
          <p:nvPr>
            <p:ph type="title"/>
          </p:nvPr>
        </p:nvSpPr>
        <p:spPr/>
        <p:txBody>
          <a:bodyPr/>
          <a:lstStyle/>
          <a:p>
            <a:pPr eaLnBrk="1" hangingPunct="1"/>
            <a:r>
              <a:rPr lang="en-US">
                <a:latin typeface="Tahoma" charset="0"/>
              </a:rPr>
              <a:t>Deletion</a:t>
            </a:r>
          </a:p>
        </p:txBody>
      </p:sp>
      <p:sp>
        <p:nvSpPr>
          <p:cNvPr id="27652" name="Rectangle 3" descr="Rectangle: Click to edit Master text styles&#10;Second level&#10;Third level&#10;Fourth level&#10;Fifth level"/>
          <p:cNvSpPr>
            <a:spLocks noGrp="1" noChangeArrowheads="1"/>
          </p:cNvSpPr>
          <p:nvPr>
            <p:ph type="body" idx="1"/>
          </p:nvPr>
        </p:nvSpPr>
        <p:spPr>
          <a:xfrm>
            <a:off x="2247900" y="1571626"/>
            <a:ext cx="8001000" cy="2847975"/>
          </a:xfrm>
        </p:spPr>
        <p:txBody>
          <a:bodyPr/>
          <a:lstStyle/>
          <a:p>
            <a:pPr eaLnBrk="1" hangingPunct="1"/>
            <a:r>
              <a:rPr lang="en-US" sz="2000">
                <a:latin typeface="Tahoma" charset="0"/>
              </a:rPr>
              <a:t>To perform operation </a:t>
            </a:r>
            <a:r>
              <a:rPr lang="en-US" sz="2000">
                <a:solidFill>
                  <a:schemeClr val="tx2"/>
                </a:solidFill>
                <a:latin typeface="Tahoma" charset="0"/>
              </a:rPr>
              <a:t>remove</a:t>
            </a:r>
            <a:r>
              <a:rPr lang="en-US" sz="2000">
                <a:latin typeface="Times New Roman" charset="0"/>
              </a:rPr>
              <a:t>(</a:t>
            </a:r>
            <a:r>
              <a:rPr lang="en-US" sz="2000" b="1" i="1">
                <a:latin typeface="Times New Roman" charset="0"/>
              </a:rPr>
              <a:t>k</a:t>
            </a:r>
            <a:r>
              <a:rPr lang="en-US" sz="2000">
                <a:latin typeface="Times New Roman" charset="0"/>
              </a:rPr>
              <a:t>)</a:t>
            </a:r>
            <a:r>
              <a:rPr lang="en-US" sz="2000">
                <a:latin typeface="Tahoma" charset="0"/>
              </a:rPr>
              <a:t>, we first execute the deletion algorithm for binary search trees</a:t>
            </a:r>
          </a:p>
          <a:p>
            <a:pPr eaLnBrk="1" hangingPunct="1"/>
            <a:r>
              <a:rPr lang="en-US" sz="2000">
                <a:latin typeface="Tahoma" charset="0"/>
              </a:rPr>
              <a:t>Let </a:t>
            </a:r>
            <a:r>
              <a:rPr lang="en-US" sz="2000" b="1" i="1">
                <a:latin typeface="Times New Roman" charset="0"/>
              </a:rPr>
              <a:t>v</a:t>
            </a:r>
            <a:r>
              <a:rPr lang="en-US" sz="2000">
                <a:latin typeface="Tahoma" charset="0"/>
              </a:rPr>
              <a:t> be the internal node removed, </a:t>
            </a:r>
            <a:r>
              <a:rPr lang="en-US" sz="2000" b="1" i="1">
                <a:latin typeface="Times New Roman" charset="0"/>
              </a:rPr>
              <a:t>w</a:t>
            </a:r>
            <a:r>
              <a:rPr lang="en-US" sz="2000">
                <a:latin typeface="Tahoma" charset="0"/>
              </a:rPr>
              <a:t> the external node removed, and </a:t>
            </a:r>
            <a:r>
              <a:rPr lang="en-US" sz="2000" b="1" i="1">
                <a:latin typeface="Times New Roman" charset="0"/>
              </a:rPr>
              <a:t>r</a:t>
            </a:r>
            <a:r>
              <a:rPr lang="en-US" sz="2000">
                <a:latin typeface="Tahoma" charset="0"/>
              </a:rPr>
              <a:t> the sibling of </a:t>
            </a:r>
            <a:r>
              <a:rPr lang="en-US" sz="2000" b="1" i="1">
                <a:latin typeface="Times New Roman" charset="0"/>
              </a:rPr>
              <a:t>w</a:t>
            </a:r>
            <a:endParaRPr lang="en-US" sz="2000">
              <a:latin typeface="Tahoma" charset="0"/>
            </a:endParaRPr>
          </a:p>
          <a:p>
            <a:pPr lvl="1" eaLnBrk="1" hangingPunct="1"/>
            <a:r>
              <a:rPr lang="en-US" sz="1800">
                <a:latin typeface="Tahoma" charset="0"/>
              </a:rPr>
              <a:t>If either </a:t>
            </a:r>
            <a:r>
              <a:rPr lang="en-US" sz="1800" b="1" i="1">
                <a:latin typeface="Times New Roman" charset="0"/>
              </a:rPr>
              <a:t>v</a:t>
            </a:r>
            <a:r>
              <a:rPr lang="en-US" sz="1800">
                <a:latin typeface="Tahoma" charset="0"/>
              </a:rPr>
              <a:t> of </a:t>
            </a:r>
            <a:r>
              <a:rPr lang="en-US" sz="1800" b="1" i="1">
                <a:latin typeface="Times New Roman" charset="0"/>
              </a:rPr>
              <a:t>r</a:t>
            </a:r>
            <a:r>
              <a:rPr lang="en-US" sz="1800">
                <a:latin typeface="Tahoma" charset="0"/>
              </a:rPr>
              <a:t> was red, we color </a:t>
            </a:r>
            <a:r>
              <a:rPr lang="en-US" sz="1800" b="1" i="1">
                <a:latin typeface="Times New Roman" charset="0"/>
              </a:rPr>
              <a:t>r</a:t>
            </a:r>
            <a:r>
              <a:rPr lang="en-US" sz="1800">
                <a:latin typeface="Tahoma" charset="0"/>
              </a:rPr>
              <a:t> black and we are done</a:t>
            </a:r>
          </a:p>
          <a:p>
            <a:pPr lvl="1" eaLnBrk="1" hangingPunct="1"/>
            <a:r>
              <a:rPr lang="en-US" sz="1800">
                <a:latin typeface="Tahoma" charset="0"/>
              </a:rPr>
              <a:t>Else (</a:t>
            </a:r>
            <a:r>
              <a:rPr lang="en-US" sz="1800" b="1" i="1">
                <a:latin typeface="Times New Roman" charset="0"/>
              </a:rPr>
              <a:t>v</a:t>
            </a:r>
            <a:r>
              <a:rPr lang="en-US" sz="1800">
                <a:latin typeface="Tahoma" charset="0"/>
              </a:rPr>
              <a:t> and </a:t>
            </a:r>
            <a:r>
              <a:rPr lang="en-US" sz="1800" b="1" i="1">
                <a:latin typeface="Times New Roman" charset="0"/>
              </a:rPr>
              <a:t>r</a:t>
            </a:r>
            <a:r>
              <a:rPr lang="en-US" sz="1800">
                <a:latin typeface="Tahoma" charset="0"/>
              </a:rPr>
              <a:t> were both black) we color </a:t>
            </a:r>
            <a:r>
              <a:rPr lang="en-US" sz="1800" b="1" i="1">
                <a:latin typeface="Times New Roman" charset="0"/>
              </a:rPr>
              <a:t>r</a:t>
            </a:r>
            <a:r>
              <a:rPr lang="en-US" sz="1800">
                <a:latin typeface="Tahoma" charset="0"/>
              </a:rPr>
              <a:t> </a:t>
            </a:r>
            <a:r>
              <a:rPr lang="en-US" sz="1800" b="1" i="1">
                <a:latin typeface="Tahoma" charset="0"/>
              </a:rPr>
              <a:t>double black</a:t>
            </a:r>
            <a:r>
              <a:rPr lang="en-US" sz="1800">
                <a:latin typeface="Tahoma" charset="0"/>
              </a:rPr>
              <a:t>, which is a violation of the internal property requiring a reorganization of the tree</a:t>
            </a:r>
          </a:p>
          <a:p>
            <a:pPr eaLnBrk="1" hangingPunct="1"/>
            <a:r>
              <a:rPr lang="en-US" sz="2000">
                <a:latin typeface="Tahoma" charset="0"/>
              </a:rPr>
              <a:t>Example where the deletion of  8 causes a double black:</a:t>
            </a:r>
            <a:endParaRPr lang="en-US" sz="2800">
              <a:latin typeface="Tahoma" charset="0"/>
            </a:endParaRPr>
          </a:p>
        </p:txBody>
      </p:sp>
      <p:sp>
        <p:nvSpPr>
          <p:cNvPr id="27653" name="Oval 17"/>
          <p:cNvSpPr>
            <a:spLocks noChangeArrowheads="1"/>
          </p:cNvSpPr>
          <p:nvPr/>
        </p:nvSpPr>
        <p:spPr bwMode="auto">
          <a:xfrm>
            <a:off x="4330700" y="4419601"/>
            <a:ext cx="319088"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cxnSp>
        <p:nvCxnSpPr>
          <p:cNvPr id="27654" name="AutoShape 18"/>
          <p:cNvCxnSpPr>
            <a:cxnSpLocks noChangeShapeType="1"/>
            <a:stCxn id="27659" idx="0"/>
            <a:endCxn id="27653" idx="5"/>
          </p:cNvCxnSpPr>
          <p:nvPr/>
        </p:nvCxnSpPr>
        <p:spPr bwMode="auto">
          <a:xfrm flipH="1" flipV="1">
            <a:off x="4603751" y="4711700"/>
            <a:ext cx="703263" cy="1651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55" name="AutoShape 19"/>
          <p:cNvCxnSpPr>
            <a:cxnSpLocks noChangeShapeType="1"/>
            <a:stCxn id="27656" idx="7"/>
            <a:endCxn id="27653" idx="3"/>
          </p:cNvCxnSpPr>
          <p:nvPr/>
        </p:nvCxnSpPr>
        <p:spPr bwMode="auto">
          <a:xfrm flipV="1">
            <a:off x="3686176" y="4711701"/>
            <a:ext cx="690563" cy="2317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56" name="Oval 20"/>
          <p:cNvSpPr>
            <a:spLocks noChangeArrowheads="1"/>
          </p:cNvSpPr>
          <p:nvPr/>
        </p:nvSpPr>
        <p:spPr bwMode="auto">
          <a:xfrm>
            <a:off x="3413126" y="4914901"/>
            <a:ext cx="320675"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3</a:t>
            </a:r>
          </a:p>
        </p:txBody>
      </p:sp>
      <p:sp>
        <p:nvSpPr>
          <p:cNvPr id="27657" name="Rectangle 21"/>
          <p:cNvSpPr>
            <a:spLocks noChangeAspect="1" noChangeArrowheads="1"/>
          </p:cNvSpPr>
          <p:nvPr/>
        </p:nvSpPr>
        <p:spPr bwMode="auto">
          <a:xfrm>
            <a:off x="3048000" y="549116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7658" name="AutoShape 22"/>
          <p:cNvCxnSpPr>
            <a:cxnSpLocks noChangeShapeType="1"/>
            <a:stCxn id="27657" idx="0"/>
            <a:endCxn id="27656" idx="3"/>
          </p:cNvCxnSpPr>
          <p:nvPr/>
        </p:nvCxnSpPr>
        <p:spPr bwMode="auto">
          <a:xfrm flipV="1">
            <a:off x="3163888" y="5207001"/>
            <a:ext cx="296862"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59" name="Oval 23"/>
          <p:cNvSpPr>
            <a:spLocks noChangeArrowheads="1"/>
          </p:cNvSpPr>
          <p:nvPr/>
        </p:nvSpPr>
        <p:spPr bwMode="auto">
          <a:xfrm>
            <a:off x="5146675" y="4895851"/>
            <a:ext cx="319088"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8</a:t>
            </a:r>
          </a:p>
        </p:txBody>
      </p:sp>
      <p:sp>
        <p:nvSpPr>
          <p:cNvPr id="27660" name="Rectangle 24"/>
          <p:cNvSpPr>
            <a:spLocks noChangeAspect="1" noChangeArrowheads="1"/>
          </p:cNvSpPr>
          <p:nvPr/>
        </p:nvSpPr>
        <p:spPr bwMode="auto">
          <a:xfrm>
            <a:off x="4897439" y="54721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7661" name="Rectangle 25"/>
          <p:cNvSpPr>
            <a:spLocks noChangeAspect="1" noChangeArrowheads="1"/>
          </p:cNvSpPr>
          <p:nvPr/>
        </p:nvSpPr>
        <p:spPr bwMode="auto">
          <a:xfrm>
            <a:off x="5484814" y="547211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7662" name="AutoShape 26"/>
          <p:cNvCxnSpPr>
            <a:cxnSpLocks noChangeShapeType="1"/>
            <a:stCxn id="27661" idx="0"/>
            <a:endCxn id="27659" idx="5"/>
          </p:cNvCxnSpPr>
          <p:nvPr/>
        </p:nvCxnSpPr>
        <p:spPr bwMode="auto">
          <a:xfrm flipH="1" flipV="1">
            <a:off x="5419726" y="5187951"/>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63" name="AutoShape 27"/>
          <p:cNvCxnSpPr>
            <a:cxnSpLocks noChangeShapeType="1"/>
            <a:stCxn id="27660" idx="0"/>
            <a:endCxn id="27659" idx="3"/>
          </p:cNvCxnSpPr>
          <p:nvPr/>
        </p:nvCxnSpPr>
        <p:spPr bwMode="auto">
          <a:xfrm flipV="1">
            <a:off x="5013325" y="5187951"/>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64" name="Oval 28"/>
          <p:cNvSpPr>
            <a:spLocks noChangeArrowheads="1"/>
          </p:cNvSpPr>
          <p:nvPr/>
        </p:nvSpPr>
        <p:spPr bwMode="auto">
          <a:xfrm>
            <a:off x="3832225" y="5486401"/>
            <a:ext cx="319088"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27665" name="Rectangle 29"/>
          <p:cNvSpPr>
            <a:spLocks noChangeAspect="1" noChangeArrowheads="1"/>
          </p:cNvSpPr>
          <p:nvPr/>
        </p:nvSpPr>
        <p:spPr bwMode="auto">
          <a:xfrm>
            <a:off x="3582989" y="6062664"/>
            <a:ext cx="230187"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7666" name="Rectangle 30"/>
          <p:cNvSpPr>
            <a:spLocks noChangeAspect="1" noChangeArrowheads="1"/>
          </p:cNvSpPr>
          <p:nvPr/>
        </p:nvSpPr>
        <p:spPr bwMode="auto">
          <a:xfrm>
            <a:off x="4229100" y="606266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7667" name="AutoShape 31"/>
          <p:cNvCxnSpPr>
            <a:cxnSpLocks noChangeShapeType="1"/>
            <a:stCxn id="27666" idx="0"/>
            <a:endCxn id="27664" idx="5"/>
          </p:cNvCxnSpPr>
          <p:nvPr/>
        </p:nvCxnSpPr>
        <p:spPr bwMode="auto">
          <a:xfrm flipH="1" flipV="1">
            <a:off x="4105276" y="57689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68" name="AutoShape 32"/>
          <p:cNvCxnSpPr>
            <a:cxnSpLocks noChangeShapeType="1"/>
            <a:stCxn id="27665" idx="0"/>
            <a:endCxn id="27664" idx="3"/>
          </p:cNvCxnSpPr>
          <p:nvPr/>
        </p:nvCxnSpPr>
        <p:spPr bwMode="auto">
          <a:xfrm flipV="1">
            <a:off x="3698875" y="57689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69" name="AutoShape 33"/>
          <p:cNvCxnSpPr>
            <a:cxnSpLocks noChangeShapeType="1"/>
            <a:stCxn id="27664" idx="0"/>
            <a:endCxn id="27656" idx="5"/>
          </p:cNvCxnSpPr>
          <p:nvPr/>
        </p:nvCxnSpPr>
        <p:spPr bwMode="auto">
          <a:xfrm flipH="1" flipV="1">
            <a:off x="3686175" y="5207001"/>
            <a:ext cx="306388" cy="2698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7670" name="Text Box 36"/>
          <p:cNvSpPr txBox="1">
            <a:spLocks noChangeArrowheads="1"/>
          </p:cNvSpPr>
          <p:nvPr/>
        </p:nvSpPr>
        <p:spPr bwMode="auto">
          <a:xfrm>
            <a:off x="5334000" y="45720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v</a:t>
            </a:r>
          </a:p>
        </p:txBody>
      </p:sp>
      <p:sp>
        <p:nvSpPr>
          <p:cNvPr id="27671" name="Text Box 37"/>
          <p:cNvSpPr txBox="1">
            <a:spLocks noChangeArrowheads="1"/>
          </p:cNvSpPr>
          <p:nvPr/>
        </p:nvSpPr>
        <p:spPr bwMode="auto">
          <a:xfrm>
            <a:off x="4641850" y="510540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r</a:t>
            </a:r>
          </a:p>
        </p:txBody>
      </p:sp>
      <p:sp>
        <p:nvSpPr>
          <p:cNvPr id="27672" name="AutoShape 38"/>
          <p:cNvSpPr>
            <a:spLocks noChangeArrowheads="1"/>
          </p:cNvSpPr>
          <p:nvPr/>
        </p:nvSpPr>
        <p:spPr bwMode="auto">
          <a:xfrm>
            <a:off x="6400800" y="4845050"/>
            <a:ext cx="533400"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pPr>
            <a:endParaRPr lang="en-US" sz="2400">
              <a:solidFill>
                <a:srgbClr val="40458C"/>
              </a:solidFill>
              <a:latin typeface="Tahoma" charset="0"/>
              <a:ea typeface="ＭＳ Ｐゴシック" charset="0"/>
            </a:endParaRPr>
          </a:p>
        </p:txBody>
      </p:sp>
      <p:sp>
        <p:nvSpPr>
          <p:cNvPr id="27673" name="Text Box 41"/>
          <p:cNvSpPr txBox="1">
            <a:spLocks noChangeArrowheads="1"/>
          </p:cNvSpPr>
          <p:nvPr/>
        </p:nvSpPr>
        <p:spPr bwMode="auto">
          <a:xfrm>
            <a:off x="5638800" y="5105400"/>
            <a:ext cx="38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w</a:t>
            </a:r>
          </a:p>
        </p:txBody>
      </p:sp>
      <p:sp>
        <p:nvSpPr>
          <p:cNvPr id="27674" name="Oval 42"/>
          <p:cNvSpPr>
            <a:spLocks noChangeArrowheads="1"/>
          </p:cNvSpPr>
          <p:nvPr/>
        </p:nvSpPr>
        <p:spPr bwMode="auto">
          <a:xfrm>
            <a:off x="8748714" y="4421189"/>
            <a:ext cx="319087"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6</a:t>
            </a:r>
          </a:p>
        </p:txBody>
      </p:sp>
      <p:cxnSp>
        <p:nvCxnSpPr>
          <p:cNvPr id="27675" name="AutoShape 43"/>
          <p:cNvCxnSpPr>
            <a:cxnSpLocks noChangeShapeType="1"/>
            <a:stCxn id="27680" idx="0"/>
            <a:endCxn id="27674" idx="5"/>
          </p:cNvCxnSpPr>
          <p:nvPr/>
        </p:nvCxnSpPr>
        <p:spPr bwMode="auto">
          <a:xfrm flipH="1" flipV="1">
            <a:off x="9021764" y="4713289"/>
            <a:ext cx="542925" cy="263525"/>
          </a:xfrm>
          <a:prstGeom prst="straightConnector1">
            <a:avLst/>
          </a:prstGeom>
          <a:noFill/>
          <a:ln w="101600">
            <a:solidFill>
              <a:schemeClr val="tx1"/>
            </a:solidFill>
            <a:round/>
            <a:headEnd/>
            <a:tailEnd/>
          </a:ln>
          <a:extLst>
            <a:ext uri="{909E8E84-426E-40dd-AFC4-6F175D3DCCD1}">
              <a14:hiddenFill xmlns:a14="http://schemas.microsoft.com/office/drawing/2010/main" xmlns="">
                <a:noFill/>
              </a14:hiddenFill>
            </a:ext>
          </a:extLst>
        </p:spPr>
      </p:cxnSp>
      <p:cxnSp>
        <p:nvCxnSpPr>
          <p:cNvPr id="27676" name="AutoShape 44"/>
          <p:cNvCxnSpPr>
            <a:cxnSpLocks noChangeShapeType="1"/>
            <a:stCxn id="27677" idx="7"/>
            <a:endCxn id="27674" idx="3"/>
          </p:cNvCxnSpPr>
          <p:nvPr/>
        </p:nvCxnSpPr>
        <p:spPr bwMode="auto">
          <a:xfrm flipV="1">
            <a:off x="8269288" y="4713289"/>
            <a:ext cx="525462" cy="23177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77" name="Oval 45"/>
          <p:cNvSpPr>
            <a:spLocks noChangeArrowheads="1"/>
          </p:cNvSpPr>
          <p:nvPr/>
        </p:nvSpPr>
        <p:spPr bwMode="auto">
          <a:xfrm>
            <a:off x="7996239" y="4916489"/>
            <a:ext cx="320675" cy="320675"/>
          </a:xfrm>
          <a:prstGeom prst="ellipse">
            <a:avLst/>
          </a:prstGeom>
          <a:solidFill>
            <a:schemeClr val="accent1"/>
          </a:solidFill>
          <a:ln w="38100">
            <a:solidFill>
              <a:schemeClr val="tx1"/>
            </a:solidFill>
            <a:round/>
            <a:headEnd/>
            <a:tailEnd/>
          </a:ln>
        </p:spPr>
        <p:txBody>
          <a:bodyPr wrap="none" lIns="0" tIns="0" rIns="0" anchor="ctr" anchorCtr="1"/>
          <a:lstStyle/>
          <a:p>
            <a:pPr algn="ctr" fontAlgn="base">
              <a:spcBef>
                <a:spcPct val="0"/>
              </a:spcBef>
              <a:spcAft>
                <a:spcPct val="0"/>
              </a:spcAft>
            </a:pPr>
            <a:r>
              <a:rPr lang="en-US">
                <a:solidFill>
                  <a:srgbClr val="40458C"/>
                </a:solidFill>
                <a:latin typeface="Times New Roman" charset="0"/>
                <a:ea typeface="ＭＳ Ｐゴシック" charset="0"/>
                <a:sym typeface="Symbol" charset="0"/>
              </a:rPr>
              <a:t>3</a:t>
            </a:r>
          </a:p>
        </p:txBody>
      </p:sp>
      <p:sp>
        <p:nvSpPr>
          <p:cNvPr id="27678" name="Rectangle 46"/>
          <p:cNvSpPr>
            <a:spLocks noChangeAspect="1" noChangeArrowheads="1"/>
          </p:cNvSpPr>
          <p:nvPr/>
        </p:nvSpPr>
        <p:spPr bwMode="auto">
          <a:xfrm>
            <a:off x="7631114" y="5492750"/>
            <a:ext cx="230187" cy="230188"/>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7679" name="AutoShape 47"/>
          <p:cNvCxnSpPr>
            <a:cxnSpLocks noChangeShapeType="1"/>
            <a:stCxn id="27678" idx="0"/>
            <a:endCxn id="27677" idx="3"/>
          </p:cNvCxnSpPr>
          <p:nvPr/>
        </p:nvCxnSpPr>
        <p:spPr bwMode="auto">
          <a:xfrm flipV="1">
            <a:off x="7747001" y="5208588"/>
            <a:ext cx="296863" cy="265112"/>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7680" name="Rectangle 50"/>
          <p:cNvSpPr>
            <a:spLocks noChangeAspect="1" noChangeArrowheads="1"/>
          </p:cNvSpPr>
          <p:nvPr/>
        </p:nvSpPr>
        <p:spPr bwMode="auto">
          <a:xfrm>
            <a:off x="9448800" y="4995864"/>
            <a:ext cx="230188" cy="230187"/>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7681" name="Oval 53"/>
          <p:cNvSpPr>
            <a:spLocks noChangeArrowheads="1"/>
          </p:cNvSpPr>
          <p:nvPr/>
        </p:nvSpPr>
        <p:spPr bwMode="auto">
          <a:xfrm>
            <a:off x="8415339" y="5487989"/>
            <a:ext cx="319087" cy="320675"/>
          </a:xfrm>
          <a:prstGeom prst="ellipse">
            <a:avLst/>
          </a:prstGeom>
          <a:solidFill>
            <a:schemeClr val="accent1"/>
          </a:solidFill>
          <a:ln w="19050">
            <a:solidFill>
              <a:schemeClr val="tx2"/>
            </a:solidFill>
            <a:round/>
            <a:headEnd/>
            <a:tailEnd/>
          </a:ln>
        </p:spPr>
        <p:txBody>
          <a:bodyPr wrap="none" lIns="0" tIns="0" rIns="0" anchor="ctr" anchorCtr="1"/>
          <a:lstStyle/>
          <a:p>
            <a:pPr algn="ctr" fontAlgn="base">
              <a:spcBef>
                <a:spcPct val="0"/>
              </a:spcBef>
              <a:spcAft>
                <a:spcPct val="0"/>
              </a:spcAft>
            </a:pPr>
            <a:r>
              <a:rPr lang="en-US">
                <a:solidFill>
                  <a:srgbClr val="BE2D00"/>
                </a:solidFill>
                <a:latin typeface="Times New Roman" charset="0"/>
                <a:ea typeface="ＭＳ Ｐゴシック" charset="0"/>
                <a:sym typeface="Symbol" charset="0"/>
              </a:rPr>
              <a:t>4</a:t>
            </a:r>
          </a:p>
        </p:txBody>
      </p:sp>
      <p:sp>
        <p:nvSpPr>
          <p:cNvPr id="27682" name="Rectangle 54"/>
          <p:cNvSpPr>
            <a:spLocks noChangeAspect="1" noChangeArrowheads="1"/>
          </p:cNvSpPr>
          <p:nvPr/>
        </p:nvSpPr>
        <p:spPr bwMode="auto">
          <a:xfrm>
            <a:off x="8166100" y="6064250"/>
            <a:ext cx="230188" cy="230188"/>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sp>
        <p:nvSpPr>
          <p:cNvPr id="27683" name="Rectangle 55"/>
          <p:cNvSpPr>
            <a:spLocks noChangeAspect="1" noChangeArrowheads="1"/>
          </p:cNvSpPr>
          <p:nvPr/>
        </p:nvSpPr>
        <p:spPr bwMode="auto">
          <a:xfrm>
            <a:off x="8812214" y="6064250"/>
            <a:ext cx="230187" cy="230188"/>
          </a:xfrm>
          <a:prstGeom prst="rect">
            <a:avLst/>
          </a:prstGeom>
          <a:solidFill>
            <a:schemeClr val="folHlink"/>
          </a:solidFill>
          <a:ln w="38100">
            <a:solidFill>
              <a:schemeClr val="tx1"/>
            </a:solidFill>
            <a:miter lim="800000"/>
            <a:headEnd/>
            <a:tailEnd/>
          </a:ln>
        </p:spPr>
        <p:txBody>
          <a:bodyPr wrap="none" anchor="ctr"/>
          <a:lstStyle/>
          <a:p>
            <a:pPr algn="ctr" fontAlgn="base">
              <a:spcBef>
                <a:spcPct val="0"/>
              </a:spcBef>
              <a:spcAft>
                <a:spcPct val="0"/>
              </a:spcAft>
            </a:pPr>
            <a:endParaRPr lang="en-US">
              <a:solidFill>
                <a:srgbClr val="40458C"/>
              </a:solidFill>
              <a:latin typeface="Tahoma" charset="0"/>
              <a:ea typeface="ＭＳ Ｐゴシック" charset="0"/>
            </a:endParaRPr>
          </a:p>
        </p:txBody>
      </p:sp>
      <p:cxnSp>
        <p:nvCxnSpPr>
          <p:cNvPr id="27684" name="AutoShape 56"/>
          <p:cNvCxnSpPr>
            <a:cxnSpLocks noChangeShapeType="1"/>
            <a:stCxn id="27683" idx="0"/>
            <a:endCxn id="27681" idx="5"/>
          </p:cNvCxnSpPr>
          <p:nvPr/>
        </p:nvCxnSpPr>
        <p:spPr bwMode="auto">
          <a:xfrm flipH="1" flipV="1">
            <a:off x="8688388" y="5770564"/>
            <a:ext cx="239712" cy="2746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85" name="AutoShape 57"/>
          <p:cNvCxnSpPr>
            <a:cxnSpLocks noChangeShapeType="1"/>
            <a:stCxn id="27682" idx="0"/>
            <a:endCxn id="27681" idx="3"/>
          </p:cNvCxnSpPr>
          <p:nvPr/>
        </p:nvCxnSpPr>
        <p:spPr bwMode="auto">
          <a:xfrm flipV="1">
            <a:off x="8281989" y="5770564"/>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7686" name="AutoShape 58"/>
          <p:cNvCxnSpPr>
            <a:cxnSpLocks noChangeShapeType="1"/>
            <a:stCxn id="27681" idx="0"/>
            <a:endCxn id="27677" idx="5"/>
          </p:cNvCxnSpPr>
          <p:nvPr/>
        </p:nvCxnSpPr>
        <p:spPr bwMode="auto">
          <a:xfrm flipH="1" flipV="1">
            <a:off x="8269289" y="5208589"/>
            <a:ext cx="306387" cy="2698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27687" name="Text Box 59"/>
          <p:cNvSpPr txBox="1">
            <a:spLocks noChangeArrowheads="1"/>
          </p:cNvSpPr>
          <p:nvPr/>
        </p:nvSpPr>
        <p:spPr bwMode="auto">
          <a:xfrm>
            <a:off x="9601200" y="461645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b="1" i="1">
                <a:solidFill>
                  <a:srgbClr val="40458C"/>
                </a:solidFill>
                <a:latin typeface="Times New Roman" charset="0"/>
              </a:rPr>
              <a:t>r</a:t>
            </a:r>
          </a:p>
        </p:txBody>
      </p:sp>
    </p:spTree>
    <p:extLst>
      <p:ext uri="{BB962C8B-B14F-4D97-AF65-F5344CB8AC3E}">
        <p14:creationId xmlns:p14="http://schemas.microsoft.com/office/powerpoint/2010/main" val="344865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tMAT: Solution 1</a:t>
            </a:r>
            <a:br>
              <a:rPr lang="en-CA" dirty="0"/>
            </a:br>
            <a:r>
              <a:rPr lang="en-CA" dirty="0"/>
              <a:t>array + list + skip list</a:t>
            </a:r>
          </a:p>
        </p:txBody>
      </p:sp>
      <p:sp>
        <p:nvSpPr>
          <p:cNvPr id="3" name="Content Placeholder 2"/>
          <p:cNvSpPr>
            <a:spLocks noGrp="1"/>
          </p:cNvSpPr>
          <p:nvPr>
            <p:ph idx="1"/>
          </p:nvPr>
        </p:nvSpPr>
        <p:spPr>
          <a:xfrm>
            <a:off x="104273" y="1828800"/>
            <a:ext cx="8229600" cy="5029200"/>
          </a:xfrm>
        </p:spPr>
        <p:txBody>
          <a:bodyPr>
            <a:normAutofit lnSpcReduction="10000"/>
          </a:bodyPr>
          <a:lstStyle/>
          <a:p>
            <a:r>
              <a:rPr lang="en-CA" sz="2400" dirty="0"/>
              <a:t>Array </a:t>
            </a:r>
            <a:r>
              <a:rPr lang="en-CA" sz="2400" dirty="0">
                <a:solidFill>
                  <a:srgbClr val="FF0000"/>
                </a:solidFill>
              </a:rPr>
              <a:t>indexed on date </a:t>
            </a:r>
            <a:r>
              <a:rPr lang="en-CA" sz="2400" dirty="0"/>
              <a:t>storing pointer to transaction and to transaction position in list</a:t>
            </a:r>
          </a:p>
          <a:p>
            <a:pPr lvl="1"/>
            <a:r>
              <a:rPr lang="en-CA" sz="2000" dirty="0"/>
              <a:t>max array size in Java is 2^31/4 = 17 years</a:t>
            </a:r>
          </a:p>
          <a:p>
            <a:r>
              <a:rPr lang="en-CA" sz="2400" dirty="0"/>
              <a:t>singled linked list&lt;Transaction&gt;; essentially each Transaction has a next pointer to the next transaction</a:t>
            </a:r>
          </a:p>
          <a:p>
            <a:r>
              <a:rPr lang="en-CA" sz="2400" dirty="0"/>
              <a:t>skip list with </a:t>
            </a:r>
            <a:r>
              <a:rPr lang="en-CA" sz="2400" dirty="0">
                <a:solidFill>
                  <a:srgbClr val="FF0000"/>
                </a:solidFill>
              </a:rPr>
              <a:t>key = cost</a:t>
            </a:r>
          </a:p>
          <a:p>
            <a:endParaRPr lang="en-CA" sz="2400" dirty="0"/>
          </a:p>
          <a:p>
            <a:r>
              <a:rPr lang="en-CA" sz="2400" dirty="0"/>
              <a:t>Insert transaction in list in order they arrive i.e. sorted by time, in array with pointer to list node, and in skip list with pointer to list node</a:t>
            </a:r>
          </a:p>
          <a:p>
            <a:r>
              <a:rPr lang="en-CA" sz="2400" dirty="0"/>
              <a:t>a) O(1); b) O(1); </a:t>
            </a:r>
            <a:br>
              <a:rPr lang="en-CA" sz="2400" dirty="0"/>
            </a:br>
            <a:r>
              <a:rPr lang="en-CA" sz="2400" dirty="0"/>
              <a:t>c) find start &amp; end in Array then iterate in the list: O(h)</a:t>
            </a:r>
            <a:br>
              <a:rPr lang="en-CA" sz="2400" dirty="0"/>
            </a:br>
            <a:r>
              <a:rPr lang="en-CA" sz="2400" dirty="0"/>
              <a:t>since there is at least one transaction per minute</a:t>
            </a:r>
            <a:br>
              <a:rPr lang="en-CA" sz="2400" dirty="0"/>
            </a:br>
            <a:r>
              <a:rPr lang="en-CA" sz="2400" dirty="0"/>
              <a:t>d) skip list O(log n + h)</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6</a:t>
            </a:fld>
            <a:endParaRPr lang="en-US"/>
          </a:p>
        </p:txBody>
      </p:sp>
      <p:graphicFrame>
        <p:nvGraphicFramePr>
          <p:cNvPr id="5" name="Table 5">
            <a:extLst>
              <a:ext uri="{FF2B5EF4-FFF2-40B4-BE49-F238E27FC236}">
                <a16:creationId xmlns:a16="http://schemas.microsoft.com/office/drawing/2014/main" id="{5A7E73EE-9DF8-4DE4-A35B-B31BCF0A4E9B}"/>
              </a:ext>
            </a:extLst>
          </p:cNvPr>
          <p:cNvGraphicFramePr>
            <a:graphicFrameLocks noGrp="1"/>
          </p:cNvGraphicFramePr>
          <p:nvPr>
            <p:extLst>
              <p:ext uri="{D42A27DB-BD31-4B8C-83A1-F6EECF244321}">
                <p14:modId xmlns:p14="http://schemas.microsoft.com/office/powerpoint/2010/main" val="2446640490"/>
              </p:ext>
            </p:extLst>
          </p:nvPr>
        </p:nvGraphicFramePr>
        <p:xfrm>
          <a:off x="8590546" y="960297"/>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grpSp>
        <p:nvGrpSpPr>
          <p:cNvPr id="10" name="Group 9">
            <a:extLst>
              <a:ext uri="{FF2B5EF4-FFF2-40B4-BE49-F238E27FC236}">
                <a16:creationId xmlns:a16="http://schemas.microsoft.com/office/drawing/2014/main" id="{79C74D3D-C359-46E7-9243-E5DB1B57A70B}"/>
              </a:ext>
            </a:extLst>
          </p:cNvPr>
          <p:cNvGrpSpPr/>
          <p:nvPr/>
        </p:nvGrpSpPr>
        <p:grpSpPr>
          <a:xfrm>
            <a:off x="8698832" y="2093495"/>
            <a:ext cx="649705" cy="312821"/>
            <a:chOff x="8698832" y="2093495"/>
            <a:chExt cx="649705" cy="312821"/>
          </a:xfrm>
        </p:grpSpPr>
        <p:sp>
          <p:nvSpPr>
            <p:cNvPr id="6" name="Rectangle 5">
              <a:extLst>
                <a:ext uri="{FF2B5EF4-FFF2-40B4-BE49-F238E27FC236}">
                  <a16:creationId xmlns:a16="http://schemas.microsoft.com/office/drawing/2014/main" id="{DA4C468F-A5BD-41F7-BBC6-3605EB6B0EE2}"/>
                </a:ext>
              </a:extLst>
            </p:cNvPr>
            <p:cNvSpPr/>
            <p:nvPr/>
          </p:nvSpPr>
          <p:spPr>
            <a:xfrm>
              <a:off x="8698832" y="2093495"/>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28AD1DD-A00C-448B-B0D4-E5F526147CBB}"/>
                </a:ext>
              </a:extLst>
            </p:cNvPr>
            <p:cNvCxnSpPr>
              <a:cxnSpLocks/>
              <a:endCxn id="6" idx="3"/>
            </p:cNvCxnSpPr>
            <p:nvPr/>
          </p:nvCxnSpPr>
          <p:spPr>
            <a:xfrm flipH="1">
              <a:off x="9023684" y="2249906"/>
              <a:ext cx="324853" cy="0"/>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DB9FB205-188D-4627-ACCE-61D246197CFE}"/>
              </a:ext>
            </a:extLst>
          </p:cNvPr>
          <p:cNvGrpSpPr/>
          <p:nvPr/>
        </p:nvGrpSpPr>
        <p:grpSpPr>
          <a:xfrm>
            <a:off x="9356559" y="2101516"/>
            <a:ext cx="649705" cy="312821"/>
            <a:chOff x="8698832" y="2093495"/>
            <a:chExt cx="649705" cy="312821"/>
          </a:xfrm>
        </p:grpSpPr>
        <p:sp>
          <p:nvSpPr>
            <p:cNvPr id="12" name="Rectangle 11">
              <a:extLst>
                <a:ext uri="{FF2B5EF4-FFF2-40B4-BE49-F238E27FC236}">
                  <a16:creationId xmlns:a16="http://schemas.microsoft.com/office/drawing/2014/main" id="{C2728187-5B1C-491E-97A8-B66F2FA2D417}"/>
                </a:ext>
              </a:extLst>
            </p:cNvPr>
            <p:cNvSpPr/>
            <p:nvPr/>
          </p:nvSpPr>
          <p:spPr>
            <a:xfrm>
              <a:off x="8698832" y="2093495"/>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91D3CE5-A044-4FE8-A572-8F5213EE34ED}"/>
                </a:ext>
              </a:extLst>
            </p:cNvPr>
            <p:cNvCxnSpPr>
              <a:cxnSpLocks/>
              <a:endCxn id="12" idx="3"/>
            </p:cNvCxnSpPr>
            <p:nvPr/>
          </p:nvCxnSpPr>
          <p:spPr>
            <a:xfrm flipH="1">
              <a:off x="9023684" y="2249906"/>
              <a:ext cx="324853" cy="0"/>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C87D2EE3-2732-4A04-90F6-731C6739A131}"/>
              </a:ext>
            </a:extLst>
          </p:cNvPr>
          <p:cNvGrpSpPr/>
          <p:nvPr/>
        </p:nvGrpSpPr>
        <p:grpSpPr>
          <a:xfrm>
            <a:off x="10038348" y="2121568"/>
            <a:ext cx="649705" cy="312821"/>
            <a:chOff x="8698832" y="2093495"/>
            <a:chExt cx="649705" cy="312821"/>
          </a:xfrm>
        </p:grpSpPr>
        <p:sp>
          <p:nvSpPr>
            <p:cNvPr id="15" name="Rectangle 14">
              <a:extLst>
                <a:ext uri="{FF2B5EF4-FFF2-40B4-BE49-F238E27FC236}">
                  <a16:creationId xmlns:a16="http://schemas.microsoft.com/office/drawing/2014/main" id="{1338F9CD-3A17-4EFF-B1DB-9C40D554FAAE}"/>
                </a:ext>
              </a:extLst>
            </p:cNvPr>
            <p:cNvSpPr/>
            <p:nvPr/>
          </p:nvSpPr>
          <p:spPr>
            <a:xfrm>
              <a:off x="8698832" y="2093495"/>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1CF0428-9A84-4B59-A387-5C6CC711F436}"/>
                </a:ext>
              </a:extLst>
            </p:cNvPr>
            <p:cNvCxnSpPr>
              <a:cxnSpLocks/>
              <a:endCxn id="15" idx="3"/>
            </p:cNvCxnSpPr>
            <p:nvPr/>
          </p:nvCxnSpPr>
          <p:spPr>
            <a:xfrm flipH="1">
              <a:off x="9023684" y="2249906"/>
              <a:ext cx="324853" cy="0"/>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18" name="Connector: Curved 17">
            <a:extLst>
              <a:ext uri="{FF2B5EF4-FFF2-40B4-BE49-F238E27FC236}">
                <a16:creationId xmlns:a16="http://schemas.microsoft.com/office/drawing/2014/main" id="{89CEB68F-A89E-4BA5-B7CA-0250A32F23B6}"/>
              </a:ext>
            </a:extLst>
          </p:cNvPr>
          <p:cNvCxnSpPr>
            <a:cxnSpLocks/>
            <a:stCxn id="15" idx="0"/>
          </p:cNvCxnSpPr>
          <p:nvPr/>
        </p:nvCxnSpPr>
        <p:spPr>
          <a:xfrm rot="16200000" flipV="1">
            <a:off x="9447798" y="1368592"/>
            <a:ext cx="786063" cy="719890"/>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pic>
        <p:nvPicPr>
          <p:cNvPr id="22" name="Picture 2" descr="https://upload.wikimedia.org/wikipedia/commons/2/2c/Skip_list_add_element-en.gif">
            <a:extLst>
              <a:ext uri="{FF2B5EF4-FFF2-40B4-BE49-F238E27FC236}">
                <a16:creationId xmlns:a16="http://schemas.microsoft.com/office/drawing/2014/main" id="{88102601-9177-47D6-8E22-775BE1878959}"/>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8444" y="3121946"/>
            <a:ext cx="3893556" cy="134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18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867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2F09AD67-CCF0-7746-A3B4-CE7A56DD48E6}" type="slidenum">
              <a:rPr lang="en-US" sz="1400">
                <a:solidFill>
                  <a:srgbClr val="40458C"/>
                </a:solidFill>
              </a:rPr>
              <a:pPr eaLnBrk="1" fontAlgn="base" hangingPunct="1">
                <a:spcBef>
                  <a:spcPct val="0"/>
                </a:spcBef>
                <a:spcAft>
                  <a:spcPct val="0"/>
                </a:spcAft>
              </a:pPr>
              <a:t>60</a:t>
            </a:fld>
            <a:endParaRPr lang="en-US" sz="1400">
              <a:solidFill>
                <a:srgbClr val="40458C"/>
              </a:solidFill>
            </a:endParaRPr>
          </a:p>
        </p:txBody>
      </p:sp>
      <p:sp>
        <p:nvSpPr>
          <p:cNvPr id="28675" name="Rectangle 2"/>
          <p:cNvSpPr>
            <a:spLocks noGrp="1" noChangeArrowheads="1"/>
          </p:cNvSpPr>
          <p:nvPr>
            <p:ph type="title"/>
          </p:nvPr>
        </p:nvSpPr>
        <p:spPr/>
        <p:txBody>
          <a:bodyPr/>
          <a:lstStyle/>
          <a:p>
            <a:pPr eaLnBrk="1" hangingPunct="1"/>
            <a:r>
              <a:rPr lang="en-US">
                <a:latin typeface="Tahoma" charset="0"/>
              </a:rPr>
              <a:t>Remedying a Double Black</a:t>
            </a:r>
          </a:p>
        </p:txBody>
      </p:sp>
      <p:sp>
        <p:nvSpPr>
          <p:cNvPr id="28676" name="Rectangle 3" descr="Rectangle: Click to edit Master text styles&#10;Second level&#10;Third level&#10;Fourth level&#10;Fifth level"/>
          <p:cNvSpPr>
            <a:spLocks noGrp="1" noChangeArrowheads="1"/>
          </p:cNvSpPr>
          <p:nvPr>
            <p:ph type="body" idx="1"/>
          </p:nvPr>
        </p:nvSpPr>
        <p:spPr>
          <a:xfrm>
            <a:off x="2362200" y="1752600"/>
            <a:ext cx="7772400" cy="4114800"/>
          </a:xfrm>
        </p:spPr>
        <p:txBody>
          <a:bodyPr/>
          <a:lstStyle/>
          <a:p>
            <a:pPr eaLnBrk="1" hangingPunct="1">
              <a:lnSpc>
                <a:spcPct val="90000"/>
              </a:lnSpc>
            </a:pPr>
            <a:r>
              <a:rPr lang="en-US" sz="2000">
                <a:latin typeface="Tahoma" charset="0"/>
              </a:rPr>
              <a:t>The algorithm for remedying a double black node </a:t>
            </a:r>
            <a:r>
              <a:rPr lang="en-US" sz="2000" b="1" i="1">
                <a:latin typeface="Times New Roman" charset="0"/>
              </a:rPr>
              <a:t>w</a:t>
            </a:r>
            <a:r>
              <a:rPr lang="en-US" sz="2000">
                <a:latin typeface="Tahoma" charset="0"/>
              </a:rPr>
              <a:t> with sibling </a:t>
            </a:r>
            <a:r>
              <a:rPr lang="en-US" sz="2000" b="1" i="1">
                <a:latin typeface="Times New Roman" charset="0"/>
              </a:rPr>
              <a:t>y</a:t>
            </a:r>
            <a:r>
              <a:rPr lang="en-US" sz="2000">
                <a:latin typeface="Tahoma" charset="0"/>
              </a:rPr>
              <a:t> considers three cases</a:t>
            </a:r>
          </a:p>
          <a:p>
            <a:pPr eaLnBrk="1" hangingPunct="1">
              <a:lnSpc>
                <a:spcPct val="90000"/>
              </a:lnSpc>
              <a:buFont typeface="Wingdings" charset="0"/>
              <a:buNone/>
            </a:pPr>
            <a:r>
              <a:rPr lang="en-US" sz="2000">
                <a:latin typeface="Tahoma" charset="0"/>
              </a:rPr>
              <a:t>	</a:t>
            </a:r>
            <a:r>
              <a:rPr lang="en-US" sz="2000">
                <a:solidFill>
                  <a:schemeClr val="tx2"/>
                </a:solidFill>
                <a:latin typeface="Tahoma" charset="0"/>
              </a:rPr>
              <a:t>Case 1</a:t>
            </a:r>
            <a:r>
              <a:rPr lang="en-US" sz="2000">
                <a:latin typeface="Tahoma" charset="0"/>
              </a:rPr>
              <a:t>: </a:t>
            </a:r>
            <a:r>
              <a:rPr lang="en-US" sz="2000" b="1" i="1">
                <a:latin typeface="Times New Roman" charset="0"/>
              </a:rPr>
              <a:t>y</a:t>
            </a:r>
            <a:r>
              <a:rPr lang="en-US" sz="2000">
                <a:latin typeface="Tahoma" charset="0"/>
              </a:rPr>
              <a:t> is black and has a red child</a:t>
            </a:r>
          </a:p>
          <a:p>
            <a:pPr lvl="1" eaLnBrk="1" hangingPunct="1">
              <a:lnSpc>
                <a:spcPct val="90000"/>
              </a:lnSpc>
            </a:pPr>
            <a:r>
              <a:rPr lang="en-US" sz="1800">
                <a:latin typeface="Tahoma" charset="0"/>
              </a:rPr>
              <a:t>We perform a </a:t>
            </a:r>
            <a:r>
              <a:rPr lang="en-US" sz="1800">
                <a:solidFill>
                  <a:schemeClr val="tx2"/>
                </a:solidFill>
                <a:latin typeface="Tahoma" charset="0"/>
              </a:rPr>
              <a:t>restructuring</a:t>
            </a:r>
            <a:r>
              <a:rPr lang="en-US" sz="1800">
                <a:latin typeface="Tahoma" charset="0"/>
              </a:rPr>
              <a:t>, equivalent to a </a:t>
            </a:r>
            <a:r>
              <a:rPr lang="en-US" sz="1800">
                <a:solidFill>
                  <a:schemeClr val="tx2"/>
                </a:solidFill>
                <a:latin typeface="Tahoma" charset="0"/>
              </a:rPr>
              <a:t>transfer </a:t>
            </a:r>
            <a:r>
              <a:rPr lang="en-US" sz="1800">
                <a:latin typeface="Tahoma" charset="0"/>
              </a:rPr>
              <a:t>, and we are done</a:t>
            </a:r>
            <a:endParaRPr lang="en-US" sz="1800">
              <a:solidFill>
                <a:schemeClr val="tx2"/>
              </a:solidFill>
              <a:latin typeface="Tahoma" charset="0"/>
            </a:endParaRPr>
          </a:p>
          <a:p>
            <a:pPr eaLnBrk="1" hangingPunct="1">
              <a:lnSpc>
                <a:spcPct val="90000"/>
              </a:lnSpc>
              <a:buFont typeface="Wingdings" charset="0"/>
              <a:buNone/>
            </a:pPr>
            <a:r>
              <a:rPr lang="en-US" sz="2000">
                <a:latin typeface="Tahoma" charset="0"/>
              </a:rPr>
              <a:t>	</a:t>
            </a:r>
            <a:r>
              <a:rPr lang="en-US" sz="2000">
                <a:solidFill>
                  <a:schemeClr val="tx2"/>
                </a:solidFill>
                <a:latin typeface="Tahoma" charset="0"/>
              </a:rPr>
              <a:t>Case 2</a:t>
            </a:r>
            <a:r>
              <a:rPr lang="en-US" sz="2000">
                <a:latin typeface="Tahoma" charset="0"/>
              </a:rPr>
              <a:t>: </a:t>
            </a:r>
            <a:r>
              <a:rPr lang="en-US" sz="2000" b="1" i="1">
                <a:latin typeface="Times New Roman" charset="0"/>
              </a:rPr>
              <a:t>y</a:t>
            </a:r>
            <a:r>
              <a:rPr lang="en-US" sz="2000">
                <a:latin typeface="Tahoma" charset="0"/>
              </a:rPr>
              <a:t> is black and its children are both black</a:t>
            </a:r>
          </a:p>
          <a:p>
            <a:pPr lvl="1" eaLnBrk="1" hangingPunct="1">
              <a:lnSpc>
                <a:spcPct val="90000"/>
              </a:lnSpc>
            </a:pPr>
            <a:r>
              <a:rPr lang="en-US" sz="1800">
                <a:latin typeface="Tahoma" charset="0"/>
              </a:rPr>
              <a:t>We perform a </a:t>
            </a:r>
            <a:r>
              <a:rPr lang="en-US" sz="1800">
                <a:solidFill>
                  <a:schemeClr val="tx2"/>
                </a:solidFill>
                <a:latin typeface="Tahoma" charset="0"/>
              </a:rPr>
              <a:t>recoloring</a:t>
            </a:r>
            <a:r>
              <a:rPr lang="en-US" sz="1800">
                <a:latin typeface="Tahoma" charset="0"/>
              </a:rPr>
              <a:t>, equivalent to a </a:t>
            </a:r>
            <a:r>
              <a:rPr lang="en-US" sz="1800">
                <a:solidFill>
                  <a:schemeClr val="tx2"/>
                </a:solidFill>
                <a:latin typeface="Tahoma" charset="0"/>
              </a:rPr>
              <a:t>fusion</a:t>
            </a:r>
            <a:r>
              <a:rPr lang="en-US" sz="1800">
                <a:latin typeface="Tahoma" charset="0"/>
              </a:rPr>
              <a:t>, which may propagate up the double black violation</a:t>
            </a:r>
            <a:endParaRPr lang="en-US" sz="1800">
              <a:solidFill>
                <a:schemeClr val="tx2"/>
              </a:solidFill>
              <a:latin typeface="Tahoma" charset="0"/>
            </a:endParaRPr>
          </a:p>
          <a:p>
            <a:pPr eaLnBrk="1" hangingPunct="1">
              <a:lnSpc>
                <a:spcPct val="90000"/>
              </a:lnSpc>
              <a:buFont typeface="Wingdings" charset="0"/>
              <a:buNone/>
            </a:pPr>
            <a:r>
              <a:rPr lang="en-US" sz="2000">
                <a:latin typeface="Tahoma" charset="0"/>
              </a:rPr>
              <a:t>	</a:t>
            </a:r>
            <a:r>
              <a:rPr lang="en-US" sz="2000">
                <a:solidFill>
                  <a:schemeClr val="tx2"/>
                </a:solidFill>
                <a:latin typeface="Tahoma" charset="0"/>
              </a:rPr>
              <a:t>Case 3</a:t>
            </a:r>
            <a:r>
              <a:rPr lang="en-US" sz="2000">
                <a:latin typeface="Tahoma" charset="0"/>
              </a:rPr>
              <a:t>: </a:t>
            </a:r>
            <a:r>
              <a:rPr lang="en-US" sz="2000" b="1" i="1">
                <a:latin typeface="Times New Roman" charset="0"/>
              </a:rPr>
              <a:t>y</a:t>
            </a:r>
            <a:r>
              <a:rPr lang="en-US" sz="2000">
                <a:latin typeface="Tahoma" charset="0"/>
              </a:rPr>
              <a:t> is red</a:t>
            </a:r>
          </a:p>
          <a:p>
            <a:pPr lvl="1" eaLnBrk="1" hangingPunct="1">
              <a:lnSpc>
                <a:spcPct val="90000"/>
              </a:lnSpc>
            </a:pPr>
            <a:r>
              <a:rPr lang="en-US" sz="1800">
                <a:latin typeface="Tahoma" charset="0"/>
              </a:rPr>
              <a:t>We perform an </a:t>
            </a:r>
            <a:r>
              <a:rPr lang="en-US" sz="1800">
                <a:solidFill>
                  <a:schemeClr val="tx2"/>
                </a:solidFill>
                <a:latin typeface="Tahoma" charset="0"/>
              </a:rPr>
              <a:t>adjustment</a:t>
            </a:r>
            <a:r>
              <a:rPr lang="en-US" sz="1800">
                <a:latin typeface="Tahoma" charset="0"/>
              </a:rPr>
              <a:t>, equivalent to choosing a different representation of a 3-node, after which either Case 1 or Case 2 applies</a:t>
            </a:r>
          </a:p>
          <a:p>
            <a:pPr eaLnBrk="1" hangingPunct="1">
              <a:lnSpc>
                <a:spcPct val="90000"/>
              </a:lnSpc>
            </a:pPr>
            <a:r>
              <a:rPr lang="en-US" sz="2000">
                <a:latin typeface="Tahoma" charset="0"/>
              </a:rPr>
              <a:t>Deletion in a red-black tree takes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a:t>
            </a:r>
            <a:r>
              <a:rPr lang="en-US" sz="2000">
                <a:latin typeface="Tahoma" charset="0"/>
              </a:rPr>
              <a:t> time</a:t>
            </a:r>
          </a:p>
        </p:txBody>
      </p:sp>
    </p:spTree>
    <p:extLst>
      <p:ext uri="{BB962C8B-B14F-4D97-AF65-F5344CB8AC3E}">
        <p14:creationId xmlns:p14="http://schemas.microsoft.com/office/powerpoint/2010/main" val="773038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ctr" eaLnBrk="1" fontAlgn="base" hangingPunct="1">
              <a:spcBef>
                <a:spcPct val="0"/>
              </a:spcBef>
              <a:spcAft>
                <a:spcPct val="0"/>
              </a:spcAft>
            </a:pPr>
            <a:r>
              <a:rPr lang="en-US" sz="1400">
                <a:solidFill>
                  <a:srgbClr val="40458C"/>
                </a:solidFill>
              </a:rPr>
              <a:t>Red-Black Trees</a:t>
            </a:r>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fontAlgn="base" hangingPunct="1">
              <a:spcBef>
                <a:spcPct val="0"/>
              </a:spcBef>
              <a:spcAft>
                <a:spcPct val="0"/>
              </a:spcAft>
            </a:pPr>
            <a:fld id="{DAC33114-EC4F-3143-8AFC-9C080AF476A6}" type="slidenum">
              <a:rPr lang="en-US" sz="1400">
                <a:solidFill>
                  <a:srgbClr val="40458C"/>
                </a:solidFill>
              </a:rPr>
              <a:pPr eaLnBrk="1" fontAlgn="base" hangingPunct="1">
                <a:spcBef>
                  <a:spcPct val="0"/>
                </a:spcBef>
                <a:spcAft>
                  <a:spcPct val="0"/>
                </a:spcAft>
              </a:pPr>
              <a:t>61</a:t>
            </a:fld>
            <a:endParaRPr lang="en-US" sz="1400">
              <a:solidFill>
                <a:srgbClr val="40458C"/>
              </a:solidFill>
            </a:endParaRPr>
          </a:p>
        </p:txBody>
      </p:sp>
      <p:sp>
        <p:nvSpPr>
          <p:cNvPr id="29699" name="Rectangle 2050"/>
          <p:cNvSpPr>
            <a:spLocks noGrp="1" noChangeArrowheads="1"/>
          </p:cNvSpPr>
          <p:nvPr>
            <p:ph type="title"/>
          </p:nvPr>
        </p:nvSpPr>
        <p:spPr/>
        <p:txBody>
          <a:bodyPr/>
          <a:lstStyle/>
          <a:p>
            <a:pPr eaLnBrk="1" hangingPunct="1"/>
            <a:r>
              <a:rPr lang="en-US">
                <a:latin typeface="Tahoma" charset="0"/>
              </a:rPr>
              <a:t>Red-Black Tree Reorganization</a:t>
            </a:r>
          </a:p>
        </p:txBody>
      </p:sp>
      <p:graphicFrame>
        <p:nvGraphicFramePr>
          <p:cNvPr id="157843" name="Group 2195"/>
          <p:cNvGraphicFramePr>
            <a:graphicFrameLocks noGrp="1"/>
          </p:cNvGraphicFramePr>
          <p:nvPr>
            <p:ph type="tbl" idx="1"/>
          </p:nvPr>
        </p:nvGraphicFramePr>
        <p:xfrm>
          <a:off x="2209800" y="1600201"/>
          <a:ext cx="8001000" cy="2118029"/>
        </p:xfrm>
        <a:graphic>
          <a:graphicData uri="http://schemas.openxmlformats.org/drawingml/2006/table">
            <a:tbl>
              <a:tblPr/>
              <a:tblGrid>
                <a:gridCol w="3048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07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0" u="none" strike="noStrike" cap="none" normalizeH="0" baseline="0">
                          <a:ln>
                            <a:noFill/>
                          </a:ln>
                          <a:solidFill>
                            <a:schemeClr val="tx2"/>
                          </a:solidFill>
                          <a:effectLst/>
                          <a:latin typeface="Tahoma" pitchFamily="34" charset="0"/>
                        </a:rPr>
                        <a:t>Insertion</a:t>
                      </a:r>
                    </a:p>
                  </a:txBody>
                  <a:tcPr marT="45697" marB="45697"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chemeClr val="tx2"/>
                          </a:solidFill>
                          <a:effectLst/>
                          <a:latin typeface="Tahoma" pitchFamily="34" charset="0"/>
                        </a:rPr>
                        <a:t>remedy double red</a:t>
                      </a:r>
                    </a:p>
                  </a:txBody>
                  <a:tcPr marT="45697" marB="45697"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chemeClr val="tx2"/>
                        </a:solidFill>
                        <a:effectLst/>
                        <a:latin typeface="Tahoma" pitchFamily="34" charset="0"/>
                      </a:endParaRPr>
                    </a:p>
                  </a:txBody>
                  <a:tcPr marT="45697" marB="45697"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080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2"/>
                          </a:solidFill>
                          <a:effectLst/>
                          <a:latin typeface="Tahoma" pitchFamily="34" charset="0"/>
                        </a:rPr>
                        <a:t>Red-black tree action</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2"/>
                          </a:solidFill>
                          <a:effectLst/>
                          <a:latin typeface="Tahoma" pitchFamily="34" charset="0"/>
                        </a:rPr>
                        <a:t>(2,4) tree action</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2"/>
                          </a:solidFill>
                          <a:effectLst/>
                          <a:latin typeface="Tahoma" pitchFamily="34" charset="0"/>
                        </a:rPr>
                        <a:t>result</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63992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restructuring</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change of 4-node representation</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double red removed</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992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recoloring</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split</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double red removed or propagated up</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graphicFrame>
        <p:nvGraphicFramePr>
          <p:cNvPr id="157841" name="Group 2193"/>
          <p:cNvGraphicFramePr>
            <a:graphicFrameLocks noGrp="1"/>
          </p:cNvGraphicFramePr>
          <p:nvPr/>
        </p:nvGraphicFramePr>
        <p:xfrm>
          <a:off x="2209800" y="3810000"/>
          <a:ext cx="8001000" cy="2498940"/>
        </p:xfrm>
        <a:graphic>
          <a:graphicData uri="http://schemas.openxmlformats.org/drawingml/2006/table">
            <a:tbl>
              <a:tblPr/>
              <a:tblGrid>
                <a:gridCol w="3048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1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0" u="none" strike="noStrike" cap="none" normalizeH="0" baseline="0">
                          <a:ln>
                            <a:noFill/>
                          </a:ln>
                          <a:solidFill>
                            <a:srgbClr val="000000"/>
                          </a:solidFill>
                          <a:effectLst/>
                          <a:latin typeface="Tahoma" pitchFamily="34" charset="0"/>
                        </a:rPr>
                        <a:t>Deletion</a:t>
                      </a:r>
                    </a:p>
                  </a:txBody>
                  <a:tcPr marT="45701" marB="45701"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000" b="0" i="0" u="none" strike="noStrike" cap="none" normalizeH="0" baseline="0">
                          <a:ln>
                            <a:noFill/>
                          </a:ln>
                          <a:solidFill>
                            <a:srgbClr val="000000"/>
                          </a:solidFill>
                          <a:effectLst/>
                          <a:latin typeface="Tahoma" pitchFamily="34" charset="0"/>
                        </a:rPr>
                        <a:t>remedy double black</a:t>
                      </a:r>
                    </a:p>
                  </a:txBody>
                  <a:tcPr marT="45701" marB="45701"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000" b="0" i="0" u="none" strike="noStrike" cap="none" normalizeH="0" baseline="0">
                        <a:ln>
                          <a:noFill/>
                        </a:ln>
                        <a:solidFill>
                          <a:srgbClr val="000000"/>
                        </a:solidFill>
                        <a:effectLst/>
                        <a:latin typeface="Tahoma" pitchFamily="34" charset="0"/>
                      </a:endParaRPr>
                    </a:p>
                  </a:txBody>
                  <a:tcPr marT="45701" marB="45701"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08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rgbClr val="000000"/>
                          </a:solidFill>
                          <a:effectLst/>
                          <a:latin typeface="Tahoma" pitchFamily="34" charset="0"/>
                        </a:rPr>
                        <a:t>Red-black tree action</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rgbClr val="000000"/>
                          </a:solidFill>
                          <a:effectLst/>
                          <a:latin typeface="Tahoma" pitchFamily="34" charset="0"/>
                        </a:rPr>
                        <a:t>(2,4) tree action</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rgbClr val="000000"/>
                          </a:solidFill>
                          <a:effectLst/>
                          <a:latin typeface="Tahoma" pitchFamily="34" charset="0"/>
                        </a:rPr>
                        <a:t>result</a:t>
                      </a:r>
                    </a:p>
                  </a:txBody>
                  <a:tcPr marT="45701" marB="457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808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restructuring</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transfer</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double black removed</a:t>
                      </a:r>
                    </a:p>
                  </a:txBody>
                  <a:tcPr marT="45701" marB="457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99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recoloring</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fusion</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double black removed or propagated up</a:t>
                      </a:r>
                    </a:p>
                  </a:txBody>
                  <a:tcPr marT="45701" marB="457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6399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adjustment</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change of 3-node representation</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restructuring or recoloring follows</a:t>
                      </a:r>
                    </a:p>
                  </a:txBody>
                  <a:tcPr marT="45701" marB="457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0D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7713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59CE-E0C3-4EC6-BABF-E8DAE381BF8D}"/>
              </a:ext>
            </a:extLst>
          </p:cNvPr>
          <p:cNvSpPr>
            <a:spLocks noGrp="1"/>
          </p:cNvSpPr>
          <p:nvPr>
            <p:ph type="title"/>
          </p:nvPr>
        </p:nvSpPr>
        <p:spPr/>
        <p:txBody>
          <a:bodyPr/>
          <a:lstStyle/>
          <a:p>
            <a:r>
              <a:rPr lang="en-US" dirty="0"/>
              <a:t>Red-Black tree </a:t>
            </a:r>
            <a:r>
              <a:rPr lang="en-US" dirty="0">
                <a:solidFill>
                  <a:srgbClr val="00B050"/>
                </a:solidFill>
              </a:rPr>
              <a:t>advantages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43AD5C-5F5E-4659-BFFF-A5CD5C2F2576}"/>
                  </a:ext>
                </a:extLst>
              </p:cNvPr>
              <p:cNvSpPr>
                <a:spLocks noGrp="1"/>
              </p:cNvSpPr>
              <p:nvPr>
                <p:ph idx="1"/>
              </p:nvPr>
            </p:nvSpPr>
            <p:spPr/>
            <p:txBody>
              <a:bodyPr>
                <a:normAutofit lnSpcReduction="10000"/>
              </a:bodyPr>
              <a:lstStyle/>
              <a:p>
                <a:r>
                  <a:rPr lang="en-US" dirty="0"/>
                  <a:t>Space: only requires 1 bit of information per node</a:t>
                </a:r>
              </a:p>
              <a:p>
                <a:r>
                  <a:rPr lang="en-US" dirty="0"/>
                  <a:t>Search: same as binary search tree</a:t>
                </a:r>
              </a:p>
              <a:p>
                <a:r>
                  <a:rPr lang="en-US" dirty="0"/>
                  <a:t>Insertion: </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in worst case of color changes (very quick)</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on average of color changes</a:t>
                </a:r>
              </a:p>
              <a:p>
                <a:pPr lvl="1"/>
                <a:r>
                  <a:rPr lang="en-US" dirty="0"/>
                  <a:t>No more than 2 tree rotations</a:t>
                </a:r>
              </a:p>
              <a:p>
                <a:r>
                  <a:rPr lang="en-US" dirty="0"/>
                  <a:t>Deletion: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in worst case of color changes (very quick)</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on average of color changes</a:t>
                </a:r>
              </a:p>
              <a:p>
                <a:pPr lvl="1"/>
                <a:r>
                  <a:rPr lang="en-US" dirty="0"/>
                  <a:t>No more than 3 tree rotations</a:t>
                </a:r>
              </a:p>
            </p:txBody>
          </p:sp>
        </mc:Choice>
        <mc:Fallback>
          <p:sp>
            <p:nvSpPr>
              <p:cNvPr id="3" name="Content Placeholder 2">
                <a:extLst>
                  <a:ext uri="{FF2B5EF4-FFF2-40B4-BE49-F238E27FC236}">
                    <a16:creationId xmlns:a16="http://schemas.microsoft.com/office/drawing/2014/main" id="{2E43AD5C-5F5E-4659-BFFF-A5CD5C2F2576}"/>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10F199F-C586-4B5B-A399-1CF7262B798B}"/>
              </a:ext>
            </a:extLst>
          </p:cNvPr>
          <p:cNvSpPr txBox="1"/>
          <p:nvPr/>
        </p:nvSpPr>
        <p:spPr>
          <a:xfrm>
            <a:off x="5511800" y="6330434"/>
            <a:ext cx="6819900" cy="369332"/>
          </a:xfrm>
          <a:prstGeom prst="rect">
            <a:avLst/>
          </a:prstGeom>
          <a:noFill/>
        </p:spPr>
        <p:txBody>
          <a:bodyPr wrap="square">
            <a:spAutoFit/>
          </a:bodyPr>
          <a:lstStyle/>
          <a:p>
            <a:r>
              <a:rPr lang="en-US" dirty="0"/>
              <a:t>Source: </a:t>
            </a:r>
            <a:r>
              <a:rPr lang="en-US" dirty="0">
                <a:hlinkClick r:id="rId3"/>
              </a:rPr>
              <a:t>https://en.wikipedia.org/wiki/Red%E2%80%93black_tree</a:t>
            </a:r>
            <a:r>
              <a:rPr lang="en-US" dirty="0"/>
              <a:t> </a:t>
            </a:r>
          </a:p>
        </p:txBody>
      </p:sp>
    </p:spTree>
    <p:extLst>
      <p:ext uri="{BB962C8B-B14F-4D97-AF65-F5344CB8AC3E}">
        <p14:creationId xmlns:p14="http://schemas.microsoft.com/office/powerpoint/2010/main" val="6201816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5943600" cy="1143000"/>
          </a:xfrm>
        </p:spPr>
        <p:txBody>
          <a:bodyPr/>
          <a:lstStyle/>
          <a:p>
            <a:r>
              <a:rPr lang="en-CA" dirty="0"/>
              <a:t>Application</a:t>
            </a:r>
          </a:p>
        </p:txBody>
      </p:sp>
      <p:sp>
        <p:nvSpPr>
          <p:cNvPr id="3" name="Content Placeholder 2"/>
          <p:cNvSpPr>
            <a:spLocks noGrp="1"/>
          </p:cNvSpPr>
          <p:nvPr>
            <p:ph idx="1"/>
          </p:nvPr>
        </p:nvSpPr>
        <p:spPr/>
        <p:txBody>
          <a:bodyPr/>
          <a:lstStyle/>
          <a:p>
            <a:endParaRPr lang="en-CA" dirty="0"/>
          </a:p>
        </p:txBody>
      </p:sp>
      <p:pic>
        <p:nvPicPr>
          <p:cNvPr id="4098" name="Picture 2" descr="http://www.teambasedlearning.org/Resources/Pictures/tbl_website_learn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3648"/>
            <a:ext cx="2381250"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8004C62-1069-374F-938E-3B1BBC111688}" type="slidenum">
              <a:rPr lang="en-US" smtClean="0"/>
              <a:pPr>
                <a:defRPr/>
              </a:pPr>
              <a:t>63</a:t>
            </a:fld>
            <a:endParaRPr lang="en-US"/>
          </a:p>
        </p:txBody>
      </p:sp>
      <p:pic>
        <p:nvPicPr>
          <p:cNvPr id="1026" name="Picture 2" descr="InteDashboard">
            <a:extLst>
              <a:ext uri="{FF2B5EF4-FFF2-40B4-BE49-F238E27FC236}">
                <a16:creationId xmlns:a16="http://schemas.microsoft.com/office/drawing/2014/main" id="{FBD2F276-C1CD-40E5-8EC8-B144A89E41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4159676"/>
            <a:ext cx="62484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89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AVL vs. Red-Black tree</a:t>
            </a:r>
          </a:p>
        </p:txBody>
      </p:sp>
      <p:sp>
        <p:nvSpPr>
          <p:cNvPr id="6" name="Text Placeholder 5"/>
          <p:cNvSpPr>
            <a:spLocks noGrp="1"/>
          </p:cNvSpPr>
          <p:nvPr>
            <p:ph type="body" idx="1"/>
          </p:nvPr>
        </p:nvSpPr>
        <p:spPr/>
        <p:txBody>
          <a:bodyPr/>
          <a:lstStyle/>
          <a:p>
            <a:r>
              <a:rPr lang="en-CA" dirty="0"/>
              <a:t>AVL</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normAutofit/>
              </a:bodyPr>
              <a:lstStyle/>
              <a:p>
                <a:r>
                  <a:rPr lang="en-CA" dirty="0"/>
                  <a:t>height </a:t>
                </a:r>
                <a14:m>
                  <m:oMath xmlns:m="http://schemas.openxmlformats.org/officeDocument/2006/math">
                    <m:r>
                      <a:rPr lang="en-CA" b="0" i="1" smtClean="0">
                        <a:latin typeface="Cambria Math" panose="02040503050406030204" pitchFamily="18" charset="0"/>
                      </a:rPr>
                      <m:t>≤1.44</m:t>
                    </m:r>
                    <m:func>
                      <m:funcPr>
                        <m:ctrlPr>
                          <a:rPr lang="en-CA" b="0" i="1" smtClean="0">
                            <a:latin typeface="Cambria Math" panose="02040503050406030204" pitchFamily="18" charset="0"/>
                          </a:rPr>
                        </m:ctrlPr>
                      </m:funcPr>
                      <m:fName>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log</m:t>
                            </m:r>
                          </m:e>
                          <m:sub>
                            <m:r>
                              <a:rPr lang="en-CA" b="0" i="0" smtClean="0">
                                <a:latin typeface="Cambria Math" panose="02040503050406030204" pitchFamily="18" charset="0"/>
                              </a:rPr>
                              <m:t>2</m:t>
                            </m:r>
                          </m:sub>
                        </m:sSub>
                      </m:fName>
                      <m:e>
                        <m:d>
                          <m:dPr>
                            <m:ctrlPr>
                              <a:rPr lang="en-CA" b="0" i="1" smtClean="0">
                                <a:latin typeface="Cambria Math" panose="02040503050406030204" pitchFamily="18" charset="0"/>
                              </a:rPr>
                            </m:ctrlPr>
                          </m:dPr>
                          <m:e>
                            <m:r>
                              <a:rPr lang="en-CA" b="0" i="1" smtClean="0">
                                <a:latin typeface="Cambria Math" panose="02040503050406030204" pitchFamily="18" charset="0"/>
                              </a:rPr>
                              <m:t>𝑛</m:t>
                            </m:r>
                            <m:r>
                              <a:rPr lang="en-CA" b="0" i="1" smtClean="0">
                                <a:latin typeface="Cambria Math" panose="02040503050406030204" pitchFamily="18" charset="0"/>
                              </a:rPr>
                              <m:t>+2</m:t>
                            </m:r>
                          </m:e>
                        </m:d>
                        <m:r>
                          <a:rPr lang="en-CA" b="0" i="1" smtClean="0">
                            <a:latin typeface="Cambria Math" panose="02040503050406030204" pitchFamily="18" charset="0"/>
                          </a:rPr>
                          <m:t>+</m:t>
                        </m:r>
                        <m:r>
                          <a:rPr lang="en-CA" b="0" i="1" smtClean="0">
                            <a:latin typeface="Cambria Math" panose="02040503050406030204" pitchFamily="18" charset="0"/>
                          </a:rPr>
                          <m:t>𝑏</m:t>
                        </m:r>
                      </m:e>
                    </m:func>
                  </m:oMath>
                </a14:m>
                <a:endParaRPr lang="en-CA" dirty="0"/>
              </a:p>
              <a:p>
                <a:r>
                  <a:rPr lang="en-CA" dirty="0"/>
                  <a:t>more rigidly balanced</a:t>
                </a:r>
              </a:p>
              <a:p>
                <a:r>
                  <a:rPr lang="en-CA" dirty="0"/>
                  <a:t>any AVL tree can be colored Red-Black</a:t>
                </a:r>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a:blip r:embed="rId3"/>
                <a:stretch>
                  <a:fillRect l="-2128" t="-2815" r="-2364"/>
                </a:stretch>
              </a:blipFill>
            </p:spPr>
            <p:txBody>
              <a:bodyPr/>
              <a:lstStyle/>
              <a:p>
                <a:r>
                  <a:rPr lang="en-CA">
                    <a:noFill/>
                  </a:rPr>
                  <a:t> </a:t>
                </a:r>
              </a:p>
            </p:txBody>
          </p:sp>
        </mc:Fallback>
      </mc:AlternateContent>
      <p:sp>
        <p:nvSpPr>
          <p:cNvPr id="8" name="Text Placeholder 7"/>
          <p:cNvSpPr>
            <a:spLocks noGrp="1"/>
          </p:cNvSpPr>
          <p:nvPr>
            <p:ph type="body" sz="quarter" idx="3"/>
          </p:nvPr>
        </p:nvSpPr>
        <p:spPr/>
        <p:txBody>
          <a:bodyPr/>
          <a:lstStyle/>
          <a:p>
            <a:r>
              <a:rPr lang="en-CA" dirty="0"/>
              <a:t>Red-Black</a:t>
            </a:r>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p:txBody>
              <a:bodyPr>
                <a:normAutofit/>
              </a:bodyPr>
              <a:lstStyle/>
              <a:p>
                <a:r>
                  <a:rPr lang="en-CA" dirty="0"/>
                  <a:t>height </a:t>
                </a:r>
                <a14:m>
                  <m:oMath xmlns:m="http://schemas.openxmlformats.org/officeDocument/2006/math">
                    <m:r>
                      <a:rPr lang="en-CA" b="0" i="1" smtClean="0">
                        <a:latin typeface="Cambria Math" panose="02040503050406030204" pitchFamily="18" charset="0"/>
                      </a:rPr>
                      <m:t>≤2</m:t>
                    </m:r>
                    <m:func>
                      <m:funcPr>
                        <m:ctrlPr>
                          <a:rPr lang="en-CA" b="0" i="1" smtClean="0">
                            <a:latin typeface="Cambria Math" panose="02040503050406030204" pitchFamily="18" charset="0"/>
                          </a:rPr>
                        </m:ctrlPr>
                      </m:funcPr>
                      <m:fName>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log</m:t>
                            </m:r>
                          </m:e>
                          <m:sub>
                            <m:r>
                              <a:rPr lang="en-CA" b="0" i="1" smtClean="0">
                                <a:latin typeface="Cambria Math" panose="02040503050406030204" pitchFamily="18" charset="0"/>
                              </a:rPr>
                              <m:t>2</m:t>
                            </m:r>
                          </m:sub>
                        </m:sSub>
                      </m:fName>
                      <m:e>
                        <m:r>
                          <a:rPr lang="en-CA" b="0" i="1" smtClean="0">
                            <a:latin typeface="Cambria Math" panose="02040503050406030204" pitchFamily="18" charset="0"/>
                          </a:rPr>
                          <m:t> (</m:t>
                        </m:r>
                        <m:r>
                          <a:rPr lang="en-CA" b="0" i="1" smtClean="0">
                            <a:latin typeface="Cambria Math" panose="02040503050406030204" pitchFamily="18" charset="0"/>
                          </a:rPr>
                          <m:t>𝑛</m:t>
                        </m:r>
                        <m:r>
                          <a:rPr lang="en-CA" b="0" i="1" smtClean="0">
                            <a:latin typeface="Cambria Math" panose="02040503050406030204" pitchFamily="18" charset="0"/>
                          </a:rPr>
                          <m:t>+1)</m:t>
                        </m:r>
                      </m:e>
                    </m:func>
                  </m:oMath>
                </a14:m>
                <a:endParaRPr lang="en-CA" dirty="0"/>
              </a:p>
              <a:p>
                <a:r>
                  <a:rPr lang="en-CA" dirty="0"/>
                  <a:t>There are some Red-Black trees that are not AVL trees</a:t>
                </a:r>
              </a:p>
              <a:p>
                <a:r>
                  <a:rPr lang="en-CA" dirty="0"/>
                  <a:t>implemented in </a:t>
                </a:r>
              </a:p>
              <a:p>
                <a:pPr lvl="1"/>
                <a:r>
                  <a:rPr lang="en-CA" dirty="0"/>
                  <a:t>Java: </a:t>
                </a:r>
                <a:r>
                  <a:rPr lang="en-CA" dirty="0" err="1"/>
                  <a:t>TreeMap</a:t>
                </a:r>
                <a:r>
                  <a:rPr lang="en-CA" dirty="0"/>
                  <a:t>, </a:t>
                </a:r>
                <a:r>
                  <a:rPr lang="en-CA" dirty="0" err="1"/>
                  <a:t>TreeSet</a:t>
                </a:r>
                <a:r>
                  <a:rPr lang="en-CA" dirty="0"/>
                  <a:t>; </a:t>
                </a:r>
              </a:p>
              <a:p>
                <a:pPr lvl="1"/>
                <a:r>
                  <a:rPr lang="en-CA" dirty="0"/>
                  <a:t>C++: map, </a:t>
                </a:r>
                <a:r>
                  <a:rPr lang="en-CA" dirty="0" err="1"/>
                  <a:t>multimap</a:t>
                </a:r>
                <a:r>
                  <a:rPr lang="en-CA" dirty="0"/>
                  <a:t>, multiset; </a:t>
                </a:r>
              </a:p>
              <a:p>
                <a:pPr lvl="1"/>
                <a:r>
                  <a:rPr lang="en-CA" dirty="0"/>
                  <a:t>Linux kernel: completely fair scheduler, </a:t>
                </a:r>
                <a:r>
                  <a:rPr lang="en-CA" dirty="0" err="1"/>
                  <a:t>linux</a:t>
                </a:r>
                <a:r>
                  <a:rPr lang="en-CA" dirty="0"/>
                  <a:t>/</a:t>
                </a:r>
                <a:r>
                  <a:rPr lang="en-CA" dirty="0" err="1"/>
                  <a:t>rbtree.h</a:t>
                </a:r>
                <a:endParaRPr lang="en-CA"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blipFill>
                <a:blip r:embed="rId4"/>
                <a:stretch>
                  <a:fillRect l="-2118" t="-2815"/>
                </a:stretch>
              </a:blipFill>
            </p:spPr>
            <p:txBody>
              <a:bodyPr/>
              <a:lstStyle/>
              <a:p>
                <a:r>
                  <a:rPr lang="en-CA">
                    <a:noFill/>
                  </a:rPr>
                  <a:t> </a:t>
                </a:r>
              </a:p>
            </p:txBody>
          </p:sp>
        </mc:Fallback>
      </mc:AlternateContent>
      <p:sp>
        <p:nvSpPr>
          <p:cNvPr id="5" name="Slide Number Placeholder 4"/>
          <p:cNvSpPr>
            <a:spLocks noGrp="1"/>
          </p:cNvSpPr>
          <p:nvPr>
            <p:ph type="sldNum" sz="quarter" idx="12"/>
          </p:nvPr>
        </p:nvSpPr>
        <p:spPr/>
        <p:txBody>
          <a:bodyPr/>
          <a:lstStyle/>
          <a:p>
            <a:pPr>
              <a:defRPr/>
            </a:pPr>
            <a:fld id="{C5C0FF04-7004-E24D-9BA6-B24118F02D4B}" type="slidenum">
              <a:rPr lang="en-US" smtClean="0"/>
              <a:pPr>
                <a:defRPr/>
              </a:pPr>
              <a:t>64</a:t>
            </a:fld>
            <a:endParaRPr lang="en-US"/>
          </a:p>
        </p:txBody>
      </p:sp>
      <p:sp>
        <p:nvSpPr>
          <p:cNvPr id="10" name="Rectangle 9"/>
          <p:cNvSpPr/>
          <p:nvPr/>
        </p:nvSpPr>
        <p:spPr>
          <a:xfrm>
            <a:off x="522514" y="6431190"/>
            <a:ext cx="6096000" cy="215444"/>
          </a:xfrm>
          <a:prstGeom prst="rect">
            <a:avLst/>
          </a:prstGeom>
        </p:spPr>
        <p:txBody>
          <a:bodyPr>
            <a:spAutoFit/>
          </a:bodyPr>
          <a:lstStyle/>
          <a:p>
            <a:r>
              <a:rPr lang="en-CA" sz="800" dirty="0">
                <a:hlinkClick r:id="rId5"/>
              </a:rPr>
              <a:t>https://en.wikipedia.org/wiki/AVL_tree#Comparison_to_other_structures</a:t>
            </a:r>
            <a:r>
              <a:rPr lang="en-CA" sz="800" dirty="0"/>
              <a:t> </a:t>
            </a:r>
          </a:p>
        </p:txBody>
      </p:sp>
      <p:pic>
        <p:nvPicPr>
          <p:cNvPr id="7170" name="Picture 2" descr="https://upload.wikimedia.org/wikipedia/commons/thumb/a/ad/AVL-tree-wBalance_K.svg/1054px-AVL-tree-wBalance_K.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5163" y="4347369"/>
            <a:ext cx="2070555" cy="13319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07999" y="5825521"/>
            <a:ext cx="3164115" cy="461665"/>
          </a:xfrm>
          <a:prstGeom prst="rect">
            <a:avLst/>
          </a:prstGeom>
        </p:spPr>
        <p:txBody>
          <a:bodyPr wrap="square">
            <a:spAutoFit/>
          </a:bodyPr>
          <a:lstStyle/>
          <a:p>
            <a:r>
              <a:rPr lang="en-CA" sz="800" dirty="0"/>
              <a:t>By Nomen4Omen - Own </a:t>
            </a:r>
            <a:r>
              <a:rPr lang="en-CA" sz="800" dirty="0" err="1"/>
              <a:t>workThis</a:t>
            </a:r>
            <a:r>
              <a:rPr lang="en-CA" sz="800" dirty="0"/>
              <a:t> W3C-unspecified vector image was created with </a:t>
            </a:r>
            <a:r>
              <a:rPr lang="en-CA" sz="800" dirty="0" err="1"/>
              <a:t>Inkscape</a:t>
            </a:r>
            <a:r>
              <a:rPr lang="en-CA" sz="800" dirty="0"/>
              <a:t>., CC BY-SA 4.0, </a:t>
            </a:r>
            <a:r>
              <a:rPr lang="en-CA" sz="800" dirty="0">
                <a:hlinkClick r:id="rId7"/>
              </a:rPr>
              <a:t>https://commons.wikimedia.org/w/index.php?curid=49182185</a:t>
            </a:r>
            <a:r>
              <a:rPr lang="en-CA" sz="800" dirty="0"/>
              <a:t> </a:t>
            </a:r>
          </a:p>
        </p:txBody>
      </p:sp>
      <p:pic>
        <p:nvPicPr>
          <p:cNvPr id="7172" name="Picture 4"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58515" y="81077"/>
            <a:ext cx="2839810" cy="136731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244642" y="1636216"/>
            <a:ext cx="2285371" cy="461665"/>
          </a:xfrm>
          <a:prstGeom prst="rect">
            <a:avLst/>
          </a:prstGeom>
        </p:spPr>
        <p:txBody>
          <a:bodyPr wrap="square">
            <a:spAutoFit/>
          </a:bodyPr>
          <a:lstStyle/>
          <a:p>
            <a:r>
              <a:rPr lang="en-CA" sz="800" dirty="0"/>
              <a:t>By </a:t>
            </a:r>
            <a:r>
              <a:rPr lang="en-CA" sz="800" dirty="0" err="1"/>
              <a:t>Cburnett</a:t>
            </a:r>
            <a:r>
              <a:rPr lang="en-CA" sz="800" dirty="0"/>
              <a:t> - Own work, CC BY-SA 3.0, </a:t>
            </a:r>
            <a:r>
              <a:rPr lang="en-CA" sz="800" dirty="0">
                <a:hlinkClick r:id="rId9"/>
              </a:rPr>
              <a:t>https://commons.wikimedia.org/w/index.php?curid=1508398</a:t>
            </a:r>
            <a:r>
              <a:rPr lang="en-CA" sz="800" dirty="0"/>
              <a:t> </a:t>
            </a:r>
          </a:p>
        </p:txBody>
      </p:sp>
    </p:spTree>
    <p:extLst>
      <p:ext uri="{BB962C8B-B14F-4D97-AF65-F5344CB8AC3E}">
        <p14:creationId xmlns:p14="http://schemas.microsoft.com/office/powerpoint/2010/main" val="532785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a:t>Other trees</a:t>
            </a:r>
          </a:p>
        </p:txBody>
      </p:sp>
      <p:sp>
        <p:nvSpPr>
          <p:cNvPr id="8" name="Content Placeholder 7"/>
          <p:cNvSpPr>
            <a:spLocks noGrp="1"/>
          </p:cNvSpPr>
          <p:nvPr>
            <p:ph idx="1"/>
          </p:nvPr>
        </p:nvSpPr>
        <p:spPr/>
        <p:txBody>
          <a:bodyPr/>
          <a:lstStyle/>
          <a:p>
            <a:r>
              <a:rPr lang="en-CA" dirty="0"/>
              <a:t>B-tree (critical in databases)</a:t>
            </a:r>
          </a:p>
          <a:p>
            <a:r>
              <a:rPr lang="en-CA" dirty="0"/>
              <a:t>Splay tree (reorganize after each search)</a:t>
            </a:r>
          </a:p>
          <a:p>
            <a:r>
              <a:rPr lang="en-CA" dirty="0"/>
              <a:t>Hash tree or </a:t>
            </a:r>
            <a:r>
              <a:rPr lang="en-CA" dirty="0" err="1"/>
              <a:t>Merkle</a:t>
            </a:r>
            <a:r>
              <a:rPr lang="en-CA" dirty="0"/>
              <a:t> tree (used in block chain)</a:t>
            </a:r>
          </a:p>
          <a:p>
            <a:r>
              <a:rPr lang="en-CA" dirty="0"/>
              <a:t>k-d tree: range queries in k-dimensional space</a:t>
            </a:r>
          </a:p>
          <a:p>
            <a:r>
              <a:rPr lang="en-CA" dirty="0"/>
              <a:t>BK-tree (used in spell-checker)</a:t>
            </a:r>
          </a:p>
          <a:p>
            <a:r>
              <a:rPr lang="en-CA" dirty="0"/>
              <a:t>…</a:t>
            </a:r>
          </a:p>
          <a:p>
            <a:endParaRPr lang="en-CA" dirty="0"/>
          </a:p>
        </p:txBody>
      </p:sp>
    </p:spTree>
    <p:extLst>
      <p:ext uri="{BB962C8B-B14F-4D97-AF65-F5344CB8AC3E}">
        <p14:creationId xmlns:p14="http://schemas.microsoft.com/office/powerpoint/2010/main" val="3830347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Readings</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1D7BF78D-496F-4B18-89F6-F9AC3B233C29}" type="slidenum">
              <a:rPr lang="en-US">
                <a:solidFill>
                  <a:srgbClr val="000000"/>
                </a:solidFill>
                <a:latin typeface="Arial" charset="0"/>
                <a:cs typeface="Arial" charset="0"/>
              </a:rPr>
              <a:pPr fontAlgn="base">
                <a:spcBef>
                  <a:spcPct val="0"/>
                </a:spcBef>
                <a:spcAft>
                  <a:spcPct val="0"/>
                </a:spcAft>
                <a:defRPr/>
              </a:pPr>
              <a:t>66</a:t>
            </a:fld>
            <a:endParaRPr lang="en-US">
              <a:solidFill>
                <a:srgbClr val="000000"/>
              </a:solidFill>
              <a:latin typeface="Arial" charset="0"/>
              <a:cs typeface="Arial" charset="0"/>
            </a:endParaRPr>
          </a:p>
        </p:txBody>
      </p:sp>
      <p:graphicFrame>
        <p:nvGraphicFramePr>
          <p:cNvPr id="31" name="Table 30">
            <a:extLst>
              <a:ext uri="{FF2B5EF4-FFF2-40B4-BE49-F238E27FC236}">
                <a16:creationId xmlns:a16="http://schemas.microsoft.com/office/drawing/2014/main" id="{83C97A57-C545-4EC7-ACA7-438424989373}"/>
              </a:ext>
            </a:extLst>
          </p:cNvPr>
          <p:cNvGraphicFramePr>
            <a:graphicFrameLocks noGrp="1"/>
          </p:cNvGraphicFramePr>
          <p:nvPr/>
        </p:nvGraphicFramePr>
        <p:xfrm>
          <a:off x="1753057" y="1417851"/>
          <a:ext cx="8762080" cy="5040465"/>
        </p:xfrm>
        <a:graphic>
          <a:graphicData uri="http://schemas.openxmlformats.org/drawingml/2006/table">
            <a:tbl>
              <a:tblPr/>
              <a:tblGrid>
                <a:gridCol w="1313845">
                  <a:extLst>
                    <a:ext uri="{9D8B030D-6E8A-4147-A177-3AD203B41FA5}">
                      <a16:colId xmlns:a16="http://schemas.microsoft.com/office/drawing/2014/main" val="2332570153"/>
                    </a:ext>
                  </a:extLst>
                </a:gridCol>
                <a:gridCol w="7448235">
                  <a:extLst>
                    <a:ext uri="{9D8B030D-6E8A-4147-A177-3AD203B41FA5}">
                      <a16:colId xmlns:a16="http://schemas.microsoft.com/office/drawing/2014/main" val="1194375677"/>
                    </a:ext>
                  </a:extLst>
                </a:gridCol>
              </a:tblGrid>
              <a:tr h="413640">
                <a:tc>
                  <a:txBody>
                    <a:bodyPr/>
                    <a:lstStyle/>
                    <a:p>
                      <a:r>
                        <a:rPr lang="en-US" sz="2400" dirty="0">
                          <a:effectLst/>
                        </a:rPr>
                        <a:t>Date</a:t>
                      </a:r>
                    </a:p>
                  </a:txBody>
                  <a:tcPr marL="44008" marR="44008" marT="22004" marB="22004" anchor="ctr">
                    <a:lnL>
                      <a:noFill/>
                    </a:lnL>
                    <a:lnR>
                      <a:noFill/>
                    </a:lnR>
                    <a:lnT>
                      <a:noFill/>
                    </a:lnT>
                    <a:lnB>
                      <a:noFill/>
                    </a:lnB>
                  </a:tcPr>
                </a:tc>
                <a:tc>
                  <a:txBody>
                    <a:bodyPr/>
                    <a:lstStyle/>
                    <a:p>
                      <a:r>
                        <a:rPr lang="en-US" sz="2400">
                          <a:effectLst/>
                        </a:rPr>
                        <a:t>Files</a:t>
                      </a:r>
                    </a:p>
                  </a:txBody>
                  <a:tcPr marL="44008" marR="44008" marT="22004" marB="22004" anchor="ctr">
                    <a:lnL>
                      <a:noFill/>
                    </a:lnL>
                    <a:lnR>
                      <a:noFill/>
                    </a:lnR>
                    <a:lnT>
                      <a:noFill/>
                    </a:lnT>
                    <a:lnB>
                      <a:noFill/>
                    </a:lnB>
                  </a:tcPr>
                </a:tc>
                <a:extLst>
                  <a:ext uri="{0D108BD9-81ED-4DB2-BD59-A6C34878D82A}">
                    <a16:rowId xmlns:a16="http://schemas.microsoft.com/office/drawing/2014/main" val="3837251646"/>
                  </a:ext>
                </a:extLst>
              </a:tr>
              <a:tr h="627872">
                <a:tc>
                  <a:txBody>
                    <a:bodyPr/>
                    <a:lstStyle/>
                    <a:p>
                      <a:r>
                        <a:rPr lang="en-US" sz="2400">
                          <a:effectLst/>
                        </a:rPr>
                        <a:t>Sep 13</a:t>
                      </a:r>
                    </a:p>
                  </a:txBody>
                  <a:tcPr marL="9168" marR="9168" marT="9168" marB="9168" anchor="ctr">
                    <a:lnL>
                      <a:noFill/>
                    </a:lnL>
                    <a:lnR>
                      <a:noFill/>
                    </a:lnR>
                    <a:lnT>
                      <a:noFill/>
                    </a:lnT>
                    <a:lnB>
                      <a:noFill/>
                    </a:lnB>
                  </a:tcPr>
                </a:tc>
                <a:tc>
                  <a:txBody>
                    <a:bodyPr/>
                    <a:lstStyle/>
                    <a:p>
                      <a:r>
                        <a:rPr lang="en-US" sz="2000" u="sng" dirty="0">
                          <a:effectLst/>
                          <a:hlinkClick r:id="rId3" tooltip="1 readings-Java-UnitTesting.txt"/>
                        </a:rPr>
                        <a:t>1 readings-Java-UnitTesting.txt</a:t>
                      </a:r>
                      <a:br>
                        <a:rPr lang="en-US" sz="2000" u="sng" dirty="0">
                          <a:effectLst/>
                        </a:rPr>
                      </a:br>
                      <a:r>
                        <a:rPr lang="en-US" sz="2000" u="none" strike="noStrike" dirty="0">
                          <a:effectLst/>
                          <a:latin typeface="var(--fbyHH-fontFamily)"/>
                          <a:hlinkClick r:id="rId4"/>
                        </a:rPr>
                        <a:t>1 readings-Java-UnitTesting.txt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2391349546"/>
                  </a:ext>
                </a:extLst>
              </a:tr>
              <a:tr h="384058">
                <a:tc>
                  <a:txBody>
                    <a:bodyPr/>
                    <a:lstStyle/>
                    <a:p>
                      <a:r>
                        <a:rPr lang="en-US" sz="2400">
                          <a:effectLst/>
                        </a:rPr>
                        <a:t>Sep 15</a:t>
                      </a:r>
                    </a:p>
                  </a:txBody>
                  <a:tcPr marL="9168" marR="9168" marT="9168" marB="9168" anchor="ctr">
                    <a:lnL>
                      <a:noFill/>
                    </a:lnL>
                    <a:lnR>
                      <a:noFill/>
                    </a:lnR>
                    <a:lnT>
                      <a:noFill/>
                    </a:lnT>
                    <a:lnB>
                      <a:noFill/>
                    </a:lnB>
                  </a:tcPr>
                </a:tc>
                <a:tc>
                  <a:txBody>
                    <a:bodyPr/>
                    <a:lstStyle/>
                    <a:p>
                      <a:r>
                        <a:rPr lang="en-US" sz="2000" u="sng" dirty="0">
                          <a:effectLst/>
                          <a:hlinkClick r:id="rId5" tooltip="2 readings-complexity.txt"/>
                        </a:rPr>
                        <a:t>2 readings-complexity.txt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520813451"/>
                  </a:ext>
                </a:extLst>
              </a:tr>
              <a:tr h="384058">
                <a:tc>
                  <a:txBody>
                    <a:bodyPr/>
                    <a:lstStyle/>
                    <a:p>
                      <a:r>
                        <a:rPr lang="en-US" sz="2400">
                          <a:effectLst/>
                        </a:rPr>
                        <a:t>Sep 20</a:t>
                      </a:r>
                    </a:p>
                  </a:txBody>
                  <a:tcPr marL="9168" marR="9168" marT="9168" marB="9168" anchor="ctr">
                    <a:lnL>
                      <a:noFill/>
                    </a:lnL>
                    <a:lnR>
                      <a:noFill/>
                    </a:lnR>
                    <a:lnT>
                      <a:noFill/>
                    </a:lnT>
                    <a:lnB>
                      <a:noFill/>
                    </a:lnB>
                  </a:tcPr>
                </a:tc>
                <a:tc>
                  <a:txBody>
                    <a:bodyPr/>
                    <a:lstStyle/>
                    <a:p>
                      <a:r>
                        <a:rPr lang="en-US" sz="2000" u="sng" dirty="0">
                          <a:effectLst/>
                          <a:hlinkClick r:id="rId6" tooltip="3 readings-Array-List.txt"/>
                        </a:rPr>
                        <a:t>3 readings-Array-List.txt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2091792650"/>
                  </a:ext>
                </a:extLst>
              </a:tr>
              <a:tr h="384058">
                <a:tc>
                  <a:txBody>
                    <a:bodyPr/>
                    <a:lstStyle/>
                    <a:p>
                      <a:r>
                        <a:rPr lang="en-US" sz="2400">
                          <a:effectLst/>
                        </a:rPr>
                        <a:t>Sep 27</a:t>
                      </a:r>
                    </a:p>
                  </a:txBody>
                  <a:tcPr marL="9168" marR="9168" marT="9168" marB="9168" anchor="ctr">
                    <a:lnL>
                      <a:noFill/>
                    </a:lnL>
                    <a:lnR>
                      <a:noFill/>
                    </a:lnR>
                    <a:lnT>
                      <a:noFill/>
                    </a:lnT>
                    <a:lnB>
                      <a:noFill/>
                    </a:lnB>
                  </a:tcPr>
                </a:tc>
                <a:tc>
                  <a:txBody>
                    <a:bodyPr/>
                    <a:lstStyle/>
                    <a:p>
                      <a:r>
                        <a:rPr lang="en-US" sz="2000" u="sng" dirty="0">
                          <a:effectLst/>
                          <a:hlinkClick r:id="rId7" tooltip="5_6 readings-recursion-stack-queue.txt"/>
                        </a:rPr>
                        <a:t>5_6 readings-recursion-stack-queue.txt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2541811718"/>
                  </a:ext>
                </a:extLst>
              </a:tr>
              <a:tr h="384058">
                <a:tc>
                  <a:txBody>
                    <a:bodyPr/>
                    <a:lstStyle/>
                    <a:p>
                      <a:r>
                        <a:rPr lang="en-US" sz="2400">
                          <a:effectLst/>
                        </a:rPr>
                        <a:t>Oct 4</a:t>
                      </a:r>
                    </a:p>
                  </a:txBody>
                  <a:tcPr marL="9168" marR="9168" marT="9168" marB="9168" anchor="ctr">
                    <a:lnL>
                      <a:noFill/>
                    </a:lnL>
                    <a:lnR>
                      <a:noFill/>
                    </a:lnR>
                    <a:lnT>
                      <a:noFill/>
                    </a:lnT>
                    <a:lnB>
                      <a:noFill/>
                    </a:lnB>
                  </a:tcPr>
                </a:tc>
                <a:tc>
                  <a:txBody>
                    <a:bodyPr/>
                    <a:lstStyle/>
                    <a:p>
                      <a:r>
                        <a:rPr lang="en-US" sz="2000" u="sng" dirty="0">
                          <a:effectLst/>
                          <a:hlinkClick r:id="rId8" tooltip="7 readings-iterator.txt"/>
                        </a:rPr>
                        <a:t>7 readings-iterator.txt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4224293863"/>
                  </a:ext>
                </a:extLst>
              </a:tr>
              <a:tr h="384058">
                <a:tc>
                  <a:txBody>
                    <a:bodyPr/>
                    <a:lstStyle/>
                    <a:p>
                      <a:r>
                        <a:rPr lang="en-US" sz="2400">
                          <a:effectLst/>
                        </a:rPr>
                        <a:t>Oct 11</a:t>
                      </a:r>
                    </a:p>
                  </a:txBody>
                  <a:tcPr marL="9168" marR="9168" marT="9168" marB="9168" anchor="ctr">
                    <a:lnL>
                      <a:noFill/>
                    </a:lnL>
                    <a:lnR>
                      <a:noFill/>
                    </a:lnR>
                    <a:lnT>
                      <a:noFill/>
                    </a:lnT>
                    <a:lnB>
                      <a:noFill/>
                    </a:lnB>
                  </a:tcPr>
                </a:tc>
                <a:tc>
                  <a:txBody>
                    <a:bodyPr/>
                    <a:lstStyle/>
                    <a:p>
                      <a:r>
                        <a:rPr lang="en-US" sz="2000" u="sng" dirty="0">
                          <a:effectLst/>
                          <a:hlinkClick r:id="rId9" tooltip="8_9 readings Trees-PQ.txt"/>
                        </a:rPr>
                        <a:t>8_9 readings Trees-PQ.txt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1820351995"/>
                  </a:ext>
                </a:extLst>
              </a:tr>
              <a:tr h="384058">
                <a:tc>
                  <a:txBody>
                    <a:bodyPr/>
                    <a:lstStyle/>
                    <a:p>
                      <a:r>
                        <a:rPr lang="en-US" sz="2400">
                          <a:effectLst/>
                        </a:rPr>
                        <a:t>Oct 13</a:t>
                      </a:r>
                    </a:p>
                  </a:txBody>
                  <a:tcPr marL="9168" marR="9168" marT="9168" marB="9168" anchor="ctr">
                    <a:lnL>
                      <a:noFill/>
                    </a:lnL>
                    <a:lnR>
                      <a:noFill/>
                    </a:lnR>
                    <a:lnT>
                      <a:noFill/>
                    </a:lnT>
                    <a:lnB>
                      <a:noFill/>
                    </a:lnB>
                  </a:tcPr>
                </a:tc>
                <a:tc>
                  <a:txBody>
                    <a:bodyPr/>
                    <a:lstStyle/>
                    <a:p>
                      <a:r>
                        <a:rPr lang="en-US" sz="2000" u="sng" dirty="0">
                          <a:effectLst/>
                          <a:hlinkClick r:id="rId10" tooltip="10 reading hash skiplist.txt"/>
                        </a:rPr>
                        <a:t>10 reading hash skiplist.txt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3475091414"/>
                  </a:ext>
                </a:extLst>
              </a:tr>
              <a:tr h="384058">
                <a:tc>
                  <a:txBody>
                    <a:bodyPr/>
                    <a:lstStyle/>
                    <a:p>
                      <a:r>
                        <a:rPr lang="en-US" sz="2400">
                          <a:effectLst/>
                        </a:rPr>
                        <a:t>Oct 18</a:t>
                      </a:r>
                    </a:p>
                  </a:txBody>
                  <a:tcPr marL="9168" marR="9168" marT="9168" marB="9168" anchor="ctr">
                    <a:lnL>
                      <a:noFill/>
                    </a:lnL>
                    <a:lnR>
                      <a:noFill/>
                    </a:lnR>
                    <a:lnT>
                      <a:noFill/>
                    </a:lnT>
                    <a:lnB>
                      <a:noFill/>
                    </a:lnB>
                  </a:tcPr>
                </a:tc>
                <a:tc>
                  <a:txBody>
                    <a:bodyPr/>
                    <a:lstStyle/>
                    <a:p>
                      <a:r>
                        <a:rPr lang="en-US" sz="2000" u="sng" dirty="0">
                          <a:effectLst/>
                          <a:hlinkClick r:id="rId11" tooltip="11 readings Dijkstra.txt"/>
                        </a:rPr>
                        <a:t>11 readings Dijkstra.txt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1570795557"/>
                  </a:ext>
                </a:extLst>
              </a:tr>
              <a:tr h="533344">
                <a:tc>
                  <a:txBody>
                    <a:bodyPr/>
                    <a:lstStyle/>
                    <a:p>
                      <a:r>
                        <a:rPr lang="en-US" sz="2400">
                          <a:effectLst/>
                        </a:rPr>
                        <a:t>Oct 20</a:t>
                      </a:r>
                    </a:p>
                  </a:txBody>
                  <a:tcPr marL="9168" marR="9168" marT="9168" marB="9168" anchor="ctr">
                    <a:lnL>
                      <a:noFill/>
                    </a:lnL>
                    <a:lnR>
                      <a:noFill/>
                    </a:lnR>
                    <a:lnT>
                      <a:noFill/>
                    </a:lnT>
                    <a:lnB>
                      <a:noFill/>
                    </a:lnB>
                  </a:tcPr>
                </a:tc>
                <a:tc>
                  <a:txBody>
                    <a:bodyPr/>
                    <a:lstStyle/>
                    <a:p>
                      <a:r>
                        <a:rPr lang="en-US" sz="2000" u="sng" dirty="0">
                          <a:effectLst/>
                          <a:hlinkClick r:id="rId12" tooltip="12 reading union-find.txt"/>
                        </a:rPr>
                        <a:t>12 reading union-find.txt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2685421272"/>
                  </a:ext>
                </a:extLst>
              </a:tr>
              <a:tr h="385944">
                <a:tc>
                  <a:txBody>
                    <a:bodyPr/>
                    <a:lstStyle/>
                    <a:p>
                      <a:r>
                        <a:rPr lang="en-US" sz="2400">
                          <a:effectLst/>
                        </a:rPr>
                        <a:t>Oct 27</a:t>
                      </a:r>
                    </a:p>
                  </a:txBody>
                  <a:tcPr marL="9168" marR="9168" marT="9168" marB="9168" anchor="ctr">
                    <a:lnL>
                      <a:noFill/>
                    </a:lnL>
                    <a:lnR>
                      <a:noFill/>
                    </a:lnR>
                    <a:lnT>
                      <a:noFill/>
                    </a:lnT>
                    <a:lnB>
                      <a:noFill/>
                    </a:lnB>
                  </a:tcPr>
                </a:tc>
                <a:tc>
                  <a:txBody>
                    <a:bodyPr/>
                    <a:lstStyle/>
                    <a:p>
                      <a:r>
                        <a:rPr lang="en-US" sz="2000" u="sng" dirty="0">
                          <a:effectLst/>
                          <a:hlinkClick r:id="rId13" tooltip="14 readings search trees.txt"/>
                        </a:rPr>
                        <a:t>14 readings search trees.txt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1183033536"/>
                  </a:ext>
                </a:extLst>
              </a:tr>
              <a:tr h="390929">
                <a:tc>
                  <a:txBody>
                    <a:bodyPr/>
                    <a:lstStyle/>
                    <a:p>
                      <a:r>
                        <a:rPr lang="en-US" sz="2400">
                          <a:effectLst/>
                        </a:rPr>
                        <a:t>Nov 17</a:t>
                      </a:r>
                    </a:p>
                  </a:txBody>
                  <a:tcPr marL="9168" marR="9168" marT="9168" marB="9168" anchor="ctr">
                    <a:lnL>
                      <a:noFill/>
                    </a:lnL>
                    <a:lnR>
                      <a:noFill/>
                    </a:lnR>
                    <a:lnT>
                      <a:noFill/>
                    </a:lnT>
                    <a:lnB>
                      <a:noFill/>
                    </a:lnB>
                  </a:tcPr>
                </a:tc>
                <a:tc>
                  <a:txBody>
                    <a:bodyPr/>
                    <a:lstStyle/>
                    <a:p>
                      <a:r>
                        <a:rPr lang="en-US" sz="2000" u="sng" dirty="0">
                          <a:effectLst/>
                          <a:hlinkClick r:id="rId14" tooltip="15 reading (2,4)-B trees.txt"/>
                        </a:rPr>
                        <a:t>15 reading (2,4)-B trees.txt</a:t>
                      </a:r>
                      <a:endParaRPr lang="en-US" sz="2000" dirty="0">
                        <a:effectLst/>
                      </a:endParaRPr>
                    </a:p>
                  </a:txBody>
                  <a:tcPr marL="9168" marR="9168" marT="9168" marB="9168" anchor="ctr">
                    <a:lnL>
                      <a:noFill/>
                    </a:lnL>
                    <a:lnR>
                      <a:noFill/>
                    </a:lnR>
                    <a:lnT>
                      <a:noFill/>
                    </a:lnT>
                    <a:lnB>
                      <a:noFill/>
                    </a:lnB>
                  </a:tcPr>
                </a:tc>
                <a:extLst>
                  <a:ext uri="{0D108BD9-81ED-4DB2-BD59-A6C34878D82A}">
                    <a16:rowId xmlns:a16="http://schemas.microsoft.com/office/drawing/2014/main" val="4010900865"/>
                  </a:ext>
                </a:extLst>
              </a:tr>
            </a:tbl>
          </a:graphicData>
        </a:graphic>
      </p:graphicFrame>
      <p:sp>
        <p:nvSpPr>
          <p:cNvPr id="32" name="AutoShape 25">
            <a:extLst>
              <a:ext uri="{FF2B5EF4-FFF2-40B4-BE49-F238E27FC236}">
                <a16:creationId xmlns:a16="http://schemas.microsoft.com/office/drawing/2014/main" id="{15A32ACD-B29F-4D7A-8D14-A8F8BA6EF208}"/>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3" name="AutoShape 26">
            <a:extLst>
              <a:ext uri="{FF2B5EF4-FFF2-40B4-BE49-F238E27FC236}">
                <a16:creationId xmlns:a16="http://schemas.microsoft.com/office/drawing/2014/main" id="{5209C5D2-7FC5-4F44-9CF1-E11A1C8C4C25}"/>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4" name="AutoShape 27">
            <a:extLst>
              <a:ext uri="{FF2B5EF4-FFF2-40B4-BE49-F238E27FC236}">
                <a16:creationId xmlns:a16="http://schemas.microsoft.com/office/drawing/2014/main" id="{C7995180-D60B-4633-AD0C-A599BBACF3EA}"/>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5" name="AutoShape 28">
            <a:extLst>
              <a:ext uri="{FF2B5EF4-FFF2-40B4-BE49-F238E27FC236}">
                <a16:creationId xmlns:a16="http://schemas.microsoft.com/office/drawing/2014/main" id="{DC6360BE-703F-47F7-B3CF-F7834F5125F5}"/>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6" name="AutoShape 29">
            <a:extLst>
              <a:ext uri="{FF2B5EF4-FFF2-40B4-BE49-F238E27FC236}">
                <a16:creationId xmlns:a16="http://schemas.microsoft.com/office/drawing/2014/main" id="{968C7CA8-D615-407E-9E61-28A3846159BA}"/>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7" name="AutoShape 30">
            <a:extLst>
              <a:ext uri="{FF2B5EF4-FFF2-40B4-BE49-F238E27FC236}">
                <a16:creationId xmlns:a16="http://schemas.microsoft.com/office/drawing/2014/main" id="{64741AAB-686A-46C5-8700-8112AC405468}"/>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8" name="AutoShape 31">
            <a:extLst>
              <a:ext uri="{FF2B5EF4-FFF2-40B4-BE49-F238E27FC236}">
                <a16:creationId xmlns:a16="http://schemas.microsoft.com/office/drawing/2014/main" id="{F8887C91-80E0-4B47-BB88-724A2E4F2E4E}"/>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39" name="AutoShape 32">
            <a:extLst>
              <a:ext uri="{FF2B5EF4-FFF2-40B4-BE49-F238E27FC236}">
                <a16:creationId xmlns:a16="http://schemas.microsoft.com/office/drawing/2014/main" id="{EB21B834-DC61-4F7B-B013-6E08B013844F}"/>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40" name="AutoShape 33">
            <a:extLst>
              <a:ext uri="{FF2B5EF4-FFF2-40B4-BE49-F238E27FC236}">
                <a16:creationId xmlns:a16="http://schemas.microsoft.com/office/drawing/2014/main" id="{2893093B-AED8-44C2-9D6E-987AA9A3F3DF}"/>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41" name="AutoShape 34">
            <a:extLst>
              <a:ext uri="{FF2B5EF4-FFF2-40B4-BE49-F238E27FC236}">
                <a16:creationId xmlns:a16="http://schemas.microsoft.com/office/drawing/2014/main" id="{7BBC4C37-D5C9-4424-93EB-FC0731193144}"/>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42" name="AutoShape 35">
            <a:extLst>
              <a:ext uri="{FF2B5EF4-FFF2-40B4-BE49-F238E27FC236}">
                <a16:creationId xmlns:a16="http://schemas.microsoft.com/office/drawing/2014/main" id="{9A24E74D-81D1-44C0-B0F7-890C9C76AF95}"/>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43" name="AutoShape 36">
            <a:extLst>
              <a:ext uri="{FF2B5EF4-FFF2-40B4-BE49-F238E27FC236}">
                <a16:creationId xmlns:a16="http://schemas.microsoft.com/office/drawing/2014/main" id="{D34FC765-5BBB-4354-9D1D-82C0D58165E1}"/>
              </a:ext>
            </a:extLst>
          </p:cNvPr>
          <p:cNvSpPr>
            <a:spLocks noChangeAspect="1" noChangeArrowheads="1"/>
          </p:cNvSpPr>
          <p:nvPr/>
        </p:nvSpPr>
        <p:spPr bwMode="auto">
          <a:xfrm>
            <a:off x="4584237" y="1517850"/>
            <a:ext cx="1057665" cy="3047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1" tIns="45715" rIns="91431" bIns="45715" numCol="1" anchor="t" anchorCtr="0" compatLnSpc="1">
            <a:prstTxWarp prst="textNoShape">
              <a:avLst/>
            </a:prstTxWarp>
          </a:bodyPr>
          <a:lstStyle/>
          <a:p>
            <a:pPr fontAlgn="base">
              <a:spcBef>
                <a:spcPct val="0"/>
              </a:spcBef>
              <a:spcAft>
                <a:spcPct val="0"/>
              </a:spcAft>
            </a:pPr>
            <a:endParaRPr lang="en-US">
              <a:solidFill>
                <a:srgbClr val="000000"/>
              </a:solidFill>
              <a:latin typeface="Arial" charset="0"/>
              <a:cs typeface="Arial" charset="0"/>
            </a:endParaRPr>
          </a:p>
        </p:txBody>
      </p:sp>
      <p:sp>
        <p:nvSpPr>
          <p:cNvPr id="45" name="TextBox 44">
            <a:extLst>
              <a:ext uri="{FF2B5EF4-FFF2-40B4-BE49-F238E27FC236}">
                <a16:creationId xmlns:a16="http://schemas.microsoft.com/office/drawing/2014/main" id="{318340F4-7470-466E-9E2C-AA50488347A1}"/>
              </a:ext>
            </a:extLst>
          </p:cNvPr>
          <p:cNvSpPr txBox="1"/>
          <p:nvPr/>
        </p:nvSpPr>
        <p:spPr>
          <a:xfrm>
            <a:off x="7772224" y="4343303"/>
            <a:ext cx="2438144" cy="1477328"/>
          </a:xfrm>
          <a:prstGeom prst="rect">
            <a:avLst/>
          </a:prstGeom>
          <a:noFill/>
          <a:ln w="57150">
            <a:solidFill>
              <a:srgbClr val="FF0000"/>
            </a:solidFill>
          </a:ln>
        </p:spPr>
        <p:txBody>
          <a:bodyPr wrap="square">
            <a:spAutoFit/>
          </a:bodyPr>
          <a:lstStyle/>
          <a:p>
            <a:pPr algn="ctr" fontAlgn="base">
              <a:spcBef>
                <a:spcPct val="0"/>
              </a:spcBef>
              <a:spcAft>
                <a:spcPct val="0"/>
              </a:spcAft>
            </a:pPr>
            <a:r>
              <a:rPr lang="en-US" dirty="0">
                <a:solidFill>
                  <a:srgbClr val="2D3B45"/>
                </a:solidFill>
                <a:latin typeface="Lato Extended"/>
                <a:cs typeface="Arial" charset="0"/>
              </a:rPr>
              <a:t>The readings should be done before the indicated date with questions posted on Ms Teams.</a:t>
            </a:r>
            <a:endParaRPr lang="en-US" dirty="0">
              <a:solidFill>
                <a:srgbClr val="000000"/>
              </a:solidFill>
              <a:latin typeface="Arial" charset="0"/>
              <a:cs typeface="Arial" charset="0"/>
            </a:endParaRPr>
          </a:p>
        </p:txBody>
      </p:sp>
    </p:spTree>
    <p:extLst>
      <p:ext uri="{BB962C8B-B14F-4D97-AF65-F5344CB8AC3E}">
        <p14:creationId xmlns:p14="http://schemas.microsoft.com/office/powerpoint/2010/main" val="262856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tMAT: Solution 1’</a:t>
            </a:r>
            <a:br>
              <a:rPr lang="en-CA" dirty="0"/>
            </a:br>
            <a:r>
              <a:rPr lang="en-CA" dirty="0"/>
              <a:t>array + </a:t>
            </a:r>
            <a:r>
              <a:rPr lang="en-CA" dirty="0" err="1"/>
              <a:t>nextIndex</a:t>
            </a:r>
            <a:r>
              <a:rPr lang="en-CA" dirty="0"/>
              <a:t> + skip list</a:t>
            </a:r>
          </a:p>
        </p:txBody>
      </p:sp>
      <p:sp>
        <p:nvSpPr>
          <p:cNvPr id="3" name="Content Placeholder 2"/>
          <p:cNvSpPr>
            <a:spLocks noGrp="1"/>
          </p:cNvSpPr>
          <p:nvPr>
            <p:ph idx="1"/>
          </p:nvPr>
        </p:nvSpPr>
        <p:spPr>
          <a:xfrm>
            <a:off x="0" y="2506662"/>
            <a:ext cx="8229600" cy="4351338"/>
          </a:xfrm>
        </p:spPr>
        <p:txBody>
          <a:bodyPr>
            <a:normAutofit fontScale="85000" lnSpcReduction="20000"/>
          </a:bodyPr>
          <a:lstStyle/>
          <a:p>
            <a:r>
              <a:rPr lang="en-CA" dirty="0"/>
              <a:t>Array indexed on date storing pointer to transaction + skip counter</a:t>
            </a:r>
          </a:p>
          <a:p>
            <a:r>
              <a:rPr lang="en-CA" dirty="0"/>
              <a:t>skip counter i.e. the index of the next transaction, which plays the same role as a pointer to the next transaction</a:t>
            </a:r>
          </a:p>
          <a:p>
            <a:r>
              <a:rPr lang="en-CA" dirty="0"/>
              <a:t>skip list with key = cost</a:t>
            </a:r>
          </a:p>
          <a:p>
            <a:endParaRPr lang="en-CA" dirty="0"/>
          </a:p>
          <a:p>
            <a:r>
              <a:rPr lang="en-CA" dirty="0"/>
              <a:t>Insert transaction in array with pointer to list node, and in skip list with pointer to list node; update skip counter and update previous transaction skip counter</a:t>
            </a:r>
          </a:p>
          <a:p>
            <a:r>
              <a:rPr lang="en-CA" dirty="0"/>
              <a:t>a) O(1); b) O(1); c) find start Array, iterate in Array using skip counter: O(h); d) skip list O(log n + h)</a:t>
            </a:r>
          </a:p>
          <a:p>
            <a:endParaRPr lang="en-CA" dirty="0"/>
          </a:p>
          <a:p>
            <a:r>
              <a:rPr lang="en-CA" dirty="0"/>
              <a:t>Cannot use skip counter to replace skip list. Why?</a:t>
            </a:r>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7</a:t>
            </a:fld>
            <a:endParaRPr lang="en-US"/>
          </a:p>
        </p:txBody>
      </p:sp>
      <p:graphicFrame>
        <p:nvGraphicFramePr>
          <p:cNvPr id="5" name="Table 5">
            <a:extLst>
              <a:ext uri="{FF2B5EF4-FFF2-40B4-BE49-F238E27FC236}">
                <a16:creationId xmlns:a16="http://schemas.microsoft.com/office/drawing/2014/main" id="{5EA37962-7100-4C81-839A-31BB660E3FD9}"/>
              </a:ext>
            </a:extLst>
          </p:cNvPr>
          <p:cNvGraphicFramePr>
            <a:graphicFrameLocks noGrp="1"/>
          </p:cNvGraphicFramePr>
          <p:nvPr>
            <p:extLst>
              <p:ext uri="{D42A27DB-BD31-4B8C-83A1-F6EECF244321}">
                <p14:modId xmlns:p14="http://schemas.microsoft.com/office/powerpoint/2010/main" val="3535947372"/>
              </p:ext>
            </p:extLst>
          </p:nvPr>
        </p:nvGraphicFramePr>
        <p:xfrm>
          <a:off x="8590546" y="960297"/>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sp>
        <p:nvSpPr>
          <p:cNvPr id="7" name="Rectangle 6">
            <a:extLst>
              <a:ext uri="{FF2B5EF4-FFF2-40B4-BE49-F238E27FC236}">
                <a16:creationId xmlns:a16="http://schemas.microsoft.com/office/drawing/2014/main" id="{CA974A40-E915-4AE8-92F6-EAB003FAAED1}"/>
              </a:ext>
            </a:extLst>
          </p:cNvPr>
          <p:cNvSpPr/>
          <p:nvPr/>
        </p:nvSpPr>
        <p:spPr>
          <a:xfrm>
            <a:off x="10371222" y="2105526"/>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EC9CC5-D322-4098-B96A-D86EF48D8EA0}"/>
              </a:ext>
            </a:extLst>
          </p:cNvPr>
          <p:cNvSpPr/>
          <p:nvPr/>
        </p:nvSpPr>
        <p:spPr>
          <a:xfrm>
            <a:off x="8610601" y="2077453"/>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C7F355-4419-4166-A509-C31ECAA2E07A}"/>
              </a:ext>
            </a:extLst>
          </p:cNvPr>
          <p:cNvSpPr/>
          <p:nvPr/>
        </p:nvSpPr>
        <p:spPr>
          <a:xfrm>
            <a:off x="9280358" y="2121568"/>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C4CE4C4A-1A21-4204-B275-4B6698C3A389}"/>
              </a:ext>
            </a:extLst>
          </p:cNvPr>
          <p:cNvCxnSpPr>
            <a:cxnSpLocks/>
            <a:stCxn id="13" idx="0"/>
          </p:cNvCxnSpPr>
          <p:nvPr/>
        </p:nvCxnSpPr>
        <p:spPr>
          <a:xfrm rot="5400000" flipH="1" flipV="1">
            <a:off x="9043737" y="1722521"/>
            <a:ext cx="798094" cy="1"/>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pic>
        <p:nvPicPr>
          <p:cNvPr id="16" name="Picture 2" descr="https://upload.wikimedia.org/wikipedia/commons/2/2c/Skip_list_add_element-en.gif">
            <a:extLst>
              <a:ext uri="{FF2B5EF4-FFF2-40B4-BE49-F238E27FC236}">
                <a16:creationId xmlns:a16="http://schemas.microsoft.com/office/drawing/2014/main" id="{E90AEDF2-BE63-4869-9050-E364EE452F57}"/>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8444" y="3121946"/>
            <a:ext cx="3893556" cy="1346522"/>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Shape 27">
            <a:extLst>
              <a:ext uri="{FF2B5EF4-FFF2-40B4-BE49-F238E27FC236}">
                <a16:creationId xmlns:a16="http://schemas.microsoft.com/office/drawing/2014/main" id="{B47CBF9E-7D7D-4C11-98E9-1D23E2B3808B}"/>
              </a:ext>
            </a:extLst>
          </p:cNvPr>
          <p:cNvSpPr/>
          <p:nvPr/>
        </p:nvSpPr>
        <p:spPr>
          <a:xfrm>
            <a:off x="9372600" y="240532"/>
            <a:ext cx="1130968" cy="734026"/>
          </a:xfrm>
          <a:custGeom>
            <a:avLst/>
            <a:gdLst>
              <a:gd name="connsiteX0" fmla="*/ 0 w 1638154"/>
              <a:gd name="connsiteY0" fmla="*/ 577607 h 622113"/>
              <a:gd name="connsiteX1" fmla="*/ 637673 w 1638154"/>
              <a:gd name="connsiteY1" fmla="*/ 91 h 622113"/>
              <a:gd name="connsiteX2" fmla="*/ 1130968 w 1638154"/>
              <a:gd name="connsiteY2" fmla="*/ 613702 h 622113"/>
              <a:gd name="connsiteX3" fmla="*/ 1600200 w 1638154"/>
              <a:gd name="connsiteY3" fmla="*/ 373070 h 622113"/>
              <a:gd name="connsiteX4" fmla="*/ 1576137 w 1638154"/>
              <a:gd name="connsiteY4" fmla="*/ 409165 h 622113"/>
              <a:gd name="connsiteX0" fmla="*/ 0 w 1600200"/>
              <a:gd name="connsiteY0" fmla="*/ 577607 h 622113"/>
              <a:gd name="connsiteX1" fmla="*/ 637673 w 1600200"/>
              <a:gd name="connsiteY1" fmla="*/ 91 h 622113"/>
              <a:gd name="connsiteX2" fmla="*/ 1130968 w 1600200"/>
              <a:gd name="connsiteY2" fmla="*/ 613702 h 622113"/>
              <a:gd name="connsiteX3" fmla="*/ 1600200 w 1600200"/>
              <a:gd name="connsiteY3" fmla="*/ 373070 h 622113"/>
              <a:gd name="connsiteX0" fmla="*/ 0 w 1130968"/>
              <a:gd name="connsiteY0" fmla="*/ 577607 h 613702"/>
              <a:gd name="connsiteX1" fmla="*/ 637673 w 1130968"/>
              <a:gd name="connsiteY1" fmla="*/ 91 h 613702"/>
              <a:gd name="connsiteX2" fmla="*/ 1130968 w 1130968"/>
              <a:gd name="connsiteY2" fmla="*/ 613702 h 613702"/>
              <a:gd name="connsiteX0" fmla="*/ 0 w 1130968"/>
              <a:gd name="connsiteY0" fmla="*/ 697897 h 733992"/>
              <a:gd name="connsiteX1" fmla="*/ 601578 w 1130968"/>
              <a:gd name="connsiteY1" fmla="*/ 65 h 733992"/>
              <a:gd name="connsiteX2" fmla="*/ 1130968 w 1130968"/>
              <a:gd name="connsiteY2" fmla="*/ 733992 h 733992"/>
              <a:gd name="connsiteX0" fmla="*/ 0 w 1130968"/>
              <a:gd name="connsiteY0" fmla="*/ 697897 h 733992"/>
              <a:gd name="connsiteX1" fmla="*/ 601578 w 1130968"/>
              <a:gd name="connsiteY1" fmla="*/ 65 h 733992"/>
              <a:gd name="connsiteX2" fmla="*/ 1130968 w 1130968"/>
              <a:gd name="connsiteY2" fmla="*/ 733992 h 733992"/>
              <a:gd name="connsiteX0" fmla="*/ 0 w 1130968"/>
              <a:gd name="connsiteY0" fmla="*/ 697931 h 734026"/>
              <a:gd name="connsiteX1" fmla="*/ 601578 w 1130968"/>
              <a:gd name="connsiteY1" fmla="*/ 99 h 734026"/>
              <a:gd name="connsiteX2" fmla="*/ 1130968 w 1130968"/>
              <a:gd name="connsiteY2" fmla="*/ 734026 h 734026"/>
            </a:gdLst>
            <a:ahLst/>
            <a:cxnLst>
              <a:cxn ang="0">
                <a:pos x="connsiteX0" y="connsiteY0"/>
              </a:cxn>
              <a:cxn ang="0">
                <a:pos x="connsiteX1" y="connsiteY1"/>
              </a:cxn>
              <a:cxn ang="0">
                <a:pos x="connsiteX2" y="connsiteY2"/>
              </a:cxn>
            </a:cxnLst>
            <a:rect l="l" t="t" r="r" b="b"/>
            <a:pathLst>
              <a:path w="1130968" h="734026">
                <a:moveTo>
                  <a:pt x="0" y="697931"/>
                </a:moveTo>
                <a:cubicBezTo>
                  <a:pt x="56147" y="261786"/>
                  <a:pt x="413083" y="-5917"/>
                  <a:pt x="601578" y="99"/>
                </a:cubicBezTo>
                <a:cubicBezTo>
                  <a:pt x="790073" y="6115"/>
                  <a:pt x="1006641" y="479358"/>
                  <a:pt x="1130968" y="734026"/>
                </a:cubicBez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ctor: Curved 29">
            <a:extLst>
              <a:ext uri="{FF2B5EF4-FFF2-40B4-BE49-F238E27FC236}">
                <a16:creationId xmlns:a16="http://schemas.microsoft.com/office/drawing/2014/main" id="{F5ADCE9C-0607-4E1B-8F1A-62DB1D69FC4D}"/>
              </a:ext>
            </a:extLst>
          </p:cNvPr>
          <p:cNvCxnSpPr>
            <a:cxnSpLocks/>
          </p:cNvCxnSpPr>
          <p:nvPr/>
        </p:nvCxnSpPr>
        <p:spPr>
          <a:xfrm rot="5400000" flipH="1" flipV="1">
            <a:off x="10110538" y="1730542"/>
            <a:ext cx="798094" cy="1"/>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22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tMAT: Solution 2 [Most logical]</a:t>
            </a:r>
            <a:br>
              <a:rPr lang="en-CA" dirty="0"/>
            </a:br>
            <a:r>
              <a:rPr lang="en-CA" dirty="0"/>
              <a:t>hash table + pointer + skip list</a:t>
            </a:r>
          </a:p>
        </p:txBody>
      </p:sp>
      <p:sp>
        <p:nvSpPr>
          <p:cNvPr id="3" name="Content Placeholder 2"/>
          <p:cNvSpPr>
            <a:spLocks noGrp="1"/>
          </p:cNvSpPr>
          <p:nvPr>
            <p:ph idx="1"/>
          </p:nvPr>
        </p:nvSpPr>
        <p:spPr>
          <a:xfrm>
            <a:off x="0" y="2506662"/>
            <a:ext cx="7688179" cy="4351338"/>
          </a:xfrm>
        </p:spPr>
        <p:txBody>
          <a:bodyPr>
            <a:normAutofit/>
          </a:bodyPr>
          <a:lstStyle/>
          <a:p>
            <a:r>
              <a:rPr lang="en-CA" dirty="0"/>
              <a:t>hash table with key on date [saves space]</a:t>
            </a:r>
          </a:p>
          <a:p>
            <a:r>
              <a:rPr lang="en-CA" dirty="0"/>
              <a:t>Each transaction stores a pointer to the next transaction (explicit list data structure)</a:t>
            </a:r>
          </a:p>
          <a:p>
            <a:r>
              <a:rPr lang="en-CA" dirty="0" err="1"/>
              <a:t>SkipList</a:t>
            </a:r>
            <a:r>
              <a:rPr lang="en-CA" dirty="0"/>
              <a:t> with key on cost (in cents)</a:t>
            </a:r>
          </a:p>
          <a:p>
            <a:r>
              <a:rPr lang="en-CA" dirty="0"/>
              <a:t>a) O(1); b) O(1); expected time</a:t>
            </a:r>
          </a:p>
          <a:p>
            <a:r>
              <a:rPr lang="en-CA" dirty="0"/>
              <a:t>c) O(h) worst case after O(1) expected to find first transaction i.e. O(h) expected, O(n) worst-case</a:t>
            </a:r>
          </a:p>
          <a:p>
            <a:r>
              <a:rPr lang="en-CA" dirty="0"/>
              <a:t>d) O(log n + h) expected</a:t>
            </a:r>
          </a:p>
          <a:p>
            <a:endParaRPr lang="en-CA" dirty="0"/>
          </a:p>
          <a:p>
            <a:endParaRPr lang="en-CA" dirty="0"/>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8</a:t>
            </a:fld>
            <a:endParaRPr lang="en-US"/>
          </a:p>
        </p:txBody>
      </p:sp>
      <p:graphicFrame>
        <p:nvGraphicFramePr>
          <p:cNvPr id="5" name="Table 5">
            <a:extLst>
              <a:ext uri="{FF2B5EF4-FFF2-40B4-BE49-F238E27FC236}">
                <a16:creationId xmlns:a16="http://schemas.microsoft.com/office/drawing/2014/main" id="{ACCCB779-AFE1-4ACE-A6A2-51F58D634A9F}"/>
              </a:ext>
            </a:extLst>
          </p:cNvPr>
          <p:cNvGraphicFramePr>
            <a:graphicFrameLocks noGrp="1"/>
          </p:cNvGraphicFramePr>
          <p:nvPr>
            <p:extLst>
              <p:ext uri="{D42A27DB-BD31-4B8C-83A1-F6EECF244321}">
                <p14:modId xmlns:p14="http://schemas.microsoft.com/office/powerpoint/2010/main" val="3203007418"/>
              </p:ext>
            </p:extLst>
          </p:nvPr>
        </p:nvGraphicFramePr>
        <p:xfrm>
          <a:off x="8289757" y="2801129"/>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pic>
        <p:nvPicPr>
          <p:cNvPr id="10" name="Picture 2" descr="https://upload.wikimedia.org/wikipedia/commons/2/2c/Skip_list_add_element-en.gif">
            <a:extLst>
              <a:ext uri="{FF2B5EF4-FFF2-40B4-BE49-F238E27FC236}">
                <a16:creationId xmlns:a16="http://schemas.microsoft.com/office/drawing/2014/main" id="{6D3DF810-220F-4C63-8505-9DAF9CC63F09}"/>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5781" y="4734178"/>
            <a:ext cx="3893556" cy="13465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59CE447-706A-4F3D-AC48-72A2450226B4}"/>
              </a:ext>
            </a:extLst>
          </p:cNvPr>
          <p:cNvSpPr txBox="1"/>
          <p:nvPr/>
        </p:nvSpPr>
        <p:spPr>
          <a:xfrm>
            <a:off x="9432757" y="336884"/>
            <a:ext cx="1261884" cy="369332"/>
          </a:xfrm>
          <a:prstGeom prst="rect">
            <a:avLst/>
          </a:prstGeom>
          <a:noFill/>
        </p:spPr>
        <p:txBody>
          <a:bodyPr wrap="none" rtlCol="0">
            <a:spAutoFit/>
          </a:bodyPr>
          <a:lstStyle/>
          <a:p>
            <a:r>
              <a:rPr lang="en-US" dirty="0"/>
              <a:t>2022-10-27</a:t>
            </a:r>
          </a:p>
        </p:txBody>
      </p:sp>
      <p:sp>
        <p:nvSpPr>
          <p:cNvPr id="14" name="Rectangle: Rounded Corners 13">
            <a:extLst>
              <a:ext uri="{FF2B5EF4-FFF2-40B4-BE49-F238E27FC236}">
                <a16:creationId xmlns:a16="http://schemas.microsoft.com/office/drawing/2014/main" id="{9232055E-1838-47CD-9A3A-F90524E5B5A3}"/>
              </a:ext>
            </a:extLst>
          </p:cNvPr>
          <p:cNvSpPr/>
          <p:nvPr/>
        </p:nvSpPr>
        <p:spPr>
          <a:xfrm>
            <a:off x="8265695" y="1576137"/>
            <a:ext cx="3681663" cy="42110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function</a:t>
            </a:r>
          </a:p>
        </p:txBody>
      </p:sp>
      <p:cxnSp>
        <p:nvCxnSpPr>
          <p:cNvPr id="15" name="Connector: Curved 14">
            <a:extLst>
              <a:ext uri="{FF2B5EF4-FFF2-40B4-BE49-F238E27FC236}">
                <a16:creationId xmlns:a16="http://schemas.microsoft.com/office/drawing/2014/main" id="{D38B1864-978D-4922-884C-9551A5865FB1}"/>
              </a:ext>
            </a:extLst>
          </p:cNvPr>
          <p:cNvCxnSpPr>
            <a:cxnSpLocks/>
          </p:cNvCxnSpPr>
          <p:nvPr/>
        </p:nvCxnSpPr>
        <p:spPr>
          <a:xfrm rot="5400000" flipH="1" flipV="1">
            <a:off x="9733550" y="1185111"/>
            <a:ext cx="798094" cy="1"/>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E272D4CE-FFEF-443E-BC87-5000ECB0C258}"/>
              </a:ext>
            </a:extLst>
          </p:cNvPr>
          <p:cNvCxnSpPr>
            <a:cxnSpLocks/>
          </p:cNvCxnSpPr>
          <p:nvPr/>
        </p:nvCxnSpPr>
        <p:spPr>
          <a:xfrm rot="16200000" flipV="1">
            <a:off x="10097503" y="2006266"/>
            <a:ext cx="786063" cy="719890"/>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1216287-D8AC-428B-859E-C969ADE242DD}"/>
              </a:ext>
            </a:extLst>
          </p:cNvPr>
          <p:cNvGrpSpPr/>
          <p:nvPr/>
        </p:nvGrpSpPr>
        <p:grpSpPr>
          <a:xfrm>
            <a:off x="10070432" y="3946358"/>
            <a:ext cx="649705" cy="312821"/>
            <a:chOff x="8698832" y="2093495"/>
            <a:chExt cx="649705" cy="312821"/>
          </a:xfrm>
        </p:grpSpPr>
        <p:sp>
          <p:nvSpPr>
            <p:cNvPr id="18" name="Rectangle 17">
              <a:extLst>
                <a:ext uri="{FF2B5EF4-FFF2-40B4-BE49-F238E27FC236}">
                  <a16:creationId xmlns:a16="http://schemas.microsoft.com/office/drawing/2014/main" id="{CDA0A1B2-8071-4535-8B42-D5686EB58557}"/>
                </a:ext>
              </a:extLst>
            </p:cNvPr>
            <p:cNvSpPr/>
            <p:nvPr/>
          </p:nvSpPr>
          <p:spPr>
            <a:xfrm>
              <a:off x="8698832" y="2093495"/>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339BB3F-2796-490B-905B-1C62AA0E092E}"/>
                </a:ext>
              </a:extLst>
            </p:cNvPr>
            <p:cNvCxnSpPr>
              <a:cxnSpLocks/>
              <a:endCxn id="18" idx="3"/>
            </p:cNvCxnSpPr>
            <p:nvPr/>
          </p:nvCxnSpPr>
          <p:spPr>
            <a:xfrm flipH="1">
              <a:off x="9023684" y="2249906"/>
              <a:ext cx="324853" cy="0"/>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507307-9723-48C9-BE29-A933E6B7E82A}"/>
              </a:ext>
            </a:extLst>
          </p:cNvPr>
          <p:cNvGrpSpPr/>
          <p:nvPr/>
        </p:nvGrpSpPr>
        <p:grpSpPr>
          <a:xfrm>
            <a:off x="10728159" y="3954379"/>
            <a:ext cx="649705" cy="312821"/>
            <a:chOff x="8698832" y="2093495"/>
            <a:chExt cx="649705" cy="312821"/>
          </a:xfrm>
        </p:grpSpPr>
        <p:sp>
          <p:nvSpPr>
            <p:cNvPr id="21" name="Rectangle 20">
              <a:extLst>
                <a:ext uri="{FF2B5EF4-FFF2-40B4-BE49-F238E27FC236}">
                  <a16:creationId xmlns:a16="http://schemas.microsoft.com/office/drawing/2014/main" id="{2E59C986-49E2-4657-A999-A2B30644A2FB}"/>
                </a:ext>
              </a:extLst>
            </p:cNvPr>
            <p:cNvSpPr/>
            <p:nvPr/>
          </p:nvSpPr>
          <p:spPr>
            <a:xfrm>
              <a:off x="8698832" y="2093495"/>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09A4708-0B8E-447C-98D5-FAC0389E5CD9}"/>
                </a:ext>
              </a:extLst>
            </p:cNvPr>
            <p:cNvCxnSpPr>
              <a:cxnSpLocks/>
              <a:endCxn id="21" idx="3"/>
            </p:cNvCxnSpPr>
            <p:nvPr/>
          </p:nvCxnSpPr>
          <p:spPr>
            <a:xfrm flipH="1">
              <a:off x="9023684" y="2249906"/>
              <a:ext cx="324853" cy="0"/>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9F15D26-7077-4405-9F0E-86C9C6620128}"/>
              </a:ext>
            </a:extLst>
          </p:cNvPr>
          <p:cNvGrpSpPr/>
          <p:nvPr/>
        </p:nvGrpSpPr>
        <p:grpSpPr>
          <a:xfrm>
            <a:off x="11409948" y="3974431"/>
            <a:ext cx="649705" cy="312821"/>
            <a:chOff x="8698832" y="2093495"/>
            <a:chExt cx="649705" cy="312821"/>
          </a:xfrm>
        </p:grpSpPr>
        <p:sp>
          <p:nvSpPr>
            <p:cNvPr id="24" name="Rectangle 23">
              <a:extLst>
                <a:ext uri="{FF2B5EF4-FFF2-40B4-BE49-F238E27FC236}">
                  <a16:creationId xmlns:a16="http://schemas.microsoft.com/office/drawing/2014/main" id="{7A652436-AE6B-4266-AE99-81C57D6F19F9}"/>
                </a:ext>
              </a:extLst>
            </p:cNvPr>
            <p:cNvSpPr/>
            <p:nvPr/>
          </p:nvSpPr>
          <p:spPr>
            <a:xfrm>
              <a:off x="8698832" y="2093495"/>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E632B23-B734-4C15-A7EB-E524D0209288}"/>
                </a:ext>
              </a:extLst>
            </p:cNvPr>
            <p:cNvCxnSpPr>
              <a:cxnSpLocks/>
              <a:endCxn id="24" idx="3"/>
            </p:cNvCxnSpPr>
            <p:nvPr/>
          </p:nvCxnSpPr>
          <p:spPr>
            <a:xfrm flipH="1">
              <a:off x="9023684" y="2249906"/>
              <a:ext cx="324853" cy="0"/>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grpSp>
      <p:cxnSp>
        <p:nvCxnSpPr>
          <p:cNvPr id="26" name="Connector: Curved 25">
            <a:extLst>
              <a:ext uri="{FF2B5EF4-FFF2-40B4-BE49-F238E27FC236}">
                <a16:creationId xmlns:a16="http://schemas.microsoft.com/office/drawing/2014/main" id="{F9B0BFD6-425B-4016-BB04-07213064A50C}"/>
              </a:ext>
            </a:extLst>
          </p:cNvPr>
          <p:cNvCxnSpPr>
            <a:cxnSpLocks/>
            <a:stCxn id="24" idx="0"/>
          </p:cNvCxnSpPr>
          <p:nvPr/>
        </p:nvCxnSpPr>
        <p:spPr>
          <a:xfrm rot="16200000" flipV="1">
            <a:off x="10819398" y="3221455"/>
            <a:ext cx="786063" cy="719890"/>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36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tMAT: Solution 3 [Most time efficient]</a:t>
            </a:r>
            <a:br>
              <a:rPr lang="en-CA" dirty="0"/>
            </a:br>
            <a:r>
              <a:rPr lang="en-CA" dirty="0"/>
              <a:t>array + </a:t>
            </a:r>
            <a:r>
              <a:rPr lang="en-CA" dirty="0" err="1"/>
              <a:t>nextTransInt</a:t>
            </a:r>
            <a:r>
              <a:rPr lang="en-CA" dirty="0"/>
              <a:t> + array</a:t>
            </a:r>
          </a:p>
        </p:txBody>
      </p:sp>
      <p:sp>
        <p:nvSpPr>
          <p:cNvPr id="3" name="Content Placeholder 2"/>
          <p:cNvSpPr>
            <a:spLocks noGrp="1"/>
          </p:cNvSpPr>
          <p:nvPr>
            <p:ph idx="1"/>
          </p:nvPr>
        </p:nvSpPr>
        <p:spPr>
          <a:xfrm>
            <a:off x="0" y="1937084"/>
            <a:ext cx="8229600" cy="5029200"/>
          </a:xfrm>
        </p:spPr>
        <p:txBody>
          <a:bodyPr>
            <a:normAutofit fontScale="92500" lnSpcReduction="10000"/>
          </a:bodyPr>
          <a:lstStyle/>
          <a:p>
            <a:r>
              <a:rPr lang="en-CA" dirty="0"/>
              <a:t>Array with index on (translated) key on date as epoch and transaction storing the next transaction date [waste space]</a:t>
            </a:r>
          </a:p>
          <a:p>
            <a:r>
              <a:rPr lang="en-CA" dirty="0"/>
              <a:t>Transaction object stores date, cost, description, </a:t>
            </a:r>
            <a:r>
              <a:rPr lang="en-CA" dirty="0" err="1"/>
              <a:t>nextTransactionTime</a:t>
            </a:r>
            <a:endParaRPr lang="en-CA" dirty="0"/>
          </a:p>
          <a:p>
            <a:r>
              <a:rPr lang="en-CA" dirty="0"/>
              <a:t>array indexed by cost (in cents) with value storing a list of pointers to Transactions having that specific cost [waste space]</a:t>
            </a:r>
          </a:p>
          <a:p>
            <a:pPr marL="0" indent="0">
              <a:buNone/>
            </a:pPr>
            <a:endParaRPr lang="en-CA" dirty="0"/>
          </a:p>
          <a:p>
            <a:r>
              <a:rPr lang="en-CA" dirty="0"/>
              <a:t>a) O(1); b) O(1); worst-case time</a:t>
            </a:r>
          </a:p>
          <a:p>
            <a:r>
              <a:rPr lang="en-CA" dirty="0"/>
              <a:t>c) O(h) worst-case</a:t>
            </a:r>
          </a:p>
          <a:p>
            <a:r>
              <a:rPr lang="en-CA" dirty="0"/>
              <a:t>d) O(h + range size) worst-case</a:t>
            </a:r>
          </a:p>
          <a:p>
            <a:endParaRPr lang="en-CA" dirty="0"/>
          </a:p>
        </p:txBody>
      </p:sp>
      <p:sp>
        <p:nvSpPr>
          <p:cNvPr id="4" name="Slide Number Placeholder 3"/>
          <p:cNvSpPr>
            <a:spLocks noGrp="1"/>
          </p:cNvSpPr>
          <p:nvPr>
            <p:ph type="sldNum" sz="quarter" idx="12"/>
          </p:nvPr>
        </p:nvSpPr>
        <p:spPr/>
        <p:txBody>
          <a:bodyPr/>
          <a:lstStyle/>
          <a:p>
            <a:pPr>
              <a:defRPr/>
            </a:pPr>
            <a:fld id="{1D7BF78D-496F-4B18-89F6-F9AC3B233C29}" type="slidenum">
              <a:rPr lang="en-US" smtClean="0"/>
              <a:pPr>
                <a:defRPr/>
              </a:pPr>
              <a:t>9</a:t>
            </a:fld>
            <a:endParaRPr lang="en-US"/>
          </a:p>
        </p:txBody>
      </p:sp>
      <p:graphicFrame>
        <p:nvGraphicFramePr>
          <p:cNvPr id="5" name="Table 5">
            <a:extLst>
              <a:ext uri="{FF2B5EF4-FFF2-40B4-BE49-F238E27FC236}">
                <a16:creationId xmlns:a16="http://schemas.microsoft.com/office/drawing/2014/main" id="{B1E3B7BE-25F1-45AE-8D9A-FE9076935843}"/>
              </a:ext>
            </a:extLst>
          </p:cNvPr>
          <p:cNvGraphicFramePr>
            <a:graphicFrameLocks noGrp="1"/>
          </p:cNvGraphicFramePr>
          <p:nvPr>
            <p:extLst>
              <p:ext uri="{D42A27DB-BD31-4B8C-83A1-F6EECF244321}">
                <p14:modId xmlns:p14="http://schemas.microsoft.com/office/powerpoint/2010/main" val="3754101578"/>
              </p:ext>
            </p:extLst>
          </p:nvPr>
        </p:nvGraphicFramePr>
        <p:xfrm>
          <a:off x="8337883" y="1898760"/>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sp>
        <p:nvSpPr>
          <p:cNvPr id="7" name="Rectangle 6">
            <a:extLst>
              <a:ext uri="{FF2B5EF4-FFF2-40B4-BE49-F238E27FC236}">
                <a16:creationId xmlns:a16="http://schemas.microsoft.com/office/drawing/2014/main" id="{3C5248A8-EC01-48F3-945B-27EF85F9D86E}"/>
              </a:ext>
            </a:extLst>
          </p:cNvPr>
          <p:cNvSpPr/>
          <p:nvPr/>
        </p:nvSpPr>
        <p:spPr>
          <a:xfrm>
            <a:off x="8446169" y="3031958"/>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F0D4C0-8BBB-48FC-9D35-F2FC1FC17213}"/>
              </a:ext>
            </a:extLst>
          </p:cNvPr>
          <p:cNvSpPr/>
          <p:nvPr/>
        </p:nvSpPr>
        <p:spPr>
          <a:xfrm>
            <a:off x="9785685" y="3060031"/>
            <a:ext cx="324852" cy="31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6A4C0F52-2401-4A97-8750-DF4A01FCF6E6}"/>
              </a:ext>
            </a:extLst>
          </p:cNvPr>
          <p:cNvCxnSpPr>
            <a:cxnSpLocks/>
            <a:stCxn id="13" idx="0"/>
          </p:cNvCxnSpPr>
          <p:nvPr/>
        </p:nvCxnSpPr>
        <p:spPr>
          <a:xfrm rot="16200000" flipV="1">
            <a:off x="9195135" y="2307055"/>
            <a:ext cx="786063" cy="719890"/>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D3B58A33-5A68-48D4-8885-4D74AAD2EFC2}"/>
              </a:ext>
            </a:extLst>
          </p:cNvPr>
          <p:cNvCxnSpPr>
            <a:cxnSpLocks/>
            <a:endCxn id="13" idx="3"/>
          </p:cNvCxnSpPr>
          <p:nvPr/>
        </p:nvCxnSpPr>
        <p:spPr>
          <a:xfrm rot="5400000">
            <a:off x="9871911" y="2488531"/>
            <a:ext cx="966537" cy="489284"/>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45C8AA1C-D460-4CBB-863B-8D73FCF2B758}"/>
              </a:ext>
            </a:extLst>
          </p:cNvPr>
          <p:cNvCxnSpPr>
            <a:cxnSpLocks/>
            <a:stCxn id="7" idx="0"/>
          </p:cNvCxnSpPr>
          <p:nvPr/>
        </p:nvCxnSpPr>
        <p:spPr>
          <a:xfrm rot="16200000" flipV="1">
            <a:off x="8156411" y="2579773"/>
            <a:ext cx="761998" cy="142371"/>
          </a:xfrm>
          <a:prstGeom prst="curvedConnector3">
            <a:avLst>
              <a:gd name="adj1" fmla="val 50000"/>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2DFC0405-CB05-4D29-80AA-7458F6E91C1A}"/>
              </a:ext>
            </a:extLst>
          </p:cNvPr>
          <p:cNvCxnSpPr>
            <a:cxnSpLocks/>
            <a:endCxn id="7" idx="3"/>
          </p:cNvCxnSpPr>
          <p:nvPr/>
        </p:nvCxnSpPr>
        <p:spPr>
          <a:xfrm rot="5400000">
            <a:off x="8518358" y="2526631"/>
            <a:ext cx="914401" cy="409074"/>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graphicFrame>
        <p:nvGraphicFramePr>
          <p:cNvPr id="26" name="Table 5">
            <a:extLst>
              <a:ext uri="{FF2B5EF4-FFF2-40B4-BE49-F238E27FC236}">
                <a16:creationId xmlns:a16="http://schemas.microsoft.com/office/drawing/2014/main" id="{3D009E9C-F136-4107-8D15-3DDBF1309C32}"/>
              </a:ext>
            </a:extLst>
          </p:cNvPr>
          <p:cNvGraphicFramePr>
            <a:graphicFrameLocks noGrp="1"/>
          </p:cNvGraphicFramePr>
          <p:nvPr>
            <p:extLst>
              <p:ext uri="{D42A27DB-BD31-4B8C-83A1-F6EECF244321}">
                <p14:modId xmlns:p14="http://schemas.microsoft.com/office/powerpoint/2010/main" val="1658697145"/>
              </p:ext>
            </p:extLst>
          </p:nvPr>
        </p:nvGraphicFramePr>
        <p:xfrm>
          <a:off x="8333872" y="5311718"/>
          <a:ext cx="3481140" cy="370840"/>
        </p:xfrm>
        <a:graphic>
          <a:graphicData uri="http://schemas.openxmlformats.org/drawingml/2006/table">
            <a:tbl>
              <a:tblPr>
                <a:tableStyleId>{5C22544A-7EE6-4342-B048-85BDC9FD1C3A}</a:tableStyleId>
              </a:tblPr>
              <a:tblGrid>
                <a:gridCol w="348114">
                  <a:extLst>
                    <a:ext uri="{9D8B030D-6E8A-4147-A177-3AD203B41FA5}">
                      <a16:colId xmlns:a16="http://schemas.microsoft.com/office/drawing/2014/main" val="3637246982"/>
                    </a:ext>
                  </a:extLst>
                </a:gridCol>
                <a:gridCol w="348114">
                  <a:extLst>
                    <a:ext uri="{9D8B030D-6E8A-4147-A177-3AD203B41FA5}">
                      <a16:colId xmlns:a16="http://schemas.microsoft.com/office/drawing/2014/main" val="728815480"/>
                    </a:ext>
                  </a:extLst>
                </a:gridCol>
                <a:gridCol w="348114">
                  <a:extLst>
                    <a:ext uri="{9D8B030D-6E8A-4147-A177-3AD203B41FA5}">
                      <a16:colId xmlns:a16="http://schemas.microsoft.com/office/drawing/2014/main" val="2257227081"/>
                    </a:ext>
                  </a:extLst>
                </a:gridCol>
                <a:gridCol w="348114">
                  <a:extLst>
                    <a:ext uri="{9D8B030D-6E8A-4147-A177-3AD203B41FA5}">
                      <a16:colId xmlns:a16="http://schemas.microsoft.com/office/drawing/2014/main" val="3636889852"/>
                    </a:ext>
                  </a:extLst>
                </a:gridCol>
                <a:gridCol w="348114">
                  <a:extLst>
                    <a:ext uri="{9D8B030D-6E8A-4147-A177-3AD203B41FA5}">
                      <a16:colId xmlns:a16="http://schemas.microsoft.com/office/drawing/2014/main" val="1996332789"/>
                    </a:ext>
                  </a:extLst>
                </a:gridCol>
                <a:gridCol w="348114">
                  <a:extLst>
                    <a:ext uri="{9D8B030D-6E8A-4147-A177-3AD203B41FA5}">
                      <a16:colId xmlns:a16="http://schemas.microsoft.com/office/drawing/2014/main" val="2526668367"/>
                    </a:ext>
                  </a:extLst>
                </a:gridCol>
                <a:gridCol w="348114">
                  <a:extLst>
                    <a:ext uri="{9D8B030D-6E8A-4147-A177-3AD203B41FA5}">
                      <a16:colId xmlns:a16="http://schemas.microsoft.com/office/drawing/2014/main" val="1650224017"/>
                    </a:ext>
                  </a:extLst>
                </a:gridCol>
                <a:gridCol w="348114">
                  <a:extLst>
                    <a:ext uri="{9D8B030D-6E8A-4147-A177-3AD203B41FA5}">
                      <a16:colId xmlns:a16="http://schemas.microsoft.com/office/drawing/2014/main" val="3605996278"/>
                    </a:ext>
                  </a:extLst>
                </a:gridCol>
                <a:gridCol w="348114">
                  <a:extLst>
                    <a:ext uri="{9D8B030D-6E8A-4147-A177-3AD203B41FA5}">
                      <a16:colId xmlns:a16="http://schemas.microsoft.com/office/drawing/2014/main" val="286110372"/>
                    </a:ext>
                  </a:extLst>
                </a:gridCol>
                <a:gridCol w="348114">
                  <a:extLst>
                    <a:ext uri="{9D8B030D-6E8A-4147-A177-3AD203B41FA5}">
                      <a16:colId xmlns:a16="http://schemas.microsoft.com/office/drawing/2014/main" val="1610332496"/>
                    </a:ext>
                  </a:extLst>
                </a:gridCol>
              </a:tblGrid>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084357"/>
                  </a:ext>
                </a:extLst>
              </a:tr>
            </a:tbl>
          </a:graphicData>
        </a:graphic>
      </p:graphicFrame>
      <p:sp>
        <p:nvSpPr>
          <p:cNvPr id="29" name="Rectangle 28">
            <a:extLst>
              <a:ext uri="{FF2B5EF4-FFF2-40B4-BE49-F238E27FC236}">
                <a16:creationId xmlns:a16="http://schemas.microsoft.com/office/drawing/2014/main" id="{4040A7EF-EA19-4868-9642-E467D8ACA5CB}"/>
              </a:ext>
            </a:extLst>
          </p:cNvPr>
          <p:cNvSpPr/>
          <p:nvPr/>
        </p:nvSpPr>
        <p:spPr>
          <a:xfrm>
            <a:off x="9383630" y="4950494"/>
            <a:ext cx="324852" cy="1122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9882F23-2E6C-4636-A270-87AFE808D611}"/>
              </a:ext>
            </a:extLst>
          </p:cNvPr>
          <p:cNvCxnSpPr>
            <a:cxnSpLocks/>
            <a:stCxn id="29" idx="2"/>
          </p:cNvCxnSpPr>
          <p:nvPr/>
        </p:nvCxnSpPr>
        <p:spPr>
          <a:xfrm flipH="1">
            <a:off x="9541042" y="5062789"/>
            <a:ext cx="5014" cy="243137"/>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C9426A8-7F87-474E-8402-5B31800E77A5}"/>
              </a:ext>
            </a:extLst>
          </p:cNvPr>
          <p:cNvSpPr/>
          <p:nvPr/>
        </p:nvSpPr>
        <p:spPr>
          <a:xfrm>
            <a:off x="9383630" y="4713623"/>
            <a:ext cx="324852" cy="1122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0255AC3C-5A49-479C-8443-78320342AFA2}"/>
              </a:ext>
            </a:extLst>
          </p:cNvPr>
          <p:cNvCxnSpPr>
            <a:cxnSpLocks/>
            <a:stCxn id="36" idx="2"/>
            <a:endCxn id="29" idx="0"/>
          </p:cNvCxnSpPr>
          <p:nvPr/>
        </p:nvCxnSpPr>
        <p:spPr>
          <a:xfrm>
            <a:off x="9546056" y="4825918"/>
            <a:ext cx="0" cy="124576"/>
          </a:xfrm>
          <a:prstGeom prst="straightConnector1">
            <a:avLst/>
          </a:prstGeom>
          <a:ln>
            <a:headEnd type="stealth"/>
            <a:tailEnd type="non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EA1A5A80-09CE-4D7B-B062-0642F941D35D}"/>
              </a:ext>
            </a:extLst>
          </p:cNvPr>
          <p:cNvCxnSpPr>
            <a:cxnSpLocks/>
            <a:stCxn id="7" idx="2"/>
            <a:endCxn id="29" idx="1"/>
          </p:cNvCxnSpPr>
          <p:nvPr/>
        </p:nvCxnSpPr>
        <p:spPr>
          <a:xfrm rot="16200000" flipH="1">
            <a:off x="8165181" y="3788192"/>
            <a:ext cx="1661863" cy="775035"/>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37C5A1D7-8D5B-4AAE-B90B-E6D7F52D1332}"/>
              </a:ext>
            </a:extLst>
          </p:cNvPr>
          <p:cNvCxnSpPr>
            <a:cxnSpLocks/>
            <a:stCxn id="13" idx="2"/>
            <a:endCxn id="36" idx="3"/>
          </p:cNvCxnSpPr>
          <p:nvPr/>
        </p:nvCxnSpPr>
        <p:spPr>
          <a:xfrm rot="5400000">
            <a:off x="9129838" y="3951497"/>
            <a:ext cx="1396919" cy="239629"/>
          </a:xfrm>
          <a:prstGeom prst="curvedConnector2">
            <a:avLst/>
          </a:prstGeom>
          <a:ln w="44450">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29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6155</Words>
  <Application>Microsoft Office PowerPoint</Application>
  <PresentationFormat>Widescreen</PresentationFormat>
  <Paragraphs>1088</Paragraphs>
  <Slides>66</Slides>
  <Notes>21</Notes>
  <HiddenSlides>1</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1</vt:i4>
      </vt:variant>
      <vt:variant>
        <vt:lpstr>Slide Titles</vt:lpstr>
      </vt:variant>
      <vt:variant>
        <vt:i4>66</vt:i4>
      </vt:variant>
    </vt:vector>
  </HeadingPairs>
  <TitlesOfParts>
    <vt:vector size="86" baseType="lpstr">
      <vt:lpstr>-apple-system</vt:lpstr>
      <vt:lpstr>Arial</vt:lpstr>
      <vt:lpstr>Calibri</vt:lpstr>
      <vt:lpstr>Calibri Light</vt:lpstr>
      <vt:lpstr>Cambria Math</vt:lpstr>
      <vt:lpstr>Courier New</vt:lpstr>
      <vt:lpstr>Lato Extended</vt:lpstr>
      <vt:lpstr>Symbol</vt:lpstr>
      <vt:lpstr>Tahoma</vt:lpstr>
      <vt:lpstr>Times</vt:lpstr>
      <vt:lpstr>Times New Roman</vt:lpstr>
      <vt:lpstr>var(--fbyHH-fontFamily)</vt:lpstr>
      <vt:lpstr>Wingdings</vt:lpstr>
      <vt:lpstr>Office Theme</vt:lpstr>
      <vt:lpstr>Blueprint</vt:lpstr>
      <vt:lpstr>1_Blueprint</vt:lpstr>
      <vt:lpstr>2_Blueprint</vt:lpstr>
      <vt:lpstr>3_Blueprint</vt:lpstr>
      <vt:lpstr>Default Design</vt:lpstr>
      <vt:lpstr>Clip</vt:lpstr>
      <vt:lpstr>COSC 222 Data Structures</vt:lpstr>
      <vt:lpstr>Peer3: There are 219 students registered Due tonight</vt:lpstr>
      <vt:lpstr>PowerPoint Presentation</vt:lpstr>
      <vt:lpstr>Plan</vt:lpstr>
      <vt:lpstr>tMAT: build &amp; critic</vt:lpstr>
      <vt:lpstr>tMAT: Solution 1 array + list + skip list</vt:lpstr>
      <vt:lpstr>tMAT: Solution 1’ array + nextIndex + skip list</vt:lpstr>
      <vt:lpstr>tMAT: Solution 2 [Most logical] hash table + pointer + skip list</vt:lpstr>
      <vt:lpstr>tMAT: Solution 3 [Most time efficient] array + nextTransInt + array</vt:lpstr>
      <vt:lpstr>tMAT: Solution 4 [Best overall] hash table + nextTransInt + array</vt:lpstr>
      <vt:lpstr>tMAT</vt:lpstr>
      <vt:lpstr>Readings</vt:lpstr>
      <vt:lpstr>Balanced search trees</vt:lpstr>
      <vt:lpstr>Binary Search Trees</vt:lpstr>
      <vt:lpstr>Binary Search Trees</vt:lpstr>
      <vt:lpstr>Search</vt:lpstr>
      <vt:lpstr>Insertion</vt:lpstr>
      <vt:lpstr>Deletion</vt:lpstr>
      <vt:lpstr>Deletion (cont.)</vt:lpstr>
      <vt:lpstr>Performance</vt:lpstr>
      <vt:lpstr>Application</vt:lpstr>
      <vt:lpstr>AVL Trees</vt:lpstr>
      <vt:lpstr>AVL Tree Definition</vt:lpstr>
      <vt:lpstr>Height of an AVL Tree</vt:lpstr>
      <vt:lpstr>Insertion</vt:lpstr>
      <vt:lpstr>Trinode Restructuring</vt:lpstr>
      <vt:lpstr>Insertion Example, continued</vt:lpstr>
      <vt:lpstr>Restructuring (as Single Rotations)</vt:lpstr>
      <vt:lpstr>Restructuring (as Double Rotations)</vt:lpstr>
      <vt:lpstr>Removal</vt:lpstr>
      <vt:lpstr>Rebalancing after a Removal</vt:lpstr>
      <vt:lpstr>AVL Tree Performance</vt:lpstr>
      <vt:lpstr>Application</vt:lpstr>
      <vt:lpstr>(2,4) Trees</vt:lpstr>
      <vt:lpstr>Multi-Way Search Tree</vt:lpstr>
      <vt:lpstr>Multi-Way Inorder Traversal</vt:lpstr>
      <vt:lpstr>Multi-Way Searching</vt:lpstr>
      <vt:lpstr>(2,4) Trees</vt:lpstr>
      <vt:lpstr>Height of a (2,4) Tree</vt:lpstr>
      <vt:lpstr>Insertion</vt:lpstr>
      <vt:lpstr>Overflow and Split</vt:lpstr>
      <vt:lpstr>Analysis of Insertion</vt:lpstr>
      <vt:lpstr>Deletion</vt:lpstr>
      <vt:lpstr>Underflow and Fusion</vt:lpstr>
      <vt:lpstr>Underflow and Transfer</vt:lpstr>
      <vt:lpstr>Analysis of Deletion</vt:lpstr>
      <vt:lpstr>Comparison of Map Implementations</vt:lpstr>
      <vt:lpstr>Application</vt:lpstr>
      <vt:lpstr>Red-Black Trees</vt:lpstr>
      <vt:lpstr>From (2,4) to Red-Black Trees</vt:lpstr>
      <vt:lpstr>Red-Black Trees</vt:lpstr>
      <vt:lpstr>Height of a Red-Black Tree</vt:lpstr>
      <vt:lpstr>Insertion</vt:lpstr>
      <vt:lpstr>Remedying a Double Red</vt:lpstr>
      <vt:lpstr>Restructuring</vt:lpstr>
      <vt:lpstr>Restructuring (cont.)</vt:lpstr>
      <vt:lpstr>Recoloring</vt:lpstr>
      <vt:lpstr>Analysis of Insertion</vt:lpstr>
      <vt:lpstr>Deletion</vt:lpstr>
      <vt:lpstr>Remedying a Double Black</vt:lpstr>
      <vt:lpstr>Red-Black Tree Reorganization</vt:lpstr>
      <vt:lpstr>Red-Black tree advantages</vt:lpstr>
      <vt:lpstr>Application</vt:lpstr>
      <vt:lpstr>AVL vs. Red-Black tree</vt:lpstr>
      <vt:lpstr>Other trees</vt:lpstr>
      <vt:lpstr>Readings</vt:lpstr>
    </vt:vector>
  </TitlesOfParts>
  <Company>UBC Okanagan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222 Data Structures</dc:title>
  <dc:creator>ylucet</dc:creator>
  <cp:lastModifiedBy>Lucet, Yves</cp:lastModifiedBy>
  <cp:revision>51</cp:revision>
  <dcterms:created xsi:type="dcterms:W3CDTF">2018-10-20T00:48:52Z</dcterms:created>
  <dcterms:modified xsi:type="dcterms:W3CDTF">2022-10-27T17:47:18Z</dcterms:modified>
</cp:coreProperties>
</file>