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52" r:id="rId2"/>
    <p:sldId id="381" r:id="rId3"/>
    <p:sldId id="382" r:id="rId4"/>
    <p:sldId id="355" r:id="rId5"/>
    <p:sldId id="363" r:id="rId6"/>
    <p:sldId id="383" r:id="rId7"/>
    <p:sldId id="384" r:id="rId8"/>
    <p:sldId id="372" r:id="rId9"/>
    <p:sldId id="361" r:id="rId10"/>
    <p:sldId id="358" r:id="rId11"/>
    <p:sldId id="362" r:id="rId12"/>
    <p:sldId id="354" r:id="rId13"/>
    <p:sldId id="346" r:id="rId14"/>
    <p:sldId id="360" r:id="rId15"/>
    <p:sldId id="356" r:id="rId16"/>
    <p:sldId id="385" r:id="rId17"/>
    <p:sldId id="386" r:id="rId18"/>
    <p:sldId id="380" r:id="rId19"/>
    <p:sldId id="371" r:id="rId20"/>
    <p:sldId id="374" r:id="rId21"/>
    <p:sldId id="387" r:id="rId22"/>
    <p:sldId id="375" r:id="rId23"/>
    <p:sldId id="377" r:id="rId24"/>
    <p:sldId id="378" r:id="rId25"/>
    <p:sldId id="379" r:id="rId26"/>
    <p:sldId id="32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" id="{DFF43C53-1D8A-49A3-8B70-FAD71CED8CB5}">
          <p14:sldIdLst>
            <p14:sldId id="352"/>
            <p14:sldId id="381"/>
            <p14:sldId id="382"/>
            <p14:sldId id="355"/>
            <p14:sldId id="363"/>
            <p14:sldId id="383"/>
            <p14:sldId id="384"/>
            <p14:sldId id="372"/>
            <p14:sldId id="361"/>
            <p14:sldId id="358"/>
            <p14:sldId id="362"/>
            <p14:sldId id="354"/>
            <p14:sldId id="346"/>
            <p14:sldId id="360"/>
          </p14:sldIdLst>
        </p14:section>
        <p14:section name="Review" id="{61189A49-6026-45C4-9D34-EE419159B645}">
          <p14:sldIdLst>
            <p14:sldId id="356"/>
            <p14:sldId id="385"/>
            <p14:sldId id="386"/>
            <p14:sldId id="380"/>
            <p14:sldId id="371"/>
          </p14:sldIdLst>
        </p14:section>
        <p14:section name="Explore" id="{F6293CFF-4E01-4589-B2C3-B07E2CF5E494}">
          <p14:sldIdLst>
            <p14:sldId id="374"/>
            <p14:sldId id="387"/>
            <p14:sldId id="375"/>
            <p14:sldId id="377"/>
            <p14:sldId id="378"/>
            <p14:sldId id="379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31" autoAdjust="0"/>
    <p:restoredTop sz="72752" autoAdjust="0"/>
  </p:normalViewPr>
  <p:slideViewPr>
    <p:cSldViewPr>
      <p:cViewPr varScale="1">
        <p:scale>
          <a:sx n="84" d="100"/>
          <a:sy n="84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81D9895-286E-4B5F-A489-D9D7BF8034ED}" type="datetimeFigureOut">
              <a:rPr lang="en-US"/>
              <a:pPr>
                <a:defRPr/>
              </a:pPr>
              <a:t>20-Sep-22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23344F-4C6E-4410-955C-E3BD65586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4AD51C-75BD-4623-8070-CB993FC64E8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24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Not precise Java code; write in English and</a:t>
            </a:r>
            <a:r>
              <a:rPr lang="en-CA" baseline="0" dirty="0"/>
              <a:t> use known algorithms e.g. sort array</a:t>
            </a:r>
            <a:endParaRPr lang="en-CA" dirty="0"/>
          </a:p>
          <a:p>
            <a:r>
              <a:rPr lang="en-CA" dirty="0"/>
              <a:t>- Do not worry about boundary/edge cases; focus on the main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3344F-4C6E-4410-955C-E3BD6558667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03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15’ post-mortem</a:t>
            </a:r>
          </a:p>
          <a:p>
            <a:r>
              <a:rPr lang="en-CA" dirty="0"/>
              <a:t>10’ quiz</a:t>
            </a:r>
          </a:p>
          <a:p>
            <a:r>
              <a:rPr lang="en-CA" dirty="0"/>
              <a:t>30’ write poster</a:t>
            </a:r>
          </a:p>
          <a:p>
            <a:r>
              <a:rPr lang="en-CA" dirty="0"/>
              <a:t>16’ read 4 posters</a:t>
            </a:r>
          </a:p>
          <a:p>
            <a:r>
              <a:rPr lang="en-CA" dirty="0"/>
              <a:t>Total = 71’ [only read 3 posters if 3</a:t>
            </a:r>
            <a:r>
              <a:rPr lang="en-CA" baseline="30000" dirty="0"/>
              <a:t>rd</a:t>
            </a:r>
            <a:r>
              <a:rPr lang="en-CA" baseline="0" dirty="0"/>
              <a:t> poster is after 1:40]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3344F-4C6E-4410-955C-E3BD6558667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6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Image courtesy of  Grant Cochrane/ FreeDigitalPhotos.net</a:t>
            </a:r>
            <a:endParaRPr lang="en-CA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6343B9-43F2-4CC0-85F6-77B29C0CD9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96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3344F-4C6E-4410-955C-E3BD6558667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3344F-4C6E-4410-955C-E3BD6558667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4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3344F-4C6E-4410-955C-E3BD6558667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26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3344F-4C6E-4410-955C-E3BD6558667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1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36C7E6-6989-4C3F-86B2-3CA2CE04457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6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15’ post-mortem</a:t>
            </a:r>
          </a:p>
          <a:p>
            <a:r>
              <a:rPr lang="en-CA" dirty="0"/>
              <a:t>10’ quiz</a:t>
            </a:r>
          </a:p>
          <a:p>
            <a:r>
              <a:rPr lang="en-CA" dirty="0"/>
              <a:t>30’ write poster</a:t>
            </a:r>
          </a:p>
          <a:p>
            <a:r>
              <a:rPr lang="en-CA" dirty="0"/>
              <a:t>16’ read 4 posters</a:t>
            </a:r>
          </a:p>
          <a:p>
            <a:r>
              <a:rPr lang="en-CA" dirty="0"/>
              <a:t>Total = 71’ [only read 3 posters if 3</a:t>
            </a:r>
            <a:r>
              <a:rPr lang="en-CA" baseline="30000" dirty="0"/>
              <a:t>rd</a:t>
            </a:r>
            <a:r>
              <a:rPr lang="en-CA" baseline="0" dirty="0"/>
              <a:t> poster is after 1:40]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3344F-4C6E-4410-955C-E3BD6558667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343B9-43F2-4CC0-85F6-77B29C0CD9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46587-DEFB-4D35-8DDA-1D5886613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930DD-FA1B-4F91-9FF5-EF5FDD898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2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F986D-7FE9-4446-A909-B23AC606B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6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CA58B-0AB6-4A16-992B-FFD78D375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2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DBD53-56F0-4324-BB86-7287F7425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31576-EEA8-4203-88BC-55F0BECE85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3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E8A7E-6482-4743-A468-1517D2EF9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7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0D2E6-CD16-4728-B25C-91FB69A35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3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15BE3-C181-45E6-B229-44EB892CB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8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FEF31-F06F-46AD-A0EE-4DEC09F5D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3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979DA-67A4-40E9-A08D-01BAE92F0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2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26F9C87-DFA0-4238-8305-F9EA19F2F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kip_list#/media/File:Skip_list_add_element-en.gif" TargetMode="External"/><Relationship Id="rId5" Type="http://schemas.openxmlformats.org/officeDocument/2006/relationships/image" Target="../media/image2.gif"/><Relationship Id="rId4" Type="http://schemas.openxmlformats.org/officeDocument/2006/relationships/hyperlink" Target="https://commons.wikimedia.org/wiki/File:Hash_table_3_1_1_0_1_0_0_SP.svg#/media/File:Hash_table_3_1_1_0_1_0_0_SP.sv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nd-the-duplicate-number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pscontes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36C71B-2FEA-4CE2-B1B1-2A0886DA155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/>
              <a:t>COSC 222 Data Structures</a:t>
            </a:r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/>
              <a:t>Yves Lucet</a:t>
            </a:r>
            <a:endParaRPr lang="en-US"/>
          </a:p>
        </p:txBody>
      </p:sp>
      <p:pic>
        <p:nvPicPr>
          <p:cNvPr id="6146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3000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4960" y="653415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" dirty="0"/>
              <a:t>"Hash table 3 1 1 0 1 0 0 SP" by Jorge </a:t>
            </a:r>
            <a:r>
              <a:rPr lang="en-US" sz="500" dirty="0" err="1"/>
              <a:t>Stolfi</a:t>
            </a:r>
            <a:r>
              <a:rPr lang="en-US" sz="500" dirty="0"/>
              <a:t> - Own work. Licensed under CC BY-SA 3.0 via Commons - </a:t>
            </a:r>
            <a:r>
              <a:rPr lang="en-US" sz="500" dirty="0">
                <a:hlinkClick r:id="rId4"/>
              </a:rPr>
              <a:t>https://commons.wikimedia.org/wiki/File:Hash_table_3_1_1_0_1_0_0_SP.svg#/media/File:Hash_table_3_1_1_0_1_0_0_SP.svg</a:t>
            </a:r>
            <a:r>
              <a:rPr lang="en-US" sz="500" dirty="0"/>
              <a:t> </a:t>
            </a:r>
            <a:endParaRPr lang="en-CA" sz="500" dirty="0"/>
          </a:p>
        </p:txBody>
      </p:sp>
      <p:pic>
        <p:nvPicPr>
          <p:cNvPr id="4098" name="Picture 2" descr="https://upload.wikimedia.org/wikipedia/commons/2/2c/Skip_list_add_element-e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4577887"/>
            <a:ext cx="3893965" cy="134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19600" y="6019800"/>
            <a:ext cx="3796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CC BY-SA 3.0</a:t>
            </a:r>
            <a:br>
              <a:rPr lang="en-US" sz="800" dirty="0"/>
            </a:br>
            <a:r>
              <a:rPr lang="en-US" sz="800" dirty="0">
                <a:hlinkClick r:id="rId6"/>
              </a:rPr>
              <a:t>https://en.wikipedia.org/wiki/Skip_list#/media/File:Skip_list_add_element-en.gif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329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reproducible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quick: running all tests should not take more than 5 seconds. The longer it takes, the less often you run them.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fully automated: all tests should run with a single click with no other user input needed whatsoever.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run every time the code is modified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CA58B-0AB6-4A16-992B-FFD78D3752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 descr="vector image of a checklist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031" y="7751"/>
            <a:ext cx="145696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2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Coverage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Unit testing assesses whether your code works as expected</a:t>
            </a:r>
          </a:p>
          <a:p>
            <a:r>
              <a:rPr lang="en-CA" dirty="0"/>
              <a:t>Coverage testing assesses whether your code has the bare minimum of tests</a:t>
            </a:r>
          </a:p>
          <a:p>
            <a:pPr lvl="1"/>
            <a:r>
              <a:rPr lang="en-CA" b="1" dirty="0">
                <a:solidFill>
                  <a:srgbClr val="FF0000"/>
                </a:solidFill>
              </a:rPr>
              <a:t>Line</a:t>
            </a:r>
            <a:r>
              <a:rPr lang="en-CA" dirty="0"/>
              <a:t>/statement </a:t>
            </a:r>
            <a:r>
              <a:rPr lang="en-CA" b="1" dirty="0">
                <a:solidFill>
                  <a:srgbClr val="FF0000"/>
                </a:solidFill>
              </a:rPr>
              <a:t>coverage</a:t>
            </a:r>
            <a:r>
              <a:rPr lang="en-CA" dirty="0"/>
              <a:t>: after running all your unit tests, each line/statement should be executed once. This is the weakest metric</a:t>
            </a:r>
          </a:p>
          <a:p>
            <a:pPr lvl="1"/>
            <a:r>
              <a:rPr lang="en-CA" dirty="0"/>
              <a:t>Other coverage metrics: </a:t>
            </a:r>
          </a:p>
          <a:p>
            <a:pPr lvl="2"/>
            <a:r>
              <a:rPr lang="en-CA" dirty="0"/>
              <a:t>Function coverage: call each function</a:t>
            </a:r>
          </a:p>
          <a:p>
            <a:pPr lvl="2"/>
            <a:r>
              <a:rPr lang="en-CA" dirty="0"/>
              <a:t>branch coverage: execute both the then and the else clauses for if statements</a:t>
            </a:r>
          </a:p>
          <a:p>
            <a:pPr lvl="2"/>
            <a:r>
              <a:rPr lang="en-CA" dirty="0"/>
              <a:t>Condition coverage: check each Boolean evaluated to true and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CA58B-0AB6-4A16-992B-FFD78D3752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40113-C269-4BAC-AABD-0A5AB9A7B6E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-12700"/>
            <a:ext cx="8077200" cy="680005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4800" y="990600"/>
            <a:ext cx="8610600" cy="2286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Module 1: Labs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686800" cy="41148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CA" altLang="en-US" dirty="0"/>
              <a:t>Unit testing, comparing arrays, sorting</a:t>
            </a:r>
          </a:p>
          <a:p>
            <a:pPr marL="514350" indent="-514350">
              <a:buFontTx/>
              <a:buAutoNum type="arabicPeriod"/>
            </a:pPr>
            <a:r>
              <a:rPr lang="en-CA" altLang="en-US" dirty="0"/>
              <a:t>Coverage testing, counting sort</a:t>
            </a:r>
          </a:p>
          <a:p>
            <a:pPr marL="914400" lvl="1" indent="-514350"/>
            <a:r>
              <a:rPr lang="en-CA" altLang="en-US" dirty="0"/>
              <a:t>[unit/coverage testing expected from then on]</a:t>
            </a:r>
          </a:p>
          <a:p>
            <a:pPr marL="514350" indent="-514350">
              <a:buFontTx/>
              <a:buAutoNum type="arabicPeriod"/>
            </a:pPr>
            <a:r>
              <a:rPr lang="en-CA" altLang="en-US" dirty="0"/>
              <a:t>Generics</a:t>
            </a:r>
          </a:p>
          <a:p>
            <a:pPr marL="514350" indent="-514350">
              <a:buFontTx/>
              <a:buAutoNum type="arabicPeriod"/>
            </a:pPr>
            <a:r>
              <a:rPr lang="en-CA" altLang="en-US" dirty="0"/>
              <a:t>Streams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DAAC50-898E-493C-9934-046518305775}" type="slidenum">
              <a:rPr lang="en-US" altLang="en-US" smtClean="0"/>
              <a:pPr eaLnBrk="1" hangingPunct="1"/>
              <a:t>13</a:t>
            </a:fld>
            <a:endParaRPr lang="en-US" altLang="en-US"/>
          </a:p>
        </p:txBody>
      </p:sp>
      <p:pic>
        <p:nvPicPr>
          <p:cNvPr id="2" name="Picture 1" descr="Computer Laboratory – The Relics Project: Archive photo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7175"/>
            <a:ext cx="1543050" cy="1102652"/>
          </a:xfrm>
          <a:prstGeom prst="rect">
            <a:avLst/>
          </a:prstGeom>
        </p:spPr>
      </p:pic>
      <p:pic>
        <p:nvPicPr>
          <p:cNvPr id="3" name="Picture 2" descr="Setting up virtual reality systems in your school is a simple and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" y="84137"/>
            <a:ext cx="2049780" cy="14672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Feedback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Labs have imprecise formulation or are ambiguous</a:t>
            </a:r>
          </a:p>
          <a:p>
            <a:pPr lvl="1"/>
            <a:r>
              <a:rPr lang="en-CA" dirty="0"/>
              <a:t>By design! It makes you more </a:t>
            </a:r>
            <a:r>
              <a:rPr lang="en-CA" b="1" dirty="0">
                <a:solidFill>
                  <a:srgbClr val="00B050"/>
                </a:solidFill>
              </a:rPr>
              <a:t>independent</a:t>
            </a:r>
            <a:r>
              <a:rPr lang="en-CA" dirty="0"/>
              <a:t> and prepare you to implement software instead of writing code. Yes it is less comfortable but software implementation is all about taking plenty of tiny decisions to deal with ambiguity.</a:t>
            </a:r>
          </a:p>
          <a:p>
            <a:r>
              <a:rPr lang="en-CA" dirty="0"/>
              <a:t>You are no longer taught in class before a lab</a:t>
            </a:r>
          </a:p>
          <a:p>
            <a:pPr lvl="1"/>
            <a:r>
              <a:rPr lang="en-CA" dirty="0"/>
              <a:t>Focus is on </a:t>
            </a:r>
            <a:r>
              <a:rPr lang="en-CA" b="1" dirty="0">
                <a:solidFill>
                  <a:srgbClr val="00B050"/>
                </a:solidFill>
              </a:rPr>
              <a:t>learning</a:t>
            </a:r>
            <a:r>
              <a:rPr lang="en-CA" dirty="0"/>
              <a:t> not </a:t>
            </a:r>
            <a:r>
              <a:rPr lang="en-CA" b="1" dirty="0">
                <a:solidFill>
                  <a:srgbClr val="FF0000"/>
                </a:solidFill>
              </a:rPr>
              <a:t>teaching</a:t>
            </a:r>
            <a:r>
              <a:rPr lang="en-CA" dirty="0"/>
              <a:t>. Professor role is no longer to pre-digest material but to </a:t>
            </a:r>
            <a:r>
              <a:rPr lang="en-CA" b="1" dirty="0">
                <a:solidFill>
                  <a:srgbClr val="00B050"/>
                </a:solidFill>
              </a:rPr>
              <a:t>guide</a:t>
            </a:r>
            <a:r>
              <a:rPr lang="en-CA" dirty="0"/>
              <a:t> you through various material sources</a:t>
            </a:r>
          </a:p>
          <a:p>
            <a:pPr lvl="1"/>
            <a:r>
              <a:rPr lang="en-CA" dirty="0"/>
              <a:t>Asking questions </a:t>
            </a:r>
            <a:r>
              <a:rPr lang="en-CA" b="1" dirty="0">
                <a:solidFill>
                  <a:srgbClr val="00B050"/>
                </a:solidFill>
              </a:rPr>
              <a:t>engages</a:t>
            </a:r>
            <a:r>
              <a:rPr lang="en-CA" dirty="0"/>
              <a:t> you so you relate the material with your previous knowledge resulting in much more efficient learning</a:t>
            </a:r>
          </a:p>
          <a:p>
            <a:pPr lvl="1"/>
            <a:r>
              <a:rPr lang="en-CA" dirty="0"/>
              <a:t>Learning how to find answers online is a critical skill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15BE3-C181-45E6-B229-44EB892CBBD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Readings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See Readings page on Canvas</a:t>
            </a:r>
          </a:p>
          <a:p>
            <a:r>
              <a:rPr lang="en-CA" dirty="0"/>
              <a:t>Topic: Arrays, Lists, cloning</a:t>
            </a:r>
          </a:p>
          <a:p>
            <a:r>
              <a:rPr lang="en-CA" dirty="0"/>
              <a:t>Concepts: </a:t>
            </a:r>
            <a:r>
              <a:rPr lang="en-US" dirty="0"/>
              <a:t>singly linked list, doubly linked list, circular linked list, dynamic array, deep/shallow/lazy copy</a:t>
            </a:r>
          </a:p>
          <a:p>
            <a:r>
              <a:rPr lang="en-US" dirty="0"/>
              <a:t>Java: </a:t>
            </a:r>
          </a:p>
          <a:p>
            <a:pPr lvl="1"/>
            <a:r>
              <a:rPr lang="en-US" dirty="0"/>
              <a:t>copy constructor, cloning, serialization, loop, stream</a:t>
            </a:r>
          </a:p>
          <a:p>
            <a:pPr lvl="1"/>
            <a:r>
              <a:rPr lang="en-US" dirty="0" err="1"/>
              <a:t>Arraycopy</a:t>
            </a:r>
            <a:r>
              <a:rPr lang="en-US" dirty="0"/>
              <a:t>, </a:t>
            </a:r>
            <a:r>
              <a:rPr lang="en-US" dirty="0" err="1"/>
              <a:t>addAll</a:t>
            </a:r>
            <a:r>
              <a:rPr lang="en-US" dirty="0"/>
              <a:t>, </a:t>
            </a:r>
            <a:r>
              <a:rPr lang="en-US" dirty="0" err="1"/>
              <a:t>copyOfRange</a:t>
            </a:r>
            <a:r>
              <a:rPr lang="en-US" dirty="0"/>
              <a:t>, </a:t>
            </a:r>
            <a:r>
              <a:rPr lang="en-US" dirty="0" err="1"/>
              <a:t>copyOf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78AEB-DAAC-4906-8B0D-D8C967E1A0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884C-BD60-47DD-92FC-2879F6024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tMAT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88FE0-E093-4C23-8982-7615DA9D4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&amp; Critic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21762-3B02-4D65-BF92-23B7C520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946587-DEFB-4D35-8DDA-1D58866137C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8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791200" cy="1143000"/>
          </a:xfrm>
        </p:spPr>
        <p:txBody>
          <a:bodyPr/>
          <a:lstStyle/>
          <a:p>
            <a:r>
              <a:rPr lang="en-CA" dirty="0"/>
              <a:t>Team build &amp; critic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63674"/>
            <a:ext cx="8204615" cy="5394325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[10 marks] Answer the questions on your </a:t>
            </a:r>
            <a:br>
              <a:rPr lang="en-CA" dirty="0"/>
            </a:br>
            <a:r>
              <a:rPr lang="en-CA" dirty="0"/>
              <a:t>poster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/>
              <a:t>write clearly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/>
              <a:t>Take picture and post it on Canvas as group </a:t>
            </a:r>
            <a:br>
              <a:rPr lang="en-CA" dirty="0"/>
            </a:br>
            <a:r>
              <a:rPr lang="en-CA" dirty="0"/>
              <a:t>assignment tMAT0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[4 marks] Rotate posters on each aisle (left, centre, right); do NOT cross aisle. Critic 4 posters.</a:t>
            </a:r>
            <a:br>
              <a:rPr lang="en-CA" dirty="0"/>
            </a:br>
            <a:r>
              <a:rPr lang="en-CA" dirty="0"/>
              <a:t>Make a list of any error, bug, omission; is complexity correct? </a:t>
            </a:r>
          </a:p>
          <a:p>
            <a:pPr marL="400050" lvl="1" indent="0">
              <a:buNone/>
            </a:pPr>
            <a:r>
              <a:rPr lang="en-CA" dirty="0"/>
              <a:t>The full team has to agree on the justification</a:t>
            </a:r>
          </a:p>
          <a:p>
            <a:pPr marL="400050" lvl="1" indent="0">
              <a:buNone/>
            </a:pPr>
            <a:r>
              <a:rPr lang="en-CA" dirty="0"/>
              <a:t>Upload your poster to tMAT0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Be quick! We have to start even if you haven’t finished writing your poster!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Include the list of team members present today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On your poster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>
                <a:highlight>
                  <a:srgbClr val="FFFF00"/>
                </a:highlight>
              </a:rPr>
              <a:t>DO NOT USE INTERNET except to submit </a:t>
            </a:r>
            <a:r>
              <a:rPr lang="en-CA" dirty="0" err="1">
                <a:highlight>
                  <a:srgbClr val="FFFF00"/>
                </a:highlight>
              </a:rPr>
              <a:t>tMAT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034534"/>
            <a:ext cx="4245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CA" dirty="0"/>
              <a:t>Do not forget to assign a </a:t>
            </a:r>
            <a:r>
              <a:rPr lang="en-CA" b="1" dirty="0">
                <a:solidFill>
                  <a:srgbClr val="FF0000"/>
                </a:solidFill>
              </a:rPr>
              <a:t>TIMEKEEPER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1676400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30’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71800"/>
            <a:ext cx="811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4’</a:t>
            </a:r>
          </a:p>
          <a:p>
            <a:r>
              <a:rPr lang="en-CA" sz="1600" b="1" dirty="0">
                <a:solidFill>
                  <a:srgbClr val="FF0000"/>
                </a:solidFill>
              </a:rPr>
              <a:t>Per </a:t>
            </a:r>
          </a:p>
          <a:p>
            <a:r>
              <a:rPr lang="en-CA" sz="1600" b="1" dirty="0">
                <a:solidFill>
                  <a:srgbClr val="FF0000"/>
                </a:solidFill>
              </a:rPr>
              <a:t>poster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F44779-CF90-4CAA-93AF-C28D93E24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18110" r="37375" b="32004"/>
          <a:stretch/>
        </p:blipFill>
        <p:spPr>
          <a:xfrm>
            <a:off x="6503670" y="3810"/>
            <a:ext cx="2640330" cy="25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64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40113-C269-4BAC-AABD-0A5AB9A7B6E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A06038-2FA0-4623-B0E0-729484594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B9F7E5-C8A2-4134-ABC0-EC4178C504C4}"/>
              </a:ext>
            </a:extLst>
          </p:cNvPr>
          <p:cNvSpPr txBox="1"/>
          <p:nvPr/>
        </p:nvSpPr>
        <p:spPr>
          <a:xfrm>
            <a:off x="2759079" y="5029200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81680-82B9-4359-BDA7-42652B983E7D}"/>
              </a:ext>
            </a:extLst>
          </p:cNvPr>
          <p:cNvSpPr txBox="1"/>
          <p:nvPr/>
        </p:nvSpPr>
        <p:spPr>
          <a:xfrm>
            <a:off x="2160999" y="4229585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D82E6-9623-4395-8D1F-6B95A5283AD3}"/>
              </a:ext>
            </a:extLst>
          </p:cNvPr>
          <p:cNvSpPr txBox="1"/>
          <p:nvPr/>
        </p:nvSpPr>
        <p:spPr>
          <a:xfrm>
            <a:off x="2739388" y="4178397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46D2F-F717-497E-BD81-FC8CD5B40E0A}"/>
              </a:ext>
            </a:extLst>
          </p:cNvPr>
          <p:cNvSpPr txBox="1"/>
          <p:nvPr/>
        </p:nvSpPr>
        <p:spPr>
          <a:xfrm>
            <a:off x="1977287" y="3386005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4BA3D-D296-41CA-9F13-2987AECB0727}"/>
              </a:ext>
            </a:extLst>
          </p:cNvPr>
          <p:cNvSpPr txBox="1"/>
          <p:nvPr/>
        </p:nvSpPr>
        <p:spPr>
          <a:xfrm>
            <a:off x="2591732" y="3221851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DECE5-4EAE-48B2-83D1-E4A090A4E168}"/>
              </a:ext>
            </a:extLst>
          </p:cNvPr>
          <p:cNvSpPr txBox="1"/>
          <p:nvPr/>
        </p:nvSpPr>
        <p:spPr>
          <a:xfrm>
            <a:off x="2012480" y="2668474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CCD409-AE0B-492F-BFA9-A024EEF20D6A}"/>
              </a:ext>
            </a:extLst>
          </p:cNvPr>
          <p:cNvSpPr txBox="1"/>
          <p:nvPr/>
        </p:nvSpPr>
        <p:spPr>
          <a:xfrm>
            <a:off x="2620522" y="2490542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44950-B2DD-41E1-9B26-D7BB85FD3CDA}"/>
              </a:ext>
            </a:extLst>
          </p:cNvPr>
          <p:cNvSpPr txBox="1"/>
          <p:nvPr/>
        </p:nvSpPr>
        <p:spPr>
          <a:xfrm>
            <a:off x="1890052" y="1727927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7ADBA-28F2-4B52-8892-BF9090E34170}"/>
              </a:ext>
            </a:extLst>
          </p:cNvPr>
          <p:cNvSpPr txBox="1"/>
          <p:nvPr/>
        </p:nvSpPr>
        <p:spPr>
          <a:xfrm>
            <a:off x="2660164" y="1618291"/>
            <a:ext cx="3129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A7832-31DF-40C2-B751-EFC151967434}"/>
              </a:ext>
            </a:extLst>
          </p:cNvPr>
          <p:cNvSpPr txBox="1"/>
          <p:nvPr/>
        </p:nvSpPr>
        <p:spPr>
          <a:xfrm>
            <a:off x="1898354" y="1017864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13B6E-33CE-4C5D-AFDB-BAAF8C1A3D52}"/>
              </a:ext>
            </a:extLst>
          </p:cNvPr>
          <p:cNvSpPr txBox="1"/>
          <p:nvPr/>
        </p:nvSpPr>
        <p:spPr>
          <a:xfrm>
            <a:off x="3633807" y="3121589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6E4E-A886-44DF-9FFC-C715E0D3420E}"/>
              </a:ext>
            </a:extLst>
          </p:cNvPr>
          <p:cNvSpPr txBox="1"/>
          <p:nvPr/>
        </p:nvSpPr>
        <p:spPr>
          <a:xfrm>
            <a:off x="5105400" y="3962400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FF82E-4497-4667-B2B7-D170CAFDF434}"/>
              </a:ext>
            </a:extLst>
          </p:cNvPr>
          <p:cNvSpPr txBox="1"/>
          <p:nvPr/>
        </p:nvSpPr>
        <p:spPr>
          <a:xfrm>
            <a:off x="3657600" y="3886200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B9F2B1-A31D-44DD-86F9-8C3FEBC85C1F}"/>
              </a:ext>
            </a:extLst>
          </p:cNvPr>
          <p:cNvSpPr txBox="1"/>
          <p:nvPr/>
        </p:nvSpPr>
        <p:spPr>
          <a:xfrm>
            <a:off x="5105400" y="4648200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5DBEB0-093E-4199-8314-4336D1DF65C4}"/>
              </a:ext>
            </a:extLst>
          </p:cNvPr>
          <p:cNvSpPr txBox="1"/>
          <p:nvPr/>
        </p:nvSpPr>
        <p:spPr>
          <a:xfrm>
            <a:off x="3581400" y="4648200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4A1A46-7933-4250-9547-3175261753FD}"/>
              </a:ext>
            </a:extLst>
          </p:cNvPr>
          <p:cNvSpPr txBox="1"/>
          <p:nvPr/>
        </p:nvSpPr>
        <p:spPr>
          <a:xfrm>
            <a:off x="2531590" y="968194"/>
            <a:ext cx="4240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C151D6-D4C8-4337-9BC3-557BE86296D8}"/>
              </a:ext>
            </a:extLst>
          </p:cNvPr>
          <p:cNvSpPr txBox="1"/>
          <p:nvPr/>
        </p:nvSpPr>
        <p:spPr>
          <a:xfrm>
            <a:off x="3780833" y="2402969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E3FE6C-BF02-4A3C-9053-5181D6A6CEB8}"/>
              </a:ext>
            </a:extLst>
          </p:cNvPr>
          <p:cNvSpPr txBox="1"/>
          <p:nvPr/>
        </p:nvSpPr>
        <p:spPr>
          <a:xfrm>
            <a:off x="4960286" y="3040740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DBFE5-B320-4D72-9E24-D3B2486C6DAF}"/>
              </a:ext>
            </a:extLst>
          </p:cNvPr>
          <p:cNvSpPr txBox="1"/>
          <p:nvPr/>
        </p:nvSpPr>
        <p:spPr>
          <a:xfrm>
            <a:off x="4328944" y="3059459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67AF1B-968A-437F-A439-9DC5B4EC9B6C}"/>
              </a:ext>
            </a:extLst>
          </p:cNvPr>
          <p:cNvSpPr txBox="1"/>
          <p:nvPr/>
        </p:nvSpPr>
        <p:spPr>
          <a:xfrm>
            <a:off x="4337866" y="2357762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7B9B06-365C-4E07-9672-7309A473329F}"/>
              </a:ext>
            </a:extLst>
          </p:cNvPr>
          <p:cNvSpPr txBox="1"/>
          <p:nvPr/>
        </p:nvSpPr>
        <p:spPr>
          <a:xfrm>
            <a:off x="6504046" y="4321533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1C198-D5B9-4D4F-9B4C-82F84D68C172}"/>
              </a:ext>
            </a:extLst>
          </p:cNvPr>
          <p:cNvSpPr txBox="1"/>
          <p:nvPr/>
        </p:nvSpPr>
        <p:spPr>
          <a:xfrm>
            <a:off x="5911514" y="4869665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98F0DB-44F0-48F8-AB14-1FF8A1E38C7F}"/>
              </a:ext>
            </a:extLst>
          </p:cNvPr>
          <p:cNvSpPr txBox="1"/>
          <p:nvPr/>
        </p:nvSpPr>
        <p:spPr>
          <a:xfrm>
            <a:off x="5143632" y="783528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74FBC2-0A10-4836-968B-CE3AC42E7252}"/>
              </a:ext>
            </a:extLst>
          </p:cNvPr>
          <p:cNvSpPr txBox="1"/>
          <p:nvPr/>
        </p:nvSpPr>
        <p:spPr>
          <a:xfrm>
            <a:off x="4337866" y="783528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286F30-22E3-4884-A5A1-89187B0F3C9C}"/>
              </a:ext>
            </a:extLst>
          </p:cNvPr>
          <p:cNvSpPr txBox="1"/>
          <p:nvPr/>
        </p:nvSpPr>
        <p:spPr>
          <a:xfrm>
            <a:off x="3714410" y="834526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FB0E97-543F-4FAF-BCEC-C6EBC1722D47}"/>
              </a:ext>
            </a:extLst>
          </p:cNvPr>
          <p:cNvSpPr txBox="1"/>
          <p:nvPr/>
        </p:nvSpPr>
        <p:spPr>
          <a:xfrm>
            <a:off x="4937902" y="1497262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32FFCF-6AC8-47AE-934E-C84D781068F2}"/>
              </a:ext>
            </a:extLst>
          </p:cNvPr>
          <p:cNvSpPr txBox="1"/>
          <p:nvPr/>
        </p:nvSpPr>
        <p:spPr>
          <a:xfrm>
            <a:off x="4315955" y="1525717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2E3316-D119-4585-9149-6FFE97D7AB5A}"/>
              </a:ext>
            </a:extLst>
          </p:cNvPr>
          <p:cNvSpPr txBox="1"/>
          <p:nvPr/>
        </p:nvSpPr>
        <p:spPr>
          <a:xfrm>
            <a:off x="3713852" y="1609083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37675E-A7DC-4907-83F9-5C72529F18B4}"/>
              </a:ext>
            </a:extLst>
          </p:cNvPr>
          <p:cNvSpPr txBox="1"/>
          <p:nvPr/>
        </p:nvSpPr>
        <p:spPr>
          <a:xfrm>
            <a:off x="4960286" y="2361334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63B388-16DC-4D7E-933B-F18FD87A51CA}"/>
              </a:ext>
            </a:extLst>
          </p:cNvPr>
          <p:cNvSpPr txBox="1"/>
          <p:nvPr/>
        </p:nvSpPr>
        <p:spPr>
          <a:xfrm>
            <a:off x="5825773" y="4156079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81138B-CC41-4F80-BF43-B78309E229A1}"/>
              </a:ext>
            </a:extLst>
          </p:cNvPr>
          <p:cNvSpPr txBox="1"/>
          <p:nvPr/>
        </p:nvSpPr>
        <p:spPr>
          <a:xfrm>
            <a:off x="6128010" y="3336254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82A78-6718-465B-9766-977FF49A474C}"/>
              </a:ext>
            </a:extLst>
          </p:cNvPr>
          <p:cNvSpPr txBox="1"/>
          <p:nvPr/>
        </p:nvSpPr>
        <p:spPr>
          <a:xfrm>
            <a:off x="6853808" y="3521986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C54405-90E6-42B6-9BC4-0A5996CBE9E9}"/>
              </a:ext>
            </a:extLst>
          </p:cNvPr>
          <p:cNvSpPr txBox="1"/>
          <p:nvPr/>
        </p:nvSpPr>
        <p:spPr>
          <a:xfrm>
            <a:off x="6160917" y="2614050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C1AB17-7E81-4E2D-833C-40704FD4E994}"/>
              </a:ext>
            </a:extLst>
          </p:cNvPr>
          <p:cNvSpPr txBox="1"/>
          <p:nvPr/>
        </p:nvSpPr>
        <p:spPr>
          <a:xfrm>
            <a:off x="6863915" y="2765206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9983F2-0551-48AB-944B-7F8A00687C17}"/>
              </a:ext>
            </a:extLst>
          </p:cNvPr>
          <p:cNvSpPr txBox="1"/>
          <p:nvPr/>
        </p:nvSpPr>
        <p:spPr>
          <a:xfrm>
            <a:off x="6201116" y="1727927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9824AB-3648-4AF2-8DA2-CA94E9D1E8C1}"/>
              </a:ext>
            </a:extLst>
          </p:cNvPr>
          <p:cNvSpPr txBox="1"/>
          <p:nvPr/>
        </p:nvSpPr>
        <p:spPr>
          <a:xfrm>
            <a:off x="6858000" y="1818136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70BDE5-FC0A-4D3D-98BE-343F4B47FE77}"/>
              </a:ext>
            </a:extLst>
          </p:cNvPr>
          <p:cNvSpPr txBox="1"/>
          <p:nvPr/>
        </p:nvSpPr>
        <p:spPr>
          <a:xfrm>
            <a:off x="6160917" y="1075835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B36302-A30B-4BF3-8A9B-09735F0FB1FB}"/>
              </a:ext>
            </a:extLst>
          </p:cNvPr>
          <p:cNvSpPr txBox="1"/>
          <p:nvPr/>
        </p:nvSpPr>
        <p:spPr>
          <a:xfrm>
            <a:off x="7046395" y="1197937"/>
            <a:ext cx="44114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18D92D-112C-4A29-A388-18BD5D2BB90B}"/>
              </a:ext>
            </a:extLst>
          </p:cNvPr>
          <p:cNvSpPr txBox="1"/>
          <p:nvPr/>
        </p:nvSpPr>
        <p:spPr>
          <a:xfrm>
            <a:off x="2051613" y="6356221"/>
            <a:ext cx="4977216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Log to Canvas or Ms Team to know your team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66F742-7A20-4147-A510-01337E8778F8}"/>
              </a:ext>
            </a:extLst>
          </p:cNvPr>
          <p:cNvSpPr/>
          <p:nvPr/>
        </p:nvSpPr>
        <p:spPr>
          <a:xfrm>
            <a:off x="1371600" y="304800"/>
            <a:ext cx="1921032" cy="53527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14B107B-DFF4-4F66-9016-289FECA555D8}"/>
              </a:ext>
            </a:extLst>
          </p:cNvPr>
          <p:cNvSpPr/>
          <p:nvPr/>
        </p:nvSpPr>
        <p:spPr>
          <a:xfrm>
            <a:off x="5800847" y="309552"/>
            <a:ext cx="1921032" cy="535270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0348A7-53E6-4781-9B9C-6784871C76BE}"/>
              </a:ext>
            </a:extLst>
          </p:cNvPr>
          <p:cNvSpPr/>
          <p:nvPr/>
        </p:nvSpPr>
        <p:spPr>
          <a:xfrm>
            <a:off x="3497563" y="312821"/>
            <a:ext cx="2152099" cy="5352707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D79D25-21B0-4D3C-BAE1-BE448DC40C46}"/>
              </a:ext>
            </a:extLst>
          </p:cNvPr>
          <p:cNvSpPr txBox="1"/>
          <p:nvPr/>
        </p:nvSpPr>
        <p:spPr>
          <a:xfrm>
            <a:off x="2069179" y="5859282"/>
            <a:ext cx="4977216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Do NOT cross aisle</a:t>
            </a:r>
          </a:p>
        </p:txBody>
      </p:sp>
    </p:spTree>
    <p:extLst>
      <p:ext uri="{BB962C8B-B14F-4D97-AF65-F5344CB8AC3E}">
        <p14:creationId xmlns:p14="http://schemas.microsoft.com/office/powerpoint/2010/main" val="167236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Pseudo code: Binary search algorithm </a:t>
            </a:r>
            <a:r>
              <a:rPr lang="en-CA" dirty="0" err="1"/>
              <a:t>int</a:t>
            </a:r>
            <a:r>
              <a:rPr lang="en-CA" dirty="0"/>
              <a:t> bin(</a:t>
            </a:r>
            <a:r>
              <a:rPr lang="en-CA" dirty="0" err="1"/>
              <a:t>A,x</a:t>
            </a:r>
            <a:r>
              <a:rPr lang="en-CA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21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800" dirty="0"/>
              <a:t>Input: A: sorted array of n distinct numbers; x: number to find in the array</a:t>
            </a:r>
          </a:p>
          <a:p>
            <a:pPr marL="0" indent="0">
              <a:buNone/>
            </a:pPr>
            <a:r>
              <a:rPr lang="en-CA" sz="2800" dirty="0"/>
              <a:t>Output: </a:t>
            </a:r>
            <a:r>
              <a:rPr lang="en-CA" sz="2800" dirty="0" err="1"/>
              <a:t>i</a:t>
            </a:r>
            <a:r>
              <a:rPr lang="en-CA" sz="2800" dirty="0"/>
              <a:t> if A[</a:t>
            </a:r>
            <a:r>
              <a:rPr lang="en-CA" sz="2800" dirty="0" err="1"/>
              <a:t>i</a:t>
            </a:r>
            <a:r>
              <a:rPr lang="en-CA" sz="2800" dirty="0"/>
              <a:t>]==x or -1 (not found)</a:t>
            </a:r>
          </a:p>
          <a:p>
            <a:pPr marL="0" indent="0">
              <a:buNone/>
            </a:pPr>
            <a:r>
              <a:rPr lang="en-CA" sz="2800" dirty="0"/>
              <a:t>Return bin1(A,1,n,x)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Function </a:t>
            </a:r>
            <a:r>
              <a:rPr lang="en-CA" sz="2800" dirty="0" err="1"/>
              <a:t>int</a:t>
            </a:r>
            <a:r>
              <a:rPr lang="en-CA" sz="2800" dirty="0"/>
              <a:t> bin1(A, </a:t>
            </a:r>
            <a:r>
              <a:rPr lang="en-CA" sz="2800" dirty="0" err="1"/>
              <a:t>i</a:t>
            </a:r>
            <a:r>
              <a:rPr lang="en-CA" sz="2800" dirty="0"/>
              <a:t>, j, x)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/>
              <a:t>If (j-i)&lt;2 then return (A[i]==x)?i:-1;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800" dirty="0" err="1"/>
              <a:t>eIse</a:t>
            </a:r>
            <a:r>
              <a:rPr lang="en-CA" sz="2800" dirty="0"/>
              <a:t> if A[(</a:t>
            </a:r>
            <a:r>
              <a:rPr lang="en-CA" sz="2800" dirty="0" err="1"/>
              <a:t>i+j</a:t>
            </a:r>
            <a:r>
              <a:rPr lang="en-CA" sz="2800" dirty="0"/>
              <a:t>)/2] &lt; x then return bin1(A, (</a:t>
            </a:r>
            <a:r>
              <a:rPr lang="en-CA" sz="2800" dirty="0" err="1"/>
              <a:t>i+j</a:t>
            </a:r>
            <a:r>
              <a:rPr lang="en-CA" sz="2800" dirty="0"/>
              <a:t>)/2,j,x)</a:t>
            </a:r>
            <a:br>
              <a:rPr lang="en-CA" sz="2800" dirty="0"/>
            </a:br>
            <a:r>
              <a:rPr lang="en-CA" sz="2800" dirty="0"/>
              <a:t>	   else return bin1(</a:t>
            </a:r>
            <a:r>
              <a:rPr lang="en-CA" sz="2800" dirty="0" err="1"/>
              <a:t>A,i</a:t>
            </a:r>
            <a:r>
              <a:rPr lang="en-CA" sz="2800" dirty="0"/>
              <a:t>,(</a:t>
            </a:r>
            <a:r>
              <a:rPr lang="en-CA" sz="2800" dirty="0" err="1"/>
              <a:t>i+j</a:t>
            </a:r>
            <a:r>
              <a:rPr lang="en-CA" sz="2800" dirty="0"/>
              <a:t>)/2,x)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/>
              <a:t>Complexity: runtime O(log n); space 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CA58B-0AB6-4A16-992B-FFD78D37523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F7D20-0DF5-4BD0-B298-5A6D8199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15BE3-C181-45E6-B229-44EB892CBBD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20E83-FA39-4271-BDA9-EFB7808CA1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8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Let A be an array of size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CA" dirty="0"/>
                  <a:t> containing integers from 1 to n-1 inclusive, one of which is repeated, e.g. A=[4, 2, 1, 3, 2]</a:t>
                </a:r>
              </a:p>
              <a:p>
                <a:pPr marL="0" indent="0">
                  <a:buNone/>
                </a:pPr>
                <a:r>
                  <a:rPr lang="en-CA" dirty="0"/>
                  <a:t>Describe an efficient algorithm for finding the integer in A that is repeated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Write the pseudo-code explaining any data structure you use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Write the worst-case time complexity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Write the worst-case space complexity of any additional memory beyond the space for array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>
                <a:blip r:embed="rId2"/>
                <a:stretch>
                  <a:fillRect l="-1704" t="-2199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CA58B-0AB6-4A16-992B-FFD78D3752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96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791200" cy="1143000"/>
          </a:xfrm>
        </p:spPr>
        <p:txBody>
          <a:bodyPr/>
          <a:lstStyle/>
          <a:p>
            <a:r>
              <a:rPr lang="en-CA" dirty="0"/>
              <a:t>Team build &amp; critic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63674"/>
            <a:ext cx="8204615" cy="5394325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[10 marks] Answer the questions on your </a:t>
            </a:r>
            <a:br>
              <a:rPr lang="en-CA" dirty="0"/>
            </a:br>
            <a:r>
              <a:rPr lang="en-CA" dirty="0"/>
              <a:t>poster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/>
              <a:t>write clearly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/>
              <a:t>Take picture and post it on Canvas as group </a:t>
            </a:r>
            <a:br>
              <a:rPr lang="en-CA" dirty="0"/>
            </a:br>
            <a:r>
              <a:rPr lang="en-CA" dirty="0"/>
              <a:t>assignment tMAT0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[4 marks] Rotate posters on each aisle (left, centre, right); do NOT cross aisle. Critic 4 posters.</a:t>
            </a:r>
            <a:br>
              <a:rPr lang="en-CA" dirty="0"/>
            </a:br>
            <a:r>
              <a:rPr lang="en-CA" dirty="0"/>
              <a:t>Make a list of any error, bug, omission; is complexity correct? </a:t>
            </a:r>
          </a:p>
          <a:p>
            <a:pPr marL="400050" lvl="1" indent="0">
              <a:buNone/>
            </a:pPr>
            <a:r>
              <a:rPr lang="en-CA" dirty="0"/>
              <a:t>The full team has to agree on the justification</a:t>
            </a:r>
          </a:p>
          <a:p>
            <a:pPr marL="400050" lvl="1" indent="0">
              <a:buNone/>
            </a:pPr>
            <a:r>
              <a:rPr lang="en-CA" dirty="0"/>
              <a:t>Upload your poster to tMAT0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Be quick! We have to start even if you haven’t finished writing your poster!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Include the list of team members present today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</a:rPr>
              <a:t>On your poster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>
                <a:highlight>
                  <a:srgbClr val="FFFF00"/>
                </a:highlight>
              </a:rPr>
              <a:t>DO NOT USE INTERNET except to submit </a:t>
            </a:r>
            <a:r>
              <a:rPr lang="en-CA" dirty="0" err="1">
                <a:highlight>
                  <a:srgbClr val="FFFF00"/>
                </a:highlight>
              </a:rPr>
              <a:t>tMAT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034534"/>
            <a:ext cx="4245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CA" dirty="0"/>
              <a:t>Do not forget to assign a </a:t>
            </a:r>
            <a:r>
              <a:rPr lang="en-CA" b="1" dirty="0">
                <a:solidFill>
                  <a:srgbClr val="FF0000"/>
                </a:solidFill>
              </a:rPr>
              <a:t>TIMEKEEPER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76200" y="1676400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30’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71800"/>
            <a:ext cx="811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4’</a:t>
            </a:r>
          </a:p>
          <a:p>
            <a:r>
              <a:rPr lang="en-CA" sz="1600" b="1" dirty="0">
                <a:solidFill>
                  <a:srgbClr val="FF0000"/>
                </a:solidFill>
              </a:rPr>
              <a:t>Per </a:t>
            </a:r>
          </a:p>
          <a:p>
            <a:r>
              <a:rPr lang="en-CA" sz="1600" b="1" dirty="0">
                <a:solidFill>
                  <a:srgbClr val="FF0000"/>
                </a:solidFill>
              </a:rPr>
              <a:t>poster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F44779-CF90-4CAA-93AF-C28D93E24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0" t="18110" r="37375" b="32004"/>
          <a:stretch/>
        </p:blipFill>
        <p:spPr>
          <a:xfrm>
            <a:off x="6503670" y="3810"/>
            <a:ext cx="2640330" cy="25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16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altLang="en-US"/>
              <a:t>Solution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DA4333B-6D8C-4A53-B4E7-2CD610F84A6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3562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/>
                  <a:t>Here are several solutions: (1</a:t>
                </a:r>
                <a:r>
                  <a:rPr lang="en-CA" baseline="30000" dirty="0"/>
                  <a:t>st</a:t>
                </a:r>
                <a:r>
                  <a:rPr lang="en-CA" dirty="0"/>
                  <a:t> complexity is time, 2</a:t>
                </a:r>
                <a:r>
                  <a:rPr lang="en-CA" baseline="30000" dirty="0"/>
                  <a:t>nd</a:t>
                </a:r>
                <a:r>
                  <a:rPr lang="en-CA" dirty="0"/>
                  <a:t> is amount of additional space beyond A)</a:t>
                </a:r>
              </a:p>
              <a:p>
                <a:pPr marL="514350" indent="-514350">
                  <a:buAutoNum type="arabicPeriod"/>
                </a:pPr>
                <a:endParaRPr lang="en-CA" dirty="0"/>
              </a:p>
              <a:p>
                <a:pPr marL="514350" indent="-514350">
                  <a:buAutoNum type="arabicPeriod"/>
                </a:pPr>
                <a:r>
                  <a:rPr lang="en-CA" dirty="0"/>
                  <a:t>Sort A; loop till you find the repeated consecutive integer.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marL="514350" indent="-514350">
                  <a:buAutoNum type="arabicPeriod"/>
                </a:pPr>
                <a:r>
                  <a:rPr lang="en-CA" dirty="0"/>
                  <a:t>Sort A using counting sort; loop till you find the repeated consecutive integer.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marL="514350" indent="-514350">
                  <a:buAutoNum type="arabicPeriod"/>
                </a:pPr>
                <a:r>
                  <a:rPr lang="en-CA" dirty="0"/>
                  <a:t>Sum all integers in A in variable s; return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CA" dirty="0"/>
                  <a:t>.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>
                <a:blip r:embed="rId2"/>
                <a:stretch>
                  <a:fillRect l="-1852" t="-2199" r="-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CA58B-0AB6-4A16-992B-FFD78D3752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64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5808-4B4C-4BEE-9C9D-08DFE37E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FF95-632F-496C-AEC9-8C1755F3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61473"/>
          </a:xfrm>
        </p:spPr>
        <p:txBody>
          <a:bodyPr>
            <a:normAutofit fontScale="92500"/>
          </a:bodyPr>
          <a:lstStyle/>
          <a:p>
            <a:r>
              <a:rPr lang="en-US" dirty="0"/>
              <a:t>Find the Duplicate Number is fully explained at </a:t>
            </a:r>
            <a:r>
              <a:rPr lang="en-US" dirty="0">
                <a:hlinkClick r:id="rId2"/>
              </a:rPr>
              <a:t>https://leetcode.com/problems/find-the-duplicate-number/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8E72B-565A-4432-9F9A-FA35D81A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CA58B-0AB6-4A16-992B-FFD78D3752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82951C-6602-40BD-96F3-DF763DA38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25100"/>
              </p:ext>
            </p:extLst>
          </p:nvPr>
        </p:nvGraphicFramePr>
        <p:xfrm>
          <a:off x="762000" y="3226912"/>
          <a:ext cx="7239000" cy="3256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89276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6020325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4220164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573624651"/>
                    </a:ext>
                  </a:extLst>
                </a:gridCol>
              </a:tblGrid>
              <a:tr h="372586">
                <a:tc>
                  <a:txBody>
                    <a:bodyPr/>
                    <a:lstStyle/>
                    <a:p>
                      <a:r>
                        <a:rPr lang="en-US" dirty="0"/>
                        <a:t>Sol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O(?)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O(?)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75565"/>
                  </a:ext>
                </a:extLst>
              </a:tr>
              <a:tr h="372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29780"/>
                  </a:ext>
                </a:extLst>
              </a:tr>
              <a:tr h="372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(counting sort)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17862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75832"/>
                  </a:ext>
                </a:extLst>
              </a:tr>
              <a:tr h="372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HashMap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130901"/>
                  </a:ext>
                </a:extLst>
              </a:tr>
              <a:tr h="372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HashMap iterative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69407"/>
                  </a:ext>
                </a:extLst>
              </a:tr>
              <a:tr h="372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log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set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523199"/>
                  </a:ext>
                </a:extLst>
              </a:tr>
              <a:tr h="372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Floyd’s Tortoise and Hare (cycle detection)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87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795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20E1-5069-4474-AF53-FD740ABF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509B-8B25-401E-AD85-36EFED5F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Common:</a:t>
            </a:r>
          </a:p>
          <a:p>
            <a:pPr lvl="1"/>
            <a:r>
              <a:rPr lang="en-US" dirty="0"/>
              <a:t>Sort, set (</a:t>
            </a:r>
            <a:r>
              <a:rPr lang="en-US" dirty="0" err="1"/>
              <a:t>hashset</a:t>
            </a:r>
            <a:r>
              <a:rPr lang="en-US" dirty="0"/>
              <a:t>/counting sort); binary search</a:t>
            </a:r>
          </a:p>
          <a:p>
            <a:r>
              <a:rPr lang="en-US" dirty="0"/>
              <a:t>Less common:</a:t>
            </a:r>
          </a:p>
          <a:p>
            <a:pPr lvl="1"/>
            <a:r>
              <a:rPr lang="en-US" dirty="0"/>
              <a:t>Negative marking, HashMap</a:t>
            </a:r>
          </a:p>
          <a:p>
            <a:r>
              <a:rPr lang="en-US" dirty="0"/>
              <a:t>Custom:</a:t>
            </a:r>
          </a:p>
          <a:p>
            <a:pPr lvl="1"/>
            <a:r>
              <a:rPr lang="en-US" dirty="0"/>
              <a:t>Sum of set bits</a:t>
            </a:r>
          </a:p>
          <a:p>
            <a:pPr lvl="1"/>
            <a:r>
              <a:rPr lang="en-US" dirty="0"/>
              <a:t>Floyd’s Tortoise and Hare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794BD-1730-4D80-A926-EEDEDCDA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CA58B-0AB6-4A16-992B-FFD78D37523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39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Next Time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submit iMAT through Connect</a:t>
            </a:r>
          </a:p>
          <a:p>
            <a:pPr lvl="1"/>
            <a:r>
              <a:rPr lang="en-CA" altLang="en-US" b="1" dirty="0">
                <a:solidFill>
                  <a:srgbClr val="FF0000"/>
                </a:solidFill>
              </a:rPr>
              <a:t>DEADLINE</a:t>
            </a:r>
            <a:r>
              <a:rPr lang="en-CA" altLang="en-US" dirty="0"/>
              <a:t>: 12:30PM</a:t>
            </a:r>
          </a:p>
          <a:p>
            <a:r>
              <a:rPr lang="en-CA" altLang="en-US" dirty="0"/>
              <a:t>be ready for tMAT</a:t>
            </a:r>
          </a:p>
          <a:p>
            <a:r>
              <a:rPr lang="en-CA" altLang="en-US" dirty="0"/>
              <a:t>Format: build &amp; critic (same as today)</a:t>
            </a: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9771B6F-2EA3-4B1F-B47B-5990A6874AE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6FDA94-783F-41C2-B48D-4BFF150D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context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A36ED-4695-484D-983A-2310359E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MAPS  2022</a:t>
            </a:r>
            <a:br>
              <a:rPr lang="en-US" dirty="0"/>
            </a:br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Mount Allison Programming Showdown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https://mapscontest.com/</a:t>
            </a: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297669-BA36-4521-8A4B-C601D773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15BE3-C181-45E6-B229-44EB892CBBD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lucet\Downloads\ID-100666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735" y="3543"/>
            <a:ext cx="2303721" cy="230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Today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tuned: Team 39 disbanded</a:t>
            </a:r>
          </a:p>
          <a:p>
            <a:r>
              <a:rPr lang="en-US" dirty="0"/>
              <a:t>RAT postmortem</a:t>
            </a:r>
          </a:p>
          <a:p>
            <a:r>
              <a:rPr lang="en-US" dirty="0"/>
              <a:t>Lab</a:t>
            </a:r>
          </a:p>
          <a:p>
            <a:r>
              <a:rPr lang="en-US" dirty="0"/>
              <a:t>Exercises: tMAT practice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230726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courtesy of  Grant Cochrane/ FreeDigitalPhotos.net</a:t>
            </a:r>
            <a:endParaRPr lang="en-CA" sz="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C8D49-3C8C-4C1E-AF7D-87CC92F3A12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RAT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 marks posted</a:t>
            </a:r>
          </a:p>
          <a:p>
            <a:r>
              <a:rPr lang="en-CA" dirty="0"/>
              <a:t>Contact me asap if you disagree with your mark</a:t>
            </a:r>
          </a:p>
          <a:p>
            <a:pPr lvl="1"/>
            <a:r>
              <a:rPr lang="en-CA" dirty="0"/>
              <a:t>Thank you to everyone who contacted me; the 2 errors were fixed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78AEB-DAAC-4906-8B0D-D8C967E1A0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9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8956-7E3B-42EA-A80E-779B0D69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6C18-1CCF-497E-BF9F-20562FE79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install of Eclipse</a:t>
            </a:r>
          </a:p>
          <a:p>
            <a:r>
              <a:rPr lang="en-US" dirty="0"/>
              <a:t>Generate token</a:t>
            </a:r>
          </a:p>
          <a:p>
            <a:r>
              <a:rPr lang="en-US" dirty="0"/>
              <a:t>Use Eclipse as Git client</a:t>
            </a:r>
          </a:p>
          <a:p>
            <a:pPr lvl="1"/>
            <a:r>
              <a:rPr lang="en-US" dirty="0"/>
              <a:t>Free to use command line or any git client you like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FC984-9C65-4832-BA54-8149A6EB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CA58B-0AB6-4A16-992B-FFD78D3752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A1AC-B945-4BFE-9DC1-928575F8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5CCE-04F8-4416-9BD0-A7D8B462E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post in Ms Teams</a:t>
            </a:r>
          </a:p>
          <a:p>
            <a:r>
              <a:rPr lang="en-US" dirty="0"/>
              <a:t>TAs are paid hourly and not expected to have zoom meetings during weekends/holidays</a:t>
            </a:r>
          </a:p>
          <a:p>
            <a:r>
              <a:rPr lang="en-US" dirty="0"/>
              <a:t>If you are really desperate for TA help</a:t>
            </a:r>
          </a:p>
          <a:p>
            <a:pPr lvl="1"/>
            <a:r>
              <a:rPr lang="en-US" dirty="0"/>
              <a:t>Drop by another lab section provided</a:t>
            </a:r>
          </a:p>
          <a:p>
            <a:pPr lvl="2"/>
            <a:r>
              <a:rPr lang="en-US" dirty="0"/>
              <a:t>It has space; priority is for students in that lab section</a:t>
            </a:r>
          </a:p>
          <a:p>
            <a:pPr lvl="2"/>
            <a:r>
              <a:rPr lang="en-US" dirty="0"/>
              <a:t>You understand you will be graded by the TA assigned to your lab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80CF2-EE46-41BF-97BF-D3331F0D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CA58B-0AB6-4A16-992B-FFD78D3752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0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Reminder: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DBD53-56F0-4324-BB86-7287F742518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Select your method signature: </a:t>
            </a:r>
            <a:r>
              <a:rPr lang="en-CA" dirty="0" err="1"/>
              <a:t>int</a:t>
            </a:r>
            <a:r>
              <a:rPr lang="en-CA" dirty="0"/>
              <a:t> Fact(</a:t>
            </a:r>
            <a:r>
              <a:rPr lang="en-CA" dirty="0" err="1"/>
              <a:t>int</a:t>
            </a:r>
            <a:r>
              <a:rPr lang="en-CA" dirty="0"/>
              <a:t> n)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Design your tests: Fact(0)==1; Fact(1)==1; Fact(3)==6; Fact(-1) error; Fact(10.5) error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Write your code for Fact(n)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Write your tests; run tests; fix till all tests pass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dirty="0"/>
              <a:t>Depending on your task, you may or may not implement exceptions, e.g. you could forget about Fact(-1) in a 1-week lab and just put a comment in the code that no negative integers are expected.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Key principle: All the tests should run quickly (in 1-5s with 10s max) or you won’t run them each time you modify the code.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After every code change, run </a:t>
            </a:r>
            <a:r>
              <a:rPr lang="en-CA" b="1" dirty="0">
                <a:solidFill>
                  <a:srgbClr val="FF0000"/>
                </a:solidFill>
              </a:rPr>
              <a:t>ALL</a:t>
            </a:r>
            <a:r>
              <a:rPr lang="en-CA" dirty="0"/>
              <a:t> the tests. This checks your change did not break something 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CA58B-0AB6-4A16-992B-FFD78D3752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95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4458</TotalTime>
  <Words>1665</Words>
  <Application>Microsoft Office PowerPoint</Application>
  <PresentationFormat>On-screen Show (4:3)</PresentationFormat>
  <Paragraphs>273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Default Design</vt:lpstr>
      <vt:lpstr>COSC 222 Data Structures</vt:lpstr>
      <vt:lpstr>PowerPoint Presentation</vt:lpstr>
      <vt:lpstr>Programming context</vt:lpstr>
      <vt:lpstr>Menu Today</vt:lpstr>
      <vt:lpstr>RAT results</vt:lpstr>
      <vt:lpstr>Lab</vt:lpstr>
      <vt:lpstr>TA contact information</vt:lpstr>
      <vt:lpstr>Reminder: testing</vt:lpstr>
      <vt:lpstr>Unit Testing</vt:lpstr>
      <vt:lpstr>Unit Tests are</vt:lpstr>
      <vt:lpstr>Coverage Testing</vt:lpstr>
      <vt:lpstr>PowerPoint Presentation</vt:lpstr>
      <vt:lpstr>Module 1: Labs</vt:lpstr>
      <vt:lpstr>Feedback</vt:lpstr>
      <vt:lpstr>Readings for today</vt:lpstr>
      <vt:lpstr>tMAT</vt:lpstr>
      <vt:lpstr>Team build &amp; critic</vt:lpstr>
      <vt:lpstr>PowerPoint Presentation</vt:lpstr>
      <vt:lpstr>Pseudo code: Binary search algorithm int bin(A,x)</vt:lpstr>
      <vt:lpstr>PowerPoint Presentation</vt:lpstr>
      <vt:lpstr>Team build &amp; critic</vt:lpstr>
      <vt:lpstr>Solution</vt:lpstr>
      <vt:lpstr>PowerPoint Presentation</vt:lpstr>
      <vt:lpstr>Detailed solution</vt:lpstr>
      <vt:lpstr>Techniques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ylucet</dc:creator>
  <cp:lastModifiedBy>Lucet, Yves</cp:lastModifiedBy>
  <cp:revision>193</cp:revision>
  <cp:lastPrinted>1601-01-01T00:00:00Z</cp:lastPrinted>
  <dcterms:created xsi:type="dcterms:W3CDTF">1601-01-01T00:00:00Z</dcterms:created>
  <dcterms:modified xsi:type="dcterms:W3CDTF">2022-09-20T17:21:00Z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