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86" r:id="rId3"/>
    <p:sldId id="387" r:id="rId4"/>
    <p:sldId id="388" r:id="rId5"/>
    <p:sldId id="389" r:id="rId6"/>
    <p:sldId id="390" r:id="rId7"/>
    <p:sldId id="257" r:id="rId8"/>
    <p:sldId id="260"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F7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98" autoAdjust="0"/>
  </p:normalViewPr>
  <p:slideViewPr>
    <p:cSldViewPr>
      <p:cViewPr varScale="1">
        <p:scale>
          <a:sx n="73" d="100"/>
          <a:sy n="73" d="100"/>
        </p:scale>
        <p:origin x="1080" y="36"/>
      </p:cViewPr>
      <p:guideLst>
        <p:guide orient="horz" pos="2160"/>
        <p:guide pos="2880"/>
      </p:guideLst>
    </p:cSldViewPr>
  </p:slideViewPr>
  <p:notesTextViewPr>
    <p:cViewPr>
      <p:scale>
        <a:sx n="3" d="2"/>
        <a:sy n="3" d="2"/>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0D8EC8D-EBCC-4AEC-9202-EAD8A5AD6767}" type="slidenum">
              <a:rPr lang="en-US"/>
              <a:pPr>
                <a:defRPr/>
              </a:pPr>
              <a:t>‹#›</a:t>
            </a:fld>
            <a:endParaRPr lang="en-US"/>
          </a:p>
        </p:txBody>
      </p:sp>
    </p:spTree>
    <p:extLst>
      <p:ext uri="{BB962C8B-B14F-4D97-AF65-F5344CB8AC3E}">
        <p14:creationId xmlns:p14="http://schemas.microsoft.com/office/powerpoint/2010/main" val="2681954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E4AD51C-75BD-4623-8070-CB993FC64E82}" type="slidenum">
              <a:rPr lang="en-US" smtClean="0"/>
              <a:pPr eaLnBrk="1" hangingPunct="1"/>
              <a:t>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15’ post-mortem</a:t>
            </a:r>
          </a:p>
          <a:p>
            <a:r>
              <a:rPr lang="en-CA" dirty="0"/>
              <a:t>10’ quiz</a:t>
            </a:r>
          </a:p>
          <a:p>
            <a:r>
              <a:rPr lang="en-CA" dirty="0"/>
              <a:t>30’ write poster</a:t>
            </a:r>
          </a:p>
          <a:p>
            <a:r>
              <a:rPr lang="en-CA" dirty="0"/>
              <a:t>16’ read 4 posters</a:t>
            </a:r>
          </a:p>
          <a:p>
            <a:r>
              <a:rPr lang="en-CA" dirty="0"/>
              <a:t>Total = 71’ [only read 3 posters if 3</a:t>
            </a:r>
            <a:r>
              <a:rPr lang="en-CA" baseline="30000" dirty="0"/>
              <a:t>rd</a:t>
            </a:r>
            <a:r>
              <a:rPr lang="en-CA" baseline="0" dirty="0"/>
              <a:t> poster is after 1:40]</a:t>
            </a:r>
            <a:endParaRPr lang="en-CA" dirty="0"/>
          </a:p>
        </p:txBody>
      </p:sp>
      <p:sp>
        <p:nvSpPr>
          <p:cNvPr id="4" name="Slide Number Placeholder 3"/>
          <p:cNvSpPr>
            <a:spLocks noGrp="1"/>
          </p:cNvSpPr>
          <p:nvPr>
            <p:ph type="sldNum" sz="quarter" idx="10"/>
          </p:nvPr>
        </p:nvSpPr>
        <p:spPr/>
        <p:txBody>
          <a:bodyPr/>
          <a:lstStyle/>
          <a:p>
            <a:pPr>
              <a:defRPr/>
            </a:pPr>
            <a:fld id="{5223344F-4C6E-4410-955C-E3BD6558667B}" type="slidenum">
              <a:rPr lang="en-US" smtClean="0"/>
              <a:pPr>
                <a:defRPr/>
              </a:pPr>
              <a:t>2</a:t>
            </a:fld>
            <a:endParaRPr lang="en-US"/>
          </a:p>
        </p:txBody>
      </p:sp>
    </p:spTree>
    <p:extLst>
      <p:ext uri="{BB962C8B-B14F-4D97-AF65-F5344CB8AC3E}">
        <p14:creationId xmlns:p14="http://schemas.microsoft.com/office/powerpoint/2010/main" val="271916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15’ post-mortem</a:t>
            </a:r>
          </a:p>
          <a:p>
            <a:r>
              <a:rPr lang="en-CA" dirty="0"/>
              <a:t>10’ quiz</a:t>
            </a:r>
          </a:p>
          <a:p>
            <a:r>
              <a:rPr lang="en-CA" dirty="0"/>
              <a:t>30’ write poster</a:t>
            </a:r>
          </a:p>
          <a:p>
            <a:r>
              <a:rPr lang="en-CA" dirty="0"/>
              <a:t>16’ read 4 posters</a:t>
            </a:r>
          </a:p>
          <a:p>
            <a:r>
              <a:rPr lang="en-CA" dirty="0"/>
              <a:t>Total = 71’ [only read 3 posters if 3</a:t>
            </a:r>
            <a:r>
              <a:rPr lang="en-CA" baseline="30000" dirty="0"/>
              <a:t>rd</a:t>
            </a:r>
            <a:r>
              <a:rPr lang="en-CA" baseline="0" dirty="0"/>
              <a:t> poster is after 1:40]</a:t>
            </a:r>
            <a:endParaRPr lang="en-CA" dirty="0"/>
          </a:p>
        </p:txBody>
      </p:sp>
      <p:sp>
        <p:nvSpPr>
          <p:cNvPr id="4" name="Slide Number Placeholder 3"/>
          <p:cNvSpPr>
            <a:spLocks noGrp="1"/>
          </p:cNvSpPr>
          <p:nvPr>
            <p:ph type="sldNum" sz="quarter" idx="10"/>
          </p:nvPr>
        </p:nvSpPr>
        <p:spPr/>
        <p:txBody>
          <a:bodyPr/>
          <a:lstStyle/>
          <a:p>
            <a:pPr>
              <a:defRPr/>
            </a:pPr>
            <a:fld id="{5223344F-4C6E-4410-955C-E3BD6558667B}" type="slidenum">
              <a:rPr lang="en-US" smtClean="0"/>
              <a:pPr>
                <a:defRPr/>
              </a:pPr>
              <a:t>6</a:t>
            </a:fld>
            <a:endParaRPr lang="en-US"/>
          </a:p>
        </p:txBody>
      </p:sp>
    </p:spTree>
    <p:extLst>
      <p:ext uri="{BB962C8B-B14F-4D97-AF65-F5344CB8AC3E}">
        <p14:creationId xmlns:p14="http://schemas.microsoft.com/office/powerpoint/2010/main" val="3284199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50D8EC8D-EBCC-4AEC-9202-EAD8A5AD6767}" type="slidenum">
              <a:rPr lang="en-US" smtClean="0"/>
              <a:pPr>
                <a:defRPr/>
              </a:pPr>
              <a:t>7</a:t>
            </a:fld>
            <a:endParaRPr lang="en-US"/>
          </a:p>
        </p:txBody>
      </p:sp>
    </p:spTree>
    <p:extLst>
      <p:ext uri="{BB962C8B-B14F-4D97-AF65-F5344CB8AC3E}">
        <p14:creationId xmlns:p14="http://schemas.microsoft.com/office/powerpoint/2010/main" val="11918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1F4400-17A5-43BE-AF3D-C41AE9BBDE71}" type="slidenum">
              <a:rPr lang="en-US"/>
              <a:pPr>
                <a:defRPr/>
              </a:pPr>
              <a:t>‹#›</a:t>
            </a:fld>
            <a:endParaRPr lang="en-US"/>
          </a:p>
        </p:txBody>
      </p:sp>
    </p:spTree>
    <p:extLst>
      <p:ext uri="{BB962C8B-B14F-4D97-AF65-F5344CB8AC3E}">
        <p14:creationId xmlns:p14="http://schemas.microsoft.com/office/powerpoint/2010/main" val="366860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528D97-C90C-48D6-97EF-2328A562F0AC}" type="slidenum">
              <a:rPr lang="en-US"/>
              <a:pPr>
                <a:defRPr/>
              </a:pPr>
              <a:t>‹#›</a:t>
            </a:fld>
            <a:endParaRPr lang="en-US"/>
          </a:p>
        </p:txBody>
      </p:sp>
    </p:spTree>
    <p:extLst>
      <p:ext uri="{BB962C8B-B14F-4D97-AF65-F5344CB8AC3E}">
        <p14:creationId xmlns:p14="http://schemas.microsoft.com/office/powerpoint/2010/main" val="94863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55366E-0D31-4F1B-B5D0-9743CFF6CDF5}" type="slidenum">
              <a:rPr lang="en-US"/>
              <a:pPr>
                <a:defRPr/>
              </a:pPr>
              <a:t>‹#›</a:t>
            </a:fld>
            <a:endParaRPr lang="en-US"/>
          </a:p>
        </p:txBody>
      </p:sp>
    </p:spTree>
    <p:extLst>
      <p:ext uri="{BB962C8B-B14F-4D97-AF65-F5344CB8AC3E}">
        <p14:creationId xmlns:p14="http://schemas.microsoft.com/office/powerpoint/2010/main" val="32615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7BF78D-496F-4B18-89F6-F9AC3B233C29}" type="slidenum">
              <a:rPr lang="en-US"/>
              <a:pPr>
                <a:defRPr/>
              </a:pPr>
              <a:t>‹#›</a:t>
            </a:fld>
            <a:endParaRPr lang="en-US"/>
          </a:p>
        </p:txBody>
      </p:sp>
    </p:spTree>
    <p:extLst>
      <p:ext uri="{BB962C8B-B14F-4D97-AF65-F5344CB8AC3E}">
        <p14:creationId xmlns:p14="http://schemas.microsoft.com/office/powerpoint/2010/main" val="127139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19FA5E-364A-4F53-A856-EA273DDB3EF8}" type="slidenum">
              <a:rPr lang="en-US"/>
              <a:pPr>
                <a:defRPr/>
              </a:pPr>
              <a:t>‹#›</a:t>
            </a:fld>
            <a:endParaRPr lang="en-US"/>
          </a:p>
        </p:txBody>
      </p:sp>
    </p:spTree>
    <p:extLst>
      <p:ext uri="{BB962C8B-B14F-4D97-AF65-F5344CB8AC3E}">
        <p14:creationId xmlns:p14="http://schemas.microsoft.com/office/powerpoint/2010/main" val="239633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0DEC03-9E44-48C4-B21C-2755B4AFBB8B}" type="slidenum">
              <a:rPr lang="en-US"/>
              <a:pPr>
                <a:defRPr/>
              </a:pPr>
              <a:t>‹#›</a:t>
            </a:fld>
            <a:endParaRPr lang="en-US"/>
          </a:p>
        </p:txBody>
      </p:sp>
    </p:spTree>
    <p:extLst>
      <p:ext uri="{BB962C8B-B14F-4D97-AF65-F5344CB8AC3E}">
        <p14:creationId xmlns:p14="http://schemas.microsoft.com/office/powerpoint/2010/main" val="283584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6AEE612-0868-48B8-B5A8-8054F0A1C5D3}" type="slidenum">
              <a:rPr lang="en-US"/>
              <a:pPr>
                <a:defRPr/>
              </a:pPr>
              <a:t>‹#›</a:t>
            </a:fld>
            <a:endParaRPr lang="en-US"/>
          </a:p>
        </p:txBody>
      </p:sp>
    </p:spTree>
    <p:extLst>
      <p:ext uri="{BB962C8B-B14F-4D97-AF65-F5344CB8AC3E}">
        <p14:creationId xmlns:p14="http://schemas.microsoft.com/office/powerpoint/2010/main" val="103807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7D523C4-C2ED-4EB3-9584-475D2037061F}" type="slidenum">
              <a:rPr lang="en-US"/>
              <a:pPr>
                <a:defRPr/>
              </a:pPr>
              <a:t>‹#›</a:t>
            </a:fld>
            <a:endParaRPr lang="en-US"/>
          </a:p>
        </p:txBody>
      </p:sp>
    </p:spTree>
    <p:extLst>
      <p:ext uri="{BB962C8B-B14F-4D97-AF65-F5344CB8AC3E}">
        <p14:creationId xmlns:p14="http://schemas.microsoft.com/office/powerpoint/2010/main" val="16556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FC58A7-770E-4955-B411-4CEB62DBDD28}" type="slidenum">
              <a:rPr lang="en-US"/>
              <a:pPr>
                <a:defRPr/>
              </a:pPr>
              <a:t>‹#›</a:t>
            </a:fld>
            <a:endParaRPr lang="en-US"/>
          </a:p>
        </p:txBody>
      </p:sp>
    </p:spTree>
    <p:extLst>
      <p:ext uri="{BB962C8B-B14F-4D97-AF65-F5344CB8AC3E}">
        <p14:creationId xmlns:p14="http://schemas.microsoft.com/office/powerpoint/2010/main" val="426626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780CAF3-6FA7-453A-98C4-C620C0E5B022}" type="slidenum">
              <a:rPr lang="en-US"/>
              <a:pPr>
                <a:defRPr/>
              </a:pPr>
              <a:t>‹#›</a:t>
            </a:fld>
            <a:endParaRPr lang="en-US"/>
          </a:p>
        </p:txBody>
      </p:sp>
    </p:spTree>
    <p:extLst>
      <p:ext uri="{BB962C8B-B14F-4D97-AF65-F5344CB8AC3E}">
        <p14:creationId xmlns:p14="http://schemas.microsoft.com/office/powerpoint/2010/main" val="142161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723A70-2DA3-4D85-9DD7-9C2FFD473CBD}" type="slidenum">
              <a:rPr lang="en-US"/>
              <a:pPr>
                <a:defRPr/>
              </a:pPr>
              <a:t>‹#›</a:t>
            </a:fld>
            <a:endParaRPr lang="en-US"/>
          </a:p>
        </p:txBody>
      </p:sp>
    </p:spTree>
    <p:extLst>
      <p:ext uri="{BB962C8B-B14F-4D97-AF65-F5344CB8AC3E}">
        <p14:creationId xmlns:p14="http://schemas.microsoft.com/office/powerpoint/2010/main" val="340320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858000" y="152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18B2AA1-B89D-490C-BE63-CE31F8B2A1F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36C71B-2FEA-4CE2-B1B1-2A0886DA1552}" type="slidenum">
              <a:rPr lang="en-US" smtClean="0"/>
              <a:pPr eaLnBrk="1" hangingPunct="1"/>
              <a:t>1</a:t>
            </a:fld>
            <a:endParaRPr lang="en-US"/>
          </a:p>
        </p:txBody>
      </p:sp>
      <p:sp>
        <p:nvSpPr>
          <p:cNvPr id="2051" name="Rectangle 2"/>
          <p:cNvSpPr>
            <a:spLocks noGrp="1" noChangeArrowheads="1"/>
          </p:cNvSpPr>
          <p:nvPr>
            <p:ph type="ctrTitle"/>
          </p:nvPr>
        </p:nvSpPr>
        <p:spPr/>
        <p:txBody>
          <a:bodyPr/>
          <a:lstStyle/>
          <a:p>
            <a:pPr eaLnBrk="1" hangingPunct="1"/>
            <a:r>
              <a:rPr lang="en-CA"/>
              <a:t>COSC 222 Data Structures</a:t>
            </a:r>
            <a:endParaRPr lang="en-US"/>
          </a:p>
        </p:txBody>
      </p:sp>
      <p:sp>
        <p:nvSpPr>
          <p:cNvPr id="2052" name="Rectangle 3"/>
          <p:cNvSpPr>
            <a:spLocks noGrp="1" noChangeArrowheads="1"/>
          </p:cNvSpPr>
          <p:nvPr>
            <p:ph type="subTitle" idx="1"/>
          </p:nvPr>
        </p:nvSpPr>
        <p:spPr/>
        <p:txBody>
          <a:bodyPr/>
          <a:lstStyle/>
          <a:p>
            <a:pPr eaLnBrk="1" hangingPunct="1"/>
            <a:r>
              <a:rPr lang="en-CA"/>
              <a:t>Yves Lucet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5791200" cy="1143000"/>
          </a:xfrm>
        </p:spPr>
        <p:txBody>
          <a:bodyPr/>
          <a:lstStyle/>
          <a:p>
            <a:r>
              <a:rPr lang="en-CA" dirty="0"/>
              <a:t>Team build &amp; critic</a:t>
            </a:r>
          </a:p>
        </p:txBody>
      </p:sp>
      <p:sp>
        <p:nvSpPr>
          <p:cNvPr id="3" name="Content Placeholder 2"/>
          <p:cNvSpPr>
            <a:spLocks noGrp="1"/>
          </p:cNvSpPr>
          <p:nvPr>
            <p:ph idx="1"/>
          </p:nvPr>
        </p:nvSpPr>
        <p:spPr>
          <a:xfrm>
            <a:off x="304800" y="1463674"/>
            <a:ext cx="8204615" cy="5394325"/>
          </a:xfrm>
        </p:spPr>
        <p:txBody>
          <a:bodyPr>
            <a:normAutofit fontScale="62500" lnSpcReduction="20000"/>
          </a:bodyPr>
          <a:lstStyle/>
          <a:p>
            <a:pPr marL="514350" indent="-514350">
              <a:buFont typeface="+mj-lt"/>
              <a:buAutoNum type="arabicPeriod"/>
            </a:pPr>
            <a:r>
              <a:rPr lang="en-CA" dirty="0"/>
              <a:t>[10 marks] Answer the questions on your </a:t>
            </a:r>
            <a:br>
              <a:rPr lang="en-CA" dirty="0"/>
            </a:br>
            <a:r>
              <a:rPr lang="en-CA" dirty="0"/>
              <a:t>poster</a:t>
            </a:r>
          </a:p>
          <a:p>
            <a:pPr marL="914400" lvl="1" indent="-514350">
              <a:buFont typeface="+mj-lt"/>
              <a:buAutoNum type="arabicPeriod"/>
            </a:pPr>
            <a:r>
              <a:rPr lang="en-CA" dirty="0"/>
              <a:t>write clearly</a:t>
            </a:r>
          </a:p>
          <a:p>
            <a:pPr marL="914400" lvl="1" indent="-514350">
              <a:buFont typeface="+mj-lt"/>
              <a:buAutoNum type="arabicPeriod"/>
            </a:pPr>
            <a:r>
              <a:rPr lang="en-CA" dirty="0"/>
              <a:t>Take picture and post it on Canvas as group </a:t>
            </a:r>
            <a:br>
              <a:rPr lang="en-CA" dirty="0"/>
            </a:br>
            <a:r>
              <a:rPr lang="en-CA" dirty="0"/>
              <a:t>assignment tMAT0</a:t>
            </a:r>
            <a:br>
              <a:rPr lang="en-CA" dirty="0"/>
            </a:br>
            <a:endParaRPr lang="en-CA" dirty="0"/>
          </a:p>
          <a:p>
            <a:pPr marL="514350" indent="-514350">
              <a:buFont typeface="+mj-lt"/>
              <a:buAutoNum type="arabicPeriod"/>
            </a:pPr>
            <a:r>
              <a:rPr lang="en-CA" dirty="0"/>
              <a:t>[4 marks] Rotate posters on each aisle (left, centre, right); do NOT cross aisle. Critic 4 posters.</a:t>
            </a:r>
            <a:br>
              <a:rPr lang="en-CA" dirty="0"/>
            </a:br>
            <a:r>
              <a:rPr lang="en-CA" dirty="0"/>
              <a:t>Make a list of any error, bug, omission; is complexity correct? </a:t>
            </a:r>
          </a:p>
          <a:p>
            <a:pPr marL="400050" lvl="1" indent="0">
              <a:buNone/>
            </a:pPr>
            <a:r>
              <a:rPr lang="en-CA" dirty="0"/>
              <a:t>The full team has to agree on the justification</a:t>
            </a:r>
          </a:p>
          <a:p>
            <a:pPr marL="400050" lvl="1" indent="0">
              <a:buNone/>
            </a:pPr>
            <a:r>
              <a:rPr lang="en-CA" dirty="0"/>
              <a:t>Upload your poster to tMAT0</a:t>
            </a:r>
          </a:p>
          <a:p>
            <a:pPr marL="0" indent="0">
              <a:buNone/>
            </a:pPr>
            <a:endParaRPr lang="en-US" dirty="0"/>
          </a:p>
          <a:p>
            <a:pPr marL="0" indent="0" algn="ctr">
              <a:buNone/>
            </a:pPr>
            <a:r>
              <a:rPr lang="en-US" b="1" dirty="0">
                <a:solidFill>
                  <a:srgbClr val="FF0000"/>
                </a:solidFill>
              </a:rPr>
              <a:t>Be quick! We have to start even if you haven’t finished writing your poster!</a:t>
            </a:r>
          </a:p>
          <a:p>
            <a:pPr marL="0" indent="0">
              <a:buNone/>
            </a:pPr>
            <a:endParaRPr lang="en-US" b="1" dirty="0">
              <a:solidFill>
                <a:srgbClr val="FF0000"/>
              </a:solidFill>
            </a:endParaRPr>
          </a:p>
          <a:p>
            <a:pPr marL="0" indent="0" algn="ctr">
              <a:buNone/>
            </a:pPr>
            <a:r>
              <a:rPr lang="en-US" b="1" dirty="0">
                <a:solidFill>
                  <a:srgbClr val="00B050"/>
                </a:solidFill>
              </a:rPr>
              <a:t>Include the list of team members present today</a:t>
            </a:r>
          </a:p>
          <a:p>
            <a:pPr marL="0" indent="0" algn="ctr">
              <a:buNone/>
            </a:pPr>
            <a:r>
              <a:rPr lang="en-US" b="1" dirty="0">
                <a:solidFill>
                  <a:srgbClr val="00B050"/>
                </a:solidFill>
              </a:rPr>
              <a:t>On your poster</a:t>
            </a:r>
          </a:p>
          <a:p>
            <a:pPr marL="0" indent="0">
              <a:buNone/>
            </a:pPr>
            <a:endParaRPr lang="en-CA" dirty="0"/>
          </a:p>
          <a:p>
            <a:pPr marL="0" indent="0" algn="ctr">
              <a:buNone/>
            </a:pPr>
            <a:r>
              <a:rPr lang="en-CA" dirty="0">
                <a:highlight>
                  <a:srgbClr val="FFFF00"/>
                </a:highlight>
              </a:rPr>
              <a:t>DO NOT USE INTERNET except to submit </a:t>
            </a:r>
            <a:r>
              <a:rPr lang="en-CA" dirty="0" err="1">
                <a:highlight>
                  <a:srgbClr val="FFFF00"/>
                </a:highlight>
              </a:rPr>
              <a:t>tMAT</a:t>
            </a:r>
            <a:endParaRPr lang="en-CA" dirty="0">
              <a:highlight>
                <a:srgbClr val="FFFF00"/>
              </a:highlight>
            </a:endParaRPr>
          </a:p>
        </p:txBody>
      </p:sp>
      <p:sp>
        <p:nvSpPr>
          <p:cNvPr id="4" name="Rectangle 3"/>
          <p:cNvSpPr/>
          <p:nvPr/>
        </p:nvSpPr>
        <p:spPr>
          <a:xfrm>
            <a:off x="457200" y="1034534"/>
            <a:ext cx="4245714" cy="369332"/>
          </a:xfrm>
          <a:prstGeom prst="rect">
            <a:avLst/>
          </a:prstGeom>
        </p:spPr>
        <p:txBody>
          <a:bodyPr wrap="none">
            <a:spAutoFit/>
          </a:bodyPr>
          <a:lstStyle/>
          <a:p>
            <a:pPr marL="0" indent="0">
              <a:buNone/>
            </a:pPr>
            <a:r>
              <a:rPr lang="en-CA" dirty="0"/>
              <a:t>Do not forget to assign a </a:t>
            </a:r>
            <a:r>
              <a:rPr lang="en-CA" b="1" dirty="0">
                <a:solidFill>
                  <a:srgbClr val="FF0000"/>
                </a:solidFill>
              </a:rPr>
              <a:t>TIMEKEEPER</a:t>
            </a:r>
          </a:p>
        </p:txBody>
      </p:sp>
      <p:sp>
        <p:nvSpPr>
          <p:cNvPr id="5" name="Slide Number Placeholder 4"/>
          <p:cNvSpPr>
            <a:spLocks noGrp="1"/>
          </p:cNvSpPr>
          <p:nvPr>
            <p:ph type="sldNum" sz="quarter" idx="12"/>
          </p:nvPr>
        </p:nvSpPr>
        <p:spPr/>
        <p:txBody>
          <a:bodyPr/>
          <a:lstStyle/>
          <a:p>
            <a:pPr>
              <a:defRPr/>
            </a:pPr>
            <a:fld id="{1D7BF78D-496F-4B18-89F6-F9AC3B233C29}" type="slidenum">
              <a:rPr lang="en-US" smtClean="0"/>
              <a:pPr>
                <a:defRPr/>
              </a:pPr>
              <a:t>2</a:t>
            </a:fld>
            <a:endParaRPr lang="en-US" dirty="0"/>
          </a:p>
        </p:txBody>
      </p:sp>
      <p:sp>
        <p:nvSpPr>
          <p:cNvPr id="6" name="TextBox 5"/>
          <p:cNvSpPr txBox="1"/>
          <p:nvPr/>
        </p:nvSpPr>
        <p:spPr>
          <a:xfrm>
            <a:off x="-76200" y="1676400"/>
            <a:ext cx="684803" cy="523220"/>
          </a:xfrm>
          <a:prstGeom prst="rect">
            <a:avLst/>
          </a:prstGeom>
          <a:noFill/>
        </p:spPr>
        <p:txBody>
          <a:bodyPr wrap="none" rtlCol="0">
            <a:spAutoFit/>
          </a:bodyPr>
          <a:lstStyle/>
          <a:p>
            <a:r>
              <a:rPr lang="en-CA" sz="2800" b="1" dirty="0">
                <a:solidFill>
                  <a:srgbClr val="FF0000"/>
                </a:solidFill>
              </a:rPr>
              <a:t>30’</a:t>
            </a:r>
          </a:p>
        </p:txBody>
      </p:sp>
      <p:sp>
        <p:nvSpPr>
          <p:cNvPr id="7" name="TextBox 6"/>
          <p:cNvSpPr txBox="1"/>
          <p:nvPr/>
        </p:nvSpPr>
        <p:spPr>
          <a:xfrm>
            <a:off x="0" y="2971800"/>
            <a:ext cx="811441" cy="1015663"/>
          </a:xfrm>
          <a:prstGeom prst="rect">
            <a:avLst/>
          </a:prstGeom>
          <a:noFill/>
        </p:spPr>
        <p:txBody>
          <a:bodyPr wrap="none" rtlCol="0">
            <a:spAutoFit/>
          </a:bodyPr>
          <a:lstStyle/>
          <a:p>
            <a:r>
              <a:rPr lang="en-CA" sz="2800" b="1" dirty="0">
                <a:solidFill>
                  <a:srgbClr val="FF0000"/>
                </a:solidFill>
              </a:rPr>
              <a:t>4’</a:t>
            </a:r>
          </a:p>
          <a:p>
            <a:r>
              <a:rPr lang="en-CA" sz="1600" b="1" dirty="0">
                <a:solidFill>
                  <a:srgbClr val="FF0000"/>
                </a:solidFill>
              </a:rPr>
              <a:t>Per </a:t>
            </a:r>
          </a:p>
          <a:p>
            <a:r>
              <a:rPr lang="en-CA" sz="1600" b="1" dirty="0">
                <a:solidFill>
                  <a:srgbClr val="FF0000"/>
                </a:solidFill>
              </a:rPr>
              <a:t>poster</a:t>
            </a:r>
          </a:p>
        </p:txBody>
      </p:sp>
      <p:pic>
        <p:nvPicPr>
          <p:cNvPr id="9" name="Picture 8">
            <a:extLst>
              <a:ext uri="{FF2B5EF4-FFF2-40B4-BE49-F238E27FC236}">
                <a16:creationId xmlns:a16="http://schemas.microsoft.com/office/drawing/2014/main" id="{B1F44779-CF90-4CAA-93AF-C28D93E24010}"/>
              </a:ext>
            </a:extLst>
          </p:cNvPr>
          <p:cNvPicPr>
            <a:picLocks noChangeAspect="1"/>
          </p:cNvPicPr>
          <p:nvPr/>
        </p:nvPicPr>
        <p:blipFill rotWithShape="1">
          <a:blip r:embed="rId3"/>
          <a:srcRect l="33750" t="18110" r="37375" b="32004"/>
          <a:stretch/>
        </p:blipFill>
        <p:spPr>
          <a:xfrm>
            <a:off x="6503670" y="3810"/>
            <a:ext cx="2640330" cy="2503170"/>
          </a:xfrm>
          <a:prstGeom prst="rect">
            <a:avLst/>
          </a:prstGeom>
        </p:spPr>
      </p:pic>
    </p:spTree>
    <p:extLst>
      <p:ext uri="{BB962C8B-B14F-4D97-AF65-F5344CB8AC3E}">
        <p14:creationId xmlns:p14="http://schemas.microsoft.com/office/powerpoint/2010/main" val="272206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01AE-BFD0-4714-8099-4278486CD7F8}"/>
              </a:ext>
            </a:extLst>
          </p:cNvPr>
          <p:cNvSpPr>
            <a:spLocks noGrp="1"/>
          </p:cNvSpPr>
          <p:nvPr>
            <p:ph type="title"/>
          </p:nvPr>
        </p:nvSpPr>
        <p:spPr/>
        <p:txBody>
          <a:bodyPr/>
          <a:lstStyle/>
          <a:p>
            <a:r>
              <a:rPr lang="en-US" dirty="0"/>
              <a:t>Change from Tuesday</a:t>
            </a:r>
          </a:p>
        </p:txBody>
      </p:sp>
      <p:sp>
        <p:nvSpPr>
          <p:cNvPr id="3" name="Content Placeholder 2">
            <a:extLst>
              <a:ext uri="{FF2B5EF4-FFF2-40B4-BE49-F238E27FC236}">
                <a16:creationId xmlns:a16="http://schemas.microsoft.com/office/drawing/2014/main" id="{2729594C-34E1-4E0E-B70B-6D52F7DA2DD3}"/>
              </a:ext>
            </a:extLst>
          </p:cNvPr>
          <p:cNvSpPr>
            <a:spLocks noGrp="1"/>
          </p:cNvSpPr>
          <p:nvPr>
            <p:ph idx="1"/>
          </p:nvPr>
        </p:nvSpPr>
        <p:spPr/>
        <p:txBody>
          <a:bodyPr/>
          <a:lstStyle/>
          <a:p>
            <a:pPr marL="0" indent="0">
              <a:buNone/>
            </a:pPr>
            <a:r>
              <a:rPr lang="en-US" dirty="0"/>
              <a:t>2 assignments</a:t>
            </a:r>
          </a:p>
          <a:p>
            <a:r>
              <a:rPr lang="en-US" b="1" dirty="0"/>
              <a:t>tMAT1 – Answer</a:t>
            </a:r>
            <a:br>
              <a:rPr lang="en-US" dirty="0"/>
            </a:br>
            <a:r>
              <a:rPr lang="en-US" dirty="0"/>
              <a:t>upload a picture of your poster with your answer</a:t>
            </a:r>
          </a:p>
          <a:p>
            <a:r>
              <a:rPr lang="en-US" b="1" dirty="0"/>
              <a:t>tMAT1 – Critics</a:t>
            </a:r>
            <a:br>
              <a:rPr lang="en-US" dirty="0"/>
            </a:br>
            <a:r>
              <a:rPr lang="en-US" dirty="0"/>
              <a:t>for each critic, upload the poster you are criticizing, and your critic on top</a:t>
            </a:r>
          </a:p>
        </p:txBody>
      </p:sp>
      <p:sp>
        <p:nvSpPr>
          <p:cNvPr id="4" name="Slide Number Placeholder 3">
            <a:extLst>
              <a:ext uri="{FF2B5EF4-FFF2-40B4-BE49-F238E27FC236}">
                <a16:creationId xmlns:a16="http://schemas.microsoft.com/office/drawing/2014/main" id="{AE64B4D5-DE33-40B1-BC31-0AEA73A64DAE}"/>
              </a:ext>
            </a:extLst>
          </p:cNvPr>
          <p:cNvSpPr>
            <a:spLocks noGrp="1"/>
          </p:cNvSpPr>
          <p:nvPr>
            <p:ph type="sldNum" sz="quarter" idx="12"/>
          </p:nvPr>
        </p:nvSpPr>
        <p:spPr/>
        <p:txBody>
          <a:bodyPr/>
          <a:lstStyle/>
          <a:p>
            <a:pPr>
              <a:defRPr/>
            </a:pPr>
            <a:fld id="{1D7BF78D-496F-4B18-89F6-F9AC3B233C29}" type="slidenum">
              <a:rPr lang="en-US" smtClean="0"/>
              <a:pPr>
                <a:defRPr/>
              </a:pPr>
              <a:t>3</a:t>
            </a:fld>
            <a:endParaRPr lang="en-US"/>
          </a:p>
        </p:txBody>
      </p:sp>
    </p:spTree>
    <p:extLst>
      <p:ext uri="{BB962C8B-B14F-4D97-AF65-F5344CB8AC3E}">
        <p14:creationId xmlns:p14="http://schemas.microsoft.com/office/powerpoint/2010/main" val="4934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126D3F-FEA7-4E86-BFE3-A69C16CFE1F4}"/>
              </a:ext>
            </a:extLst>
          </p:cNvPr>
          <p:cNvSpPr>
            <a:spLocks noGrp="1"/>
          </p:cNvSpPr>
          <p:nvPr>
            <p:ph type="sldNum" sz="quarter" idx="12"/>
          </p:nvPr>
        </p:nvSpPr>
        <p:spPr/>
        <p:txBody>
          <a:bodyPr/>
          <a:lstStyle/>
          <a:p>
            <a:pPr>
              <a:defRPr/>
            </a:pPr>
            <a:fld id="{2BFC58A7-770E-4955-B411-4CEB62DBDD28}" type="slidenum">
              <a:rPr lang="en-US" smtClean="0"/>
              <a:pPr>
                <a:defRPr/>
              </a:pPr>
              <a:t>4</a:t>
            </a:fld>
            <a:endParaRPr lang="en-US"/>
          </a:p>
        </p:txBody>
      </p:sp>
      <p:pic>
        <p:nvPicPr>
          <p:cNvPr id="6" name="Picture 5">
            <a:extLst>
              <a:ext uri="{FF2B5EF4-FFF2-40B4-BE49-F238E27FC236}">
                <a16:creationId xmlns:a16="http://schemas.microsoft.com/office/drawing/2014/main" id="{BDEF9A51-5A09-458A-9FB5-C9B799A88538}"/>
              </a:ext>
            </a:extLst>
          </p:cNvPr>
          <p:cNvPicPr>
            <a:picLocks noChangeAspect="1"/>
          </p:cNvPicPr>
          <p:nvPr/>
        </p:nvPicPr>
        <p:blipFill rotWithShape="1">
          <a:blip r:embed="rId2"/>
          <a:srcRect l="21667" t="23845" r="47500" b="-768"/>
          <a:stretch/>
        </p:blipFill>
        <p:spPr>
          <a:xfrm>
            <a:off x="3124200" y="3009900"/>
            <a:ext cx="2819400" cy="3810000"/>
          </a:xfrm>
          <a:prstGeom prst="rect">
            <a:avLst/>
          </a:prstGeom>
        </p:spPr>
      </p:pic>
      <p:pic>
        <p:nvPicPr>
          <p:cNvPr id="8" name="Picture 7">
            <a:extLst>
              <a:ext uri="{FF2B5EF4-FFF2-40B4-BE49-F238E27FC236}">
                <a16:creationId xmlns:a16="http://schemas.microsoft.com/office/drawing/2014/main" id="{88122466-2A23-4ECD-B6E3-0C58BA9E883C}"/>
              </a:ext>
            </a:extLst>
          </p:cNvPr>
          <p:cNvPicPr>
            <a:picLocks noChangeAspect="1"/>
          </p:cNvPicPr>
          <p:nvPr/>
        </p:nvPicPr>
        <p:blipFill rotWithShape="1">
          <a:blip r:embed="rId3"/>
          <a:srcRect l="20833" t="27692" r="46666" b="769"/>
          <a:stretch/>
        </p:blipFill>
        <p:spPr>
          <a:xfrm>
            <a:off x="152400" y="163373"/>
            <a:ext cx="2971800" cy="3543300"/>
          </a:xfrm>
          <a:prstGeom prst="rect">
            <a:avLst/>
          </a:prstGeom>
        </p:spPr>
      </p:pic>
      <p:pic>
        <p:nvPicPr>
          <p:cNvPr id="4" name="Picture 3">
            <a:extLst>
              <a:ext uri="{FF2B5EF4-FFF2-40B4-BE49-F238E27FC236}">
                <a16:creationId xmlns:a16="http://schemas.microsoft.com/office/drawing/2014/main" id="{04E66CCE-EDBB-47B2-AC53-AA9A383BB64C}"/>
              </a:ext>
            </a:extLst>
          </p:cNvPr>
          <p:cNvPicPr>
            <a:picLocks noChangeAspect="1"/>
          </p:cNvPicPr>
          <p:nvPr/>
        </p:nvPicPr>
        <p:blipFill rotWithShape="1">
          <a:blip r:embed="rId4"/>
          <a:srcRect l="19167" t="22307" r="46666" b="5384"/>
          <a:stretch/>
        </p:blipFill>
        <p:spPr>
          <a:xfrm>
            <a:off x="5715000" y="3124200"/>
            <a:ext cx="3124200" cy="3581400"/>
          </a:xfrm>
          <a:prstGeom prst="rect">
            <a:avLst/>
          </a:prstGeom>
        </p:spPr>
      </p:pic>
    </p:spTree>
    <p:extLst>
      <p:ext uri="{BB962C8B-B14F-4D97-AF65-F5344CB8AC3E}">
        <p14:creationId xmlns:p14="http://schemas.microsoft.com/office/powerpoint/2010/main" val="92405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E753-F198-4AA1-ACAD-456177DEC56D}"/>
              </a:ext>
            </a:extLst>
          </p:cNvPr>
          <p:cNvSpPr>
            <a:spLocks noGrp="1"/>
          </p:cNvSpPr>
          <p:nvPr>
            <p:ph type="title"/>
          </p:nvPr>
        </p:nvSpPr>
        <p:spPr/>
        <p:txBody>
          <a:bodyPr/>
          <a:lstStyle/>
          <a:p>
            <a:r>
              <a:rPr lang="en-US" dirty="0"/>
              <a:t>Feedback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F5A8C8-9C7C-4111-9450-779BDFBE4D06}"/>
                  </a:ext>
                </a:extLst>
              </p:cNvPr>
              <p:cNvSpPr>
                <a:spLocks noGrp="1"/>
              </p:cNvSpPr>
              <p:nvPr>
                <p:ph idx="1"/>
              </p:nvPr>
            </p:nvSpPr>
            <p:spPr/>
            <p:txBody>
              <a:bodyPr>
                <a:normAutofit fontScale="85000" lnSpcReduction="20000"/>
              </a:bodyPr>
              <a:lstStyle/>
              <a:p>
                <a:r>
                  <a:rPr lang="en-US" dirty="0"/>
                  <a:t>Poster</a:t>
                </a:r>
              </a:p>
              <a:p>
                <a:pPr lvl="1"/>
                <a:r>
                  <a:rPr lang="en-US" dirty="0"/>
                  <a:t>Clarify the method you are using</a:t>
                </a:r>
              </a:p>
              <a:p>
                <a:pPr lvl="2"/>
                <a:r>
                  <a:rPr lang="en-US" dirty="0" err="1"/>
                  <a:t>ArrayList.contains</a:t>
                </a:r>
                <a:r>
                  <a:rPr lang="en-US" dirty="0"/>
                  <a:t> could be used, but you need to know it runs 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pPr lvl="2"/>
                <a:r>
                  <a:rPr lang="en-US" dirty="0" err="1"/>
                  <a:t>Set.add</a:t>
                </a:r>
                <a:r>
                  <a:rPr lang="en-US" dirty="0"/>
                  <a:t> could be used (returns false when the element belongs to the set), but you need to know it runs 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pPr lvl="2"/>
                <a:r>
                  <a:rPr lang="en-US" dirty="0"/>
                  <a:t>You could use a hash table, but you need to indicate what hash function you use (standard hash would give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expected time </a:t>
                </a:r>
              </a:p>
              <a:p>
                <a:r>
                  <a:rPr lang="en-US" dirty="0"/>
                  <a:t>Critic</a:t>
                </a:r>
              </a:p>
              <a:p>
                <a:pPr lvl="1"/>
                <a:r>
                  <a:rPr lang="en-US" dirty="0"/>
                  <a:t>Include picture of poster you criticize</a:t>
                </a:r>
              </a:p>
              <a:p>
                <a:pPr lvl="1"/>
                <a:r>
                  <a:rPr lang="en-US" dirty="0"/>
                  <a:t>Do not point out syntax; this is pseudo-code</a:t>
                </a:r>
              </a:p>
              <a:p>
                <a:pPr lvl="2"/>
                <a:r>
                  <a:rPr lang="en-US" dirty="0"/>
                  <a:t>Use length instead of size</a:t>
                </a:r>
              </a:p>
            </p:txBody>
          </p:sp>
        </mc:Choice>
        <mc:Fallback xmlns="">
          <p:sp>
            <p:nvSpPr>
              <p:cNvPr id="3" name="Content Placeholder 2">
                <a:extLst>
                  <a:ext uri="{FF2B5EF4-FFF2-40B4-BE49-F238E27FC236}">
                    <a16:creationId xmlns:a16="http://schemas.microsoft.com/office/drawing/2014/main" id="{85F5A8C8-9C7C-4111-9450-779BDFBE4D06}"/>
                  </a:ext>
                </a:extLst>
              </p:cNvPr>
              <p:cNvSpPr>
                <a:spLocks noGrp="1" noRot="1" noChangeAspect="1" noMove="1" noResize="1" noEditPoints="1" noAdjustHandles="1" noChangeArrowheads="1" noChangeShapeType="1" noTextEdit="1"/>
              </p:cNvSpPr>
              <p:nvPr>
                <p:ph idx="1"/>
              </p:nvPr>
            </p:nvSpPr>
            <p:spPr>
              <a:blipFill>
                <a:blip r:embed="rId2"/>
                <a:stretch>
                  <a:fillRect l="-1259" t="-31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F6C71EE-AB6D-4F92-8F66-5355FD6A3CBE}"/>
              </a:ext>
            </a:extLst>
          </p:cNvPr>
          <p:cNvSpPr>
            <a:spLocks noGrp="1"/>
          </p:cNvSpPr>
          <p:nvPr>
            <p:ph type="sldNum" sz="quarter" idx="12"/>
          </p:nvPr>
        </p:nvSpPr>
        <p:spPr/>
        <p:txBody>
          <a:bodyPr/>
          <a:lstStyle/>
          <a:p>
            <a:pPr>
              <a:defRPr/>
            </a:pPr>
            <a:fld id="{1D7BF78D-496F-4B18-89F6-F9AC3B233C29}" type="slidenum">
              <a:rPr lang="en-US" smtClean="0"/>
              <a:pPr>
                <a:defRPr/>
              </a:pPr>
              <a:t>5</a:t>
            </a:fld>
            <a:endParaRPr lang="en-US"/>
          </a:p>
        </p:txBody>
      </p:sp>
    </p:spTree>
    <p:extLst>
      <p:ext uri="{BB962C8B-B14F-4D97-AF65-F5344CB8AC3E}">
        <p14:creationId xmlns:p14="http://schemas.microsoft.com/office/powerpoint/2010/main" val="332429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5791200" cy="1143000"/>
          </a:xfrm>
        </p:spPr>
        <p:txBody>
          <a:bodyPr/>
          <a:lstStyle/>
          <a:p>
            <a:r>
              <a:rPr lang="en-CA" dirty="0"/>
              <a:t>Team build &amp; critic</a:t>
            </a:r>
          </a:p>
        </p:txBody>
      </p:sp>
      <p:sp>
        <p:nvSpPr>
          <p:cNvPr id="3" name="Content Placeholder 2"/>
          <p:cNvSpPr>
            <a:spLocks noGrp="1"/>
          </p:cNvSpPr>
          <p:nvPr>
            <p:ph idx="1"/>
          </p:nvPr>
        </p:nvSpPr>
        <p:spPr>
          <a:xfrm>
            <a:off x="304800" y="1463674"/>
            <a:ext cx="8204615" cy="5394325"/>
          </a:xfrm>
        </p:spPr>
        <p:txBody>
          <a:bodyPr>
            <a:normAutofit fontScale="47500" lnSpcReduction="20000"/>
          </a:bodyPr>
          <a:lstStyle/>
          <a:p>
            <a:pPr marL="514350" indent="-514350">
              <a:buFont typeface="+mj-lt"/>
              <a:buAutoNum type="arabicPeriod"/>
            </a:pPr>
            <a:r>
              <a:rPr lang="en-CA" dirty="0"/>
              <a:t>[10 marks] Answer the questions on your </a:t>
            </a:r>
            <a:br>
              <a:rPr lang="en-CA" dirty="0"/>
            </a:br>
            <a:r>
              <a:rPr lang="en-CA" dirty="0"/>
              <a:t>poster</a:t>
            </a:r>
          </a:p>
          <a:p>
            <a:pPr marL="914400" lvl="1" indent="-514350">
              <a:buFont typeface="+mj-lt"/>
              <a:buAutoNum type="arabicPeriod"/>
            </a:pPr>
            <a:r>
              <a:rPr lang="en-CA" dirty="0"/>
              <a:t>write clearly</a:t>
            </a:r>
          </a:p>
          <a:p>
            <a:pPr marL="914400" lvl="1" indent="-514350">
              <a:buFont typeface="+mj-lt"/>
              <a:buAutoNum type="arabicPeriod"/>
            </a:pPr>
            <a:r>
              <a:rPr lang="en-CA" dirty="0"/>
              <a:t>Take picture and post it on Canvas as group </a:t>
            </a:r>
            <a:br>
              <a:rPr lang="en-CA" dirty="0"/>
            </a:br>
            <a:r>
              <a:rPr lang="en-CA" dirty="0"/>
              <a:t>assignment tMAT1 - Answer</a:t>
            </a:r>
            <a:br>
              <a:rPr lang="en-CA" dirty="0"/>
            </a:br>
            <a:endParaRPr lang="en-CA" dirty="0"/>
          </a:p>
          <a:p>
            <a:pPr marL="514350" indent="-514350">
              <a:buFont typeface="+mj-lt"/>
              <a:buAutoNum type="arabicPeriod"/>
            </a:pPr>
            <a:r>
              <a:rPr lang="en-CA" dirty="0"/>
              <a:t>[4 marks] Rotate posters on each aisle (left, centre, right); do NOT cross aisle. Critic 4 posters.</a:t>
            </a:r>
            <a:br>
              <a:rPr lang="en-CA" dirty="0"/>
            </a:br>
            <a:r>
              <a:rPr lang="en-CA" dirty="0"/>
              <a:t>Make a list of any error, bug, omission; is complexity correct? </a:t>
            </a:r>
          </a:p>
          <a:p>
            <a:pPr marL="400050" lvl="1" indent="0">
              <a:buNone/>
            </a:pPr>
            <a:r>
              <a:rPr lang="en-CA" dirty="0"/>
              <a:t>The full team has to agree on the justification</a:t>
            </a:r>
          </a:p>
          <a:p>
            <a:pPr marL="400050" lvl="1" indent="0">
              <a:buNone/>
            </a:pPr>
            <a:r>
              <a:rPr lang="en-CA" dirty="0"/>
              <a:t>Upload your poster to tMAT1 - Critics</a:t>
            </a:r>
          </a:p>
          <a:p>
            <a:pPr marL="0" indent="0">
              <a:buNone/>
            </a:pPr>
            <a:endParaRPr lang="en-US" dirty="0"/>
          </a:p>
          <a:p>
            <a:pPr marL="0" indent="0" algn="ctr">
              <a:buNone/>
            </a:pPr>
            <a:r>
              <a:rPr lang="en-US" b="1" dirty="0">
                <a:solidFill>
                  <a:srgbClr val="FF0000"/>
                </a:solidFill>
              </a:rPr>
              <a:t>Be quick! We have to start even if you haven’t finished writing your poster!</a:t>
            </a:r>
          </a:p>
          <a:p>
            <a:pPr marL="0" indent="0" algn="ctr">
              <a:buNone/>
            </a:pPr>
            <a:r>
              <a:rPr lang="en-US" b="1">
                <a:solidFill>
                  <a:srgbClr val="FF0000"/>
                </a:solidFill>
              </a:rPr>
              <a:t>11:45pm</a:t>
            </a:r>
            <a:r>
              <a:rPr lang="en-US" dirty="0"/>
              <a:t>: Your pseudo-code must be written on the poster. Handing your poster </a:t>
            </a:r>
            <a:r>
              <a:rPr lang="en-US" i="1" dirty="0"/>
              <a:t>m</a:t>
            </a:r>
            <a:r>
              <a:rPr lang="en-US" dirty="0"/>
              <a:t> minutes late will result in </a:t>
            </a:r>
            <a:r>
              <a:rPr lang="en-US" b="1" dirty="0">
                <a:solidFill>
                  <a:srgbClr val="FF0000"/>
                </a:solidFill>
              </a:rPr>
              <a:t>penalty</a:t>
            </a:r>
            <a:r>
              <a:rPr lang="en-US" dirty="0"/>
              <a:t> </a:t>
            </a:r>
            <a:r>
              <a:rPr lang="en-US" i="1" dirty="0"/>
              <a:t>–m</a:t>
            </a:r>
            <a:r>
              <a:rPr lang="en-US" i="1" baseline="30000" dirty="0"/>
              <a:t>2</a:t>
            </a:r>
            <a:r>
              <a:rPr lang="en-US" dirty="0"/>
              <a:t>% e.g. 3min = -9%</a:t>
            </a:r>
          </a:p>
          <a:p>
            <a:pPr marL="0" indent="0" algn="ctr">
              <a:buNone/>
            </a:pPr>
            <a:endParaRPr lang="en-US" b="1" dirty="0">
              <a:solidFill>
                <a:srgbClr val="FF0000"/>
              </a:solidFill>
            </a:endParaRPr>
          </a:p>
          <a:p>
            <a:pPr marL="0" indent="0">
              <a:buNone/>
            </a:pPr>
            <a:endParaRPr lang="en-US" b="1" dirty="0">
              <a:solidFill>
                <a:srgbClr val="FF0000"/>
              </a:solidFill>
            </a:endParaRPr>
          </a:p>
          <a:p>
            <a:pPr marL="0" indent="0" algn="ctr">
              <a:buNone/>
            </a:pPr>
            <a:r>
              <a:rPr lang="en-US" b="1" dirty="0">
                <a:solidFill>
                  <a:srgbClr val="00B050"/>
                </a:solidFill>
              </a:rPr>
              <a:t>Include the list of team members present today</a:t>
            </a:r>
          </a:p>
          <a:p>
            <a:pPr marL="0" indent="0" algn="ctr">
              <a:buNone/>
            </a:pPr>
            <a:r>
              <a:rPr lang="en-US" b="1" dirty="0">
                <a:solidFill>
                  <a:srgbClr val="00B050"/>
                </a:solidFill>
              </a:rPr>
              <a:t>On your poster</a:t>
            </a:r>
          </a:p>
          <a:p>
            <a:pPr marL="0" indent="0">
              <a:buNone/>
            </a:pPr>
            <a:endParaRPr lang="en-CA" dirty="0"/>
          </a:p>
          <a:p>
            <a:pPr marL="0" indent="0" algn="ctr">
              <a:buNone/>
            </a:pPr>
            <a:r>
              <a:rPr lang="en-CA" dirty="0">
                <a:highlight>
                  <a:srgbClr val="FFFF00"/>
                </a:highlight>
              </a:rPr>
              <a:t>DO NOT USE INTERNET except to submit </a:t>
            </a:r>
            <a:r>
              <a:rPr lang="en-CA" dirty="0" err="1">
                <a:highlight>
                  <a:srgbClr val="FFFF00"/>
                </a:highlight>
              </a:rPr>
              <a:t>tMAT</a:t>
            </a:r>
            <a:endParaRPr lang="en-CA" dirty="0">
              <a:highlight>
                <a:srgbClr val="FFFF00"/>
              </a:highlight>
            </a:endParaRPr>
          </a:p>
        </p:txBody>
      </p:sp>
      <p:sp>
        <p:nvSpPr>
          <p:cNvPr id="4" name="Rectangle 3"/>
          <p:cNvSpPr/>
          <p:nvPr/>
        </p:nvSpPr>
        <p:spPr>
          <a:xfrm>
            <a:off x="457200" y="1034534"/>
            <a:ext cx="4245714" cy="369332"/>
          </a:xfrm>
          <a:prstGeom prst="rect">
            <a:avLst/>
          </a:prstGeom>
        </p:spPr>
        <p:txBody>
          <a:bodyPr wrap="none">
            <a:spAutoFit/>
          </a:bodyPr>
          <a:lstStyle/>
          <a:p>
            <a:pPr marL="0" indent="0">
              <a:buNone/>
            </a:pPr>
            <a:r>
              <a:rPr lang="en-CA" dirty="0"/>
              <a:t>Do not forget to assign a </a:t>
            </a:r>
            <a:r>
              <a:rPr lang="en-CA" b="1" dirty="0">
                <a:solidFill>
                  <a:srgbClr val="FF0000"/>
                </a:solidFill>
              </a:rPr>
              <a:t>TIMEKEEPER</a:t>
            </a:r>
          </a:p>
        </p:txBody>
      </p:sp>
      <p:sp>
        <p:nvSpPr>
          <p:cNvPr id="5" name="Slide Number Placeholder 4"/>
          <p:cNvSpPr>
            <a:spLocks noGrp="1"/>
          </p:cNvSpPr>
          <p:nvPr>
            <p:ph type="sldNum" sz="quarter" idx="12"/>
          </p:nvPr>
        </p:nvSpPr>
        <p:spPr/>
        <p:txBody>
          <a:bodyPr/>
          <a:lstStyle/>
          <a:p>
            <a:pPr>
              <a:defRPr/>
            </a:pPr>
            <a:fld id="{1D7BF78D-496F-4B18-89F6-F9AC3B233C29}" type="slidenum">
              <a:rPr lang="en-US" smtClean="0"/>
              <a:pPr>
                <a:defRPr/>
              </a:pPr>
              <a:t>6</a:t>
            </a:fld>
            <a:endParaRPr lang="en-US" dirty="0"/>
          </a:p>
        </p:txBody>
      </p:sp>
      <p:sp>
        <p:nvSpPr>
          <p:cNvPr id="6" name="TextBox 5"/>
          <p:cNvSpPr txBox="1"/>
          <p:nvPr/>
        </p:nvSpPr>
        <p:spPr>
          <a:xfrm>
            <a:off x="-76200" y="1676400"/>
            <a:ext cx="684803" cy="523220"/>
          </a:xfrm>
          <a:prstGeom prst="rect">
            <a:avLst/>
          </a:prstGeom>
          <a:noFill/>
        </p:spPr>
        <p:txBody>
          <a:bodyPr wrap="none" rtlCol="0">
            <a:spAutoFit/>
          </a:bodyPr>
          <a:lstStyle/>
          <a:p>
            <a:r>
              <a:rPr lang="en-CA" sz="2800" b="1" dirty="0">
                <a:solidFill>
                  <a:srgbClr val="FF0000"/>
                </a:solidFill>
              </a:rPr>
              <a:t>30’</a:t>
            </a:r>
          </a:p>
        </p:txBody>
      </p:sp>
      <p:sp>
        <p:nvSpPr>
          <p:cNvPr id="7" name="TextBox 6"/>
          <p:cNvSpPr txBox="1"/>
          <p:nvPr/>
        </p:nvSpPr>
        <p:spPr>
          <a:xfrm>
            <a:off x="0" y="2971800"/>
            <a:ext cx="811441" cy="1015663"/>
          </a:xfrm>
          <a:prstGeom prst="rect">
            <a:avLst/>
          </a:prstGeom>
          <a:noFill/>
        </p:spPr>
        <p:txBody>
          <a:bodyPr wrap="none" rtlCol="0">
            <a:spAutoFit/>
          </a:bodyPr>
          <a:lstStyle/>
          <a:p>
            <a:r>
              <a:rPr lang="en-CA" sz="2800" b="1" dirty="0">
                <a:solidFill>
                  <a:srgbClr val="FF0000"/>
                </a:solidFill>
              </a:rPr>
              <a:t>4’</a:t>
            </a:r>
          </a:p>
          <a:p>
            <a:r>
              <a:rPr lang="en-CA" sz="1600" b="1" dirty="0">
                <a:solidFill>
                  <a:srgbClr val="FF0000"/>
                </a:solidFill>
              </a:rPr>
              <a:t>Per </a:t>
            </a:r>
          </a:p>
          <a:p>
            <a:r>
              <a:rPr lang="en-CA" sz="1600" b="1" dirty="0">
                <a:solidFill>
                  <a:srgbClr val="FF0000"/>
                </a:solidFill>
              </a:rPr>
              <a:t>poster</a:t>
            </a:r>
          </a:p>
        </p:txBody>
      </p:sp>
      <p:pic>
        <p:nvPicPr>
          <p:cNvPr id="9" name="Picture 8">
            <a:extLst>
              <a:ext uri="{FF2B5EF4-FFF2-40B4-BE49-F238E27FC236}">
                <a16:creationId xmlns:a16="http://schemas.microsoft.com/office/drawing/2014/main" id="{B1F44779-CF90-4CAA-93AF-C28D93E24010}"/>
              </a:ext>
            </a:extLst>
          </p:cNvPr>
          <p:cNvPicPr>
            <a:picLocks noChangeAspect="1"/>
          </p:cNvPicPr>
          <p:nvPr/>
        </p:nvPicPr>
        <p:blipFill rotWithShape="1">
          <a:blip r:embed="rId3"/>
          <a:srcRect l="33750" t="18110" r="37375" b="32004"/>
          <a:stretch/>
        </p:blipFill>
        <p:spPr>
          <a:xfrm>
            <a:off x="6503670" y="3810"/>
            <a:ext cx="2640330" cy="2503170"/>
          </a:xfrm>
          <a:prstGeom prst="rect">
            <a:avLst/>
          </a:prstGeom>
        </p:spPr>
      </p:pic>
    </p:spTree>
    <p:extLst>
      <p:ext uri="{BB962C8B-B14F-4D97-AF65-F5344CB8AC3E}">
        <p14:creationId xmlns:p14="http://schemas.microsoft.com/office/powerpoint/2010/main" val="7790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CA" dirty="0" err="1"/>
              <a:t>tMAT</a:t>
            </a:r>
            <a:r>
              <a:rPr lang="en-CA" dirty="0"/>
              <a:t>: build &amp; critic</a:t>
            </a:r>
          </a:p>
        </p:txBody>
      </p:sp>
      <p:sp>
        <p:nvSpPr>
          <p:cNvPr id="3" name="Content Placeholder 2"/>
          <p:cNvSpPr>
            <a:spLocks noGrp="1"/>
          </p:cNvSpPr>
          <p:nvPr>
            <p:ph idx="1"/>
          </p:nvPr>
        </p:nvSpPr>
        <p:spPr>
          <a:xfrm>
            <a:off x="152400" y="990600"/>
            <a:ext cx="7696200" cy="5867400"/>
          </a:xfrm>
        </p:spPr>
        <p:txBody>
          <a:bodyPr>
            <a:normAutofit fontScale="70000" lnSpcReduction="20000"/>
          </a:bodyPr>
          <a:lstStyle/>
          <a:p>
            <a:pPr marL="0" indent="0">
              <a:buNone/>
            </a:pPr>
            <a:r>
              <a:rPr lang="en-US" dirty="0"/>
              <a:t>Suppose you are designing a multiplayer game that has n≥1000 players, numbered 1 to n, interacting in an enchanted forest. The winner of this game is the ﬁrst player who can meet all the other players at least once (ties are allowed). Assuming that there is a method meet(i, j), which is called each time a player i meets a player j (with i≠ j), describe a way to keep track of the pairs of meeting players and who is the winner.</a:t>
            </a:r>
          </a:p>
          <a:p>
            <a:pPr marL="514350" indent="-514350">
              <a:buFont typeface="+mj-lt"/>
              <a:buAutoNum type="alphaUcPeriod"/>
            </a:pPr>
            <a:r>
              <a:rPr lang="en-US" dirty="0"/>
              <a:t>[8 marks] Write a pseudo-code implementation of </a:t>
            </a:r>
          </a:p>
          <a:p>
            <a:pPr marL="914400" lvl="1" indent="-514350">
              <a:buFont typeface="+mj-lt"/>
              <a:buAutoNum type="arabicPeriod"/>
            </a:pPr>
            <a:r>
              <a:rPr lang="en-US" dirty="0"/>
              <a:t>the meet(i, j) method</a:t>
            </a:r>
          </a:p>
          <a:p>
            <a:pPr marL="914400" lvl="1" indent="-514350">
              <a:buFont typeface="+mj-lt"/>
              <a:buAutoNum type="arabicPeriod"/>
            </a:pPr>
            <a:r>
              <a:rPr lang="en-US" dirty="0"/>
              <a:t>the main program</a:t>
            </a:r>
          </a:p>
          <a:p>
            <a:pPr marL="914400" lvl="1" indent="-514350">
              <a:buFont typeface="+mj-lt"/>
              <a:buAutoNum type="arabicPeriod"/>
            </a:pPr>
            <a:r>
              <a:rPr lang="en-US" dirty="0"/>
              <a:t>any nonstandard data structure you choose to use</a:t>
            </a:r>
          </a:p>
          <a:p>
            <a:pPr marL="514350" indent="-514350">
              <a:buFont typeface="+mj-lt"/>
              <a:buAutoNum type="alphaUcPeriod"/>
            </a:pPr>
            <a:r>
              <a:rPr lang="en-US" dirty="0"/>
              <a:t>[2 marks] Indicate the </a:t>
            </a:r>
            <a:r>
              <a:rPr lang="en-US" dirty="0">
                <a:solidFill>
                  <a:srgbClr val="FF0000"/>
                </a:solidFill>
              </a:rPr>
              <a:t>space and time </a:t>
            </a:r>
            <a:r>
              <a:rPr lang="en-US" dirty="0"/>
              <a:t>complexity of your solution for the entire program (not just the meet method)</a:t>
            </a:r>
          </a:p>
          <a:p>
            <a:pPr marL="514350" indent="-514350">
              <a:buFont typeface="+mj-lt"/>
              <a:buAutoNum type="alphaUcPeriod"/>
            </a:pPr>
            <a:r>
              <a:rPr lang="en-US" dirty="0"/>
              <a:t>Critic other team posters</a:t>
            </a:r>
          </a:p>
          <a:p>
            <a:pPr marL="914400" lvl="1" indent="-514350">
              <a:buFont typeface="+mj-lt"/>
              <a:buAutoNum type="arabicPeriod"/>
            </a:pPr>
            <a:r>
              <a:rPr lang="en-US" dirty="0"/>
              <a:t>Discard syntax issues or </a:t>
            </a:r>
            <a:br>
              <a:rPr lang="en-US" dirty="0"/>
            </a:br>
            <a:r>
              <a:rPr lang="en-US" dirty="0"/>
              <a:t>boundary cases (unless critical)</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7</a:t>
            </a:fld>
            <a:endParaRPr lang="en-US"/>
          </a:p>
        </p:txBody>
      </p:sp>
      <p:sp>
        <p:nvSpPr>
          <p:cNvPr id="5" name="Rectangle 4"/>
          <p:cNvSpPr/>
          <p:nvPr/>
        </p:nvSpPr>
        <p:spPr>
          <a:xfrm>
            <a:off x="5105400" y="5267235"/>
            <a:ext cx="3726711" cy="1200329"/>
          </a:xfrm>
          <a:prstGeom prst="rect">
            <a:avLst/>
          </a:prstGeom>
          <a:ln w="19050">
            <a:solidFill>
              <a:srgbClr val="FF0000"/>
            </a:solidFill>
          </a:ln>
        </p:spPr>
        <p:txBody>
          <a:bodyPr wrap="square">
            <a:spAutoFit/>
          </a:bodyPr>
          <a:lstStyle/>
          <a:p>
            <a:r>
              <a:rPr lang="en-CA" dirty="0"/>
              <a:t>11:05-11:45 </a:t>
            </a:r>
            <a:r>
              <a:rPr lang="en-CA" baseline="0" dirty="0"/>
              <a:t>write poster</a:t>
            </a:r>
          </a:p>
          <a:p>
            <a:r>
              <a:rPr lang="en-CA" dirty="0"/>
              <a:t>11:45 poster </a:t>
            </a:r>
            <a:r>
              <a:rPr lang="en-CA" b="1" dirty="0">
                <a:solidFill>
                  <a:srgbClr val="FF0000"/>
                </a:solidFill>
              </a:rPr>
              <a:t>MUST</a:t>
            </a:r>
            <a:r>
              <a:rPr lang="en-CA" dirty="0"/>
              <a:t> be uploaded</a:t>
            </a:r>
            <a:endParaRPr lang="en-CA" baseline="0" dirty="0"/>
          </a:p>
          <a:p>
            <a:r>
              <a:rPr lang="en-CA" baseline="0" dirty="0"/>
              <a:t>11:46</a:t>
            </a:r>
            <a:r>
              <a:rPr lang="en-CA" dirty="0"/>
              <a:t>-12:12 critic 4 posters</a:t>
            </a:r>
          </a:p>
          <a:p>
            <a:r>
              <a:rPr lang="en-CA" dirty="0"/>
              <a:t>12:12-12:15</a:t>
            </a:r>
            <a:r>
              <a:rPr lang="en-CA" baseline="0" dirty="0"/>
              <a:t> </a:t>
            </a:r>
            <a:r>
              <a:rPr lang="en-CA" baseline="0" dirty="0">
                <a:solidFill>
                  <a:srgbClr val="FF0000"/>
                </a:solidFill>
              </a:rPr>
              <a:t>upload</a:t>
            </a:r>
            <a:r>
              <a:rPr lang="en-CA" baseline="0" dirty="0"/>
              <a:t> </a:t>
            </a:r>
            <a:r>
              <a:rPr lang="en-CA" baseline="0" dirty="0" err="1"/>
              <a:t>pict</a:t>
            </a:r>
            <a:r>
              <a:rPr lang="en-CA" baseline="0" dirty="0"/>
              <a:t>; wrap up</a:t>
            </a:r>
            <a:endParaRPr lang="en-CA" dirty="0"/>
          </a:p>
        </p:txBody>
      </p:sp>
    </p:spTree>
    <p:extLst>
      <p:ext uri="{BB962C8B-B14F-4D97-AF65-F5344CB8AC3E}">
        <p14:creationId xmlns:p14="http://schemas.microsoft.com/office/powerpoint/2010/main" val="318889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Readings: next class: </a:t>
            </a:r>
            <a:r>
              <a:rPr lang="en-CA" b="1" dirty="0">
                <a:solidFill>
                  <a:srgbClr val="FF0000"/>
                </a:solidFill>
              </a:rPr>
              <a:t>RAT</a:t>
            </a:r>
          </a:p>
        </p:txBody>
      </p:sp>
      <p:sp>
        <p:nvSpPr>
          <p:cNvPr id="3" name="Content Placeholder 2"/>
          <p:cNvSpPr>
            <a:spLocks noGrp="1"/>
          </p:cNvSpPr>
          <p:nvPr>
            <p:ph idx="1"/>
          </p:nvPr>
        </p:nvSpPr>
        <p:spPr/>
        <p:txBody>
          <a:bodyPr/>
          <a:lstStyle/>
          <a:p>
            <a:r>
              <a:rPr lang="en-CA" sz="2800" dirty="0"/>
              <a:t>Recursion</a:t>
            </a:r>
          </a:p>
          <a:p>
            <a:r>
              <a:rPr lang="en-CA" sz="2800" dirty="0"/>
              <a:t>Stacks, queues, deques</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8</a:t>
            </a:fld>
            <a:endParaRPr lang="en-US"/>
          </a:p>
        </p:txBody>
      </p:sp>
    </p:spTree>
    <p:extLst>
      <p:ext uri="{BB962C8B-B14F-4D97-AF65-F5344CB8AC3E}">
        <p14:creationId xmlns:p14="http://schemas.microsoft.com/office/powerpoint/2010/main" val="378536799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11537</TotalTime>
  <Words>725</Words>
  <Application>Microsoft Office PowerPoint</Application>
  <PresentationFormat>On-screen Show (4:3)</PresentationFormat>
  <Paragraphs>94</Paragraphs>
  <Slides>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Cambria Math</vt:lpstr>
      <vt:lpstr>Default Design</vt:lpstr>
      <vt:lpstr>COSC 222 Data Structures</vt:lpstr>
      <vt:lpstr>Team build &amp; critic</vt:lpstr>
      <vt:lpstr>Change from Tuesday</vt:lpstr>
      <vt:lpstr>PowerPoint Presentation</vt:lpstr>
      <vt:lpstr>Feedback</vt:lpstr>
      <vt:lpstr>Team build &amp; critic</vt:lpstr>
      <vt:lpstr>tMAT: build &amp; critic</vt:lpstr>
      <vt:lpstr>Readings: next class: RAT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Lucet, Yves</cp:lastModifiedBy>
  <cp:revision>154</cp:revision>
  <cp:lastPrinted>1601-01-01T00:00:00Z</cp:lastPrinted>
  <dcterms:created xsi:type="dcterms:W3CDTF">1601-01-01T00:00:00Z</dcterms:created>
  <dcterms:modified xsi:type="dcterms:W3CDTF">2022-09-22T16:16:44Z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