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402"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22" r:id="rId20"/>
    <p:sldId id="420" r:id="rId21"/>
    <p:sldId id="419" r:id="rId22"/>
    <p:sldId id="4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3181F5-8C8D-4632-9C97-087EF5F1235F}">
          <p14:sldIdLst>
            <p14:sldId id="256"/>
            <p14:sldId id="402"/>
            <p14:sldId id="403"/>
          </p14:sldIdLst>
        </p14:section>
        <p14:section name="MCQ" id="{B3795EF4-C1F1-46D2-A8C2-DEBFC3EC9C46}">
          <p14:sldIdLst>
            <p14:sldId id="404"/>
            <p14:sldId id="405"/>
            <p14:sldId id="406"/>
            <p14:sldId id="407"/>
            <p14:sldId id="408"/>
            <p14:sldId id="409"/>
            <p14:sldId id="410"/>
            <p14:sldId id="411"/>
            <p14:sldId id="412"/>
            <p14:sldId id="413"/>
            <p14:sldId id="414"/>
          </p14:sldIdLst>
        </p14:section>
        <p14:section name="Open Problems" id="{ED398691-B73E-4C85-BC3F-02DBD4447C1F}">
          <p14:sldIdLst>
            <p14:sldId id="415"/>
            <p14:sldId id="416"/>
            <p14:sldId id="417"/>
            <p14:sldId id="418"/>
            <p14:sldId id="422"/>
            <p14:sldId id="420"/>
            <p14:sldId id="419"/>
          </p14:sldIdLst>
        </p14:section>
        <p14:section name="Conc" id="{D5E01451-6ACA-4E1A-A519-FCD1048A9F2F}">
          <p14:sldIdLst>
            <p14:sldId id="4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529" autoAdjust="0"/>
  </p:normalViewPr>
  <p:slideViewPr>
    <p:cSldViewPr snapToGrid="0">
      <p:cViewPr varScale="1">
        <p:scale>
          <a:sx n="59" d="100"/>
          <a:sy n="59" d="100"/>
        </p:scale>
        <p:origin x="882" y="42"/>
      </p:cViewPr>
      <p:guideLst/>
    </p:cSldViewPr>
  </p:slideViewPr>
  <p:notesTextViewPr>
    <p:cViewPr>
      <p:scale>
        <a:sx n="1" d="1"/>
        <a:sy n="1" d="1"/>
      </p:scale>
      <p:origin x="0" y="0"/>
    </p:cViewPr>
  </p:notesTextViewPr>
  <p:sorterViewPr>
    <p:cViewPr>
      <p:scale>
        <a:sx n="150" d="100"/>
        <a:sy n="150" d="100"/>
      </p:scale>
      <p:origin x="0" y="-22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3A3C5-8ABB-4C64-8D36-347275E6CDF9}" type="datetimeFigureOut">
              <a:rPr lang="en-CA" smtClean="0"/>
              <a:t>2022-11-01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C3BE8-75E2-4FEC-99C0-9453DD57398C}" type="slidenum">
              <a:rPr lang="en-CA" smtClean="0"/>
              <a:t>‹#›</a:t>
            </a:fld>
            <a:endParaRPr lang="en-CA"/>
          </a:p>
        </p:txBody>
      </p:sp>
    </p:spTree>
    <p:extLst>
      <p:ext uri="{BB962C8B-B14F-4D97-AF65-F5344CB8AC3E}">
        <p14:creationId xmlns:p14="http://schemas.microsoft.com/office/powerpoint/2010/main" val="72526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34852" indent="-282635" eaLnBrk="0" hangingPunct="0">
              <a:defRPr>
                <a:solidFill>
                  <a:schemeClr val="tx1"/>
                </a:solidFill>
                <a:latin typeface="Arial" charset="0"/>
                <a:cs typeface="Arial" charset="0"/>
              </a:defRPr>
            </a:lvl2pPr>
            <a:lvl3pPr marL="1130541" indent="-226108" eaLnBrk="0" hangingPunct="0">
              <a:defRPr>
                <a:solidFill>
                  <a:schemeClr val="tx1"/>
                </a:solidFill>
                <a:latin typeface="Arial" charset="0"/>
                <a:cs typeface="Arial" charset="0"/>
              </a:defRPr>
            </a:lvl3pPr>
            <a:lvl4pPr marL="1582758" indent="-226108" eaLnBrk="0" hangingPunct="0">
              <a:defRPr>
                <a:solidFill>
                  <a:schemeClr val="tx1"/>
                </a:solidFill>
                <a:latin typeface="Arial" charset="0"/>
                <a:cs typeface="Arial" charset="0"/>
              </a:defRPr>
            </a:lvl4pPr>
            <a:lvl5pPr marL="2034974" indent="-226108" eaLnBrk="0" hangingPunct="0">
              <a:defRPr>
                <a:solidFill>
                  <a:schemeClr val="tx1"/>
                </a:solidFill>
                <a:latin typeface="Arial" charset="0"/>
                <a:cs typeface="Arial" charset="0"/>
              </a:defRPr>
            </a:lvl5pPr>
            <a:lvl6pPr marL="2487191" indent="-226108" eaLnBrk="0" fontAlgn="base" hangingPunct="0">
              <a:spcBef>
                <a:spcPct val="0"/>
              </a:spcBef>
              <a:spcAft>
                <a:spcPct val="0"/>
              </a:spcAft>
              <a:defRPr>
                <a:solidFill>
                  <a:schemeClr val="tx1"/>
                </a:solidFill>
                <a:latin typeface="Arial" charset="0"/>
                <a:cs typeface="Arial" charset="0"/>
              </a:defRPr>
            </a:lvl6pPr>
            <a:lvl7pPr marL="2939407" indent="-226108" eaLnBrk="0" fontAlgn="base" hangingPunct="0">
              <a:spcBef>
                <a:spcPct val="0"/>
              </a:spcBef>
              <a:spcAft>
                <a:spcPct val="0"/>
              </a:spcAft>
              <a:defRPr>
                <a:solidFill>
                  <a:schemeClr val="tx1"/>
                </a:solidFill>
                <a:latin typeface="Arial" charset="0"/>
                <a:cs typeface="Arial" charset="0"/>
              </a:defRPr>
            </a:lvl7pPr>
            <a:lvl8pPr marL="3391624" indent="-226108" eaLnBrk="0" fontAlgn="base" hangingPunct="0">
              <a:spcBef>
                <a:spcPct val="0"/>
              </a:spcBef>
              <a:spcAft>
                <a:spcPct val="0"/>
              </a:spcAft>
              <a:defRPr>
                <a:solidFill>
                  <a:schemeClr val="tx1"/>
                </a:solidFill>
                <a:latin typeface="Arial" charset="0"/>
                <a:cs typeface="Arial" charset="0"/>
              </a:defRPr>
            </a:lvl8pPr>
            <a:lvl9pPr marL="3843840" indent="-226108" eaLnBrk="0" fontAlgn="base" hangingPunct="0">
              <a:spcBef>
                <a:spcPct val="0"/>
              </a:spcBef>
              <a:spcAft>
                <a:spcPct val="0"/>
              </a:spcAft>
              <a:defRPr>
                <a:solidFill>
                  <a:schemeClr val="tx1"/>
                </a:solidFill>
                <a:latin typeface="Arial" charset="0"/>
                <a:cs typeface="Arial" charset="0"/>
              </a:defRPr>
            </a:lvl9pPr>
          </a:lstStyle>
          <a:p>
            <a:pPr eaLnBrk="1" hangingPunct="1"/>
            <a:fld id="{3E4AD51C-75BD-4623-8070-CB993FC64E82}" type="slidenum">
              <a:rPr lang="en-US" smtClean="0"/>
              <a:pPr eaLnBrk="1" hangingPunct="1"/>
              <a:t>1</a:t>
            </a:fld>
            <a:endParaRPr lang="en-US"/>
          </a:p>
        </p:txBody>
      </p:sp>
      <p:sp>
        <p:nvSpPr>
          <p:cNvPr id="33795" name="Rectangle 2"/>
          <p:cNvSpPr>
            <a:spLocks noGrp="1" noRot="1" noChangeAspect="1" noChangeArrowheads="1" noTextEdit="1"/>
          </p:cNvSpPr>
          <p:nvPr>
            <p:ph type="sldImg"/>
          </p:nvPr>
        </p:nvSpPr>
        <p:spPr>
          <a:xfrm>
            <a:off x="534988" y="763588"/>
            <a:ext cx="6700837" cy="3770312"/>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9455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Readings</a:t>
            </a:r>
            <a:r>
              <a:rPr lang="en-CA" baseline="0" dirty="0"/>
              <a:t> is to be done after Class 1 and before Class 2</a:t>
            </a:r>
            <a:endParaRPr lang="en-CA" dirty="0"/>
          </a:p>
        </p:txBody>
      </p:sp>
      <p:sp>
        <p:nvSpPr>
          <p:cNvPr id="4" name="Slide Number Placeholder 3"/>
          <p:cNvSpPr>
            <a:spLocks noGrp="1"/>
          </p:cNvSpPr>
          <p:nvPr>
            <p:ph type="sldNum" sz="quarter" idx="10"/>
          </p:nvPr>
        </p:nvSpPr>
        <p:spPr/>
        <p:txBody>
          <a:bodyPr/>
          <a:lstStyle/>
          <a:p>
            <a:pPr>
              <a:defRPr/>
            </a:pPr>
            <a:fld id="{A66343B9-43F2-4CC0-85F6-77B29C0CD95A}" type="slidenum">
              <a:rPr lang="en-US" smtClean="0"/>
              <a:pPr>
                <a:defRPr/>
              </a:pPr>
              <a:t>2</a:t>
            </a:fld>
            <a:endParaRPr lang="en-US"/>
          </a:p>
        </p:txBody>
      </p:sp>
    </p:spTree>
    <p:extLst>
      <p:ext uri="{BB962C8B-B14F-4D97-AF65-F5344CB8AC3E}">
        <p14:creationId xmlns:p14="http://schemas.microsoft.com/office/powerpoint/2010/main" val="307199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E, D, C, A, F</a:t>
            </a:r>
          </a:p>
        </p:txBody>
      </p:sp>
      <p:sp>
        <p:nvSpPr>
          <p:cNvPr id="4" name="Slide Number Placeholder 3"/>
          <p:cNvSpPr>
            <a:spLocks noGrp="1"/>
          </p:cNvSpPr>
          <p:nvPr>
            <p:ph type="sldNum" sz="quarter" idx="5"/>
          </p:nvPr>
        </p:nvSpPr>
        <p:spPr/>
        <p:txBody>
          <a:bodyPr/>
          <a:lstStyle/>
          <a:p>
            <a:fld id="{720C3BE8-75E2-4FEC-99C0-9453DD57398C}" type="slidenum">
              <a:rPr lang="en-CA" smtClean="0"/>
              <a:t>4</a:t>
            </a:fld>
            <a:endParaRPr lang="en-CA"/>
          </a:p>
        </p:txBody>
      </p:sp>
    </p:spTree>
    <p:extLst>
      <p:ext uri="{BB962C8B-B14F-4D97-AF65-F5344CB8AC3E}">
        <p14:creationId xmlns:p14="http://schemas.microsoft.com/office/powerpoint/2010/main" val="40468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0, 1, 3, 7. So base case 0, 1 and default case. But did not test even integer.</a:t>
            </a:r>
          </a:p>
          <a:p>
            <a:endParaRPr lang="en-US" dirty="0"/>
          </a:p>
          <a:p>
            <a:r>
              <a:rPr lang="en-US" dirty="0"/>
              <a:t>So, appropriate, but insufficient.</a:t>
            </a:r>
          </a:p>
        </p:txBody>
      </p:sp>
      <p:sp>
        <p:nvSpPr>
          <p:cNvPr id="4" name="Slide Number Placeholder 3"/>
          <p:cNvSpPr>
            <a:spLocks noGrp="1"/>
          </p:cNvSpPr>
          <p:nvPr>
            <p:ph type="sldNum" sz="quarter" idx="5"/>
          </p:nvPr>
        </p:nvSpPr>
        <p:spPr/>
        <p:txBody>
          <a:bodyPr/>
          <a:lstStyle/>
          <a:p>
            <a:fld id="{720C3BE8-75E2-4FEC-99C0-9453DD57398C}" type="slidenum">
              <a:rPr lang="en-CA" smtClean="0"/>
              <a:t>6</a:t>
            </a:fld>
            <a:endParaRPr lang="en-CA"/>
          </a:p>
        </p:txBody>
      </p:sp>
    </p:spTree>
    <p:extLst>
      <p:ext uri="{BB962C8B-B14F-4D97-AF65-F5344CB8AC3E}">
        <p14:creationId xmlns:p14="http://schemas.microsoft.com/office/powerpoint/2010/main" val="23826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73723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239550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409472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1761BE-AF2B-44DC-9765-7EE44D034E53}" type="datetimeFigureOut">
              <a:rPr lang="en-CA" smtClean="0"/>
              <a:t>2022-11-01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07474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1761BE-AF2B-44DC-9765-7EE44D034E53}" type="datetimeFigureOut">
              <a:rPr lang="en-CA" smtClean="0"/>
              <a:t>2022-11-01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152048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61761BE-AF2B-44DC-9765-7EE44D034E53}" type="datetimeFigureOut">
              <a:rPr lang="en-CA" smtClean="0"/>
              <a:t>2022-11-01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35059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61761BE-AF2B-44DC-9765-7EE44D034E53}" type="datetimeFigureOut">
              <a:rPr lang="en-CA" smtClean="0"/>
              <a:t>2022-11-01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167063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61761BE-AF2B-44DC-9765-7EE44D034E53}" type="datetimeFigureOut">
              <a:rPr lang="en-CA" smtClean="0"/>
              <a:t>2022-11-01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134205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761BE-AF2B-44DC-9765-7EE44D034E53}" type="datetimeFigureOut">
              <a:rPr lang="en-CA" smtClean="0"/>
              <a:t>2022-11-01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45675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1761BE-AF2B-44DC-9765-7EE44D034E53}" type="datetimeFigureOut">
              <a:rPr lang="en-CA" smtClean="0"/>
              <a:t>2022-11-01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318052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1761BE-AF2B-44DC-9765-7EE44D034E53}" type="datetimeFigureOut">
              <a:rPr lang="en-CA" smtClean="0"/>
              <a:t>2022-11-01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EB6C51-9128-4F64-9D07-ACAC06E2A3C6}" type="slidenum">
              <a:rPr lang="en-CA" smtClean="0"/>
              <a:t>‹#›</a:t>
            </a:fld>
            <a:endParaRPr lang="en-CA"/>
          </a:p>
        </p:txBody>
      </p:sp>
    </p:spTree>
    <p:extLst>
      <p:ext uri="{BB962C8B-B14F-4D97-AF65-F5344CB8AC3E}">
        <p14:creationId xmlns:p14="http://schemas.microsoft.com/office/powerpoint/2010/main" val="256867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761BE-AF2B-44DC-9765-7EE44D034E53}" type="datetimeFigureOut">
              <a:rPr lang="en-CA" smtClean="0"/>
              <a:t>2022-11-01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B6C51-9128-4F64-9D07-ACAC06E2A3C6}" type="slidenum">
              <a:rPr lang="en-CA" smtClean="0"/>
              <a:t>‹#›</a:t>
            </a:fld>
            <a:endParaRPr lang="en-CA"/>
          </a:p>
        </p:txBody>
      </p:sp>
    </p:spTree>
    <p:extLst>
      <p:ext uri="{BB962C8B-B14F-4D97-AF65-F5344CB8AC3E}">
        <p14:creationId xmlns:p14="http://schemas.microsoft.com/office/powerpoint/2010/main" val="1133766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n.wikipedia.org/wiki/Skip_list#/media/File:Skip_list_add_element-en.gif" TargetMode="External"/><Relationship Id="rId5" Type="http://schemas.openxmlformats.org/officeDocument/2006/relationships/image" Target="../media/image2.gif"/><Relationship Id="rId4" Type="http://schemas.openxmlformats.org/officeDocument/2006/relationships/hyperlink" Target="https://commons.wikimedia.org/wiki/File:Hash_table_3_1_1_0_1_0_0_SP.svg#/media/File:Hash_table_3_1_1_0_1_0_0_SP.sv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873" indent="-285720" eaLnBrk="0" hangingPunct="0">
              <a:defRPr>
                <a:solidFill>
                  <a:schemeClr val="tx1"/>
                </a:solidFill>
                <a:latin typeface="Arial" charset="0"/>
                <a:cs typeface="Arial" charset="0"/>
              </a:defRPr>
            </a:lvl2pPr>
            <a:lvl3pPr marL="1142882" indent="-228577" eaLnBrk="0" hangingPunct="0">
              <a:defRPr>
                <a:solidFill>
                  <a:schemeClr val="tx1"/>
                </a:solidFill>
                <a:latin typeface="Arial" charset="0"/>
                <a:cs typeface="Arial" charset="0"/>
              </a:defRPr>
            </a:lvl3pPr>
            <a:lvl4pPr marL="1600034" indent="-228577" eaLnBrk="0" hangingPunct="0">
              <a:defRPr>
                <a:solidFill>
                  <a:schemeClr val="tx1"/>
                </a:solidFill>
                <a:latin typeface="Arial" charset="0"/>
                <a:cs typeface="Arial" charset="0"/>
              </a:defRPr>
            </a:lvl4pPr>
            <a:lvl5pPr marL="2057187" indent="-228577" eaLnBrk="0" hangingPunct="0">
              <a:defRPr>
                <a:solidFill>
                  <a:schemeClr val="tx1"/>
                </a:solidFill>
                <a:latin typeface="Arial" charset="0"/>
                <a:cs typeface="Arial" charset="0"/>
              </a:defRPr>
            </a:lvl5pPr>
            <a:lvl6pPr marL="2514340" indent="-228577" eaLnBrk="0" fontAlgn="base" hangingPunct="0">
              <a:spcBef>
                <a:spcPct val="0"/>
              </a:spcBef>
              <a:spcAft>
                <a:spcPct val="0"/>
              </a:spcAft>
              <a:defRPr>
                <a:solidFill>
                  <a:schemeClr val="tx1"/>
                </a:solidFill>
                <a:latin typeface="Arial" charset="0"/>
                <a:cs typeface="Arial" charset="0"/>
              </a:defRPr>
            </a:lvl6pPr>
            <a:lvl7pPr marL="2971492" indent="-228577" eaLnBrk="0" fontAlgn="base" hangingPunct="0">
              <a:spcBef>
                <a:spcPct val="0"/>
              </a:spcBef>
              <a:spcAft>
                <a:spcPct val="0"/>
              </a:spcAft>
              <a:defRPr>
                <a:solidFill>
                  <a:schemeClr val="tx1"/>
                </a:solidFill>
                <a:latin typeface="Arial" charset="0"/>
                <a:cs typeface="Arial" charset="0"/>
              </a:defRPr>
            </a:lvl7pPr>
            <a:lvl8pPr marL="3428645" indent="-228577" eaLnBrk="0" fontAlgn="base" hangingPunct="0">
              <a:spcBef>
                <a:spcPct val="0"/>
              </a:spcBef>
              <a:spcAft>
                <a:spcPct val="0"/>
              </a:spcAft>
              <a:defRPr>
                <a:solidFill>
                  <a:schemeClr val="tx1"/>
                </a:solidFill>
                <a:latin typeface="Arial" charset="0"/>
                <a:cs typeface="Arial" charset="0"/>
              </a:defRPr>
            </a:lvl8pPr>
            <a:lvl9pPr marL="3885797" indent="-228577" eaLnBrk="0" fontAlgn="base" hangingPunct="0">
              <a:spcBef>
                <a:spcPct val="0"/>
              </a:spcBef>
              <a:spcAft>
                <a:spcPct val="0"/>
              </a:spcAft>
              <a:defRPr>
                <a:solidFill>
                  <a:schemeClr val="tx1"/>
                </a:solidFill>
                <a:latin typeface="Arial" charset="0"/>
                <a:cs typeface="Arial" charset="0"/>
              </a:defRPr>
            </a:lvl9pPr>
          </a:lstStyle>
          <a:p>
            <a:pPr eaLnBrk="1" hangingPunct="1"/>
            <a:fld id="{9736C71B-2FEA-4CE2-B1B1-2A0886DA1552}" type="slidenum">
              <a:rPr lang="en-US" smtClean="0"/>
              <a:pPr eaLnBrk="1" hangingPunct="1"/>
              <a:t>1</a:t>
            </a:fld>
            <a:endParaRPr lang="en-US"/>
          </a:p>
        </p:txBody>
      </p:sp>
      <p:sp>
        <p:nvSpPr>
          <p:cNvPr id="2051" name="Rectangle 2"/>
          <p:cNvSpPr>
            <a:spLocks noGrp="1" noChangeArrowheads="1"/>
          </p:cNvSpPr>
          <p:nvPr>
            <p:ph type="ctrTitle"/>
          </p:nvPr>
        </p:nvSpPr>
        <p:spPr/>
        <p:txBody>
          <a:bodyPr/>
          <a:lstStyle/>
          <a:p>
            <a:pPr eaLnBrk="1" hangingPunct="1"/>
            <a:r>
              <a:rPr lang="en-CA"/>
              <a:t>COSC 222 Data Structures</a:t>
            </a:r>
            <a:endParaRPr lang="en-US"/>
          </a:p>
        </p:txBody>
      </p:sp>
      <p:sp>
        <p:nvSpPr>
          <p:cNvPr id="2052" name="Rectangle 3"/>
          <p:cNvSpPr>
            <a:spLocks noGrp="1" noChangeArrowheads="1"/>
          </p:cNvSpPr>
          <p:nvPr>
            <p:ph type="subTitle" idx="1"/>
          </p:nvPr>
        </p:nvSpPr>
        <p:spPr/>
        <p:txBody>
          <a:bodyPr/>
          <a:lstStyle/>
          <a:p>
            <a:pPr eaLnBrk="1" hangingPunct="1"/>
            <a:r>
              <a:rPr lang="en-CA"/>
              <a:t>Yves Lucet</a:t>
            </a:r>
            <a:endParaRPr lang="en-US"/>
          </a:p>
        </p:txBody>
      </p:sp>
      <p:pic>
        <p:nvPicPr>
          <p:cNvPr id="6146" name="Picture 2" descr="https://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65" y="4343304"/>
            <a:ext cx="3000060" cy="21905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89423" y="6533825"/>
            <a:ext cx="4571520" cy="246221"/>
          </a:xfrm>
          <a:prstGeom prst="rect">
            <a:avLst/>
          </a:prstGeom>
        </p:spPr>
        <p:txBody>
          <a:bodyPr>
            <a:spAutoFit/>
          </a:bodyPr>
          <a:lstStyle/>
          <a:p>
            <a:r>
              <a:rPr lang="en-US" sz="500" dirty="0"/>
              <a:t>"Hash table 3 1 1 0 1 0 0 SP" by Jorge </a:t>
            </a:r>
            <a:r>
              <a:rPr lang="en-US" sz="500" dirty="0" err="1"/>
              <a:t>Stolfi</a:t>
            </a:r>
            <a:r>
              <a:rPr lang="en-US" sz="500" dirty="0"/>
              <a:t> - Own work. Licensed under CC BY-SA 3.0 via Commons - </a:t>
            </a:r>
            <a:r>
              <a:rPr lang="en-US" sz="500" dirty="0">
                <a:hlinkClick r:id="rId4"/>
              </a:rPr>
              <a:t>https://commons.wikimedia.org/wiki/File:Hash_table_3_1_1_0_1_0_0_SP.svg#/media/File:Hash_table_3_1_1_0_1_0_0_SP.svg</a:t>
            </a:r>
            <a:r>
              <a:rPr lang="en-US" sz="500" dirty="0"/>
              <a:t> </a:t>
            </a:r>
            <a:endParaRPr lang="en-CA" sz="500" dirty="0"/>
          </a:p>
        </p:txBody>
      </p:sp>
      <p:pic>
        <p:nvPicPr>
          <p:cNvPr id="4098" name="Picture 2" descr="https://upload.wikimedia.org/wikipedia/commons/2/2c/Skip_list_add_element-en.gif"/>
          <p:cNvPicPr>
            <a:picLocks noChangeAspect="1" noChangeArrowheads="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8058" y="4577767"/>
            <a:ext cx="3893556" cy="13465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43617" y="6019528"/>
            <a:ext cx="3608680" cy="338554"/>
          </a:xfrm>
          <a:prstGeom prst="rect">
            <a:avLst/>
          </a:prstGeom>
          <a:noFill/>
        </p:spPr>
        <p:txBody>
          <a:bodyPr wrap="none" rtlCol="0">
            <a:spAutoFit/>
          </a:bodyPr>
          <a:lstStyle/>
          <a:p>
            <a:r>
              <a:rPr lang="en-US" sz="800" dirty="0"/>
              <a:t>CC BY-SA 3.0</a:t>
            </a:r>
            <a:br>
              <a:rPr lang="en-US" sz="800" dirty="0"/>
            </a:br>
            <a:r>
              <a:rPr lang="en-US" sz="800" dirty="0">
                <a:hlinkClick r:id="rId6"/>
              </a:rPr>
              <a:t>https://en.wikipedia.org/wiki/Skip_list#/media/File:Skip_list_add_element-en.gif</a:t>
            </a:r>
            <a:r>
              <a:rPr lang="en-US" sz="800" dirty="0"/>
              <a:t> </a:t>
            </a:r>
          </a:p>
        </p:txBody>
      </p:sp>
    </p:spTree>
    <p:extLst>
      <p:ext uri="{BB962C8B-B14F-4D97-AF65-F5344CB8AC3E}">
        <p14:creationId xmlns:p14="http://schemas.microsoft.com/office/powerpoint/2010/main" val="2173437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E41B-2F5C-4FDC-AFC7-19E38B379344}"/>
              </a:ext>
            </a:extLst>
          </p:cNvPr>
          <p:cNvSpPr>
            <a:spLocks noGrp="1"/>
          </p:cNvSpPr>
          <p:nvPr>
            <p:ph type="title"/>
          </p:nvPr>
        </p:nvSpPr>
        <p:spPr/>
        <p:txBody>
          <a:bodyPr/>
          <a:lstStyle/>
          <a:p>
            <a:r>
              <a:rPr lang="en-US" dirty="0"/>
              <a:t>Kruskal’s minimum spanning tree algorithm</a:t>
            </a:r>
          </a:p>
        </p:txBody>
      </p:sp>
      <p:grpSp>
        <p:nvGrpSpPr>
          <p:cNvPr id="3" name="Canvas 52">
            <a:extLst>
              <a:ext uri="{FF2B5EF4-FFF2-40B4-BE49-F238E27FC236}">
                <a16:creationId xmlns:a16="http://schemas.microsoft.com/office/drawing/2014/main" id="{5340B644-F112-4F20-A6F8-09E857D63301}"/>
              </a:ext>
            </a:extLst>
          </p:cNvPr>
          <p:cNvGrpSpPr>
            <a:grpSpLocks noChangeAspect="1"/>
          </p:cNvGrpSpPr>
          <p:nvPr/>
        </p:nvGrpSpPr>
        <p:grpSpPr>
          <a:xfrm>
            <a:off x="0" y="1390967"/>
            <a:ext cx="4161124" cy="2656244"/>
            <a:chOff x="0" y="0"/>
            <a:chExt cx="3520440" cy="2247265"/>
          </a:xfrm>
        </p:grpSpPr>
        <p:sp>
          <p:nvSpPr>
            <p:cNvPr id="4" name="Rectangle 3">
              <a:extLst>
                <a:ext uri="{FF2B5EF4-FFF2-40B4-BE49-F238E27FC236}">
                  <a16:creationId xmlns:a16="http://schemas.microsoft.com/office/drawing/2014/main" id="{FC233A0C-14B3-4075-976C-C09948D4ABC6}"/>
                </a:ext>
              </a:extLst>
            </p:cNvPr>
            <p:cNvSpPr/>
            <p:nvPr/>
          </p:nvSpPr>
          <p:spPr>
            <a:xfrm>
              <a:off x="0" y="0"/>
              <a:ext cx="3520440" cy="2247265"/>
            </a:xfrm>
            <a:prstGeom prst="rect">
              <a:avLst/>
            </a:prstGeom>
            <a:solidFill>
              <a:prstClr val="white"/>
            </a:solidFill>
          </p:spPr>
        </p:sp>
        <p:sp>
          <p:nvSpPr>
            <p:cNvPr id="5" name="Oval 4">
              <a:extLst>
                <a:ext uri="{FF2B5EF4-FFF2-40B4-BE49-F238E27FC236}">
                  <a16:creationId xmlns:a16="http://schemas.microsoft.com/office/drawing/2014/main" id="{81066CE1-BDFB-44B4-ADE0-A761E7D25EF3}"/>
                </a:ext>
              </a:extLst>
            </p:cNvPr>
            <p:cNvSpPr/>
            <p:nvPr/>
          </p:nvSpPr>
          <p:spPr>
            <a:xfrm>
              <a:off x="1608455" y="1799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0</a:t>
              </a:r>
              <a:endParaRPr lang="en-US" sz="2800">
                <a:effectLst/>
                <a:latin typeface="Times New Roman" panose="02020603050405020304" pitchFamily="18" charset="0"/>
                <a:ea typeface="Times New Roman" panose="02020603050405020304" pitchFamily="18" charset="0"/>
                <a:cs typeface="KacstBook"/>
              </a:endParaRPr>
            </a:p>
          </p:txBody>
        </p:sp>
        <p:sp>
          <p:nvSpPr>
            <p:cNvPr id="6" name="Oval 5">
              <a:extLst>
                <a:ext uri="{FF2B5EF4-FFF2-40B4-BE49-F238E27FC236}">
                  <a16:creationId xmlns:a16="http://schemas.microsoft.com/office/drawing/2014/main" id="{FBCD3C15-5266-4BB6-B24B-AFDA4E19DDFB}"/>
                </a:ext>
              </a:extLst>
            </p:cNvPr>
            <p:cNvSpPr/>
            <p:nvPr/>
          </p:nvSpPr>
          <p:spPr>
            <a:xfrm>
              <a:off x="361632" y="69053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7" name="Oval 6">
              <a:extLst>
                <a:ext uri="{FF2B5EF4-FFF2-40B4-BE49-F238E27FC236}">
                  <a16:creationId xmlns:a16="http://schemas.microsoft.com/office/drawing/2014/main" id="{FEB40FAD-BBC3-4C80-B64D-AF3673BCB6F2}"/>
                </a:ext>
              </a:extLst>
            </p:cNvPr>
            <p:cNvSpPr/>
            <p:nvPr/>
          </p:nvSpPr>
          <p:spPr>
            <a:xfrm>
              <a:off x="2200275" y="1527250"/>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2</a:t>
              </a:r>
              <a:endParaRPr lang="en-US" sz="2800">
                <a:effectLst/>
                <a:latin typeface="Times New Roman" panose="02020603050405020304" pitchFamily="18" charset="0"/>
                <a:ea typeface="Times New Roman" panose="02020603050405020304" pitchFamily="18" charset="0"/>
                <a:cs typeface="KacstBook"/>
              </a:endParaRPr>
            </a:p>
          </p:txBody>
        </p:sp>
        <p:sp>
          <p:nvSpPr>
            <p:cNvPr id="8" name="Oval 7">
              <a:extLst>
                <a:ext uri="{FF2B5EF4-FFF2-40B4-BE49-F238E27FC236}">
                  <a16:creationId xmlns:a16="http://schemas.microsoft.com/office/drawing/2014/main" id="{BECD0B08-37C1-4FF7-9D15-652E1FE3E059}"/>
                </a:ext>
              </a:extLst>
            </p:cNvPr>
            <p:cNvSpPr/>
            <p:nvPr/>
          </p:nvSpPr>
          <p:spPr>
            <a:xfrm>
              <a:off x="251142" y="1473494"/>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9" name="Oval 8">
              <a:extLst>
                <a:ext uri="{FF2B5EF4-FFF2-40B4-BE49-F238E27FC236}">
                  <a16:creationId xmlns:a16="http://schemas.microsoft.com/office/drawing/2014/main" id="{5359CBA5-69CA-426D-9D3A-62AA2D17EEE8}"/>
                </a:ext>
              </a:extLst>
            </p:cNvPr>
            <p:cNvSpPr/>
            <p:nvPr/>
          </p:nvSpPr>
          <p:spPr>
            <a:xfrm>
              <a:off x="2943882" y="10435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10" name="Oval 9">
              <a:extLst>
                <a:ext uri="{FF2B5EF4-FFF2-40B4-BE49-F238E27FC236}">
                  <a16:creationId xmlns:a16="http://schemas.microsoft.com/office/drawing/2014/main" id="{61B4FE6E-7E5D-48F7-B140-465BC5B13805}"/>
                </a:ext>
              </a:extLst>
            </p:cNvPr>
            <p:cNvSpPr/>
            <p:nvPr/>
          </p:nvSpPr>
          <p:spPr>
            <a:xfrm>
              <a:off x="1198880" y="1668758"/>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cxnSp>
          <p:nvCxnSpPr>
            <p:cNvPr id="11" name="Connector: Elbow 10">
              <a:extLst>
                <a:ext uri="{FF2B5EF4-FFF2-40B4-BE49-F238E27FC236}">
                  <a16:creationId xmlns:a16="http://schemas.microsoft.com/office/drawing/2014/main" id="{CDCBA6CA-C466-457D-BA8D-35100AB4EC05}"/>
                </a:ext>
              </a:extLst>
            </p:cNvPr>
            <p:cNvCxnSpPr>
              <a:stCxn id="5" idx="6"/>
              <a:endCxn id="9" idx="0"/>
            </p:cNvCxnSpPr>
            <p:nvPr/>
          </p:nvCxnSpPr>
          <p:spPr>
            <a:xfrm>
              <a:off x="2018030" y="375262"/>
              <a:ext cx="1130640" cy="66833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B54E556-A43E-4771-AAC2-60F1F578C57B}"/>
                </a:ext>
              </a:extLst>
            </p:cNvPr>
            <p:cNvCxnSpPr>
              <a:stCxn id="5" idx="2"/>
              <a:endCxn id="6" idx="0"/>
            </p:cNvCxnSpPr>
            <p:nvPr/>
          </p:nvCxnSpPr>
          <p:spPr>
            <a:xfrm rot="10800000" flipV="1">
              <a:off x="566421" y="375261"/>
              <a:ext cx="1042035" cy="31527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11FCC9C-048F-44D3-A210-495F9A65C95F}"/>
                </a:ext>
              </a:extLst>
            </p:cNvPr>
            <p:cNvCxnSpPr>
              <a:stCxn id="6" idx="6"/>
              <a:endCxn id="7" idx="0"/>
            </p:cNvCxnSpPr>
            <p:nvPr/>
          </p:nvCxnSpPr>
          <p:spPr>
            <a:xfrm>
              <a:off x="771207" y="885802"/>
              <a:ext cx="1633856" cy="64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44D504-BAA5-44CD-A8AE-1B79F09AAD2B}"/>
                </a:ext>
              </a:extLst>
            </p:cNvPr>
            <p:cNvCxnSpPr>
              <a:stCxn id="6" idx="7"/>
              <a:endCxn id="9" idx="1"/>
            </p:cNvCxnSpPr>
            <p:nvPr/>
          </p:nvCxnSpPr>
          <p:spPr>
            <a:xfrm rot="16200000" flipH="1">
              <a:off x="1681014" y="-222058"/>
              <a:ext cx="353060" cy="2292637"/>
            </a:xfrm>
            <a:prstGeom prst="bentConnector3">
              <a:avLst>
                <a:gd name="adj1" fmla="val -27076"/>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01C19B2-380E-4248-89F5-669DC1118DC1}"/>
                </a:ext>
              </a:extLst>
            </p:cNvPr>
            <p:cNvCxnSpPr>
              <a:stCxn id="7" idx="2"/>
              <a:endCxn id="10" idx="6"/>
            </p:cNvCxnSpPr>
            <p:nvPr/>
          </p:nvCxnSpPr>
          <p:spPr>
            <a:xfrm rot="10800000" flipV="1">
              <a:off x="1608455" y="1722513"/>
              <a:ext cx="591820" cy="14150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851ED64-CA2F-4CDA-B326-E892B9098841}"/>
                </a:ext>
              </a:extLst>
            </p:cNvPr>
            <p:cNvCxnSpPr>
              <a:stCxn id="10" idx="2"/>
              <a:endCxn id="8" idx="6"/>
            </p:cNvCxnSpPr>
            <p:nvPr/>
          </p:nvCxnSpPr>
          <p:spPr>
            <a:xfrm rot="10800000">
              <a:off x="660718" y="1668757"/>
              <a:ext cx="538163" cy="1952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E35C972-0641-4D2E-A807-3596266881B7}"/>
                </a:ext>
              </a:extLst>
            </p:cNvPr>
            <p:cNvCxnSpPr>
              <a:stCxn id="6" idx="4"/>
              <a:endCxn id="8" idx="0"/>
            </p:cNvCxnSpPr>
            <p:nvPr/>
          </p:nvCxnSpPr>
          <p:spPr>
            <a:xfrm rot="5400000">
              <a:off x="314960" y="1222034"/>
              <a:ext cx="392430" cy="1104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 Box 2">
              <a:extLst>
                <a:ext uri="{FF2B5EF4-FFF2-40B4-BE49-F238E27FC236}">
                  <a16:creationId xmlns:a16="http://schemas.microsoft.com/office/drawing/2014/main" id="{DCFD1C76-56B9-48D8-8020-9869EA1C46EF}"/>
                </a:ext>
              </a:extLst>
            </p:cNvPr>
            <p:cNvSpPr txBox="1">
              <a:spLocks noChangeArrowheads="1"/>
            </p:cNvSpPr>
            <p:nvPr/>
          </p:nvSpPr>
          <p:spPr bwMode="auto">
            <a:xfrm>
              <a:off x="2408213" y="95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19" name="Text Box 2">
              <a:extLst>
                <a:ext uri="{FF2B5EF4-FFF2-40B4-BE49-F238E27FC236}">
                  <a16:creationId xmlns:a16="http://schemas.microsoft.com/office/drawing/2014/main" id="{2A8F920B-D07E-471C-B009-9D8F941F6E19}"/>
                </a:ext>
              </a:extLst>
            </p:cNvPr>
            <p:cNvSpPr txBox="1">
              <a:spLocks noChangeArrowheads="1"/>
            </p:cNvSpPr>
            <p:nvPr/>
          </p:nvSpPr>
          <p:spPr bwMode="auto">
            <a:xfrm>
              <a:off x="906120" y="115026"/>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20" name="Text Box 2">
              <a:extLst>
                <a:ext uri="{FF2B5EF4-FFF2-40B4-BE49-F238E27FC236}">
                  <a16:creationId xmlns:a16="http://schemas.microsoft.com/office/drawing/2014/main" id="{7DEE2664-5A5F-4954-B1EB-9565AF68D5A5}"/>
                </a:ext>
              </a:extLst>
            </p:cNvPr>
            <p:cNvSpPr txBox="1">
              <a:spLocks noChangeArrowheads="1"/>
            </p:cNvSpPr>
            <p:nvPr/>
          </p:nvSpPr>
          <p:spPr bwMode="auto">
            <a:xfrm>
              <a:off x="1237437" y="92273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7</a:t>
              </a:r>
              <a:endParaRPr lang="en-US" sz="2800">
                <a:effectLst/>
                <a:latin typeface="Times New Roman" panose="02020603050405020304" pitchFamily="18" charset="0"/>
                <a:ea typeface="Times New Roman" panose="02020603050405020304" pitchFamily="18" charset="0"/>
                <a:cs typeface="KacstBook"/>
              </a:endParaRPr>
            </a:p>
          </p:txBody>
        </p:sp>
        <p:sp>
          <p:nvSpPr>
            <p:cNvPr id="21" name="Text Box 2">
              <a:extLst>
                <a:ext uri="{FF2B5EF4-FFF2-40B4-BE49-F238E27FC236}">
                  <a16:creationId xmlns:a16="http://schemas.microsoft.com/office/drawing/2014/main" id="{8CD5D484-E5F9-4625-AD59-D57572EBD52C}"/>
                </a:ext>
              </a:extLst>
            </p:cNvPr>
            <p:cNvSpPr txBox="1">
              <a:spLocks noChangeArrowheads="1"/>
            </p:cNvSpPr>
            <p:nvPr/>
          </p:nvSpPr>
          <p:spPr bwMode="auto">
            <a:xfrm>
              <a:off x="2609850" y="68524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22" name="Text Box 2">
              <a:extLst>
                <a:ext uri="{FF2B5EF4-FFF2-40B4-BE49-F238E27FC236}">
                  <a16:creationId xmlns:a16="http://schemas.microsoft.com/office/drawing/2014/main" id="{EB492E74-7FDE-48BE-84B6-3BC2E760CCEC}"/>
                </a:ext>
              </a:extLst>
            </p:cNvPr>
            <p:cNvSpPr txBox="1">
              <a:spLocks noChangeArrowheads="1"/>
            </p:cNvSpPr>
            <p:nvPr/>
          </p:nvSpPr>
          <p:spPr bwMode="auto">
            <a:xfrm>
              <a:off x="153962" y="1116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8</a:t>
              </a:r>
              <a:endParaRPr lang="en-US" sz="2800">
                <a:effectLst/>
                <a:latin typeface="Times New Roman" panose="02020603050405020304" pitchFamily="18" charset="0"/>
                <a:ea typeface="Times New Roman" panose="02020603050405020304" pitchFamily="18" charset="0"/>
                <a:cs typeface="KacstBook"/>
              </a:endParaRPr>
            </a:p>
          </p:txBody>
        </p:sp>
        <p:sp>
          <p:nvSpPr>
            <p:cNvPr id="23" name="Text Box 2">
              <a:extLst>
                <a:ext uri="{FF2B5EF4-FFF2-40B4-BE49-F238E27FC236}">
                  <a16:creationId xmlns:a16="http://schemas.microsoft.com/office/drawing/2014/main" id="{4D047F6D-D0C3-4568-BCB5-B4A31FE00EB8}"/>
                </a:ext>
              </a:extLst>
            </p:cNvPr>
            <p:cNvSpPr txBox="1">
              <a:spLocks noChangeArrowheads="1"/>
            </p:cNvSpPr>
            <p:nvPr/>
          </p:nvSpPr>
          <p:spPr bwMode="auto">
            <a:xfrm>
              <a:off x="1803781"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6</a:t>
              </a:r>
              <a:endParaRPr lang="en-US" sz="2800">
                <a:effectLst/>
                <a:latin typeface="Times New Roman" panose="02020603050405020304" pitchFamily="18" charset="0"/>
                <a:ea typeface="Times New Roman" panose="02020603050405020304" pitchFamily="18" charset="0"/>
                <a:cs typeface="KacstBook"/>
              </a:endParaRPr>
            </a:p>
          </p:txBody>
        </p:sp>
        <p:sp>
          <p:nvSpPr>
            <p:cNvPr id="24" name="Text Box 2">
              <a:extLst>
                <a:ext uri="{FF2B5EF4-FFF2-40B4-BE49-F238E27FC236}">
                  <a16:creationId xmlns:a16="http://schemas.microsoft.com/office/drawing/2014/main" id="{B27F5F4C-9079-42D1-9462-59D0792DD0FE}"/>
                </a:ext>
              </a:extLst>
            </p:cNvPr>
            <p:cNvSpPr txBox="1">
              <a:spLocks noChangeArrowheads="1"/>
            </p:cNvSpPr>
            <p:nvPr/>
          </p:nvSpPr>
          <p:spPr bwMode="auto">
            <a:xfrm>
              <a:off x="711225"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grpSp>
      <p:sp>
        <p:nvSpPr>
          <p:cNvPr id="25" name="TextBox 24">
            <a:extLst>
              <a:ext uri="{FF2B5EF4-FFF2-40B4-BE49-F238E27FC236}">
                <a16:creationId xmlns:a16="http://schemas.microsoft.com/office/drawing/2014/main" id="{8A56618D-FE70-47A7-99BC-29FC03D093F9}"/>
              </a:ext>
            </a:extLst>
          </p:cNvPr>
          <p:cNvSpPr txBox="1"/>
          <p:nvPr/>
        </p:nvSpPr>
        <p:spPr>
          <a:xfrm>
            <a:off x="4636455" y="1323728"/>
            <a:ext cx="3778920" cy="830997"/>
          </a:xfrm>
          <a:prstGeom prst="rect">
            <a:avLst/>
          </a:prstGeom>
          <a:noFill/>
        </p:spPr>
        <p:txBody>
          <a:bodyPr wrap="none" rtlCol="0">
            <a:spAutoFit/>
          </a:bodyPr>
          <a:lstStyle/>
          <a:p>
            <a:r>
              <a:rPr lang="en-US" sz="2400" dirty="0"/>
              <a:t>Add edge from small to large</a:t>
            </a:r>
          </a:p>
          <a:p>
            <a:pPr marL="342900" indent="-342900">
              <a:buFont typeface="Arial" panose="020B0604020202020204" pitchFamily="34" charset="0"/>
              <a:buChar char="•"/>
            </a:pPr>
            <a:r>
              <a:rPr lang="en-US" sz="2400" dirty="0"/>
              <a:t>1, 3, 5, 6, 7</a:t>
            </a:r>
          </a:p>
        </p:txBody>
      </p:sp>
      <p:graphicFrame>
        <p:nvGraphicFramePr>
          <p:cNvPr id="27" name="Table 26">
            <a:extLst>
              <a:ext uri="{FF2B5EF4-FFF2-40B4-BE49-F238E27FC236}">
                <a16:creationId xmlns:a16="http://schemas.microsoft.com/office/drawing/2014/main" id="{D1B6CEB4-13BA-4949-AD54-F007EB81EA31}"/>
              </a:ext>
            </a:extLst>
          </p:cNvPr>
          <p:cNvGraphicFramePr>
            <a:graphicFrameLocks noGrp="1"/>
          </p:cNvGraphicFramePr>
          <p:nvPr>
            <p:extLst>
              <p:ext uri="{D42A27DB-BD31-4B8C-83A1-F6EECF244321}">
                <p14:modId xmlns:p14="http://schemas.microsoft.com/office/powerpoint/2010/main" val="1554869683"/>
              </p:ext>
            </p:extLst>
          </p:nvPr>
        </p:nvGraphicFramePr>
        <p:xfrm>
          <a:off x="5924461" y="2409958"/>
          <a:ext cx="2503019" cy="548640"/>
        </p:xfrm>
        <a:graphic>
          <a:graphicData uri="http://schemas.openxmlformats.org/drawingml/2006/table">
            <a:tbl>
              <a:tblPr firstRow="1" bandRow="1">
                <a:tableStyleId>{5C22544A-7EE6-4342-B048-85BDC9FD1C3A}</a:tableStyleId>
              </a:tblPr>
              <a:tblGrid>
                <a:gridCol w="413834">
                  <a:extLst>
                    <a:ext uri="{9D8B030D-6E8A-4147-A177-3AD203B41FA5}">
                      <a16:colId xmlns:a16="http://schemas.microsoft.com/office/drawing/2014/main" val="3859654429"/>
                    </a:ext>
                  </a:extLst>
                </a:gridCol>
                <a:gridCol w="418161">
                  <a:extLst>
                    <a:ext uri="{9D8B030D-6E8A-4147-A177-3AD203B41FA5}">
                      <a16:colId xmlns:a16="http://schemas.microsoft.com/office/drawing/2014/main" val="1784023401"/>
                    </a:ext>
                  </a:extLst>
                </a:gridCol>
                <a:gridCol w="417621">
                  <a:extLst>
                    <a:ext uri="{9D8B030D-6E8A-4147-A177-3AD203B41FA5}">
                      <a16:colId xmlns:a16="http://schemas.microsoft.com/office/drawing/2014/main" val="1874907883"/>
                    </a:ext>
                  </a:extLst>
                </a:gridCol>
                <a:gridCol w="418161">
                  <a:extLst>
                    <a:ext uri="{9D8B030D-6E8A-4147-A177-3AD203B41FA5}">
                      <a16:colId xmlns:a16="http://schemas.microsoft.com/office/drawing/2014/main" val="1077683407"/>
                    </a:ext>
                  </a:extLst>
                </a:gridCol>
                <a:gridCol w="417621">
                  <a:extLst>
                    <a:ext uri="{9D8B030D-6E8A-4147-A177-3AD203B41FA5}">
                      <a16:colId xmlns:a16="http://schemas.microsoft.com/office/drawing/2014/main" val="496870802"/>
                    </a:ext>
                  </a:extLst>
                </a:gridCol>
                <a:gridCol w="417621">
                  <a:extLst>
                    <a:ext uri="{9D8B030D-6E8A-4147-A177-3AD203B41FA5}">
                      <a16:colId xmlns:a16="http://schemas.microsoft.com/office/drawing/2014/main" val="1987393661"/>
                    </a:ext>
                  </a:extLst>
                </a:gridCol>
              </a:tblGrid>
              <a:tr h="0">
                <a:tc>
                  <a:txBody>
                    <a:bodyPr/>
                    <a:lstStyle/>
                    <a:p>
                      <a:pPr marL="0" marR="0" algn="ctr">
                        <a:spcBef>
                          <a:spcPts val="0"/>
                        </a:spcBef>
                        <a:spcAft>
                          <a:spcPts val="0"/>
                        </a:spcAft>
                      </a:pPr>
                      <a:r>
                        <a:rPr lang="en-CA" sz="1800" dirty="0">
                          <a:effectLst/>
                        </a:rPr>
                        <a:t>0</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3</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5</a:t>
                      </a:r>
                    </a:p>
                  </a:txBody>
                  <a:tcPr marL="68580" marR="68580" marT="0" marB="0"/>
                </a:tc>
                <a:extLst>
                  <a:ext uri="{0D108BD9-81ED-4DB2-BD59-A6C34878D82A}">
                    <a16:rowId xmlns:a16="http://schemas.microsoft.com/office/drawing/2014/main" val="3474382027"/>
                  </a:ext>
                </a:extLst>
              </a:tr>
              <a:tr h="0">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-1</a:t>
                      </a:r>
                    </a:p>
                  </a:txBody>
                  <a:tcPr marL="68580" marR="68580" marT="0" marB="0"/>
                </a:tc>
                <a:extLst>
                  <a:ext uri="{0D108BD9-81ED-4DB2-BD59-A6C34878D82A}">
                    <a16:rowId xmlns:a16="http://schemas.microsoft.com/office/drawing/2014/main" val="3074477355"/>
                  </a:ext>
                </a:extLst>
              </a:tr>
            </a:tbl>
          </a:graphicData>
        </a:graphic>
      </p:graphicFrame>
      <p:sp>
        <p:nvSpPr>
          <p:cNvPr id="28" name="TextBox 27">
            <a:extLst>
              <a:ext uri="{FF2B5EF4-FFF2-40B4-BE49-F238E27FC236}">
                <a16:creationId xmlns:a16="http://schemas.microsoft.com/office/drawing/2014/main" id="{10E184FB-5123-4ECD-A0F6-3C12DAC1963B}"/>
              </a:ext>
            </a:extLst>
          </p:cNvPr>
          <p:cNvSpPr txBox="1"/>
          <p:nvPr/>
        </p:nvSpPr>
        <p:spPr>
          <a:xfrm>
            <a:off x="4351904" y="3050203"/>
            <a:ext cx="1530932" cy="646331"/>
          </a:xfrm>
          <a:prstGeom prst="rect">
            <a:avLst/>
          </a:prstGeom>
          <a:noFill/>
        </p:spPr>
        <p:txBody>
          <a:bodyPr wrap="none" rtlCol="0">
            <a:spAutoFit/>
          </a:bodyPr>
          <a:lstStyle/>
          <a:p>
            <a:r>
              <a:rPr lang="en-US" dirty="0"/>
              <a:t>Add edge 1, </a:t>
            </a:r>
          </a:p>
          <a:p>
            <a:r>
              <a:rPr lang="en-US" dirty="0"/>
              <a:t>merge 0 and 4</a:t>
            </a:r>
          </a:p>
        </p:txBody>
      </p:sp>
      <p:graphicFrame>
        <p:nvGraphicFramePr>
          <p:cNvPr id="29" name="Table 28">
            <a:extLst>
              <a:ext uri="{FF2B5EF4-FFF2-40B4-BE49-F238E27FC236}">
                <a16:creationId xmlns:a16="http://schemas.microsoft.com/office/drawing/2014/main" id="{0E54599E-26D1-4F0E-BC64-6D5648D4D429}"/>
              </a:ext>
            </a:extLst>
          </p:cNvPr>
          <p:cNvGraphicFramePr>
            <a:graphicFrameLocks noGrp="1"/>
          </p:cNvGraphicFramePr>
          <p:nvPr>
            <p:extLst>
              <p:ext uri="{D42A27DB-BD31-4B8C-83A1-F6EECF244321}">
                <p14:modId xmlns:p14="http://schemas.microsoft.com/office/powerpoint/2010/main" val="3458345726"/>
              </p:ext>
            </p:extLst>
          </p:nvPr>
        </p:nvGraphicFramePr>
        <p:xfrm>
          <a:off x="5959464" y="3102692"/>
          <a:ext cx="2503019" cy="548640"/>
        </p:xfrm>
        <a:graphic>
          <a:graphicData uri="http://schemas.openxmlformats.org/drawingml/2006/table">
            <a:tbl>
              <a:tblPr firstRow="1" bandRow="1">
                <a:tableStyleId>{5C22544A-7EE6-4342-B048-85BDC9FD1C3A}</a:tableStyleId>
              </a:tblPr>
              <a:tblGrid>
                <a:gridCol w="413834">
                  <a:extLst>
                    <a:ext uri="{9D8B030D-6E8A-4147-A177-3AD203B41FA5}">
                      <a16:colId xmlns:a16="http://schemas.microsoft.com/office/drawing/2014/main" val="3859654429"/>
                    </a:ext>
                  </a:extLst>
                </a:gridCol>
                <a:gridCol w="418161">
                  <a:extLst>
                    <a:ext uri="{9D8B030D-6E8A-4147-A177-3AD203B41FA5}">
                      <a16:colId xmlns:a16="http://schemas.microsoft.com/office/drawing/2014/main" val="1784023401"/>
                    </a:ext>
                  </a:extLst>
                </a:gridCol>
                <a:gridCol w="417621">
                  <a:extLst>
                    <a:ext uri="{9D8B030D-6E8A-4147-A177-3AD203B41FA5}">
                      <a16:colId xmlns:a16="http://schemas.microsoft.com/office/drawing/2014/main" val="1874907883"/>
                    </a:ext>
                  </a:extLst>
                </a:gridCol>
                <a:gridCol w="418161">
                  <a:extLst>
                    <a:ext uri="{9D8B030D-6E8A-4147-A177-3AD203B41FA5}">
                      <a16:colId xmlns:a16="http://schemas.microsoft.com/office/drawing/2014/main" val="1077683407"/>
                    </a:ext>
                  </a:extLst>
                </a:gridCol>
                <a:gridCol w="417621">
                  <a:extLst>
                    <a:ext uri="{9D8B030D-6E8A-4147-A177-3AD203B41FA5}">
                      <a16:colId xmlns:a16="http://schemas.microsoft.com/office/drawing/2014/main" val="496870802"/>
                    </a:ext>
                  </a:extLst>
                </a:gridCol>
                <a:gridCol w="417621">
                  <a:extLst>
                    <a:ext uri="{9D8B030D-6E8A-4147-A177-3AD203B41FA5}">
                      <a16:colId xmlns:a16="http://schemas.microsoft.com/office/drawing/2014/main" val="1987393661"/>
                    </a:ext>
                  </a:extLst>
                </a:gridCol>
              </a:tblGrid>
              <a:tr h="0">
                <a:tc>
                  <a:txBody>
                    <a:bodyPr/>
                    <a:lstStyle/>
                    <a:p>
                      <a:pPr marL="0" marR="0" algn="ctr">
                        <a:spcBef>
                          <a:spcPts val="0"/>
                        </a:spcBef>
                        <a:spcAft>
                          <a:spcPts val="0"/>
                        </a:spcAft>
                      </a:pPr>
                      <a:r>
                        <a:rPr lang="en-CA" sz="1800" dirty="0">
                          <a:effectLst/>
                        </a:rPr>
                        <a:t>0</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3</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5</a:t>
                      </a:r>
                    </a:p>
                  </a:txBody>
                  <a:tcPr marL="68580" marR="68580" marT="0" marB="0"/>
                </a:tc>
                <a:extLst>
                  <a:ext uri="{0D108BD9-81ED-4DB2-BD59-A6C34878D82A}">
                    <a16:rowId xmlns:a16="http://schemas.microsoft.com/office/drawing/2014/main" val="3474382027"/>
                  </a:ext>
                </a:extLst>
              </a:tr>
              <a:tr h="0">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-1</a:t>
                      </a:r>
                    </a:p>
                  </a:txBody>
                  <a:tcPr marL="68580" marR="68580" marT="0" marB="0"/>
                </a:tc>
                <a:extLst>
                  <a:ext uri="{0D108BD9-81ED-4DB2-BD59-A6C34878D82A}">
                    <a16:rowId xmlns:a16="http://schemas.microsoft.com/office/drawing/2014/main" val="3074477355"/>
                  </a:ext>
                </a:extLst>
              </a:tr>
            </a:tbl>
          </a:graphicData>
        </a:graphic>
      </p:graphicFrame>
      <p:pic>
        <p:nvPicPr>
          <p:cNvPr id="36" name="Picture 35">
            <a:extLst>
              <a:ext uri="{FF2B5EF4-FFF2-40B4-BE49-F238E27FC236}">
                <a16:creationId xmlns:a16="http://schemas.microsoft.com/office/drawing/2014/main" id="{853AF722-DD57-41B8-AAEF-86E8120805DA}"/>
              </a:ext>
            </a:extLst>
          </p:cNvPr>
          <p:cNvPicPr>
            <a:picLocks noChangeAspect="1"/>
          </p:cNvPicPr>
          <p:nvPr/>
        </p:nvPicPr>
        <p:blipFill rotWithShape="1">
          <a:blip r:embed="rId2"/>
          <a:srcRect l="1494" t="52047" r="82922" b="37474"/>
          <a:stretch/>
        </p:blipFill>
        <p:spPr>
          <a:xfrm>
            <a:off x="4941197" y="4001325"/>
            <a:ext cx="4738832" cy="1726813"/>
          </a:xfrm>
          <a:prstGeom prst="rect">
            <a:avLst/>
          </a:prstGeom>
        </p:spPr>
      </p:pic>
    </p:spTree>
    <p:extLst>
      <p:ext uri="{BB962C8B-B14F-4D97-AF65-F5344CB8AC3E}">
        <p14:creationId xmlns:p14="http://schemas.microsoft.com/office/powerpoint/2010/main" val="293027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E41B-2F5C-4FDC-AFC7-19E38B379344}"/>
              </a:ext>
            </a:extLst>
          </p:cNvPr>
          <p:cNvSpPr>
            <a:spLocks noGrp="1"/>
          </p:cNvSpPr>
          <p:nvPr>
            <p:ph type="title"/>
          </p:nvPr>
        </p:nvSpPr>
        <p:spPr/>
        <p:txBody>
          <a:bodyPr/>
          <a:lstStyle/>
          <a:p>
            <a:r>
              <a:rPr lang="en-US" dirty="0"/>
              <a:t>Kruskal’s minimum spanning tree algorithm</a:t>
            </a:r>
          </a:p>
        </p:txBody>
      </p:sp>
      <p:grpSp>
        <p:nvGrpSpPr>
          <p:cNvPr id="3" name="Canvas 52">
            <a:extLst>
              <a:ext uri="{FF2B5EF4-FFF2-40B4-BE49-F238E27FC236}">
                <a16:creationId xmlns:a16="http://schemas.microsoft.com/office/drawing/2014/main" id="{5340B644-F112-4F20-A6F8-09E857D63301}"/>
              </a:ext>
            </a:extLst>
          </p:cNvPr>
          <p:cNvGrpSpPr>
            <a:grpSpLocks noChangeAspect="1"/>
          </p:cNvGrpSpPr>
          <p:nvPr/>
        </p:nvGrpSpPr>
        <p:grpSpPr>
          <a:xfrm>
            <a:off x="0" y="1390967"/>
            <a:ext cx="4161124" cy="2656244"/>
            <a:chOff x="0" y="0"/>
            <a:chExt cx="3520440" cy="2247265"/>
          </a:xfrm>
        </p:grpSpPr>
        <p:sp>
          <p:nvSpPr>
            <p:cNvPr id="4" name="Rectangle 3">
              <a:extLst>
                <a:ext uri="{FF2B5EF4-FFF2-40B4-BE49-F238E27FC236}">
                  <a16:creationId xmlns:a16="http://schemas.microsoft.com/office/drawing/2014/main" id="{FC233A0C-14B3-4075-976C-C09948D4ABC6}"/>
                </a:ext>
              </a:extLst>
            </p:cNvPr>
            <p:cNvSpPr/>
            <p:nvPr/>
          </p:nvSpPr>
          <p:spPr>
            <a:xfrm>
              <a:off x="0" y="0"/>
              <a:ext cx="3520440" cy="2247265"/>
            </a:xfrm>
            <a:prstGeom prst="rect">
              <a:avLst/>
            </a:prstGeom>
            <a:solidFill>
              <a:prstClr val="white"/>
            </a:solidFill>
          </p:spPr>
        </p:sp>
        <p:sp>
          <p:nvSpPr>
            <p:cNvPr id="5" name="Oval 4">
              <a:extLst>
                <a:ext uri="{FF2B5EF4-FFF2-40B4-BE49-F238E27FC236}">
                  <a16:creationId xmlns:a16="http://schemas.microsoft.com/office/drawing/2014/main" id="{81066CE1-BDFB-44B4-ADE0-A761E7D25EF3}"/>
                </a:ext>
              </a:extLst>
            </p:cNvPr>
            <p:cNvSpPr/>
            <p:nvPr/>
          </p:nvSpPr>
          <p:spPr>
            <a:xfrm>
              <a:off x="1608455" y="1799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0</a:t>
              </a:r>
              <a:endParaRPr lang="en-US" sz="2800">
                <a:effectLst/>
                <a:latin typeface="Times New Roman" panose="02020603050405020304" pitchFamily="18" charset="0"/>
                <a:ea typeface="Times New Roman" panose="02020603050405020304" pitchFamily="18" charset="0"/>
                <a:cs typeface="KacstBook"/>
              </a:endParaRPr>
            </a:p>
          </p:txBody>
        </p:sp>
        <p:sp>
          <p:nvSpPr>
            <p:cNvPr id="6" name="Oval 5">
              <a:extLst>
                <a:ext uri="{FF2B5EF4-FFF2-40B4-BE49-F238E27FC236}">
                  <a16:creationId xmlns:a16="http://schemas.microsoft.com/office/drawing/2014/main" id="{FBCD3C15-5266-4BB6-B24B-AFDA4E19DDFB}"/>
                </a:ext>
              </a:extLst>
            </p:cNvPr>
            <p:cNvSpPr/>
            <p:nvPr/>
          </p:nvSpPr>
          <p:spPr>
            <a:xfrm>
              <a:off x="361632" y="69053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7" name="Oval 6">
              <a:extLst>
                <a:ext uri="{FF2B5EF4-FFF2-40B4-BE49-F238E27FC236}">
                  <a16:creationId xmlns:a16="http://schemas.microsoft.com/office/drawing/2014/main" id="{FEB40FAD-BBC3-4C80-B64D-AF3673BCB6F2}"/>
                </a:ext>
              </a:extLst>
            </p:cNvPr>
            <p:cNvSpPr/>
            <p:nvPr/>
          </p:nvSpPr>
          <p:spPr>
            <a:xfrm>
              <a:off x="2200275" y="1527250"/>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2</a:t>
              </a:r>
              <a:endParaRPr lang="en-US" sz="2800">
                <a:effectLst/>
                <a:latin typeface="Times New Roman" panose="02020603050405020304" pitchFamily="18" charset="0"/>
                <a:ea typeface="Times New Roman" panose="02020603050405020304" pitchFamily="18" charset="0"/>
                <a:cs typeface="KacstBook"/>
              </a:endParaRPr>
            </a:p>
          </p:txBody>
        </p:sp>
        <p:sp>
          <p:nvSpPr>
            <p:cNvPr id="8" name="Oval 7">
              <a:extLst>
                <a:ext uri="{FF2B5EF4-FFF2-40B4-BE49-F238E27FC236}">
                  <a16:creationId xmlns:a16="http://schemas.microsoft.com/office/drawing/2014/main" id="{BECD0B08-37C1-4FF7-9D15-652E1FE3E059}"/>
                </a:ext>
              </a:extLst>
            </p:cNvPr>
            <p:cNvSpPr/>
            <p:nvPr/>
          </p:nvSpPr>
          <p:spPr>
            <a:xfrm>
              <a:off x="251142" y="1473494"/>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9" name="Oval 8">
              <a:extLst>
                <a:ext uri="{FF2B5EF4-FFF2-40B4-BE49-F238E27FC236}">
                  <a16:creationId xmlns:a16="http://schemas.microsoft.com/office/drawing/2014/main" id="{5359CBA5-69CA-426D-9D3A-62AA2D17EEE8}"/>
                </a:ext>
              </a:extLst>
            </p:cNvPr>
            <p:cNvSpPr/>
            <p:nvPr/>
          </p:nvSpPr>
          <p:spPr>
            <a:xfrm>
              <a:off x="2943882" y="10435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10" name="Oval 9">
              <a:extLst>
                <a:ext uri="{FF2B5EF4-FFF2-40B4-BE49-F238E27FC236}">
                  <a16:creationId xmlns:a16="http://schemas.microsoft.com/office/drawing/2014/main" id="{61B4FE6E-7E5D-48F7-B140-465BC5B13805}"/>
                </a:ext>
              </a:extLst>
            </p:cNvPr>
            <p:cNvSpPr/>
            <p:nvPr/>
          </p:nvSpPr>
          <p:spPr>
            <a:xfrm>
              <a:off x="1198880" y="1668758"/>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cxnSp>
          <p:nvCxnSpPr>
            <p:cNvPr id="11" name="Connector: Elbow 10">
              <a:extLst>
                <a:ext uri="{FF2B5EF4-FFF2-40B4-BE49-F238E27FC236}">
                  <a16:creationId xmlns:a16="http://schemas.microsoft.com/office/drawing/2014/main" id="{CDCBA6CA-C466-457D-BA8D-35100AB4EC05}"/>
                </a:ext>
              </a:extLst>
            </p:cNvPr>
            <p:cNvCxnSpPr>
              <a:stCxn id="5" idx="6"/>
              <a:endCxn id="9" idx="0"/>
            </p:cNvCxnSpPr>
            <p:nvPr/>
          </p:nvCxnSpPr>
          <p:spPr>
            <a:xfrm>
              <a:off x="2018030" y="375262"/>
              <a:ext cx="1130640" cy="6683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B54E556-A43E-4771-AAC2-60F1F578C57B}"/>
                </a:ext>
              </a:extLst>
            </p:cNvPr>
            <p:cNvCxnSpPr>
              <a:stCxn id="5" idx="2"/>
              <a:endCxn id="6" idx="0"/>
            </p:cNvCxnSpPr>
            <p:nvPr/>
          </p:nvCxnSpPr>
          <p:spPr>
            <a:xfrm rot="10800000" flipV="1">
              <a:off x="566421" y="375261"/>
              <a:ext cx="1042035" cy="315277"/>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11FCC9C-048F-44D3-A210-495F9A65C95F}"/>
                </a:ext>
              </a:extLst>
            </p:cNvPr>
            <p:cNvCxnSpPr>
              <a:stCxn id="6" idx="6"/>
              <a:endCxn id="7" idx="0"/>
            </p:cNvCxnSpPr>
            <p:nvPr/>
          </p:nvCxnSpPr>
          <p:spPr>
            <a:xfrm>
              <a:off x="771207" y="885802"/>
              <a:ext cx="1633856" cy="64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44D504-BAA5-44CD-A8AE-1B79F09AAD2B}"/>
                </a:ext>
              </a:extLst>
            </p:cNvPr>
            <p:cNvCxnSpPr>
              <a:stCxn id="6" idx="7"/>
              <a:endCxn id="9" idx="1"/>
            </p:cNvCxnSpPr>
            <p:nvPr/>
          </p:nvCxnSpPr>
          <p:spPr>
            <a:xfrm rot="16200000" flipH="1">
              <a:off x="1681014" y="-222058"/>
              <a:ext cx="353060" cy="2292637"/>
            </a:xfrm>
            <a:prstGeom prst="bentConnector3">
              <a:avLst>
                <a:gd name="adj1" fmla="val -27076"/>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01C19B2-380E-4248-89F5-669DC1118DC1}"/>
                </a:ext>
              </a:extLst>
            </p:cNvPr>
            <p:cNvCxnSpPr>
              <a:stCxn id="7" idx="2"/>
              <a:endCxn id="10" idx="6"/>
            </p:cNvCxnSpPr>
            <p:nvPr/>
          </p:nvCxnSpPr>
          <p:spPr>
            <a:xfrm rot="10800000" flipV="1">
              <a:off x="1608455" y="1722513"/>
              <a:ext cx="591820" cy="14150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851ED64-CA2F-4CDA-B326-E892B9098841}"/>
                </a:ext>
              </a:extLst>
            </p:cNvPr>
            <p:cNvCxnSpPr>
              <a:stCxn id="10" idx="2"/>
              <a:endCxn id="8" idx="6"/>
            </p:cNvCxnSpPr>
            <p:nvPr/>
          </p:nvCxnSpPr>
          <p:spPr>
            <a:xfrm rot="10800000">
              <a:off x="660718" y="1668757"/>
              <a:ext cx="538163" cy="1952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E35C972-0641-4D2E-A807-3596266881B7}"/>
                </a:ext>
              </a:extLst>
            </p:cNvPr>
            <p:cNvCxnSpPr>
              <a:stCxn id="6" idx="4"/>
              <a:endCxn id="8" idx="0"/>
            </p:cNvCxnSpPr>
            <p:nvPr/>
          </p:nvCxnSpPr>
          <p:spPr>
            <a:xfrm rot="5400000">
              <a:off x="314960" y="1222034"/>
              <a:ext cx="392430" cy="1104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 Box 2">
              <a:extLst>
                <a:ext uri="{FF2B5EF4-FFF2-40B4-BE49-F238E27FC236}">
                  <a16:creationId xmlns:a16="http://schemas.microsoft.com/office/drawing/2014/main" id="{DCFD1C76-56B9-48D8-8020-9869EA1C46EF}"/>
                </a:ext>
              </a:extLst>
            </p:cNvPr>
            <p:cNvSpPr txBox="1">
              <a:spLocks noChangeArrowheads="1"/>
            </p:cNvSpPr>
            <p:nvPr/>
          </p:nvSpPr>
          <p:spPr bwMode="auto">
            <a:xfrm>
              <a:off x="2408213" y="95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19" name="Text Box 2">
              <a:extLst>
                <a:ext uri="{FF2B5EF4-FFF2-40B4-BE49-F238E27FC236}">
                  <a16:creationId xmlns:a16="http://schemas.microsoft.com/office/drawing/2014/main" id="{2A8F920B-D07E-471C-B009-9D8F941F6E19}"/>
                </a:ext>
              </a:extLst>
            </p:cNvPr>
            <p:cNvSpPr txBox="1">
              <a:spLocks noChangeArrowheads="1"/>
            </p:cNvSpPr>
            <p:nvPr/>
          </p:nvSpPr>
          <p:spPr bwMode="auto">
            <a:xfrm>
              <a:off x="906120" y="115026"/>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20" name="Text Box 2">
              <a:extLst>
                <a:ext uri="{FF2B5EF4-FFF2-40B4-BE49-F238E27FC236}">
                  <a16:creationId xmlns:a16="http://schemas.microsoft.com/office/drawing/2014/main" id="{7DEE2664-5A5F-4954-B1EB-9565AF68D5A5}"/>
                </a:ext>
              </a:extLst>
            </p:cNvPr>
            <p:cNvSpPr txBox="1">
              <a:spLocks noChangeArrowheads="1"/>
            </p:cNvSpPr>
            <p:nvPr/>
          </p:nvSpPr>
          <p:spPr bwMode="auto">
            <a:xfrm>
              <a:off x="1237437" y="92273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7</a:t>
              </a:r>
              <a:endParaRPr lang="en-US" sz="2800">
                <a:effectLst/>
                <a:latin typeface="Times New Roman" panose="02020603050405020304" pitchFamily="18" charset="0"/>
                <a:ea typeface="Times New Roman" panose="02020603050405020304" pitchFamily="18" charset="0"/>
                <a:cs typeface="KacstBook"/>
              </a:endParaRPr>
            </a:p>
          </p:txBody>
        </p:sp>
        <p:sp>
          <p:nvSpPr>
            <p:cNvPr id="21" name="Text Box 2">
              <a:extLst>
                <a:ext uri="{FF2B5EF4-FFF2-40B4-BE49-F238E27FC236}">
                  <a16:creationId xmlns:a16="http://schemas.microsoft.com/office/drawing/2014/main" id="{8CD5D484-E5F9-4625-AD59-D57572EBD52C}"/>
                </a:ext>
              </a:extLst>
            </p:cNvPr>
            <p:cNvSpPr txBox="1">
              <a:spLocks noChangeArrowheads="1"/>
            </p:cNvSpPr>
            <p:nvPr/>
          </p:nvSpPr>
          <p:spPr bwMode="auto">
            <a:xfrm>
              <a:off x="2609850" y="68524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22" name="Text Box 2">
              <a:extLst>
                <a:ext uri="{FF2B5EF4-FFF2-40B4-BE49-F238E27FC236}">
                  <a16:creationId xmlns:a16="http://schemas.microsoft.com/office/drawing/2014/main" id="{EB492E74-7FDE-48BE-84B6-3BC2E760CCEC}"/>
                </a:ext>
              </a:extLst>
            </p:cNvPr>
            <p:cNvSpPr txBox="1">
              <a:spLocks noChangeArrowheads="1"/>
            </p:cNvSpPr>
            <p:nvPr/>
          </p:nvSpPr>
          <p:spPr bwMode="auto">
            <a:xfrm>
              <a:off x="153962" y="1116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8</a:t>
              </a:r>
              <a:endParaRPr lang="en-US" sz="2800">
                <a:effectLst/>
                <a:latin typeface="Times New Roman" panose="02020603050405020304" pitchFamily="18" charset="0"/>
                <a:ea typeface="Times New Roman" panose="02020603050405020304" pitchFamily="18" charset="0"/>
                <a:cs typeface="KacstBook"/>
              </a:endParaRPr>
            </a:p>
          </p:txBody>
        </p:sp>
        <p:sp>
          <p:nvSpPr>
            <p:cNvPr id="23" name="Text Box 2">
              <a:extLst>
                <a:ext uri="{FF2B5EF4-FFF2-40B4-BE49-F238E27FC236}">
                  <a16:creationId xmlns:a16="http://schemas.microsoft.com/office/drawing/2014/main" id="{4D047F6D-D0C3-4568-BCB5-B4A31FE00EB8}"/>
                </a:ext>
              </a:extLst>
            </p:cNvPr>
            <p:cNvSpPr txBox="1">
              <a:spLocks noChangeArrowheads="1"/>
            </p:cNvSpPr>
            <p:nvPr/>
          </p:nvSpPr>
          <p:spPr bwMode="auto">
            <a:xfrm>
              <a:off x="1803781"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6</a:t>
              </a:r>
              <a:endParaRPr lang="en-US" sz="2800">
                <a:effectLst/>
                <a:latin typeface="Times New Roman" panose="02020603050405020304" pitchFamily="18" charset="0"/>
                <a:ea typeface="Times New Roman" panose="02020603050405020304" pitchFamily="18" charset="0"/>
                <a:cs typeface="KacstBook"/>
              </a:endParaRPr>
            </a:p>
          </p:txBody>
        </p:sp>
        <p:sp>
          <p:nvSpPr>
            <p:cNvPr id="24" name="Text Box 2">
              <a:extLst>
                <a:ext uri="{FF2B5EF4-FFF2-40B4-BE49-F238E27FC236}">
                  <a16:creationId xmlns:a16="http://schemas.microsoft.com/office/drawing/2014/main" id="{B27F5F4C-9079-42D1-9462-59D0792DD0FE}"/>
                </a:ext>
              </a:extLst>
            </p:cNvPr>
            <p:cNvSpPr txBox="1">
              <a:spLocks noChangeArrowheads="1"/>
            </p:cNvSpPr>
            <p:nvPr/>
          </p:nvSpPr>
          <p:spPr bwMode="auto">
            <a:xfrm>
              <a:off x="711225"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grpSp>
      <p:sp>
        <p:nvSpPr>
          <p:cNvPr id="25" name="TextBox 24">
            <a:extLst>
              <a:ext uri="{FF2B5EF4-FFF2-40B4-BE49-F238E27FC236}">
                <a16:creationId xmlns:a16="http://schemas.microsoft.com/office/drawing/2014/main" id="{8A56618D-FE70-47A7-99BC-29FC03D093F9}"/>
              </a:ext>
            </a:extLst>
          </p:cNvPr>
          <p:cNvSpPr txBox="1"/>
          <p:nvPr/>
        </p:nvSpPr>
        <p:spPr>
          <a:xfrm>
            <a:off x="4636455" y="1323728"/>
            <a:ext cx="3778920" cy="830997"/>
          </a:xfrm>
          <a:prstGeom prst="rect">
            <a:avLst/>
          </a:prstGeom>
          <a:noFill/>
        </p:spPr>
        <p:txBody>
          <a:bodyPr wrap="none" rtlCol="0">
            <a:spAutoFit/>
          </a:bodyPr>
          <a:lstStyle/>
          <a:p>
            <a:r>
              <a:rPr lang="en-US" sz="2400" dirty="0"/>
              <a:t>Add edge from small to large</a:t>
            </a:r>
          </a:p>
          <a:p>
            <a:pPr marL="342900" indent="-342900">
              <a:buFont typeface="Arial" panose="020B0604020202020204" pitchFamily="34" charset="0"/>
              <a:buChar char="•"/>
            </a:pPr>
            <a:r>
              <a:rPr lang="en-US" sz="2400" dirty="0"/>
              <a:t>1, 3, 5, 6, 7</a:t>
            </a:r>
          </a:p>
        </p:txBody>
      </p:sp>
      <p:sp>
        <p:nvSpPr>
          <p:cNvPr id="28" name="TextBox 27">
            <a:extLst>
              <a:ext uri="{FF2B5EF4-FFF2-40B4-BE49-F238E27FC236}">
                <a16:creationId xmlns:a16="http://schemas.microsoft.com/office/drawing/2014/main" id="{10E184FB-5123-4ECD-A0F6-3C12DAC1963B}"/>
              </a:ext>
            </a:extLst>
          </p:cNvPr>
          <p:cNvSpPr txBox="1"/>
          <p:nvPr/>
        </p:nvSpPr>
        <p:spPr>
          <a:xfrm>
            <a:off x="4351904" y="3050203"/>
            <a:ext cx="1530932" cy="646331"/>
          </a:xfrm>
          <a:prstGeom prst="rect">
            <a:avLst/>
          </a:prstGeom>
          <a:noFill/>
        </p:spPr>
        <p:txBody>
          <a:bodyPr wrap="none" rtlCol="0">
            <a:spAutoFit/>
          </a:bodyPr>
          <a:lstStyle/>
          <a:p>
            <a:r>
              <a:rPr lang="en-US" dirty="0"/>
              <a:t>Add edge 3, </a:t>
            </a:r>
          </a:p>
          <a:p>
            <a:r>
              <a:rPr lang="en-US" dirty="0"/>
              <a:t>merge 0 and 1</a:t>
            </a:r>
          </a:p>
        </p:txBody>
      </p:sp>
      <p:graphicFrame>
        <p:nvGraphicFramePr>
          <p:cNvPr id="29" name="Table 28">
            <a:extLst>
              <a:ext uri="{FF2B5EF4-FFF2-40B4-BE49-F238E27FC236}">
                <a16:creationId xmlns:a16="http://schemas.microsoft.com/office/drawing/2014/main" id="{0E54599E-26D1-4F0E-BC64-6D5648D4D429}"/>
              </a:ext>
            </a:extLst>
          </p:cNvPr>
          <p:cNvGraphicFramePr>
            <a:graphicFrameLocks noGrp="1"/>
          </p:cNvGraphicFramePr>
          <p:nvPr>
            <p:extLst>
              <p:ext uri="{D42A27DB-BD31-4B8C-83A1-F6EECF244321}">
                <p14:modId xmlns:p14="http://schemas.microsoft.com/office/powerpoint/2010/main" val="1833550242"/>
              </p:ext>
            </p:extLst>
          </p:nvPr>
        </p:nvGraphicFramePr>
        <p:xfrm>
          <a:off x="5959464" y="3102692"/>
          <a:ext cx="2503019" cy="548640"/>
        </p:xfrm>
        <a:graphic>
          <a:graphicData uri="http://schemas.openxmlformats.org/drawingml/2006/table">
            <a:tbl>
              <a:tblPr firstRow="1" bandRow="1">
                <a:tableStyleId>{5C22544A-7EE6-4342-B048-85BDC9FD1C3A}</a:tableStyleId>
              </a:tblPr>
              <a:tblGrid>
                <a:gridCol w="413834">
                  <a:extLst>
                    <a:ext uri="{9D8B030D-6E8A-4147-A177-3AD203B41FA5}">
                      <a16:colId xmlns:a16="http://schemas.microsoft.com/office/drawing/2014/main" val="3859654429"/>
                    </a:ext>
                  </a:extLst>
                </a:gridCol>
                <a:gridCol w="418161">
                  <a:extLst>
                    <a:ext uri="{9D8B030D-6E8A-4147-A177-3AD203B41FA5}">
                      <a16:colId xmlns:a16="http://schemas.microsoft.com/office/drawing/2014/main" val="1784023401"/>
                    </a:ext>
                  </a:extLst>
                </a:gridCol>
                <a:gridCol w="417621">
                  <a:extLst>
                    <a:ext uri="{9D8B030D-6E8A-4147-A177-3AD203B41FA5}">
                      <a16:colId xmlns:a16="http://schemas.microsoft.com/office/drawing/2014/main" val="1874907883"/>
                    </a:ext>
                  </a:extLst>
                </a:gridCol>
                <a:gridCol w="418161">
                  <a:extLst>
                    <a:ext uri="{9D8B030D-6E8A-4147-A177-3AD203B41FA5}">
                      <a16:colId xmlns:a16="http://schemas.microsoft.com/office/drawing/2014/main" val="1077683407"/>
                    </a:ext>
                  </a:extLst>
                </a:gridCol>
                <a:gridCol w="417621">
                  <a:extLst>
                    <a:ext uri="{9D8B030D-6E8A-4147-A177-3AD203B41FA5}">
                      <a16:colId xmlns:a16="http://schemas.microsoft.com/office/drawing/2014/main" val="496870802"/>
                    </a:ext>
                  </a:extLst>
                </a:gridCol>
                <a:gridCol w="417621">
                  <a:extLst>
                    <a:ext uri="{9D8B030D-6E8A-4147-A177-3AD203B41FA5}">
                      <a16:colId xmlns:a16="http://schemas.microsoft.com/office/drawing/2014/main" val="1987393661"/>
                    </a:ext>
                  </a:extLst>
                </a:gridCol>
              </a:tblGrid>
              <a:tr h="0">
                <a:tc>
                  <a:txBody>
                    <a:bodyPr/>
                    <a:lstStyle/>
                    <a:p>
                      <a:pPr marL="0" marR="0" algn="ctr">
                        <a:spcBef>
                          <a:spcPts val="0"/>
                        </a:spcBef>
                        <a:spcAft>
                          <a:spcPts val="0"/>
                        </a:spcAft>
                      </a:pPr>
                      <a:r>
                        <a:rPr lang="en-CA" sz="1800" dirty="0">
                          <a:effectLst/>
                        </a:rPr>
                        <a:t>0</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3</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5</a:t>
                      </a:r>
                    </a:p>
                  </a:txBody>
                  <a:tcPr marL="68580" marR="68580" marT="0" marB="0"/>
                </a:tc>
                <a:extLst>
                  <a:ext uri="{0D108BD9-81ED-4DB2-BD59-A6C34878D82A}">
                    <a16:rowId xmlns:a16="http://schemas.microsoft.com/office/drawing/2014/main" val="3474382027"/>
                  </a:ext>
                </a:extLst>
              </a:tr>
              <a:tr h="0">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-1</a:t>
                      </a:r>
                    </a:p>
                  </a:txBody>
                  <a:tcPr marL="68580" marR="68580" marT="0" marB="0"/>
                </a:tc>
                <a:extLst>
                  <a:ext uri="{0D108BD9-81ED-4DB2-BD59-A6C34878D82A}">
                    <a16:rowId xmlns:a16="http://schemas.microsoft.com/office/drawing/2014/main" val="3074477355"/>
                  </a:ext>
                </a:extLst>
              </a:tr>
            </a:tbl>
          </a:graphicData>
        </a:graphic>
      </p:graphicFrame>
      <p:pic>
        <p:nvPicPr>
          <p:cNvPr id="30" name="Picture 29">
            <a:extLst>
              <a:ext uri="{FF2B5EF4-FFF2-40B4-BE49-F238E27FC236}">
                <a16:creationId xmlns:a16="http://schemas.microsoft.com/office/drawing/2014/main" id="{8C526F8A-8C72-42DB-9A61-ABD70AAEAE58}"/>
              </a:ext>
            </a:extLst>
          </p:cNvPr>
          <p:cNvPicPr>
            <a:picLocks noChangeAspect="1"/>
          </p:cNvPicPr>
          <p:nvPr/>
        </p:nvPicPr>
        <p:blipFill rotWithShape="1">
          <a:blip r:embed="rId2"/>
          <a:srcRect l="1636" t="47629" r="76831" b="37931"/>
          <a:stretch/>
        </p:blipFill>
        <p:spPr>
          <a:xfrm>
            <a:off x="5959464" y="4239665"/>
            <a:ext cx="4024524" cy="1950927"/>
          </a:xfrm>
          <a:prstGeom prst="rect">
            <a:avLst/>
          </a:prstGeom>
        </p:spPr>
      </p:pic>
    </p:spTree>
    <p:extLst>
      <p:ext uri="{BB962C8B-B14F-4D97-AF65-F5344CB8AC3E}">
        <p14:creationId xmlns:p14="http://schemas.microsoft.com/office/powerpoint/2010/main" val="250063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E41B-2F5C-4FDC-AFC7-19E38B379344}"/>
              </a:ext>
            </a:extLst>
          </p:cNvPr>
          <p:cNvSpPr>
            <a:spLocks noGrp="1"/>
          </p:cNvSpPr>
          <p:nvPr>
            <p:ph type="title"/>
          </p:nvPr>
        </p:nvSpPr>
        <p:spPr/>
        <p:txBody>
          <a:bodyPr/>
          <a:lstStyle/>
          <a:p>
            <a:r>
              <a:rPr lang="en-US" dirty="0"/>
              <a:t>Kruskal’s minimum spanning tree algorithm</a:t>
            </a:r>
          </a:p>
        </p:txBody>
      </p:sp>
      <p:grpSp>
        <p:nvGrpSpPr>
          <p:cNvPr id="3" name="Canvas 52">
            <a:extLst>
              <a:ext uri="{FF2B5EF4-FFF2-40B4-BE49-F238E27FC236}">
                <a16:creationId xmlns:a16="http://schemas.microsoft.com/office/drawing/2014/main" id="{5340B644-F112-4F20-A6F8-09E857D63301}"/>
              </a:ext>
            </a:extLst>
          </p:cNvPr>
          <p:cNvGrpSpPr>
            <a:grpSpLocks noChangeAspect="1"/>
          </p:cNvGrpSpPr>
          <p:nvPr/>
        </p:nvGrpSpPr>
        <p:grpSpPr>
          <a:xfrm>
            <a:off x="0" y="1390967"/>
            <a:ext cx="4161124" cy="2656244"/>
            <a:chOff x="0" y="0"/>
            <a:chExt cx="3520440" cy="2247265"/>
          </a:xfrm>
        </p:grpSpPr>
        <p:sp>
          <p:nvSpPr>
            <p:cNvPr id="4" name="Rectangle 3">
              <a:extLst>
                <a:ext uri="{FF2B5EF4-FFF2-40B4-BE49-F238E27FC236}">
                  <a16:creationId xmlns:a16="http://schemas.microsoft.com/office/drawing/2014/main" id="{FC233A0C-14B3-4075-976C-C09948D4ABC6}"/>
                </a:ext>
              </a:extLst>
            </p:cNvPr>
            <p:cNvSpPr/>
            <p:nvPr/>
          </p:nvSpPr>
          <p:spPr>
            <a:xfrm>
              <a:off x="0" y="0"/>
              <a:ext cx="3520440" cy="2247265"/>
            </a:xfrm>
            <a:prstGeom prst="rect">
              <a:avLst/>
            </a:prstGeom>
            <a:solidFill>
              <a:prstClr val="white"/>
            </a:solidFill>
          </p:spPr>
        </p:sp>
        <p:sp>
          <p:nvSpPr>
            <p:cNvPr id="5" name="Oval 4">
              <a:extLst>
                <a:ext uri="{FF2B5EF4-FFF2-40B4-BE49-F238E27FC236}">
                  <a16:creationId xmlns:a16="http://schemas.microsoft.com/office/drawing/2014/main" id="{81066CE1-BDFB-44B4-ADE0-A761E7D25EF3}"/>
                </a:ext>
              </a:extLst>
            </p:cNvPr>
            <p:cNvSpPr/>
            <p:nvPr/>
          </p:nvSpPr>
          <p:spPr>
            <a:xfrm>
              <a:off x="1608455" y="1799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0</a:t>
              </a:r>
              <a:endParaRPr lang="en-US" sz="2800">
                <a:effectLst/>
                <a:latin typeface="Times New Roman" panose="02020603050405020304" pitchFamily="18" charset="0"/>
                <a:ea typeface="Times New Roman" panose="02020603050405020304" pitchFamily="18" charset="0"/>
                <a:cs typeface="KacstBook"/>
              </a:endParaRPr>
            </a:p>
          </p:txBody>
        </p:sp>
        <p:sp>
          <p:nvSpPr>
            <p:cNvPr id="6" name="Oval 5">
              <a:extLst>
                <a:ext uri="{FF2B5EF4-FFF2-40B4-BE49-F238E27FC236}">
                  <a16:creationId xmlns:a16="http://schemas.microsoft.com/office/drawing/2014/main" id="{FBCD3C15-5266-4BB6-B24B-AFDA4E19DDFB}"/>
                </a:ext>
              </a:extLst>
            </p:cNvPr>
            <p:cNvSpPr/>
            <p:nvPr/>
          </p:nvSpPr>
          <p:spPr>
            <a:xfrm>
              <a:off x="361632" y="69053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7" name="Oval 6">
              <a:extLst>
                <a:ext uri="{FF2B5EF4-FFF2-40B4-BE49-F238E27FC236}">
                  <a16:creationId xmlns:a16="http://schemas.microsoft.com/office/drawing/2014/main" id="{FEB40FAD-BBC3-4C80-B64D-AF3673BCB6F2}"/>
                </a:ext>
              </a:extLst>
            </p:cNvPr>
            <p:cNvSpPr/>
            <p:nvPr/>
          </p:nvSpPr>
          <p:spPr>
            <a:xfrm>
              <a:off x="2200275" y="1527250"/>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2</a:t>
              </a:r>
              <a:endParaRPr lang="en-US" sz="2800">
                <a:effectLst/>
                <a:latin typeface="Times New Roman" panose="02020603050405020304" pitchFamily="18" charset="0"/>
                <a:ea typeface="Times New Roman" panose="02020603050405020304" pitchFamily="18" charset="0"/>
                <a:cs typeface="KacstBook"/>
              </a:endParaRPr>
            </a:p>
          </p:txBody>
        </p:sp>
        <p:sp>
          <p:nvSpPr>
            <p:cNvPr id="8" name="Oval 7">
              <a:extLst>
                <a:ext uri="{FF2B5EF4-FFF2-40B4-BE49-F238E27FC236}">
                  <a16:creationId xmlns:a16="http://schemas.microsoft.com/office/drawing/2014/main" id="{BECD0B08-37C1-4FF7-9D15-652E1FE3E059}"/>
                </a:ext>
              </a:extLst>
            </p:cNvPr>
            <p:cNvSpPr/>
            <p:nvPr/>
          </p:nvSpPr>
          <p:spPr>
            <a:xfrm>
              <a:off x="251142" y="1473494"/>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9" name="Oval 8">
              <a:extLst>
                <a:ext uri="{FF2B5EF4-FFF2-40B4-BE49-F238E27FC236}">
                  <a16:creationId xmlns:a16="http://schemas.microsoft.com/office/drawing/2014/main" id="{5359CBA5-69CA-426D-9D3A-62AA2D17EEE8}"/>
                </a:ext>
              </a:extLst>
            </p:cNvPr>
            <p:cNvSpPr/>
            <p:nvPr/>
          </p:nvSpPr>
          <p:spPr>
            <a:xfrm>
              <a:off x="2943882" y="10435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10" name="Oval 9">
              <a:extLst>
                <a:ext uri="{FF2B5EF4-FFF2-40B4-BE49-F238E27FC236}">
                  <a16:creationId xmlns:a16="http://schemas.microsoft.com/office/drawing/2014/main" id="{61B4FE6E-7E5D-48F7-B140-465BC5B13805}"/>
                </a:ext>
              </a:extLst>
            </p:cNvPr>
            <p:cNvSpPr/>
            <p:nvPr/>
          </p:nvSpPr>
          <p:spPr>
            <a:xfrm>
              <a:off x="1198880" y="1668758"/>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cxnSp>
          <p:nvCxnSpPr>
            <p:cNvPr id="11" name="Connector: Elbow 10">
              <a:extLst>
                <a:ext uri="{FF2B5EF4-FFF2-40B4-BE49-F238E27FC236}">
                  <a16:creationId xmlns:a16="http://schemas.microsoft.com/office/drawing/2014/main" id="{CDCBA6CA-C466-457D-BA8D-35100AB4EC05}"/>
                </a:ext>
              </a:extLst>
            </p:cNvPr>
            <p:cNvCxnSpPr>
              <a:stCxn id="5" idx="6"/>
              <a:endCxn id="9" idx="0"/>
            </p:cNvCxnSpPr>
            <p:nvPr/>
          </p:nvCxnSpPr>
          <p:spPr>
            <a:xfrm>
              <a:off x="2018030" y="375262"/>
              <a:ext cx="1130640" cy="6683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B54E556-A43E-4771-AAC2-60F1F578C57B}"/>
                </a:ext>
              </a:extLst>
            </p:cNvPr>
            <p:cNvCxnSpPr>
              <a:stCxn id="5" idx="2"/>
              <a:endCxn id="6" idx="0"/>
            </p:cNvCxnSpPr>
            <p:nvPr/>
          </p:nvCxnSpPr>
          <p:spPr>
            <a:xfrm rot="10800000" flipV="1">
              <a:off x="566421" y="375261"/>
              <a:ext cx="1042035" cy="31527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11FCC9C-048F-44D3-A210-495F9A65C95F}"/>
                </a:ext>
              </a:extLst>
            </p:cNvPr>
            <p:cNvCxnSpPr>
              <a:stCxn id="6" idx="6"/>
              <a:endCxn id="7" idx="0"/>
            </p:cNvCxnSpPr>
            <p:nvPr/>
          </p:nvCxnSpPr>
          <p:spPr>
            <a:xfrm>
              <a:off x="771207" y="885802"/>
              <a:ext cx="1633856" cy="64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44D504-BAA5-44CD-A8AE-1B79F09AAD2B}"/>
                </a:ext>
              </a:extLst>
            </p:cNvPr>
            <p:cNvCxnSpPr>
              <a:stCxn id="6" idx="7"/>
              <a:endCxn id="9" idx="1"/>
            </p:cNvCxnSpPr>
            <p:nvPr/>
          </p:nvCxnSpPr>
          <p:spPr>
            <a:xfrm rot="16200000" flipH="1">
              <a:off x="1681014" y="-222058"/>
              <a:ext cx="353060" cy="2292637"/>
            </a:xfrm>
            <a:prstGeom prst="bentConnector3">
              <a:avLst>
                <a:gd name="adj1" fmla="val -27076"/>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01C19B2-380E-4248-89F5-669DC1118DC1}"/>
                </a:ext>
              </a:extLst>
            </p:cNvPr>
            <p:cNvCxnSpPr>
              <a:stCxn id="7" idx="2"/>
              <a:endCxn id="10" idx="6"/>
            </p:cNvCxnSpPr>
            <p:nvPr/>
          </p:nvCxnSpPr>
          <p:spPr>
            <a:xfrm rot="10800000" flipV="1">
              <a:off x="1608455" y="1722513"/>
              <a:ext cx="591820" cy="14150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851ED64-CA2F-4CDA-B326-E892B9098841}"/>
                </a:ext>
              </a:extLst>
            </p:cNvPr>
            <p:cNvCxnSpPr>
              <a:stCxn id="10" idx="2"/>
              <a:endCxn id="8" idx="6"/>
            </p:cNvCxnSpPr>
            <p:nvPr/>
          </p:nvCxnSpPr>
          <p:spPr>
            <a:xfrm rot="10800000">
              <a:off x="660718" y="1668757"/>
              <a:ext cx="538163" cy="195264"/>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E35C972-0641-4D2E-A807-3596266881B7}"/>
                </a:ext>
              </a:extLst>
            </p:cNvPr>
            <p:cNvCxnSpPr>
              <a:stCxn id="6" idx="4"/>
              <a:endCxn id="8" idx="0"/>
            </p:cNvCxnSpPr>
            <p:nvPr/>
          </p:nvCxnSpPr>
          <p:spPr>
            <a:xfrm rot="5400000">
              <a:off x="314960" y="1222034"/>
              <a:ext cx="392430" cy="1104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 Box 2">
              <a:extLst>
                <a:ext uri="{FF2B5EF4-FFF2-40B4-BE49-F238E27FC236}">
                  <a16:creationId xmlns:a16="http://schemas.microsoft.com/office/drawing/2014/main" id="{DCFD1C76-56B9-48D8-8020-9869EA1C46EF}"/>
                </a:ext>
              </a:extLst>
            </p:cNvPr>
            <p:cNvSpPr txBox="1">
              <a:spLocks noChangeArrowheads="1"/>
            </p:cNvSpPr>
            <p:nvPr/>
          </p:nvSpPr>
          <p:spPr bwMode="auto">
            <a:xfrm>
              <a:off x="2408213" y="95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19" name="Text Box 2">
              <a:extLst>
                <a:ext uri="{FF2B5EF4-FFF2-40B4-BE49-F238E27FC236}">
                  <a16:creationId xmlns:a16="http://schemas.microsoft.com/office/drawing/2014/main" id="{2A8F920B-D07E-471C-B009-9D8F941F6E19}"/>
                </a:ext>
              </a:extLst>
            </p:cNvPr>
            <p:cNvSpPr txBox="1">
              <a:spLocks noChangeArrowheads="1"/>
            </p:cNvSpPr>
            <p:nvPr/>
          </p:nvSpPr>
          <p:spPr bwMode="auto">
            <a:xfrm>
              <a:off x="906120" y="115026"/>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20" name="Text Box 2">
              <a:extLst>
                <a:ext uri="{FF2B5EF4-FFF2-40B4-BE49-F238E27FC236}">
                  <a16:creationId xmlns:a16="http://schemas.microsoft.com/office/drawing/2014/main" id="{7DEE2664-5A5F-4954-B1EB-9565AF68D5A5}"/>
                </a:ext>
              </a:extLst>
            </p:cNvPr>
            <p:cNvSpPr txBox="1">
              <a:spLocks noChangeArrowheads="1"/>
            </p:cNvSpPr>
            <p:nvPr/>
          </p:nvSpPr>
          <p:spPr bwMode="auto">
            <a:xfrm>
              <a:off x="1237437" y="92273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7</a:t>
              </a:r>
              <a:endParaRPr lang="en-US" sz="2800">
                <a:effectLst/>
                <a:latin typeface="Times New Roman" panose="02020603050405020304" pitchFamily="18" charset="0"/>
                <a:ea typeface="Times New Roman" panose="02020603050405020304" pitchFamily="18" charset="0"/>
                <a:cs typeface="KacstBook"/>
              </a:endParaRPr>
            </a:p>
          </p:txBody>
        </p:sp>
        <p:sp>
          <p:nvSpPr>
            <p:cNvPr id="21" name="Text Box 2">
              <a:extLst>
                <a:ext uri="{FF2B5EF4-FFF2-40B4-BE49-F238E27FC236}">
                  <a16:creationId xmlns:a16="http://schemas.microsoft.com/office/drawing/2014/main" id="{8CD5D484-E5F9-4625-AD59-D57572EBD52C}"/>
                </a:ext>
              </a:extLst>
            </p:cNvPr>
            <p:cNvSpPr txBox="1">
              <a:spLocks noChangeArrowheads="1"/>
            </p:cNvSpPr>
            <p:nvPr/>
          </p:nvSpPr>
          <p:spPr bwMode="auto">
            <a:xfrm>
              <a:off x="2609850" y="68524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22" name="Text Box 2">
              <a:extLst>
                <a:ext uri="{FF2B5EF4-FFF2-40B4-BE49-F238E27FC236}">
                  <a16:creationId xmlns:a16="http://schemas.microsoft.com/office/drawing/2014/main" id="{EB492E74-7FDE-48BE-84B6-3BC2E760CCEC}"/>
                </a:ext>
              </a:extLst>
            </p:cNvPr>
            <p:cNvSpPr txBox="1">
              <a:spLocks noChangeArrowheads="1"/>
            </p:cNvSpPr>
            <p:nvPr/>
          </p:nvSpPr>
          <p:spPr bwMode="auto">
            <a:xfrm>
              <a:off x="153962" y="1116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8</a:t>
              </a:r>
              <a:endParaRPr lang="en-US" sz="2800">
                <a:effectLst/>
                <a:latin typeface="Times New Roman" panose="02020603050405020304" pitchFamily="18" charset="0"/>
                <a:ea typeface="Times New Roman" panose="02020603050405020304" pitchFamily="18" charset="0"/>
                <a:cs typeface="KacstBook"/>
              </a:endParaRPr>
            </a:p>
          </p:txBody>
        </p:sp>
        <p:sp>
          <p:nvSpPr>
            <p:cNvPr id="23" name="Text Box 2">
              <a:extLst>
                <a:ext uri="{FF2B5EF4-FFF2-40B4-BE49-F238E27FC236}">
                  <a16:creationId xmlns:a16="http://schemas.microsoft.com/office/drawing/2014/main" id="{4D047F6D-D0C3-4568-BCB5-B4A31FE00EB8}"/>
                </a:ext>
              </a:extLst>
            </p:cNvPr>
            <p:cNvSpPr txBox="1">
              <a:spLocks noChangeArrowheads="1"/>
            </p:cNvSpPr>
            <p:nvPr/>
          </p:nvSpPr>
          <p:spPr bwMode="auto">
            <a:xfrm>
              <a:off x="1803781"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6</a:t>
              </a:r>
              <a:endParaRPr lang="en-US" sz="2800">
                <a:effectLst/>
                <a:latin typeface="Times New Roman" panose="02020603050405020304" pitchFamily="18" charset="0"/>
                <a:ea typeface="Times New Roman" panose="02020603050405020304" pitchFamily="18" charset="0"/>
                <a:cs typeface="KacstBook"/>
              </a:endParaRPr>
            </a:p>
          </p:txBody>
        </p:sp>
        <p:sp>
          <p:nvSpPr>
            <p:cNvPr id="24" name="Text Box 2">
              <a:extLst>
                <a:ext uri="{FF2B5EF4-FFF2-40B4-BE49-F238E27FC236}">
                  <a16:creationId xmlns:a16="http://schemas.microsoft.com/office/drawing/2014/main" id="{B27F5F4C-9079-42D1-9462-59D0792DD0FE}"/>
                </a:ext>
              </a:extLst>
            </p:cNvPr>
            <p:cNvSpPr txBox="1">
              <a:spLocks noChangeArrowheads="1"/>
            </p:cNvSpPr>
            <p:nvPr/>
          </p:nvSpPr>
          <p:spPr bwMode="auto">
            <a:xfrm>
              <a:off x="711225"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grpSp>
      <p:sp>
        <p:nvSpPr>
          <p:cNvPr id="25" name="TextBox 24">
            <a:extLst>
              <a:ext uri="{FF2B5EF4-FFF2-40B4-BE49-F238E27FC236}">
                <a16:creationId xmlns:a16="http://schemas.microsoft.com/office/drawing/2014/main" id="{8A56618D-FE70-47A7-99BC-29FC03D093F9}"/>
              </a:ext>
            </a:extLst>
          </p:cNvPr>
          <p:cNvSpPr txBox="1"/>
          <p:nvPr/>
        </p:nvSpPr>
        <p:spPr>
          <a:xfrm>
            <a:off x="4636455" y="1323728"/>
            <a:ext cx="3778920" cy="830997"/>
          </a:xfrm>
          <a:prstGeom prst="rect">
            <a:avLst/>
          </a:prstGeom>
          <a:noFill/>
        </p:spPr>
        <p:txBody>
          <a:bodyPr wrap="none" rtlCol="0">
            <a:spAutoFit/>
          </a:bodyPr>
          <a:lstStyle/>
          <a:p>
            <a:r>
              <a:rPr lang="en-US" sz="2400" dirty="0"/>
              <a:t>Add edge from small to large</a:t>
            </a:r>
          </a:p>
          <a:p>
            <a:pPr marL="342900" indent="-342900">
              <a:buFont typeface="Arial" panose="020B0604020202020204" pitchFamily="34" charset="0"/>
              <a:buChar char="•"/>
            </a:pPr>
            <a:r>
              <a:rPr lang="en-US" sz="2400" dirty="0"/>
              <a:t>1, 3, 5, 6, 7</a:t>
            </a:r>
          </a:p>
        </p:txBody>
      </p:sp>
      <p:sp>
        <p:nvSpPr>
          <p:cNvPr id="28" name="TextBox 27">
            <a:extLst>
              <a:ext uri="{FF2B5EF4-FFF2-40B4-BE49-F238E27FC236}">
                <a16:creationId xmlns:a16="http://schemas.microsoft.com/office/drawing/2014/main" id="{10E184FB-5123-4ECD-A0F6-3C12DAC1963B}"/>
              </a:ext>
            </a:extLst>
          </p:cNvPr>
          <p:cNvSpPr txBox="1"/>
          <p:nvPr/>
        </p:nvSpPr>
        <p:spPr>
          <a:xfrm>
            <a:off x="4351904" y="3050203"/>
            <a:ext cx="1530932" cy="646331"/>
          </a:xfrm>
          <a:prstGeom prst="rect">
            <a:avLst/>
          </a:prstGeom>
          <a:noFill/>
        </p:spPr>
        <p:txBody>
          <a:bodyPr wrap="none" rtlCol="0">
            <a:spAutoFit/>
          </a:bodyPr>
          <a:lstStyle/>
          <a:p>
            <a:r>
              <a:rPr lang="en-US" dirty="0"/>
              <a:t>Add edge 5, </a:t>
            </a:r>
          </a:p>
          <a:p>
            <a:r>
              <a:rPr lang="en-US" dirty="0"/>
              <a:t>merge 3 and 5</a:t>
            </a:r>
          </a:p>
        </p:txBody>
      </p:sp>
      <p:graphicFrame>
        <p:nvGraphicFramePr>
          <p:cNvPr id="29" name="Table 28">
            <a:extLst>
              <a:ext uri="{FF2B5EF4-FFF2-40B4-BE49-F238E27FC236}">
                <a16:creationId xmlns:a16="http://schemas.microsoft.com/office/drawing/2014/main" id="{0E54599E-26D1-4F0E-BC64-6D5648D4D429}"/>
              </a:ext>
            </a:extLst>
          </p:cNvPr>
          <p:cNvGraphicFramePr>
            <a:graphicFrameLocks noGrp="1"/>
          </p:cNvGraphicFramePr>
          <p:nvPr>
            <p:extLst>
              <p:ext uri="{D42A27DB-BD31-4B8C-83A1-F6EECF244321}">
                <p14:modId xmlns:p14="http://schemas.microsoft.com/office/powerpoint/2010/main" val="3702745832"/>
              </p:ext>
            </p:extLst>
          </p:nvPr>
        </p:nvGraphicFramePr>
        <p:xfrm>
          <a:off x="5959464" y="3102692"/>
          <a:ext cx="2503019" cy="548640"/>
        </p:xfrm>
        <a:graphic>
          <a:graphicData uri="http://schemas.openxmlformats.org/drawingml/2006/table">
            <a:tbl>
              <a:tblPr firstRow="1" bandRow="1">
                <a:tableStyleId>{5C22544A-7EE6-4342-B048-85BDC9FD1C3A}</a:tableStyleId>
              </a:tblPr>
              <a:tblGrid>
                <a:gridCol w="413834">
                  <a:extLst>
                    <a:ext uri="{9D8B030D-6E8A-4147-A177-3AD203B41FA5}">
                      <a16:colId xmlns:a16="http://schemas.microsoft.com/office/drawing/2014/main" val="3859654429"/>
                    </a:ext>
                  </a:extLst>
                </a:gridCol>
                <a:gridCol w="418161">
                  <a:extLst>
                    <a:ext uri="{9D8B030D-6E8A-4147-A177-3AD203B41FA5}">
                      <a16:colId xmlns:a16="http://schemas.microsoft.com/office/drawing/2014/main" val="1784023401"/>
                    </a:ext>
                  </a:extLst>
                </a:gridCol>
                <a:gridCol w="417621">
                  <a:extLst>
                    <a:ext uri="{9D8B030D-6E8A-4147-A177-3AD203B41FA5}">
                      <a16:colId xmlns:a16="http://schemas.microsoft.com/office/drawing/2014/main" val="1874907883"/>
                    </a:ext>
                  </a:extLst>
                </a:gridCol>
                <a:gridCol w="418161">
                  <a:extLst>
                    <a:ext uri="{9D8B030D-6E8A-4147-A177-3AD203B41FA5}">
                      <a16:colId xmlns:a16="http://schemas.microsoft.com/office/drawing/2014/main" val="1077683407"/>
                    </a:ext>
                  </a:extLst>
                </a:gridCol>
                <a:gridCol w="417621">
                  <a:extLst>
                    <a:ext uri="{9D8B030D-6E8A-4147-A177-3AD203B41FA5}">
                      <a16:colId xmlns:a16="http://schemas.microsoft.com/office/drawing/2014/main" val="496870802"/>
                    </a:ext>
                  </a:extLst>
                </a:gridCol>
                <a:gridCol w="417621">
                  <a:extLst>
                    <a:ext uri="{9D8B030D-6E8A-4147-A177-3AD203B41FA5}">
                      <a16:colId xmlns:a16="http://schemas.microsoft.com/office/drawing/2014/main" val="1987393661"/>
                    </a:ext>
                  </a:extLst>
                </a:gridCol>
              </a:tblGrid>
              <a:tr h="0">
                <a:tc>
                  <a:txBody>
                    <a:bodyPr/>
                    <a:lstStyle/>
                    <a:p>
                      <a:pPr marL="0" marR="0" algn="ctr">
                        <a:spcBef>
                          <a:spcPts val="0"/>
                        </a:spcBef>
                        <a:spcAft>
                          <a:spcPts val="0"/>
                        </a:spcAft>
                      </a:pPr>
                      <a:r>
                        <a:rPr lang="en-CA" sz="1800" dirty="0">
                          <a:effectLst/>
                        </a:rPr>
                        <a:t>0</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3</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5</a:t>
                      </a:r>
                    </a:p>
                  </a:txBody>
                  <a:tcPr marL="68580" marR="68580" marT="0" marB="0"/>
                </a:tc>
                <a:extLst>
                  <a:ext uri="{0D108BD9-81ED-4DB2-BD59-A6C34878D82A}">
                    <a16:rowId xmlns:a16="http://schemas.microsoft.com/office/drawing/2014/main" val="3474382027"/>
                  </a:ext>
                </a:extLst>
              </a:tr>
              <a:tr h="0">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5</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-1</a:t>
                      </a:r>
                    </a:p>
                  </a:txBody>
                  <a:tcPr marL="68580" marR="68580" marT="0" marB="0"/>
                </a:tc>
                <a:extLst>
                  <a:ext uri="{0D108BD9-81ED-4DB2-BD59-A6C34878D82A}">
                    <a16:rowId xmlns:a16="http://schemas.microsoft.com/office/drawing/2014/main" val="3074477355"/>
                  </a:ext>
                </a:extLst>
              </a:tr>
            </a:tbl>
          </a:graphicData>
        </a:graphic>
      </p:graphicFrame>
      <p:pic>
        <p:nvPicPr>
          <p:cNvPr id="31" name="Picture 30">
            <a:extLst>
              <a:ext uri="{FF2B5EF4-FFF2-40B4-BE49-F238E27FC236}">
                <a16:creationId xmlns:a16="http://schemas.microsoft.com/office/drawing/2014/main" id="{2E1E67FC-E07B-43BF-8D5D-1A490D5F14B0}"/>
              </a:ext>
            </a:extLst>
          </p:cNvPr>
          <p:cNvPicPr>
            <a:picLocks noChangeAspect="1"/>
          </p:cNvPicPr>
          <p:nvPr/>
        </p:nvPicPr>
        <p:blipFill rotWithShape="1">
          <a:blip r:embed="rId2"/>
          <a:srcRect l="1636" t="47241" r="76831" b="37931"/>
          <a:stretch/>
        </p:blipFill>
        <p:spPr>
          <a:xfrm>
            <a:off x="5959464" y="4152794"/>
            <a:ext cx="4304924" cy="2142902"/>
          </a:xfrm>
          <a:prstGeom prst="rect">
            <a:avLst/>
          </a:prstGeom>
        </p:spPr>
      </p:pic>
    </p:spTree>
    <p:extLst>
      <p:ext uri="{BB962C8B-B14F-4D97-AF65-F5344CB8AC3E}">
        <p14:creationId xmlns:p14="http://schemas.microsoft.com/office/powerpoint/2010/main" val="382187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E41B-2F5C-4FDC-AFC7-19E38B379344}"/>
              </a:ext>
            </a:extLst>
          </p:cNvPr>
          <p:cNvSpPr>
            <a:spLocks noGrp="1"/>
          </p:cNvSpPr>
          <p:nvPr>
            <p:ph type="title"/>
          </p:nvPr>
        </p:nvSpPr>
        <p:spPr/>
        <p:txBody>
          <a:bodyPr/>
          <a:lstStyle/>
          <a:p>
            <a:r>
              <a:rPr lang="en-US" dirty="0"/>
              <a:t>Kruskal’s minimum spanning tree algorithm</a:t>
            </a:r>
          </a:p>
        </p:txBody>
      </p:sp>
      <p:grpSp>
        <p:nvGrpSpPr>
          <p:cNvPr id="3" name="Canvas 52">
            <a:extLst>
              <a:ext uri="{FF2B5EF4-FFF2-40B4-BE49-F238E27FC236}">
                <a16:creationId xmlns:a16="http://schemas.microsoft.com/office/drawing/2014/main" id="{5340B644-F112-4F20-A6F8-09E857D63301}"/>
              </a:ext>
            </a:extLst>
          </p:cNvPr>
          <p:cNvGrpSpPr>
            <a:grpSpLocks noChangeAspect="1"/>
          </p:cNvGrpSpPr>
          <p:nvPr/>
        </p:nvGrpSpPr>
        <p:grpSpPr>
          <a:xfrm>
            <a:off x="0" y="1390967"/>
            <a:ext cx="4161124" cy="2656244"/>
            <a:chOff x="0" y="0"/>
            <a:chExt cx="3520440" cy="2247265"/>
          </a:xfrm>
        </p:grpSpPr>
        <p:sp>
          <p:nvSpPr>
            <p:cNvPr id="4" name="Rectangle 3">
              <a:extLst>
                <a:ext uri="{FF2B5EF4-FFF2-40B4-BE49-F238E27FC236}">
                  <a16:creationId xmlns:a16="http://schemas.microsoft.com/office/drawing/2014/main" id="{FC233A0C-14B3-4075-976C-C09948D4ABC6}"/>
                </a:ext>
              </a:extLst>
            </p:cNvPr>
            <p:cNvSpPr/>
            <p:nvPr/>
          </p:nvSpPr>
          <p:spPr>
            <a:xfrm>
              <a:off x="0" y="0"/>
              <a:ext cx="3520440" cy="2247265"/>
            </a:xfrm>
            <a:prstGeom prst="rect">
              <a:avLst/>
            </a:prstGeom>
            <a:solidFill>
              <a:prstClr val="white"/>
            </a:solidFill>
          </p:spPr>
        </p:sp>
        <p:sp>
          <p:nvSpPr>
            <p:cNvPr id="5" name="Oval 4">
              <a:extLst>
                <a:ext uri="{FF2B5EF4-FFF2-40B4-BE49-F238E27FC236}">
                  <a16:creationId xmlns:a16="http://schemas.microsoft.com/office/drawing/2014/main" id="{81066CE1-BDFB-44B4-ADE0-A761E7D25EF3}"/>
                </a:ext>
              </a:extLst>
            </p:cNvPr>
            <p:cNvSpPr/>
            <p:nvPr/>
          </p:nvSpPr>
          <p:spPr>
            <a:xfrm>
              <a:off x="1608455" y="1799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0</a:t>
              </a:r>
              <a:endParaRPr lang="en-US" sz="2800">
                <a:effectLst/>
                <a:latin typeface="Times New Roman" panose="02020603050405020304" pitchFamily="18" charset="0"/>
                <a:ea typeface="Times New Roman" panose="02020603050405020304" pitchFamily="18" charset="0"/>
                <a:cs typeface="KacstBook"/>
              </a:endParaRPr>
            </a:p>
          </p:txBody>
        </p:sp>
        <p:sp>
          <p:nvSpPr>
            <p:cNvPr id="6" name="Oval 5">
              <a:extLst>
                <a:ext uri="{FF2B5EF4-FFF2-40B4-BE49-F238E27FC236}">
                  <a16:creationId xmlns:a16="http://schemas.microsoft.com/office/drawing/2014/main" id="{FBCD3C15-5266-4BB6-B24B-AFDA4E19DDFB}"/>
                </a:ext>
              </a:extLst>
            </p:cNvPr>
            <p:cNvSpPr/>
            <p:nvPr/>
          </p:nvSpPr>
          <p:spPr>
            <a:xfrm>
              <a:off x="361632" y="69053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7" name="Oval 6">
              <a:extLst>
                <a:ext uri="{FF2B5EF4-FFF2-40B4-BE49-F238E27FC236}">
                  <a16:creationId xmlns:a16="http://schemas.microsoft.com/office/drawing/2014/main" id="{FEB40FAD-BBC3-4C80-B64D-AF3673BCB6F2}"/>
                </a:ext>
              </a:extLst>
            </p:cNvPr>
            <p:cNvSpPr/>
            <p:nvPr/>
          </p:nvSpPr>
          <p:spPr>
            <a:xfrm>
              <a:off x="2200275" y="1527250"/>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2</a:t>
              </a:r>
              <a:endParaRPr lang="en-US" sz="2800">
                <a:effectLst/>
                <a:latin typeface="Times New Roman" panose="02020603050405020304" pitchFamily="18" charset="0"/>
                <a:ea typeface="Times New Roman" panose="02020603050405020304" pitchFamily="18" charset="0"/>
                <a:cs typeface="KacstBook"/>
              </a:endParaRPr>
            </a:p>
          </p:txBody>
        </p:sp>
        <p:sp>
          <p:nvSpPr>
            <p:cNvPr id="8" name="Oval 7">
              <a:extLst>
                <a:ext uri="{FF2B5EF4-FFF2-40B4-BE49-F238E27FC236}">
                  <a16:creationId xmlns:a16="http://schemas.microsoft.com/office/drawing/2014/main" id="{BECD0B08-37C1-4FF7-9D15-652E1FE3E059}"/>
                </a:ext>
              </a:extLst>
            </p:cNvPr>
            <p:cNvSpPr/>
            <p:nvPr/>
          </p:nvSpPr>
          <p:spPr>
            <a:xfrm>
              <a:off x="251142" y="1473494"/>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9" name="Oval 8">
              <a:extLst>
                <a:ext uri="{FF2B5EF4-FFF2-40B4-BE49-F238E27FC236}">
                  <a16:creationId xmlns:a16="http://schemas.microsoft.com/office/drawing/2014/main" id="{5359CBA5-69CA-426D-9D3A-62AA2D17EEE8}"/>
                </a:ext>
              </a:extLst>
            </p:cNvPr>
            <p:cNvSpPr/>
            <p:nvPr/>
          </p:nvSpPr>
          <p:spPr>
            <a:xfrm>
              <a:off x="2943882" y="10435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10" name="Oval 9">
              <a:extLst>
                <a:ext uri="{FF2B5EF4-FFF2-40B4-BE49-F238E27FC236}">
                  <a16:creationId xmlns:a16="http://schemas.microsoft.com/office/drawing/2014/main" id="{61B4FE6E-7E5D-48F7-B140-465BC5B13805}"/>
                </a:ext>
              </a:extLst>
            </p:cNvPr>
            <p:cNvSpPr/>
            <p:nvPr/>
          </p:nvSpPr>
          <p:spPr>
            <a:xfrm>
              <a:off x="1198880" y="1668758"/>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cxnSp>
          <p:nvCxnSpPr>
            <p:cNvPr id="11" name="Connector: Elbow 10">
              <a:extLst>
                <a:ext uri="{FF2B5EF4-FFF2-40B4-BE49-F238E27FC236}">
                  <a16:creationId xmlns:a16="http://schemas.microsoft.com/office/drawing/2014/main" id="{CDCBA6CA-C466-457D-BA8D-35100AB4EC05}"/>
                </a:ext>
              </a:extLst>
            </p:cNvPr>
            <p:cNvCxnSpPr>
              <a:stCxn id="5" idx="6"/>
              <a:endCxn id="9" idx="0"/>
            </p:cNvCxnSpPr>
            <p:nvPr/>
          </p:nvCxnSpPr>
          <p:spPr>
            <a:xfrm>
              <a:off x="2018030" y="375262"/>
              <a:ext cx="1130640" cy="6683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B54E556-A43E-4771-AAC2-60F1F578C57B}"/>
                </a:ext>
              </a:extLst>
            </p:cNvPr>
            <p:cNvCxnSpPr>
              <a:stCxn id="5" idx="2"/>
              <a:endCxn id="6" idx="0"/>
            </p:cNvCxnSpPr>
            <p:nvPr/>
          </p:nvCxnSpPr>
          <p:spPr>
            <a:xfrm rot="10800000" flipV="1">
              <a:off x="566421" y="375261"/>
              <a:ext cx="1042035" cy="31527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11FCC9C-048F-44D3-A210-495F9A65C95F}"/>
                </a:ext>
              </a:extLst>
            </p:cNvPr>
            <p:cNvCxnSpPr>
              <a:stCxn id="6" idx="6"/>
              <a:endCxn id="7" idx="0"/>
            </p:cNvCxnSpPr>
            <p:nvPr/>
          </p:nvCxnSpPr>
          <p:spPr>
            <a:xfrm>
              <a:off x="771207" y="885802"/>
              <a:ext cx="1633856" cy="64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44D504-BAA5-44CD-A8AE-1B79F09AAD2B}"/>
                </a:ext>
              </a:extLst>
            </p:cNvPr>
            <p:cNvCxnSpPr>
              <a:stCxn id="6" idx="7"/>
              <a:endCxn id="9" idx="1"/>
            </p:cNvCxnSpPr>
            <p:nvPr/>
          </p:nvCxnSpPr>
          <p:spPr>
            <a:xfrm rot="16200000" flipH="1">
              <a:off x="1681014" y="-222058"/>
              <a:ext cx="353060" cy="2292637"/>
            </a:xfrm>
            <a:prstGeom prst="bentConnector3">
              <a:avLst>
                <a:gd name="adj1" fmla="val -27076"/>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01C19B2-380E-4248-89F5-669DC1118DC1}"/>
                </a:ext>
              </a:extLst>
            </p:cNvPr>
            <p:cNvCxnSpPr>
              <a:stCxn id="7" idx="2"/>
              <a:endCxn id="10" idx="6"/>
            </p:cNvCxnSpPr>
            <p:nvPr/>
          </p:nvCxnSpPr>
          <p:spPr>
            <a:xfrm rot="10800000" flipV="1">
              <a:off x="1608455" y="1722513"/>
              <a:ext cx="591820" cy="141508"/>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851ED64-CA2F-4CDA-B326-E892B9098841}"/>
                </a:ext>
              </a:extLst>
            </p:cNvPr>
            <p:cNvCxnSpPr>
              <a:stCxn id="10" idx="2"/>
              <a:endCxn id="8" idx="6"/>
            </p:cNvCxnSpPr>
            <p:nvPr/>
          </p:nvCxnSpPr>
          <p:spPr>
            <a:xfrm rot="10800000">
              <a:off x="660718" y="1668757"/>
              <a:ext cx="538163" cy="195264"/>
            </a:xfrm>
            <a:prstGeom prst="bentConnector3">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E35C972-0641-4D2E-A807-3596266881B7}"/>
                </a:ext>
              </a:extLst>
            </p:cNvPr>
            <p:cNvCxnSpPr>
              <a:stCxn id="6" idx="4"/>
              <a:endCxn id="8" idx="0"/>
            </p:cNvCxnSpPr>
            <p:nvPr/>
          </p:nvCxnSpPr>
          <p:spPr>
            <a:xfrm rot="5400000">
              <a:off x="314960" y="1222034"/>
              <a:ext cx="392430" cy="1104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 Box 2">
              <a:extLst>
                <a:ext uri="{FF2B5EF4-FFF2-40B4-BE49-F238E27FC236}">
                  <a16:creationId xmlns:a16="http://schemas.microsoft.com/office/drawing/2014/main" id="{DCFD1C76-56B9-48D8-8020-9869EA1C46EF}"/>
                </a:ext>
              </a:extLst>
            </p:cNvPr>
            <p:cNvSpPr txBox="1">
              <a:spLocks noChangeArrowheads="1"/>
            </p:cNvSpPr>
            <p:nvPr/>
          </p:nvSpPr>
          <p:spPr bwMode="auto">
            <a:xfrm>
              <a:off x="2408213" y="95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19" name="Text Box 2">
              <a:extLst>
                <a:ext uri="{FF2B5EF4-FFF2-40B4-BE49-F238E27FC236}">
                  <a16:creationId xmlns:a16="http://schemas.microsoft.com/office/drawing/2014/main" id="{2A8F920B-D07E-471C-B009-9D8F941F6E19}"/>
                </a:ext>
              </a:extLst>
            </p:cNvPr>
            <p:cNvSpPr txBox="1">
              <a:spLocks noChangeArrowheads="1"/>
            </p:cNvSpPr>
            <p:nvPr/>
          </p:nvSpPr>
          <p:spPr bwMode="auto">
            <a:xfrm>
              <a:off x="906120" y="115026"/>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20" name="Text Box 2">
              <a:extLst>
                <a:ext uri="{FF2B5EF4-FFF2-40B4-BE49-F238E27FC236}">
                  <a16:creationId xmlns:a16="http://schemas.microsoft.com/office/drawing/2014/main" id="{7DEE2664-5A5F-4954-B1EB-9565AF68D5A5}"/>
                </a:ext>
              </a:extLst>
            </p:cNvPr>
            <p:cNvSpPr txBox="1">
              <a:spLocks noChangeArrowheads="1"/>
            </p:cNvSpPr>
            <p:nvPr/>
          </p:nvSpPr>
          <p:spPr bwMode="auto">
            <a:xfrm>
              <a:off x="1237437" y="92273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7</a:t>
              </a:r>
              <a:endParaRPr lang="en-US" sz="2800">
                <a:effectLst/>
                <a:latin typeface="Times New Roman" panose="02020603050405020304" pitchFamily="18" charset="0"/>
                <a:ea typeface="Times New Roman" panose="02020603050405020304" pitchFamily="18" charset="0"/>
                <a:cs typeface="KacstBook"/>
              </a:endParaRPr>
            </a:p>
          </p:txBody>
        </p:sp>
        <p:sp>
          <p:nvSpPr>
            <p:cNvPr id="21" name="Text Box 2">
              <a:extLst>
                <a:ext uri="{FF2B5EF4-FFF2-40B4-BE49-F238E27FC236}">
                  <a16:creationId xmlns:a16="http://schemas.microsoft.com/office/drawing/2014/main" id="{8CD5D484-E5F9-4625-AD59-D57572EBD52C}"/>
                </a:ext>
              </a:extLst>
            </p:cNvPr>
            <p:cNvSpPr txBox="1">
              <a:spLocks noChangeArrowheads="1"/>
            </p:cNvSpPr>
            <p:nvPr/>
          </p:nvSpPr>
          <p:spPr bwMode="auto">
            <a:xfrm>
              <a:off x="2609850" y="68524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22" name="Text Box 2">
              <a:extLst>
                <a:ext uri="{FF2B5EF4-FFF2-40B4-BE49-F238E27FC236}">
                  <a16:creationId xmlns:a16="http://schemas.microsoft.com/office/drawing/2014/main" id="{EB492E74-7FDE-48BE-84B6-3BC2E760CCEC}"/>
                </a:ext>
              </a:extLst>
            </p:cNvPr>
            <p:cNvSpPr txBox="1">
              <a:spLocks noChangeArrowheads="1"/>
            </p:cNvSpPr>
            <p:nvPr/>
          </p:nvSpPr>
          <p:spPr bwMode="auto">
            <a:xfrm>
              <a:off x="153962" y="1116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8</a:t>
              </a:r>
              <a:endParaRPr lang="en-US" sz="2800">
                <a:effectLst/>
                <a:latin typeface="Times New Roman" panose="02020603050405020304" pitchFamily="18" charset="0"/>
                <a:ea typeface="Times New Roman" panose="02020603050405020304" pitchFamily="18" charset="0"/>
                <a:cs typeface="KacstBook"/>
              </a:endParaRPr>
            </a:p>
          </p:txBody>
        </p:sp>
        <p:sp>
          <p:nvSpPr>
            <p:cNvPr id="23" name="Text Box 2">
              <a:extLst>
                <a:ext uri="{FF2B5EF4-FFF2-40B4-BE49-F238E27FC236}">
                  <a16:creationId xmlns:a16="http://schemas.microsoft.com/office/drawing/2014/main" id="{4D047F6D-D0C3-4568-BCB5-B4A31FE00EB8}"/>
                </a:ext>
              </a:extLst>
            </p:cNvPr>
            <p:cNvSpPr txBox="1">
              <a:spLocks noChangeArrowheads="1"/>
            </p:cNvSpPr>
            <p:nvPr/>
          </p:nvSpPr>
          <p:spPr bwMode="auto">
            <a:xfrm>
              <a:off x="1803781"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6</a:t>
              </a:r>
              <a:endParaRPr lang="en-US" sz="2800">
                <a:effectLst/>
                <a:latin typeface="Times New Roman" panose="02020603050405020304" pitchFamily="18" charset="0"/>
                <a:ea typeface="Times New Roman" panose="02020603050405020304" pitchFamily="18" charset="0"/>
                <a:cs typeface="KacstBook"/>
              </a:endParaRPr>
            </a:p>
          </p:txBody>
        </p:sp>
        <p:sp>
          <p:nvSpPr>
            <p:cNvPr id="24" name="Text Box 2">
              <a:extLst>
                <a:ext uri="{FF2B5EF4-FFF2-40B4-BE49-F238E27FC236}">
                  <a16:creationId xmlns:a16="http://schemas.microsoft.com/office/drawing/2014/main" id="{B27F5F4C-9079-42D1-9462-59D0792DD0FE}"/>
                </a:ext>
              </a:extLst>
            </p:cNvPr>
            <p:cNvSpPr txBox="1">
              <a:spLocks noChangeArrowheads="1"/>
            </p:cNvSpPr>
            <p:nvPr/>
          </p:nvSpPr>
          <p:spPr bwMode="auto">
            <a:xfrm>
              <a:off x="711225"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grpSp>
      <p:sp>
        <p:nvSpPr>
          <p:cNvPr id="25" name="TextBox 24">
            <a:extLst>
              <a:ext uri="{FF2B5EF4-FFF2-40B4-BE49-F238E27FC236}">
                <a16:creationId xmlns:a16="http://schemas.microsoft.com/office/drawing/2014/main" id="{8A56618D-FE70-47A7-99BC-29FC03D093F9}"/>
              </a:ext>
            </a:extLst>
          </p:cNvPr>
          <p:cNvSpPr txBox="1"/>
          <p:nvPr/>
        </p:nvSpPr>
        <p:spPr>
          <a:xfrm>
            <a:off x="4636455" y="1323728"/>
            <a:ext cx="3778920" cy="830997"/>
          </a:xfrm>
          <a:prstGeom prst="rect">
            <a:avLst/>
          </a:prstGeom>
          <a:noFill/>
        </p:spPr>
        <p:txBody>
          <a:bodyPr wrap="none" rtlCol="0">
            <a:spAutoFit/>
          </a:bodyPr>
          <a:lstStyle/>
          <a:p>
            <a:r>
              <a:rPr lang="en-US" sz="2400" dirty="0"/>
              <a:t>Add edge from small to large</a:t>
            </a:r>
          </a:p>
          <a:p>
            <a:pPr marL="342900" indent="-342900">
              <a:buFont typeface="Arial" panose="020B0604020202020204" pitchFamily="34" charset="0"/>
              <a:buChar char="•"/>
            </a:pPr>
            <a:r>
              <a:rPr lang="en-US" sz="2400" dirty="0"/>
              <a:t>1, 3, 5, 6, 7</a:t>
            </a:r>
          </a:p>
        </p:txBody>
      </p:sp>
      <p:sp>
        <p:nvSpPr>
          <p:cNvPr id="28" name="TextBox 27">
            <a:extLst>
              <a:ext uri="{FF2B5EF4-FFF2-40B4-BE49-F238E27FC236}">
                <a16:creationId xmlns:a16="http://schemas.microsoft.com/office/drawing/2014/main" id="{10E184FB-5123-4ECD-A0F6-3C12DAC1963B}"/>
              </a:ext>
            </a:extLst>
          </p:cNvPr>
          <p:cNvSpPr txBox="1"/>
          <p:nvPr/>
        </p:nvSpPr>
        <p:spPr>
          <a:xfrm>
            <a:off x="4351904" y="3050203"/>
            <a:ext cx="1530932" cy="646331"/>
          </a:xfrm>
          <a:prstGeom prst="rect">
            <a:avLst/>
          </a:prstGeom>
          <a:noFill/>
        </p:spPr>
        <p:txBody>
          <a:bodyPr wrap="none" rtlCol="0">
            <a:spAutoFit/>
          </a:bodyPr>
          <a:lstStyle/>
          <a:p>
            <a:r>
              <a:rPr lang="en-US" dirty="0"/>
              <a:t>Add edge 6, </a:t>
            </a:r>
          </a:p>
          <a:p>
            <a:r>
              <a:rPr lang="en-US" dirty="0"/>
              <a:t>merge 5 and 2</a:t>
            </a:r>
          </a:p>
        </p:txBody>
      </p:sp>
      <p:graphicFrame>
        <p:nvGraphicFramePr>
          <p:cNvPr id="29" name="Table 28">
            <a:extLst>
              <a:ext uri="{FF2B5EF4-FFF2-40B4-BE49-F238E27FC236}">
                <a16:creationId xmlns:a16="http://schemas.microsoft.com/office/drawing/2014/main" id="{0E54599E-26D1-4F0E-BC64-6D5648D4D429}"/>
              </a:ext>
            </a:extLst>
          </p:cNvPr>
          <p:cNvGraphicFramePr>
            <a:graphicFrameLocks noGrp="1"/>
          </p:cNvGraphicFramePr>
          <p:nvPr>
            <p:extLst>
              <p:ext uri="{D42A27DB-BD31-4B8C-83A1-F6EECF244321}">
                <p14:modId xmlns:p14="http://schemas.microsoft.com/office/powerpoint/2010/main" val="3300401617"/>
              </p:ext>
            </p:extLst>
          </p:nvPr>
        </p:nvGraphicFramePr>
        <p:xfrm>
          <a:off x="5959464" y="3102692"/>
          <a:ext cx="2503019" cy="548640"/>
        </p:xfrm>
        <a:graphic>
          <a:graphicData uri="http://schemas.openxmlformats.org/drawingml/2006/table">
            <a:tbl>
              <a:tblPr firstRow="1" bandRow="1">
                <a:tableStyleId>{5C22544A-7EE6-4342-B048-85BDC9FD1C3A}</a:tableStyleId>
              </a:tblPr>
              <a:tblGrid>
                <a:gridCol w="413834">
                  <a:extLst>
                    <a:ext uri="{9D8B030D-6E8A-4147-A177-3AD203B41FA5}">
                      <a16:colId xmlns:a16="http://schemas.microsoft.com/office/drawing/2014/main" val="3859654429"/>
                    </a:ext>
                  </a:extLst>
                </a:gridCol>
                <a:gridCol w="418161">
                  <a:extLst>
                    <a:ext uri="{9D8B030D-6E8A-4147-A177-3AD203B41FA5}">
                      <a16:colId xmlns:a16="http://schemas.microsoft.com/office/drawing/2014/main" val="1784023401"/>
                    </a:ext>
                  </a:extLst>
                </a:gridCol>
                <a:gridCol w="417621">
                  <a:extLst>
                    <a:ext uri="{9D8B030D-6E8A-4147-A177-3AD203B41FA5}">
                      <a16:colId xmlns:a16="http://schemas.microsoft.com/office/drawing/2014/main" val="1874907883"/>
                    </a:ext>
                  </a:extLst>
                </a:gridCol>
                <a:gridCol w="418161">
                  <a:extLst>
                    <a:ext uri="{9D8B030D-6E8A-4147-A177-3AD203B41FA5}">
                      <a16:colId xmlns:a16="http://schemas.microsoft.com/office/drawing/2014/main" val="1077683407"/>
                    </a:ext>
                  </a:extLst>
                </a:gridCol>
                <a:gridCol w="417621">
                  <a:extLst>
                    <a:ext uri="{9D8B030D-6E8A-4147-A177-3AD203B41FA5}">
                      <a16:colId xmlns:a16="http://schemas.microsoft.com/office/drawing/2014/main" val="496870802"/>
                    </a:ext>
                  </a:extLst>
                </a:gridCol>
                <a:gridCol w="417621">
                  <a:extLst>
                    <a:ext uri="{9D8B030D-6E8A-4147-A177-3AD203B41FA5}">
                      <a16:colId xmlns:a16="http://schemas.microsoft.com/office/drawing/2014/main" val="1987393661"/>
                    </a:ext>
                  </a:extLst>
                </a:gridCol>
              </a:tblGrid>
              <a:tr h="0">
                <a:tc>
                  <a:txBody>
                    <a:bodyPr/>
                    <a:lstStyle/>
                    <a:p>
                      <a:pPr marL="0" marR="0" algn="ctr">
                        <a:spcBef>
                          <a:spcPts val="0"/>
                        </a:spcBef>
                        <a:spcAft>
                          <a:spcPts val="0"/>
                        </a:spcAft>
                      </a:pPr>
                      <a:r>
                        <a:rPr lang="en-CA" sz="1800" dirty="0">
                          <a:effectLst/>
                        </a:rPr>
                        <a:t>0</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3</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5</a:t>
                      </a:r>
                    </a:p>
                  </a:txBody>
                  <a:tcPr marL="68580" marR="68580" marT="0" marB="0"/>
                </a:tc>
                <a:extLst>
                  <a:ext uri="{0D108BD9-81ED-4DB2-BD59-A6C34878D82A}">
                    <a16:rowId xmlns:a16="http://schemas.microsoft.com/office/drawing/2014/main" val="3474382027"/>
                  </a:ext>
                </a:extLst>
              </a:tr>
              <a:tr h="0">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5</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2</a:t>
                      </a:r>
                    </a:p>
                  </a:txBody>
                  <a:tcPr marL="68580" marR="68580" marT="0" marB="0"/>
                </a:tc>
                <a:extLst>
                  <a:ext uri="{0D108BD9-81ED-4DB2-BD59-A6C34878D82A}">
                    <a16:rowId xmlns:a16="http://schemas.microsoft.com/office/drawing/2014/main" val="3074477355"/>
                  </a:ext>
                </a:extLst>
              </a:tr>
            </a:tbl>
          </a:graphicData>
        </a:graphic>
      </p:graphicFrame>
      <p:pic>
        <p:nvPicPr>
          <p:cNvPr id="33" name="Picture 32">
            <a:extLst>
              <a:ext uri="{FF2B5EF4-FFF2-40B4-BE49-F238E27FC236}">
                <a16:creationId xmlns:a16="http://schemas.microsoft.com/office/drawing/2014/main" id="{6B060A37-7B6C-499D-9816-1D3D135F442A}"/>
              </a:ext>
            </a:extLst>
          </p:cNvPr>
          <p:cNvPicPr>
            <a:picLocks noChangeAspect="1"/>
          </p:cNvPicPr>
          <p:nvPr/>
        </p:nvPicPr>
        <p:blipFill rotWithShape="1">
          <a:blip r:embed="rId2"/>
          <a:srcRect l="2057" t="47629" r="76831" b="37318"/>
          <a:stretch/>
        </p:blipFill>
        <p:spPr>
          <a:xfrm>
            <a:off x="5959463" y="4031013"/>
            <a:ext cx="4495807" cy="2317235"/>
          </a:xfrm>
          <a:prstGeom prst="rect">
            <a:avLst/>
          </a:prstGeom>
        </p:spPr>
      </p:pic>
    </p:spTree>
    <p:extLst>
      <p:ext uri="{BB962C8B-B14F-4D97-AF65-F5344CB8AC3E}">
        <p14:creationId xmlns:p14="http://schemas.microsoft.com/office/powerpoint/2010/main" val="55326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E41B-2F5C-4FDC-AFC7-19E38B379344}"/>
              </a:ext>
            </a:extLst>
          </p:cNvPr>
          <p:cNvSpPr>
            <a:spLocks noGrp="1"/>
          </p:cNvSpPr>
          <p:nvPr>
            <p:ph type="title"/>
          </p:nvPr>
        </p:nvSpPr>
        <p:spPr/>
        <p:txBody>
          <a:bodyPr/>
          <a:lstStyle/>
          <a:p>
            <a:r>
              <a:rPr lang="en-US" dirty="0"/>
              <a:t>Kruskal’s minimum spanning tree algorithm</a:t>
            </a:r>
          </a:p>
        </p:txBody>
      </p:sp>
      <p:grpSp>
        <p:nvGrpSpPr>
          <p:cNvPr id="3" name="Canvas 52">
            <a:extLst>
              <a:ext uri="{FF2B5EF4-FFF2-40B4-BE49-F238E27FC236}">
                <a16:creationId xmlns:a16="http://schemas.microsoft.com/office/drawing/2014/main" id="{5340B644-F112-4F20-A6F8-09E857D63301}"/>
              </a:ext>
            </a:extLst>
          </p:cNvPr>
          <p:cNvGrpSpPr>
            <a:grpSpLocks noChangeAspect="1"/>
          </p:cNvGrpSpPr>
          <p:nvPr/>
        </p:nvGrpSpPr>
        <p:grpSpPr>
          <a:xfrm>
            <a:off x="0" y="1390967"/>
            <a:ext cx="4161124" cy="2656244"/>
            <a:chOff x="0" y="0"/>
            <a:chExt cx="3520440" cy="2247265"/>
          </a:xfrm>
        </p:grpSpPr>
        <p:sp>
          <p:nvSpPr>
            <p:cNvPr id="4" name="Rectangle 3">
              <a:extLst>
                <a:ext uri="{FF2B5EF4-FFF2-40B4-BE49-F238E27FC236}">
                  <a16:creationId xmlns:a16="http://schemas.microsoft.com/office/drawing/2014/main" id="{FC233A0C-14B3-4075-976C-C09948D4ABC6}"/>
                </a:ext>
              </a:extLst>
            </p:cNvPr>
            <p:cNvSpPr/>
            <p:nvPr/>
          </p:nvSpPr>
          <p:spPr>
            <a:xfrm>
              <a:off x="0" y="0"/>
              <a:ext cx="3520440" cy="2247265"/>
            </a:xfrm>
            <a:prstGeom prst="rect">
              <a:avLst/>
            </a:prstGeom>
            <a:solidFill>
              <a:prstClr val="white"/>
            </a:solidFill>
          </p:spPr>
        </p:sp>
        <p:sp>
          <p:nvSpPr>
            <p:cNvPr id="5" name="Oval 4">
              <a:extLst>
                <a:ext uri="{FF2B5EF4-FFF2-40B4-BE49-F238E27FC236}">
                  <a16:creationId xmlns:a16="http://schemas.microsoft.com/office/drawing/2014/main" id="{81066CE1-BDFB-44B4-ADE0-A761E7D25EF3}"/>
                </a:ext>
              </a:extLst>
            </p:cNvPr>
            <p:cNvSpPr/>
            <p:nvPr/>
          </p:nvSpPr>
          <p:spPr>
            <a:xfrm>
              <a:off x="1608455" y="1799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0</a:t>
              </a:r>
              <a:endParaRPr lang="en-US" sz="2800">
                <a:effectLst/>
                <a:latin typeface="Times New Roman" panose="02020603050405020304" pitchFamily="18" charset="0"/>
                <a:ea typeface="Times New Roman" panose="02020603050405020304" pitchFamily="18" charset="0"/>
                <a:cs typeface="KacstBook"/>
              </a:endParaRPr>
            </a:p>
          </p:txBody>
        </p:sp>
        <p:sp>
          <p:nvSpPr>
            <p:cNvPr id="6" name="Oval 5">
              <a:extLst>
                <a:ext uri="{FF2B5EF4-FFF2-40B4-BE49-F238E27FC236}">
                  <a16:creationId xmlns:a16="http://schemas.microsoft.com/office/drawing/2014/main" id="{FBCD3C15-5266-4BB6-B24B-AFDA4E19DDFB}"/>
                </a:ext>
              </a:extLst>
            </p:cNvPr>
            <p:cNvSpPr/>
            <p:nvPr/>
          </p:nvSpPr>
          <p:spPr>
            <a:xfrm>
              <a:off x="361632" y="69053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7" name="Oval 6">
              <a:extLst>
                <a:ext uri="{FF2B5EF4-FFF2-40B4-BE49-F238E27FC236}">
                  <a16:creationId xmlns:a16="http://schemas.microsoft.com/office/drawing/2014/main" id="{FEB40FAD-BBC3-4C80-B64D-AF3673BCB6F2}"/>
                </a:ext>
              </a:extLst>
            </p:cNvPr>
            <p:cNvSpPr/>
            <p:nvPr/>
          </p:nvSpPr>
          <p:spPr>
            <a:xfrm>
              <a:off x="2200275" y="1527250"/>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2</a:t>
              </a:r>
              <a:endParaRPr lang="en-US" sz="2800">
                <a:effectLst/>
                <a:latin typeface="Times New Roman" panose="02020603050405020304" pitchFamily="18" charset="0"/>
                <a:ea typeface="Times New Roman" panose="02020603050405020304" pitchFamily="18" charset="0"/>
                <a:cs typeface="KacstBook"/>
              </a:endParaRPr>
            </a:p>
          </p:txBody>
        </p:sp>
        <p:sp>
          <p:nvSpPr>
            <p:cNvPr id="8" name="Oval 7">
              <a:extLst>
                <a:ext uri="{FF2B5EF4-FFF2-40B4-BE49-F238E27FC236}">
                  <a16:creationId xmlns:a16="http://schemas.microsoft.com/office/drawing/2014/main" id="{BECD0B08-37C1-4FF7-9D15-652E1FE3E059}"/>
                </a:ext>
              </a:extLst>
            </p:cNvPr>
            <p:cNvSpPr/>
            <p:nvPr/>
          </p:nvSpPr>
          <p:spPr>
            <a:xfrm>
              <a:off x="251142" y="1473494"/>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9" name="Oval 8">
              <a:extLst>
                <a:ext uri="{FF2B5EF4-FFF2-40B4-BE49-F238E27FC236}">
                  <a16:creationId xmlns:a16="http://schemas.microsoft.com/office/drawing/2014/main" id="{5359CBA5-69CA-426D-9D3A-62AA2D17EEE8}"/>
                </a:ext>
              </a:extLst>
            </p:cNvPr>
            <p:cNvSpPr/>
            <p:nvPr/>
          </p:nvSpPr>
          <p:spPr>
            <a:xfrm>
              <a:off x="2943882" y="10435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10" name="Oval 9">
              <a:extLst>
                <a:ext uri="{FF2B5EF4-FFF2-40B4-BE49-F238E27FC236}">
                  <a16:creationId xmlns:a16="http://schemas.microsoft.com/office/drawing/2014/main" id="{61B4FE6E-7E5D-48F7-B140-465BC5B13805}"/>
                </a:ext>
              </a:extLst>
            </p:cNvPr>
            <p:cNvSpPr/>
            <p:nvPr/>
          </p:nvSpPr>
          <p:spPr>
            <a:xfrm>
              <a:off x="1198880" y="1668758"/>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cxnSp>
          <p:nvCxnSpPr>
            <p:cNvPr id="11" name="Connector: Elbow 10">
              <a:extLst>
                <a:ext uri="{FF2B5EF4-FFF2-40B4-BE49-F238E27FC236}">
                  <a16:creationId xmlns:a16="http://schemas.microsoft.com/office/drawing/2014/main" id="{CDCBA6CA-C466-457D-BA8D-35100AB4EC05}"/>
                </a:ext>
              </a:extLst>
            </p:cNvPr>
            <p:cNvCxnSpPr>
              <a:stCxn id="5" idx="6"/>
              <a:endCxn id="9" idx="0"/>
            </p:cNvCxnSpPr>
            <p:nvPr/>
          </p:nvCxnSpPr>
          <p:spPr>
            <a:xfrm>
              <a:off x="2018030" y="375262"/>
              <a:ext cx="1130640" cy="6683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B54E556-A43E-4771-AAC2-60F1F578C57B}"/>
                </a:ext>
              </a:extLst>
            </p:cNvPr>
            <p:cNvCxnSpPr>
              <a:stCxn id="5" idx="2"/>
              <a:endCxn id="6" idx="0"/>
            </p:cNvCxnSpPr>
            <p:nvPr/>
          </p:nvCxnSpPr>
          <p:spPr>
            <a:xfrm rot="10800000" flipV="1">
              <a:off x="566421" y="375261"/>
              <a:ext cx="1042035" cy="31527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11FCC9C-048F-44D3-A210-495F9A65C95F}"/>
                </a:ext>
              </a:extLst>
            </p:cNvPr>
            <p:cNvCxnSpPr>
              <a:stCxn id="6" idx="6"/>
              <a:endCxn id="7" idx="0"/>
            </p:cNvCxnSpPr>
            <p:nvPr/>
          </p:nvCxnSpPr>
          <p:spPr>
            <a:xfrm>
              <a:off x="771207" y="885802"/>
              <a:ext cx="1633856" cy="64144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44D504-BAA5-44CD-A8AE-1B79F09AAD2B}"/>
                </a:ext>
              </a:extLst>
            </p:cNvPr>
            <p:cNvCxnSpPr>
              <a:stCxn id="6" idx="7"/>
              <a:endCxn id="9" idx="1"/>
            </p:cNvCxnSpPr>
            <p:nvPr/>
          </p:nvCxnSpPr>
          <p:spPr>
            <a:xfrm rot="16200000" flipH="1">
              <a:off x="1681014" y="-222058"/>
              <a:ext cx="353060" cy="2292637"/>
            </a:xfrm>
            <a:prstGeom prst="bentConnector3">
              <a:avLst>
                <a:gd name="adj1" fmla="val -27076"/>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01C19B2-380E-4248-89F5-669DC1118DC1}"/>
                </a:ext>
              </a:extLst>
            </p:cNvPr>
            <p:cNvCxnSpPr>
              <a:stCxn id="7" idx="2"/>
              <a:endCxn id="10" idx="6"/>
            </p:cNvCxnSpPr>
            <p:nvPr/>
          </p:nvCxnSpPr>
          <p:spPr>
            <a:xfrm rot="10800000" flipV="1">
              <a:off x="1608455" y="1722513"/>
              <a:ext cx="591820" cy="141508"/>
            </a:xfrm>
            <a:prstGeom prst="bentConnector3">
              <a:avLst>
                <a:gd name="adj1" fmla="val 50000"/>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851ED64-CA2F-4CDA-B326-E892B9098841}"/>
                </a:ext>
              </a:extLst>
            </p:cNvPr>
            <p:cNvCxnSpPr>
              <a:stCxn id="10" idx="2"/>
              <a:endCxn id="8" idx="6"/>
            </p:cNvCxnSpPr>
            <p:nvPr/>
          </p:nvCxnSpPr>
          <p:spPr>
            <a:xfrm rot="10800000">
              <a:off x="660718" y="1668757"/>
              <a:ext cx="538163" cy="195264"/>
            </a:xfrm>
            <a:prstGeom prst="bentConnector3">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E35C972-0641-4D2E-A807-3596266881B7}"/>
                </a:ext>
              </a:extLst>
            </p:cNvPr>
            <p:cNvCxnSpPr>
              <a:stCxn id="6" idx="4"/>
              <a:endCxn id="8" idx="0"/>
            </p:cNvCxnSpPr>
            <p:nvPr/>
          </p:nvCxnSpPr>
          <p:spPr>
            <a:xfrm rot="5400000">
              <a:off x="314960" y="1222034"/>
              <a:ext cx="392430" cy="1104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 Box 2">
              <a:extLst>
                <a:ext uri="{FF2B5EF4-FFF2-40B4-BE49-F238E27FC236}">
                  <a16:creationId xmlns:a16="http://schemas.microsoft.com/office/drawing/2014/main" id="{DCFD1C76-56B9-48D8-8020-9869EA1C46EF}"/>
                </a:ext>
              </a:extLst>
            </p:cNvPr>
            <p:cNvSpPr txBox="1">
              <a:spLocks noChangeArrowheads="1"/>
            </p:cNvSpPr>
            <p:nvPr/>
          </p:nvSpPr>
          <p:spPr bwMode="auto">
            <a:xfrm>
              <a:off x="2408213" y="95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19" name="Text Box 2">
              <a:extLst>
                <a:ext uri="{FF2B5EF4-FFF2-40B4-BE49-F238E27FC236}">
                  <a16:creationId xmlns:a16="http://schemas.microsoft.com/office/drawing/2014/main" id="{2A8F920B-D07E-471C-B009-9D8F941F6E19}"/>
                </a:ext>
              </a:extLst>
            </p:cNvPr>
            <p:cNvSpPr txBox="1">
              <a:spLocks noChangeArrowheads="1"/>
            </p:cNvSpPr>
            <p:nvPr/>
          </p:nvSpPr>
          <p:spPr bwMode="auto">
            <a:xfrm>
              <a:off x="906120" y="115026"/>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20" name="Text Box 2">
              <a:extLst>
                <a:ext uri="{FF2B5EF4-FFF2-40B4-BE49-F238E27FC236}">
                  <a16:creationId xmlns:a16="http://schemas.microsoft.com/office/drawing/2014/main" id="{7DEE2664-5A5F-4954-B1EB-9565AF68D5A5}"/>
                </a:ext>
              </a:extLst>
            </p:cNvPr>
            <p:cNvSpPr txBox="1">
              <a:spLocks noChangeArrowheads="1"/>
            </p:cNvSpPr>
            <p:nvPr/>
          </p:nvSpPr>
          <p:spPr bwMode="auto">
            <a:xfrm>
              <a:off x="1237437" y="92273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7</a:t>
              </a:r>
              <a:endParaRPr lang="en-US" sz="2800">
                <a:effectLst/>
                <a:latin typeface="Times New Roman" panose="02020603050405020304" pitchFamily="18" charset="0"/>
                <a:ea typeface="Times New Roman" panose="02020603050405020304" pitchFamily="18" charset="0"/>
                <a:cs typeface="KacstBook"/>
              </a:endParaRPr>
            </a:p>
          </p:txBody>
        </p:sp>
        <p:sp>
          <p:nvSpPr>
            <p:cNvPr id="21" name="Text Box 2">
              <a:extLst>
                <a:ext uri="{FF2B5EF4-FFF2-40B4-BE49-F238E27FC236}">
                  <a16:creationId xmlns:a16="http://schemas.microsoft.com/office/drawing/2014/main" id="{8CD5D484-E5F9-4625-AD59-D57572EBD52C}"/>
                </a:ext>
              </a:extLst>
            </p:cNvPr>
            <p:cNvSpPr txBox="1">
              <a:spLocks noChangeArrowheads="1"/>
            </p:cNvSpPr>
            <p:nvPr/>
          </p:nvSpPr>
          <p:spPr bwMode="auto">
            <a:xfrm>
              <a:off x="2609850" y="68524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22" name="Text Box 2">
              <a:extLst>
                <a:ext uri="{FF2B5EF4-FFF2-40B4-BE49-F238E27FC236}">
                  <a16:creationId xmlns:a16="http://schemas.microsoft.com/office/drawing/2014/main" id="{EB492E74-7FDE-48BE-84B6-3BC2E760CCEC}"/>
                </a:ext>
              </a:extLst>
            </p:cNvPr>
            <p:cNvSpPr txBox="1">
              <a:spLocks noChangeArrowheads="1"/>
            </p:cNvSpPr>
            <p:nvPr/>
          </p:nvSpPr>
          <p:spPr bwMode="auto">
            <a:xfrm>
              <a:off x="153962" y="1116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8</a:t>
              </a:r>
              <a:endParaRPr lang="en-US" sz="2800">
                <a:effectLst/>
                <a:latin typeface="Times New Roman" panose="02020603050405020304" pitchFamily="18" charset="0"/>
                <a:ea typeface="Times New Roman" panose="02020603050405020304" pitchFamily="18" charset="0"/>
                <a:cs typeface="KacstBook"/>
              </a:endParaRPr>
            </a:p>
          </p:txBody>
        </p:sp>
        <p:sp>
          <p:nvSpPr>
            <p:cNvPr id="23" name="Text Box 2">
              <a:extLst>
                <a:ext uri="{FF2B5EF4-FFF2-40B4-BE49-F238E27FC236}">
                  <a16:creationId xmlns:a16="http://schemas.microsoft.com/office/drawing/2014/main" id="{4D047F6D-D0C3-4568-BCB5-B4A31FE00EB8}"/>
                </a:ext>
              </a:extLst>
            </p:cNvPr>
            <p:cNvSpPr txBox="1">
              <a:spLocks noChangeArrowheads="1"/>
            </p:cNvSpPr>
            <p:nvPr/>
          </p:nvSpPr>
          <p:spPr bwMode="auto">
            <a:xfrm>
              <a:off x="1803781"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6</a:t>
              </a:r>
              <a:endParaRPr lang="en-US" sz="2800">
                <a:effectLst/>
                <a:latin typeface="Times New Roman" panose="02020603050405020304" pitchFamily="18" charset="0"/>
                <a:ea typeface="Times New Roman" panose="02020603050405020304" pitchFamily="18" charset="0"/>
                <a:cs typeface="KacstBook"/>
              </a:endParaRPr>
            </a:p>
          </p:txBody>
        </p:sp>
        <p:sp>
          <p:nvSpPr>
            <p:cNvPr id="24" name="Text Box 2">
              <a:extLst>
                <a:ext uri="{FF2B5EF4-FFF2-40B4-BE49-F238E27FC236}">
                  <a16:creationId xmlns:a16="http://schemas.microsoft.com/office/drawing/2014/main" id="{B27F5F4C-9079-42D1-9462-59D0792DD0FE}"/>
                </a:ext>
              </a:extLst>
            </p:cNvPr>
            <p:cNvSpPr txBox="1">
              <a:spLocks noChangeArrowheads="1"/>
            </p:cNvSpPr>
            <p:nvPr/>
          </p:nvSpPr>
          <p:spPr bwMode="auto">
            <a:xfrm>
              <a:off x="711225"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grpSp>
      <p:sp>
        <p:nvSpPr>
          <p:cNvPr id="25" name="TextBox 24">
            <a:extLst>
              <a:ext uri="{FF2B5EF4-FFF2-40B4-BE49-F238E27FC236}">
                <a16:creationId xmlns:a16="http://schemas.microsoft.com/office/drawing/2014/main" id="{8A56618D-FE70-47A7-99BC-29FC03D093F9}"/>
              </a:ext>
            </a:extLst>
          </p:cNvPr>
          <p:cNvSpPr txBox="1"/>
          <p:nvPr/>
        </p:nvSpPr>
        <p:spPr>
          <a:xfrm>
            <a:off x="4636455" y="1323728"/>
            <a:ext cx="3778920" cy="830997"/>
          </a:xfrm>
          <a:prstGeom prst="rect">
            <a:avLst/>
          </a:prstGeom>
          <a:noFill/>
        </p:spPr>
        <p:txBody>
          <a:bodyPr wrap="none" rtlCol="0">
            <a:spAutoFit/>
          </a:bodyPr>
          <a:lstStyle/>
          <a:p>
            <a:r>
              <a:rPr lang="en-US" sz="2400" dirty="0"/>
              <a:t>Add edge from small to large</a:t>
            </a:r>
          </a:p>
          <a:p>
            <a:pPr marL="342900" indent="-342900">
              <a:buFont typeface="Arial" panose="020B0604020202020204" pitchFamily="34" charset="0"/>
              <a:buChar char="•"/>
            </a:pPr>
            <a:r>
              <a:rPr lang="en-US" sz="2400" dirty="0"/>
              <a:t>1, 3, 5, 6, 7</a:t>
            </a:r>
          </a:p>
        </p:txBody>
      </p:sp>
      <p:sp>
        <p:nvSpPr>
          <p:cNvPr id="28" name="TextBox 27">
            <a:extLst>
              <a:ext uri="{FF2B5EF4-FFF2-40B4-BE49-F238E27FC236}">
                <a16:creationId xmlns:a16="http://schemas.microsoft.com/office/drawing/2014/main" id="{10E184FB-5123-4ECD-A0F6-3C12DAC1963B}"/>
              </a:ext>
            </a:extLst>
          </p:cNvPr>
          <p:cNvSpPr txBox="1"/>
          <p:nvPr/>
        </p:nvSpPr>
        <p:spPr>
          <a:xfrm>
            <a:off x="4351904" y="3050203"/>
            <a:ext cx="1530932" cy="646331"/>
          </a:xfrm>
          <a:prstGeom prst="rect">
            <a:avLst/>
          </a:prstGeom>
          <a:noFill/>
        </p:spPr>
        <p:txBody>
          <a:bodyPr wrap="none" rtlCol="0">
            <a:spAutoFit/>
          </a:bodyPr>
          <a:lstStyle/>
          <a:p>
            <a:r>
              <a:rPr lang="en-US" dirty="0"/>
              <a:t>Add edge 7, </a:t>
            </a:r>
          </a:p>
          <a:p>
            <a:r>
              <a:rPr lang="en-US" dirty="0"/>
              <a:t>merge 1 and 2</a:t>
            </a:r>
          </a:p>
        </p:txBody>
      </p:sp>
      <p:graphicFrame>
        <p:nvGraphicFramePr>
          <p:cNvPr id="29" name="Table 28">
            <a:extLst>
              <a:ext uri="{FF2B5EF4-FFF2-40B4-BE49-F238E27FC236}">
                <a16:creationId xmlns:a16="http://schemas.microsoft.com/office/drawing/2014/main" id="{0E54599E-26D1-4F0E-BC64-6D5648D4D429}"/>
              </a:ext>
            </a:extLst>
          </p:cNvPr>
          <p:cNvGraphicFramePr>
            <a:graphicFrameLocks noGrp="1"/>
          </p:cNvGraphicFramePr>
          <p:nvPr>
            <p:extLst>
              <p:ext uri="{D42A27DB-BD31-4B8C-83A1-F6EECF244321}">
                <p14:modId xmlns:p14="http://schemas.microsoft.com/office/powerpoint/2010/main" val="423306675"/>
              </p:ext>
            </p:extLst>
          </p:nvPr>
        </p:nvGraphicFramePr>
        <p:xfrm>
          <a:off x="5959464" y="3102692"/>
          <a:ext cx="2503019" cy="548640"/>
        </p:xfrm>
        <a:graphic>
          <a:graphicData uri="http://schemas.openxmlformats.org/drawingml/2006/table">
            <a:tbl>
              <a:tblPr firstRow="1" bandRow="1">
                <a:tableStyleId>{5C22544A-7EE6-4342-B048-85BDC9FD1C3A}</a:tableStyleId>
              </a:tblPr>
              <a:tblGrid>
                <a:gridCol w="413834">
                  <a:extLst>
                    <a:ext uri="{9D8B030D-6E8A-4147-A177-3AD203B41FA5}">
                      <a16:colId xmlns:a16="http://schemas.microsoft.com/office/drawing/2014/main" val="3859654429"/>
                    </a:ext>
                  </a:extLst>
                </a:gridCol>
                <a:gridCol w="418161">
                  <a:extLst>
                    <a:ext uri="{9D8B030D-6E8A-4147-A177-3AD203B41FA5}">
                      <a16:colId xmlns:a16="http://schemas.microsoft.com/office/drawing/2014/main" val="1784023401"/>
                    </a:ext>
                  </a:extLst>
                </a:gridCol>
                <a:gridCol w="417621">
                  <a:extLst>
                    <a:ext uri="{9D8B030D-6E8A-4147-A177-3AD203B41FA5}">
                      <a16:colId xmlns:a16="http://schemas.microsoft.com/office/drawing/2014/main" val="1874907883"/>
                    </a:ext>
                  </a:extLst>
                </a:gridCol>
                <a:gridCol w="418161">
                  <a:extLst>
                    <a:ext uri="{9D8B030D-6E8A-4147-A177-3AD203B41FA5}">
                      <a16:colId xmlns:a16="http://schemas.microsoft.com/office/drawing/2014/main" val="1077683407"/>
                    </a:ext>
                  </a:extLst>
                </a:gridCol>
                <a:gridCol w="417621">
                  <a:extLst>
                    <a:ext uri="{9D8B030D-6E8A-4147-A177-3AD203B41FA5}">
                      <a16:colId xmlns:a16="http://schemas.microsoft.com/office/drawing/2014/main" val="496870802"/>
                    </a:ext>
                  </a:extLst>
                </a:gridCol>
                <a:gridCol w="417621">
                  <a:extLst>
                    <a:ext uri="{9D8B030D-6E8A-4147-A177-3AD203B41FA5}">
                      <a16:colId xmlns:a16="http://schemas.microsoft.com/office/drawing/2014/main" val="1987393661"/>
                    </a:ext>
                  </a:extLst>
                </a:gridCol>
              </a:tblGrid>
              <a:tr h="0">
                <a:tc>
                  <a:txBody>
                    <a:bodyPr/>
                    <a:lstStyle/>
                    <a:p>
                      <a:pPr marL="0" marR="0" algn="ctr">
                        <a:spcBef>
                          <a:spcPts val="0"/>
                        </a:spcBef>
                        <a:spcAft>
                          <a:spcPts val="0"/>
                        </a:spcAft>
                      </a:pPr>
                      <a:r>
                        <a:rPr lang="en-CA" sz="1800" dirty="0">
                          <a:effectLst/>
                        </a:rPr>
                        <a:t>0</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3</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5</a:t>
                      </a:r>
                    </a:p>
                  </a:txBody>
                  <a:tcPr marL="68580" marR="68580" marT="0" marB="0"/>
                </a:tc>
                <a:extLst>
                  <a:ext uri="{0D108BD9-81ED-4DB2-BD59-A6C34878D82A}">
                    <a16:rowId xmlns:a16="http://schemas.microsoft.com/office/drawing/2014/main" val="3474382027"/>
                  </a:ext>
                </a:extLst>
              </a:tr>
              <a:tr h="0">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4</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latin typeface="Times New Roman" panose="02020603050405020304" pitchFamily="18" charset="0"/>
                          <a:ea typeface="Times New Roman" panose="02020603050405020304" pitchFamily="18" charset="0"/>
                          <a:cs typeface="KacstBook"/>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5</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1</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KacstBook"/>
                        </a:rPr>
                        <a:t>2</a:t>
                      </a:r>
                    </a:p>
                  </a:txBody>
                  <a:tcPr marL="68580" marR="68580" marT="0" marB="0"/>
                </a:tc>
                <a:extLst>
                  <a:ext uri="{0D108BD9-81ED-4DB2-BD59-A6C34878D82A}">
                    <a16:rowId xmlns:a16="http://schemas.microsoft.com/office/drawing/2014/main" val="3074477355"/>
                  </a:ext>
                </a:extLst>
              </a:tr>
            </a:tbl>
          </a:graphicData>
        </a:graphic>
      </p:graphicFrame>
      <p:pic>
        <p:nvPicPr>
          <p:cNvPr id="33" name="Picture 32">
            <a:extLst>
              <a:ext uri="{FF2B5EF4-FFF2-40B4-BE49-F238E27FC236}">
                <a16:creationId xmlns:a16="http://schemas.microsoft.com/office/drawing/2014/main" id="{330049C8-C7A0-450C-938F-817DBED4A0B4}"/>
              </a:ext>
            </a:extLst>
          </p:cNvPr>
          <p:cNvPicPr>
            <a:picLocks noChangeAspect="1"/>
          </p:cNvPicPr>
          <p:nvPr/>
        </p:nvPicPr>
        <p:blipFill rotWithShape="1">
          <a:blip r:embed="rId2"/>
          <a:srcRect l="1636" t="42309" r="76831" b="38084"/>
          <a:stretch/>
        </p:blipFill>
        <p:spPr>
          <a:xfrm>
            <a:off x="5882836" y="3919605"/>
            <a:ext cx="4161124" cy="2738939"/>
          </a:xfrm>
          <a:prstGeom prst="rect">
            <a:avLst/>
          </a:prstGeom>
        </p:spPr>
      </p:pic>
      <p:graphicFrame>
        <p:nvGraphicFramePr>
          <p:cNvPr id="34" name="Table 33">
            <a:extLst>
              <a:ext uri="{FF2B5EF4-FFF2-40B4-BE49-F238E27FC236}">
                <a16:creationId xmlns:a16="http://schemas.microsoft.com/office/drawing/2014/main" id="{9C2EF16A-0CDF-4615-948D-153B46525704}"/>
              </a:ext>
            </a:extLst>
          </p:cNvPr>
          <p:cNvGraphicFramePr>
            <a:graphicFrameLocks noGrp="1"/>
          </p:cNvGraphicFramePr>
          <p:nvPr>
            <p:extLst>
              <p:ext uri="{D42A27DB-BD31-4B8C-83A1-F6EECF244321}">
                <p14:modId xmlns:p14="http://schemas.microsoft.com/office/powerpoint/2010/main" val="4203928075"/>
              </p:ext>
            </p:extLst>
          </p:nvPr>
        </p:nvGraphicFramePr>
        <p:xfrm>
          <a:off x="356863" y="5699766"/>
          <a:ext cx="3000375" cy="548640"/>
        </p:xfrm>
        <a:graphic>
          <a:graphicData uri="http://schemas.openxmlformats.org/drawingml/2006/table">
            <a:tbl>
              <a:tblPr firstRow="1" bandRow="1">
                <a:tableStyleId>{5C22544A-7EE6-4342-B048-85BDC9FD1C3A}</a:tableStyleId>
              </a:tblPr>
              <a:tblGrid>
                <a:gridCol w="496708">
                  <a:extLst>
                    <a:ext uri="{9D8B030D-6E8A-4147-A177-3AD203B41FA5}">
                      <a16:colId xmlns:a16="http://schemas.microsoft.com/office/drawing/2014/main" val="850182930"/>
                    </a:ext>
                  </a:extLst>
                </a:gridCol>
                <a:gridCol w="501902">
                  <a:extLst>
                    <a:ext uri="{9D8B030D-6E8A-4147-A177-3AD203B41FA5}">
                      <a16:colId xmlns:a16="http://schemas.microsoft.com/office/drawing/2014/main" val="745371540"/>
                    </a:ext>
                  </a:extLst>
                </a:gridCol>
                <a:gridCol w="501253">
                  <a:extLst>
                    <a:ext uri="{9D8B030D-6E8A-4147-A177-3AD203B41FA5}">
                      <a16:colId xmlns:a16="http://schemas.microsoft.com/office/drawing/2014/main" val="887821543"/>
                    </a:ext>
                  </a:extLst>
                </a:gridCol>
                <a:gridCol w="501902">
                  <a:extLst>
                    <a:ext uri="{9D8B030D-6E8A-4147-A177-3AD203B41FA5}">
                      <a16:colId xmlns:a16="http://schemas.microsoft.com/office/drawing/2014/main" val="2866890523"/>
                    </a:ext>
                  </a:extLst>
                </a:gridCol>
                <a:gridCol w="501253">
                  <a:extLst>
                    <a:ext uri="{9D8B030D-6E8A-4147-A177-3AD203B41FA5}">
                      <a16:colId xmlns:a16="http://schemas.microsoft.com/office/drawing/2014/main" val="1385954464"/>
                    </a:ext>
                  </a:extLst>
                </a:gridCol>
                <a:gridCol w="497357">
                  <a:extLst>
                    <a:ext uri="{9D8B030D-6E8A-4147-A177-3AD203B41FA5}">
                      <a16:colId xmlns:a16="http://schemas.microsoft.com/office/drawing/2014/main" val="2960578888"/>
                    </a:ext>
                  </a:extLst>
                </a:gridCol>
              </a:tblGrid>
              <a:tr h="0">
                <a:tc>
                  <a:txBody>
                    <a:bodyPr/>
                    <a:lstStyle/>
                    <a:p>
                      <a:pPr marL="0" marR="0" algn="ctr">
                        <a:spcBef>
                          <a:spcPts val="0"/>
                        </a:spcBef>
                        <a:spcAft>
                          <a:spcPts val="0"/>
                        </a:spcAft>
                      </a:pPr>
                      <a:r>
                        <a:rPr lang="en-CA" sz="1800">
                          <a:effectLst/>
                        </a:rPr>
                        <a:t>0</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1</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2</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3</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4</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1590675" algn="ctr">
                        <a:spcBef>
                          <a:spcPts val="0"/>
                        </a:spcBef>
                        <a:spcAft>
                          <a:spcPts val="0"/>
                        </a:spcAft>
                      </a:pPr>
                      <a:r>
                        <a:rPr lang="en-CA" sz="1800">
                          <a:effectLst/>
                        </a:rPr>
                        <a:t>5</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extLst>
                  <a:ext uri="{0D108BD9-81ED-4DB2-BD59-A6C34878D82A}">
                    <a16:rowId xmlns:a16="http://schemas.microsoft.com/office/drawing/2014/main" val="144364392"/>
                  </a:ext>
                </a:extLst>
              </a:tr>
              <a:tr h="0">
                <a:tc>
                  <a:txBody>
                    <a:bodyPr/>
                    <a:lstStyle/>
                    <a:p>
                      <a:pPr marL="0" marR="0" algn="ctr">
                        <a:spcBef>
                          <a:spcPts val="0"/>
                        </a:spcBef>
                        <a:spcAft>
                          <a:spcPts val="0"/>
                        </a:spcAft>
                      </a:pPr>
                      <a:r>
                        <a:rPr lang="en-CA" sz="1800">
                          <a:effectLst/>
                        </a:rPr>
                        <a:t>4</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2</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-1</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5</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a:effectLst/>
                        </a:rPr>
                        <a:t>1</a:t>
                      </a:r>
                      <a:endParaRPr lang="en-US" sz="1800">
                        <a:effectLst/>
                        <a:latin typeface="Times New Roman" panose="02020603050405020304" pitchFamily="18" charset="0"/>
                        <a:ea typeface="Times New Roman" panose="02020603050405020304" pitchFamily="18" charset="0"/>
                        <a:cs typeface="KacstBook"/>
                      </a:endParaRPr>
                    </a:p>
                  </a:txBody>
                  <a:tcPr marL="68580" marR="68580" marT="0" marB="0"/>
                </a:tc>
                <a:tc>
                  <a:txBody>
                    <a:bodyPr/>
                    <a:lstStyle/>
                    <a:p>
                      <a:pPr marL="0" marR="0" algn="ctr">
                        <a:spcBef>
                          <a:spcPts val="0"/>
                        </a:spcBef>
                        <a:spcAft>
                          <a:spcPts val="0"/>
                        </a:spcAft>
                      </a:pPr>
                      <a:r>
                        <a:rPr lang="en-CA" sz="1800" dirty="0">
                          <a:effectLst/>
                        </a:rPr>
                        <a:t>2</a:t>
                      </a:r>
                      <a:endParaRPr lang="en-US" sz="1800" dirty="0">
                        <a:effectLst/>
                        <a:latin typeface="Times New Roman" panose="02020603050405020304" pitchFamily="18" charset="0"/>
                        <a:ea typeface="Times New Roman" panose="02020603050405020304" pitchFamily="18" charset="0"/>
                        <a:cs typeface="KacstBook"/>
                      </a:endParaRPr>
                    </a:p>
                  </a:txBody>
                  <a:tcPr marL="68580" marR="68580" marT="0" marB="0"/>
                </a:tc>
                <a:extLst>
                  <a:ext uri="{0D108BD9-81ED-4DB2-BD59-A6C34878D82A}">
                    <a16:rowId xmlns:a16="http://schemas.microsoft.com/office/drawing/2014/main" val="1420339171"/>
                  </a:ext>
                </a:extLst>
              </a:tr>
            </a:tbl>
          </a:graphicData>
        </a:graphic>
      </p:graphicFrame>
      <p:sp>
        <p:nvSpPr>
          <p:cNvPr id="35" name="TextBox 34">
            <a:extLst>
              <a:ext uri="{FF2B5EF4-FFF2-40B4-BE49-F238E27FC236}">
                <a16:creationId xmlns:a16="http://schemas.microsoft.com/office/drawing/2014/main" id="{CF62894F-5D2F-4562-B2A8-26DB422F25A0}"/>
              </a:ext>
            </a:extLst>
          </p:cNvPr>
          <p:cNvSpPr txBox="1"/>
          <p:nvPr/>
        </p:nvSpPr>
        <p:spPr>
          <a:xfrm>
            <a:off x="780960" y="5254276"/>
            <a:ext cx="326436" cy="369332"/>
          </a:xfrm>
          <a:prstGeom prst="rect">
            <a:avLst/>
          </a:prstGeom>
          <a:noFill/>
        </p:spPr>
        <p:txBody>
          <a:bodyPr wrap="none" rtlCol="0">
            <a:spAutoFit/>
          </a:bodyPr>
          <a:lstStyle/>
          <a:p>
            <a:r>
              <a:rPr lang="en-US" dirty="0"/>
              <a:t>F.</a:t>
            </a:r>
          </a:p>
        </p:txBody>
      </p:sp>
    </p:spTree>
    <p:extLst>
      <p:ext uri="{BB962C8B-B14F-4D97-AF65-F5344CB8AC3E}">
        <p14:creationId xmlns:p14="http://schemas.microsoft.com/office/powerpoint/2010/main" val="47236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4BDB-7B1B-43DE-AB68-A0F321CCB749}"/>
              </a:ext>
            </a:extLst>
          </p:cNvPr>
          <p:cNvSpPr>
            <a:spLocks noGrp="1"/>
          </p:cNvSpPr>
          <p:nvPr>
            <p:ph type="title"/>
          </p:nvPr>
        </p:nvSpPr>
        <p:spPr/>
        <p:txBody>
          <a:bodyPr/>
          <a:lstStyle/>
          <a:p>
            <a:r>
              <a:rPr lang="en-US" dirty="0"/>
              <a:t>Customer transactions</a:t>
            </a:r>
          </a:p>
        </p:txBody>
      </p:sp>
      <p:sp>
        <p:nvSpPr>
          <p:cNvPr id="3" name="Content Placeholder 2">
            <a:extLst>
              <a:ext uri="{FF2B5EF4-FFF2-40B4-BE49-F238E27FC236}">
                <a16:creationId xmlns:a16="http://schemas.microsoft.com/office/drawing/2014/main" id="{D6E12835-153D-46A6-8C83-D94C525872C6}"/>
              </a:ext>
            </a:extLst>
          </p:cNvPr>
          <p:cNvSpPr>
            <a:spLocks noGrp="1"/>
          </p:cNvSpPr>
          <p:nvPr>
            <p:ph idx="1"/>
          </p:nvPr>
        </p:nvSpPr>
        <p:spPr/>
        <p:txBody>
          <a:bodyPr>
            <a:normAutofit lnSpcReduction="10000"/>
          </a:bodyPr>
          <a:lstStyle/>
          <a:p>
            <a:pPr marL="0" indent="0">
              <a:buNone/>
            </a:pPr>
            <a:r>
              <a:rPr lang="en-US" dirty="0"/>
              <a:t>A company wishes to perform the following operations on its data (assume there are m transactions and n customers and n is less than m). Each transaction includes customer name, address, purchase amount, and date</a:t>
            </a:r>
          </a:p>
          <a:p>
            <a:pPr marL="514350" indent="-514350">
              <a:buFont typeface="+mj-lt"/>
              <a:buAutoNum type="alphaLcPeriod"/>
            </a:pPr>
            <a:r>
              <a:rPr lang="en-US" dirty="0"/>
              <a:t>Input a new transaction including customer name, address, purchase amount, and date</a:t>
            </a:r>
          </a:p>
          <a:p>
            <a:pPr marL="514350" indent="-514350">
              <a:buFont typeface="+mj-lt"/>
              <a:buAutoNum type="alphaLcPeriod"/>
            </a:pPr>
            <a:r>
              <a:rPr lang="en-US" dirty="0"/>
              <a:t>List the top 5 customers by total purchases made till now</a:t>
            </a:r>
          </a:p>
          <a:p>
            <a:pPr marL="514350" indent="-514350">
              <a:buFont typeface="+mj-lt"/>
              <a:buAutoNum type="alphaLcPeriod"/>
            </a:pPr>
            <a:r>
              <a:rPr lang="en-US" dirty="0"/>
              <a:t>List all purchases made by a customer (assume there are h purchases)</a:t>
            </a:r>
          </a:p>
          <a:p>
            <a:pPr marL="514350" indent="-514350">
              <a:buFont typeface="+mj-lt"/>
              <a:buAutoNum type="alphaLcPeriod"/>
            </a:pPr>
            <a:r>
              <a:rPr lang="en-US" dirty="0"/>
              <a:t>Update customer information</a:t>
            </a:r>
          </a:p>
          <a:p>
            <a:pPr marL="0" indent="0">
              <a:buNone/>
            </a:pPr>
            <a:endParaRPr lang="en-US" dirty="0"/>
          </a:p>
        </p:txBody>
      </p:sp>
    </p:spTree>
    <p:extLst>
      <p:ext uri="{BB962C8B-B14F-4D97-AF65-F5344CB8AC3E}">
        <p14:creationId xmlns:p14="http://schemas.microsoft.com/office/powerpoint/2010/main" val="335876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4BDB-7B1B-43DE-AB68-A0F321CCB749}"/>
              </a:ext>
            </a:extLst>
          </p:cNvPr>
          <p:cNvSpPr>
            <a:spLocks noGrp="1"/>
          </p:cNvSpPr>
          <p:nvPr>
            <p:ph type="title"/>
          </p:nvPr>
        </p:nvSpPr>
        <p:spPr/>
        <p:txBody>
          <a:bodyPr/>
          <a:lstStyle/>
          <a:p>
            <a:r>
              <a:rPr lang="en-US" dirty="0"/>
              <a:t>Customer transactions</a:t>
            </a:r>
          </a:p>
        </p:txBody>
      </p:sp>
      <p:sp>
        <p:nvSpPr>
          <p:cNvPr id="3" name="Content Placeholder 2">
            <a:extLst>
              <a:ext uri="{FF2B5EF4-FFF2-40B4-BE49-F238E27FC236}">
                <a16:creationId xmlns:a16="http://schemas.microsoft.com/office/drawing/2014/main" id="{D6E12835-153D-46A6-8C83-D94C525872C6}"/>
              </a:ext>
            </a:extLst>
          </p:cNvPr>
          <p:cNvSpPr>
            <a:spLocks noGrp="1"/>
          </p:cNvSpPr>
          <p:nvPr>
            <p:ph idx="1"/>
          </p:nvPr>
        </p:nvSpPr>
        <p:spPr/>
        <p:txBody>
          <a:bodyPr>
            <a:normAutofit/>
          </a:bodyPr>
          <a:lstStyle/>
          <a:p>
            <a:pPr marL="514350" indent="-514350">
              <a:buFont typeface="+mj-lt"/>
              <a:buAutoNum type="alphaLcPeriod"/>
            </a:pPr>
            <a:r>
              <a:rPr lang="en-US" dirty="0"/>
              <a:t>Input a new transaction including customer name, address, purchase amount, and date</a:t>
            </a:r>
          </a:p>
          <a:p>
            <a:pPr marL="514350" indent="-514350">
              <a:buFont typeface="+mj-lt"/>
              <a:buAutoNum type="alphaLcPeriod"/>
            </a:pPr>
            <a:r>
              <a:rPr lang="en-US" dirty="0"/>
              <a:t>List the top 5 customers by total purchases made till now</a:t>
            </a:r>
          </a:p>
          <a:p>
            <a:pPr marL="514350" indent="-514350">
              <a:buFont typeface="+mj-lt"/>
              <a:buAutoNum type="alphaLcPeriod"/>
            </a:pPr>
            <a:r>
              <a:rPr lang="en-US" dirty="0"/>
              <a:t>List all purchases made by a customer (assume there are h purchases)</a:t>
            </a:r>
          </a:p>
          <a:p>
            <a:pPr marL="514350" indent="-514350">
              <a:buFont typeface="+mj-lt"/>
              <a:buAutoNum type="alphaLcPeriod"/>
            </a:pPr>
            <a:r>
              <a:rPr lang="en-US" dirty="0"/>
              <a:t>Update customer information</a:t>
            </a:r>
          </a:p>
          <a:p>
            <a:pPr marL="0" indent="0">
              <a:buNone/>
            </a:pPr>
            <a:r>
              <a:rPr lang="en-US" dirty="0"/>
              <a:t>Need to insert/search/update on customer name, and keep track of top 5 customers</a:t>
            </a:r>
          </a:p>
        </p:txBody>
      </p:sp>
    </p:spTree>
    <p:extLst>
      <p:ext uri="{BB962C8B-B14F-4D97-AF65-F5344CB8AC3E}">
        <p14:creationId xmlns:p14="http://schemas.microsoft.com/office/powerpoint/2010/main" val="233312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BCE8-32C5-40CD-8DC7-2EE156EF0192}"/>
              </a:ext>
            </a:extLst>
          </p:cNvPr>
          <p:cNvSpPr>
            <a:spLocks noGrp="1"/>
          </p:cNvSpPr>
          <p:nvPr>
            <p:ph type="title"/>
          </p:nvPr>
        </p:nvSpPr>
        <p:spPr/>
        <p:txBody>
          <a:bodyPr/>
          <a:lstStyle/>
          <a:p>
            <a:r>
              <a:rPr lang="en-US" dirty="0"/>
              <a:t>Unsorted list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D4C526-8A4F-4110-822E-4F81AF888F56}"/>
                  </a:ext>
                </a:extLst>
              </p:cNvPr>
              <p:cNvSpPr>
                <a:spLocks noGrp="1"/>
              </p:cNvSpPr>
              <p:nvPr>
                <p:ph idx="1"/>
              </p:nvPr>
            </p:nvSpPr>
            <p:spPr>
              <a:xfrm>
                <a:off x="0" y="1825624"/>
                <a:ext cx="11821886" cy="5032375"/>
              </a:xfrm>
            </p:spPr>
            <p:txBody>
              <a:bodyPr>
                <a:normAutofit fontScale="77500" lnSpcReduction="20000"/>
              </a:bodyPr>
              <a:lstStyle/>
              <a:p>
                <a:pPr marL="514350" indent="-514350">
                  <a:buFont typeface="+mj-lt"/>
                  <a:buAutoNum type="alphaLcPeriod"/>
                </a:pPr>
                <a:r>
                  <a:rPr lang="en-US" dirty="0"/>
                  <a:t>O(1) insert transaction</a:t>
                </a:r>
              </a:p>
              <a:p>
                <a:pPr marL="514350" indent="-514350">
                  <a:buFont typeface="+mj-lt"/>
                  <a:buAutoNum type="alphaLcPeriod"/>
                </a:pPr>
                <a:r>
                  <a:rPr lang="en-US" dirty="0"/>
                  <a:t>Top 5: </a:t>
                </a:r>
              </a:p>
              <a:p>
                <a:pPr lvl="1"/>
                <a:r>
                  <a:rPr lang="en-US" strike="sngStrike" dirty="0"/>
                  <a:t>keep in array of size 5. Update at each new transaction or transaction update O(1)</a:t>
                </a:r>
                <a:br>
                  <a:rPr lang="en-US" dirty="0"/>
                </a:br>
                <a:r>
                  <a:rPr lang="en-US" dirty="0"/>
                  <a:t>Does not work since adding a transaction changes the total for that customer, which changes the top 5; you need to store the total amount of transactions for each customer.</a:t>
                </a:r>
              </a:p>
              <a:p>
                <a:pPr lvl="1"/>
                <a:r>
                  <a:rPr lang="en-US" dirty="0"/>
                  <a:t>For each customer compute the total number of transactions using a loop in O(m) time using O(n) space. In the same loop, you can record the top 5 (similar to keeping the maximum); or you can use a separate loop in O(m). You can add a </a:t>
                </a:r>
                <a:r>
                  <a:rPr lang="en-US" dirty="0" err="1"/>
                  <a:t>totalAmount</a:t>
                </a:r>
                <a:r>
                  <a:rPr lang="en-US" dirty="0"/>
                  <a:t> property  to your customer object, or have a separate array.</a:t>
                </a:r>
              </a:p>
              <a:p>
                <a:pPr lvl="1"/>
                <a:r>
                  <a:rPr lang="en-US" dirty="0"/>
                  <a:t>While an updatable data structure is possible, the question asked for using an unsorted list only</a:t>
                </a:r>
              </a:p>
              <a:p>
                <a:pPr lvl="1"/>
                <a:r>
                  <a:rPr lang="en-US" dirty="0"/>
                  <a:t>The above solution uses O(n) additional memory. Without using any new memory, you need to compute the total amount for each customer so loop on customer then loop on transactions, record top 5. That would take O(nm).</a:t>
                </a:r>
              </a:p>
              <a:p>
                <a:pPr marL="514350" indent="-514350">
                  <a:buFont typeface="+mj-lt"/>
                  <a:buAutoNum type="alphaLcPeriod"/>
                </a:pPr>
                <a:r>
                  <a:rPr lang="en-US" dirty="0"/>
                  <a:t>Look for all transactions O(m)</a:t>
                </a:r>
              </a:p>
              <a:p>
                <a:pPr marL="514350" indent="-514350">
                  <a:buFont typeface="+mj-lt"/>
                  <a:buAutoNum type="alphaLcPeriod"/>
                </a:pPr>
                <a:r>
                  <a:rPr lang="en-US" dirty="0"/>
                  <a:t>Update customer information: O(m)</a:t>
                </a:r>
              </a:p>
              <a:p>
                <a:pPr marL="514350" indent="-514350">
                  <a:buFont typeface="+mj-lt"/>
                  <a:buAutoNum type="alphaLcPeriod"/>
                </a:pPr>
                <a:endParaRPr lang="en-US" dirty="0"/>
              </a:p>
              <a:p>
                <a:pPr marL="0" indent="0">
                  <a:buNone/>
                </a:pPr>
                <a:r>
                  <a:rPr lang="en-US" dirty="0"/>
                  <a:t>7) Use closest complexity: B. O(</a:t>
                </a:r>
                <a:r>
                  <a:rPr lang="en-US" dirty="0" err="1"/>
                  <a:t>n+m</a:t>
                </a:r>
                <a:r>
                  <a:rPr lang="en-US" dirty="0"/>
                  <a:t>) unless a strict interpretation is used; in that case A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oMath>
                </a14:m>
                <a:r>
                  <a:rPr lang="en-US" dirty="0"/>
                  <a:t> is the right answer.</a:t>
                </a:r>
              </a:p>
              <a:p>
                <a:pPr marL="0" indent="0">
                  <a:buNone/>
                </a:pPr>
                <a:r>
                  <a:rPr lang="en-US" dirty="0"/>
                  <a:t>8) Space complexity: B. O(</a:t>
                </a:r>
                <a:r>
                  <a:rPr lang="en-US" dirty="0" err="1"/>
                  <a:t>n+m</a:t>
                </a:r>
                <a:r>
                  <a:rPr lang="en-US" dirty="0"/>
                  <a:t>)</a:t>
                </a:r>
              </a:p>
            </p:txBody>
          </p:sp>
        </mc:Choice>
        <mc:Fallback>
          <p:sp>
            <p:nvSpPr>
              <p:cNvPr id="3" name="Content Placeholder 2">
                <a:extLst>
                  <a:ext uri="{FF2B5EF4-FFF2-40B4-BE49-F238E27FC236}">
                    <a16:creationId xmlns:a16="http://schemas.microsoft.com/office/drawing/2014/main" id="{BDD4C526-8A4F-4110-822E-4F81AF888F56}"/>
                  </a:ext>
                </a:extLst>
              </p:cNvPr>
              <p:cNvSpPr>
                <a:spLocks noGrp="1" noRot="1" noChangeAspect="1" noMove="1" noResize="1" noEditPoints="1" noAdjustHandles="1" noChangeArrowheads="1" noChangeShapeType="1" noTextEdit="1"/>
              </p:cNvSpPr>
              <p:nvPr>
                <p:ph idx="1"/>
              </p:nvPr>
            </p:nvSpPr>
            <p:spPr>
              <a:xfrm>
                <a:off x="0" y="1825624"/>
                <a:ext cx="11821886" cy="5032375"/>
              </a:xfrm>
              <a:blipFill>
                <a:blip r:embed="rId2"/>
                <a:stretch>
                  <a:fillRect l="-670" t="-2663" b="-2421"/>
                </a:stretch>
              </a:blipFill>
            </p:spPr>
            <p:txBody>
              <a:bodyPr/>
              <a:lstStyle/>
              <a:p>
                <a:r>
                  <a:rPr lang="en-US">
                    <a:noFill/>
                  </a:rPr>
                  <a:t> </a:t>
                </a:r>
              </a:p>
            </p:txBody>
          </p:sp>
        </mc:Fallback>
      </mc:AlternateContent>
    </p:spTree>
    <p:extLst>
      <p:ext uri="{BB962C8B-B14F-4D97-AF65-F5344CB8AC3E}">
        <p14:creationId xmlns:p14="http://schemas.microsoft.com/office/powerpoint/2010/main" val="115384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3EBD-69CC-4EAD-8DC7-8F534C0AB8AB}"/>
              </a:ext>
            </a:extLst>
          </p:cNvPr>
          <p:cNvSpPr>
            <a:spLocks noGrp="1"/>
          </p:cNvSpPr>
          <p:nvPr>
            <p:ph type="title"/>
          </p:nvPr>
        </p:nvSpPr>
        <p:spPr>
          <a:xfrm>
            <a:off x="838200" y="365125"/>
            <a:ext cx="10515600" cy="2420116"/>
          </a:xfrm>
        </p:spPr>
        <p:txBody>
          <a:bodyPr>
            <a:normAutofit/>
          </a:bodyPr>
          <a:lstStyle/>
          <a:p>
            <a:r>
              <a:rPr lang="en-US" dirty="0"/>
              <a:t>9) Hash table on customer name + array of size 5. Each customer has a </a:t>
            </a:r>
            <a:r>
              <a:rPr lang="en-US" dirty="0" err="1"/>
              <a:t>totalAmount</a:t>
            </a:r>
            <a:r>
              <a:rPr lang="en-US" dirty="0"/>
              <a:t> property, and an unsorted list of purchases</a:t>
            </a:r>
          </a:p>
        </p:txBody>
      </p:sp>
      <p:sp>
        <p:nvSpPr>
          <p:cNvPr id="3" name="Content Placeholder 2">
            <a:extLst>
              <a:ext uri="{FF2B5EF4-FFF2-40B4-BE49-F238E27FC236}">
                <a16:creationId xmlns:a16="http://schemas.microsoft.com/office/drawing/2014/main" id="{EDABE0E9-C70B-41C4-8005-496569371F1E}"/>
              </a:ext>
            </a:extLst>
          </p:cNvPr>
          <p:cNvSpPr>
            <a:spLocks noGrp="1"/>
          </p:cNvSpPr>
          <p:nvPr>
            <p:ph idx="1"/>
          </p:nvPr>
        </p:nvSpPr>
        <p:spPr>
          <a:xfrm>
            <a:off x="838200" y="2606565"/>
            <a:ext cx="10515600" cy="3570397"/>
          </a:xfrm>
        </p:spPr>
        <p:txBody>
          <a:bodyPr/>
          <a:lstStyle/>
          <a:p>
            <a:pPr marL="0" indent="0">
              <a:buNone/>
            </a:pPr>
            <a:r>
              <a:rPr lang="en-US" dirty="0"/>
              <a:t>10) a. O(1) expected to insert/find in hash table then O(1) to add to list</a:t>
            </a:r>
          </a:p>
          <a:p>
            <a:pPr marL="0" indent="0">
              <a:buNone/>
            </a:pPr>
            <a:r>
              <a:rPr lang="en-US" dirty="0"/>
              <a:t>11) b. O(1) worst-case to read top 5 transactions. Updating the top 5 is done at each insert/update in O(1)</a:t>
            </a:r>
          </a:p>
          <a:p>
            <a:pPr marL="0" indent="0">
              <a:buNone/>
            </a:pPr>
            <a:r>
              <a:rPr lang="en-US" dirty="0"/>
              <a:t>12) c. Find customer in hash table in O(1) expected time then list all transactions in O(h) where h is the number of transactions to list</a:t>
            </a:r>
          </a:p>
          <a:p>
            <a:pPr marL="0" indent="0">
              <a:buNone/>
            </a:pPr>
            <a:r>
              <a:rPr lang="en-US" dirty="0"/>
              <a:t>13) d. Find customer in hash table and update. In case you update the customer name, you need to remove it from the hash table and re-insert it (since the hash key is changed). Overall, O(1) expected</a:t>
            </a:r>
          </a:p>
        </p:txBody>
      </p:sp>
    </p:spTree>
    <p:extLst>
      <p:ext uri="{BB962C8B-B14F-4D97-AF65-F5344CB8AC3E}">
        <p14:creationId xmlns:p14="http://schemas.microsoft.com/office/powerpoint/2010/main" val="8360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CE15-A55F-45DF-BE04-8EBD8DC75E78}"/>
              </a:ext>
            </a:extLst>
          </p:cNvPr>
          <p:cNvSpPr>
            <a:spLocks noGrp="1"/>
          </p:cNvSpPr>
          <p:nvPr>
            <p:ph type="title"/>
          </p:nvPr>
        </p:nvSpPr>
        <p:spPr/>
        <p:txBody>
          <a:bodyPr/>
          <a:lstStyle/>
          <a:p>
            <a:r>
              <a:rPr lang="en-US" dirty="0"/>
              <a:t>Other ideas</a:t>
            </a:r>
          </a:p>
        </p:txBody>
      </p:sp>
      <p:sp>
        <p:nvSpPr>
          <p:cNvPr id="3" name="Content Placeholder 2">
            <a:extLst>
              <a:ext uri="{FF2B5EF4-FFF2-40B4-BE49-F238E27FC236}">
                <a16:creationId xmlns:a16="http://schemas.microsoft.com/office/drawing/2014/main" id="{3764CA64-9B96-45B4-88B8-6A07E231D6C0}"/>
              </a:ext>
            </a:extLst>
          </p:cNvPr>
          <p:cNvSpPr>
            <a:spLocks noGrp="1"/>
          </p:cNvSpPr>
          <p:nvPr>
            <p:ph idx="1"/>
          </p:nvPr>
        </p:nvSpPr>
        <p:spPr/>
        <p:txBody>
          <a:bodyPr/>
          <a:lstStyle/>
          <a:p>
            <a:r>
              <a:rPr lang="en-US" dirty="0"/>
              <a:t>Instead of an array of size 5 and storing the </a:t>
            </a:r>
            <a:r>
              <a:rPr lang="en-US" dirty="0" err="1"/>
              <a:t>totalAmount</a:t>
            </a:r>
            <a:r>
              <a:rPr lang="en-US" dirty="0"/>
              <a:t> for each customer, one could use an updatable data structure. It is more complicated to maintain and use more memory.</a:t>
            </a:r>
          </a:p>
          <a:p>
            <a:pPr lvl="1"/>
            <a:r>
              <a:rPr lang="en-US" dirty="0"/>
              <a:t>Updatable priority queue with key on </a:t>
            </a:r>
            <a:r>
              <a:rPr lang="en-US" dirty="0" err="1"/>
              <a:t>totalAmount</a:t>
            </a:r>
            <a:r>
              <a:rPr lang="en-US" dirty="0"/>
              <a:t>.</a:t>
            </a:r>
          </a:p>
          <a:p>
            <a:pPr lvl="2"/>
            <a:r>
              <a:rPr lang="en-US" dirty="0"/>
              <a:t>each time a transaction is added, find the customer in the hash table, find the position in the PQ, and update the </a:t>
            </a:r>
            <a:r>
              <a:rPr lang="en-US" dirty="0" err="1"/>
              <a:t>totalAmount</a:t>
            </a:r>
            <a:r>
              <a:rPr lang="en-US" dirty="0"/>
              <a:t> in the PQ in O(log n). </a:t>
            </a:r>
          </a:p>
          <a:p>
            <a:pPr lvl="2"/>
            <a:r>
              <a:rPr lang="en-US" dirty="0"/>
              <a:t>Do 5 </a:t>
            </a:r>
            <a:r>
              <a:rPr lang="en-US" dirty="0" err="1"/>
              <a:t>removeMin</a:t>
            </a:r>
            <a:r>
              <a:rPr lang="en-US" dirty="0"/>
              <a:t> operations to read top 5 then re-insert them.</a:t>
            </a:r>
          </a:p>
          <a:p>
            <a:pPr lvl="1"/>
            <a:r>
              <a:rPr lang="en-US" dirty="0"/>
              <a:t>Updatable skip list: key is on </a:t>
            </a:r>
            <a:r>
              <a:rPr lang="en-US" dirty="0" err="1"/>
              <a:t>totalAmount</a:t>
            </a:r>
            <a:r>
              <a:rPr lang="en-US" dirty="0"/>
              <a:t>. </a:t>
            </a:r>
          </a:p>
          <a:p>
            <a:pPr lvl="2"/>
            <a:r>
              <a:rPr lang="en-US" dirty="0"/>
              <a:t>New transaction: find customer in hash table, find position in skip list, update position in O(log n)</a:t>
            </a:r>
          </a:p>
          <a:p>
            <a:pPr lvl="2"/>
            <a:r>
              <a:rPr lang="en-US" dirty="0"/>
              <a:t>Read top 5 from tail pointer on bottom right of skip list</a:t>
            </a:r>
          </a:p>
          <a:p>
            <a:pPr lvl="1"/>
            <a:r>
              <a:rPr lang="en-US" dirty="0"/>
              <a:t>Updatable balanced search tree: same idea as skip list</a:t>
            </a:r>
          </a:p>
        </p:txBody>
      </p:sp>
    </p:spTree>
    <p:extLst>
      <p:ext uri="{BB962C8B-B14F-4D97-AF65-F5344CB8AC3E}">
        <p14:creationId xmlns:p14="http://schemas.microsoft.com/office/powerpoint/2010/main" val="279138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1F40113-C269-4BAC-AABD-0A5AB9A7B6EA}" type="slidenum">
              <a:rPr lang="en-US" smtClean="0"/>
              <a:pPr>
                <a:defRPr/>
              </a:pPr>
              <a:t>2</a:t>
            </a:fld>
            <a:endParaRPr lang="en-US"/>
          </a:p>
        </p:txBody>
      </p:sp>
      <p:pic>
        <p:nvPicPr>
          <p:cNvPr id="3" name="Picture 2">
            <a:extLst>
              <a:ext uri="{FF2B5EF4-FFF2-40B4-BE49-F238E27FC236}">
                <a16:creationId xmlns:a16="http://schemas.microsoft.com/office/drawing/2014/main" id="{374EFCBB-CCA2-47B9-B36D-744BAC1EB897}"/>
              </a:ext>
            </a:extLst>
          </p:cNvPr>
          <p:cNvPicPr>
            <a:picLocks noChangeAspect="1"/>
          </p:cNvPicPr>
          <p:nvPr/>
        </p:nvPicPr>
        <p:blipFill>
          <a:blip r:embed="rId3"/>
          <a:stretch>
            <a:fillRect/>
          </a:stretch>
        </p:blipFill>
        <p:spPr>
          <a:xfrm>
            <a:off x="2352040" y="209784"/>
            <a:ext cx="7487920" cy="6438432"/>
          </a:xfrm>
          <a:prstGeom prst="rect">
            <a:avLst/>
          </a:prstGeom>
        </p:spPr>
      </p:pic>
      <p:sp>
        <p:nvSpPr>
          <p:cNvPr id="14" name="Rectangle 13"/>
          <p:cNvSpPr/>
          <p:nvPr/>
        </p:nvSpPr>
        <p:spPr>
          <a:xfrm>
            <a:off x="1790700" y="4022768"/>
            <a:ext cx="8610600" cy="228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1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A1EB-51EA-4014-89CF-26EBEA185D28}"/>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C95D828D-38A2-48A7-A524-B1855E636320}"/>
              </a:ext>
            </a:extLst>
          </p:cNvPr>
          <p:cNvSpPr>
            <a:spLocks noGrp="1"/>
          </p:cNvSpPr>
          <p:nvPr>
            <p:ph idx="1"/>
          </p:nvPr>
        </p:nvSpPr>
        <p:spPr/>
        <p:txBody>
          <a:bodyPr/>
          <a:lstStyle/>
          <a:p>
            <a:pPr marL="0" indent="0">
              <a:buNone/>
            </a:pPr>
            <a:r>
              <a:rPr lang="en-US" dirty="0"/>
              <a:t>You are given 2 arrays A and B of sizes n and m respectively. Array A contains pairs of objects storing a key and a value. Array B contains similar information i.e., objects with a key and an associated value. Explain an algorithm to list all the objects as key in array A, value in array A, and value in array B for which the key in array B is equal to the key in array A.</a:t>
            </a:r>
          </a:p>
        </p:txBody>
      </p:sp>
    </p:spTree>
    <p:extLst>
      <p:ext uri="{BB962C8B-B14F-4D97-AF65-F5344CB8AC3E}">
        <p14:creationId xmlns:p14="http://schemas.microsoft.com/office/powerpoint/2010/main" val="221740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D8E0-F215-47AB-BABD-ACA2754F708F}"/>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0C52D770-FF6D-4A94-AD22-1791DA34A26D}"/>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dirty="0"/>
              <a:t>This is a joint operation. Joints can be done as hash joints, sorting joints, or for small tables, as nested loops.</a:t>
            </a:r>
          </a:p>
          <a:p>
            <a:r>
              <a:rPr lang="en-US" b="1" dirty="0"/>
              <a:t>Sorting joint</a:t>
            </a:r>
            <a:r>
              <a:rPr lang="en-US" dirty="0"/>
              <a:t>: Sort array A on its key, sort Array B similarly then use an index in A and an index on B. move </a:t>
            </a:r>
            <a:r>
              <a:rPr lang="en-US" dirty="0" err="1"/>
              <a:t>indexA</a:t>
            </a:r>
            <a:r>
              <a:rPr lang="en-US" dirty="0"/>
              <a:t> till it is above </a:t>
            </a:r>
            <a:r>
              <a:rPr lang="en-US" dirty="0" err="1"/>
              <a:t>indexB</a:t>
            </a:r>
            <a:r>
              <a:rPr lang="en-US" dirty="0"/>
              <a:t> then move </a:t>
            </a:r>
            <a:r>
              <a:rPr lang="en-US" dirty="0" err="1"/>
              <a:t>indexB</a:t>
            </a:r>
            <a:r>
              <a:rPr lang="en-US" dirty="0"/>
              <a:t> till it is above </a:t>
            </a:r>
            <a:r>
              <a:rPr lang="en-US" dirty="0" err="1"/>
              <a:t>indexA</a:t>
            </a:r>
            <a:r>
              <a:rPr lang="en-US" dirty="0"/>
              <a:t>, and keep going. In the end, you would scan each array once. </a:t>
            </a:r>
            <a:br>
              <a:rPr lang="en-US" dirty="0"/>
            </a:br>
            <a:r>
              <a:rPr lang="en-US" dirty="0"/>
              <a:t>Overall complexity is O(n log n + m log n + n + m )=O(n log n + m log m)</a:t>
            </a:r>
          </a:p>
          <a:p>
            <a:r>
              <a:rPr lang="en-US" b="1" dirty="0"/>
              <a:t>Hash joint</a:t>
            </a:r>
            <a:r>
              <a:rPr lang="en-US" dirty="0"/>
              <a:t>: You can always assume n &lt; m (trivial to change otherwise). Use a hash tables Hb with the keys in Array B and the value from Array B. Then for each key in A, look it up in Hb. If in there, display the value else loop; this gives a O(n) expected complexity.</a:t>
            </a:r>
          </a:p>
          <a:p>
            <a:r>
              <a:rPr lang="en-US" b="1" dirty="0"/>
              <a:t>Nested loops</a:t>
            </a:r>
            <a:r>
              <a:rPr lang="en-US" dirty="0"/>
              <a:t>: for each element in A, for each element in B, if there is a match then display. This is the simplest solution. Although it is inefficient for large values of n and m, it is routinely used in databases for small tables. The complexity is O(nm).</a:t>
            </a:r>
          </a:p>
          <a:p>
            <a:pPr marL="0" indent="0">
              <a:buNone/>
            </a:pPr>
            <a:r>
              <a:rPr lang="en-US" dirty="0"/>
              <a:t>In the worst case, n = m and ignoring the cost of sorting (done as pre-processing), the first two algorithms have the same O(n) query time with sorting being worst-case and hashing being expected. In practice, sorting joints are used for range queries while hash joints are used to look for specific values.</a:t>
            </a:r>
          </a:p>
        </p:txBody>
      </p:sp>
    </p:spTree>
    <p:extLst>
      <p:ext uri="{BB962C8B-B14F-4D97-AF65-F5344CB8AC3E}">
        <p14:creationId xmlns:p14="http://schemas.microsoft.com/office/powerpoint/2010/main" val="2368861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571D-F6D2-4830-A68C-8C670DD96A4A}"/>
              </a:ext>
            </a:extLst>
          </p:cNvPr>
          <p:cNvSpPr>
            <a:spLocks noGrp="1"/>
          </p:cNvSpPr>
          <p:nvPr>
            <p:ph type="title"/>
          </p:nvPr>
        </p:nvSpPr>
        <p:spPr/>
        <p:txBody>
          <a:bodyPr/>
          <a:lstStyle/>
          <a:p>
            <a:r>
              <a:rPr lang="en-US" dirty="0"/>
              <a:t>Format</a:t>
            </a:r>
          </a:p>
        </p:txBody>
      </p:sp>
      <p:sp>
        <p:nvSpPr>
          <p:cNvPr id="3" name="Content Placeholder 2">
            <a:extLst>
              <a:ext uri="{FF2B5EF4-FFF2-40B4-BE49-F238E27FC236}">
                <a16:creationId xmlns:a16="http://schemas.microsoft.com/office/drawing/2014/main" id="{B7276E82-3CB9-4272-BE39-005AD439822F}"/>
              </a:ext>
            </a:extLst>
          </p:cNvPr>
          <p:cNvSpPr>
            <a:spLocks noGrp="1"/>
          </p:cNvSpPr>
          <p:nvPr>
            <p:ph idx="1"/>
          </p:nvPr>
        </p:nvSpPr>
        <p:spPr/>
        <p:txBody>
          <a:bodyPr/>
          <a:lstStyle/>
          <a:p>
            <a:r>
              <a:rPr lang="en-US" dirty="0"/>
              <a:t>Paper only</a:t>
            </a:r>
          </a:p>
          <a:p>
            <a:r>
              <a:rPr lang="en-US" dirty="0"/>
              <a:t>Bring a </a:t>
            </a:r>
            <a:r>
              <a:rPr lang="en-US" b="1" dirty="0">
                <a:solidFill>
                  <a:srgbClr val="FF0000"/>
                </a:solidFill>
              </a:rPr>
              <a:t>pen or pencil</a:t>
            </a:r>
          </a:p>
          <a:p>
            <a:r>
              <a:rPr lang="en-US" dirty="0"/>
              <a:t>Ask for scratch paper as needed</a:t>
            </a:r>
          </a:p>
          <a:p>
            <a:r>
              <a:rPr lang="en-US" dirty="0"/>
              <a:t>Write answers on the answer sheet</a:t>
            </a:r>
          </a:p>
          <a:p>
            <a:pPr lvl="1"/>
            <a:r>
              <a:rPr lang="en-US" dirty="0"/>
              <a:t>There is limited space; it is by design</a:t>
            </a:r>
          </a:p>
          <a:p>
            <a:pPr lvl="1"/>
            <a:endParaRPr lang="en-US" dirty="0"/>
          </a:p>
          <a:p>
            <a:r>
              <a:rPr lang="en-US" dirty="0"/>
              <a:t>Do not</a:t>
            </a:r>
          </a:p>
          <a:p>
            <a:pPr lvl="1"/>
            <a:r>
              <a:rPr lang="en-US" dirty="0"/>
              <a:t>Use any cheat sheet, electronic, phone, book, etc. This is closed book</a:t>
            </a:r>
          </a:p>
          <a:p>
            <a:pPr lvl="1"/>
            <a:r>
              <a:rPr lang="en-US" dirty="0"/>
              <a:t>Write on the question sheet; only the answer sheet will be graded</a:t>
            </a:r>
          </a:p>
        </p:txBody>
      </p:sp>
      <p:sp>
        <p:nvSpPr>
          <p:cNvPr id="4" name="TextBox 3">
            <a:extLst>
              <a:ext uri="{FF2B5EF4-FFF2-40B4-BE49-F238E27FC236}">
                <a16:creationId xmlns:a16="http://schemas.microsoft.com/office/drawing/2014/main" id="{FE6BBA55-0C05-4A94-8936-9E7D8288995F}"/>
              </a:ext>
            </a:extLst>
          </p:cNvPr>
          <p:cNvSpPr txBox="1"/>
          <p:nvPr/>
        </p:nvSpPr>
        <p:spPr>
          <a:xfrm>
            <a:off x="7976027" y="845244"/>
            <a:ext cx="3434402" cy="646331"/>
          </a:xfrm>
          <a:prstGeom prst="rect">
            <a:avLst/>
          </a:prstGeom>
          <a:noFill/>
          <a:ln>
            <a:solidFill>
              <a:schemeClr val="tx1"/>
            </a:solidFill>
          </a:ln>
        </p:spPr>
        <p:txBody>
          <a:bodyPr wrap="none" rtlCol="0">
            <a:spAutoFit/>
          </a:bodyPr>
          <a:lstStyle/>
          <a:p>
            <a:r>
              <a:rPr lang="en-US" dirty="0"/>
              <a:t>Keep in mind:</a:t>
            </a:r>
          </a:p>
          <a:p>
            <a:r>
              <a:rPr lang="en-US" dirty="0"/>
              <a:t>The midterm can only benefit you!</a:t>
            </a:r>
          </a:p>
        </p:txBody>
      </p:sp>
    </p:spTree>
    <p:extLst>
      <p:ext uri="{BB962C8B-B14F-4D97-AF65-F5344CB8AC3E}">
        <p14:creationId xmlns:p14="http://schemas.microsoft.com/office/powerpoint/2010/main" val="269327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571D-F6D2-4830-A68C-8C670DD96A4A}"/>
              </a:ext>
            </a:extLst>
          </p:cNvPr>
          <p:cNvSpPr>
            <a:spLocks noGrp="1"/>
          </p:cNvSpPr>
          <p:nvPr>
            <p:ph type="title"/>
          </p:nvPr>
        </p:nvSpPr>
        <p:spPr/>
        <p:txBody>
          <a:bodyPr/>
          <a:lstStyle/>
          <a:p>
            <a:r>
              <a:rPr lang="en-US" dirty="0"/>
              <a:t>Format</a:t>
            </a:r>
          </a:p>
        </p:txBody>
      </p:sp>
      <p:sp>
        <p:nvSpPr>
          <p:cNvPr id="3" name="Content Placeholder 2">
            <a:extLst>
              <a:ext uri="{FF2B5EF4-FFF2-40B4-BE49-F238E27FC236}">
                <a16:creationId xmlns:a16="http://schemas.microsoft.com/office/drawing/2014/main" id="{B7276E82-3CB9-4272-BE39-005AD439822F}"/>
              </a:ext>
            </a:extLst>
          </p:cNvPr>
          <p:cNvSpPr>
            <a:spLocks noGrp="1"/>
          </p:cNvSpPr>
          <p:nvPr>
            <p:ph idx="1"/>
          </p:nvPr>
        </p:nvSpPr>
        <p:spPr/>
        <p:txBody>
          <a:bodyPr/>
          <a:lstStyle/>
          <a:p>
            <a:r>
              <a:rPr lang="en-US" dirty="0"/>
              <a:t>Paper only</a:t>
            </a:r>
          </a:p>
          <a:p>
            <a:r>
              <a:rPr lang="en-US" dirty="0"/>
              <a:t>Bring a </a:t>
            </a:r>
            <a:r>
              <a:rPr lang="en-US" b="1" dirty="0">
                <a:solidFill>
                  <a:srgbClr val="FF0000"/>
                </a:solidFill>
              </a:rPr>
              <a:t>pen or pencil</a:t>
            </a:r>
          </a:p>
          <a:p>
            <a:r>
              <a:rPr lang="en-US" dirty="0"/>
              <a:t>Ask for scratch paper as needed</a:t>
            </a:r>
          </a:p>
          <a:p>
            <a:r>
              <a:rPr lang="en-US" dirty="0"/>
              <a:t>Write answers on the answer sheet</a:t>
            </a:r>
          </a:p>
          <a:p>
            <a:pPr lvl="1"/>
            <a:r>
              <a:rPr lang="en-US" dirty="0"/>
              <a:t>There is limited space; it is by design</a:t>
            </a:r>
          </a:p>
          <a:p>
            <a:pPr lvl="1"/>
            <a:endParaRPr lang="en-US" dirty="0"/>
          </a:p>
          <a:p>
            <a:r>
              <a:rPr lang="en-US" dirty="0"/>
              <a:t>Do not</a:t>
            </a:r>
          </a:p>
          <a:p>
            <a:pPr lvl="1"/>
            <a:r>
              <a:rPr lang="en-US" dirty="0"/>
              <a:t>Use any cheat sheet, electronic, phone, book, etc. This is closed book</a:t>
            </a:r>
          </a:p>
          <a:p>
            <a:pPr lvl="1"/>
            <a:r>
              <a:rPr lang="en-US" dirty="0"/>
              <a:t>Write on the question sheet; only the answer sheet will be graded</a:t>
            </a:r>
          </a:p>
        </p:txBody>
      </p:sp>
    </p:spTree>
    <p:extLst>
      <p:ext uri="{BB962C8B-B14F-4D97-AF65-F5344CB8AC3E}">
        <p14:creationId xmlns:p14="http://schemas.microsoft.com/office/powerpoint/2010/main" val="252416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9F8B-E658-463A-8CDC-3A47D2B6B6B0}"/>
              </a:ext>
            </a:extLst>
          </p:cNvPr>
          <p:cNvSpPr>
            <a:spLocks noGrp="1"/>
          </p:cNvSpPr>
          <p:nvPr>
            <p:ph type="title"/>
          </p:nvPr>
        </p:nvSpPr>
        <p:spPr/>
        <p:txBody>
          <a:bodyPr/>
          <a:lstStyle/>
          <a:p>
            <a:r>
              <a:rPr lang="en-US" dirty="0"/>
              <a:t>Asymptotic growth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A9623E-C928-433F-AB1C-CFC5B7011287}"/>
                  </a:ext>
                </a:extLst>
              </p:cNvPr>
              <p:cNvSpPr>
                <a:spLocks noGrp="1"/>
              </p:cNvSpPr>
              <p:nvPr>
                <p:ph idx="1"/>
              </p:nvPr>
            </p:nvSpPr>
            <p:spPr/>
            <p:txBody>
              <a:bodyPr>
                <a:normAutofit/>
              </a:bodyPr>
              <a:lstStyle/>
              <a:p>
                <a:pPr marL="342900" marR="0" lvl="0" indent="-342900">
                  <a:spcBef>
                    <a:spcPts val="0"/>
                  </a:spcBef>
                  <a:spcAft>
                    <a:spcPts val="0"/>
                  </a:spcAft>
                  <a:buFont typeface="+mj-lt"/>
                  <a:buAutoNum type="arabicParenR"/>
                </a:pPr>
                <a:r>
                  <a:rPr lang="en-CA" dirty="0">
                    <a:effectLst/>
                    <a:latin typeface="Courier New" panose="02070309020205020404" pitchFamily="49" charset="0"/>
                    <a:ea typeface="Courier New" panose="02070309020205020404" pitchFamily="49" charset="0"/>
                    <a:cs typeface="Times New Roman" panose="02020603050405020304" pitchFamily="18" charset="0"/>
                  </a:rPr>
                  <a:t>] Rank by increasing asymptotic worst-case time complexity the following functions: </a:t>
                </a:r>
                <a:br>
                  <a:rPr lang="en-CA" dirty="0">
                    <a:effectLst/>
                    <a:latin typeface="Cambria Math" panose="02040503050406030204" pitchFamily="18" charset="0"/>
                    <a:ea typeface="Courier New" panose="02070309020205020404" pitchFamily="49" charset="0"/>
                    <a:cs typeface="Times New Roman" panose="02020603050405020304" pitchFamily="18" charset="0"/>
                  </a:rPr>
                </a:br>
                <a:endParaRPr lang="en-CA" dirty="0">
                  <a:effectLst/>
                  <a:latin typeface="Cambria Math" panose="02040503050406030204" pitchFamily="18" charset="0"/>
                  <a:ea typeface="Courier New" panose="02070309020205020404" pitchFamily="49" charset="0"/>
                  <a:cs typeface="Times New Roman" panose="02020603050405020304" pitchFamily="18" charset="0"/>
                </a:endParaRPr>
              </a:p>
              <a:p>
                <a:pPr marL="742950" marR="0" lvl="1" indent="-285750">
                  <a:spcBef>
                    <a:spcPts val="0"/>
                  </a:spcBef>
                  <a:spcAft>
                    <a:spcPts val="0"/>
                  </a:spcAft>
                  <a:buFont typeface="+mj-lt"/>
                  <a:buAutoNum type="alphaUcPeriod"/>
                  <a:tabLst>
                    <a:tab pos="914400" algn="l"/>
                  </a:tabLst>
                </a:pPr>
                <a14:m>
                  <m:oMath xmlns:m="http://schemas.openxmlformats.org/officeDocument/2006/math">
                    <m:r>
                      <a:rPr lang="en-US" sz="2800" b="0" i="1" smtClean="0">
                        <a:effectLst/>
                        <a:latin typeface="Cambria Math" panose="02040503050406030204" pitchFamily="18" charset="0"/>
                        <a:ea typeface="Courier New" panose="02070309020205020404" pitchFamily="49" charset="0"/>
                        <a:cs typeface="Times New Roman" panose="02020603050405020304" pitchFamily="18" charset="0"/>
                      </a:rPr>
                      <m:t> </m:t>
                    </m:r>
                    <m:sSup>
                      <m:sSupPr>
                        <m:ctrlPr>
                          <a:rPr lang="en-CA" sz="2800" i="1">
                            <a:effectLst/>
                            <a:latin typeface="Cambria Math" panose="02040503050406030204" pitchFamily="18" charset="0"/>
                            <a:ea typeface="Courier New" panose="02070309020205020404" pitchFamily="49" charset="0"/>
                            <a:cs typeface="Times New Roman" panose="02020603050405020304" pitchFamily="18" charset="0"/>
                          </a:rPr>
                        </m:ctrlPr>
                      </m:sSupPr>
                      <m:e>
                        <m:r>
                          <a:rPr lang="en-CA" sz="2800" i="1">
                            <a:effectLst/>
                            <a:latin typeface="Cambria Math" panose="02040503050406030204" pitchFamily="18" charset="0"/>
                            <a:ea typeface="Courier New" panose="02070309020205020404" pitchFamily="49" charset="0"/>
                            <a:cs typeface="Times New Roman" panose="02020603050405020304" pitchFamily="18" charset="0"/>
                          </a:rPr>
                          <m:t>𝑛</m:t>
                        </m:r>
                      </m:e>
                      <m:sup>
                        <m:r>
                          <a:rPr lang="en-CA" sz="2800" i="1" baseline="30000">
                            <a:effectLst/>
                            <a:latin typeface="Cambria Math" panose="02040503050406030204" pitchFamily="18" charset="0"/>
                            <a:ea typeface="Courier New" panose="02070309020205020404" pitchFamily="49" charset="0"/>
                            <a:cs typeface="Times New Roman" panose="02020603050405020304" pitchFamily="18" charset="0"/>
                          </a:rPr>
                          <m:t>3</m:t>
                        </m:r>
                      </m:sup>
                    </m:sSup>
                    <m:r>
                      <a:rPr lang="en-CA" sz="2800" i="1">
                        <a:effectLst/>
                        <a:latin typeface="Cambria Math" panose="02040503050406030204" pitchFamily="18" charset="0"/>
                        <a:ea typeface="Courier New" panose="02070309020205020404" pitchFamily="49" charset="0"/>
                        <a:cs typeface="Times New Roman" panose="02020603050405020304" pitchFamily="18" charset="0"/>
                      </a:rPr>
                      <m:t>−2 </m:t>
                    </m:r>
                    <m:sSup>
                      <m:sSupPr>
                        <m:ctrlPr>
                          <a:rPr lang="en-CA" sz="2800" i="1">
                            <a:effectLst/>
                            <a:latin typeface="Cambria Math" panose="02040503050406030204" pitchFamily="18" charset="0"/>
                            <a:ea typeface="Courier New" panose="02070309020205020404" pitchFamily="49" charset="0"/>
                            <a:cs typeface="Times New Roman" panose="02020603050405020304" pitchFamily="18" charset="0"/>
                          </a:rPr>
                        </m:ctrlPr>
                      </m:sSupPr>
                      <m:e>
                        <m:r>
                          <a:rPr lang="en-CA" sz="2800" i="1">
                            <a:effectLst/>
                            <a:latin typeface="Cambria Math" panose="02040503050406030204" pitchFamily="18" charset="0"/>
                            <a:ea typeface="Courier New" panose="02070309020205020404" pitchFamily="49" charset="0"/>
                            <a:cs typeface="Times New Roman" panose="02020603050405020304" pitchFamily="18" charset="0"/>
                          </a:rPr>
                          <m:t>𝑛</m:t>
                        </m:r>
                      </m:e>
                      <m:sup>
                        <m:r>
                          <a:rPr lang="en-CA" sz="2800" i="1" baseline="30000">
                            <a:effectLst/>
                            <a:latin typeface="Cambria Math" panose="02040503050406030204" pitchFamily="18" charset="0"/>
                            <a:ea typeface="Courier New" panose="02070309020205020404" pitchFamily="49" charset="0"/>
                            <a:cs typeface="Times New Roman" panose="02020603050405020304" pitchFamily="18" charset="0"/>
                          </a:rPr>
                          <m:t>2</m:t>
                        </m:r>
                      </m:sup>
                    </m:sSup>
                  </m:oMath>
                </a14:m>
                <a:endParaRPr lang="en-CA" sz="2800" dirty="0">
                  <a:effectLst/>
                  <a:latin typeface="Times New Roman" panose="02020603050405020304" pitchFamily="18" charset="0"/>
                  <a:ea typeface="Times New Roman" panose="02020603050405020304" pitchFamily="18" charset="0"/>
                  <a:cs typeface="KacstBook"/>
                </a:endParaRPr>
              </a:p>
              <a:p>
                <a:pPr marL="742950" marR="0" lvl="1" indent="-285750">
                  <a:spcBef>
                    <a:spcPts val="0"/>
                  </a:spcBef>
                  <a:spcAft>
                    <a:spcPts val="0"/>
                  </a:spcAft>
                  <a:buFont typeface="+mj-lt"/>
                  <a:buAutoNum type="alphaUcPeriod"/>
                  <a:tabLst>
                    <a:tab pos="914400" algn="l"/>
                  </a:tabLst>
                </a:pPr>
                <a:r>
                  <a:rPr lang="en-CA" sz="2800" dirty="0">
                    <a:effectLst/>
                    <a:ea typeface="Courier New" panose="02070309020205020404" pitchFamily="49" charset="0"/>
                    <a:cs typeface="Times New Roman" panose="02020603050405020304" pitchFamily="18" charset="0"/>
                  </a:rPr>
                  <a:t> </a:t>
                </a:r>
                <a14:m>
                  <m:oMath xmlns:m="http://schemas.openxmlformats.org/officeDocument/2006/math">
                    <m:r>
                      <a:rPr lang="en-CA" sz="2800" i="1">
                        <a:effectLst/>
                        <a:latin typeface="Cambria Math" panose="02040503050406030204" pitchFamily="18" charset="0"/>
                        <a:ea typeface="Courier New" panose="02070309020205020404" pitchFamily="49" charset="0"/>
                        <a:cs typeface="Times New Roman" panose="02020603050405020304" pitchFamily="18" charset="0"/>
                      </a:rPr>
                      <m:t>20</m:t>
                    </m:r>
                    <m:func>
                      <m:funcPr>
                        <m:ctrlPr>
                          <a:rPr lang="en-CA" sz="2800" i="1">
                            <a:effectLst/>
                            <a:latin typeface="Cambria Math" panose="02040503050406030204" pitchFamily="18" charset="0"/>
                            <a:ea typeface="Courier New" panose="02070309020205020404" pitchFamily="49" charset="0"/>
                            <a:cs typeface="Times New Roman" panose="02020603050405020304" pitchFamily="18" charset="0"/>
                          </a:rPr>
                        </m:ctrlPr>
                      </m:funcPr>
                      <m:fName>
                        <m:r>
                          <m:rPr>
                            <m:sty m:val="p"/>
                          </m:rPr>
                          <a:rPr lang="en-CA" sz="2800">
                            <a:effectLst/>
                            <a:latin typeface="Cambria Math" panose="02040503050406030204" pitchFamily="18" charset="0"/>
                            <a:ea typeface="Courier New" panose="02070309020205020404" pitchFamily="49" charset="0"/>
                            <a:cs typeface="Times New Roman" panose="02020603050405020304" pitchFamily="18" charset="0"/>
                          </a:rPr>
                          <m:t>log</m:t>
                        </m:r>
                      </m:fName>
                      <m:e>
                        <m:r>
                          <a:rPr lang="en-CA" sz="2800" i="1">
                            <a:effectLst/>
                            <a:latin typeface="Cambria Math" panose="02040503050406030204" pitchFamily="18" charset="0"/>
                            <a:ea typeface="Courier New" panose="02070309020205020404" pitchFamily="49" charset="0"/>
                            <a:cs typeface="Times New Roman" panose="02020603050405020304" pitchFamily="18" charset="0"/>
                          </a:rPr>
                          <m:t>𝑛</m:t>
                        </m:r>
                      </m:e>
                    </m:func>
                    <m:r>
                      <a:rPr lang="en-CA" sz="2800" i="1">
                        <a:effectLst/>
                        <a:latin typeface="Cambria Math" panose="02040503050406030204" pitchFamily="18" charset="0"/>
                        <a:ea typeface="Courier New" panose="02070309020205020404" pitchFamily="49" charset="0"/>
                        <a:cs typeface="Times New Roman" panose="02020603050405020304" pitchFamily="18" charset="0"/>
                      </a:rPr>
                      <m:t>+4</m:t>
                    </m:r>
                  </m:oMath>
                </a14:m>
                <a:r>
                  <a:rPr lang="en-CA" sz="2800" dirty="0">
                    <a:effectLst/>
                    <a:latin typeface="Courier New" panose="02070309020205020404" pitchFamily="49" charset="0"/>
                    <a:ea typeface="Courier New" panose="02070309020205020404" pitchFamily="49" charset="0"/>
                    <a:cs typeface="Times New Roman" panose="02020603050405020304" pitchFamily="18" charset="0"/>
                  </a:rPr>
                  <a:t> </a:t>
                </a:r>
                <a:endParaRPr lang="en-CA" sz="2800" dirty="0">
                  <a:effectLst/>
                  <a:latin typeface="Times New Roman" panose="02020603050405020304" pitchFamily="18" charset="0"/>
                  <a:ea typeface="Times New Roman" panose="02020603050405020304" pitchFamily="18" charset="0"/>
                  <a:cs typeface="KacstBook"/>
                </a:endParaRPr>
              </a:p>
              <a:p>
                <a:pPr marL="742950" marR="0" lvl="1" indent="-285750">
                  <a:spcBef>
                    <a:spcPts val="0"/>
                  </a:spcBef>
                  <a:spcAft>
                    <a:spcPts val="0"/>
                  </a:spcAft>
                  <a:buFont typeface="+mj-lt"/>
                  <a:buAutoNum type="alphaUcPeriod"/>
                  <a:tabLst>
                    <a:tab pos="914400" algn="l"/>
                  </a:tabLst>
                </a:pPr>
                <a:r>
                  <a:rPr lang="en-CA" sz="2800" dirty="0">
                    <a:effectLst/>
                    <a:ea typeface="Courier New" panose="02070309020205020404" pitchFamily="49" charset="0"/>
                    <a:cs typeface="Times New Roman" panose="02020603050405020304" pitchFamily="18" charset="0"/>
                  </a:rPr>
                  <a:t> </a:t>
                </a:r>
                <a14:m>
                  <m:oMath xmlns:m="http://schemas.openxmlformats.org/officeDocument/2006/math">
                    <m:r>
                      <a:rPr lang="en-CA" sz="2800" i="1">
                        <a:effectLst/>
                        <a:latin typeface="Cambria Math" panose="02040503050406030204" pitchFamily="18" charset="0"/>
                        <a:ea typeface="Courier New" panose="02070309020205020404" pitchFamily="49" charset="0"/>
                        <a:cs typeface="Times New Roman" panose="02020603050405020304" pitchFamily="18" charset="0"/>
                      </a:rPr>
                      <m:t>𝑛</m:t>
                    </m:r>
                    <m:func>
                      <m:funcPr>
                        <m:ctrlPr>
                          <a:rPr lang="en-CA" sz="2800" i="1">
                            <a:effectLst/>
                            <a:latin typeface="Cambria Math" panose="02040503050406030204" pitchFamily="18" charset="0"/>
                            <a:ea typeface="Courier New" panose="02070309020205020404" pitchFamily="49" charset="0"/>
                            <a:cs typeface="Times New Roman" panose="02020603050405020304" pitchFamily="18" charset="0"/>
                          </a:rPr>
                        </m:ctrlPr>
                      </m:funcPr>
                      <m:fName>
                        <m:r>
                          <m:rPr>
                            <m:sty m:val="p"/>
                          </m:rPr>
                          <a:rPr lang="en-CA" sz="2800">
                            <a:effectLst/>
                            <a:latin typeface="Cambria Math" panose="02040503050406030204" pitchFamily="18" charset="0"/>
                            <a:ea typeface="Courier New" panose="02070309020205020404" pitchFamily="49" charset="0"/>
                            <a:cs typeface="Times New Roman" panose="02020603050405020304" pitchFamily="18" charset="0"/>
                          </a:rPr>
                          <m:t>log</m:t>
                        </m:r>
                      </m:fName>
                      <m:e>
                        <m:sSup>
                          <m:sSupPr>
                            <m:ctrlPr>
                              <a:rPr lang="en-CA" sz="2800" i="1">
                                <a:effectLst/>
                                <a:latin typeface="Cambria Math" panose="02040503050406030204" pitchFamily="18" charset="0"/>
                                <a:ea typeface="Courier New" panose="02070309020205020404" pitchFamily="49" charset="0"/>
                                <a:cs typeface="Times New Roman" panose="02020603050405020304" pitchFamily="18" charset="0"/>
                              </a:rPr>
                            </m:ctrlPr>
                          </m:sSupPr>
                          <m:e>
                            <m:r>
                              <a:rPr lang="en-CA" sz="2800" i="1">
                                <a:effectLst/>
                                <a:latin typeface="Cambria Math" panose="02040503050406030204" pitchFamily="18" charset="0"/>
                                <a:ea typeface="Courier New" panose="02070309020205020404" pitchFamily="49" charset="0"/>
                                <a:cs typeface="Times New Roman" panose="02020603050405020304" pitchFamily="18" charset="0"/>
                              </a:rPr>
                              <m:t>𝑛</m:t>
                            </m:r>
                          </m:e>
                          <m:sup>
                            <m:r>
                              <a:rPr lang="en-CA" sz="2800" i="1">
                                <a:effectLst/>
                                <a:latin typeface="Cambria Math" panose="02040503050406030204" pitchFamily="18" charset="0"/>
                                <a:ea typeface="Courier New" panose="02070309020205020404" pitchFamily="49" charset="0"/>
                                <a:cs typeface="Times New Roman" panose="02020603050405020304" pitchFamily="18" charset="0"/>
                              </a:rPr>
                              <m:t>2</m:t>
                            </m:r>
                          </m:sup>
                        </m:sSup>
                      </m:e>
                    </m:func>
                  </m:oMath>
                </a14:m>
                <a:r>
                  <a:rPr lang="en-CA" sz="2800" dirty="0">
                    <a:effectLst/>
                    <a:latin typeface="Courier New" panose="02070309020205020404" pitchFamily="49" charset="0"/>
                    <a:ea typeface="Courier New" panose="02070309020205020404" pitchFamily="49" charset="0"/>
                    <a:cs typeface="Times New Roman" panose="02020603050405020304" pitchFamily="18" charset="0"/>
                  </a:rPr>
                  <a:t> </a:t>
                </a:r>
                <a:endParaRPr lang="en-CA" sz="2800" dirty="0">
                  <a:effectLst/>
                  <a:latin typeface="Times New Roman" panose="02020603050405020304" pitchFamily="18" charset="0"/>
                  <a:ea typeface="Times New Roman" panose="02020603050405020304" pitchFamily="18" charset="0"/>
                  <a:cs typeface="KacstBook"/>
                </a:endParaRPr>
              </a:p>
              <a:p>
                <a:pPr marL="742950" marR="0" lvl="1" indent="-285750">
                  <a:spcBef>
                    <a:spcPts val="0"/>
                  </a:spcBef>
                  <a:spcAft>
                    <a:spcPts val="0"/>
                  </a:spcAft>
                  <a:buFont typeface="+mj-lt"/>
                  <a:buAutoNum type="alphaUcPeriod"/>
                  <a:tabLst>
                    <a:tab pos="914400" algn="l"/>
                  </a:tabLst>
                </a:pPr>
                <a:r>
                  <a:rPr lang="en-CA" sz="2800" dirty="0">
                    <a:effectLst/>
                    <a:latin typeface="Courier New" panose="02070309020205020404" pitchFamily="49" charset="0"/>
                    <a:ea typeface="Courier New" panose="02070309020205020404" pitchFamily="49" charset="0"/>
                    <a:cs typeface="Times New Roman" panose="02020603050405020304" pitchFamily="18" charset="0"/>
                  </a:rPr>
                  <a:t> n – n</a:t>
                </a:r>
                <a:r>
                  <a:rPr lang="en-CA" sz="2800" baseline="30000" dirty="0">
                    <a:effectLst/>
                    <a:latin typeface="Courier New" panose="02070309020205020404" pitchFamily="49" charset="0"/>
                    <a:ea typeface="Courier New" panose="02070309020205020404" pitchFamily="49" charset="0"/>
                    <a:cs typeface="Times New Roman" panose="02020603050405020304" pitchFamily="18" charset="0"/>
                  </a:rPr>
                  <a:t>1/3</a:t>
                </a:r>
                <a:r>
                  <a:rPr lang="en-CA" sz="2800" dirty="0">
                    <a:effectLst/>
                    <a:latin typeface="Courier New" panose="02070309020205020404" pitchFamily="49" charset="0"/>
                    <a:ea typeface="Courier New" panose="02070309020205020404" pitchFamily="49" charset="0"/>
                    <a:cs typeface="Times New Roman" panose="02020603050405020304" pitchFamily="18" charset="0"/>
                  </a:rPr>
                  <a:t> </a:t>
                </a:r>
                <a:endParaRPr lang="en-CA" sz="2800" dirty="0">
                  <a:effectLst/>
                  <a:latin typeface="Times New Roman" panose="02020603050405020304" pitchFamily="18" charset="0"/>
                  <a:ea typeface="Times New Roman" panose="02020603050405020304" pitchFamily="18" charset="0"/>
                  <a:cs typeface="KacstBook"/>
                </a:endParaRPr>
              </a:p>
              <a:p>
                <a:pPr marL="742950" marR="0" lvl="1" indent="-285750">
                  <a:spcBef>
                    <a:spcPts val="0"/>
                  </a:spcBef>
                  <a:spcAft>
                    <a:spcPts val="0"/>
                  </a:spcAft>
                  <a:buFont typeface="+mj-lt"/>
                  <a:buAutoNum type="alphaUcPeriod"/>
                  <a:tabLst>
                    <a:tab pos="914400" algn="l"/>
                  </a:tabLst>
                </a:pPr>
                <a:r>
                  <a:rPr lang="en-CA" sz="2800" dirty="0">
                    <a:effectLst/>
                    <a:ea typeface="Courier New" panose="02070309020205020404" pitchFamily="49" charset="0"/>
                    <a:cs typeface="Times New Roman" panose="02020603050405020304" pitchFamily="18" charset="0"/>
                  </a:rPr>
                  <a:t> </a:t>
                </a:r>
                <a14:m>
                  <m:oMath xmlns:m="http://schemas.openxmlformats.org/officeDocument/2006/math">
                    <m:rad>
                      <m:radPr>
                        <m:degHide m:val="on"/>
                        <m:ctrlPr>
                          <a:rPr lang="en-CA" sz="2800" i="1">
                            <a:effectLst/>
                            <a:latin typeface="Cambria Math" panose="02040503050406030204" pitchFamily="18" charset="0"/>
                            <a:ea typeface="Courier New" panose="02070309020205020404" pitchFamily="49" charset="0"/>
                            <a:cs typeface="Times New Roman" panose="02020603050405020304" pitchFamily="18" charset="0"/>
                          </a:rPr>
                        </m:ctrlPr>
                      </m:radPr>
                      <m:deg/>
                      <m:e>
                        <m:r>
                          <a:rPr lang="en-CA" sz="2800" i="1">
                            <a:effectLst/>
                            <a:latin typeface="Cambria Math" panose="02040503050406030204" pitchFamily="18" charset="0"/>
                            <a:ea typeface="Courier New" panose="02070309020205020404" pitchFamily="49" charset="0"/>
                            <a:cs typeface="Times New Roman" panose="02020603050405020304" pitchFamily="18" charset="0"/>
                          </a:rPr>
                          <m:t>𝑛</m:t>
                        </m:r>
                      </m:e>
                    </m:rad>
                  </m:oMath>
                </a14:m>
                <a:endParaRPr lang="en-CA" sz="2800" dirty="0">
                  <a:effectLst/>
                  <a:latin typeface="Times New Roman" panose="02020603050405020304" pitchFamily="18" charset="0"/>
                  <a:ea typeface="Times New Roman" panose="02020603050405020304" pitchFamily="18" charset="0"/>
                  <a:cs typeface="KacstBook"/>
                </a:endParaRPr>
              </a:p>
              <a:p>
                <a:pPr marL="742950" marR="0" lvl="1" indent="-285750">
                  <a:spcBef>
                    <a:spcPts val="0"/>
                  </a:spcBef>
                  <a:spcAft>
                    <a:spcPts val="0"/>
                  </a:spcAft>
                  <a:buFont typeface="+mj-lt"/>
                  <a:buAutoNum type="alphaUcPeriod"/>
                  <a:tabLst>
                    <a:tab pos="914400" algn="l"/>
                  </a:tabLst>
                </a:pPr>
                <a:r>
                  <a:rPr lang="en-CA" sz="2800" dirty="0">
                    <a:effectLst/>
                    <a:ea typeface="Courier New" panose="02070309020205020404" pitchFamily="49" charset="0"/>
                    <a:cs typeface="Times New Roman" panose="02020603050405020304" pitchFamily="18" charset="0"/>
                  </a:rPr>
                  <a:t> </a:t>
                </a:r>
                <a14:m>
                  <m:oMath xmlns:m="http://schemas.openxmlformats.org/officeDocument/2006/math">
                    <m:sSup>
                      <m:sSupPr>
                        <m:ctrlPr>
                          <a:rPr lang="en-CA" sz="2800" i="1">
                            <a:effectLst/>
                            <a:latin typeface="Cambria Math" panose="02040503050406030204" pitchFamily="18" charset="0"/>
                            <a:ea typeface="Courier New" panose="02070309020205020404" pitchFamily="49" charset="0"/>
                            <a:cs typeface="Times New Roman" panose="02020603050405020304" pitchFamily="18" charset="0"/>
                          </a:rPr>
                        </m:ctrlPr>
                      </m:sSupPr>
                      <m:e>
                        <m:r>
                          <a:rPr lang="en-CA" sz="2800" i="1">
                            <a:effectLst/>
                            <a:latin typeface="Cambria Math" panose="02040503050406030204" pitchFamily="18" charset="0"/>
                            <a:ea typeface="Courier New" panose="02070309020205020404" pitchFamily="49" charset="0"/>
                            <a:cs typeface="Times New Roman" panose="02020603050405020304" pitchFamily="18" charset="0"/>
                          </a:rPr>
                          <m:t>𝑒</m:t>
                        </m:r>
                      </m:e>
                      <m:sup>
                        <m:r>
                          <a:rPr lang="en-CA" sz="2800" i="1">
                            <a:effectLst/>
                            <a:latin typeface="Cambria Math" panose="02040503050406030204" pitchFamily="18" charset="0"/>
                            <a:ea typeface="Courier New" panose="02070309020205020404" pitchFamily="49" charset="0"/>
                            <a:cs typeface="Times New Roman" panose="02020603050405020304" pitchFamily="18" charset="0"/>
                          </a:rPr>
                          <m:t>𝑛</m:t>
                        </m:r>
                      </m:sup>
                    </m:sSup>
                  </m:oMath>
                </a14:m>
                <a:endParaRPr lang="en-CA" sz="2800" dirty="0">
                  <a:effectLst/>
                  <a:latin typeface="Times New Roman" panose="02020603050405020304" pitchFamily="18" charset="0"/>
                  <a:ea typeface="Times New Roman" panose="02020603050405020304" pitchFamily="18" charset="0"/>
                  <a:cs typeface="KacstBook"/>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A2A9623E-C928-433F-AB1C-CFC5B701128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90250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D091-3170-4E55-B035-E1248A5647DE}"/>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6E5F0A-9068-4810-9FE0-FD355F9094AB}"/>
                  </a:ext>
                </a:extLst>
              </p:cNvPr>
              <p:cNvSpPr>
                <a:spLocks noGrp="1"/>
              </p:cNvSpPr>
              <p:nvPr>
                <p:ph idx="1"/>
              </p:nvPr>
            </p:nvSpPr>
            <p:spPr/>
            <p:txBody>
              <a:bodyPr/>
              <a:lstStyle/>
              <a:p>
                <a:r>
                  <a:rPr lang="en-US" dirty="0"/>
                  <a:t>From slowest growing function to fastest</a:t>
                </a:r>
              </a:p>
              <a:p>
                <a:pPr lvl="1"/>
                <a:r>
                  <a:rPr lang="en-US" dirty="0"/>
                  <a:t>Constant</a:t>
                </a:r>
              </a:p>
              <a:p>
                <a:pPr lvl="1"/>
                <a:r>
                  <a:rPr lang="en-US" dirty="0"/>
                  <a:t>Logarithm</a:t>
                </a:r>
              </a:p>
              <a:p>
                <a:pPr lvl="1"/>
                <a:r>
                  <a:rPr lang="en-US" dirty="0"/>
                  <a:t>Polynomial by increasing power</a:t>
                </a:r>
              </a:p>
              <a:p>
                <a:pPr lvl="1"/>
                <a:r>
                  <a:rPr lang="en-US" dirty="0"/>
                  <a:t>Exponential</a:t>
                </a:r>
              </a:p>
              <a:p>
                <a:r>
                  <a:rPr lang="en-US" dirty="0"/>
                  <a:t>So, </a:t>
                </a:r>
              </a:p>
              <a:p>
                <a:pPr lvl="1"/>
                <a14:m>
                  <m:oMath xmlns:m="http://schemas.openxmlformats.org/officeDocument/2006/math">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US" dirty="0"/>
                  <a:t> is growing faster than </a:t>
                </a:r>
                <a14:m>
                  <m:oMath xmlns:m="http://schemas.openxmlformats.org/officeDocument/2006/math">
                    <m:r>
                      <a:rPr lang="en-US" b="0" i="1" smtClean="0">
                        <a:latin typeface="Cambria Math" panose="02040503050406030204" pitchFamily="18" charset="0"/>
                      </a:rPr>
                      <m:t>𝑛</m:t>
                    </m:r>
                  </m:oMath>
                </a14:m>
                <a:r>
                  <a:rPr lang="en-US" dirty="0"/>
                  <a:t> by slower than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b="0" dirty="0"/>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e>
                      <m:sup>
                        <m:r>
                          <a:rPr lang="en-US" b="0" i="1" smtClean="0">
                            <a:latin typeface="Cambria Math" panose="02040503050406030204" pitchFamily="18" charset="0"/>
                          </a:rPr>
                          <m:t>2</m:t>
                        </m:r>
                      </m:sup>
                    </m:sSup>
                  </m:oMath>
                </a14:m>
                <a:r>
                  <a:rPr lang="en-US" dirty="0"/>
                  <a:t> is growing slower than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endParaRPr lang="en-US" dirty="0"/>
              </a:p>
              <a:p>
                <a:pPr lvl="1"/>
                <a14:m>
                  <m:oMath xmlns:m="http://schemas.openxmlformats.org/officeDocument/2006/math">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since </a:t>
                </a:r>
                <a14:m>
                  <m:oMath xmlns:m="http://schemas.openxmlformats.org/officeDocument/2006/math">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 </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func>
                  </m:oMath>
                </a14:m>
                <a:endParaRPr lang="en-US" dirty="0"/>
              </a:p>
            </p:txBody>
          </p:sp>
        </mc:Choice>
        <mc:Fallback xmlns="">
          <p:sp>
            <p:nvSpPr>
              <p:cNvPr id="3" name="Content Placeholder 2">
                <a:extLst>
                  <a:ext uri="{FF2B5EF4-FFF2-40B4-BE49-F238E27FC236}">
                    <a16:creationId xmlns:a16="http://schemas.microsoft.com/office/drawing/2014/main" id="{B86E5F0A-9068-4810-9FE0-FD355F9094A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534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E287-C21A-4CC2-A275-B65AEBB4A0A9}"/>
              </a:ext>
            </a:extLst>
          </p:cNvPr>
          <p:cNvSpPr>
            <a:spLocks noGrp="1"/>
          </p:cNvSpPr>
          <p:nvPr>
            <p:ph type="title"/>
          </p:nvPr>
        </p:nvSpPr>
        <p:spPr/>
        <p:txBody>
          <a:bodyPr/>
          <a:lstStyle/>
          <a:p>
            <a:r>
              <a:rPr lang="en-US" dirty="0"/>
              <a:t>Unit test</a:t>
            </a:r>
          </a:p>
        </p:txBody>
      </p:sp>
      <p:sp>
        <p:nvSpPr>
          <p:cNvPr id="9" name="TextBox 8">
            <a:extLst>
              <a:ext uri="{FF2B5EF4-FFF2-40B4-BE49-F238E27FC236}">
                <a16:creationId xmlns:a16="http://schemas.microsoft.com/office/drawing/2014/main" id="{DD704496-5E1A-4E13-A75C-207CCFD59C5D}"/>
              </a:ext>
            </a:extLst>
          </p:cNvPr>
          <p:cNvSpPr txBox="1"/>
          <p:nvPr/>
        </p:nvSpPr>
        <p:spPr>
          <a:xfrm>
            <a:off x="6096000" y="0"/>
            <a:ext cx="6070600" cy="7017306"/>
          </a:xfrm>
          <a:prstGeom prst="rect">
            <a:avLst/>
          </a:prstGeom>
          <a:noFill/>
          <a:ln>
            <a:solidFill>
              <a:srgbClr val="0070C0"/>
            </a:solidFill>
          </a:ln>
        </p:spPr>
        <p:txBody>
          <a:bodyPr wrap="square">
            <a:spAutoFit/>
          </a:bodyPr>
          <a:lstStyle/>
          <a:p>
            <a:pPr marL="457200" marR="0">
              <a:spcBef>
                <a:spcPts val="0"/>
              </a:spcBef>
              <a:spcAft>
                <a:spcPts val="0"/>
              </a:spcAft>
            </a:pP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Import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class</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MyClassTest</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private</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MyClass</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46464"/>
                </a:solidFill>
                <a:effectLst/>
                <a:latin typeface="Consolas" panose="020B0609020204030204" pitchFamily="49" charset="0"/>
                <a:ea typeface="Times New Roman" panose="02020603050405020304" pitchFamily="18" charset="0"/>
                <a:cs typeface="Consolas" panose="020B0609020204030204" pitchFamily="49" charset="0"/>
              </a:rPr>
              <a:t>@BeforeEach</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void</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setUpBeforeClass</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throws</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Exception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this</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new</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MyClass</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46464"/>
                </a:solidFill>
                <a:effectLst/>
                <a:latin typeface="Consolas" panose="020B0609020204030204" pitchFamily="49" charset="0"/>
                <a:ea typeface="Times New Roman" panose="02020603050405020304" pitchFamily="18" charset="0"/>
                <a:cs typeface="Consolas" panose="020B0609020204030204" pitchFamily="49" charset="0"/>
              </a:rPr>
              <a:t>@Test</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void</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testIsEven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i="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assertTrue</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.isEven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(0) &amp; !</a:t>
            </a:r>
            <a:r>
              <a:rPr lang="en-US" sz="1800"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.isEven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(1) &amp; !</a:t>
            </a:r>
            <a:r>
              <a:rPr lang="en-US" sz="1800"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.isEven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(3));</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46464"/>
                </a:solidFill>
                <a:effectLst/>
                <a:latin typeface="Consolas" panose="020B0609020204030204" pitchFamily="49" charset="0"/>
                <a:ea typeface="Times New Roman" panose="02020603050405020304" pitchFamily="18" charset="0"/>
                <a:cs typeface="Consolas" panose="020B0609020204030204" pitchFamily="49" charset="0"/>
              </a:rPr>
              <a:t>@Test</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void</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testRecur_base</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i="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assertTrue</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.recur</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(0)==2);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i="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assertTrue</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.recur</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(1)==3);</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46464"/>
                </a:solidFill>
                <a:effectLst/>
                <a:latin typeface="Consolas" panose="020B0609020204030204" pitchFamily="49" charset="0"/>
                <a:ea typeface="Times New Roman" panose="02020603050405020304" pitchFamily="18" charset="0"/>
                <a:cs typeface="Consolas" panose="020B0609020204030204" pitchFamily="49" charset="0"/>
              </a:rPr>
              <a:t>@Test</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void</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testRecur_general</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i="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assertTrue</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m</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.recur</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(7)==15);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457200" marR="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2800" dirty="0">
              <a:effectLst/>
              <a:latin typeface="Times New Roman" panose="02020603050405020304" pitchFamily="18" charset="0"/>
              <a:ea typeface="Times New Roman" panose="02020603050405020304" pitchFamily="18" charset="0"/>
              <a:cs typeface="KacstBook"/>
            </a:endParaRPr>
          </a:p>
        </p:txBody>
      </p:sp>
      <p:sp>
        <p:nvSpPr>
          <p:cNvPr id="14" name="TextBox 13">
            <a:extLst>
              <a:ext uri="{FF2B5EF4-FFF2-40B4-BE49-F238E27FC236}">
                <a16:creationId xmlns:a16="http://schemas.microsoft.com/office/drawing/2014/main" id="{DD4A840C-F40A-4E04-8C6E-FA49B278396C}"/>
              </a:ext>
            </a:extLst>
          </p:cNvPr>
          <p:cNvSpPr txBox="1"/>
          <p:nvPr/>
        </p:nvSpPr>
        <p:spPr>
          <a:xfrm>
            <a:off x="215900" y="1398588"/>
            <a:ext cx="5372100" cy="3139321"/>
          </a:xfrm>
          <a:prstGeom prst="rect">
            <a:avLst/>
          </a:prstGeom>
          <a:noFill/>
          <a:ln>
            <a:solidFill>
              <a:srgbClr val="0070C0"/>
            </a:solidFill>
          </a:ln>
        </p:spPr>
        <p:txBody>
          <a:bodyPr wrap="square">
            <a:spAutoFit/>
          </a:bodyPr>
          <a:lstStyle/>
          <a:p>
            <a:pPr marL="0" marR="0" indent="457200">
              <a:spcBef>
                <a:spcPts val="0"/>
              </a:spcBef>
              <a:spcAft>
                <a:spcPts val="0"/>
              </a:spcAft>
            </a:pP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public</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class</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MyClass</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public</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boolean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isEven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int</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&amp; 1) == 0);</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tabLst>
                <a:tab pos="457200" algn="l"/>
                <a:tab pos="914400" algn="l"/>
                <a:tab pos="4879340" algn="l"/>
              </a:tabLs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int</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recur(</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int</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==0)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2;</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==1)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3;</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if</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isEven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1800" b="1" dirty="0">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return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2*</a:t>
            </a:r>
            <a:r>
              <a:rPr lang="en-U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a:t>
            </a: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+1;		</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n-US" sz="2800" dirty="0">
              <a:effectLst/>
              <a:latin typeface="Times New Roman" panose="02020603050405020304" pitchFamily="18" charset="0"/>
              <a:ea typeface="Times New Roman" panose="02020603050405020304" pitchFamily="18" charset="0"/>
              <a:cs typeface="KacstBook"/>
            </a:endParaRPr>
          </a:p>
          <a:p>
            <a:pPr marL="0" marR="0" indent="457200">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US" sz="2800" dirty="0">
              <a:effectLst/>
              <a:latin typeface="Times New Roman" panose="02020603050405020304" pitchFamily="18" charset="0"/>
              <a:ea typeface="Times New Roman" panose="02020603050405020304" pitchFamily="18" charset="0"/>
              <a:cs typeface="KacstBook"/>
            </a:endParaRPr>
          </a:p>
        </p:txBody>
      </p:sp>
      <p:sp>
        <p:nvSpPr>
          <p:cNvPr id="16" name="TextBox 15">
            <a:extLst>
              <a:ext uri="{FF2B5EF4-FFF2-40B4-BE49-F238E27FC236}">
                <a16:creationId xmlns:a16="http://schemas.microsoft.com/office/drawing/2014/main" id="{A1FA2648-2607-4615-B2A4-72BD516084A6}"/>
              </a:ext>
            </a:extLst>
          </p:cNvPr>
          <p:cNvSpPr txBox="1"/>
          <p:nvPr/>
        </p:nvSpPr>
        <p:spPr>
          <a:xfrm>
            <a:off x="215900" y="4971207"/>
            <a:ext cx="5372100" cy="646331"/>
          </a:xfrm>
          <a:prstGeom prst="rect">
            <a:avLst/>
          </a:prstGeom>
          <a:noFill/>
        </p:spPr>
        <p:txBody>
          <a:bodyPr wrap="square">
            <a:spAutoFit/>
          </a:bodyPr>
          <a:lstStyle/>
          <a:p>
            <a:r>
              <a:rPr lang="en-US" dirty="0"/>
              <a:t>Testing 0, 1, 3, 7. So base case 0, 1 and default case. </a:t>
            </a:r>
          </a:p>
          <a:p>
            <a:r>
              <a:rPr lang="en-US" b="1" dirty="0">
                <a:solidFill>
                  <a:srgbClr val="FF0000"/>
                </a:solidFill>
              </a:rPr>
              <a:t>But</a:t>
            </a:r>
            <a:r>
              <a:rPr lang="en-US" dirty="0"/>
              <a:t>, did not test even integer.</a:t>
            </a:r>
          </a:p>
        </p:txBody>
      </p:sp>
      <p:sp>
        <p:nvSpPr>
          <p:cNvPr id="18" name="TextBox 17">
            <a:extLst>
              <a:ext uri="{FF2B5EF4-FFF2-40B4-BE49-F238E27FC236}">
                <a16:creationId xmlns:a16="http://schemas.microsoft.com/office/drawing/2014/main" id="{179FA548-11B6-4F74-ACD3-57A4DBDA9124}"/>
              </a:ext>
            </a:extLst>
          </p:cNvPr>
          <p:cNvSpPr txBox="1"/>
          <p:nvPr/>
        </p:nvSpPr>
        <p:spPr>
          <a:xfrm>
            <a:off x="215900" y="5846544"/>
            <a:ext cx="3238500" cy="646331"/>
          </a:xfrm>
          <a:prstGeom prst="rect">
            <a:avLst/>
          </a:prstGeom>
          <a:noFill/>
        </p:spPr>
        <p:txBody>
          <a:bodyPr wrap="square">
            <a:spAutoFit/>
          </a:bodyPr>
          <a:lstStyle/>
          <a:p>
            <a:endParaRPr lang="en-US" dirty="0"/>
          </a:p>
          <a:p>
            <a:r>
              <a:rPr lang="en-US" dirty="0"/>
              <a:t>C. appropriate, but insufficient.</a:t>
            </a:r>
          </a:p>
        </p:txBody>
      </p:sp>
    </p:spTree>
    <p:extLst>
      <p:ext uri="{BB962C8B-B14F-4D97-AF65-F5344CB8AC3E}">
        <p14:creationId xmlns:p14="http://schemas.microsoft.com/office/powerpoint/2010/main" val="129030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51CAC8-C6FB-47B4-824E-250BDBCBD4CB}"/>
              </a:ext>
            </a:extLst>
          </p:cNvPr>
          <p:cNvSpPr>
            <a:spLocks noGrp="1"/>
          </p:cNvSpPr>
          <p:nvPr>
            <p:ph type="title"/>
          </p:nvPr>
        </p:nvSpPr>
        <p:spPr/>
        <p:txBody>
          <a:bodyPr/>
          <a:lstStyle/>
          <a:p>
            <a:r>
              <a:rPr lang="en-US" dirty="0"/>
              <a:t>Graph representation</a:t>
            </a:r>
          </a:p>
        </p:txBody>
      </p:sp>
      <p:pic>
        <p:nvPicPr>
          <p:cNvPr id="5" name="Picture 4">
            <a:extLst>
              <a:ext uri="{FF2B5EF4-FFF2-40B4-BE49-F238E27FC236}">
                <a16:creationId xmlns:a16="http://schemas.microsoft.com/office/drawing/2014/main" id="{02A5194A-2511-4AFF-95A4-822A2C5557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258888"/>
            <a:ext cx="5060950" cy="4024312"/>
          </a:xfrm>
          <a:prstGeom prst="rect">
            <a:avLst/>
          </a:prstGeom>
          <a:noFill/>
          <a:ln>
            <a:noFill/>
          </a:ln>
        </p:spPr>
      </p:pic>
      <p:sp>
        <p:nvSpPr>
          <p:cNvPr id="7" name="TextBox 6">
            <a:extLst>
              <a:ext uri="{FF2B5EF4-FFF2-40B4-BE49-F238E27FC236}">
                <a16:creationId xmlns:a16="http://schemas.microsoft.com/office/drawing/2014/main" id="{34789763-4F72-4520-B13A-54FB4AE74404}"/>
              </a:ext>
            </a:extLst>
          </p:cNvPr>
          <p:cNvSpPr txBox="1"/>
          <p:nvPr/>
        </p:nvSpPr>
        <p:spPr>
          <a:xfrm>
            <a:off x="8055429" y="1124615"/>
            <a:ext cx="3298371" cy="2554545"/>
          </a:xfrm>
          <a:prstGeom prst="rect">
            <a:avLst/>
          </a:prstGeom>
          <a:noFill/>
        </p:spPr>
        <p:txBody>
          <a:bodyPr wrap="square">
            <a:spAutoFit/>
          </a:bodyPr>
          <a:lstStyle/>
          <a:p>
            <a:pPr marL="342900" marR="0" lvl="0" indent="-342900">
              <a:spcBef>
                <a:spcPts val="0"/>
              </a:spcBef>
              <a:spcAft>
                <a:spcPts val="0"/>
              </a:spcAft>
              <a:buFont typeface="+mj-lt"/>
              <a:buAutoNum type="alphaUcPeriod"/>
            </a:pPr>
            <a: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t>0-&gt;1-&gt;2-&gt;4</a:t>
            </a:r>
            <a:b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t>1-&gt;0-&gt;3</a:t>
            </a:r>
            <a:b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t>2-&gt;0-&gt;4</a:t>
            </a:r>
            <a:b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t>3-&gt;1</a:t>
            </a:r>
            <a:b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t>4-&gt;0-&gt;2</a:t>
            </a:r>
            <a:endParaRPr lang="en-US" sz="3200" dirty="0">
              <a:effectLst/>
              <a:latin typeface="Times New Roman" panose="02020603050405020304" pitchFamily="18" charset="0"/>
              <a:ea typeface="Times New Roman" panose="02020603050405020304" pitchFamily="18" charset="0"/>
              <a:cs typeface="KacstBook"/>
            </a:endParaRPr>
          </a:p>
        </p:txBody>
      </p:sp>
      <p:graphicFrame>
        <p:nvGraphicFramePr>
          <p:cNvPr id="8" name="Table 8">
            <a:extLst>
              <a:ext uri="{FF2B5EF4-FFF2-40B4-BE49-F238E27FC236}">
                <a16:creationId xmlns:a16="http://schemas.microsoft.com/office/drawing/2014/main" id="{B045DA89-FF08-4B4D-9B25-F168E8F7783F}"/>
              </a:ext>
            </a:extLst>
          </p:cNvPr>
          <p:cNvGraphicFramePr>
            <a:graphicFrameLocks noGrp="1"/>
          </p:cNvGraphicFramePr>
          <p:nvPr>
            <p:extLst>
              <p:ext uri="{D42A27DB-BD31-4B8C-83A1-F6EECF244321}">
                <p14:modId xmlns:p14="http://schemas.microsoft.com/office/powerpoint/2010/main" val="700976052"/>
              </p:ext>
            </p:extLst>
          </p:nvPr>
        </p:nvGraphicFramePr>
        <p:xfrm>
          <a:off x="5105400" y="4456112"/>
          <a:ext cx="6966858" cy="2225040"/>
        </p:xfrm>
        <a:graphic>
          <a:graphicData uri="http://schemas.openxmlformats.org/drawingml/2006/table">
            <a:tbl>
              <a:tblPr firstRow="1" firstCol="1" bandRow="1">
                <a:tableStyleId>{5C22544A-7EE6-4342-B048-85BDC9FD1C3A}</a:tableStyleId>
              </a:tblPr>
              <a:tblGrid>
                <a:gridCol w="1161143">
                  <a:extLst>
                    <a:ext uri="{9D8B030D-6E8A-4147-A177-3AD203B41FA5}">
                      <a16:colId xmlns:a16="http://schemas.microsoft.com/office/drawing/2014/main" val="2933128228"/>
                    </a:ext>
                  </a:extLst>
                </a:gridCol>
                <a:gridCol w="1161143">
                  <a:extLst>
                    <a:ext uri="{9D8B030D-6E8A-4147-A177-3AD203B41FA5}">
                      <a16:colId xmlns:a16="http://schemas.microsoft.com/office/drawing/2014/main" val="3389117193"/>
                    </a:ext>
                  </a:extLst>
                </a:gridCol>
                <a:gridCol w="1161143">
                  <a:extLst>
                    <a:ext uri="{9D8B030D-6E8A-4147-A177-3AD203B41FA5}">
                      <a16:colId xmlns:a16="http://schemas.microsoft.com/office/drawing/2014/main" val="1961634165"/>
                    </a:ext>
                  </a:extLst>
                </a:gridCol>
                <a:gridCol w="1161143">
                  <a:extLst>
                    <a:ext uri="{9D8B030D-6E8A-4147-A177-3AD203B41FA5}">
                      <a16:colId xmlns:a16="http://schemas.microsoft.com/office/drawing/2014/main" val="3768725378"/>
                    </a:ext>
                  </a:extLst>
                </a:gridCol>
                <a:gridCol w="1161143">
                  <a:extLst>
                    <a:ext uri="{9D8B030D-6E8A-4147-A177-3AD203B41FA5}">
                      <a16:colId xmlns:a16="http://schemas.microsoft.com/office/drawing/2014/main" val="3095147065"/>
                    </a:ext>
                  </a:extLst>
                </a:gridCol>
                <a:gridCol w="1161143">
                  <a:extLst>
                    <a:ext uri="{9D8B030D-6E8A-4147-A177-3AD203B41FA5}">
                      <a16:colId xmlns:a16="http://schemas.microsoft.com/office/drawing/2014/main" val="1005342621"/>
                    </a:ext>
                  </a:extLst>
                </a:gridCol>
              </a:tblGrid>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2014058788"/>
                  </a:ext>
                </a:extLst>
              </a:tr>
              <a:tr h="370840">
                <a:tc>
                  <a:txBody>
                    <a:bodyPr/>
                    <a:lstStyle/>
                    <a:p>
                      <a:pPr algn="ctr"/>
                      <a:r>
                        <a:rPr lang="en-US" dirty="0"/>
                        <a:t>0</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903040728"/>
                  </a:ext>
                </a:extLst>
              </a:tr>
              <a:tr h="370840">
                <a:tc>
                  <a:txBody>
                    <a:bodyPr/>
                    <a:lstStyle/>
                    <a:p>
                      <a:pPr algn="ctr"/>
                      <a:r>
                        <a:rPr lang="en-US" dirty="0"/>
                        <a:t>1</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extLst>
                  <a:ext uri="{0D108BD9-81ED-4DB2-BD59-A6C34878D82A}">
                    <a16:rowId xmlns:a16="http://schemas.microsoft.com/office/drawing/2014/main" val="3530716460"/>
                  </a:ext>
                </a:extLst>
              </a:tr>
              <a:tr h="370840">
                <a:tc>
                  <a:txBody>
                    <a:bodyPr/>
                    <a:lstStyle/>
                    <a:p>
                      <a:pPr algn="ctr"/>
                      <a:r>
                        <a:rPr lang="en-US" dirty="0"/>
                        <a:t>2</a:t>
                      </a:r>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789559730"/>
                  </a:ext>
                </a:extLst>
              </a:tr>
              <a:tr h="370840">
                <a:tc>
                  <a:txBody>
                    <a:bodyPr/>
                    <a:lstStyle/>
                    <a:p>
                      <a:pPr algn="ctr"/>
                      <a:r>
                        <a:rPr lang="en-US" dirty="0"/>
                        <a:t>3</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056067030"/>
                  </a:ext>
                </a:extLst>
              </a:tr>
              <a:tr h="370840">
                <a:tc>
                  <a:txBody>
                    <a:bodyPr/>
                    <a:lstStyle/>
                    <a:p>
                      <a:pPr algn="ctr"/>
                      <a:r>
                        <a:rPr lang="en-US" dirty="0"/>
                        <a:t>4</a:t>
                      </a:r>
                    </a:p>
                  </a:txBody>
                  <a:tcPr/>
                </a:tc>
                <a:tc>
                  <a:txBody>
                    <a:bodyPr/>
                    <a:lstStyle/>
                    <a:p>
                      <a:pPr algn="ctr"/>
                      <a:r>
                        <a:rPr lang="en-US" dirty="0"/>
                        <a:t>1</a:t>
                      </a:r>
                    </a:p>
                  </a:txBody>
                  <a:tcPr/>
                </a:tc>
                <a:tc>
                  <a:txBody>
                    <a:bodyPr/>
                    <a:lstStyle/>
                    <a:p>
                      <a:pPr algn="ctr"/>
                      <a:endParaRPr lang="en-US" dirty="0"/>
                    </a:p>
                  </a:txBody>
                  <a:tcPr/>
                </a:tc>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52930289"/>
                  </a:ext>
                </a:extLst>
              </a:tr>
            </a:tbl>
          </a:graphicData>
        </a:graphic>
      </p:graphicFrame>
    </p:spTree>
    <p:extLst>
      <p:ext uri="{BB962C8B-B14F-4D97-AF65-F5344CB8AC3E}">
        <p14:creationId xmlns:p14="http://schemas.microsoft.com/office/powerpoint/2010/main" val="312607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988C-BCA9-488A-AC4C-A63A873049A9}"/>
              </a:ext>
            </a:extLst>
          </p:cNvPr>
          <p:cNvSpPr>
            <a:spLocks noGrp="1"/>
          </p:cNvSpPr>
          <p:nvPr>
            <p:ph type="title"/>
          </p:nvPr>
        </p:nvSpPr>
        <p:spPr/>
        <p:txBody>
          <a:bodyPr/>
          <a:lstStyle/>
          <a:p>
            <a:r>
              <a:rPr lang="en-US" dirty="0"/>
              <a:t>Dijkstra’s algorithm</a:t>
            </a:r>
          </a:p>
        </p:txBody>
      </p:sp>
      <p:grpSp>
        <p:nvGrpSpPr>
          <p:cNvPr id="56" name="Group 55">
            <a:extLst>
              <a:ext uri="{FF2B5EF4-FFF2-40B4-BE49-F238E27FC236}">
                <a16:creationId xmlns:a16="http://schemas.microsoft.com/office/drawing/2014/main" id="{3B147E09-7722-40A9-93BD-B3718AE1D36F}"/>
              </a:ext>
            </a:extLst>
          </p:cNvPr>
          <p:cNvGrpSpPr>
            <a:grpSpLocks noChangeAspect="1"/>
          </p:cNvGrpSpPr>
          <p:nvPr/>
        </p:nvGrpSpPr>
        <p:grpSpPr>
          <a:xfrm>
            <a:off x="838200" y="1189990"/>
            <a:ext cx="8343168" cy="3216910"/>
            <a:chOff x="0" y="0"/>
            <a:chExt cx="2852852" cy="1100099"/>
          </a:xfrm>
        </p:grpSpPr>
        <p:grpSp>
          <p:nvGrpSpPr>
            <p:cNvPr id="57" name="Group 56">
              <a:extLst>
                <a:ext uri="{FF2B5EF4-FFF2-40B4-BE49-F238E27FC236}">
                  <a16:creationId xmlns:a16="http://schemas.microsoft.com/office/drawing/2014/main" id="{35D089D3-B7AD-42A5-A330-4011B6DC8C78}"/>
                </a:ext>
              </a:extLst>
            </p:cNvPr>
            <p:cNvGrpSpPr/>
            <p:nvPr/>
          </p:nvGrpSpPr>
          <p:grpSpPr>
            <a:xfrm>
              <a:off x="0" y="0"/>
              <a:ext cx="2852852" cy="1100099"/>
              <a:chOff x="0" y="0"/>
              <a:chExt cx="2852852" cy="1100099"/>
            </a:xfrm>
          </p:grpSpPr>
          <p:cxnSp>
            <p:nvCxnSpPr>
              <p:cNvPr id="59" name="Straight Connector 58">
                <a:extLst>
                  <a:ext uri="{FF2B5EF4-FFF2-40B4-BE49-F238E27FC236}">
                    <a16:creationId xmlns:a16="http://schemas.microsoft.com/office/drawing/2014/main" id="{835458EE-DE16-49CF-BBF8-A152648A312B}"/>
                  </a:ext>
                </a:extLst>
              </p:cNvPr>
              <p:cNvCxnSpPr/>
              <p:nvPr/>
            </p:nvCxnSpPr>
            <p:spPr>
              <a:xfrm>
                <a:off x="409651" y="526694"/>
                <a:ext cx="685800" cy="297180"/>
              </a:xfrm>
              <a:prstGeom prst="line">
                <a:avLst/>
              </a:prstGeom>
              <a:noFill/>
              <a:ln w="9525" cap="flat" cmpd="sng" algn="ctr">
                <a:solidFill>
                  <a:srgbClr val="4F81BD">
                    <a:shade val="95000"/>
                    <a:satMod val="105000"/>
                  </a:srgbClr>
                </a:solidFill>
                <a:prstDash val="solid"/>
              </a:ln>
              <a:effectLst/>
            </p:spPr>
          </p:cxnSp>
          <p:grpSp>
            <p:nvGrpSpPr>
              <p:cNvPr id="60" name="Group 59">
                <a:extLst>
                  <a:ext uri="{FF2B5EF4-FFF2-40B4-BE49-F238E27FC236}">
                    <a16:creationId xmlns:a16="http://schemas.microsoft.com/office/drawing/2014/main" id="{70369711-E143-4D5E-8A27-941952685FC9}"/>
                  </a:ext>
                </a:extLst>
              </p:cNvPr>
              <p:cNvGrpSpPr/>
              <p:nvPr/>
            </p:nvGrpSpPr>
            <p:grpSpPr>
              <a:xfrm>
                <a:off x="0" y="0"/>
                <a:ext cx="2852852" cy="1100099"/>
                <a:chOff x="0" y="0"/>
                <a:chExt cx="2852852" cy="1100099"/>
              </a:xfrm>
            </p:grpSpPr>
            <p:sp>
              <p:nvSpPr>
                <p:cNvPr id="61" name="Oval 60">
                  <a:extLst>
                    <a:ext uri="{FF2B5EF4-FFF2-40B4-BE49-F238E27FC236}">
                      <a16:creationId xmlns:a16="http://schemas.microsoft.com/office/drawing/2014/main" id="{3390BC6C-B6D6-4592-92F7-7226ECBC00F5}"/>
                    </a:ext>
                  </a:extLst>
                </p:cNvPr>
                <p:cNvSpPr/>
                <p:nvPr/>
              </p:nvSpPr>
              <p:spPr>
                <a:xfrm>
                  <a:off x="1923897" y="0"/>
                  <a:ext cx="409575" cy="390525"/>
                </a:xfrm>
                <a:prstGeom prst="ellipse">
                  <a:avLst/>
                </a:prstGeom>
                <a:no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3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KacstBook"/>
                    </a:rPr>
                    <a:t>3</a:t>
                  </a:r>
                  <a:endParaRPr kumimoji="0" lang="en-US" sz="3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KacstBook"/>
                  </a:endParaRPr>
                </a:p>
              </p:txBody>
            </p:sp>
            <p:sp>
              <p:nvSpPr>
                <p:cNvPr id="62" name="Oval 61">
                  <a:extLst>
                    <a:ext uri="{FF2B5EF4-FFF2-40B4-BE49-F238E27FC236}">
                      <a16:creationId xmlns:a16="http://schemas.microsoft.com/office/drawing/2014/main" id="{E00FA74D-8301-438C-A235-19E94099F305}"/>
                    </a:ext>
                  </a:extLst>
                </p:cNvPr>
                <p:cNvSpPr/>
                <p:nvPr/>
              </p:nvSpPr>
              <p:spPr>
                <a:xfrm>
                  <a:off x="2443277" y="643738"/>
                  <a:ext cx="409575" cy="390525"/>
                </a:xfrm>
                <a:prstGeom prst="ellipse">
                  <a:avLst/>
                </a:prstGeom>
                <a:no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3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KacstBook"/>
                    </a:rPr>
                    <a:t>0</a:t>
                  </a:r>
                  <a:endParaRPr kumimoji="0" lang="en-US" sz="3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KacstBook"/>
                  </a:endParaRPr>
                </a:p>
              </p:txBody>
            </p:sp>
            <p:sp>
              <p:nvSpPr>
                <p:cNvPr id="63" name="Oval 62">
                  <a:extLst>
                    <a:ext uri="{FF2B5EF4-FFF2-40B4-BE49-F238E27FC236}">
                      <a16:creationId xmlns:a16="http://schemas.microsoft.com/office/drawing/2014/main" id="{702E4BCB-9DFC-40D2-93F3-E5F90513B5D5}"/>
                    </a:ext>
                  </a:extLst>
                </p:cNvPr>
                <p:cNvSpPr/>
                <p:nvPr/>
              </p:nvSpPr>
              <p:spPr>
                <a:xfrm>
                  <a:off x="0" y="277978"/>
                  <a:ext cx="409575" cy="390525"/>
                </a:xfrm>
                <a:prstGeom prst="ellipse">
                  <a:avLst/>
                </a:prstGeom>
                <a:no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3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KacstBook"/>
                    </a:rPr>
                    <a:t>1</a:t>
                  </a:r>
                  <a:endParaRPr kumimoji="0" lang="en-US" sz="3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KacstBook"/>
                  </a:endParaRPr>
                </a:p>
              </p:txBody>
            </p:sp>
            <p:sp>
              <p:nvSpPr>
                <p:cNvPr id="64" name="Oval 63">
                  <a:extLst>
                    <a:ext uri="{FF2B5EF4-FFF2-40B4-BE49-F238E27FC236}">
                      <a16:creationId xmlns:a16="http://schemas.microsoft.com/office/drawing/2014/main" id="{D0CF1540-943C-4314-A1E0-623A67ACF843}"/>
                    </a:ext>
                  </a:extLst>
                </p:cNvPr>
                <p:cNvSpPr/>
                <p:nvPr/>
              </p:nvSpPr>
              <p:spPr>
                <a:xfrm>
                  <a:off x="1097280" y="709574"/>
                  <a:ext cx="409575" cy="390525"/>
                </a:xfrm>
                <a:prstGeom prst="ellipse">
                  <a:avLst/>
                </a:prstGeom>
                <a:no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3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KacstBook"/>
                    </a:rPr>
                    <a:t>2</a:t>
                  </a:r>
                  <a:endParaRPr kumimoji="0" lang="en-US" sz="3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KacstBook"/>
                  </a:endParaRPr>
                </a:p>
              </p:txBody>
            </p:sp>
            <p:cxnSp>
              <p:nvCxnSpPr>
                <p:cNvPr id="65" name="Straight Connector 64">
                  <a:extLst>
                    <a:ext uri="{FF2B5EF4-FFF2-40B4-BE49-F238E27FC236}">
                      <a16:creationId xmlns:a16="http://schemas.microsoft.com/office/drawing/2014/main" id="{732BB0E8-C3E6-4D4D-A493-29703DC49CE8}"/>
                    </a:ext>
                  </a:extLst>
                </p:cNvPr>
                <p:cNvCxnSpPr/>
                <p:nvPr/>
              </p:nvCxnSpPr>
              <p:spPr>
                <a:xfrm>
                  <a:off x="2209190" y="395021"/>
                  <a:ext cx="283210" cy="314325"/>
                </a:xfrm>
                <a:prstGeom prst="line">
                  <a:avLst/>
                </a:prstGeom>
                <a:noFill/>
                <a:ln w="9525" cap="flat" cmpd="sng" algn="ctr">
                  <a:solidFill>
                    <a:srgbClr val="4F81BD">
                      <a:shade val="95000"/>
                      <a:satMod val="105000"/>
                    </a:srgbClr>
                  </a:solidFill>
                  <a:prstDash val="solid"/>
                </a:ln>
                <a:effectLst/>
              </p:spPr>
            </p:cxnSp>
            <p:cxnSp>
              <p:nvCxnSpPr>
                <p:cNvPr id="66" name="Straight Connector 65">
                  <a:extLst>
                    <a:ext uri="{FF2B5EF4-FFF2-40B4-BE49-F238E27FC236}">
                      <a16:creationId xmlns:a16="http://schemas.microsoft.com/office/drawing/2014/main" id="{92D82CD1-1974-4FF1-A14E-A64B8B589EAE}"/>
                    </a:ext>
                  </a:extLst>
                </p:cNvPr>
                <p:cNvCxnSpPr/>
                <p:nvPr/>
              </p:nvCxnSpPr>
              <p:spPr>
                <a:xfrm flipV="1">
                  <a:off x="1506931" y="819302"/>
                  <a:ext cx="933450" cy="80010"/>
                </a:xfrm>
                <a:prstGeom prst="line">
                  <a:avLst/>
                </a:prstGeom>
                <a:noFill/>
                <a:ln w="9525" cap="flat" cmpd="sng" algn="ctr">
                  <a:solidFill>
                    <a:srgbClr val="4F81BD">
                      <a:shade val="95000"/>
                      <a:satMod val="105000"/>
                    </a:srgbClr>
                  </a:solidFill>
                  <a:prstDash val="solid"/>
                </a:ln>
                <a:effectLst/>
              </p:spPr>
            </p:cxnSp>
            <p:sp>
              <p:nvSpPr>
                <p:cNvPr id="67" name="Text Box 2">
                  <a:extLst>
                    <a:ext uri="{FF2B5EF4-FFF2-40B4-BE49-F238E27FC236}">
                      <a16:creationId xmlns:a16="http://schemas.microsoft.com/office/drawing/2014/main" id="{50AF43C7-8311-476E-9978-C89E665854F3}"/>
                    </a:ext>
                  </a:extLst>
                </p:cNvPr>
                <p:cNvSpPr txBox="1">
                  <a:spLocks noChangeArrowheads="1"/>
                </p:cNvSpPr>
                <p:nvPr/>
              </p:nvSpPr>
              <p:spPr bwMode="auto">
                <a:xfrm>
                  <a:off x="2384755" y="299923"/>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3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KacstBook"/>
                    </a:rPr>
                    <a:t>4</a:t>
                  </a:r>
                  <a:endParaRPr kumimoji="0" lang="en-US" sz="3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KacstBook"/>
                  </a:endParaRPr>
                </a:p>
              </p:txBody>
            </p:sp>
            <p:sp>
              <p:nvSpPr>
                <p:cNvPr id="68" name="Text Box 2">
                  <a:extLst>
                    <a:ext uri="{FF2B5EF4-FFF2-40B4-BE49-F238E27FC236}">
                      <a16:creationId xmlns:a16="http://schemas.microsoft.com/office/drawing/2014/main" id="{BF6E943F-8615-4362-A2C0-11B3A83D6424}"/>
                    </a:ext>
                  </a:extLst>
                </p:cNvPr>
                <p:cNvSpPr txBox="1">
                  <a:spLocks noChangeArrowheads="1"/>
                </p:cNvSpPr>
                <p:nvPr/>
              </p:nvSpPr>
              <p:spPr bwMode="auto">
                <a:xfrm>
                  <a:off x="1770278" y="519379"/>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3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KacstBook"/>
                    </a:rPr>
                    <a:t>2</a:t>
                  </a:r>
                  <a:endParaRPr kumimoji="0" lang="en-US" sz="3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KacstBook"/>
                  </a:endParaRPr>
                </a:p>
              </p:txBody>
            </p:sp>
          </p:grpSp>
        </p:grpSp>
        <p:sp>
          <p:nvSpPr>
            <p:cNvPr id="58" name="Text Box 2">
              <a:extLst>
                <a:ext uri="{FF2B5EF4-FFF2-40B4-BE49-F238E27FC236}">
                  <a16:creationId xmlns:a16="http://schemas.microsoft.com/office/drawing/2014/main" id="{5F674721-39A8-4908-8D22-68C3F870A99A}"/>
                </a:ext>
              </a:extLst>
            </p:cNvPr>
            <p:cNvSpPr txBox="1">
              <a:spLocks noChangeArrowheads="1"/>
            </p:cNvSpPr>
            <p:nvPr/>
          </p:nvSpPr>
          <p:spPr bwMode="auto">
            <a:xfrm>
              <a:off x="416966" y="709574"/>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3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KacstBook"/>
                </a:rPr>
                <a:t>3</a:t>
              </a:r>
              <a:endParaRPr kumimoji="0" 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KacstBook"/>
              </a:endParaRPr>
            </a:p>
          </p:txBody>
        </p:sp>
      </p:grpSp>
      <p:sp>
        <p:nvSpPr>
          <p:cNvPr id="69" name="TextBox 68">
            <a:extLst>
              <a:ext uri="{FF2B5EF4-FFF2-40B4-BE49-F238E27FC236}">
                <a16:creationId xmlns:a16="http://schemas.microsoft.com/office/drawing/2014/main" id="{0C61C96D-6FAC-4A5F-8C97-895212CFA197}"/>
              </a:ext>
            </a:extLst>
          </p:cNvPr>
          <p:cNvSpPr txBox="1"/>
          <p:nvPr/>
        </p:nvSpPr>
        <p:spPr>
          <a:xfrm>
            <a:off x="292100" y="3937364"/>
            <a:ext cx="10669780" cy="2677656"/>
          </a:xfrm>
          <a:prstGeom prst="rect">
            <a:avLst/>
          </a:prstGeom>
          <a:noFill/>
        </p:spPr>
        <p:txBody>
          <a:bodyPr wrap="none" rtlCol="0">
            <a:spAutoFit/>
          </a:bodyPr>
          <a:lstStyle/>
          <a:p>
            <a:pPr marL="285750" indent="-285750">
              <a:buFont typeface="Arial" panose="020B0604020202020204" pitchFamily="34" charset="0"/>
              <a:buChar char="•"/>
            </a:pPr>
            <a:r>
              <a:rPr lang="en-US" sz="2800" dirty="0"/>
              <a:t>Start from 0</a:t>
            </a:r>
          </a:p>
          <a:p>
            <a:pPr marL="285750" indent="-285750">
              <a:buFont typeface="Arial" panose="020B0604020202020204" pitchFamily="34" charset="0"/>
              <a:buChar char="•"/>
            </a:pPr>
            <a:r>
              <a:rPr lang="en-US" sz="2800" dirty="0"/>
              <a:t>Add 2, 3 to PQ</a:t>
            </a:r>
          </a:p>
          <a:p>
            <a:pPr marL="285750" indent="-285750">
              <a:buFont typeface="Arial" panose="020B0604020202020204" pitchFamily="34" charset="0"/>
              <a:buChar char="•"/>
            </a:pPr>
            <a:r>
              <a:rPr lang="en-US" sz="2800" dirty="0"/>
              <a:t>Pick 2 at distance 2</a:t>
            </a:r>
          </a:p>
          <a:p>
            <a:pPr marL="285750" indent="-285750">
              <a:buFont typeface="Arial" panose="020B0604020202020204" pitchFamily="34" charset="0"/>
              <a:buChar char="•"/>
            </a:pPr>
            <a:r>
              <a:rPr lang="en-US" sz="2800" dirty="0"/>
              <a:t>Add 3 to PQ; now have Node 3 at distance 4, and Node 1 at distance 5</a:t>
            </a:r>
          </a:p>
          <a:p>
            <a:pPr marL="285750" indent="-285750">
              <a:buFont typeface="Arial" panose="020B0604020202020204" pitchFamily="34" charset="0"/>
              <a:buChar char="•"/>
            </a:pPr>
            <a:r>
              <a:rPr lang="en-US" sz="2800" dirty="0"/>
              <a:t>Pick 3</a:t>
            </a:r>
          </a:p>
          <a:p>
            <a:pPr marL="285750" indent="-285750">
              <a:buFont typeface="Arial" panose="020B0604020202020204" pitchFamily="34" charset="0"/>
              <a:buChar char="•"/>
            </a:pPr>
            <a:r>
              <a:rPr lang="en-US" sz="2800" dirty="0"/>
              <a:t>Pick 1</a:t>
            </a:r>
          </a:p>
        </p:txBody>
      </p:sp>
      <p:sp>
        <p:nvSpPr>
          <p:cNvPr id="70" name="TextBox 69">
            <a:extLst>
              <a:ext uri="{FF2B5EF4-FFF2-40B4-BE49-F238E27FC236}">
                <a16:creationId xmlns:a16="http://schemas.microsoft.com/office/drawing/2014/main" id="{3B47AB90-BB74-490D-9840-966AFC31C65A}"/>
              </a:ext>
            </a:extLst>
          </p:cNvPr>
          <p:cNvSpPr txBox="1"/>
          <p:nvPr/>
        </p:nvSpPr>
        <p:spPr>
          <a:xfrm>
            <a:off x="8582467" y="6030245"/>
            <a:ext cx="2122697" cy="584775"/>
          </a:xfrm>
          <a:prstGeom prst="rect">
            <a:avLst/>
          </a:prstGeom>
          <a:noFill/>
        </p:spPr>
        <p:txBody>
          <a:bodyPr wrap="none" rtlCol="0">
            <a:spAutoFit/>
          </a:bodyPr>
          <a:lstStyle/>
          <a:p>
            <a:pPr marL="342900" marR="0" lvl="0" indent="-342900">
              <a:spcBef>
                <a:spcPts val="0"/>
              </a:spcBef>
              <a:spcAft>
                <a:spcPts val="0"/>
              </a:spcAft>
              <a:buFont typeface="+mj-lt"/>
              <a:buAutoNum type="alphaUcPeriod"/>
            </a:pPr>
            <a:r>
              <a:rPr lang="en-CA" sz="3200" dirty="0">
                <a:effectLst/>
                <a:latin typeface="Times New Roman" panose="02020603050405020304" pitchFamily="18" charset="0"/>
                <a:ea typeface="Times New Roman" panose="02020603050405020304" pitchFamily="18" charset="0"/>
                <a:cs typeface="Times New Roman" panose="02020603050405020304" pitchFamily="18" charset="0"/>
              </a:rPr>
              <a:t> 0, 2, 3, 1</a:t>
            </a:r>
            <a:endParaRPr lang="en-US" sz="3200" dirty="0">
              <a:effectLst/>
              <a:latin typeface="Times New Roman" panose="02020603050405020304" pitchFamily="18" charset="0"/>
              <a:ea typeface="Times New Roman" panose="02020603050405020304" pitchFamily="18" charset="0"/>
              <a:cs typeface="KacstBook"/>
            </a:endParaRPr>
          </a:p>
        </p:txBody>
      </p:sp>
    </p:spTree>
    <p:extLst>
      <p:ext uri="{BB962C8B-B14F-4D97-AF65-F5344CB8AC3E}">
        <p14:creationId xmlns:p14="http://schemas.microsoft.com/office/powerpoint/2010/main" val="1024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E41B-2F5C-4FDC-AFC7-19E38B379344}"/>
              </a:ext>
            </a:extLst>
          </p:cNvPr>
          <p:cNvSpPr>
            <a:spLocks noGrp="1"/>
          </p:cNvSpPr>
          <p:nvPr>
            <p:ph type="title"/>
          </p:nvPr>
        </p:nvSpPr>
        <p:spPr/>
        <p:txBody>
          <a:bodyPr/>
          <a:lstStyle/>
          <a:p>
            <a:r>
              <a:rPr lang="en-US" dirty="0"/>
              <a:t>Kruskal’s minimum spanning tree algorithm</a:t>
            </a:r>
          </a:p>
        </p:txBody>
      </p:sp>
      <p:grpSp>
        <p:nvGrpSpPr>
          <p:cNvPr id="3" name="Canvas 52">
            <a:extLst>
              <a:ext uri="{FF2B5EF4-FFF2-40B4-BE49-F238E27FC236}">
                <a16:creationId xmlns:a16="http://schemas.microsoft.com/office/drawing/2014/main" id="{5340B644-F112-4F20-A6F8-09E857D63301}"/>
              </a:ext>
            </a:extLst>
          </p:cNvPr>
          <p:cNvGrpSpPr>
            <a:grpSpLocks noChangeAspect="1"/>
          </p:cNvGrpSpPr>
          <p:nvPr/>
        </p:nvGrpSpPr>
        <p:grpSpPr>
          <a:xfrm>
            <a:off x="614680" y="1987867"/>
            <a:ext cx="7057294" cy="4505008"/>
            <a:chOff x="0" y="0"/>
            <a:chExt cx="3520440" cy="2247265"/>
          </a:xfrm>
        </p:grpSpPr>
        <p:sp>
          <p:nvSpPr>
            <p:cNvPr id="4" name="Rectangle 3">
              <a:extLst>
                <a:ext uri="{FF2B5EF4-FFF2-40B4-BE49-F238E27FC236}">
                  <a16:creationId xmlns:a16="http://schemas.microsoft.com/office/drawing/2014/main" id="{FC233A0C-14B3-4075-976C-C09948D4ABC6}"/>
                </a:ext>
              </a:extLst>
            </p:cNvPr>
            <p:cNvSpPr/>
            <p:nvPr/>
          </p:nvSpPr>
          <p:spPr>
            <a:xfrm>
              <a:off x="0" y="0"/>
              <a:ext cx="3520440" cy="2247265"/>
            </a:xfrm>
            <a:prstGeom prst="rect">
              <a:avLst/>
            </a:prstGeom>
            <a:solidFill>
              <a:prstClr val="white"/>
            </a:solidFill>
          </p:spPr>
        </p:sp>
        <p:sp>
          <p:nvSpPr>
            <p:cNvPr id="5" name="Oval 4">
              <a:extLst>
                <a:ext uri="{FF2B5EF4-FFF2-40B4-BE49-F238E27FC236}">
                  <a16:creationId xmlns:a16="http://schemas.microsoft.com/office/drawing/2014/main" id="{81066CE1-BDFB-44B4-ADE0-A761E7D25EF3}"/>
                </a:ext>
              </a:extLst>
            </p:cNvPr>
            <p:cNvSpPr/>
            <p:nvPr/>
          </p:nvSpPr>
          <p:spPr>
            <a:xfrm>
              <a:off x="1608455" y="1799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0</a:t>
              </a:r>
              <a:endParaRPr lang="en-US" sz="2800">
                <a:effectLst/>
                <a:latin typeface="Times New Roman" panose="02020603050405020304" pitchFamily="18" charset="0"/>
                <a:ea typeface="Times New Roman" panose="02020603050405020304" pitchFamily="18" charset="0"/>
                <a:cs typeface="KacstBook"/>
              </a:endParaRPr>
            </a:p>
          </p:txBody>
        </p:sp>
        <p:sp>
          <p:nvSpPr>
            <p:cNvPr id="6" name="Oval 5">
              <a:extLst>
                <a:ext uri="{FF2B5EF4-FFF2-40B4-BE49-F238E27FC236}">
                  <a16:creationId xmlns:a16="http://schemas.microsoft.com/office/drawing/2014/main" id="{FBCD3C15-5266-4BB6-B24B-AFDA4E19DDFB}"/>
                </a:ext>
              </a:extLst>
            </p:cNvPr>
            <p:cNvSpPr/>
            <p:nvPr/>
          </p:nvSpPr>
          <p:spPr>
            <a:xfrm>
              <a:off x="361632" y="69053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7" name="Oval 6">
              <a:extLst>
                <a:ext uri="{FF2B5EF4-FFF2-40B4-BE49-F238E27FC236}">
                  <a16:creationId xmlns:a16="http://schemas.microsoft.com/office/drawing/2014/main" id="{FEB40FAD-BBC3-4C80-B64D-AF3673BCB6F2}"/>
                </a:ext>
              </a:extLst>
            </p:cNvPr>
            <p:cNvSpPr/>
            <p:nvPr/>
          </p:nvSpPr>
          <p:spPr>
            <a:xfrm>
              <a:off x="2200275" y="1527250"/>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2</a:t>
              </a:r>
              <a:endParaRPr lang="en-US" sz="2800">
                <a:effectLst/>
                <a:latin typeface="Times New Roman" panose="02020603050405020304" pitchFamily="18" charset="0"/>
                <a:ea typeface="Times New Roman" panose="02020603050405020304" pitchFamily="18" charset="0"/>
                <a:cs typeface="KacstBook"/>
              </a:endParaRPr>
            </a:p>
          </p:txBody>
        </p:sp>
        <p:sp>
          <p:nvSpPr>
            <p:cNvPr id="8" name="Oval 7">
              <a:extLst>
                <a:ext uri="{FF2B5EF4-FFF2-40B4-BE49-F238E27FC236}">
                  <a16:creationId xmlns:a16="http://schemas.microsoft.com/office/drawing/2014/main" id="{BECD0B08-37C1-4FF7-9D15-652E1FE3E059}"/>
                </a:ext>
              </a:extLst>
            </p:cNvPr>
            <p:cNvSpPr/>
            <p:nvPr/>
          </p:nvSpPr>
          <p:spPr>
            <a:xfrm>
              <a:off x="251142" y="1473494"/>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9" name="Oval 8">
              <a:extLst>
                <a:ext uri="{FF2B5EF4-FFF2-40B4-BE49-F238E27FC236}">
                  <a16:creationId xmlns:a16="http://schemas.microsoft.com/office/drawing/2014/main" id="{5359CBA5-69CA-426D-9D3A-62AA2D17EEE8}"/>
                </a:ext>
              </a:extLst>
            </p:cNvPr>
            <p:cNvSpPr/>
            <p:nvPr/>
          </p:nvSpPr>
          <p:spPr>
            <a:xfrm>
              <a:off x="2943882" y="1043599"/>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10" name="Oval 9">
              <a:extLst>
                <a:ext uri="{FF2B5EF4-FFF2-40B4-BE49-F238E27FC236}">
                  <a16:creationId xmlns:a16="http://schemas.microsoft.com/office/drawing/2014/main" id="{61B4FE6E-7E5D-48F7-B140-465BC5B13805}"/>
                </a:ext>
              </a:extLst>
            </p:cNvPr>
            <p:cNvSpPr/>
            <p:nvPr/>
          </p:nvSpPr>
          <p:spPr>
            <a:xfrm>
              <a:off x="1198880" y="1668758"/>
              <a:ext cx="409575" cy="3905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CA" sz="2800">
                  <a:solidFill>
                    <a:srgbClr val="000000"/>
                  </a:solidFill>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cxnSp>
          <p:nvCxnSpPr>
            <p:cNvPr id="11" name="Connector: Elbow 10">
              <a:extLst>
                <a:ext uri="{FF2B5EF4-FFF2-40B4-BE49-F238E27FC236}">
                  <a16:creationId xmlns:a16="http://schemas.microsoft.com/office/drawing/2014/main" id="{CDCBA6CA-C466-457D-BA8D-35100AB4EC05}"/>
                </a:ext>
              </a:extLst>
            </p:cNvPr>
            <p:cNvCxnSpPr>
              <a:stCxn id="5" idx="6"/>
              <a:endCxn id="9" idx="0"/>
            </p:cNvCxnSpPr>
            <p:nvPr/>
          </p:nvCxnSpPr>
          <p:spPr>
            <a:xfrm>
              <a:off x="2018030" y="375262"/>
              <a:ext cx="1130640" cy="6683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B54E556-A43E-4771-AAC2-60F1F578C57B}"/>
                </a:ext>
              </a:extLst>
            </p:cNvPr>
            <p:cNvCxnSpPr>
              <a:stCxn id="5" idx="2"/>
              <a:endCxn id="6" idx="0"/>
            </p:cNvCxnSpPr>
            <p:nvPr/>
          </p:nvCxnSpPr>
          <p:spPr>
            <a:xfrm rot="10800000" flipV="1">
              <a:off x="566421" y="375261"/>
              <a:ext cx="1042035" cy="31527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11FCC9C-048F-44D3-A210-495F9A65C95F}"/>
                </a:ext>
              </a:extLst>
            </p:cNvPr>
            <p:cNvCxnSpPr>
              <a:stCxn id="6" idx="6"/>
              <a:endCxn id="7" idx="0"/>
            </p:cNvCxnSpPr>
            <p:nvPr/>
          </p:nvCxnSpPr>
          <p:spPr>
            <a:xfrm>
              <a:off x="771207" y="885802"/>
              <a:ext cx="1633856" cy="64144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44D504-BAA5-44CD-A8AE-1B79F09AAD2B}"/>
                </a:ext>
              </a:extLst>
            </p:cNvPr>
            <p:cNvCxnSpPr>
              <a:stCxn id="6" idx="7"/>
              <a:endCxn id="9" idx="1"/>
            </p:cNvCxnSpPr>
            <p:nvPr/>
          </p:nvCxnSpPr>
          <p:spPr>
            <a:xfrm rot="16200000" flipH="1">
              <a:off x="1681014" y="-222058"/>
              <a:ext cx="353060" cy="2292637"/>
            </a:xfrm>
            <a:prstGeom prst="bentConnector3">
              <a:avLst>
                <a:gd name="adj1" fmla="val -27076"/>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01C19B2-380E-4248-89F5-669DC1118DC1}"/>
                </a:ext>
              </a:extLst>
            </p:cNvPr>
            <p:cNvCxnSpPr>
              <a:stCxn id="7" idx="2"/>
              <a:endCxn id="10" idx="6"/>
            </p:cNvCxnSpPr>
            <p:nvPr/>
          </p:nvCxnSpPr>
          <p:spPr>
            <a:xfrm rot="10800000" flipV="1">
              <a:off x="1608455" y="1722513"/>
              <a:ext cx="591820" cy="14150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851ED64-CA2F-4CDA-B326-E892B9098841}"/>
                </a:ext>
              </a:extLst>
            </p:cNvPr>
            <p:cNvCxnSpPr>
              <a:stCxn id="10" idx="2"/>
              <a:endCxn id="8" idx="6"/>
            </p:cNvCxnSpPr>
            <p:nvPr/>
          </p:nvCxnSpPr>
          <p:spPr>
            <a:xfrm rot="10800000">
              <a:off x="660718" y="1668757"/>
              <a:ext cx="538163" cy="1952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E35C972-0641-4D2E-A807-3596266881B7}"/>
                </a:ext>
              </a:extLst>
            </p:cNvPr>
            <p:cNvCxnSpPr>
              <a:stCxn id="6" idx="4"/>
              <a:endCxn id="8" idx="0"/>
            </p:cNvCxnSpPr>
            <p:nvPr/>
          </p:nvCxnSpPr>
          <p:spPr>
            <a:xfrm rot="5400000">
              <a:off x="314960" y="1222034"/>
              <a:ext cx="392430" cy="11049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 Box 2">
              <a:extLst>
                <a:ext uri="{FF2B5EF4-FFF2-40B4-BE49-F238E27FC236}">
                  <a16:creationId xmlns:a16="http://schemas.microsoft.com/office/drawing/2014/main" id="{DCFD1C76-56B9-48D8-8020-9869EA1C46EF}"/>
                </a:ext>
              </a:extLst>
            </p:cNvPr>
            <p:cNvSpPr txBox="1">
              <a:spLocks noChangeArrowheads="1"/>
            </p:cNvSpPr>
            <p:nvPr/>
          </p:nvSpPr>
          <p:spPr bwMode="auto">
            <a:xfrm>
              <a:off x="2408213" y="95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1</a:t>
              </a:r>
              <a:endParaRPr lang="en-US" sz="2800">
                <a:effectLst/>
                <a:latin typeface="Times New Roman" panose="02020603050405020304" pitchFamily="18" charset="0"/>
                <a:ea typeface="Times New Roman" panose="02020603050405020304" pitchFamily="18" charset="0"/>
                <a:cs typeface="KacstBook"/>
              </a:endParaRPr>
            </a:p>
          </p:txBody>
        </p:sp>
        <p:sp>
          <p:nvSpPr>
            <p:cNvPr id="19" name="Text Box 2">
              <a:extLst>
                <a:ext uri="{FF2B5EF4-FFF2-40B4-BE49-F238E27FC236}">
                  <a16:creationId xmlns:a16="http://schemas.microsoft.com/office/drawing/2014/main" id="{2A8F920B-D07E-471C-B009-9D8F941F6E19}"/>
                </a:ext>
              </a:extLst>
            </p:cNvPr>
            <p:cNvSpPr txBox="1">
              <a:spLocks noChangeArrowheads="1"/>
            </p:cNvSpPr>
            <p:nvPr/>
          </p:nvSpPr>
          <p:spPr bwMode="auto">
            <a:xfrm>
              <a:off x="906120" y="115026"/>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3</a:t>
              </a:r>
              <a:endParaRPr lang="en-US" sz="2800">
                <a:effectLst/>
                <a:latin typeface="Times New Roman" panose="02020603050405020304" pitchFamily="18" charset="0"/>
                <a:ea typeface="Times New Roman" panose="02020603050405020304" pitchFamily="18" charset="0"/>
                <a:cs typeface="KacstBook"/>
              </a:endParaRPr>
            </a:p>
          </p:txBody>
        </p:sp>
        <p:sp>
          <p:nvSpPr>
            <p:cNvPr id="20" name="Text Box 2">
              <a:extLst>
                <a:ext uri="{FF2B5EF4-FFF2-40B4-BE49-F238E27FC236}">
                  <a16:creationId xmlns:a16="http://schemas.microsoft.com/office/drawing/2014/main" id="{7DEE2664-5A5F-4954-B1EB-9565AF68D5A5}"/>
                </a:ext>
              </a:extLst>
            </p:cNvPr>
            <p:cNvSpPr txBox="1">
              <a:spLocks noChangeArrowheads="1"/>
            </p:cNvSpPr>
            <p:nvPr/>
          </p:nvSpPr>
          <p:spPr bwMode="auto">
            <a:xfrm>
              <a:off x="1237437" y="92273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7</a:t>
              </a:r>
              <a:endParaRPr lang="en-US" sz="2800">
                <a:effectLst/>
                <a:latin typeface="Times New Roman" panose="02020603050405020304" pitchFamily="18" charset="0"/>
                <a:ea typeface="Times New Roman" panose="02020603050405020304" pitchFamily="18" charset="0"/>
                <a:cs typeface="KacstBook"/>
              </a:endParaRPr>
            </a:p>
          </p:txBody>
        </p:sp>
        <p:sp>
          <p:nvSpPr>
            <p:cNvPr id="21" name="Text Box 2">
              <a:extLst>
                <a:ext uri="{FF2B5EF4-FFF2-40B4-BE49-F238E27FC236}">
                  <a16:creationId xmlns:a16="http://schemas.microsoft.com/office/drawing/2014/main" id="{8CD5D484-E5F9-4625-AD59-D57572EBD52C}"/>
                </a:ext>
              </a:extLst>
            </p:cNvPr>
            <p:cNvSpPr txBox="1">
              <a:spLocks noChangeArrowheads="1"/>
            </p:cNvSpPr>
            <p:nvPr/>
          </p:nvSpPr>
          <p:spPr bwMode="auto">
            <a:xfrm>
              <a:off x="2609850" y="68524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4</a:t>
              </a:r>
              <a:endParaRPr lang="en-US" sz="2800">
                <a:effectLst/>
                <a:latin typeface="Times New Roman" panose="02020603050405020304" pitchFamily="18" charset="0"/>
                <a:ea typeface="Times New Roman" panose="02020603050405020304" pitchFamily="18" charset="0"/>
                <a:cs typeface="KacstBook"/>
              </a:endParaRPr>
            </a:p>
          </p:txBody>
        </p:sp>
        <p:sp>
          <p:nvSpPr>
            <p:cNvPr id="22" name="Text Box 2">
              <a:extLst>
                <a:ext uri="{FF2B5EF4-FFF2-40B4-BE49-F238E27FC236}">
                  <a16:creationId xmlns:a16="http://schemas.microsoft.com/office/drawing/2014/main" id="{EB492E74-7FDE-48BE-84B6-3BC2E760CCEC}"/>
                </a:ext>
              </a:extLst>
            </p:cNvPr>
            <p:cNvSpPr txBox="1">
              <a:spLocks noChangeArrowheads="1"/>
            </p:cNvSpPr>
            <p:nvPr/>
          </p:nvSpPr>
          <p:spPr bwMode="auto">
            <a:xfrm>
              <a:off x="153962" y="1116961"/>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8</a:t>
              </a:r>
              <a:endParaRPr lang="en-US" sz="2800">
                <a:effectLst/>
                <a:latin typeface="Times New Roman" panose="02020603050405020304" pitchFamily="18" charset="0"/>
                <a:ea typeface="Times New Roman" panose="02020603050405020304" pitchFamily="18" charset="0"/>
                <a:cs typeface="KacstBook"/>
              </a:endParaRPr>
            </a:p>
          </p:txBody>
        </p:sp>
        <p:sp>
          <p:nvSpPr>
            <p:cNvPr id="23" name="Text Box 2">
              <a:extLst>
                <a:ext uri="{FF2B5EF4-FFF2-40B4-BE49-F238E27FC236}">
                  <a16:creationId xmlns:a16="http://schemas.microsoft.com/office/drawing/2014/main" id="{4D047F6D-D0C3-4568-BCB5-B4A31FE00EB8}"/>
                </a:ext>
              </a:extLst>
            </p:cNvPr>
            <p:cNvSpPr txBox="1">
              <a:spLocks noChangeArrowheads="1"/>
            </p:cNvSpPr>
            <p:nvPr/>
          </p:nvSpPr>
          <p:spPr bwMode="auto">
            <a:xfrm>
              <a:off x="1803781"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6</a:t>
              </a:r>
              <a:endParaRPr lang="en-US" sz="2800">
                <a:effectLst/>
                <a:latin typeface="Times New Roman" panose="02020603050405020304" pitchFamily="18" charset="0"/>
                <a:ea typeface="Times New Roman" panose="02020603050405020304" pitchFamily="18" charset="0"/>
                <a:cs typeface="KacstBook"/>
              </a:endParaRPr>
            </a:p>
          </p:txBody>
        </p:sp>
        <p:sp>
          <p:nvSpPr>
            <p:cNvPr id="24" name="Text Box 2">
              <a:extLst>
                <a:ext uri="{FF2B5EF4-FFF2-40B4-BE49-F238E27FC236}">
                  <a16:creationId xmlns:a16="http://schemas.microsoft.com/office/drawing/2014/main" id="{B27F5F4C-9079-42D1-9462-59D0792DD0FE}"/>
                </a:ext>
              </a:extLst>
            </p:cNvPr>
            <p:cNvSpPr txBox="1">
              <a:spLocks noChangeArrowheads="1"/>
            </p:cNvSpPr>
            <p:nvPr/>
          </p:nvSpPr>
          <p:spPr bwMode="auto">
            <a:xfrm>
              <a:off x="711225" y="1875772"/>
              <a:ext cx="295910" cy="237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CA" sz="2800">
                  <a:effectLst/>
                  <a:latin typeface="Times New Roman" panose="02020603050405020304" pitchFamily="18" charset="0"/>
                  <a:ea typeface="Times New Roman" panose="02020603050405020304" pitchFamily="18" charset="0"/>
                  <a:cs typeface="KacstBook"/>
                </a:rPr>
                <a:t>5</a:t>
              </a:r>
              <a:endParaRPr lang="en-US" sz="2800">
                <a:effectLst/>
                <a:latin typeface="Times New Roman" panose="02020603050405020304" pitchFamily="18" charset="0"/>
                <a:ea typeface="Times New Roman" panose="02020603050405020304" pitchFamily="18" charset="0"/>
                <a:cs typeface="KacstBook"/>
              </a:endParaRPr>
            </a:p>
          </p:txBody>
        </p:sp>
      </p:grpSp>
      <p:sp>
        <p:nvSpPr>
          <p:cNvPr id="25" name="TextBox 24">
            <a:extLst>
              <a:ext uri="{FF2B5EF4-FFF2-40B4-BE49-F238E27FC236}">
                <a16:creationId xmlns:a16="http://schemas.microsoft.com/office/drawing/2014/main" id="{8A56618D-FE70-47A7-99BC-29FC03D093F9}"/>
              </a:ext>
            </a:extLst>
          </p:cNvPr>
          <p:cNvSpPr txBox="1"/>
          <p:nvPr/>
        </p:nvSpPr>
        <p:spPr>
          <a:xfrm>
            <a:off x="8200503" y="1987867"/>
            <a:ext cx="3778920" cy="830997"/>
          </a:xfrm>
          <a:prstGeom prst="rect">
            <a:avLst/>
          </a:prstGeom>
          <a:noFill/>
        </p:spPr>
        <p:txBody>
          <a:bodyPr wrap="none" rtlCol="0">
            <a:spAutoFit/>
          </a:bodyPr>
          <a:lstStyle/>
          <a:p>
            <a:r>
              <a:rPr lang="en-US" sz="2400" dirty="0"/>
              <a:t>Add edge from small to large</a:t>
            </a:r>
          </a:p>
          <a:p>
            <a:pPr marL="342900" indent="-342900">
              <a:buFont typeface="Arial" panose="020B0604020202020204" pitchFamily="34" charset="0"/>
              <a:buChar char="•"/>
            </a:pPr>
            <a:r>
              <a:rPr lang="en-US" sz="2400" dirty="0"/>
              <a:t>1, 3, 5, 6, 7</a:t>
            </a:r>
          </a:p>
        </p:txBody>
      </p:sp>
    </p:spTree>
    <p:extLst>
      <p:ext uri="{BB962C8B-B14F-4D97-AF65-F5344CB8AC3E}">
        <p14:creationId xmlns:p14="http://schemas.microsoft.com/office/powerpoint/2010/main" val="255464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2188</Words>
  <Application>Microsoft Office PowerPoint</Application>
  <PresentationFormat>Widescreen</PresentationFormat>
  <Paragraphs>367</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Consolas</vt:lpstr>
      <vt:lpstr>Courier New</vt:lpstr>
      <vt:lpstr>Times New Roman</vt:lpstr>
      <vt:lpstr>Office Theme</vt:lpstr>
      <vt:lpstr>COSC 222 Data Structures</vt:lpstr>
      <vt:lpstr>PowerPoint Presentation</vt:lpstr>
      <vt:lpstr>Format</vt:lpstr>
      <vt:lpstr>Asymptotic growth</vt:lpstr>
      <vt:lpstr>Recall</vt:lpstr>
      <vt:lpstr>Unit test</vt:lpstr>
      <vt:lpstr>Graph representation</vt:lpstr>
      <vt:lpstr>Dijkstra’s algorithm</vt:lpstr>
      <vt:lpstr>Kruskal’s minimum spanning tree algorithm</vt:lpstr>
      <vt:lpstr>Kruskal’s minimum spanning tree algorithm</vt:lpstr>
      <vt:lpstr>Kruskal’s minimum spanning tree algorithm</vt:lpstr>
      <vt:lpstr>Kruskal’s minimum spanning tree algorithm</vt:lpstr>
      <vt:lpstr>Kruskal’s minimum spanning tree algorithm</vt:lpstr>
      <vt:lpstr>Kruskal’s minimum spanning tree algorithm</vt:lpstr>
      <vt:lpstr>Customer transactions</vt:lpstr>
      <vt:lpstr>Customer transactions</vt:lpstr>
      <vt:lpstr>Unsorted list</vt:lpstr>
      <vt:lpstr>9) Hash table on customer name + array of size 5. Each customer has a totalAmount property, and an unsorted list of purchases</vt:lpstr>
      <vt:lpstr>Other ideas</vt:lpstr>
      <vt:lpstr>Join</vt:lpstr>
      <vt:lpstr>Join</vt:lpstr>
      <vt:lpstr>Format</vt:lpstr>
    </vt:vector>
  </TitlesOfParts>
  <Company>UBC Okanagan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222 Data Structures</dc:title>
  <dc:creator>ylucet</dc:creator>
  <cp:lastModifiedBy>Lucet, Yves</cp:lastModifiedBy>
  <cp:revision>68</cp:revision>
  <dcterms:created xsi:type="dcterms:W3CDTF">2018-10-20T00:48:52Z</dcterms:created>
  <dcterms:modified xsi:type="dcterms:W3CDTF">2022-11-01T20:51:56Z</dcterms:modified>
</cp:coreProperties>
</file>