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6"/>
  </p:notesMasterIdLst>
  <p:sldIdLst>
    <p:sldId id="256" r:id="rId2"/>
    <p:sldId id="273" r:id="rId3"/>
    <p:sldId id="272"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Lato" panose="020B0604020202020204" charset="0"/>
      <p:regular r:id="rId21"/>
      <p:bold r:id="rId22"/>
      <p:italic r:id="rId23"/>
      <p:boldItalic r:id="rId24"/>
    </p:embeddedFont>
    <p:embeddedFont>
      <p:font typeface="Montserra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4" d="100"/>
          <a:sy n="84" d="100"/>
        </p:scale>
        <p:origin x="1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12-24T18:45:51.448" idx="2">
    <p:pos x="6000" y="0"/>
    <p:text>whenever we hear this word, the first question that came into our mind is what is brain drain????
So in simple words, it is the process of migration of young and talented people from one country to another.(from less developed country to more devoleped country)
-Hugesky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09110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b285b73812_0_25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b285b73812_0_25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b285b73812_0_25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285b73812_0_25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285b73812_0_25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gb285b73812_0_25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4" name="Google Shape;19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Autofit/>
          </a:bodyPr>
          <a:lstStyle>
            <a:lvl1pPr lvl="0" rtl="0">
              <a:spcBef>
                <a:spcPts val="0"/>
              </a:spcBef>
              <a:spcAft>
                <a:spcPts val="0"/>
              </a:spcAft>
              <a:buSzPts val="5300"/>
              <a:buNone/>
              <a:defRPr sz="5300"/>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1700"/>
              <a:buNone/>
              <a:defRPr/>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6" name="Google Shape;136;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137" name="Google Shape;137;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42" name="Google Shape;142;p14"/>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143" name="Google Shape;143;p14"/>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144" name="Google Shape;144;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5" name="Google Shape;145;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6" name="Google Shape;146;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1700"/>
              <a:buNone/>
              <a:defRPr/>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Autofit/>
          </a:bodyPr>
          <a:lstStyle>
            <a:lvl1pPr marL="457200" lvl="0" indent="-228600" rtl="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Autofit/>
          </a:bodyPr>
          <a:lstStyle>
            <a:lvl1pPr lvl="0" rtl="0">
              <a:spcBef>
                <a:spcPts val="0"/>
              </a:spcBef>
              <a:spcAft>
                <a:spcPts val="0"/>
              </a:spcAft>
              <a:buSzPts val="10700"/>
              <a:buNone/>
              <a:defRPr sz="10700"/>
            </a:lvl1pPr>
            <a:lvl2pPr lvl="1" rtl="0">
              <a:spcBef>
                <a:spcPts val="0"/>
              </a:spcBef>
              <a:spcAft>
                <a:spcPts val="0"/>
              </a:spcAft>
              <a:buSzPts val="10700"/>
              <a:buNone/>
              <a:defRPr sz="10700"/>
            </a:lvl2pPr>
            <a:lvl3pPr lvl="2" rtl="0">
              <a:spcBef>
                <a:spcPts val="0"/>
              </a:spcBef>
              <a:spcAft>
                <a:spcPts val="0"/>
              </a:spcAft>
              <a:buSzPts val="10700"/>
              <a:buNone/>
              <a:defRPr sz="10700"/>
            </a:lvl3pPr>
            <a:lvl4pPr lvl="3" rtl="0">
              <a:spcBef>
                <a:spcPts val="0"/>
              </a:spcBef>
              <a:spcAft>
                <a:spcPts val="0"/>
              </a:spcAft>
              <a:buSzPts val="10700"/>
              <a:buNone/>
              <a:defRPr sz="10700"/>
            </a:lvl4pPr>
            <a:lvl5pPr lvl="4" rtl="0">
              <a:spcBef>
                <a:spcPts val="0"/>
              </a:spcBef>
              <a:spcAft>
                <a:spcPts val="0"/>
              </a:spcAft>
              <a:buSzPts val="10700"/>
              <a:buNone/>
              <a:defRPr sz="10700"/>
            </a:lvl5pPr>
            <a:lvl6pPr lvl="5" rtl="0">
              <a:spcBef>
                <a:spcPts val="0"/>
              </a:spcBef>
              <a:spcAft>
                <a:spcPts val="0"/>
              </a:spcAft>
              <a:buSzPts val="10700"/>
              <a:buNone/>
              <a:defRPr sz="10700"/>
            </a:lvl6pPr>
            <a:lvl7pPr lvl="6" rtl="0">
              <a:spcBef>
                <a:spcPts val="0"/>
              </a:spcBef>
              <a:spcAft>
                <a:spcPts val="0"/>
              </a:spcAft>
              <a:buSzPts val="10700"/>
              <a:buNone/>
              <a:defRPr sz="10700"/>
            </a:lvl7pPr>
            <a:lvl8pPr lvl="7" rtl="0">
              <a:spcBef>
                <a:spcPts val="0"/>
              </a:spcBef>
              <a:spcAft>
                <a:spcPts val="0"/>
              </a:spcAft>
              <a:buSzPts val="10700"/>
              <a:buNone/>
              <a:defRPr sz="10700"/>
            </a:lvl8pPr>
            <a:lvl9pPr lvl="8" rtl="0">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rtl="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rtl="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rtl="0">
              <a:buNone/>
              <a:defRPr sz="1300">
                <a:solidFill>
                  <a:schemeClr val="lt1"/>
                </a:solidFill>
                <a:latin typeface="Lato"/>
                <a:ea typeface="Lato"/>
                <a:cs typeface="Lato"/>
                <a:sym typeface="Lato"/>
              </a:defRPr>
            </a:lvl1pPr>
            <a:lvl2pPr lvl="1" algn="r" rtl="0">
              <a:buNone/>
              <a:defRPr sz="1300">
                <a:solidFill>
                  <a:schemeClr val="lt1"/>
                </a:solidFill>
                <a:latin typeface="Lato"/>
                <a:ea typeface="Lato"/>
                <a:cs typeface="Lato"/>
                <a:sym typeface="Lato"/>
              </a:defRPr>
            </a:lvl2pPr>
            <a:lvl3pPr lvl="2" algn="r" rtl="0">
              <a:buNone/>
              <a:defRPr sz="1300">
                <a:solidFill>
                  <a:schemeClr val="lt1"/>
                </a:solidFill>
                <a:latin typeface="Lato"/>
                <a:ea typeface="Lato"/>
                <a:cs typeface="Lato"/>
                <a:sym typeface="Lato"/>
              </a:defRPr>
            </a:lvl3pPr>
            <a:lvl4pPr lvl="3" algn="r" rtl="0">
              <a:buNone/>
              <a:defRPr sz="1300">
                <a:solidFill>
                  <a:schemeClr val="lt1"/>
                </a:solidFill>
                <a:latin typeface="Lato"/>
                <a:ea typeface="Lato"/>
                <a:cs typeface="Lato"/>
                <a:sym typeface="Lato"/>
              </a:defRPr>
            </a:lvl4pPr>
            <a:lvl5pPr lvl="4" algn="r" rtl="0">
              <a:buNone/>
              <a:defRPr sz="1300">
                <a:solidFill>
                  <a:schemeClr val="lt1"/>
                </a:solidFill>
                <a:latin typeface="Lato"/>
                <a:ea typeface="Lato"/>
                <a:cs typeface="Lato"/>
                <a:sym typeface="Lato"/>
              </a:defRPr>
            </a:lvl5pPr>
            <a:lvl6pPr lvl="5" algn="r" rtl="0">
              <a:buNone/>
              <a:defRPr sz="1300">
                <a:solidFill>
                  <a:schemeClr val="lt1"/>
                </a:solidFill>
                <a:latin typeface="Lato"/>
                <a:ea typeface="Lato"/>
                <a:cs typeface="Lato"/>
                <a:sym typeface="Lato"/>
              </a:defRPr>
            </a:lvl6pPr>
            <a:lvl7pPr lvl="6" algn="r" rtl="0">
              <a:buNone/>
              <a:defRPr sz="1300">
                <a:solidFill>
                  <a:schemeClr val="lt1"/>
                </a:solidFill>
                <a:latin typeface="Lato"/>
                <a:ea typeface="Lato"/>
                <a:cs typeface="Lato"/>
                <a:sym typeface="Lato"/>
              </a:defRPr>
            </a:lvl7pPr>
            <a:lvl8pPr lvl="7" algn="r" rtl="0">
              <a:buNone/>
              <a:defRPr sz="1300">
                <a:solidFill>
                  <a:schemeClr val="lt1"/>
                </a:solidFill>
                <a:latin typeface="Lato"/>
                <a:ea typeface="Lato"/>
                <a:cs typeface="Lato"/>
                <a:sym typeface="Lato"/>
              </a:defRPr>
            </a:lvl8pPr>
            <a:lvl9pPr lvl="8" algn="r" rtl="0">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fade thruBlk="1"/>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www.investopedia.com/terms/b/brain_drain.asp"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lifehacks.io/5-reason-for-indias-brain-drain/" TargetMode="External"/><Relationship Id="rId4" Type="http://schemas.openxmlformats.org/officeDocument/2006/relationships/hyperlink" Target="https://www.sundayguardianlive.com/lifestyle/brain-drain-becoming-cause-concern-india"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ctrTitle"/>
          </p:nvPr>
        </p:nvSpPr>
        <p:spPr>
          <a:xfrm>
            <a:off x="1491450" y="2570043"/>
            <a:ext cx="9209100" cy="3011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US" sz="4000" b="1" dirty="0">
                <a:latin typeface="Times New Roman"/>
                <a:ea typeface="Times New Roman"/>
                <a:cs typeface="Times New Roman"/>
                <a:sym typeface="Times New Roman"/>
              </a:rPr>
            </a:br>
            <a:br>
              <a:rPr lang="en-US" sz="4000" b="1" dirty="0">
                <a:latin typeface="Times New Roman"/>
                <a:ea typeface="Times New Roman"/>
                <a:cs typeface="Times New Roman"/>
                <a:sym typeface="Times New Roman"/>
              </a:rPr>
            </a:br>
            <a:br>
              <a:rPr lang="en-US" sz="4000" b="1" dirty="0">
                <a:latin typeface="Times New Roman"/>
                <a:ea typeface="Times New Roman"/>
                <a:cs typeface="Times New Roman"/>
                <a:sym typeface="Times New Roman"/>
              </a:rPr>
            </a:br>
            <a:br>
              <a:rPr lang="en-US" sz="4000" b="1" dirty="0">
                <a:latin typeface="Times New Roman"/>
                <a:ea typeface="Times New Roman"/>
                <a:cs typeface="Times New Roman"/>
                <a:sym typeface="Times New Roman"/>
              </a:rPr>
            </a:br>
            <a:r>
              <a:rPr lang="en-US" sz="4000" b="1" dirty="0">
                <a:latin typeface="Times New Roman"/>
                <a:ea typeface="Times New Roman"/>
                <a:cs typeface="Times New Roman"/>
                <a:sym typeface="Times New Roman"/>
              </a:rPr>
              <a:t>Brain Drain</a:t>
            </a:r>
            <a:endParaRPr sz="4000" b="1" dirty="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6000"/>
              <a:buFont typeface="Calibri"/>
              <a:buNone/>
            </a:pPr>
            <a:endParaRPr sz="3000" dirty="0"/>
          </a:p>
          <a:p>
            <a:pPr marL="0" lvl="0" indent="0" algn="l" rtl="0">
              <a:lnSpc>
                <a:spcPct val="90000"/>
              </a:lnSpc>
              <a:spcBef>
                <a:spcPts val="0"/>
              </a:spcBef>
              <a:spcAft>
                <a:spcPts val="0"/>
              </a:spcAft>
              <a:buClr>
                <a:schemeClr val="dk1"/>
              </a:buClr>
              <a:buSzPts val="6000"/>
              <a:buFont typeface="Calibri"/>
              <a:buNone/>
            </a:pPr>
            <a:endParaRPr sz="3000" dirty="0"/>
          </a:p>
          <a:p>
            <a:pPr marL="0" lvl="0" indent="0" algn="l" rtl="0">
              <a:lnSpc>
                <a:spcPct val="90000"/>
              </a:lnSpc>
              <a:spcBef>
                <a:spcPts val="0"/>
              </a:spcBef>
              <a:spcAft>
                <a:spcPts val="0"/>
              </a:spcAft>
              <a:buClr>
                <a:schemeClr val="dk1"/>
              </a:buClr>
              <a:buSzPts val="6000"/>
              <a:buFont typeface="Calibri"/>
              <a:buNone/>
            </a:pPr>
            <a:endParaRPr sz="3000" dirty="0"/>
          </a:p>
          <a:p>
            <a:pPr marL="0" lvl="0" indent="0" algn="l" rtl="0">
              <a:lnSpc>
                <a:spcPct val="90000"/>
              </a:lnSpc>
              <a:spcBef>
                <a:spcPts val="0"/>
              </a:spcBef>
              <a:spcAft>
                <a:spcPts val="0"/>
              </a:spcAft>
              <a:buClr>
                <a:schemeClr val="dk1"/>
              </a:buClr>
              <a:buSzPts val="6000"/>
              <a:buFont typeface="Calibri"/>
              <a:buNone/>
            </a:pPr>
            <a:endParaRPr sz="3000" dirty="0"/>
          </a:p>
          <a:p>
            <a:pPr marL="0" lvl="0" indent="0" algn="ctr" rtl="0">
              <a:lnSpc>
                <a:spcPct val="90000"/>
              </a:lnSpc>
              <a:spcBef>
                <a:spcPts val="0"/>
              </a:spcBef>
              <a:spcAft>
                <a:spcPts val="0"/>
              </a:spcAft>
              <a:buClr>
                <a:schemeClr val="dk1"/>
              </a:buClr>
              <a:buSzPts val="6000"/>
              <a:buFont typeface="Calibri"/>
              <a:buNone/>
            </a:pPr>
            <a:r>
              <a:rPr lang="en-US" sz="2400" dirty="0">
                <a:latin typeface="Times New Roman"/>
                <a:ea typeface="Times New Roman"/>
                <a:cs typeface="Times New Roman"/>
                <a:sym typeface="Times New Roman"/>
              </a:rPr>
              <a:t>Presented By:</a:t>
            </a:r>
            <a:endParaRPr sz="2400" dirty="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6000"/>
              <a:buFont typeface="Calibri"/>
              <a:buNone/>
            </a:pPr>
            <a:br>
              <a:rPr lang="en-US" sz="2400" dirty="0">
                <a:latin typeface="Times New Roman"/>
                <a:ea typeface="Times New Roman"/>
                <a:cs typeface="Times New Roman"/>
                <a:sym typeface="Times New Roman"/>
              </a:rPr>
            </a:br>
            <a:r>
              <a:rPr lang="en-US" sz="2400" dirty="0">
                <a:latin typeface="Times New Roman"/>
                <a:ea typeface="Times New Roman"/>
                <a:cs typeface="Times New Roman"/>
                <a:sym typeface="Times New Roman"/>
              </a:rPr>
              <a:t>016 Akash Chavan</a:t>
            </a:r>
            <a:endParaRPr sz="2400" dirty="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6000"/>
              <a:buFont typeface="Calibri"/>
              <a:buNone/>
            </a:pPr>
            <a:r>
              <a:rPr lang="en-US" sz="2400" dirty="0">
                <a:latin typeface="Times New Roman"/>
                <a:ea typeface="Times New Roman"/>
                <a:cs typeface="Times New Roman"/>
                <a:sym typeface="Times New Roman"/>
              </a:rPr>
              <a:t>017 Akhil </a:t>
            </a:r>
            <a:r>
              <a:rPr lang="en-US" sz="2400" dirty="0" err="1">
                <a:latin typeface="Times New Roman"/>
                <a:ea typeface="Times New Roman"/>
                <a:cs typeface="Times New Roman"/>
                <a:sym typeface="Times New Roman"/>
              </a:rPr>
              <a:t>Darge</a:t>
            </a:r>
            <a:br>
              <a:rPr lang="en-US" sz="2400" dirty="0">
                <a:latin typeface="Times New Roman"/>
                <a:ea typeface="Times New Roman"/>
                <a:cs typeface="Times New Roman"/>
                <a:sym typeface="Times New Roman"/>
              </a:rPr>
            </a:br>
            <a:r>
              <a:rPr lang="en-US" sz="2400" dirty="0">
                <a:latin typeface="Times New Roman"/>
                <a:ea typeface="Times New Roman"/>
                <a:cs typeface="Times New Roman"/>
                <a:sym typeface="Times New Roman"/>
              </a:rPr>
              <a:t>018 Akhilesh Pathak</a:t>
            </a:r>
            <a:br>
              <a:rPr lang="en-US" sz="2400" dirty="0">
                <a:latin typeface="Times New Roman"/>
                <a:ea typeface="Times New Roman"/>
                <a:cs typeface="Times New Roman"/>
                <a:sym typeface="Times New Roman"/>
              </a:rPr>
            </a:br>
            <a:r>
              <a:rPr lang="en-US" sz="2400" dirty="0">
                <a:latin typeface="Times New Roman"/>
                <a:ea typeface="Times New Roman"/>
                <a:cs typeface="Times New Roman"/>
                <a:sym typeface="Times New Roman"/>
              </a:rPr>
              <a:t>019 </a:t>
            </a:r>
            <a:r>
              <a:rPr lang="en-US" sz="2400" dirty="0" err="1">
                <a:latin typeface="Times New Roman"/>
                <a:ea typeface="Times New Roman"/>
                <a:cs typeface="Times New Roman"/>
                <a:sym typeface="Times New Roman"/>
              </a:rPr>
              <a:t>Akhlesh</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Gour</a:t>
            </a:r>
            <a:br>
              <a:rPr lang="en-US" sz="2400" dirty="0">
                <a:latin typeface="Times New Roman"/>
                <a:ea typeface="Times New Roman"/>
                <a:cs typeface="Times New Roman"/>
                <a:sym typeface="Times New Roman"/>
              </a:rPr>
            </a:br>
            <a:r>
              <a:rPr lang="en-US" sz="2400" dirty="0">
                <a:latin typeface="Times New Roman"/>
                <a:ea typeface="Times New Roman"/>
                <a:cs typeface="Times New Roman"/>
                <a:sym typeface="Times New Roman"/>
              </a:rPr>
              <a:t>020 Akshat </a:t>
            </a:r>
            <a:r>
              <a:rPr lang="en-US" sz="2400" dirty="0" err="1">
                <a:latin typeface="Times New Roman"/>
                <a:ea typeface="Times New Roman"/>
                <a:cs typeface="Times New Roman"/>
                <a:sym typeface="Times New Roman"/>
              </a:rPr>
              <a:t>Sawerkar</a:t>
            </a:r>
            <a:endParaRPr sz="2400" dirty="0">
              <a:latin typeface="Times New Roman"/>
              <a:ea typeface="Times New Roman"/>
              <a:cs typeface="Times New Roman"/>
              <a:sym typeface="Times New Roman"/>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2400" b="1" dirty="0">
                <a:latin typeface="Times New Roman"/>
                <a:ea typeface="Times New Roman"/>
                <a:cs typeface="Times New Roman"/>
                <a:sym typeface="Times New Roman"/>
              </a:rPr>
              <a:t>ADVANTAGES OF BRAIN DRAIN</a:t>
            </a:r>
            <a:endParaRPr sz="2400" b="1" dirty="0">
              <a:latin typeface="Times New Roman"/>
              <a:ea typeface="Times New Roman"/>
              <a:cs typeface="Times New Roman"/>
              <a:sym typeface="Times New Roman"/>
            </a:endParaRPr>
          </a:p>
        </p:txBody>
      </p:sp>
      <p:sp>
        <p:nvSpPr>
          <p:cNvPr id="223" name="Google Shape;223;p26"/>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lvl="0" indent="-355600">
              <a:lnSpc>
                <a:spcPct val="200000"/>
              </a:lnSpc>
              <a:buSzPts val="2000"/>
              <a:buFont typeface="Times New Roman"/>
              <a:buChar char="●"/>
            </a:pPr>
            <a:r>
              <a:rPr lang="en-US" dirty="0">
                <a:latin typeface="Times New Roman"/>
                <a:ea typeface="Times New Roman"/>
                <a:cs typeface="Times New Roman"/>
                <a:sym typeface="Times New Roman"/>
              </a:rPr>
              <a:t>They get more opportunities</a:t>
            </a:r>
          </a:p>
          <a:p>
            <a:pPr lvl="0" indent="-355600">
              <a:lnSpc>
                <a:spcPct val="200000"/>
              </a:lnSpc>
              <a:buSzPts val="2000"/>
              <a:buFont typeface="Times New Roman"/>
              <a:buChar char="●"/>
            </a:pPr>
            <a:r>
              <a:rPr lang="en-US" dirty="0">
                <a:latin typeface="Times New Roman"/>
                <a:ea typeface="Times New Roman"/>
                <a:cs typeface="Times New Roman"/>
                <a:sym typeface="Times New Roman"/>
              </a:rPr>
              <a:t>They get more exposure</a:t>
            </a:r>
          </a:p>
          <a:p>
            <a:pPr lvl="0" indent="-355600">
              <a:lnSpc>
                <a:spcPct val="200000"/>
              </a:lnSpc>
              <a:buSzPts val="2000"/>
              <a:buFont typeface="Times New Roman"/>
              <a:buChar char="●"/>
            </a:pPr>
            <a:r>
              <a:rPr lang="en-US" dirty="0">
                <a:latin typeface="Times New Roman"/>
                <a:ea typeface="Times New Roman"/>
                <a:cs typeface="Times New Roman"/>
                <a:sym typeface="Times New Roman"/>
              </a:rPr>
              <a:t>They are able to increase there professional skills</a:t>
            </a:r>
          </a:p>
          <a:p>
            <a:pPr lvl="0" indent="-355600">
              <a:lnSpc>
                <a:spcPct val="200000"/>
              </a:lnSpc>
              <a:buSzPts val="2000"/>
              <a:buFont typeface="Times New Roman"/>
              <a:buChar char="●"/>
            </a:pPr>
            <a:r>
              <a:rPr lang="en-US" dirty="0">
                <a:latin typeface="Times New Roman"/>
                <a:ea typeface="Times New Roman"/>
                <a:cs typeface="Times New Roman"/>
                <a:sym typeface="Times New Roman"/>
              </a:rPr>
              <a:t>Makes them financially develop </a:t>
            </a:r>
          </a:p>
          <a:p>
            <a:pPr lvl="0" indent="-355600">
              <a:lnSpc>
                <a:spcPct val="200000"/>
              </a:lnSpc>
              <a:buSzPts val="2000"/>
              <a:buFont typeface="Times New Roman"/>
              <a:buChar char="●"/>
            </a:pPr>
            <a:r>
              <a:rPr lang="en-US" dirty="0">
                <a:latin typeface="Times New Roman"/>
                <a:ea typeface="Times New Roman"/>
                <a:cs typeface="Times New Roman"/>
                <a:sym typeface="Times New Roman"/>
              </a:rPr>
              <a:t>Helps to reduces the unemployment</a:t>
            </a:r>
          </a:p>
          <a:p>
            <a:pPr lvl="0" indent="-355600">
              <a:lnSpc>
                <a:spcPct val="200000"/>
              </a:lnSpc>
              <a:buSzPts val="2000"/>
              <a:buFont typeface="Times New Roman"/>
              <a:buChar char="●"/>
            </a:pPr>
            <a:r>
              <a:rPr lang="en-US" dirty="0">
                <a:latin typeface="Times New Roman"/>
                <a:ea typeface="Times New Roman"/>
                <a:cs typeface="Times New Roman"/>
                <a:sym typeface="Times New Roman"/>
              </a:rPr>
              <a:t> The individual can develop his own nation by applying the skills </a:t>
            </a:r>
          </a:p>
          <a:p>
            <a:pPr lvl="0" indent="-355600">
              <a:lnSpc>
                <a:spcPct val="200000"/>
              </a:lnSpc>
              <a:buSzPts val="2000"/>
              <a:buFont typeface="Times New Roman"/>
              <a:buChar char="●"/>
            </a:pPr>
            <a:r>
              <a:rPr lang="en-US" dirty="0">
                <a:latin typeface="Times New Roman"/>
                <a:ea typeface="Times New Roman"/>
                <a:cs typeface="Times New Roman"/>
                <a:sym typeface="Times New Roman"/>
              </a:rPr>
              <a:t>Helps to improve the education and infrastructure</a:t>
            </a:r>
            <a:endParaRPr dirty="0">
              <a:latin typeface="Times New Roman"/>
              <a:ea typeface="Times New Roman"/>
              <a:cs typeface="Times New Roman"/>
              <a:sym typeface="Times New Roman"/>
            </a:endParaRPr>
          </a:p>
          <a:p>
            <a:pPr marL="228600" lvl="0" indent="-50800" algn="l" rtl="0">
              <a:lnSpc>
                <a:spcPct val="90000"/>
              </a:lnSpc>
              <a:spcBef>
                <a:spcPts val="1000"/>
              </a:spcBef>
              <a:spcAft>
                <a:spcPts val="2100"/>
              </a:spcAft>
              <a:buClr>
                <a:schemeClr val="dk1"/>
              </a:buClr>
              <a:buSzPts val="28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2400" b="1" dirty="0">
                <a:latin typeface="Times New Roman"/>
                <a:ea typeface="Times New Roman"/>
                <a:cs typeface="Times New Roman"/>
                <a:sym typeface="Times New Roman"/>
              </a:rPr>
              <a:t>DISADVANTAGES</a:t>
            </a:r>
            <a:endParaRPr sz="2400" b="1" dirty="0">
              <a:latin typeface="Times New Roman"/>
              <a:ea typeface="Times New Roman"/>
              <a:cs typeface="Times New Roman"/>
              <a:sym typeface="Times New Roman"/>
            </a:endParaRPr>
          </a:p>
        </p:txBody>
      </p:sp>
      <p:sp>
        <p:nvSpPr>
          <p:cNvPr id="229" name="Google Shape;229;p27"/>
          <p:cNvSpPr txBox="1">
            <a:spLocks noGrp="1"/>
          </p:cNvSpPr>
          <p:nvPr>
            <p:ph type="body" idx="1"/>
          </p:nvPr>
        </p:nvSpPr>
        <p:spPr>
          <a:xfrm>
            <a:off x="1730000" y="1814876"/>
            <a:ext cx="9385200" cy="4156800"/>
          </a:xfrm>
          <a:prstGeom prst="rect">
            <a:avLst/>
          </a:prstGeom>
          <a:noFill/>
          <a:ln>
            <a:noFill/>
          </a:ln>
        </p:spPr>
        <p:txBody>
          <a:bodyPr spcFirstLastPara="1" wrap="square" lIns="91425" tIns="45700" rIns="91425" bIns="45700" anchor="t" anchorCtr="0">
            <a:noAutofit/>
          </a:bodyPr>
          <a:lstStyle/>
          <a:p>
            <a:pPr marL="609600" lvl="0" indent="-431800">
              <a:lnSpc>
                <a:spcPct val="150000"/>
              </a:lnSpc>
              <a:spcBef>
                <a:spcPts val="495"/>
              </a:spcBef>
              <a:buSzPts val="2000"/>
              <a:buFont typeface="Times New Roman"/>
              <a:buChar char="●"/>
            </a:pPr>
            <a:r>
              <a:rPr lang="en-US" dirty="0">
                <a:latin typeface="Times New Roman" panose="02020603050405020304" pitchFamily="18" charset="0"/>
                <a:ea typeface="Arial"/>
                <a:cs typeface="Times New Roman" panose="02020603050405020304" pitchFamily="18" charset="0"/>
                <a:sym typeface="Arial"/>
              </a:rPr>
              <a:t> It can lead to a shortage of skilled workers</a:t>
            </a:r>
          </a:p>
          <a:p>
            <a:pPr marL="609600" lvl="0" indent="-431800">
              <a:lnSpc>
                <a:spcPct val="150000"/>
              </a:lnSpc>
              <a:spcBef>
                <a:spcPts val="495"/>
              </a:spcBef>
              <a:buSzPts val="2000"/>
              <a:buFont typeface="Times New Roman"/>
              <a:buChar char="●"/>
            </a:pPr>
            <a:r>
              <a:rPr lang="en-US" dirty="0">
                <a:latin typeface="Times New Roman" panose="02020603050405020304" pitchFamily="18" charset="0"/>
                <a:ea typeface="Arial"/>
                <a:cs typeface="Times New Roman" panose="02020603050405020304" pitchFamily="18" charset="0"/>
                <a:sym typeface="Arial"/>
              </a:rPr>
              <a:t> Loss of  tax revenue </a:t>
            </a:r>
          </a:p>
          <a:p>
            <a:pPr marL="609600" lvl="0" indent="-431800">
              <a:lnSpc>
                <a:spcPct val="150000"/>
              </a:lnSpc>
              <a:spcBef>
                <a:spcPts val="495"/>
              </a:spcBef>
              <a:buSzPts val="2000"/>
              <a:buFont typeface="Times New Roman"/>
              <a:buChar char="●"/>
            </a:pPr>
            <a:r>
              <a:rPr lang="en-US" dirty="0">
                <a:latin typeface="Times New Roman" panose="02020603050405020304" pitchFamily="18" charset="0"/>
                <a:ea typeface="Arial"/>
                <a:cs typeface="Times New Roman" panose="02020603050405020304" pitchFamily="18" charset="0"/>
                <a:sym typeface="Arial"/>
              </a:rPr>
              <a:t> Lower in growth of country</a:t>
            </a:r>
          </a:p>
          <a:p>
            <a:pPr marL="609600" lvl="0" indent="-431800">
              <a:lnSpc>
                <a:spcPct val="150000"/>
              </a:lnSpc>
              <a:spcBef>
                <a:spcPts val="495"/>
              </a:spcBef>
              <a:buSzPts val="2000"/>
              <a:buFont typeface="Times New Roman"/>
              <a:buChar char="●"/>
            </a:pPr>
            <a:r>
              <a:rPr lang="en-US" dirty="0">
                <a:latin typeface="Times New Roman" panose="02020603050405020304" pitchFamily="18" charset="0"/>
                <a:ea typeface="Arial"/>
                <a:cs typeface="Times New Roman" panose="02020603050405020304" pitchFamily="18" charset="0"/>
                <a:sym typeface="Arial"/>
              </a:rPr>
              <a:t> The investment in higher education is lost</a:t>
            </a:r>
          </a:p>
          <a:p>
            <a:pPr marL="609600" lvl="0" indent="-431800">
              <a:lnSpc>
                <a:spcPct val="150000"/>
              </a:lnSpc>
              <a:spcBef>
                <a:spcPts val="495"/>
              </a:spcBef>
              <a:buSzPts val="2000"/>
              <a:buFont typeface="Times New Roman"/>
              <a:buChar char="●"/>
            </a:pPr>
            <a:r>
              <a:rPr lang="en-US" dirty="0">
                <a:latin typeface="Times New Roman" panose="02020603050405020304" pitchFamily="18" charset="0"/>
                <a:ea typeface="Arial"/>
                <a:cs typeface="Times New Roman" panose="02020603050405020304" pitchFamily="18" charset="0"/>
                <a:sym typeface="Arial"/>
              </a:rPr>
              <a:t> Loses  potential entrepreneurs</a:t>
            </a:r>
            <a:endParaRPr dirty="0">
              <a:latin typeface="Times New Roman" panose="02020603050405020304" pitchFamily="18" charset="0"/>
              <a:ea typeface="Arial"/>
              <a:cs typeface="Times New Roman" panose="02020603050405020304" pitchFamily="18" charset="0"/>
              <a:sym typeface="Arial"/>
            </a:endParaRPr>
          </a:p>
          <a:p>
            <a:pPr marL="0" lvl="0" indent="0" algn="l" rtl="0">
              <a:lnSpc>
                <a:spcPct val="100000"/>
              </a:lnSpc>
              <a:spcBef>
                <a:spcPts val="1000"/>
              </a:spcBef>
              <a:spcAft>
                <a:spcPts val="0"/>
              </a:spcAft>
              <a:buNone/>
            </a:pPr>
            <a:endParaRPr sz="1800" dirty="0">
              <a:latin typeface="Arial"/>
              <a:ea typeface="Arial"/>
              <a:cs typeface="Arial"/>
              <a:sym typeface="Arial"/>
            </a:endParaRPr>
          </a:p>
          <a:p>
            <a:pPr marL="12700" lvl="0" indent="50800" algn="l" rtl="0">
              <a:lnSpc>
                <a:spcPct val="100000"/>
              </a:lnSpc>
              <a:spcBef>
                <a:spcPts val="1000"/>
              </a:spcBef>
              <a:spcAft>
                <a:spcPts val="0"/>
              </a:spcAft>
              <a:buClr>
                <a:schemeClr val="dk1"/>
              </a:buClr>
              <a:buSzPts val="1800"/>
              <a:buChar char="●"/>
            </a:pPr>
            <a:endParaRPr sz="1800" dirty="0">
              <a:latin typeface="Arial"/>
              <a:ea typeface="Arial"/>
              <a:cs typeface="Arial"/>
              <a:sym typeface="Arial"/>
            </a:endParaRPr>
          </a:p>
          <a:p>
            <a:pPr marL="12700" lvl="0" indent="50800" algn="l" rtl="0">
              <a:lnSpc>
                <a:spcPct val="100000"/>
              </a:lnSpc>
              <a:spcBef>
                <a:spcPts val="495"/>
              </a:spcBef>
              <a:spcAft>
                <a:spcPts val="0"/>
              </a:spcAft>
              <a:buClr>
                <a:schemeClr val="dk1"/>
              </a:buClr>
              <a:buSzPts val="1800"/>
              <a:buChar char="●"/>
            </a:pPr>
            <a:endParaRPr sz="1800" dirty="0"/>
          </a:p>
          <a:p>
            <a:pPr marL="0" lvl="0" indent="0" algn="l" rtl="0">
              <a:lnSpc>
                <a:spcPct val="90000"/>
              </a:lnSpc>
              <a:spcBef>
                <a:spcPts val="1000"/>
              </a:spcBef>
              <a:spcAft>
                <a:spcPts val="2100"/>
              </a:spcAft>
              <a:buClr>
                <a:schemeClr val="dk1"/>
              </a:buClr>
              <a:buSzPts val="2800"/>
              <a:buNone/>
            </a:pPr>
            <a:endParaRPr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3025741" y="1712900"/>
            <a:ext cx="6368100" cy="1002165"/>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2400" b="1" dirty="0">
                <a:latin typeface="Times New Roman"/>
                <a:ea typeface="Times New Roman"/>
                <a:cs typeface="Times New Roman"/>
                <a:sym typeface="Times New Roman"/>
              </a:rPr>
              <a:t>CONCLUSION</a:t>
            </a:r>
            <a:endParaRPr sz="2400" b="1" dirty="0">
              <a:latin typeface="Times New Roman"/>
              <a:ea typeface="Times New Roman"/>
              <a:cs typeface="Times New Roman"/>
              <a:sym typeface="Times New Roman"/>
            </a:endParaRPr>
          </a:p>
          <a:p>
            <a:pPr marL="0" lvl="0" indent="0" algn="ctr" rtl="0">
              <a:spcBef>
                <a:spcPts val="0"/>
              </a:spcBef>
              <a:spcAft>
                <a:spcPts val="0"/>
              </a:spcAft>
              <a:buNone/>
            </a:pPr>
            <a:endParaRPr sz="2400" b="1" dirty="0">
              <a:latin typeface="Times New Roman"/>
              <a:ea typeface="Times New Roman"/>
              <a:cs typeface="Times New Roman"/>
              <a:sym typeface="Times New Roman"/>
            </a:endParaRPr>
          </a:p>
          <a:p>
            <a:pPr marL="0" lvl="0" indent="0" algn="ctr" rtl="0">
              <a:spcBef>
                <a:spcPts val="0"/>
              </a:spcBef>
              <a:spcAft>
                <a:spcPts val="0"/>
              </a:spcAft>
              <a:buNone/>
            </a:pPr>
            <a:endParaRPr sz="2400" b="1" dirty="0">
              <a:latin typeface="Times New Roman"/>
              <a:ea typeface="Times New Roman"/>
              <a:cs typeface="Times New Roman"/>
              <a:sym typeface="Times New Roman"/>
            </a:endParaRPr>
          </a:p>
          <a:p>
            <a:pPr marL="0" lvl="0" indent="0" algn="ctr" rtl="0">
              <a:spcBef>
                <a:spcPts val="0"/>
              </a:spcBef>
              <a:spcAft>
                <a:spcPts val="0"/>
              </a:spcAft>
              <a:buNone/>
            </a:pPr>
            <a:endParaRPr sz="2400" b="1" dirty="0">
              <a:latin typeface="Times New Roman"/>
              <a:ea typeface="Times New Roman"/>
              <a:cs typeface="Times New Roman"/>
              <a:sym typeface="Times New Roman"/>
            </a:endParaRPr>
          </a:p>
          <a:p>
            <a:pPr marL="0" lvl="0" indent="0" algn="ctr" rtl="0">
              <a:spcBef>
                <a:spcPts val="0"/>
              </a:spcBef>
              <a:spcAft>
                <a:spcPts val="0"/>
              </a:spcAft>
              <a:buNone/>
            </a:pPr>
            <a:endParaRPr sz="2400" b="1" dirty="0">
              <a:latin typeface="Times New Roman"/>
              <a:ea typeface="Times New Roman"/>
              <a:cs typeface="Times New Roman"/>
              <a:sym typeface="Times New Roman"/>
            </a:endParaRPr>
          </a:p>
        </p:txBody>
      </p:sp>
      <p:sp>
        <p:nvSpPr>
          <p:cNvPr id="236" name="Google Shape;236;p28"/>
          <p:cNvSpPr txBox="1">
            <a:spLocks noGrp="1"/>
          </p:cNvSpPr>
          <p:nvPr>
            <p:ph type="body" idx="1"/>
          </p:nvPr>
        </p:nvSpPr>
        <p:spPr>
          <a:xfrm>
            <a:off x="2911950" y="2947391"/>
            <a:ext cx="6368100" cy="1620934"/>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dirty="0">
                <a:latin typeface="Times New Roman" panose="02020603050405020304" pitchFamily="18" charset="0"/>
                <a:cs typeface="Times New Roman" panose="02020603050405020304" pitchFamily="18" charset="0"/>
              </a:rPr>
              <a:t>As we discussed about brain drain, this is one of the leading problem India is facing right now, so we have to work on it and government should take initiatives. So that talented individuals will get chance to manifest.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2400" b="1" dirty="0">
                <a:latin typeface="Times New Roman"/>
                <a:ea typeface="Times New Roman"/>
                <a:cs typeface="Times New Roman"/>
                <a:sym typeface="Times New Roman"/>
              </a:rPr>
              <a:t>REFERENCES</a:t>
            </a:r>
            <a:endParaRPr sz="2400" b="1" dirty="0">
              <a:latin typeface="Times New Roman"/>
              <a:ea typeface="Times New Roman"/>
              <a:cs typeface="Times New Roman"/>
              <a:sym typeface="Times New Roman"/>
            </a:endParaRPr>
          </a:p>
        </p:txBody>
      </p:sp>
      <p:sp>
        <p:nvSpPr>
          <p:cNvPr id="243" name="Google Shape;243;p29"/>
          <p:cNvSpPr txBox="1">
            <a:spLocks noGrp="1"/>
          </p:cNvSpPr>
          <p:nvPr>
            <p:ph type="body" idx="1"/>
          </p:nvPr>
        </p:nvSpPr>
        <p:spPr>
          <a:xfrm>
            <a:off x="1730000" y="1943375"/>
            <a:ext cx="9385200" cy="4028400"/>
          </a:xfrm>
          <a:prstGeom prst="rect">
            <a:avLst/>
          </a:prstGeom>
        </p:spPr>
        <p:txBody>
          <a:bodyPr spcFirstLastPara="1" wrap="square" lIns="121900" tIns="121900" rIns="121900" bIns="121900" anchor="t" anchorCtr="0">
            <a:noAutofit/>
          </a:bodyPr>
          <a:lstStyle/>
          <a:p>
            <a:pPr marL="457200" lvl="0" indent="-355600" algn="l" rtl="0">
              <a:lnSpc>
                <a:spcPct val="200000"/>
              </a:lnSpc>
              <a:spcBef>
                <a:spcPts val="0"/>
              </a:spcBef>
              <a:spcAft>
                <a:spcPts val="0"/>
              </a:spcAft>
              <a:buSzPts val="2000"/>
              <a:buFont typeface="Times New Roman"/>
              <a:buChar char="●"/>
            </a:pPr>
            <a:r>
              <a:rPr lang="en-US" u="sng" dirty="0">
                <a:solidFill>
                  <a:schemeClr val="bg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https://www.investopedia.com/terms/b/brain_drain.asp</a:t>
            </a:r>
            <a:endParaRPr dirty="0">
              <a:solidFill>
                <a:schemeClr val="bg1"/>
              </a:solidFill>
              <a:latin typeface="Times New Roman"/>
              <a:ea typeface="Times New Roman"/>
              <a:cs typeface="Times New Roman"/>
              <a:sym typeface="Times New Roman"/>
            </a:endParaRPr>
          </a:p>
          <a:p>
            <a:pPr marL="457200" lvl="0" indent="-355600" algn="l" rtl="0">
              <a:lnSpc>
                <a:spcPct val="200000"/>
              </a:lnSpc>
              <a:spcBef>
                <a:spcPts val="0"/>
              </a:spcBef>
              <a:spcAft>
                <a:spcPts val="0"/>
              </a:spcAft>
              <a:buSzPts val="2000"/>
              <a:buFont typeface="Times New Roman"/>
              <a:buChar char="●"/>
            </a:pPr>
            <a:r>
              <a:rPr lang="en-US" u="sng" dirty="0">
                <a:solidFill>
                  <a:schemeClr val="bg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https://www.sundayguardianlive.com/lifestyle/brain-drain-becoming-cause-concern-india</a:t>
            </a:r>
            <a:endParaRPr dirty="0">
              <a:solidFill>
                <a:schemeClr val="bg1"/>
              </a:solidFill>
              <a:latin typeface="Times New Roman"/>
              <a:ea typeface="Times New Roman"/>
              <a:cs typeface="Times New Roman"/>
              <a:sym typeface="Times New Roman"/>
            </a:endParaRPr>
          </a:p>
          <a:p>
            <a:pPr marL="457200" lvl="0" indent="-355600" algn="l" rtl="0">
              <a:lnSpc>
                <a:spcPct val="200000"/>
              </a:lnSpc>
              <a:spcBef>
                <a:spcPts val="0"/>
              </a:spcBef>
              <a:spcAft>
                <a:spcPts val="0"/>
              </a:spcAft>
              <a:buSzPts val="2000"/>
              <a:buFont typeface="Times New Roman"/>
              <a:buChar char="●"/>
            </a:pPr>
            <a:r>
              <a:rPr lang="en-US" u="sng" dirty="0">
                <a:solidFill>
                  <a:schemeClr val="bg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https://lifehacks.io/5-reason-for-indias-brain-drain/</a:t>
            </a:r>
            <a:endParaRPr dirty="0">
              <a:solidFill>
                <a:schemeClr val="bg1"/>
              </a:solidFill>
              <a:latin typeface="Times New Roman"/>
              <a:ea typeface="Times New Roman"/>
              <a:cs typeface="Times New Roman"/>
              <a:sym typeface="Times New Roman"/>
            </a:endParaRPr>
          </a:p>
          <a:p>
            <a:pPr marL="457200" lvl="0" indent="0" algn="l" rtl="0">
              <a:spcBef>
                <a:spcPts val="2100"/>
              </a:spcBef>
              <a:spcAft>
                <a:spcPts val="0"/>
              </a:spcAft>
              <a:buNone/>
            </a:pPr>
            <a:endParaRPr sz="2000" dirty="0">
              <a:latin typeface="Times New Roman"/>
              <a:ea typeface="Times New Roman"/>
              <a:cs typeface="Times New Roman"/>
              <a:sym typeface="Times New Roman"/>
            </a:endParaRPr>
          </a:p>
          <a:p>
            <a:pPr marL="0" lvl="0" indent="0" algn="l" rtl="0">
              <a:spcBef>
                <a:spcPts val="2100"/>
              </a:spcBef>
              <a:spcAft>
                <a:spcPts val="0"/>
              </a:spcAft>
              <a:buNone/>
            </a:pPr>
            <a:endParaRPr dirty="0"/>
          </a:p>
          <a:p>
            <a:pPr marL="457200" lvl="0" indent="0" algn="l" rtl="0">
              <a:spcBef>
                <a:spcPts val="2100"/>
              </a:spcBef>
              <a:spcAft>
                <a:spcPts val="21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title"/>
          </p:nvPr>
        </p:nvSpPr>
        <p:spPr>
          <a:xfrm>
            <a:off x="741948" y="2362367"/>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THANK YOU</a:t>
            </a:r>
            <a:endParaRPr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2400" b="1" dirty="0">
                <a:latin typeface="Times New Roman"/>
                <a:ea typeface="Times New Roman"/>
                <a:cs typeface="Times New Roman"/>
                <a:sym typeface="Times New Roman"/>
              </a:rPr>
              <a:t>WHAT IS BRAIN DRAIN</a:t>
            </a:r>
            <a:endParaRPr sz="2400" b="1" dirty="0">
              <a:latin typeface="Times New Roman"/>
              <a:ea typeface="Times New Roman"/>
              <a:cs typeface="Times New Roman"/>
              <a:sym typeface="Times New Roman"/>
            </a:endParaRPr>
          </a:p>
        </p:txBody>
      </p:sp>
      <p:sp>
        <p:nvSpPr>
          <p:cNvPr id="158" name="Google Shape;158;p16"/>
          <p:cNvSpPr txBox="1">
            <a:spLocks noGrp="1"/>
          </p:cNvSpPr>
          <p:nvPr>
            <p:ph type="body" idx="1"/>
          </p:nvPr>
        </p:nvSpPr>
        <p:spPr>
          <a:xfrm>
            <a:off x="1229246" y="1743900"/>
            <a:ext cx="4866754" cy="4134900"/>
          </a:xfrm>
          <a:prstGeom prst="rect">
            <a:avLst/>
          </a:prstGeom>
          <a:noFill/>
          <a:ln>
            <a:noFill/>
          </a:ln>
        </p:spPr>
        <p:txBody>
          <a:bodyPr spcFirstLastPara="1" wrap="square" lIns="91425" tIns="45700" rIns="91425" bIns="45700" anchor="t" anchorCtr="0">
            <a:noAutofit/>
          </a:bodyPr>
          <a:lstStyle/>
          <a:p>
            <a:pPr marL="457200" lvl="0" indent="-355600" algn="l" rtl="0">
              <a:lnSpc>
                <a:spcPct val="200000"/>
              </a:lnSpc>
              <a:spcBef>
                <a:spcPts val="0"/>
              </a:spcBef>
              <a:spcAft>
                <a:spcPts val="0"/>
              </a:spcAft>
              <a:buSzPts val="2000"/>
              <a:buChar char="●"/>
            </a:pPr>
            <a:r>
              <a:rPr lang="en-US" dirty="0">
                <a:latin typeface="Times New Roman"/>
                <a:ea typeface="Times New Roman"/>
                <a:cs typeface="Times New Roman"/>
                <a:sym typeface="Times New Roman"/>
              </a:rPr>
              <a:t>Understanding brain drain / human flight</a:t>
            </a:r>
          </a:p>
          <a:p>
            <a:pPr marL="457200" lvl="0" indent="-355600" algn="l" rtl="0">
              <a:lnSpc>
                <a:spcPct val="200000"/>
              </a:lnSpc>
              <a:spcBef>
                <a:spcPts val="0"/>
              </a:spcBef>
              <a:spcAft>
                <a:spcPts val="0"/>
              </a:spcAft>
              <a:buSzPts val="2000"/>
              <a:buChar char="●"/>
            </a:pPr>
            <a:r>
              <a:rPr lang="en-US" dirty="0">
                <a:latin typeface="Times New Roman"/>
                <a:ea typeface="Times New Roman"/>
                <a:cs typeface="Times New Roman"/>
                <a:sym typeface="Times New Roman"/>
              </a:rPr>
              <a:t>History of brain drain</a:t>
            </a:r>
          </a:p>
          <a:p>
            <a:pPr marL="457200" lvl="0" indent="-355600" algn="l" rtl="0">
              <a:lnSpc>
                <a:spcPct val="200000"/>
              </a:lnSpc>
              <a:spcBef>
                <a:spcPts val="0"/>
              </a:spcBef>
              <a:spcAft>
                <a:spcPts val="0"/>
              </a:spcAft>
              <a:buSzPts val="2000"/>
              <a:buChar char="●"/>
            </a:pPr>
            <a:r>
              <a:rPr lang="en-US" dirty="0">
                <a:latin typeface="Times New Roman"/>
                <a:ea typeface="Times New Roman"/>
                <a:cs typeface="Times New Roman"/>
                <a:sym typeface="Times New Roman"/>
              </a:rPr>
              <a:t>Root cause of brain drain</a:t>
            </a:r>
          </a:p>
          <a:p>
            <a:pPr marL="457200" lvl="0" indent="-355600" algn="l" rtl="0">
              <a:lnSpc>
                <a:spcPct val="200000"/>
              </a:lnSpc>
              <a:spcBef>
                <a:spcPts val="0"/>
              </a:spcBef>
              <a:spcAft>
                <a:spcPts val="0"/>
              </a:spcAft>
              <a:buSzPts val="2000"/>
              <a:buChar char="●"/>
            </a:pPr>
            <a:r>
              <a:rPr lang="en-US" dirty="0">
                <a:latin typeface="Times New Roman"/>
                <a:ea typeface="Times New Roman"/>
                <a:cs typeface="Times New Roman"/>
                <a:sym typeface="Times New Roman"/>
              </a:rPr>
              <a:t>Impact on India </a:t>
            </a:r>
          </a:p>
          <a:p>
            <a:pPr marL="457200" lvl="0" indent="-355600" algn="l" rtl="0">
              <a:lnSpc>
                <a:spcPct val="200000"/>
              </a:lnSpc>
              <a:spcBef>
                <a:spcPts val="0"/>
              </a:spcBef>
              <a:spcAft>
                <a:spcPts val="0"/>
              </a:spcAft>
              <a:buSzPts val="2000"/>
              <a:buChar char="●"/>
            </a:pPr>
            <a:r>
              <a:rPr lang="en-US" dirty="0">
                <a:latin typeface="Times New Roman"/>
                <a:ea typeface="Times New Roman"/>
                <a:cs typeface="Times New Roman"/>
                <a:sym typeface="Times New Roman"/>
              </a:rPr>
              <a:t>How to overcome </a:t>
            </a:r>
          </a:p>
          <a:p>
            <a:pPr marL="457200" lvl="0" indent="-355600" algn="l" rtl="0">
              <a:lnSpc>
                <a:spcPct val="200000"/>
              </a:lnSpc>
              <a:spcBef>
                <a:spcPts val="0"/>
              </a:spcBef>
              <a:spcAft>
                <a:spcPts val="0"/>
              </a:spcAft>
              <a:buSzPts val="2000"/>
              <a:buChar char="●"/>
            </a:pPr>
            <a:r>
              <a:rPr lang="en-US" dirty="0">
                <a:latin typeface="Times New Roman"/>
                <a:ea typeface="Times New Roman"/>
                <a:cs typeface="Times New Roman"/>
                <a:sym typeface="Times New Roman"/>
              </a:rPr>
              <a:t>Reverse brain drain</a:t>
            </a:r>
          </a:p>
          <a:p>
            <a:pPr marL="457200" lvl="0" indent="-355600" algn="l" rtl="0">
              <a:lnSpc>
                <a:spcPct val="150000"/>
              </a:lnSpc>
              <a:spcBef>
                <a:spcPts val="0"/>
              </a:spcBef>
              <a:spcAft>
                <a:spcPts val="0"/>
              </a:spcAft>
              <a:buSzPts val="2000"/>
              <a:buChar char="●"/>
            </a:pPr>
            <a:endParaRPr lang="en-US" sz="2000" dirty="0">
              <a:latin typeface="Times New Roman"/>
              <a:ea typeface="Times New Roman"/>
              <a:cs typeface="Times New Roman"/>
              <a:sym typeface="Times New Roman"/>
            </a:endParaRPr>
          </a:p>
          <a:p>
            <a:pPr indent="-355600" algn="just">
              <a:lnSpc>
                <a:spcPct val="150000"/>
              </a:lnSpc>
              <a:buSzPts val="2000"/>
              <a:buFont typeface="Times New Roman"/>
              <a:buChar char="●"/>
            </a:pPr>
            <a:endParaRPr lang="en-US" sz="2000" dirty="0">
              <a:latin typeface="Times New Roman"/>
              <a:ea typeface="Times New Roman"/>
              <a:cs typeface="Times New Roman"/>
              <a:sym typeface="Times New Roman"/>
            </a:endParaRPr>
          </a:p>
          <a:p>
            <a:pPr lvl="0" indent="-355600" algn="just">
              <a:lnSpc>
                <a:spcPct val="150000"/>
              </a:lnSpc>
              <a:buSzPts val="2000"/>
              <a:buFont typeface="Times New Roman"/>
              <a:buChar char="●"/>
            </a:pPr>
            <a:endParaRPr lang="en-US" sz="2000" dirty="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endParaRPr sz="2000" dirty="0">
              <a:latin typeface="Times New Roman"/>
              <a:ea typeface="Times New Roman"/>
              <a:cs typeface="Times New Roman"/>
              <a:sym typeface="Times New Roman"/>
            </a:endParaRPr>
          </a:p>
          <a:p>
            <a:pPr marL="457200" lvl="0" indent="0" algn="l" rtl="0">
              <a:lnSpc>
                <a:spcPct val="150000"/>
              </a:lnSpc>
              <a:spcBef>
                <a:spcPts val="1000"/>
              </a:spcBef>
              <a:spcAft>
                <a:spcPts val="0"/>
              </a:spcAft>
              <a:buNone/>
            </a:pPr>
            <a:endParaRPr dirty="0"/>
          </a:p>
          <a:p>
            <a:pPr marL="0" lvl="0" indent="0" algn="just" rtl="0">
              <a:lnSpc>
                <a:spcPct val="150000"/>
              </a:lnSpc>
              <a:spcBef>
                <a:spcPts val="1000"/>
              </a:spcBef>
              <a:spcAft>
                <a:spcPts val="0"/>
              </a:spcAft>
              <a:buClr>
                <a:schemeClr val="dk1"/>
              </a:buClr>
              <a:buSzPts val="2800"/>
              <a:buNone/>
            </a:pPr>
            <a:endParaRPr sz="2400" dirty="0"/>
          </a:p>
          <a:p>
            <a:pPr marL="457200" lvl="0" indent="0" algn="just" rtl="0">
              <a:lnSpc>
                <a:spcPct val="90000"/>
              </a:lnSpc>
              <a:spcBef>
                <a:spcPts val="2100"/>
              </a:spcBef>
              <a:spcAft>
                <a:spcPts val="2100"/>
              </a:spcAft>
              <a:buNone/>
            </a:pPr>
            <a:endParaRPr sz="2400" dirty="0"/>
          </a:p>
        </p:txBody>
      </p:sp>
      <p:pic>
        <p:nvPicPr>
          <p:cNvPr id="4" name="Picture 3" descr="th.jpg"/>
          <p:cNvPicPr>
            <a:picLocks noChangeAspect="1"/>
          </p:cNvPicPr>
          <p:nvPr/>
        </p:nvPicPr>
        <p:blipFill>
          <a:blip r:embed="rId3"/>
          <a:stretch>
            <a:fillRect/>
          </a:stretch>
        </p:blipFill>
        <p:spPr>
          <a:xfrm>
            <a:off x="6422600" y="1743900"/>
            <a:ext cx="4866754" cy="3680972"/>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20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8">
                                            <p:txEl>
                                              <p:pRg st="1" end="1"/>
                                            </p:txEl>
                                          </p:spTgt>
                                        </p:tgtEl>
                                        <p:attrNameLst>
                                          <p:attrName>style.visibility</p:attrName>
                                        </p:attrNameLst>
                                      </p:cBhvr>
                                      <p:to>
                                        <p:strVal val="visible"/>
                                      </p:to>
                                    </p:set>
                                    <p:animEffect transition="in" filter="fade">
                                      <p:cBhvr>
                                        <p:cTn id="12" dur="2000"/>
                                        <p:tgtEl>
                                          <p:spTgt spid="1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8">
                                            <p:txEl>
                                              <p:pRg st="2" end="2"/>
                                            </p:txEl>
                                          </p:spTgt>
                                        </p:tgtEl>
                                        <p:attrNameLst>
                                          <p:attrName>style.visibility</p:attrName>
                                        </p:attrNameLst>
                                      </p:cBhvr>
                                      <p:to>
                                        <p:strVal val="visible"/>
                                      </p:to>
                                    </p:set>
                                    <p:animEffect transition="in" filter="fade">
                                      <p:cBhvr>
                                        <p:cTn id="17" dur="2000"/>
                                        <p:tgtEl>
                                          <p:spTgt spid="1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8">
                                            <p:txEl>
                                              <p:pRg st="3" end="3"/>
                                            </p:txEl>
                                          </p:spTgt>
                                        </p:tgtEl>
                                        <p:attrNameLst>
                                          <p:attrName>style.visibility</p:attrName>
                                        </p:attrNameLst>
                                      </p:cBhvr>
                                      <p:to>
                                        <p:strVal val="visible"/>
                                      </p:to>
                                    </p:set>
                                    <p:animEffect transition="in" filter="fade">
                                      <p:cBhvr>
                                        <p:cTn id="22" dur="2000"/>
                                        <p:tgtEl>
                                          <p:spTgt spid="1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8">
                                            <p:txEl>
                                              <p:pRg st="4" end="4"/>
                                            </p:txEl>
                                          </p:spTgt>
                                        </p:tgtEl>
                                        <p:attrNameLst>
                                          <p:attrName>style.visibility</p:attrName>
                                        </p:attrNameLst>
                                      </p:cBhvr>
                                      <p:to>
                                        <p:strVal val="visible"/>
                                      </p:to>
                                    </p:set>
                                    <p:animEffect transition="in" filter="fade">
                                      <p:cBhvr>
                                        <p:cTn id="27" dur="2000"/>
                                        <p:tgtEl>
                                          <p:spTgt spid="1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8">
                                            <p:txEl>
                                              <p:pRg st="5" end="5"/>
                                            </p:txEl>
                                          </p:spTgt>
                                        </p:tgtEl>
                                        <p:attrNameLst>
                                          <p:attrName>style.visibility</p:attrName>
                                        </p:attrNameLst>
                                      </p:cBhvr>
                                      <p:to>
                                        <p:strVal val="visible"/>
                                      </p:to>
                                    </p:set>
                                    <p:animEffect transition="in" filter="fade">
                                      <p:cBhvr>
                                        <p:cTn id="32" dur="2000"/>
                                        <p:tgtEl>
                                          <p:spTgt spid="1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457200" lvl="0" indent="-355600" algn="ctr">
              <a:lnSpc>
                <a:spcPct val="150000"/>
              </a:lnSpc>
            </a:pPr>
            <a:r>
              <a:rPr lang="en-US" sz="1600" b="1" dirty="0"/>
              <a:t> </a:t>
            </a:r>
            <a:r>
              <a:rPr lang="en-US" sz="2400" b="1" dirty="0">
                <a:latin typeface="Times New Roman" panose="02020603050405020304" pitchFamily="18" charset="0"/>
                <a:cs typeface="Times New Roman" panose="02020603050405020304" pitchFamily="18" charset="0"/>
              </a:rPr>
              <a:t>ACCORDING TO NSF REPORT</a:t>
            </a:r>
            <a:br>
              <a:rPr lang="en-US" sz="2400" dirty="0">
                <a:latin typeface="Times New Roman" panose="02020603050405020304" pitchFamily="18" charset="0"/>
                <a:cs typeface="Times New Roman" panose="02020603050405020304" pitchFamily="18" charset="0"/>
              </a:rPr>
            </a:br>
            <a:br>
              <a:rPr lang="en-US" sz="1600" dirty="0"/>
            </a:br>
            <a:endParaRPr sz="1600" dirty="0"/>
          </a:p>
        </p:txBody>
      </p:sp>
      <p:pic>
        <p:nvPicPr>
          <p:cNvPr id="164" name="Google Shape;164;p17"/>
          <p:cNvPicPr preferRelativeResize="0">
            <a:picLocks noGrp="1"/>
          </p:cNvPicPr>
          <p:nvPr>
            <p:ph type="body" idx="1"/>
          </p:nvPr>
        </p:nvPicPr>
        <p:blipFill rotWithShape="1">
          <a:blip r:embed="rId3">
            <a:alphaModFix/>
          </a:blip>
          <a:stretch/>
        </p:blipFill>
        <p:spPr>
          <a:xfrm>
            <a:off x="6892502" y="2148840"/>
            <a:ext cx="4537075" cy="3406362"/>
          </a:xfrm>
          <a:prstGeom prst="rect">
            <a:avLst/>
          </a:prstGeom>
          <a:noFill/>
          <a:ln>
            <a:noFill/>
          </a:ln>
        </p:spPr>
      </p:pic>
      <p:sp>
        <p:nvSpPr>
          <p:cNvPr id="4" name="Text Placeholder 3"/>
          <p:cNvSpPr>
            <a:spLocks noGrp="1"/>
          </p:cNvSpPr>
          <p:nvPr>
            <p:ph type="body" idx="2"/>
          </p:nvPr>
        </p:nvSpPr>
        <p:spPr>
          <a:xfrm>
            <a:off x="1147011" y="2148840"/>
            <a:ext cx="4537500" cy="3609567"/>
          </a:xfrm>
        </p:spPr>
        <p:txBody>
          <a:bodyPr/>
          <a:lstStyle/>
          <a:p>
            <a:pPr>
              <a:lnSpc>
                <a:spcPct val="250000"/>
              </a:lnSpc>
            </a:pPr>
            <a:r>
              <a:rPr lang="en-US" dirty="0">
                <a:latin typeface="Times New Roman" panose="02020603050405020304" pitchFamily="18" charset="0"/>
                <a:cs typeface="Times New Roman" panose="02020603050405020304" pitchFamily="18" charset="0"/>
              </a:rPr>
              <a:t>Migration of 3crore Indians</a:t>
            </a:r>
          </a:p>
          <a:p>
            <a:pPr>
              <a:lnSpc>
                <a:spcPct val="250000"/>
              </a:lnSpc>
            </a:pPr>
            <a:r>
              <a:rPr lang="en-US" dirty="0">
                <a:latin typeface="Times New Roman" panose="02020603050405020304" pitchFamily="18" charset="0"/>
                <a:cs typeface="Times New Roman" panose="02020603050405020304" pitchFamily="18" charset="0"/>
              </a:rPr>
              <a:t>Estimation of scientist working in NASA</a:t>
            </a:r>
          </a:p>
          <a:p>
            <a:pPr>
              <a:lnSpc>
                <a:spcPct val="250000"/>
              </a:lnSpc>
            </a:pPr>
            <a:r>
              <a:rPr lang="en-US" dirty="0">
                <a:latin typeface="Times New Roman" panose="02020603050405020304" pitchFamily="18" charset="0"/>
                <a:cs typeface="Times New Roman" panose="02020603050405020304" pitchFamily="18" charset="0"/>
              </a:rPr>
              <a:t>Estimation of doctors working un UK</a:t>
            </a:r>
          </a:p>
          <a:p>
            <a:pPr>
              <a:lnSpc>
                <a:spcPct val="250000"/>
              </a:lnSpc>
            </a:pPr>
            <a:r>
              <a:rPr lang="en-US" dirty="0">
                <a:latin typeface="Times New Roman" panose="02020603050405020304" pitchFamily="18" charset="0"/>
                <a:cs typeface="Times New Roman" panose="02020603050405020304" pitchFamily="18" charset="0"/>
              </a:rPr>
              <a:t>CEO of the worlds biggest company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10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2400" b="1" dirty="0">
                <a:latin typeface="Times New Roman"/>
                <a:ea typeface="Times New Roman"/>
                <a:cs typeface="Times New Roman"/>
                <a:sym typeface="Times New Roman"/>
              </a:rPr>
              <a:t>ROOT CAUSE OF INDIA FACING BRAIN DRAIN</a:t>
            </a:r>
            <a:endParaRPr sz="2400" dirty="0">
              <a:latin typeface="Times New Roman"/>
              <a:ea typeface="Times New Roman"/>
              <a:cs typeface="Times New Roman"/>
              <a:sym typeface="Times New Roman"/>
            </a:endParaRPr>
          </a:p>
        </p:txBody>
      </p:sp>
      <p:sp>
        <p:nvSpPr>
          <p:cNvPr id="185" name="Google Shape;185;p20"/>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609600" lvl="0" indent="-412750" algn="l" rtl="0">
              <a:lnSpc>
                <a:spcPct val="150000"/>
              </a:lnSpc>
              <a:spcBef>
                <a:spcPts val="0"/>
              </a:spcBef>
              <a:spcAft>
                <a:spcPts val="0"/>
              </a:spcAft>
              <a:buSzPts val="1700"/>
              <a:buChar char="●"/>
            </a:pPr>
            <a:r>
              <a:rPr lang="en-US" dirty="0">
                <a:latin typeface="Times New Roman" panose="02020603050405020304" pitchFamily="18" charset="0"/>
                <a:cs typeface="Times New Roman" panose="02020603050405020304" pitchFamily="18" charset="0"/>
              </a:rPr>
              <a:t>Higher Education</a:t>
            </a:r>
            <a:endParaRPr dirty="0">
              <a:latin typeface="Times New Roman" panose="02020603050405020304" pitchFamily="18" charset="0"/>
              <a:cs typeface="Times New Roman" panose="02020603050405020304" pitchFamily="18" charset="0"/>
            </a:endParaRPr>
          </a:p>
          <a:p>
            <a:pPr marL="609600" lvl="0" indent="-412750" algn="l" rtl="0">
              <a:lnSpc>
                <a:spcPct val="150000"/>
              </a:lnSpc>
              <a:spcBef>
                <a:spcPts val="0"/>
              </a:spcBef>
              <a:spcAft>
                <a:spcPts val="0"/>
              </a:spcAft>
              <a:buSzPts val="1700"/>
              <a:buChar char="●"/>
            </a:pPr>
            <a:r>
              <a:rPr lang="en-US" dirty="0">
                <a:latin typeface="Times New Roman" panose="02020603050405020304" pitchFamily="18" charset="0"/>
                <a:cs typeface="Times New Roman" panose="02020603050405020304" pitchFamily="18" charset="0"/>
              </a:rPr>
              <a:t>Challenging economic conditions and Policies</a:t>
            </a:r>
            <a:endParaRPr dirty="0">
              <a:latin typeface="Times New Roman" panose="02020603050405020304" pitchFamily="18" charset="0"/>
              <a:cs typeface="Times New Roman" panose="02020603050405020304" pitchFamily="18" charset="0"/>
            </a:endParaRPr>
          </a:p>
          <a:p>
            <a:pPr marL="609600" lvl="0" indent="-412750" algn="l" rtl="0">
              <a:lnSpc>
                <a:spcPct val="150000"/>
              </a:lnSpc>
              <a:spcBef>
                <a:spcPts val="0"/>
              </a:spcBef>
              <a:spcAft>
                <a:spcPts val="0"/>
              </a:spcAft>
              <a:buSzPts val="1700"/>
              <a:buChar char="●"/>
            </a:pPr>
            <a:r>
              <a:rPr lang="en-US" dirty="0">
                <a:latin typeface="Times New Roman" panose="02020603050405020304" pitchFamily="18" charset="0"/>
                <a:cs typeface="Times New Roman" panose="02020603050405020304" pitchFamily="18" charset="0"/>
              </a:rPr>
              <a:t>Value of Talent</a:t>
            </a:r>
            <a:endParaRPr dirty="0">
              <a:latin typeface="Times New Roman" panose="02020603050405020304" pitchFamily="18" charset="0"/>
              <a:cs typeface="Times New Roman" panose="02020603050405020304" pitchFamily="18" charset="0"/>
            </a:endParaRPr>
          </a:p>
          <a:p>
            <a:pPr marL="609600" lvl="0" indent="-412750" algn="l" rtl="0">
              <a:lnSpc>
                <a:spcPct val="150000"/>
              </a:lnSpc>
              <a:spcBef>
                <a:spcPts val="0"/>
              </a:spcBef>
              <a:spcAft>
                <a:spcPts val="0"/>
              </a:spcAft>
              <a:buSzPts val="1700"/>
              <a:buChar char="●"/>
            </a:pPr>
            <a:r>
              <a:rPr lang="en-US" dirty="0">
                <a:latin typeface="Times New Roman" panose="02020603050405020304" pitchFamily="18" charset="0"/>
                <a:cs typeface="Times New Roman" panose="02020603050405020304" pitchFamily="18" charset="0"/>
              </a:rPr>
              <a:t>Growing population</a:t>
            </a:r>
            <a:endParaRPr dirty="0">
              <a:latin typeface="Times New Roman" panose="02020603050405020304" pitchFamily="18" charset="0"/>
              <a:cs typeface="Times New Roman" panose="02020603050405020304" pitchFamily="18" charset="0"/>
            </a:endParaRPr>
          </a:p>
          <a:p>
            <a:pPr marL="609600" lvl="0" indent="-412750" algn="l" rtl="0">
              <a:lnSpc>
                <a:spcPct val="150000"/>
              </a:lnSpc>
              <a:spcBef>
                <a:spcPts val="0"/>
              </a:spcBef>
              <a:spcAft>
                <a:spcPts val="0"/>
              </a:spcAft>
              <a:buSzPts val="1700"/>
              <a:buChar char="●"/>
            </a:pPr>
            <a:r>
              <a:rPr lang="en-US" dirty="0">
                <a:latin typeface="Times New Roman" panose="02020603050405020304" pitchFamily="18" charset="0"/>
                <a:cs typeface="Times New Roman" panose="02020603050405020304" pitchFamily="18" charset="0"/>
              </a:rPr>
              <a:t>Unemployment</a:t>
            </a:r>
            <a:endParaRPr dirty="0">
              <a:latin typeface="Times New Roman" panose="02020603050405020304" pitchFamily="18" charset="0"/>
              <a:cs typeface="Times New Roman" panose="02020603050405020304" pitchFamily="18" charset="0"/>
            </a:endParaRPr>
          </a:p>
          <a:p>
            <a:pPr marL="609600" lvl="0" indent="-412750" algn="l" rtl="0">
              <a:lnSpc>
                <a:spcPct val="150000"/>
              </a:lnSpc>
              <a:spcBef>
                <a:spcPts val="0"/>
              </a:spcBef>
              <a:spcAft>
                <a:spcPts val="0"/>
              </a:spcAft>
              <a:buSzPts val="1700"/>
              <a:buChar char="●"/>
            </a:pPr>
            <a:r>
              <a:rPr lang="en-US" dirty="0">
                <a:latin typeface="Times New Roman" panose="02020603050405020304" pitchFamily="18" charset="0"/>
                <a:cs typeface="Times New Roman" panose="02020603050405020304" pitchFamily="18" charset="0"/>
              </a:rPr>
              <a:t>Lower Wages</a:t>
            </a:r>
            <a:endParaRPr dirty="0">
              <a:latin typeface="Times New Roman" panose="02020603050405020304" pitchFamily="18" charset="0"/>
              <a:cs typeface="Times New Roman" panose="02020603050405020304" pitchFamily="18" charset="0"/>
            </a:endParaRPr>
          </a:p>
          <a:p>
            <a:pPr marL="609600" lvl="0" indent="-412750" algn="l" rtl="0">
              <a:lnSpc>
                <a:spcPct val="150000"/>
              </a:lnSpc>
              <a:spcBef>
                <a:spcPts val="0"/>
              </a:spcBef>
              <a:spcAft>
                <a:spcPts val="0"/>
              </a:spcAft>
              <a:buSzPts val="1700"/>
              <a:buChar char="●"/>
            </a:pPr>
            <a:r>
              <a:rPr lang="en-US" dirty="0">
                <a:latin typeface="Times New Roman" panose="02020603050405020304" pitchFamily="18" charset="0"/>
                <a:cs typeface="Times New Roman" panose="02020603050405020304" pitchFamily="18" charset="0"/>
              </a:rPr>
              <a:t>Standard of living</a:t>
            </a:r>
            <a:endParaRPr dirty="0">
              <a:latin typeface="Times New Roman" panose="02020603050405020304" pitchFamily="18" charset="0"/>
              <a:cs typeface="Times New Roman" panose="02020603050405020304" pitchFamily="18" charset="0"/>
            </a:endParaRPr>
          </a:p>
          <a:p>
            <a:pPr marL="609600" lvl="0" indent="-412750" algn="l" rtl="0">
              <a:lnSpc>
                <a:spcPct val="150000"/>
              </a:lnSpc>
              <a:spcBef>
                <a:spcPts val="0"/>
              </a:spcBef>
              <a:spcAft>
                <a:spcPts val="0"/>
              </a:spcAft>
              <a:buSzPts val="1700"/>
              <a:buChar char="●"/>
            </a:pPr>
            <a:r>
              <a:rPr lang="en-US" dirty="0">
                <a:latin typeface="Times New Roman" panose="02020603050405020304" pitchFamily="18" charset="0"/>
                <a:cs typeface="Times New Roman" panose="02020603050405020304" pitchFamily="18" charset="0"/>
              </a:rPr>
              <a:t>Access of advance technology</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800"/>
              <a:buChar char="●"/>
            </a:pPr>
            <a:endParaRPr dirty="0"/>
          </a:p>
          <a:p>
            <a:pPr marL="228600" lvl="0" indent="-228600" algn="l" rtl="0">
              <a:lnSpc>
                <a:spcPct val="90000"/>
              </a:lnSpc>
              <a:spcBef>
                <a:spcPts val="1000"/>
              </a:spcBef>
              <a:spcAft>
                <a:spcPts val="0"/>
              </a:spcAft>
              <a:buClr>
                <a:schemeClr val="dk1"/>
              </a:buClr>
              <a:buSzPts val="2800"/>
              <a:buChar char="●"/>
            </a:pPr>
            <a:endParaRPr dirty="0"/>
          </a:p>
          <a:p>
            <a:pPr marL="0" lvl="0" indent="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2100"/>
              </a:spcAft>
              <a:buClr>
                <a:schemeClr val="dk1"/>
              </a:buClr>
              <a:buSzPts val="2800"/>
              <a:buNone/>
            </a:pPr>
            <a:endParaRPr dirty="0"/>
          </a:p>
        </p:txBody>
      </p:sp>
      <p:pic>
        <p:nvPicPr>
          <p:cNvPr id="4" name="Google Shape;178;p19">
            <a:extLst>
              <a:ext uri="{FF2B5EF4-FFF2-40B4-BE49-F238E27FC236}">
                <a16:creationId xmlns:a16="http://schemas.microsoft.com/office/drawing/2014/main" id="{4458B25B-0311-479F-B8C4-8CE76BA16742}"/>
              </a:ext>
            </a:extLst>
          </p:cNvPr>
          <p:cNvPicPr preferRelativeResize="0"/>
          <p:nvPr/>
        </p:nvPicPr>
        <p:blipFill rotWithShape="1">
          <a:blip r:embed="rId3">
            <a:alphaModFix/>
          </a:blip>
          <a:srcRect/>
          <a:stretch/>
        </p:blipFill>
        <p:spPr>
          <a:xfrm>
            <a:off x="6906445" y="2484187"/>
            <a:ext cx="4208755" cy="25288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2400" b="1" dirty="0">
                <a:latin typeface="Times New Roman"/>
                <a:ea typeface="Times New Roman"/>
                <a:cs typeface="Times New Roman"/>
                <a:sym typeface="Times New Roman"/>
              </a:rPr>
              <a:t>IMPACT ON INDIA</a:t>
            </a:r>
            <a:endParaRPr sz="2400" b="1" dirty="0">
              <a:latin typeface="Times New Roman"/>
              <a:ea typeface="Times New Roman"/>
              <a:cs typeface="Times New Roman"/>
              <a:sym typeface="Times New Roman"/>
            </a:endParaRPr>
          </a:p>
        </p:txBody>
      </p:sp>
      <p:sp>
        <p:nvSpPr>
          <p:cNvPr id="191" name="Google Shape;191;p21"/>
          <p:cNvSpPr txBox="1">
            <a:spLocks noGrp="1"/>
          </p:cNvSpPr>
          <p:nvPr>
            <p:ph type="body" idx="1"/>
          </p:nvPr>
        </p:nvSpPr>
        <p:spPr>
          <a:xfrm>
            <a:off x="1727453" y="1743900"/>
            <a:ext cx="9385200" cy="4227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dirty="0"/>
          </a:p>
          <a:p>
            <a:pPr marL="228600" lvl="0" indent="-177800" algn="l" rtl="0">
              <a:lnSpc>
                <a:spcPct val="100000"/>
              </a:lnSpc>
              <a:spcBef>
                <a:spcPts val="1000"/>
              </a:spcBef>
              <a:spcAft>
                <a:spcPts val="0"/>
              </a:spcAft>
              <a:buSzPts val="2000"/>
              <a:buFont typeface="Times New Roman"/>
              <a:buChar char="●"/>
            </a:pPr>
            <a:r>
              <a:rPr lang="en-US" dirty="0">
                <a:latin typeface="Times New Roman"/>
                <a:ea typeface="Times New Roman"/>
                <a:cs typeface="Times New Roman"/>
                <a:sym typeface="Times New Roman"/>
              </a:rPr>
              <a:t>Economy </a:t>
            </a:r>
            <a:endParaRPr dirty="0">
              <a:latin typeface="Times New Roman"/>
              <a:ea typeface="Times New Roman"/>
              <a:cs typeface="Times New Roman"/>
              <a:sym typeface="Times New Roman"/>
            </a:endParaRPr>
          </a:p>
          <a:p>
            <a:pPr marL="1219200" lvl="1" indent="-431800" algn="l" rtl="0">
              <a:lnSpc>
                <a:spcPct val="100000"/>
              </a:lnSpc>
              <a:spcBef>
                <a:spcPts val="1000"/>
              </a:spcBef>
              <a:spcAft>
                <a:spcPts val="0"/>
              </a:spcAft>
              <a:buSzPts val="2000"/>
              <a:buFont typeface="Times New Roman"/>
              <a:buChar char="○"/>
            </a:pPr>
            <a:r>
              <a:rPr lang="en-US" sz="1700" dirty="0">
                <a:latin typeface="Times New Roman"/>
                <a:ea typeface="Times New Roman"/>
                <a:cs typeface="Times New Roman"/>
                <a:sym typeface="Times New Roman"/>
              </a:rPr>
              <a:t>Lack of Tax Revenue</a:t>
            </a:r>
            <a:endParaRPr sz="1700" dirty="0">
              <a:latin typeface="Times New Roman"/>
              <a:ea typeface="Times New Roman"/>
              <a:cs typeface="Times New Roman"/>
              <a:sym typeface="Times New Roman"/>
            </a:endParaRPr>
          </a:p>
          <a:p>
            <a:pPr marL="1219200" lvl="1" indent="-431800" algn="l" rtl="0">
              <a:lnSpc>
                <a:spcPct val="100000"/>
              </a:lnSpc>
              <a:spcBef>
                <a:spcPts val="1000"/>
              </a:spcBef>
              <a:spcAft>
                <a:spcPts val="0"/>
              </a:spcAft>
              <a:buSzPts val="2000"/>
              <a:buFont typeface="Times New Roman"/>
              <a:buChar char="○"/>
            </a:pPr>
            <a:r>
              <a:rPr lang="en-US" sz="1700" dirty="0">
                <a:latin typeface="Times New Roman"/>
                <a:ea typeface="Times New Roman"/>
                <a:cs typeface="Times New Roman"/>
                <a:sym typeface="Times New Roman"/>
              </a:rPr>
              <a:t>30 million people residing outside India</a:t>
            </a:r>
            <a:endParaRPr sz="1700" dirty="0">
              <a:latin typeface="Times New Roman"/>
              <a:ea typeface="Times New Roman"/>
              <a:cs typeface="Times New Roman"/>
              <a:sym typeface="Times New Roman"/>
            </a:endParaRPr>
          </a:p>
          <a:p>
            <a:pPr marL="228600" lvl="0" indent="-241300" algn="l" rtl="0">
              <a:lnSpc>
                <a:spcPct val="150000"/>
              </a:lnSpc>
              <a:spcBef>
                <a:spcPts val="0"/>
              </a:spcBef>
              <a:spcAft>
                <a:spcPts val="0"/>
              </a:spcAft>
              <a:buSzPts val="2000"/>
              <a:buFont typeface="Times New Roman"/>
              <a:buChar char="●"/>
            </a:pPr>
            <a:r>
              <a:rPr lang="en-US" dirty="0">
                <a:latin typeface="Times New Roman"/>
                <a:ea typeface="Times New Roman"/>
                <a:cs typeface="Times New Roman"/>
                <a:sym typeface="Times New Roman"/>
              </a:rPr>
              <a:t>Loss of skilled professional</a:t>
            </a:r>
            <a:endParaRPr dirty="0">
              <a:latin typeface="Times New Roman"/>
              <a:ea typeface="Times New Roman"/>
              <a:cs typeface="Times New Roman"/>
              <a:sym typeface="Times New Roman"/>
            </a:endParaRPr>
          </a:p>
          <a:p>
            <a:pPr marL="1219200" lvl="1" indent="-431800" algn="l" rtl="0">
              <a:lnSpc>
                <a:spcPct val="150000"/>
              </a:lnSpc>
              <a:spcBef>
                <a:spcPts val="0"/>
              </a:spcBef>
              <a:spcAft>
                <a:spcPts val="0"/>
              </a:spcAft>
              <a:buSzPts val="2000"/>
              <a:buFont typeface="Times New Roman"/>
              <a:buChar char="○"/>
            </a:pPr>
            <a:r>
              <a:rPr lang="en-US" sz="1700" dirty="0">
                <a:latin typeface="Times New Roman"/>
                <a:ea typeface="Times New Roman"/>
                <a:cs typeface="Times New Roman"/>
                <a:sym typeface="Times New Roman"/>
              </a:rPr>
              <a:t>Lack of Inventions </a:t>
            </a:r>
            <a:endParaRPr sz="1700" dirty="0">
              <a:latin typeface="Times New Roman"/>
              <a:ea typeface="Times New Roman"/>
              <a:cs typeface="Times New Roman"/>
              <a:sym typeface="Times New Roman"/>
            </a:endParaRPr>
          </a:p>
          <a:p>
            <a:pPr marL="1219200" lvl="1" indent="-431800" algn="l" rtl="0">
              <a:lnSpc>
                <a:spcPct val="150000"/>
              </a:lnSpc>
              <a:spcBef>
                <a:spcPts val="0"/>
              </a:spcBef>
              <a:spcAft>
                <a:spcPts val="0"/>
              </a:spcAft>
              <a:buSzPts val="2000"/>
              <a:buFont typeface="Times New Roman"/>
              <a:buChar char="○"/>
            </a:pPr>
            <a:r>
              <a:rPr lang="en-US" sz="1700" dirty="0">
                <a:latin typeface="Times New Roman"/>
                <a:ea typeface="Times New Roman"/>
                <a:cs typeface="Times New Roman"/>
                <a:sym typeface="Times New Roman"/>
              </a:rPr>
              <a:t>Lack of Innovations</a:t>
            </a:r>
            <a:endParaRPr sz="1700" dirty="0">
              <a:latin typeface="Times New Roman"/>
              <a:ea typeface="Times New Roman"/>
              <a:cs typeface="Times New Roman"/>
              <a:sym typeface="Times New Roman"/>
            </a:endParaRPr>
          </a:p>
          <a:p>
            <a:pPr marL="228600" lvl="0" indent="-241300" algn="l" rtl="0">
              <a:lnSpc>
                <a:spcPct val="150000"/>
              </a:lnSpc>
              <a:spcBef>
                <a:spcPts val="0"/>
              </a:spcBef>
              <a:spcAft>
                <a:spcPts val="0"/>
              </a:spcAft>
              <a:buSzPts val="2000"/>
              <a:buChar char="●"/>
            </a:pPr>
            <a:r>
              <a:rPr lang="en-US" dirty="0">
                <a:latin typeface="Times New Roman"/>
                <a:ea typeface="Times New Roman"/>
                <a:cs typeface="Times New Roman"/>
                <a:sym typeface="Times New Roman"/>
              </a:rPr>
              <a:t>Loss of Health and Education services</a:t>
            </a:r>
            <a:endParaRPr dirty="0">
              <a:latin typeface="Times New Roman"/>
              <a:ea typeface="Times New Roman"/>
              <a:cs typeface="Times New Roman"/>
              <a:sym typeface="Times New Roman"/>
            </a:endParaRPr>
          </a:p>
          <a:p>
            <a:pPr marL="1219200" lvl="1" indent="-431800" algn="l" rtl="0">
              <a:lnSpc>
                <a:spcPct val="150000"/>
              </a:lnSpc>
              <a:spcBef>
                <a:spcPts val="0"/>
              </a:spcBef>
              <a:spcAft>
                <a:spcPts val="0"/>
              </a:spcAft>
              <a:buSzPts val="2000"/>
              <a:buFont typeface="Times New Roman"/>
              <a:buChar char="○"/>
            </a:pPr>
            <a:r>
              <a:rPr lang="en-US" sz="1700" dirty="0">
                <a:latin typeface="Times New Roman"/>
                <a:ea typeface="Times New Roman"/>
                <a:cs typeface="Times New Roman"/>
                <a:sym typeface="Times New Roman"/>
              </a:rPr>
              <a:t>Lack of Recovery Rate</a:t>
            </a:r>
            <a:endParaRPr sz="1700" dirty="0">
              <a:latin typeface="Times New Roman"/>
              <a:ea typeface="Times New Roman"/>
              <a:cs typeface="Times New Roman"/>
              <a:sym typeface="Times New Roman"/>
            </a:endParaRPr>
          </a:p>
        </p:txBody>
      </p:sp>
      <p:pic>
        <p:nvPicPr>
          <p:cNvPr id="4" name="Google Shape;179;p19">
            <a:extLst>
              <a:ext uri="{FF2B5EF4-FFF2-40B4-BE49-F238E27FC236}">
                <a16:creationId xmlns:a16="http://schemas.microsoft.com/office/drawing/2014/main" id="{0D37FBAE-D18A-4E0E-99E8-802C9D047F94}"/>
              </a:ext>
            </a:extLst>
          </p:cNvPr>
          <p:cNvPicPr preferRelativeResize="0"/>
          <p:nvPr/>
        </p:nvPicPr>
        <p:blipFill rotWithShape="1">
          <a:blip r:embed="rId3">
            <a:alphaModFix/>
          </a:blip>
          <a:srcRect/>
          <a:stretch/>
        </p:blipFill>
        <p:spPr>
          <a:xfrm>
            <a:off x="6954377" y="2491154"/>
            <a:ext cx="4002257" cy="250989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2400" b="1" dirty="0">
                <a:latin typeface="Times New Roman"/>
                <a:ea typeface="Times New Roman"/>
                <a:cs typeface="Times New Roman"/>
                <a:sym typeface="Times New Roman"/>
              </a:rPr>
              <a:t>HOW TO OVERCOME BRAIN DRAIN</a:t>
            </a:r>
            <a:endParaRPr sz="1100" b="1" dirty="0">
              <a:latin typeface="Times New Roman"/>
              <a:ea typeface="Times New Roman"/>
              <a:cs typeface="Times New Roman"/>
              <a:sym typeface="Times New Roman"/>
            </a:endParaRPr>
          </a:p>
        </p:txBody>
      </p:sp>
      <p:sp>
        <p:nvSpPr>
          <p:cNvPr id="197" name="Google Shape;197;p22"/>
          <p:cNvSpPr txBox="1">
            <a:spLocks noGrp="1"/>
          </p:cNvSpPr>
          <p:nvPr>
            <p:ph type="body" idx="1"/>
          </p:nvPr>
        </p:nvSpPr>
        <p:spPr>
          <a:xfrm>
            <a:off x="1638560" y="1743900"/>
            <a:ext cx="9385200" cy="3881700"/>
          </a:xfrm>
          <a:prstGeom prst="rect">
            <a:avLst/>
          </a:prstGeom>
          <a:noFill/>
          <a:ln>
            <a:noFill/>
          </a:ln>
        </p:spPr>
        <p:txBody>
          <a:bodyPr spcFirstLastPara="1" wrap="square" lIns="91425" tIns="45700" rIns="91425" bIns="45700" anchor="t" anchorCtr="0">
            <a:noAutofit/>
          </a:bodyPr>
          <a:lstStyle/>
          <a:p>
            <a:pPr marL="228600" lvl="0" indent="-241300" algn="just" rtl="0">
              <a:lnSpc>
                <a:spcPct val="200000"/>
              </a:lnSpc>
              <a:spcBef>
                <a:spcPts val="0"/>
              </a:spcBef>
              <a:spcAft>
                <a:spcPts val="0"/>
              </a:spcAft>
              <a:buSzPts val="2000"/>
              <a:buFont typeface="Times New Roman"/>
              <a:buChar char="●"/>
            </a:pPr>
            <a:r>
              <a:rPr lang="en-US" i="0" dirty="0">
                <a:solidFill>
                  <a:schemeClr val="bg1"/>
                </a:solidFill>
                <a:effectLst/>
                <a:latin typeface="Times New Roman" panose="02020603050405020304" pitchFamily="18" charset="0"/>
                <a:cs typeface="Times New Roman" panose="02020603050405020304" pitchFamily="18" charset="0"/>
              </a:rPr>
              <a:t>Rural Development</a:t>
            </a:r>
            <a:r>
              <a:rPr lang="en-US" dirty="0">
                <a:solidFill>
                  <a:schemeClr val="bg1"/>
                </a:solidFill>
                <a:latin typeface="Times New Roman" panose="02020603050405020304" pitchFamily="18" charset="0"/>
                <a:ea typeface="Times New Roman"/>
                <a:cs typeface="Times New Roman" panose="02020603050405020304" pitchFamily="18" charset="0"/>
                <a:sym typeface="Times New Roman"/>
              </a:rPr>
              <a:t> </a:t>
            </a:r>
          </a:p>
          <a:p>
            <a:pPr marL="228600" lvl="0" indent="-241300" algn="just" rtl="0">
              <a:lnSpc>
                <a:spcPct val="200000"/>
              </a:lnSpc>
              <a:spcBef>
                <a:spcPts val="0"/>
              </a:spcBef>
              <a:spcAft>
                <a:spcPts val="0"/>
              </a:spcAft>
              <a:buSzPts val="2000"/>
              <a:buFont typeface="Times New Roman"/>
              <a:buChar char="●"/>
            </a:pPr>
            <a:r>
              <a:rPr lang="en-US" dirty="0">
                <a:solidFill>
                  <a:schemeClr val="bg1"/>
                </a:solidFill>
                <a:latin typeface="Times New Roman" panose="02020603050405020304" pitchFamily="18" charset="0"/>
                <a:ea typeface="Times New Roman"/>
                <a:cs typeface="Times New Roman" panose="02020603050405020304" pitchFamily="18" charset="0"/>
                <a:sym typeface="Times New Roman"/>
              </a:rPr>
              <a:t>Education system</a:t>
            </a:r>
          </a:p>
          <a:p>
            <a:pPr marL="228600" lvl="0" indent="-241300" algn="just" rtl="0">
              <a:lnSpc>
                <a:spcPct val="200000"/>
              </a:lnSpc>
              <a:spcBef>
                <a:spcPts val="0"/>
              </a:spcBef>
              <a:spcAft>
                <a:spcPts val="0"/>
              </a:spcAft>
              <a:buSzPts val="2000"/>
              <a:buFont typeface="Times New Roman"/>
              <a:buChar char="●"/>
            </a:pPr>
            <a:r>
              <a:rPr lang="en-US" dirty="0">
                <a:latin typeface="Times New Roman"/>
                <a:ea typeface="Times New Roman"/>
                <a:cs typeface="Times New Roman"/>
                <a:sym typeface="Times New Roman"/>
              </a:rPr>
              <a:t>Infrastructure</a:t>
            </a:r>
            <a:endParaRPr dirty="0">
              <a:latin typeface="Times New Roman"/>
              <a:ea typeface="Times New Roman"/>
              <a:cs typeface="Times New Roman"/>
              <a:sym typeface="Times New Roman"/>
            </a:endParaRPr>
          </a:p>
          <a:p>
            <a:pPr marL="228600" lvl="0" indent="-241300" algn="just" rtl="0">
              <a:lnSpc>
                <a:spcPct val="200000"/>
              </a:lnSpc>
              <a:spcBef>
                <a:spcPts val="0"/>
              </a:spcBef>
              <a:spcAft>
                <a:spcPts val="0"/>
              </a:spcAft>
              <a:buSzPts val="2000"/>
              <a:buFont typeface="Times New Roman"/>
              <a:buChar char="●"/>
            </a:pPr>
            <a:r>
              <a:rPr lang="en-US" dirty="0">
                <a:latin typeface="Times New Roman"/>
                <a:ea typeface="Times New Roman"/>
                <a:cs typeface="Times New Roman"/>
                <a:sym typeface="Times New Roman"/>
              </a:rPr>
              <a:t>Politics</a:t>
            </a:r>
          </a:p>
          <a:p>
            <a:pPr marL="228600" indent="-241300" algn="just">
              <a:lnSpc>
                <a:spcPct val="200000"/>
              </a:lnSpc>
              <a:buSzPts val="2000"/>
              <a:buFont typeface="Times New Roman"/>
              <a:buChar char="●"/>
            </a:pPr>
            <a:r>
              <a:rPr lang="en-US" i="0" dirty="0">
                <a:solidFill>
                  <a:schemeClr val="bg1"/>
                </a:solidFill>
                <a:effectLst/>
                <a:latin typeface="Times New Roman" panose="02020603050405020304" pitchFamily="18" charset="0"/>
                <a:cs typeface="Times New Roman" panose="02020603050405020304" pitchFamily="18" charset="0"/>
              </a:rPr>
              <a:t>Work Culture</a:t>
            </a:r>
            <a:endParaRPr lang="en-US" dirty="0">
              <a:latin typeface="Times New Roman"/>
              <a:ea typeface="Times New Roman"/>
              <a:cs typeface="Times New Roman"/>
              <a:sym typeface="Times New Roman"/>
            </a:endParaRPr>
          </a:p>
          <a:p>
            <a:pPr marL="228600" lvl="0" indent="-241300" algn="just" rtl="0">
              <a:lnSpc>
                <a:spcPct val="200000"/>
              </a:lnSpc>
              <a:spcBef>
                <a:spcPts val="0"/>
              </a:spcBef>
              <a:spcAft>
                <a:spcPts val="0"/>
              </a:spcAft>
              <a:buSzPts val="2000"/>
              <a:buFont typeface="Times New Roman"/>
              <a:buChar char="●"/>
            </a:pPr>
            <a:r>
              <a:rPr lang="en-US" dirty="0">
                <a:latin typeface="Times New Roman"/>
                <a:ea typeface="Times New Roman"/>
                <a:cs typeface="Times New Roman"/>
                <a:sym typeface="Times New Roman"/>
              </a:rPr>
              <a:t>Reverse Brain Drain</a:t>
            </a:r>
            <a:endParaRPr dirty="0">
              <a:latin typeface="Times New Roman"/>
              <a:ea typeface="Times New Roman"/>
              <a:cs typeface="Times New Roman"/>
              <a:sym typeface="Times New Roman"/>
            </a:endParaRPr>
          </a:p>
          <a:p>
            <a:pPr marL="0" lvl="0" indent="0" algn="l" rtl="0">
              <a:lnSpc>
                <a:spcPct val="90000"/>
              </a:lnSpc>
              <a:spcBef>
                <a:spcPts val="1000"/>
              </a:spcBef>
              <a:spcAft>
                <a:spcPts val="2100"/>
              </a:spcAft>
              <a:buNone/>
            </a:pPr>
            <a:endParaRPr dirty="0"/>
          </a:p>
        </p:txBody>
      </p:sp>
      <p:pic>
        <p:nvPicPr>
          <p:cNvPr id="3" name="Picture 2">
            <a:extLst>
              <a:ext uri="{FF2B5EF4-FFF2-40B4-BE49-F238E27FC236}">
                <a16:creationId xmlns:a16="http://schemas.microsoft.com/office/drawing/2014/main" id="{002296DE-0EFE-44E8-A5C8-9F344141FC48}"/>
              </a:ext>
            </a:extLst>
          </p:cNvPr>
          <p:cNvPicPr>
            <a:picLocks noChangeAspect="1"/>
          </p:cNvPicPr>
          <p:nvPr/>
        </p:nvPicPr>
        <p:blipFill>
          <a:blip r:embed="rId3"/>
          <a:stretch>
            <a:fillRect/>
          </a:stretch>
        </p:blipFill>
        <p:spPr>
          <a:xfrm>
            <a:off x="5953970" y="2103120"/>
            <a:ext cx="4307840" cy="24231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animEffect transition="in" filter="fade">
                                      <p:cBhvr>
                                        <p:cTn id="7" dur="500"/>
                                        <p:tgtEl>
                                          <p:spTgt spid="19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7">
                                            <p:txEl>
                                              <p:pRg st="1" end="1"/>
                                            </p:txEl>
                                          </p:spTgt>
                                        </p:tgtEl>
                                        <p:attrNameLst>
                                          <p:attrName>style.visibility</p:attrName>
                                        </p:attrNameLst>
                                      </p:cBhvr>
                                      <p:to>
                                        <p:strVal val="visible"/>
                                      </p:to>
                                    </p:set>
                                    <p:animEffect transition="in" filter="fade">
                                      <p:cBhvr>
                                        <p:cTn id="10" dur="500"/>
                                        <p:tgtEl>
                                          <p:spTgt spid="19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97">
                                            <p:txEl>
                                              <p:pRg st="2" end="2"/>
                                            </p:txEl>
                                          </p:spTgt>
                                        </p:tgtEl>
                                        <p:attrNameLst>
                                          <p:attrName>style.visibility</p:attrName>
                                        </p:attrNameLst>
                                      </p:cBhvr>
                                      <p:to>
                                        <p:strVal val="visible"/>
                                      </p:to>
                                    </p:set>
                                    <p:animEffect transition="in" filter="fade">
                                      <p:cBhvr>
                                        <p:cTn id="13" dur="500"/>
                                        <p:tgtEl>
                                          <p:spTgt spid="19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97">
                                            <p:txEl>
                                              <p:pRg st="3" end="3"/>
                                            </p:txEl>
                                          </p:spTgt>
                                        </p:tgtEl>
                                        <p:attrNameLst>
                                          <p:attrName>style.visibility</p:attrName>
                                        </p:attrNameLst>
                                      </p:cBhvr>
                                      <p:to>
                                        <p:strVal val="visible"/>
                                      </p:to>
                                    </p:set>
                                    <p:animEffect transition="in" filter="fade">
                                      <p:cBhvr>
                                        <p:cTn id="16" dur="500"/>
                                        <p:tgtEl>
                                          <p:spTgt spid="19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97">
                                            <p:txEl>
                                              <p:pRg st="4" end="4"/>
                                            </p:txEl>
                                          </p:spTgt>
                                        </p:tgtEl>
                                        <p:attrNameLst>
                                          <p:attrName>style.visibility</p:attrName>
                                        </p:attrNameLst>
                                      </p:cBhvr>
                                      <p:to>
                                        <p:strVal val="visible"/>
                                      </p:to>
                                    </p:set>
                                    <p:animEffect transition="in" filter="fade">
                                      <p:cBhvr>
                                        <p:cTn id="19" dur="500"/>
                                        <p:tgtEl>
                                          <p:spTgt spid="19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97">
                                            <p:txEl>
                                              <p:pRg st="5" end="5"/>
                                            </p:txEl>
                                          </p:spTgt>
                                        </p:tgtEl>
                                        <p:attrNameLst>
                                          <p:attrName>style.visibility</p:attrName>
                                        </p:attrNameLst>
                                      </p:cBhvr>
                                      <p:to>
                                        <p:strVal val="visible"/>
                                      </p:to>
                                    </p:set>
                                    <p:animEffect transition="in" filter="fade">
                                      <p:cBhvr>
                                        <p:cTn id="22" dur="500"/>
                                        <p:tgtEl>
                                          <p:spTgt spid="19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2400" b="1" dirty="0">
                <a:latin typeface="Times New Roman"/>
                <a:ea typeface="Times New Roman"/>
                <a:cs typeface="Times New Roman"/>
                <a:sym typeface="Times New Roman"/>
              </a:rPr>
              <a:t>REVERSE BRAIN DRAIN</a:t>
            </a:r>
            <a:endParaRPr sz="2400" b="1" dirty="0">
              <a:latin typeface="Times New Roman"/>
              <a:ea typeface="Times New Roman"/>
              <a:cs typeface="Times New Roman"/>
              <a:sym typeface="Times New Roman"/>
            </a:endParaRPr>
          </a:p>
        </p:txBody>
      </p:sp>
      <p:sp>
        <p:nvSpPr>
          <p:cNvPr id="203" name="Google Shape;203;p23"/>
          <p:cNvSpPr txBox="1">
            <a:spLocks noGrp="1"/>
          </p:cNvSpPr>
          <p:nvPr>
            <p:ph type="body" idx="1"/>
          </p:nvPr>
        </p:nvSpPr>
        <p:spPr>
          <a:xfrm>
            <a:off x="1730000" y="1974582"/>
            <a:ext cx="4537500" cy="346183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endParaRPr dirty="0"/>
          </a:p>
          <a:p>
            <a:pPr marL="609600" lvl="0" indent="-431800" algn="l" rtl="0">
              <a:lnSpc>
                <a:spcPct val="200000"/>
              </a:lnSpc>
              <a:spcBef>
                <a:spcPts val="0"/>
              </a:spcBef>
              <a:spcAft>
                <a:spcPts val="0"/>
              </a:spcAft>
              <a:buSzPts val="2000"/>
              <a:buFont typeface="Times New Roman"/>
              <a:buChar char="●"/>
            </a:pPr>
            <a:r>
              <a:rPr lang="en-US" sz="1800" dirty="0">
                <a:latin typeface="Times New Roman"/>
                <a:ea typeface="Times New Roman"/>
                <a:cs typeface="Times New Roman"/>
                <a:sym typeface="Times New Roman"/>
              </a:rPr>
              <a:t>Definition - Reverse Migration</a:t>
            </a:r>
          </a:p>
          <a:p>
            <a:pPr marL="609600" lvl="0" indent="-431800" algn="l" rtl="0">
              <a:lnSpc>
                <a:spcPct val="200000"/>
              </a:lnSpc>
              <a:spcBef>
                <a:spcPts val="0"/>
              </a:spcBef>
              <a:spcAft>
                <a:spcPts val="0"/>
              </a:spcAft>
              <a:buSzPts val="2000"/>
              <a:buFont typeface="Times New Roman"/>
              <a:buChar char="●"/>
            </a:pPr>
            <a:r>
              <a:rPr lang="en-US" sz="1800" dirty="0">
                <a:latin typeface="Times New Roman"/>
                <a:ea typeface="Times New Roman"/>
                <a:cs typeface="Times New Roman"/>
                <a:sym typeface="Times New Roman"/>
              </a:rPr>
              <a:t>Returning of skilled and peoples</a:t>
            </a:r>
          </a:p>
          <a:p>
            <a:pPr marL="609600" lvl="0" indent="-431800" algn="l" rtl="0">
              <a:lnSpc>
                <a:spcPct val="200000"/>
              </a:lnSpc>
              <a:spcBef>
                <a:spcPts val="0"/>
              </a:spcBef>
              <a:spcAft>
                <a:spcPts val="0"/>
              </a:spcAft>
              <a:buSzPts val="2000"/>
              <a:buFont typeface="Times New Roman"/>
              <a:buChar char="●"/>
            </a:pPr>
            <a:r>
              <a:rPr lang="en-US" sz="1800" dirty="0">
                <a:latin typeface="Times New Roman"/>
                <a:ea typeface="Times New Roman"/>
                <a:cs typeface="Times New Roman"/>
                <a:sym typeface="Times New Roman"/>
              </a:rPr>
              <a:t>Reasons </a:t>
            </a:r>
          </a:p>
          <a:p>
            <a:pPr marL="1066800" lvl="1" indent="-431800">
              <a:lnSpc>
                <a:spcPct val="200000"/>
              </a:lnSpc>
              <a:spcBef>
                <a:spcPts val="0"/>
              </a:spcBef>
              <a:buSzPts val="2000"/>
              <a:buFont typeface="Courier New" panose="02070309020205020404" pitchFamily="49" charset="0"/>
              <a:buChar char="o"/>
            </a:pPr>
            <a:r>
              <a:rPr lang="en-US" sz="1800" dirty="0">
                <a:latin typeface="Times New Roman"/>
                <a:ea typeface="Times New Roman"/>
                <a:cs typeface="Times New Roman"/>
                <a:sym typeface="Times New Roman"/>
              </a:rPr>
              <a:t>Opportunities</a:t>
            </a:r>
          </a:p>
          <a:p>
            <a:pPr marL="1066800" lvl="1" indent="-431800">
              <a:lnSpc>
                <a:spcPct val="200000"/>
              </a:lnSpc>
              <a:spcBef>
                <a:spcPts val="0"/>
              </a:spcBef>
              <a:buSzPts val="2000"/>
              <a:buFont typeface="Courier New" panose="02070309020205020404" pitchFamily="49" charset="0"/>
              <a:buChar char="o"/>
            </a:pPr>
            <a:r>
              <a:rPr lang="en-US" sz="1800" dirty="0">
                <a:latin typeface="Times New Roman"/>
                <a:ea typeface="Times New Roman"/>
                <a:cs typeface="Times New Roman"/>
                <a:sym typeface="Times New Roman"/>
              </a:rPr>
              <a:t>Comfort</a:t>
            </a:r>
          </a:p>
          <a:p>
            <a:pPr marL="1066800" lvl="1" indent="-431800">
              <a:lnSpc>
                <a:spcPct val="150000"/>
              </a:lnSpc>
              <a:spcBef>
                <a:spcPts val="0"/>
              </a:spcBef>
              <a:buSzPts val="2000"/>
              <a:buNone/>
            </a:pPr>
            <a:endParaRPr lang="en-US" sz="1900" dirty="0">
              <a:latin typeface="Times New Roman"/>
              <a:ea typeface="Times New Roman"/>
              <a:cs typeface="Times New Roman"/>
              <a:sym typeface="Times New Roman"/>
            </a:endParaRPr>
          </a:p>
          <a:p>
            <a:pPr marL="609600" lvl="0" indent="-431800" algn="l" rtl="0">
              <a:lnSpc>
                <a:spcPct val="150000"/>
              </a:lnSpc>
              <a:spcBef>
                <a:spcPts val="0"/>
              </a:spcBef>
              <a:spcAft>
                <a:spcPts val="0"/>
              </a:spcAft>
              <a:buSzPts val="2000"/>
              <a:buFont typeface="Times New Roman"/>
              <a:buChar char="●"/>
            </a:pPr>
            <a:endParaRPr dirty="0"/>
          </a:p>
          <a:p>
            <a:pPr marL="228600" lvl="0" indent="-50800" algn="l" rtl="0">
              <a:lnSpc>
                <a:spcPct val="90000"/>
              </a:lnSpc>
              <a:spcBef>
                <a:spcPts val="1000"/>
              </a:spcBef>
              <a:spcAft>
                <a:spcPts val="2100"/>
              </a:spcAft>
              <a:buClr>
                <a:schemeClr val="dk1"/>
              </a:buClr>
              <a:buSzPts val="2800"/>
              <a:buNone/>
            </a:pPr>
            <a:endParaRPr dirty="0"/>
          </a:p>
        </p:txBody>
      </p:sp>
      <p:pic>
        <p:nvPicPr>
          <p:cNvPr id="6" name="Picture 5">
            <a:extLst>
              <a:ext uri="{FF2B5EF4-FFF2-40B4-BE49-F238E27FC236}">
                <a16:creationId xmlns:a16="http://schemas.microsoft.com/office/drawing/2014/main" id="{87623B56-AB4B-4B7A-9B95-EFCBD9F71904}"/>
              </a:ext>
            </a:extLst>
          </p:cNvPr>
          <p:cNvPicPr>
            <a:picLocks noChangeAspect="1"/>
          </p:cNvPicPr>
          <p:nvPr/>
        </p:nvPicPr>
        <p:blipFill>
          <a:blip r:embed="rId3"/>
          <a:stretch>
            <a:fillRect/>
          </a:stretch>
        </p:blipFill>
        <p:spPr>
          <a:xfrm>
            <a:off x="7148174" y="2296896"/>
            <a:ext cx="4300487" cy="28172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xEl>
                                              <p:pRg st="1" end="1"/>
                                            </p:txEl>
                                          </p:spTgt>
                                        </p:tgtEl>
                                        <p:attrNameLst>
                                          <p:attrName>style.visibility</p:attrName>
                                        </p:attrNameLst>
                                      </p:cBhvr>
                                      <p:to>
                                        <p:strVal val="visible"/>
                                      </p:to>
                                    </p:set>
                                    <p:animEffect transition="in" filter="fade">
                                      <p:cBhvr>
                                        <p:cTn id="7" dur="500"/>
                                        <p:tgtEl>
                                          <p:spTgt spid="20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3">
                                            <p:txEl>
                                              <p:pRg st="2" end="2"/>
                                            </p:txEl>
                                          </p:spTgt>
                                        </p:tgtEl>
                                        <p:attrNameLst>
                                          <p:attrName>style.visibility</p:attrName>
                                        </p:attrNameLst>
                                      </p:cBhvr>
                                      <p:to>
                                        <p:strVal val="visible"/>
                                      </p:to>
                                    </p:set>
                                    <p:animEffect transition="in" filter="fade">
                                      <p:cBhvr>
                                        <p:cTn id="10" dur="500"/>
                                        <p:tgtEl>
                                          <p:spTgt spid="20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3">
                                            <p:txEl>
                                              <p:pRg st="3" end="3"/>
                                            </p:txEl>
                                          </p:spTgt>
                                        </p:tgtEl>
                                        <p:attrNameLst>
                                          <p:attrName>style.visibility</p:attrName>
                                        </p:attrNameLst>
                                      </p:cBhvr>
                                      <p:to>
                                        <p:strVal val="visible"/>
                                      </p:to>
                                    </p:set>
                                    <p:animEffect transition="in" filter="fade">
                                      <p:cBhvr>
                                        <p:cTn id="13" dur="500"/>
                                        <p:tgtEl>
                                          <p:spTgt spid="20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3">
                                            <p:txEl>
                                              <p:pRg st="4" end="4"/>
                                            </p:txEl>
                                          </p:spTgt>
                                        </p:tgtEl>
                                        <p:attrNameLst>
                                          <p:attrName>style.visibility</p:attrName>
                                        </p:attrNameLst>
                                      </p:cBhvr>
                                      <p:to>
                                        <p:strVal val="visible"/>
                                      </p:to>
                                    </p:set>
                                    <p:animEffect transition="in" filter="fade">
                                      <p:cBhvr>
                                        <p:cTn id="16" dur="500"/>
                                        <p:tgtEl>
                                          <p:spTgt spid="20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3">
                                            <p:txEl>
                                              <p:pRg st="5" end="5"/>
                                            </p:txEl>
                                          </p:spTgt>
                                        </p:tgtEl>
                                        <p:attrNameLst>
                                          <p:attrName>style.visibility</p:attrName>
                                        </p:attrNameLst>
                                      </p:cBhvr>
                                      <p:to>
                                        <p:strVal val="visible"/>
                                      </p:to>
                                    </p:set>
                                    <p:animEffect transition="in" filter="fade">
                                      <p:cBhvr>
                                        <p:cTn id="19" dur="500"/>
                                        <p:tgtEl>
                                          <p:spTgt spid="2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a:spLocks noGrp="1"/>
          </p:cNvSpPr>
          <p:nvPr>
            <p:ph type="body" idx="1"/>
          </p:nvPr>
        </p:nvSpPr>
        <p:spPr>
          <a:xfrm>
            <a:off x="1558500" y="1684580"/>
            <a:ext cx="4537500" cy="4287345"/>
          </a:xfrm>
          <a:prstGeom prst="rect">
            <a:avLst/>
          </a:prstGeom>
          <a:noFill/>
          <a:ln>
            <a:noFill/>
          </a:ln>
        </p:spPr>
        <p:txBody>
          <a:bodyPr spcFirstLastPara="1" wrap="square" lIns="91425" tIns="45700" rIns="91425" bIns="45700" anchor="t" anchorCtr="0">
            <a:noAutofit/>
          </a:bodyPr>
          <a:lstStyle/>
          <a:p>
            <a:pPr marL="1841500" lvl="0" indent="-254000" algn="l" rtl="0">
              <a:lnSpc>
                <a:spcPct val="150000"/>
              </a:lnSpc>
              <a:spcBef>
                <a:spcPts val="0"/>
              </a:spcBef>
              <a:spcAft>
                <a:spcPts val="0"/>
              </a:spcAft>
              <a:buClr>
                <a:schemeClr val="dk1"/>
              </a:buClr>
              <a:buSzPts val="2000"/>
              <a:buFont typeface="Times New Roman"/>
              <a:buChar char="●"/>
            </a:pPr>
            <a:r>
              <a:rPr lang="en-US" u="sng" dirty="0">
                <a:latin typeface="Times New Roman"/>
                <a:ea typeface="Times New Roman"/>
                <a:cs typeface="Times New Roman"/>
                <a:sym typeface="Times New Roman"/>
              </a:rPr>
              <a:t>Cause</a:t>
            </a:r>
          </a:p>
          <a:p>
            <a:pPr marL="1841500" lvl="0" indent="-254000" algn="l" rtl="0">
              <a:lnSpc>
                <a:spcPct val="150000"/>
              </a:lnSpc>
              <a:spcBef>
                <a:spcPts val="0"/>
              </a:spcBef>
              <a:spcAft>
                <a:spcPts val="0"/>
              </a:spcAft>
              <a:buClr>
                <a:schemeClr val="dk1"/>
              </a:buClr>
              <a:buSzPts val="2000"/>
              <a:buFont typeface="Times New Roman"/>
              <a:buChar char="●"/>
            </a:pPr>
            <a:endParaRPr dirty="0">
              <a:latin typeface="Times New Roman"/>
              <a:ea typeface="Times New Roman"/>
              <a:cs typeface="Times New Roman"/>
              <a:sym typeface="Times New Roman"/>
            </a:endParaRPr>
          </a:p>
          <a:p>
            <a:pPr marL="609600" lvl="0" indent="-431800" algn="l" rtl="0">
              <a:lnSpc>
                <a:spcPct val="150000"/>
              </a:lnSpc>
              <a:spcBef>
                <a:spcPts val="395"/>
              </a:spcBef>
              <a:spcAft>
                <a:spcPts val="0"/>
              </a:spcAft>
              <a:buSzPts val="2000"/>
              <a:buFont typeface="Times New Roman"/>
              <a:buChar char="●"/>
            </a:pPr>
            <a:r>
              <a:rPr lang="en-US" dirty="0">
                <a:latin typeface="Times New Roman"/>
                <a:ea typeface="Times New Roman"/>
                <a:cs typeface="Times New Roman"/>
                <a:sym typeface="Times New Roman"/>
              </a:rPr>
              <a:t>India, the world’s  5th largest GDP</a:t>
            </a:r>
            <a:endParaRPr dirty="0">
              <a:latin typeface="Times New Roman"/>
              <a:ea typeface="Times New Roman"/>
              <a:cs typeface="Times New Roman"/>
              <a:sym typeface="Times New Roman"/>
            </a:endParaRPr>
          </a:p>
          <a:p>
            <a:pPr marL="609600" lvl="0" indent="-431800">
              <a:lnSpc>
                <a:spcPct val="150000"/>
              </a:lnSpc>
              <a:spcBef>
                <a:spcPts val="395"/>
              </a:spcBef>
              <a:buSzPts val="2000"/>
              <a:buFont typeface="Times New Roman"/>
              <a:buChar char="●"/>
            </a:pPr>
            <a:r>
              <a:rPr lang="en-US" dirty="0">
                <a:latin typeface="Times New Roman" panose="02020603050405020304" pitchFamily="18" charset="0"/>
                <a:cs typeface="Times New Roman" panose="02020603050405020304" pitchFamily="18" charset="0"/>
              </a:rPr>
              <a:t> IT </a:t>
            </a:r>
            <a:r>
              <a:rPr lang="en-US" b="1" dirty="0">
                <a:latin typeface="Times New Roman" panose="02020603050405020304" pitchFamily="18" charset="0"/>
                <a:cs typeface="Times New Roman" panose="02020603050405020304" pitchFamily="18" charset="0"/>
              </a:rPr>
              <a:t>industry</a:t>
            </a:r>
            <a:r>
              <a:rPr lang="en-US" dirty="0">
                <a:latin typeface="Times New Roman" panose="02020603050405020304" pitchFamily="18" charset="0"/>
                <a:cs typeface="Times New Roman" panose="02020603050405020304" pitchFamily="18" charset="0"/>
              </a:rPr>
              <a:t> grew at a whopping pace of 19-25% in last 10  years</a:t>
            </a:r>
          </a:p>
          <a:p>
            <a:pPr marL="609600" lvl="0" indent="-431800" algn="l" rtl="0">
              <a:lnSpc>
                <a:spcPct val="150000"/>
              </a:lnSpc>
              <a:spcBef>
                <a:spcPts val="395"/>
              </a:spcBef>
              <a:spcAft>
                <a:spcPts val="0"/>
              </a:spcAft>
              <a:buSzPts val="2000"/>
              <a:buFont typeface="Times New Roman"/>
              <a:buChar char="●"/>
            </a:pPr>
            <a:r>
              <a:rPr lang="en-US" dirty="0">
                <a:latin typeface="Times New Roman"/>
                <a:ea typeface="Times New Roman"/>
                <a:cs typeface="Times New Roman"/>
                <a:sym typeface="Times New Roman"/>
              </a:rPr>
              <a:t>Indian companies now pay global salaries</a:t>
            </a:r>
          </a:p>
          <a:p>
            <a:pPr marL="609600" lvl="0" indent="-431800">
              <a:lnSpc>
                <a:spcPct val="150000"/>
              </a:lnSpc>
              <a:spcBef>
                <a:spcPts val="395"/>
              </a:spcBef>
              <a:buSzPts val="2000"/>
              <a:buFont typeface="Times New Roman"/>
              <a:buChar char="●"/>
            </a:pPr>
            <a:r>
              <a:rPr lang="en-US" dirty="0">
                <a:latin typeface="Times New Roman"/>
                <a:ea typeface="Times New Roman"/>
                <a:cs typeface="Times New Roman"/>
                <a:sym typeface="Times New Roman"/>
              </a:rPr>
              <a:t> Second-generation Indians are coming back to the country</a:t>
            </a:r>
          </a:p>
          <a:p>
            <a:pPr marL="609600" lvl="0" indent="-431800">
              <a:lnSpc>
                <a:spcPct val="150000"/>
              </a:lnSpc>
              <a:spcBef>
                <a:spcPts val="395"/>
              </a:spcBef>
              <a:buSzPts val="2000"/>
              <a:buFont typeface="Times New Roman"/>
              <a:buChar char="●"/>
            </a:pPr>
            <a:r>
              <a:rPr lang="en-US" dirty="0">
                <a:latin typeface="Times New Roman"/>
                <a:ea typeface="Times New Roman"/>
                <a:cs typeface="Times New Roman"/>
                <a:sym typeface="Times New Roman"/>
              </a:rPr>
              <a:t>Other reasons for returning </a:t>
            </a:r>
          </a:p>
          <a:p>
            <a:pPr marL="177800" lvl="0" indent="0" algn="l" rtl="0">
              <a:lnSpc>
                <a:spcPct val="115000"/>
              </a:lnSpc>
              <a:spcBef>
                <a:spcPts val="395"/>
              </a:spcBef>
              <a:spcAft>
                <a:spcPts val="0"/>
              </a:spcAft>
              <a:buSzPts val="2000"/>
              <a:buNone/>
            </a:pPr>
            <a:endParaRPr sz="2000" dirty="0">
              <a:latin typeface="Times New Roman"/>
              <a:ea typeface="Times New Roman"/>
              <a:cs typeface="Times New Roman"/>
              <a:sym typeface="Times New Roman"/>
            </a:endParaRPr>
          </a:p>
        </p:txBody>
      </p:sp>
      <p:sp>
        <p:nvSpPr>
          <p:cNvPr id="209" name="Google Shape;209;p24"/>
          <p:cNvSpPr/>
          <p:nvPr/>
        </p:nvSpPr>
        <p:spPr>
          <a:xfrm>
            <a:off x="7182850" y="1913020"/>
            <a:ext cx="4260683" cy="322872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24"/>
          <p:cNvSpPr txBox="1">
            <a:spLocks noGrp="1"/>
          </p:cNvSpPr>
          <p:nvPr>
            <p:ph type="title"/>
          </p:nvPr>
        </p:nvSpPr>
        <p:spPr>
          <a:xfrm>
            <a:off x="1730000" y="378771"/>
            <a:ext cx="9385200" cy="1014608"/>
          </a:xfrm>
          <a:prstGeom prst="rect">
            <a:avLst/>
          </a:prstGeom>
          <a:noFill/>
          <a:ln>
            <a:noFill/>
          </a:ln>
        </p:spPr>
        <p:txBody>
          <a:bodyPr spcFirstLastPara="1" wrap="square" lIns="0" tIns="12050" rIns="0" bIns="0" anchor="ctr" anchorCtr="0">
            <a:noAutofit/>
          </a:bodyPr>
          <a:lstStyle/>
          <a:p>
            <a:pPr marL="12700" lvl="0" indent="0" algn="ctr" rtl="0">
              <a:lnSpc>
                <a:spcPct val="100000"/>
              </a:lnSpc>
              <a:spcBef>
                <a:spcPts val="0"/>
              </a:spcBef>
              <a:spcAft>
                <a:spcPts val="0"/>
              </a:spcAft>
              <a:buClr>
                <a:schemeClr val="dk1"/>
              </a:buClr>
              <a:buSzPts val="4000"/>
              <a:buFont typeface="Calibri"/>
              <a:buNone/>
            </a:pPr>
            <a:r>
              <a:rPr lang="en-US" sz="2400" b="1" dirty="0">
                <a:latin typeface="Times New Roman"/>
                <a:ea typeface="Times New Roman"/>
                <a:cs typeface="Times New Roman"/>
                <a:sym typeface="Times New Roman"/>
              </a:rPr>
              <a:t>BRAIN- DRAIN REVERSAL</a:t>
            </a:r>
            <a:endParaRPr sz="2400" b="1"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2400" b="1" dirty="0">
                <a:latin typeface="Times New Roman"/>
                <a:ea typeface="Times New Roman"/>
                <a:cs typeface="Times New Roman"/>
                <a:sym typeface="Times New Roman"/>
              </a:rPr>
              <a:t>GOVERNMENT INITIATIVES </a:t>
            </a:r>
            <a:endParaRPr sz="2400" b="1" dirty="0">
              <a:latin typeface="Times New Roman"/>
              <a:ea typeface="Times New Roman"/>
              <a:cs typeface="Times New Roman"/>
              <a:sym typeface="Times New Roman"/>
            </a:endParaRPr>
          </a:p>
        </p:txBody>
      </p:sp>
      <p:sp>
        <p:nvSpPr>
          <p:cNvPr id="217" name="Google Shape;217;p25"/>
          <p:cNvSpPr txBox="1">
            <a:spLocks noGrp="1"/>
          </p:cNvSpPr>
          <p:nvPr>
            <p:ph type="body" idx="1"/>
          </p:nvPr>
        </p:nvSpPr>
        <p:spPr>
          <a:xfrm>
            <a:off x="1403400" y="1743900"/>
            <a:ext cx="9385200" cy="4395917"/>
          </a:xfrm>
          <a:prstGeom prst="rect">
            <a:avLst/>
          </a:prstGeom>
          <a:noFill/>
          <a:ln>
            <a:noFill/>
          </a:ln>
        </p:spPr>
        <p:txBody>
          <a:bodyPr spcFirstLastPara="1" wrap="square" lIns="91425" tIns="45700" rIns="91425" bIns="45700" anchor="t" anchorCtr="0">
            <a:noAutofit/>
          </a:bodyPr>
          <a:lstStyle/>
          <a:p>
            <a:pPr lvl="0" indent="-355600">
              <a:lnSpc>
                <a:spcPct val="200000"/>
              </a:lnSpc>
              <a:spcBef>
                <a:spcPts val="1000"/>
              </a:spcBef>
              <a:buSzPts val="2000"/>
              <a:buFont typeface="Times New Roman"/>
              <a:buChar char="●"/>
            </a:pPr>
            <a:r>
              <a:rPr lang="en-US" dirty="0">
                <a:latin typeface="Times New Roman"/>
                <a:ea typeface="Times New Roman"/>
                <a:cs typeface="Times New Roman"/>
                <a:sym typeface="Times New Roman"/>
              </a:rPr>
              <a:t>Governments Initiatives</a:t>
            </a:r>
          </a:p>
          <a:p>
            <a:pPr lvl="0" indent="-355600">
              <a:lnSpc>
                <a:spcPct val="200000"/>
              </a:lnSpc>
              <a:spcBef>
                <a:spcPts val="1000"/>
              </a:spcBef>
              <a:buSzPts val="2000"/>
              <a:buFont typeface="Times New Roman"/>
              <a:buChar char="●"/>
            </a:pPr>
            <a:r>
              <a:rPr lang="en-US" dirty="0">
                <a:latin typeface="Times New Roman"/>
                <a:ea typeface="Times New Roman"/>
                <a:cs typeface="Times New Roman"/>
                <a:sym typeface="Times New Roman"/>
              </a:rPr>
              <a:t>Make in India a much mooted ‘Think in India’</a:t>
            </a:r>
            <a:endParaRPr dirty="0">
              <a:latin typeface="Times New Roman"/>
              <a:ea typeface="Times New Roman"/>
              <a:cs typeface="Times New Roman"/>
              <a:sym typeface="Times New Roman"/>
            </a:endParaRPr>
          </a:p>
          <a:p>
            <a:pPr marL="457200" lvl="0" indent="-355600" algn="l" rtl="0">
              <a:lnSpc>
                <a:spcPct val="200000"/>
              </a:lnSpc>
              <a:spcBef>
                <a:spcPts val="0"/>
              </a:spcBef>
              <a:spcAft>
                <a:spcPts val="0"/>
              </a:spcAft>
              <a:buSzPts val="2000"/>
              <a:buFont typeface="Times New Roman"/>
              <a:buChar char="●"/>
            </a:pPr>
            <a:r>
              <a:rPr lang="en-US" dirty="0">
                <a:latin typeface="Times New Roman"/>
                <a:ea typeface="Times New Roman"/>
                <a:cs typeface="Times New Roman"/>
                <a:sym typeface="Times New Roman"/>
              </a:rPr>
              <a:t> National Skill Development Mission</a:t>
            </a:r>
          </a:p>
          <a:p>
            <a:pPr lvl="0" indent="-355600">
              <a:lnSpc>
                <a:spcPct val="200000"/>
              </a:lnSpc>
              <a:buSzPts val="2000"/>
              <a:buFont typeface="Times New Roman"/>
              <a:buChar char="●"/>
            </a:pPr>
            <a:r>
              <a:rPr lang="en-US" dirty="0">
                <a:latin typeface="Times New Roman"/>
                <a:ea typeface="Times New Roman"/>
                <a:cs typeface="Times New Roman"/>
                <a:sym typeface="Times New Roman"/>
              </a:rPr>
              <a:t>India’s 12th Five Year Plan (FYP)</a:t>
            </a:r>
          </a:p>
          <a:p>
            <a:pPr lvl="0" indent="-355600">
              <a:lnSpc>
                <a:spcPct val="200000"/>
              </a:lnSpc>
              <a:buSzPts val="2000"/>
              <a:buFont typeface="Times New Roman"/>
              <a:buChar char="●"/>
            </a:pPr>
            <a:r>
              <a:rPr lang="en-US" dirty="0">
                <a:latin typeface="Times New Roman"/>
                <a:ea typeface="Times New Roman"/>
                <a:cs typeface="Times New Roman"/>
                <a:sym typeface="Times New Roman"/>
              </a:rPr>
              <a:t>Reviving romance for science in India</a:t>
            </a:r>
          </a:p>
          <a:p>
            <a:pPr lvl="0" indent="-355600">
              <a:lnSpc>
                <a:spcPct val="200000"/>
              </a:lnSpc>
              <a:buSzPts val="2000"/>
              <a:buFont typeface="Times New Roman"/>
              <a:buChar char="●"/>
            </a:pPr>
            <a:r>
              <a:rPr lang="en-US" dirty="0">
                <a:latin typeface="Times New Roman"/>
                <a:ea typeface="Times New Roman"/>
                <a:cs typeface="Times New Roman"/>
                <a:sym typeface="Times New Roman"/>
              </a:rPr>
              <a:t>The SERB Fellowship</a:t>
            </a:r>
          </a:p>
          <a:p>
            <a:pPr lvl="0" indent="-355600">
              <a:lnSpc>
                <a:spcPct val="200000"/>
              </a:lnSpc>
              <a:buSzPts val="2000"/>
              <a:buFont typeface="Times New Roman"/>
              <a:buChar char="●"/>
            </a:pPr>
            <a:r>
              <a:rPr lang="en-US" dirty="0">
                <a:latin typeface="Times New Roman"/>
                <a:ea typeface="Times New Roman"/>
                <a:cs typeface="Times New Roman"/>
                <a:sym typeface="Times New Roman"/>
              </a:rPr>
              <a:t>PM Scholarship Scheme</a:t>
            </a:r>
          </a:p>
          <a:p>
            <a:pPr lvl="0" indent="-355600">
              <a:lnSpc>
                <a:spcPct val="150000"/>
              </a:lnSpc>
              <a:buSzPts val="2000"/>
              <a:buFont typeface="Times New Roman"/>
              <a:buChar char="●"/>
            </a:pPr>
            <a:endParaRPr lang="en-US" sz="2000" dirty="0">
              <a:latin typeface="Times New Roman"/>
              <a:ea typeface="Times New Roman"/>
              <a:cs typeface="Times New Roman"/>
              <a:sym typeface="Times New Roman"/>
            </a:endParaRPr>
          </a:p>
          <a:p>
            <a:pPr lvl="0" indent="-355600">
              <a:lnSpc>
                <a:spcPct val="150000"/>
              </a:lnSpc>
              <a:buSzPts val="2000"/>
              <a:buFont typeface="Times New Roman"/>
              <a:buChar char="●"/>
            </a:pPr>
            <a:endParaRPr sz="2000" dirty="0">
              <a:latin typeface="Times New Roman"/>
              <a:ea typeface="Times New Roman"/>
              <a:cs typeface="Times New Roman"/>
              <a:sym typeface="Times New Roman"/>
            </a:endParaRPr>
          </a:p>
          <a:p>
            <a:pPr marL="0" lvl="0" indent="0" algn="l" rtl="0">
              <a:lnSpc>
                <a:spcPct val="90000"/>
              </a:lnSpc>
              <a:spcBef>
                <a:spcPts val="2100"/>
              </a:spcBef>
              <a:spcAft>
                <a:spcPts val="0"/>
              </a:spcAft>
              <a:buNone/>
            </a:pPr>
            <a:endParaRPr dirty="0"/>
          </a:p>
          <a:p>
            <a:pPr marL="0" lvl="0" indent="0" algn="l" rtl="0">
              <a:lnSpc>
                <a:spcPct val="90000"/>
              </a:lnSpc>
              <a:spcBef>
                <a:spcPts val="2100"/>
              </a:spcBef>
              <a:spcAft>
                <a:spcPts val="0"/>
              </a:spcAft>
              <a:buNone/>
            </a:pPr>
            <a:endParaRPr dirty="0"/>
          </a:p>
          <a:p>
            <a:pPr marL="0" lvl="0" indent="0" algn="l" rtl="0">
              <a:lnSpc>
                <a:spcPct val="90000"/>
              </a:lnSpc>
              <a:spcBef>
                <a:spcPts val="2100"/>
              </a:spcBef>
              <a:spcAft>
                <a:spcPts val="2100"/>
              </a:spcAft>
              <a:buNone/>
            </a:pPr>
            <a:endParaRPr dirty="0"/>
          </a:p>
        </p:txBody>
      </p:sp>
      <p:pic>
        <p:nvPicPr>
          <p:cNvPr id="4" name="Picture 3" descr="WhatsApp Image 2021-01-04 at 21.12.24.jpeg">
            <a:extLst>
              <a:ext uri="{FF2B5EF4-FFF2-40B4-BE49-F238E27FC236}">
                <a16:creationId xmlns:a16="http://schemas.microsoft.com/office/drawing/2014/main" id="{4265856B-C1F5-477F-9FBD-4439F928613A}"/>
              </a:ext>
            </a:extLst>
          </p:cNvPr>
          <p:cNvPicPr>
            <a:picLocks noChangeAspect="1"/>
          </p:cNvPicPr>
          <p:nvPr/>
        </p:nvPicPr>
        <p:blipFill>
          <a:blip r:embed="rId3"/>
          <a:stretch>
            <a:fillRect/>
          </a:stretch>
        </p:blipFill>
        <p:spPr>
          <a:xfrm>
            <a:off x="6616910" y="2422948"/>
            <a:ext cx="4090737" cy="2765455"/>
          </a:xfrm>
          <a:prstGeom prst="rect">
            <a:avLst/>
          </a:prstGeom>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7004</TotalTime>
  <Words>432</Words>
  <Application>Microsoft Office PowerPoint</Application>
  <PresentationFormat>Widescreen</PresentationFormat>
  <Paragraphs>109</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Courier New</vt:lpstr>
      <vt:lpstr>Calibri</vt:lpstr>
      <vt:lpstr>Lato</vt:lpstr>
      <vt:lpstr>Montserrat</vt:lpstr>
      <vt:lpstr>Arial</vt:lpstr>
      <vt:lpstr>Times New Roman</vt:lpstr>
      <vt:lpstr>Focus</vt:lpstr>
      <vt:lpstr>    Brain Drain     Presented By:  016 Akash Chavan 017 Akhil Darge 018 Akhilesh Pathak 019 Akhlesh Gour 020 Akshat Sawerkar</vt:lpstr>
      <vt:lpstr>WHAT IS BRAIN DRAIN</vt:lpstr>
      <vt:lpstr> ACCORDING TO NSF REPORT  </vt:lpstr>
      <vt:lpstr>ROOT CAUSE OF INDIA FACING BRAIN DRAIN</vt:lpstr>
      <vt:lpstr>IMPACT ON INDIA</vt:lpstr>
      <vt:lpstr>HOW TO OVERCOME BRAIN DRAIN</vt:lpstr>
      <vt:lpstr>REVERSE BRAIN DRAIN</vt:lpstr>
      <vt:lpstr>BRAIN- DRAIN REVERSAL</vt:lpstr>
      <vt:lpstr>GOVERNMENT INITIATIVES </vt:lpstr>
      <vt:lpstr>ADVANTAGES OF BRAIN DRAIN</vt:lpstr>
      <vt:lpstr>DISADVANTAGES</vt:lpstr>
      <vt:lpstr>CONCLUSION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Drain     Presented By:  0xx Akshat Sawerkar 0xx Akhlesh Gour 0xx Akash Chavan 0xx Akhilesh Pathak 017 Akhil Darge</dc:title>
  <cp:lastModifiedBy>Hugesky</cp:lastModifiedBy>
  <cp:revision>36</cp:revision>
  <dcterms:modified xsi:type="dcterms:W3CDTF">2021-01-04T18:03:10Z</dcterms:modified>
</cp:coreProperties>
</file>