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 Mono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bril Fatface"/>
      <p:regular r:id="rId27"/>
    </p:embeddedFont>
    <p:embeddedFont>
      <p:font typeface="Griffy"/>
      <p:regular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Roboto Mono Light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Homemade Appl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font" Target="fonts/RobotoMonoSemiBold-bold.fntdata"/><Relationship Id="rId41" Type="http://schemas.openxmlformats.org/officeDocument/2006/relationships/font" Target="fonts/HomemadeApple-regular.fntdata"/><Relationship Id="rId22" Type="http://schemas.openxmlformats.org/officeDocument/2006/relationships/font" Target="fonts/RobotoMonoSemiBold-boldItalic.fntdata"/><Relationship Id="rId21" Type="http://schemas.openxmlformats.org/officeDocument/2006/relationships/font" Target="fonts/RobotoMono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Griffy-regular.fntdata"/><Relationship Id="rId27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RobotoMono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Light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Mono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font" Target="fonts/RobotoMon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73618e6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73618e6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f0041831b3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f0041831b3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f0041831b3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f0041831b3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0041831b3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0041831b3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0041831b3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f0041831b3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0041831b3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0041831b3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f003a706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f003a706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0041831b3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0041831b3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f0041831b3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f0041831b3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073618e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073618e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hkhoshha@andrew.cmu.edu" TargetMode="External"/><Relationship Id="rId4" Type="http://schemas.openxmlformats.org/officeDocument/2006/relationships/hyperlink" Target="mailto:hkhoshha@andrew.cmu.edu" TargetMode="External"/><Relationship Id="rId5" Type="http://schemas.openxmlformats.org/officeDocument/2006/relationships/hyperlink" Target="mailto:skomarag@andrew.cm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BLOCKCHAIN - BASED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STUDENT CASH SYSTEM </a:t>
            </a:r>
            <a:endParaRPr sz="50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50250" y="4857225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/>
              <a:t> THE STREETS (Patrick Serrano, Hossein Khoshhal, Siva </a:t>
            </a:r>
            <a:r>
              <a:rPr lang="en"/>
              <a:t>Komaragiri</a:t>
            </a:r>
            <a:r>
              <a:rPr lang="en"/>
              <a:t>, Nicolle Vigil)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>
            <p:ph idx="4" type="title"/>
          </p:nvPr>
        </p:nvSpPr>
        <p:spPr>
          <a:xfrm>
            <a:off x="8087100" y="3324600"/>
            <a:ext cx="3874200" cy="180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MINUTES TO DAYS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 Light"/>
                <a:ea typeface="Roboto Mono Light"/>
                <a:cs typeface="Roboto Mono Light"/>
                <a:sym typeface="Roboto Mono Light"/>
              </a:rPr>
              <a:t>for international transactions</a:t>
            </a:r>
            <a:endParaRPr sz="2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50" name="Google Shape;450;p31"/>
          <p:cNvSpPr txBox="1"/>
          <p:nvPr>
            <p:ph idx="2" type="title"/>
          </p:nvPr>
        </p:nvSpPr>
        <p:spPr>
          <a:xfrm>
            <a:off x="715025" y="136175"/>
            <a:ext cx="11477100" cy="14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FACTS ABOUT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Current Transaction Costs</a:t>
            </a:r>
            <a:r>
              <a:rPr lang="en" sz="6000">
                <a:solidFill>
                  <a:schemeClr val="accent2"/>
                </a:solidFill>
              </a:rPr>
              <a:t>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51" name="Google Shape;451;p31"/>
          <p:cNvSpPr txBox="1"/>
          <p:nvPr>
            <p:ph type="title"/>
          </p:nvPr>
        </p:nvSpPr>
        <p:spPr>
          <a:xfrm>
            <a:off x="494575" y="2922350"/>
            <a:ext cx="34161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$0.30 per transaction</a:t>
            </a:r>
            <a:endParaRPr sz="3600"/>
          </a:p>
        </p:txBody>
      </p:sp>
      <p:sp>
        <p:nvSpPr>
          <p:cNvPr id="452" name="Google Shape;452;p31"/>
          <p:cNvSpPr txBox="1"/>
          <p:nvPr>
            <p:ph idx="3" type="title"/>
          </p:nvPr>
        </p:nvSpPr>
        <p:spPr>
          <a:xfrm>
            <a:off x="4257300" y="2390150"/>
            <a:ext cx="3677400" cy="225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10,000 </a:t>
            </a:r>
            <a:r>
              <a:rPr lang="en" sz="3600"/>
              <a:t>transactions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Daily</a:t>
            </a:r>
            <a:r>
              <a:rPr lang="en" sz="3600"/>
              <a:t> costs = $3,000.</a:t>
            </a:r>
            <a:endParaRPr sz="3600"/>
          </a:p>
        </p:txBody>
      </p:sp>
      <p:sp>
        <p:nvSpPr>
          <p:cNvPr id="453" name="Google Shape;453;p31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traditional systems.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idx="4" type="title"/>
          </p:nvPr>
        </p:nvSpPr>
        <p:spPr>
          <a:xfrm>
            <a:off x="8371000" y="3919900"/>
            <a:ext cx="3700200" cy="180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Pressing Need for: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Transaction efficiency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Embody CMU’s innovative spirit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32"/>
          <p:cNvSpPr txBox="1"/>
          <p:nvPr>
            <p:ph idx="2" type="title"/>
          </p:nvPr>
        </p:nvSpPr>
        <p:spPr>
          <a:xfrm>
            <a:off x="715025" y="136175"/>
            <a:ext cx="11477100" cy="14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AT CMU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60" name="Google Shape;460;p32"/>
          <p:cNvSpPr txBox="1"/>
          <p:nvPr>
            <p:ph type="title"/>
          </p:nvPr>
        </p:nvSpPr>
        <p:spPr>
          <a:xfrm>
            <a:off x="229000" y="4695400"/>
            <a:ext cx="40101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Students require: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Font typeface="Roboto Mono"/>
              <a:buChar char="●"/>
            </a:pP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Fast processing</a:t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Font typeface="Roboto Mono"/>
              <a:buChar char="●"/>
            </a:pP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Low-cost payments</a:t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32"/>
          <p:cNvSpPr txBox="1"/>
          <p:nvPr>
            <p:ph idx="3" type="title"/>
          </p:nvPr>
        </p:nvSpPr>
        <p:spPr>
          <a:xfrm>
            <a:off x="4330688" y="2820625"/>
            <a:ext cx="3874200" cy="225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International Student face: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high fees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Barrier to entry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idx="4" type="title"/>
          </p:nvPr>
        </p:nvSpPr>
        <p:spPr>
          <a:xfrm>
            <a:off x="8187850" y="3278800"/>
            <a:ext cx="3677400" cy="105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3-5 SECONDS!</a:t>
            </a:r>
            <a:endParaRPr sz="2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67" name="Google Shape;467;p33"/>
          <p:cNvSpPr txBox="1"/>
          <p:nvPr>
            <p:ph idx="2" type="title"/>
          </p:nvPr>
        </p:nvSpPr>
        <p:spPr>
          <a:xfrm>
            <a:off x="715025" y="-16225"/>
            <a:ext cx="11477100" cy="14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Transaction Costs WITH XRP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68" name="Google Shape;468;p33"/>
          <p:cNvSpPr txBox="1"/>
          <p:nvPr>
            <p:ph type="title"/>
          </p:nvPr>
        </p:nvSpPr>
        <p:spPr>
          <a:xfrm>
            <a:off x="393825" y="3634500"/>
            <a:ext cx="34803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$0.0002 per transaction</a:t>
            </a:r>
            <a:endParaRPr sz="3600"/>
          </a:p>
        </p:txBody>
      </p:sp>
      <p:sp>
        <p:nvSpPr>
          <p:cNvPr id="469" name="Google Shape;469;p33"/>
          <p:cNvSpPr txBox="1"/>
          <p:nvPr>
            <p:ph idx="3" type="title"/>
          </p:nvPr>
        </p:nvSpPr>
        <p:spPr>
          <a:xfrm>
            <a:off x="4257300" y="2390150"/>
            <a:ext cx="3677400" cy="225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10,000 transaction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Daily costs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= $2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475" name="Google Shape;475;p34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</a:t>
            </a:r>
            <a:r>
              <a:rPr lang="en"/>
              <a:t>ny questions? Reach out!</a:t>
            </a:r>
            <a:endParaRPr/>
          </a:p>
        </p:txBody>
      </p:sp>
      <p:sp>
        <p:nvSpPr>
          <p:cNvPr id="476" name="Google Shape;476;p34"/>
          <p:cNvSpPr txBox="1"/>
          <p:nvPr>
            <p:ph idx="2" type="body"/>
          </p:nvPr>
        </p:nvSpPr>
        <p:spPr>
          <a:xfrm>
            <a:off x="7372700" y="3212900"/>
            <a:ext cx="35355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hkhoshha@andrew.cmu.ed</a:t>
            </a:r>
            <a:r>
              <a:rPr lang="en">
                <a:uFill>
                  <a:noFill/>
                </a:uFill>
                <a:hlinkClick r:id="rId4"/>
              </a:rPr>
              <a:t>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pserrano@andrew.cmu.edu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/>
              </a:rPr>
              <a:t>skomarag@andrew.cmu.edu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nvigil@andrew.cmu.edu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idx="2" type="body"/>
          </p:nvPr>
        </p:nvSpPr>
        <p:spPr>
          <a:xfrm>
            <a:off x="1201000" y="2455325"/>
            <a:ext cx="8865600" cy="271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CMU students require fast, low-cost payment options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Traditional payment methods at CMU are bogged down by high fees and slow processing, particularly burdening international students.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There's a pressing need for a payment system that not only improves transaction efficiency but also embodies CMU’s innovative spirit.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3"/>
          <p:cNvSpPr txBox="1"/>
          <p:nvPr>
            <p:ph type="title"/>
          </p:nvPr>
        </p:nvSpPr>
        <p:spPr>
          <a:xfrm>
            <a:off x="920475" y="124655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idx="4" type="title"/>
          </p:nvPr>
        </p:nvSpPr>
        <p:spPr>
          <a:xfrm>
            <a:off x="8371000" y="3919900"/>
            <a:ext cx="3700200" cy="180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Pressing Need for: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Transaction efficiency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Embody CMU’s innovative spirit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24"/>
          <p:cNvSpPr txBox="1"/>
          <p:nvPr>
            <p:ph idx="2" type="title"/>
          </p:nvPr>
        </p:nvSpPr>
        <p:spPr>
          <a:xfrm>
            <a:off x="715025" y="136175"/>
            <a:ext cx="11477100" cy="14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AT CMU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/>
          <p:nvPr>
            <p:ph type="title"/>
          </p:nvPr>
        </p:nvSpPr>
        <p:spPr>
          <a:xfrm>
            <a:off x="229000" y="4695400"/>
            <a:ext cx="40101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Students require: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Font typeface="Roboto Mono"/>
              <a:buChar char="●"/>
            </a:pP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Fast processing</a:t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Font typeface="Roboto Mono"/>
              <a:buChar char="●"/>
            </a:pP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Low-cost payments</a:t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24"/>
          <p:cNvSpPr txBox="1"/>
          <p:nvPr>
            <p:ph idx="3" type="title"/>
          </p:nvPr>
        </p:nvSpPr>
        <p:spPr>
          <a:xfrm>
            <a:off x="4330688" y="2820625"/>
            <a:ext cx="3874200" cy="225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International Student face: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high fees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Barrier to entry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>
            <p:ph idx="2" type="body"/>
          </p:nvPr>
        </p:nvSpPr>
        <p:spPr>
          <a:xfrm>
            <a:off x="1201000" y="2334175"/>
            <a:ext cx="8865600" cy="271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CMU students require fast, low-cost payment options 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Traditional payment methods at CMU are bogged down by high fees and slow processing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There is a need for Innovation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01" name="Google Shape;401;p25"/>
          <p:cNvSpPr txBox="1"/>
          <p:nvPr>
            <p:ph type="title"/>
          </p:nvPr>
        </p:nvSpPr>
        <p:spPr>
          <a:xfrm>
            <a:off x="920475" y="124655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title"/>
          </p:nvPr>
        </p:nvSpPr>
        <p:spPr>
          <a:xfrm>
            <a:off x="569175" y="1323300"/>
            <a:ext cx="986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OBJECTIVE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07" name="Google Shape;407;p26"/>
          <p:cNvSpPr txBox="1"/>
          <p:nvPr>
            <p:ph idx="2" type="body"/>
          </p:nvPr>
        </p:nvSpPr>
        <p:spPr>
          <a:xfrm>
            <a:off x="1201000" y="2455325"/>
            <a:ext cx="8865600" cy="271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aim of our project is to implement a system that: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Gives students back their agency in regards to their student-life related finances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Provides a more accessible and efficient method of tracking, sending, and </a:t>
            </a:r>
            <a:r>
              <a:rPr lang="en">
                <a:solidFill>
                  <a:schemeClr val="dk1"/>
                </a:solidFill>
              </a:rPr>
              <a:t>receiving</a:t>
            </a:r>
            <a:r>
              <a:rPr lang="en">
                <a:solidFill>
                  <a:schemeClr val="dk1"/>
                </a:solidFill>
              </a:rPr>
              <a:t> payments within the school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Do so in a way that is more secure and accessible to students than traditional payment methods.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Market?</a:t>
            </a:r>
            <a:endParaRPr/>
          </a:p>
        </p:txBody>
      </p:sp>
      <p:sp>
        <p:nvSpPr>
          <p:cNvPr id="414" name="Google Shape;414;p27"/>
          <p:cNvSpPr txBox="1"/>
          <p:nvPr>
            <p:ph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 txBox="1"/>
          <p:nvPr>
            <p:ph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7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5" y="1655238"/>
            <a:ext cx="5824475" cy="44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961" y="1284038"/>
            <a:ext cx="5914925" cy="51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569175" y="1323300"/>
            <a:ext cx="986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OBJECTIVE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26" name="Google Shape;426;p28"/>
          <p:cNvSpPr txBox="1"/>
          <p:nvPr>
            <p:ph idx="2" type="body"/>
          </p:nvPr>
        </p:nvSpPr>
        <p:spPr>
          <a:xfrm>
            <a:off x="1201000" y="2455325"/>
            <a:ext cx="8865600" cy="271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aim of our project is to implement a system that: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Gives students back their agency in regards to their student-life related finances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Provides a more accessible and efficient method of tracking, sending, and receiving payments within the school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Do so in a way that is more secure and accessible to students than traditional payment methods.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 fast, safe, and accessible way to manage payments within the CMU network.</a:t>
            </a:r>
            <a:r>
              <a:rPr lang="en"/>
              <a:t>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2" name="Google Shape;432;p29"/>
          <p:cNvSpPr txBox="1"/>
          <p:nvPr>
            <p:ph type="title"/>
          </p:nvPr>
        </p:nvSpPr>
        <p:spPr>
          <a:xfrm>
            <a:off x="5364525" y="1849538"/>
            <a:ext cx="73455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INTRODUCING </a:t>
            </a:r>
            <a:r>
              <a:rPr lang="en" sz="9200">
                <a:solidFill>
                  <a:schemeClr val="accent1"/>
                </a:solidFill>
              </a:rPr>
              <a:t>ScottPay</a:t>
            </a:r>
            <a:endParaRPr sz="8200"/>
          </a:p>
        </p:txBody>
      </p:sp>
      <p:pic>
        <p:nvPicPr>
          <p:cNvPr id="433" name="Google Shape;4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50" y="1849561"/>
            <a:ext cx="3538876" cy="21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 </a:t>
            </a:r>
            <a:r>
              <a:rPr lang="en">
                <a:solidFill>
                  <a:schemeClr val="accent1"/>
                </a:solidFill>
              </a:rPr>
              <a:t>RIPPLE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&lt;p&gt; </a:t>
            </a:r>
            <a:r>
              <a:rPr lang="en"/>
              <a:t>Inclusive access </a:t>
            </a:r>
            <a:r>
              <a:rPr lang="en">
                <a:solidFill>
                  <a:schemeClr val="accent3"/>
                </a:solidFill>
              </a:rPr>
              <a:t>for ALL students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&lt;/p&gt;</a:t>
            </a:r>
            <a:endParaRPr/>
          </a:p>
        </p:txBody>
      </p:sp>
      <p:sp>
        <p:nvSpPr>
          <p:cNvPr id="440" name="Google Shape;440;p30"/>
          <p:cNvSpPr txBox="1"/>
          <p:nvPr>
            <p:ph idx="5" type="body"/>
          </p:nvPr>
        </p:nvSpPr>
        <p:spPr>
          <a:xfrm>
            <a:off x="1217550" y="3526890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ease of access, ScottPay’s blockchain integrated model becomes much more secure in protecting payments and students.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 txBox="1"/>
          <p:nvPr>
            <p:ph idx="2" type="subTitle"/>
          </p:nvPr>
        </p:nvSpPr>
        <p:spPr>
          <a:xfrm>
            <a:off x="1217558" y="3100372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&lt;p&gt; </a:t>
            </a:r>
            <a:r>
              <a:rPr lang="en"/>
              <a:t>Boosted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Security</a:t>
            </a:r>
            <a:r>
              <a:rPr lang="en"/>
              <a:t> in Schools </a:t>
            </a:r>
            <a:r>
              <a:rPr lang="en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2" name="Google Shape;442;p30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making a one-stop shop for all payments needed, </a:t>
            </a:r>
            <a:r>
              <a:rPr lang="en"/>
              <a:t>students will have complete access to both University and participating third-party services.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Unifying </a:t>
            </a:r>
            <a:r>
              <a:rPr lang="en">
                <a:solidFill>
                  <a:schemeClr val="dk1"/>
                </a:solidFill>
              </a:rPr>
              <a:t>the payment process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/>
          </a:p>
        </p:txBody>
      </p:sp>
      <p:sp>
        <p:nvSpPr>
          <p:cNvPr id="444" name="Google Shape;444;p30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Vastly easier to enroll into than traditional bank accounts for both domestic and </a:t>
            </a:r>
            <a:r>
              <a:rPr lang="en"/>
              <a:t>international</a:t>
            </a:r>
            <a:r>
              <a:rPr lang="en"/>
              <a:t> </a:t>
            </a:r>
            <a:r>
              <a:rPr lang="en"/>
              <a:t>students, reducing currency exchange dilemmas.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