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21"/>
  </p:notesMasterIdLst>
  <p:sldIdLst>
    <p:sldId id="256" r:id="rId2"/>
    <p:sldId id="257" r:id="rId3"/>
    <p:sldId id="258" r:id="rId4"/>
    <p:sldId id="274" r:id="rId5"/>
    <p:sldId id="260" r:id="rId6"/>
    <p:sldId id="259"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FC99C7-67FF-4A0A-B7FC-76DAAD0C1543}">
          <p14:sldIdLst>
            <p14:sldId id="256"/>
            <p14:sldId id="257"/>
            <p14:sldId id="258"/>
            <p14:sldId id="274"/>
            <p14:sldId id="260"/>
            <p14:sldId id="259"/>
            <p14:sldId id="261"/>
            <p14:sldId id="262"/>
            <p14:sldId id="263"/>
            <p14:sldId id="265"/>
            <p14:sldId id="264"/>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509" autoAdjust="0"/>
  </p:normalViewPr>
  <p:slideViewPr>
    <p:cSldViewPr snapToGrid="0">
      <p:cViewPr varScale="1">
        <p:scale>
          <a:sx n="77" d="100"/>
          <a:sy n="77" d="100"/>
        </p:scale>
        <p:origin x="474" y="90"/>
      </p:cViewPr>
      <p:guideLst/>
    </p:cSldViewPr>
  </p:slideViewPr>
  <p:notesTextViewPr>
    <p:cViewPr>
      <p:scale>
        <a:sx n="1" d="1"/>
        <a:sy n="1" d="1"/>
      </p:scale>
      <p:origin x="0" y="0"/>
    </p:cViewPr>
  </p:notesTextViewPr>
  <p:notesViewPr>
    <p:cSldViewPr snapToGrid="0">
      <p:cViewPr varScale="1">
        <p:scale>
          <a:sx n="59" d="100"/>
          <a:sy n="59" d="100"/>
        </p:scale>
        <p:origin x="279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FA8ED-0E17-422C-94B5-4C10A3870AB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ABCD176-B448-490F-8B8E-EBD1F7F30006}">
      <dgm:prSet/>
      <dgm:spPr/>
      <dgm:t>
        <a:bodyPr/>
        <a:lstStyle/>
        <a:p>
          <a:r>
            <a:rPr lang="en-GB" b="0" i="0"/>
            <a:t>The book store in the retailing industry is one unique industry that is active in all parts of the world. </a:t>
          </a:r>
          <a:endParaRPr lang="en-US"/>
        </a:p>
      </dgm:t>
    </dgm:pt>
    <dgm:pt modelId="{30A4D706-95F7-405B-BC20-BB46192AAD37}" type="parTrans" cxnId="{A7736859-264B-4C60-9F68-69A49002FDE0}">
      <dgm:prSet/>
      <dgm:spPr/>
      <dgm:t>
        <a:bodyPr/>
        <a:lstStyle/>
        <a:p>
          <a:endParaRPr lang="en-US"/>
        </a:p>
      </dgm:t>
    </dgm:pt>
    <dgm:pt modelId="{C129773C-A256-4B43-8AB8-40A8877D7CAB}" type="sibTrans" cxnId="{A7736859-264B-4C60-9F68-69A49002FDE0}">
      <dgm:prSet/>
      <dgm:spPr/>
      <dgm:t>
        <a:bodyPr/>
        <a:lstStyle/>
        <a:p>
          <a:endParaRPr lang="en-US"/>
        </a:p>
      </dgm:t>
    </dgm:pt>
    <dgm:pt modelId="{CE4CB8AD-994F-49BC-A668-B9B4994B0873}">
      <dgm:prSet/>
      <dgm:spPr/>
      <dgm:t>
        <a:bodyPr/>
        <a:lstStyle/>
        <a:p>
          <a:r>
            <a:rPr lang="en-GB" b="0" i="0"/>
            <a:t>Mostly retail a broad range of books, newspapers and periodicals including trade books, textbooks, magazines, paperbacks and stationeries.</a:t>
          </a:r>
          <a:endParaRPr lang="en-US"/>
        </a:p>
      </dgm:t>
    </dgm:pt>
    <dgm:pt modelId="{9590075F-1030-4E0B-A7FF-C596309C3283}" type="parTrans" cxnId="{EE8A1D18-2D3D-4EC5-88E8-9363D71ABDAE}">
      <dgm:prSet/>
      <dgm:spPr/>
      <dgm:t>
        <a:bodyPr/>
        <a:lstStyle/>
        <a:p>
          <a:endParaRPr lang="en-US"/>
        </a:p>
      </dgm:t>
    </dgm:pt>
    <dgm:pt modelId="{5E40DA72-04EA-44D2-8698-4201B788EF26}" type="sibTrans" cxnId="{EE8A1D18-2D3D-4EC5-88E8-9363D71ABDAE}">
      <dgm:prSet/>
      <dgm:spPr/>
      <dgm:t>
        <a:bodyPr/>
        <a:lstStyle/>
        <a:p>
          <a:endParaRPr lang="en-US"/>
        </a:p>
      </dgm:t>
    </dgm:pt>
    <dgm:pt modelId="{E566FFB9-7E78-4D29-987A-53C59FFA5D79}">
      <dgm:prSet/>
      <dgm:spPr/>
      <dgm:t>
        <a:bodyPr/>
        <a:lstStyle/>
        <a:p>
          <a:r>
            <a:rPr lang="en-GB" b="0" i="0"/>
            <a:t>In a recent research that was conducted in America, it was found that approximately 63,000 book publishers</a:t>
          </a:r>
          <a:endParaRPr lang="en-US"/>
        </a:p>
      </dgm:t>
    </dgm:pt>
    <dgm:pt modelId="{C3926628-5BBB-4224-9324-D0BA6FF92A3F}" type="parTrans" cxnId="{1BBF7D3C-E9CD-41EF-8B36-0DF5703166F8}">
      <dgm:prSet/>
      <dgm:spPr/>
      <dgm:t>
        <a:bodyPr/>
        <a:lstStyle/>
        <a:p>
          <a:endParaRPr lang="en-US"/>
        </a:p>
      </dgm:t>
    </dgm:pt>
    <dgm:pt modelId="{DA66D1BC-0187-4AD4-BA3B-8F5FB41A9740}" type="sibTrans" cxnId="{1BBF7D3C-E9CD-41EF-8B36-0DF5703166F8}">
      <dgm:prSet/>
      <dgm:spPr/>
      <dgm:t>
        <a:bodyPr/>
        <a:lstStyle/>
        <a:p>
          <a:endParaRPr lang="en-US"/>
        </a:p>
      </dgm:t>
    </dgm:pt>
    <dgm:pt modelId="{483372A9-28AD-49D3-8C98-13267360559B}">
      <dgm:prSet/>
      <dgm:spPr/>
      <dgm:t>
        <a:bodyPr/>
        <a:lstStyle/>
        <a:p>
          <a:r>
            <a:rPr lang="en-GB" b="0" i="0"/>
            <a:t>Major players in this industry have multiple retail outlets while smaller companies are independently owned and operate at the local level.</a:t>
          </a:r>
          <a:endParaRPr lang="en-US"/>
        </a:p>
      </dgm:t>
    </dgm:pt>
    <dgm:pt modelId="{A1AFB523-4D92-4C87-BE75-DC9BF9B63FCB}" type="parTrans" cxnId="{89919DE8-FFC7-4281-A596-EAC50D39427A}">
      <dgm:prSet/>
      <dgm:spPr/>
      <dgm:t>
        <a:bodyPr/>
        <a:lstStyle/>
        <a:p>
          <a:endParaRPr lang="en-US"/>
        </a:p>
      </dgm:t>
    </dgm:pt>
    <dgm:pt modelId="{4BCADF94-3D47-4145-B330-B5DBF2EB635D}" type="sibTrans" cxnId="{89919DE8-FFC7-4281-A596-EAC50D39427A}">
      <dgm:prSet/>
      <dgm:spPr/>
      <dgm:t>
        <a:bodyPr/>
        <a:lstStyle/>
        <a:p>
          <a:endParaRPr lang="en-US"/>
        </a:p>
      </dgm:t>
    </dgm:pt>
    <dgm:pt modelId="{C9CAFA62-FC41-4450-921E-B97FE0747EF5}">
      <dgm:prSet/>
      <dgm:spPr/>
      <dgm:t>
        <a:bodyPr/>
        <a:lstStyle/>
        <a:p>
          <a:r>
            <a:rPr lang="en-GB"/>
            <a:t>The global e-book market  was valued at USD 18.13 billion in 2020, and it is expected to reach USD 23.12 billion by 2026</a:t>
          </a:r>
          <a:endParaRPr lang="en-US"/>
        </a:p>
      </dgm:t>
    </dgm:pt>
    <dgm:pt modelId="{BB744917-307A-4CBD-B05C-2CAE2E9E614C}" type="parTrans" cxnId="{C9D29BF0-7858-464B-BEF2-DEC7174CC248}">
      <dgm:prSet/>
      <dgm:spPr/>
      <dgm:t>
        <a:bodyPr/>
        <a:lstStyle/>
        <a:p>
          <a:endParaRPr lang="en-US"/>
        </a:p>
      </dgm:t>
    </dgm:pt>
    <dgm:pt modelId="{95529FBD-7579-4D67-9CFE-E87E55DE1AA7}" type="sibTrans" cxnId="{C9D29BF0-7858-464B-BEF2-DEC7174CC248}">
      <dgm:prSet/>
      <dgm:spPr/>
      <dgm:t>
        <a:bodyPr/>
        <a:lstStyle/>
        <a:p>
          <a:endParaRPr lang="en-US"/>
        </a:p>
      </dgm:t>
    </dgm:pt>
    <dgm:pt modelId="{402B7E6A-42A6-4A61-B468-649534AA2C4E}" type="pres">
      <dgm:prSet presAssocID="{F97FA8ED-0E17-422C-94B5-4C10A3870AB9}" presName="linear" presStyleCnt="0">
        <dgm:presLayoutVars>
          <dgm:animLvl val="lvl"/>
          <dgm:resizeHandles val="exact"/>
        </dgm:presLayoutVars>
      </dgm:prSet>
      <dgm:spPr/>
    </dgm:pt>
    <dgm:pt modelId="{994AB15D-213A-4868-B626-09F11C81D76C}" type="pres">
      <dgm:prSet presAssocID="{2ABCD176-B448-490F-8B8E-EBD1F7F30006}" presName="parentText" presStyleLbl="node1" presStyleIdx="0" presStyleCnt="5">
        <dgm:presLayoutVars>
          <dgm:chMax val="0"/>
          <dgm:bulletEnabled val="1"/>
        </dgm:presLayoutVars>
      </dgm:prSet>
      <dgm:spPr/>
    </dgm:pt>
    <dgm:pt modelId="{E6BDF897-CF89-4BC8-91D5-065AEFA42BB1}" type="pres">
      <dgm:prSet presAssocID="{C129773C-A256-4B43-8AB8-40A8877D7CAB}" presName="spacer" presStyleCnt="0"/>
      <dgm:spPr/>
    </dgm:pt>
    <dgm:pt modelId="{489CC60F-9166-4076-B96A-ED34A1744CBA}" type="pres">
      <dgm:prSet presAssocID="{CE4CB8AD-994F-49BC-A668-B9B4994B0873}" presName="parentText" presStyleLbl="node1" presStyleIdx="1" presStyleCnt="5">
        <dgm:presLayoutVars>
          <dgm:chMax val="0"/>
          <dgm:bulletEnabled val="1"/>
        </dgm:presLayoutVars>
      </dgm:prSet>
      <dgm:spPr/>
    </dgm:pt>
    <dgm:pt modelId="{A4692574-90D6-49FC-B94B-34B1335D1DD0}" type="pres">
      <dgm:prSet presAssocID="{5E40DA72-04EA-44D2-8698-4201B788EF26}" presName="spacer" presStyleCnt="0"/>
      <dgm:spPr/>
    </dgm:pt>
    <dgm:pt modelId="{7CCF7DB4-5BAB-48EB-A444-3A8E647AE5E4}" type="pres">
      <dgm:prSet presAssocID="{E566FFB9-7E78-4D29-987A-53C59FFA5D79}" presName="parentText" presStyleLbl="node1" presStyleIdx="2" presStyleCnt="5">
        <dgm:presLayoutVars>
          <dgm:chMax val="0"/>
          <dgm:bulletEnabled val="1"/>
        </dgm:presLayoutVars>
      </dgm:prSet>
      <dgm:spPr/>
    </dgm:pt>
    <dgm:pt modelId="{CADE13B4-D813-4CF8-A969-D46B0175F3D0}" type="pres">
      <dgm:prSet presAssocID="{DA66D1BC-0187-4AD4-BA3B-8F5FB41A9740}" presName="spacer" presStyleCnt="0"/>
      <dgm:spPr/>
    </dgm:pt>
    <dgm:pt modelId="{1DCA0BBE-E23E-404D-B297-8CB751B34EFA}" type="pres">
      <dgm:prSet presAssocID="{483372A9-28AD-49D3-8C98-13267360559B}" presName="parentText" presStyleLbl="node1" presStyleIdx="3" presStyleCnt="5">
        <dgm:presLayoutVars>
          <dgm:chMax val="0"/>
          <dgm:bulletEnabled val="1"/>
        </dgm:presLayoutVars>
      </dgm:prSet>
      <dgm:spPr/>
    </dgm:pt>
    <dgm:pt modelId="{94AF211B-E7EF-434B-9C1A-C56036583A45}" type="pres">
      <dgm:prSet presAssocID="{4BCADF94-3D47-4145-B330-B5DBF2EB635D}" presName="spacer" presStyleCnt="0"/>
      <dgm:spPr/>
    </dgm:pt>
    <dgm:pt modelId="{865A3F63-AC90-4D68-9C73-9CB67C779D0D}" type="pres">
      <dgm:prSet presAssocID="{C9CAFA62-FC41-4450-921E-B97FE0747EF5}" presName="parentText" presStyleLbl="node1" presStyleIdx="4" presStyleCnt="5">
        <dgm:presLayoutVars>
          <dgm:chMax val="0"/>
          <dgm:bulletEnabled val="1"/>
        </dgm:presLayoutVars>
      </dgm:prSet>
      <dgm:spPr/>
    </dgm:pt>
  </dgm:ptLst>
  <dgm:cxnLst>
    <dgm:cxn modelId="{C0101B0F-D0C6-4809-BE99-B3DB2040B52A}" type="presOf" srcId="{CE4CB8AD-994F-49BC-A668-B9B4994B0873}" destId="{489CC60F-9166-4076-B96A-ED34A1744CBA}" srcOrd="0" destOrd="0" presId="urn:microsoft.com/office/officeart/2005/8/layout/vList2"/>
    <dgm:cxn modelId="{EE8A1D18-2D3D-4EC5-88E8-9363D71ABDAE}" srcId="{F97FA8ED-0E17-422C-94B5-4C10A3870AB9}" destId="{CE4CB8AD-994F-49BC-A668-B9B4994B0873}" srcOrd="1" destOrd="0" parTransId="{9590075F-1030-4E0B-A7FF-C596309C3283}" sibTransId="{5E40DA72-04EA-44D2-8698-4201B788EF26}"/>
    <dgm:cxn modelId="{F1EF2A34-E70D-46C1-9198-491A80185BF4}" type="presOf" srcId="{E566FFB9-7E78-4D29-987A-53C59FFA5D79}" destId="{7CCF7DB4-5BAB-48EB-A444-3A8E647AE5E4}" srcOrd="0" destOrd="0" presId="urn:microsoft.com/office/officeart/2005/8/layout/vList2"/>
    <dgm:cxn modelId="{1BBF7D3C-E9CD-41EF-8B36-0DF5703166F8}" srcId="{F97FA8ED-0E17-422C-94B5-4C10A3870AB9}" destId="{E566FFB9-7E78-4D29-987A-53C59FFA5D79}" srcOrd="2" destOrd="0" parTransId="{C3926628-5BBB-4224-9324-D0BA6FF92A3F}" sibTransId="{DA66D1BC-0187-4AD4-BA3B-8F5FB41A9740}"/>
    <dgm:cxn modelId="{90B5BB3D-A440-4F6A-B1F5-7D15867A7253}" type="presOf" srcId="{483372A9-28AD-49D3-8C98-13267360559B}" destId="{1DCA0BBE-E23E-404D-B297-8CB751B34EFA}" srcOrd="0" destOrd="0" presId="urn:microsoft.com/office/officeart/2005/8/layout/vList2"/>
    <dgm:cxn modelId="{A7736859-264B-4C60-9F68-69A49002FDE0}" srcId="{F97FA8ED-0E17-422C-94B5-4C10A3870AB9}" destId="{2ABCD176-B448-490F-8B8E-EBD1F7F30006}" srcOrd="0" destOrd="0" parTransId="{30A4D706-95F7-405B-BC20-BB46192AAD37}" sibTransId="{C129773C-A256-4B43-8AB8-40A8877D7CAB}"/>
    <dgm:cxn modelId="{7B978F97-F312-4445-B46E-45A470648206}" type="presOf" srcId="{C9CAFA62-FC41-4450-921E-B97FE0747EF5}" destId="{865A3F63-AC90-4D68-9C73-9CB67C779D0D}" srcOrd="0" destOrd="0" presId="urn:microsoft.com/office/officeart/2005/8/layout/vList2"/>
    <dgm:cxn modelId="{D0B2E3BC-BDFE-4D70-BCBE-DB3672020207}" type="presOf" srcId="{2ABCD176-B448-490F-8B8E-EBD1F7F30006}" destId="{994AB15D-213A-4868-B626-09F11C81D76C}" srcOrd="0" destOrd="0" presId="urn:microsoft.com/office/officeart/2005/8/layout/vList2"/>
    <dgm:cxn modelId="{2E4909C9-707D-4B2E-9E70-3627AFE9146F}" type="presOf" srcId="{F97FA8ED-0E17-422C-94B5-4C10A3870AB9}" destId="{402B7E6A-42A6-4A61-B468-649534AA2C4E}" srcOrd="0" destOrd="0" presId="urn:microsoft.com/office/officeart/2005/8/layout/vList2"/>
    <dgm:cxn modelId="{89919DE8-FFC7-4281-A596-EAC50D39427A}" srcId="{F97FA8ED-0E17-422C-94B5-4C10A3870AB9}" destId="{483372A9-28AD-49D3-8C98-13267360559B}" srcOrd="3" destOrd="0" parTransId="{A1AFB523-4D92-4C87-BE75-DC9BF9B63FCB}" sibTransId="{4BCADF94-3D47-4145-B330-B5DBF2EB635D}"/>
    <dgm:cxn modelId="{C9D29BF0-7858-464B-BEF2-DEC7174CC248}" srcId="{F97FA8ED-0E17-422C-94B5-4C10A3870AB9}" destId="{C9CAFA62-FC41-4450-921E-B97FE0747EF5}" srcOrd="4" destOrd="0" parTransId="{BB744917-307A-4CBD-B05C-2CAE2E9E614C}" sibTransId="{95529FBD-7579-4D67-9CFE-E87E55DE1AA7}"/>
    <dgm:cxn modelId="{B2012F2F-F5AD-4C12-AA7B-52BB608605E2}" type="presParOf" srcId="{402B7E6A-42A6-4A61-B468-649534AA2C4E}" destId="{994AB15D-213A-4868-B626-09F11C81D76C}" srcOrd="0" destOrd="0" presId="urn:microsoft.com/office/officeart/2005/8/layout/vList2"/>
    <dgm:cxn modelId="{F77BF5B1-0B8A-4EDB-AF00-ECDD4A1E55C1}" type="presParOf" srcId="{402B7E6A-42A6-4A61-B468-649534AA2C4E}" destId="{E6BDF897-CF89-4BC8-91D5-065AEFA42BB1}" srcOrd="1" destOrd="0" presId="urn:microsoft.com/office/officeart/2005/8/layout/vList2"/>
    <dgm:cxn modelId="{69711592-C6BE-4A1C-9B5F-379739066A40}" type="presParOf" srcId="{402B7E6A-42A6-4A61-B468-649534AA2C4E}" destId="{489CC60F-9166-4076-B96A-ED34A1744CBA}" srcOrd="2" destOrd="0" presId="urn:microsoft.com/office/officeart/2005/8/layout/vList2"/>
    <dgm:cxn modelId="{AD81659A-91D6-4ADC-8EA8-389879DFDD61}" type="presParOf" srcId="{402B7E6A-42A6-4A61-B468-649534AA2C4E}" destId="{A4692574-90D6-49FC-B94B-34B1335D1DD0}" srcOrd="3" destOrd="0" presId="urn:microsoft.com/office/officeart/2005/8/layout/vList2"/>
    <dgm:cxn modelId="{FFB93767-830A-402A-A8E2-145BC373F674}" type="presParOf" srcId="{402B7E6A-42A6-4A61-B468-649534AA2C4E}" destId="{7CCF7DB4-5BAB-48EB-A444-3A8E647AE5E4}" srcOrd="4" destOrd="0" presId="urn:microsoft.com/office/officeart/2005/8/layout/vList2"/>
    <dgm:cxn modelId="{CB57B6BF-B3AD-4648-A69C-CF0B613ACCE2}" type="presParOf" srcId="{402B7E6A-42A6-4A61-B468-649534AA2C4E}" destId="{CADE13B4-D813-4CF8-A969-D46B0175F3D0}" srcOrd="5" destOrd="0" presId="urn:microsoft.com/office/officeart/2005/8/layout/vList2"/>
    <dgm:cxn modelId="{F08020E4-9CC4-48B2-908A-B1C7C4CEEE67}" type="presParOf" srcId="{402B7E6A-42A6-4A61-B468-649534AA2C4E}" destId="{1DCA0BBE-E23E-404D-B297-8CB751B34EFA}" srcOrd="6" destOrd="0" presId="urn:microsoft.com/office/officeart/2005/8/layout/vList2"/>
    <dgm:cxn modelId="{1FFD4CD3-FB71-4D63-B4F3-2FE8AE8E7021}" type="presParOf" srcId="{402B7E6A-42A6-4A61-B468-649534AA2C4E}" destId="{94AF211B-E7EF-434B-9C1A-C56036583A45}" srcOrd="7" destOrd="0" presId="urn:microsoft.com/office/officeart/2005/8/layout/vList2"/>
    <dgm:cxn modelId="{D24B7DFC-D410-4F9F-81EA-FAEEBBB51280}" type="presParOf" srcId="{402B7E6A-42A6-4A61-B468-649534AA2C4E}" destId="{865A3F63-AC90-4D68-9C73-9CB67C779D0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90353-9E27-42F6-905C-C63202051E0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B2B0036-4391-4A86-8D10-A4450372AB19}">
      <dgm:prSet/>
      <dgm:spPr/>
      <dgm:t>
        <a:bodyPr/>
        <a:lstStyle/>
        <a:p>
          <a:r>
            <a:rPr lang="en-US"/>
            <a:t>Technical development and sophistication of reading devices that provide a similar experience to that of reading an actual book is the key factor driving the global e-book market.</a:t>
          </a:r>
        </a:p>
      </dgm:t>
    </dgm:pt>
    <dgm:pt modelId="{63C2B642-217E-4293-A485-E97141672228}" type="parTrans" cxnId="{5ADC92DC-3EAA-470D-BF14-0ECD70A770A2}">
      <dgm:prSet/>
      <dgm:spPr/>
      <dgm:t>
        <a:bodyPr/>
        <a:lstStyle/>
        <a:p>
          <a:endParaRPr lang="en-US"/>
        </a:p>
      </dgm:t>
    </dgm:pt>
    <dgm:pt modelId="{F1967AA9-CF38-45A0-B0A1-98FEACD090E0}" type="sibTrans" cxnId="{5ADC92DC-3EAA-470D-BF14-0ECD70A770A2}">
      <dgm:prSet/>
      <dgm:spPr/>
      <dgm:t>
        <a:bodyPr/>
        <a:lstStyle/>
        <a:p>
          <a:endParaRPr lang="en-US"/>
        </a:p>
      </dgm:t>
    </dgm:pt>
    <dgm:pt modelId="{D42BF3EF-1F88-4D72-AB94-08BED679C4B5}">
      <dgm:prSet/>
      <dgm:spPr/>
      <dgm:t>
        <a:bodyPr/>
        <a:lstStyle/>
        <a:p>
          <a:r>
            <a:rPr lang="en-US"/>
            <a:t>Besides, libraries and publishers are also increasingly receiving responses for e-books. Hachette Book Group, one of the big publishers, has announced that in 2019 the publishing company generated EUR 2.38 billion, which is a 5% increase since 2018.</a:t>
          </a:r>
        </a:p>
      </dgm:t>
    </dgm:pt>
    <dgm:pt modelId="{4A8E2420-BA80-4515-86A0-00E9089BF301}" type="parTrans" cxnId="{5DFE7309-9F43-4370-A44A-2600014D0AA2}">
      <dgm:prSet/>
      <dgm:spPr/>
      <dgm:t>
        <a:bodyPr/>
        <a:lstStyle/>
        <a:p>
          <a:endParaRPr lang="en-US"/>
        </a:p>
      </dgm:t>
    </dgm:pt>
    <dgm:pt modelId="{759ABE41-BB54-4443-9172-F01550EF802E}" type="sibTrans" cxnId="{5DFE7309-9F43-4370-A44A-2600014D0AA2}">
      <dgm:prSet/>
      <dgm:spPr/>
      <dgm:t>
        <a:bodyPr/>
        <a:lstStyle/>
        <a:p>
          <a:endParaRPr lang="en-US"/>
        </a:p>
      </dgm:t>
    </dgm:pt>
    <dgm:pt modelId="{905414F7-4C96-4033-8641-984D6AC9AA07}">
      <dgm:prSet/>
      <dgm:spPr/>
      <dgm:t>
        <a:bodyPr/>
        <a:lstStyle/>
        <a:p>
          <a:r>
            <a:rPr lang="en-GB"/>
            <a:t>Furthermore, the environment protection campaigns from governments across the globe especially for saving trees to reduce the use of paper also increases the demand for e-books.</a:t>
          </a:r>
          <a:endParaRPr lang="en-US"/>
        </a:p>
      </dgm:t>
    </dgm:pt>
    <dgm:pt modelId="{E8D03290-F5DC-4798-948B-E6D906B7D9AC}" type="parTrans" cxnId="{6D331583-F44A-487C-B680-72B70D21F003}">
      <dgm:prSet/>
      <dgm:spPr/>
      <dgm:t>
        <a:bodyPr/>
        <a:lstStyle/>
        <a:p>
          <a:endParaRPr lang="en-US"/>
        </a:p>
      </dgm:t>
    </dgm:pt>
    <dgm:pt modelId="{647A6873-850A-4047-82BD-22CA78BB99F0}" type="sibTrans" cxnId="{6D331583-F44A-487C-B680-72B70D21F003}">
      <dgm:prSet/>
      <dgm:spPr/>
      <dgm:t>
        <a:bodyPr/>
        <a:lstStyle/>
        <a:p>
          <a:endParaRPr lang="en-US"/>
        </a:p>
      </dgm:t>
    </dgm:pt>
    <dgm:pt modelId="{F702C419-47E8-432A-951C-F9BD993D935A}">
      <dgm:prSet/>
      <dgm:spPr/>
      <dgm:t>
        <a:bodyPr/>
        <a:lstStyle/>
        <a:p>
          <a:pPr>
            <a:buFont typeface="Arial" panose="020B0604020202020204" pitchFamily="34" charset="0"/>
            <a:buChar char="•"/>
          </a:pPr>
          <a:r>
            <a:rPr lang="en-GB" b="0" i="0"/>
            <a:t>Libraries across the country have closed most of their services to mitigate the spread of COVID-19. But many are still offering electronic reading materials. Moreover due to decreasing cost of the e-books, librariers are now able to buy more copies of the e-books, which is aiding in the market growth.</a:t>
          </a:r>
          <a:endParaRPr lang="en-US"/>
        </a:p>
      </dgm:t>
    </dgm:pt>
    <dgm:pt modelId="{8F70AA14-B5F8-468E-9036-A0014CCB7747}" type="parTrans" cxnId="{3A9277B3-B45A-471B-BA18-8C23A4BB2494}">
      <dgm:prSet/>
      <dgm:spPr/>
      <dgm:t>
        <a:bodyPr/>
        <a:lstStyle/>
        <a:p>
          <a:endParaRPr lang="en-US"/>
        </a:p>
      </dgm:t>
    </dgm:pt>
    <dgm:pt modelId="{45CD0B0E-0544-44BB-A4A2-03F83FEC09A1}" type="sibTrans" cxnId="{3A9277B3-B45A-471B-BA18-8C23A4BB2494}">
      <dgm:prSet/>
      <dgm:spPr/>
      <dgm:t>
        <a:bodyPr/>
        <a:lstStyle/>
        <a:p>
          <a:endParaRPr lang="en-US"/>
        </a:p>
      </dgm:t>
    </dgm:pt>
    <dgm:pt modelId="{4DD49A9A-2A0E-4ED0-A59A-07359FD74F54}" type="pres">
      <dgm:prSet presAssocID="{14F90353-9E27-42F6-905C-C63202051E08}" presName="linear" presStyleCnt="0">
        <dgm:presLayoutVars>
          <dgm:animLvl val="lvl"/>
          <dgm:resizeHandles val="exact"/>
        </dgm:presLayoutVars>
      </dgm:prSet>
      <dgm:spPr/>
    </dgm:pt>
    <dgm:pt modelId="{304EDBD6-D7C5-47F1-BC30-64BED62DF8AB}" type="pres">
      <dgm:prSet presAssocID="{5B2B0036-4391-4A86-8D10-A4450372AB19}" presName="parentText" presStyleLbl="node1" presStyleIdx="0" presStyleCnt="4">
        <dgm:presLayoutVars>
          <dgm:chMax val="0"/>
          <dgm:bulletEnabled val="1"/>
        </dgm:presLayoutVars>
      </dgm:prSet>
      <dgm:spPr/>
    </dgm:pt>
    <dgm:pt modelId="{82D83E0C-C525-4DA3-A66D-873B066BC0FB}" type="pres">
      <dgm:prSet presAssocID="{F1967AA9-CF38-45A0-B0A1-98FEACD090E0}" presName="spacer" presStyleCnt="0"/>
      <dgm:spPr/>
    </dgm:pt>
    <dgm:pt modelId="{2E0E5FC7-6B93-4DB1-A2F4-837B0D385F3F}" type="pres">
      <dgm:prSet presAssocID="{D42BF3EF-1F88-4D72-AB94-08BED679C4B5}" presName="parentText" presStyleLbl="node1" presStyleIdx="1" presStyleCnt="4">
        <dgm:presLayoutVars>
          <dgm:chMax val="0"/>
          <dgm:bulletEnabled val="1"/>
        </dgm:presLayoutVars>
      </dgm:prSet>
      <dgm:spPr/>
    </dgm:pt>
    <dgm:pt modelId="{256467F5-52A5-428E-A24A-4DFD065372D9}" type="pres">
      <dgm:prSet presAssocID="{759ABE41-BB54-4443-9172-F01550EF802E}" presName="spacer" presStyleCnt="0"/>
      <dgm:spPr/>
    </dgm:pt>
    <dgm:pt modelId="{FEAF5684-7DCA-4B99-A432-F0A9CDD557E5}" type="pres">
      <dgm:prSet presAssocID="{905414F7-4C96-4033-8641-984D6AC9AA07}" presName="parentText" presStyleLbl="node1" presStyleIdx="2" presStyleCnt="4">
        <dgm:presLayoutVars>
          <dgm:chMax val="0"/>
          <dgm:bulletEnabled val="1"/>
        </dgm:presLayoutVars>
      </dgm:prSet>
      <dgm:spPr/>
    </dgm:pt>
    <dgm:pt modelId="{D8C9E8E7-E92F-46BB-94F0-FB96C3F5CF17}" type="pres">
      <dgm:prSet presAssocID="{647A6873-850A-4047-82BD-22CA78BB99F0}" presName="spacer" presStyleCnt="0"/>
      <dgm:spPr/>
    </dgm:pt>
    <dgm:pt modelId="{46CE675C-F0A5-410D-864F-D84D9A19658C}" type="pres">
      <dgm:prSet presAssocID="{F702C419-47E8-432A-951C-F9BD993D935A}" presName="parentText" presStyleLbl="node1" presStyleIdx="3" presStyleCnt="4">
        <dgm:presLayoutVars>
          <dgm:chMax val="0"/>
          <dgm:bulletEnabled val="1"/>
        </dgm:presLayoutVars>
      </dgm:prSet>
      <dgm:spPr/>
    </dgm:pt>
  </dgm:ptLst>
  <dgm:cxnLst>
    <dgm:cxn modelId="{5DFE7309-9F43-4370-A44A-2600014D0AA2}" srcId="{14F90353-9E27-42F6-905C-C63202051E08}" destId="{D42BF3EF-1F88-4D72-AB94-08BED679C4B5}" srcOrd="1" destOrd="0" parTransId="{4A8E2420-BA80-4515-86A0-00E9089BF301}" sibTransId="{759ABE41-BB54-4443-9172-F01550EF802E}"/>
    <dgm:cxn modelId="{55F75A13-2B0B-453E-BDC6-2C489C21A10E}" type="presOf" srcId="{D42BF3EF-1F88-4D72-AB94-08BED679C4B5}" destId="{2E0E5FC7-6B93-4DB1-A2F4-837B0D385F3F}" srcOrd="0" destOrd="0" presId="urn:microsoft.com/office/officeart/2005/8/layout/vList2"/>
    <dgm:cxn modelId="{FA76CA24-934E-4CC7-85EE-7294D0AE582F}" type="presOf" srcId="{F702C419-47E8-432A-951C-F9BD993D935A}" destId="{46CE675C-F0A5-410D-864F-D84D9A19658C}" srcOrd="0" destOrd="0" presId="urn:microsoft.com/office/officeart/2005/8/layout/vList2"/>
    <dgm:cxn modelId="{6D331583-F44A-487C-B680-72B70D21F003}" srcId="{14F90353-9E27-42F6-905C-C63202051E08}" destId="{905414F7-4C96-4033-8641-984D6AC9AA07}" srcOrd="2" destOrd="0" parTransId="{E8D03290-F5DC-4798-948B-E6D906B7D9AC}" sibTransId="{647A6873-850A-4047-82BD-22CA78BB99F0}"/>
    <dgm:cxn modelId="{2286FA9F-22F2-4332-AC7A-242495CCFEC8}" type="presOf" srcId="{5B2B0036-4391-4A86-8D10-A4450372AB19}" destId="{304EDBD6-D7C5-47F1-BC30-64BED62DF8AB}" srcOrd="0" destOrd="0" presId="urn:microsoft.com/office/officeart/2005/8/layout/vList2"/>
    <dgm:cxn modelId="{3A9277B3-B45A-471B-BA18-8C23A4BB2494}" srcId="{14F90353-9E27-42F6-905C-C63202051E08}" destId="{F702C419-47E8-432A-951C-F9BD993D935A}" srcOrd="3" destOrd="0" parTransId="{8F70AA14-B5F8-468E-9036-A0014CCB7747}" sibTransId="{45CD0B0E-0544-44BB-A4A2-03F83FEC09A1}"/>
    <dgm:cxn modelId="{47A9A7CB-3DAC-4F14-AA71-B4C500366DAB}" type="presOf" srcId="{14F90353-9E27-42F6-905C-C63202051E08}" destId="{4DD49A9A-2A0E-4ED0-A59A-07359FD74F54}" srcOrd="0" destOrd="0" presId="urn:microsoft.com/office/officeart/2005/8/layout/vList2"/>
    <dgm:cxn modelId="{5ADC92DC-3EAA-470D-BF14-0ECD70A770A2}" srcId="{14F90353-9E27-42F6-905C-C63202051E08}" destId="{5B2B0036-4391-4A86-8D10-A4450372AB19}" srcOrd="0" destOrd="0" parTransId="{63C2B642-217E-4293-A485-E97141672228}" sibTransId="{F1967AA9-CF38-45A0-B0A1-98FEACD090E0}"/>
    <dgm:cxn modelId="{68117DEF-2FD7-4B66-A6E1-FF49E993DCE5}" type="presOf" srcId="{905414F7-4C96-4033-8641-984D6AC9AA07}" destId="{FEAF5684-7DCA-4B99-A432-F0A9CDD557E5}" srcOrd="0" destOrd="0" presId="urn:microsoft.com/office/officeart/2005/8/layout/vList2"/>
    <dgm:cxn modelId="{D9427071-B55B-4F4D-9700-102FF3CA9DB7}" type="presParOf" srcId="{4DD49A9A-2A0E-4ED0-A59A-07359FD74F54}" destId="{304EDBD6-D7C5-47F1-BC30-64BED62DF8AB}" srcOrd="0" destOrd="0" presId="urn:microsoft.com/office/officeart/2005/8/layout/vList2"/>
    <dgm:cxn modelId="{4A1060E2-2DAA-4791-A62F-30834E9C0F11}" type="presParOf" srcId="{4DD49A9A-2A0E-4ED0-A59A-07359FD74F54}" destId="{82D83E0C-C525-4DA3-A66D-873B066BC0FB}" srcOrd="1" destOrd="0" presId="urn:microsoft.com/office/officeart/2005/8/layout/vList2"/>
    <dgm:cxn modelId="{CA7012C8-1EEC-4D22-A714-239D4A9A6A72}" type="presParOf" srcId="{4DD49A9A-2A0E-4ED0-A59A-07359FD74F54}" destId="{2E0E5FC7-6B93-4DB1-A2F4-837B0D385F3F}" srcOrd="2" destOrd="0" presId="urn:microsoft.com/office/officeart/2005/8/layout/vList2"/>
    <dgm:cxn modelId="{9A81BC19-BDDF-4E5B-B77D-33558059355E}" type="presParOf" srcId="{4DD49A9A-2A0E-4ED0-A59A-07359FD74F54}" destId="{256467F5-52A5-428E-A24A-4DFD065372D9}" srcOrd="3" destOrd="0" presId="urn:microsoft.com/office/officeart/2005/8/layout/vList2"/>
    <dgm:cxn modelId="{48850607-7E7D-4034-B680-15F2CB451CD5}" type="presParOf" srcId="{4DD49A9A-2A0E-4ED0-A59A-07359FD74F54}" destId="{FEAF5684-7DCA-4B99-A432-F0A9CDD557E5}" srcOrd="4" destOrd="0" presId="urn:microsoft.com/office/officeart/2005/8/layout/vList2"/>
    <dgm:cxn modelId="{B9CEFBEF-C8C6-44CC-A538-DC635365FA0B}" type="presParOf" srcId="{4DD49A9A-2A0E-4ED0-A59A-07359FD74F54}" destId="{D8C9E8E7-E92F-46BB-94F0-FB96C3F5CF17}" srcOrd="5" destOrd="0" presId="urn:microsoft.com/office/officeart/2005/8/layout/vList2"/>
    <dgm:cxn modelId="{FDE364EF-D50E-470C-B78D-837892859852}" type="presParOf" srcId="{4DD49A9A-2A0E-4ED0-A59A-07359FD74F54}" destId="{46CE675C-F0A5-410D-864F-D84D9A19658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AB15D-213A-4868-B626-09F11C81D76C}">
      <dsp:nvSpPr>
        <dsp:cNvPr id="0" name=""/>
        <dsp:cNvSpPr/>
      </dsp:nvSpPr>
      <dsp:spPr>
        <a:xfrm>
          <a:off x="0" y="57403"/>
          <a:ext cx="6692813" cy="902508"/>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The book store in the retailing industry is one unique industry that is active in all parts of the world. </a:t>
          </a:r>
          <a:endParaRPr lang="en-US" sz="1700" kern="1200"/>
        </a:p>
      </dsp:txBody>
      <dsp:txXfrm>
        <a:off x="44057" y="101460"/>
        <a:ext cx="6604699" cy="814394"/>
      </dsp:txXfrm>
    </dsp:sp>
    <dsp:sp modelId="{489CC60F-9166-4076-B96A-ED34A1744CBA}">
      <dsp:nvSpPr>
        <dsp:cNvPr id="0" name=""/>
        <dsp:cNvSpPr/>
      </dsp:nvSpPr>
      <dsp:spPr>
        <a:xfrm>
          <a:off x="0" y="1008871"/>
          <a:ext cx="6692813" cy="902508"/>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Mostly retail a broad range of books, newspapers and periodicals including trade books, textbooks, magazines, paperbacks and stationeries.</a:t>
          </a:r>
          <a:endParaRPr lang="en-US" sz="1700" kern="1200"/>
        </a:p>
      </dsp:txBody>
      <dsp:txXfrm>
        <a:off x="44057" y="1052928"/>
        <a:ext cx="6604699" cy="814394"/>
      </dsp:txXfrm>
    </dsp:sp>
    <dsp:sp modelId="{7CCF7DB4-5BAB-48EB-A444-3A8E647AE5E4}">
      <dsp:nvSpPr>
        <dsp:cNvPr id="0" name=""/>
        <dsp:cNvSpPr/>
      </dsp:nvSpPr>
      <dsp:spPr>
        <a:xfrm>
          <a:off x="0" y="1960340"/>
          <a:ext cx="6692813" cy="902508"/>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In a recent research that was conducted in America, it was found that approximately 63,000 book publishers</a:t>
          </a:r>
          <a:endParaRPr lang="en-US" sz="1700" kern="1200"/>
        </a:p>
      </dsp:txBody>
      <dsp:txXfrm>
        <a:off x="44057" y="2004397"/>
        <a:ext cx="6604699" cy="814394"/>
      </dsp:txXfrm>
    </dsp:sp>
    <dsp:sp modelId="{1DCA0BBE-E23E-404D-B297-8CB751B34EFA}">
      <dsp:nvSpPr>
        <dsp:cNvPr id="0" name=""/>
        <dsp:cNvSpPr/>
      </dsp:nvSpPr>
      <dsp:spPr>
        <a:xfrm>
          <a:off x="0" y="2911809"/>
          <a:ext cx="6692813" cy="902508"/>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i="0" kern="1200"/>
            <a:t>Major players in this industry have multiple retail outlets while smaller companies are independently owned and operate at the local level.</a:t>
          </a:r>
          <a:endParaRPr lang="en-US" sz="1700" kern="1200"/>
        </a:p>
      </dsp:txBody>
      <dsp:txXfrm>
        <a:off x="44057" y="2955866"/>
        <a:ext cx="6604699" cy="814394"/>
      </dsp:txXfrm>
    </dsp:sp>
    <dsp:sp modelId="{865A3F63-AC90-4D68-9C73-9CB67C779D0D}">
      <dsp:nvSpPr>
        <dsp:cNvPr id="0" name=""/>
        <dsp:cNvSpPr/>
      </dsp:nvSpPr>
      <dsp:spPr>
        <a:xfrm>
          <a:off x="0" y="3863278"/>
          <a:ext cx="6692813" cy="902508"/>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The global e-book market  was valued at USD 18.13 billion in 2020, and it is expected to reach USD 23.12 billion by 2026</a:t>
          </a:r>
          <a:endParaRPr lang="en-US" sz="1700" kern="1200"/>
        </a:p>
      </dsp:txBody>
      <dsp:txXfrm>
        <a:off x="44057" y="3907335"/>
        <a:ext cx="6604699" cy="814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EDBD6-D7C5-47F1-BC30-64BED62DF8AB}">
      <dsp:nvSpPr>
        <dsp:cNvPr id="0" name=""/>
        <dsp:cNvSpPr/>
      </dsp:nvSpPr>
      <dsp:spPr>
        <a:xfrm>
          <a:off x="0" y="34406"/>
          <a:ext cx="6692813" cy="1315427"/>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Technical development and sophistication of reading devices that provide a similar experience to that of reading an actual book is the key factor driving the global e-book market.</a:t>
          </a:r>
        </a:p>
      </dsp:txBody>
      <dsp:txXfrm>
        <a:off x="64214" y="98620"/>
        <a:ext cx="6564385" cy="1186999"/>
      </dsp:txXfrm>
    </dsp:sp>
    <dsp:sp modelId="{2E0E5FC7-6B93-4DB1-A2F4-837B0D385F3F}">
      <dsp:nvSpPr>
        <dsp:cNvPr id="0" name=""/>
        <dsp:cNvSpPr/>
      </dsp:nvSpPr>
      <dsp:spPr>
        <a:xfrm>
          <a:off x="0" y="1395913"/>
          <a:ext cx="6692813" cy="1315427"/>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Besides, libraries and publishers are also increasingly receiving responses for e-books. Hachette Book Group, one of the big publishers, has announced that in 2019 the publishing company generated EUR 2.38 billion, which is a 5% increase since 2018.</a:t>
          </a:r>
        </a:p>
      </dsp:txBody>
      <dsp:txXfrm>
        <a:off x="64214" y="1460127"/>
        <a:ext cx="6564385" cy="1186999"/>
      </dsp:txXfrm>
    </dsp:sp>
    <dsp:sp modelId="{FEAF5684-7DCA-4B99-A432-F0A9CDD557E5}">
      <dsp:nvSpPr>
        <dsp:cNvPr id="0" name=""/>
        <dsp:cNvSpPr/>
      </dsp:nvSpPr>
      <dsp:spPr>
        <a:xfrm>
          <a:off x="0" y="2757421"/>
          <a:ext cx="6692813" cy="1315427"/>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Furthermore, the environment protection campaigns from governments across the globe especially for saving trees to reduce the use of paper also increases the demand for e-books.</a:t>
          </a:r>
          <a:endParaRPr lang="en-US" sz="1600" kern="1200"/>
        </a:p>
      </dsp:txBody>
      <dsp:txXfrm>
        <a:off x="64214" y="2821635"/>
        <a:ext cx="6564385" cy="1186999"/>
      </dsp:txXfrm>
    </dsp:sp>
    <dsp:sp modelId="{46CE675C-F0A5-410D-864F-D84D9A19658C}">
      <dsp:nvSpPr>
        <dsp:cNvPr id="0" name=""/>
        <dsp:cNvSpPr/>
      </dsp:nvSpPr>
      <dsp:spPr>
        <a:xfrm>
          <a:off x="0" y="4118928"/>
          <a:ext cx="6692813" cy="1315427"/>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GB" sz="1600" b="0" i="0" kern="1200"/>
            <a:t>Libraries across the country have closed most of their services to mitigate the spread of COVID-19. But many are still offering electronic reading materials. Moreover due to decreasing cost of the e-books, librariers are now able to buy more copies of the e-books, which is aiding in the market growth.</a:t>
          </a:r>
          <a:endParaRPr lang="en-US" sz="1600" kern="1200"/>
        </a:p>
      </dsp:txBody>
      <dsp:txXfrm>
        <a:off x="64214" y="4183142"/>
        <a:ext cx="6564385" cy="11869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9562D-4264-48E2-8A43-597D60A08FDA}"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90F08-906C-4AAD-8773-EE0F2160B265}" type="slidenum">
              <a:rPr lang="en-US" smtClean="0"/>
              <a:t>‹#›</a:t>
            </a:fld>
            <a:endParaRPr lang="en-US"/>
          </a:p>
        </p:txBody>
      </p:sp>
    </p:spTree>
    <p:extLst>
      <p:ext uri="{BB962C8B-B14F-4D97-AF65-F5344CB8AC3E}">
        <p14:creationId xmlns:p14="http://schemas.microsoft.com/office/powerpoint/2010/main" val="198154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Market Overview</a:t>
            </a:r>
          </a:p>
        </p:txBody>
      </p:sp>
      <p:sp>
        <p:nvSpPr>
          <p:cNvPr id="4" name="Slide Number Placeholder 3"/>
          <p:cNvSpPr>
            <a:spLocks noGrp="1"/>
          </p:cNvSpPr>
          <p:nvPr>
            <p:ph type="sldNum" sz="quarter" idx="5"/>
          </p:nvPr>
        </p:nvSpPr>
        <p:spPr/>
        <p:txBody>
          <a:bodyPr/>
          <a:lstStyle/>
          <a:p>
            <a:fld id="{76E90F08-906C-4AAD-8773-EE0F2160B265}" type="slidenum">
              <a:rPr lang="en-US" smtClean="0"/>
              <a:t>2</a:t>
            </a:fld>
            <a:endParaRPr lang="en-US"/>
          </a:p>
        </p:txBody>
      </p:sp>
    </p:spTree>
    <p:extLst>
      <p:ext uri="{BB962C8B-B14F-4D97-AF65-F5344CB8AC3E}">
        <p14:creationId xmlns:p14="http://schemas.microsoft.com/office/powerpoint/2010/main" val="126055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E90F08-906C-4AAD-8773-EE0F2160B265}" type="slidenum">
              <a:rPr lang="en-US" smtClean="0"/>
              <a:t>4</a:t>
            </a:fld>
            <a:endParaRPr lang="en-US"/>
          </a:p>
        </p:txBody>
      </p:sp>
    </p:spTree>
    <p:extLst>
      <p:ext uri="{BB962C8B-B14F-4D97-AF65-F5344CB8AC3E}">
        <p14:creationId xmlns:p14="http://schemas.microsoft.com/office/powerpoint/2010/main" val="309982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885476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261728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77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4070645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971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2289247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835134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3139646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89753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8777C-38B3-455B-8EAD-E3A88B59FE8F}" type="datetimeFigureOut">
              <a:rPr lang="en-US" smtClean="0"/>
              <a:t>4/1/2021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4150420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A8777C-38B3-455B-8EAD-E3A88B59FE8F}"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130976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A8777C-38B3-455B-8EAD-E3A88B59FE8F}" type="datetimeFigureOut">
              <a:rPr lang="en-US" smtClean="0"/>
              <a:t>4/1/2021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1159153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8777C-38B3-455B-8EAD-E3A88B59FE8F}" type="datetimeFigureOut">
              <a:rPr lang="en-US" smtClean="0"/>
              <a:t>4/1/2021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3467592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8777C-38B3-455B-8EAD-E3A88B59FE8F}" type="datetimeFigureOut">
              <a:rPr lang="en-US" smtClean="0"/>
              <a:t>4/1/2021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916714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A8777C-38B3-455B-8EAD-E3A88B59FE8F}" type="datetimeFigureOut">
              <a:rPr lang="en-US" smtClean="0"/>
              <a:t>4/1/2021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B7A7-F834-4100-8B6F-08B83C8F1220}" type="slidenum">
              <a:rPr lang="en-US" smtClean="0"/>
              <a:t>‹#›</a:t>
            </a:fld>
            <a:endParaRPr lang="en-US"/>
          </a:p>
        </p:txBody>
      </p:sp>
    </p:spTree>
    <p:extLst>
      <p:ext uri="{BB962C8B-B14F-4D97-AF65-F5344CB8AC3E}">
        <p14:creationId xmlns:p14="http://schemas.microsoft.com/office/powerpoint/2010/main" val="333293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B7A7-F834-4100-8B6F-08B83C8F1220}" type="slidenum">
              <a:rPr lang="en-US" smtClean="0"/>
              <a:t>‹#›</a:t>
            </a:fld>
            <a:endParaRPr lang="en-US"/>
          </a:p>
        </p:txBody>
      </p:sp>
      <p:sp>
        <p:nvSpPr>
          <p:cNvPr id="5" name="Date Placeholder 4"/>
          <p:cNvSpPr>
            <a:spLocks noGrp="1"/>
          </p:cNvSpPr>
          <p:nvPr>
            <p:ph type="dt" sz="half" idx="10"/>
          </p:nvPr>
        </p:nvSpPr>
        <p:spPr/>
        <p:txBody>
          <a:bodyPr/>
          <a:lstStyle/>
          <a:p>
            <a:fld id="{A6A8777C-38B3-455B-8EAD-E3A88B59FE8F}" type="datetimeFigureOut">
              <a:rPr lang="en-US" smtClean="0"/>
              <a:t>4/1/2021</a:t>
            </a:fld>
            <a:endParaRPr lang="en-US"/>
          </a:p>
        </p:txBody>
      </p:sp>
    </p:spTree>
    <p:extLst>
      <p:ext uri="{BB962C8B-B14F-4D97-AF65-F5344CB8AC3E}">
        <p14:creationId xmlns:p14="http://schemas.microsoft.com/office/powerpoint/2010/main" val="729911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A8777C-38B3-455B-8EAD-E3A88B59FE8F}" type="datetimeFigureOut">
              <a:rPr lang="en-US" smtClean="0"/>
              <a:t>4/1/2021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40B7A7-F834-4100-8B6F-08B83C8F1220}" type="slidenum">
              <a:rPr lang="en-US" smtClean="0"/>
              <a:t>‹#›</a:t>
            </a:fld>
            <a:endParaRPr lang="en-US"/>
          </a:p>
        </p:txBody>
      </p:sp>
    </p:spTree>
    <p:extLst>
      <p:ext uri="{BB962C8B-B14F-4D97-AF65-F5344CB8AC3E}">
        <p14:creationId xmlns:p14="http://schemas.microsoft.com/office/powerpoint/2010/main" val="405134663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3" descr="Geometric shapes on a wooden background">
            <a:extLst>
              <a:ext uri="{FF2B5EF4-FFF2-40B4-BE49-F238E27FC236}">
                <a16:creationId xmlns:a16="http://schemas.microsoft.com/office/drawing/2014/main" id="{00E4D36C-E378-47C5-B7DE-CA27B018B9C9}"/>
              </a:ext>
            </a:extLst>
          </p:cNvPr>
          <p:cNvPicPr>
            <a:picLocks noChangeAspect="1"/>
          </p:cNvPicPr>
          <p:nvPr/>
        </p:nvPicPr>
        <p:blipFill rotWithShape="1">
          <a:blip r:embed="rId2"/>
          <a:srcRect l="23482" t="839" r="24449"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83E5F0C6-A36C-4636-86C5-94172EE586C6}"/>
              </a:ext>
            </a:extLst>
          </p:cNvPr>
          <p:cNvSpPr>
            <a:spLocks noGrp="1"/>
          </p:cNvSpPr>
          <p:nvPr>
            <p:ph type="ctrTitle"/>
          </p:nvPr>
        </p:nvSpPr>
        <p:spPr>
          <a:xfrm>
            <a:off x="5380563" y="1678665"/>
            <a:ext cx="3887839" cy="2372168"/>
          </a:xfrm>
        </p:spPr>
        <p:txBody>
          <a:bodyPr>
            <a:normAutofit/>
          </a:bodyPr>
          <a:lstStyle/>
          <a:p>
            <a:pPr>
              <a:lnSpc>
                <a:spcPct val="90000"/>
              </a:lnSpc>
            </a:pPr>
            <a:r>
              <a:rPr lang="en-US" sz="3800"/>
              <a:t>Online BookStore </a:t>
            </a:r>
            <a:br>
              <a:rPr lang="en-US" sz="3800"/>
            </a:br>
            <a:r>
              <a:rPr lang="en-US" sz="3800"/>
              <a:t>Strategic Planning</a:t>
            </a:r>
          </a:p>
        </p:txBody>
      </p:sp>
    </p:spTree>
    <p:extLst>
      <p:ext uri="{BB962C8B-B14F-4D97-AF65-F5344CB8AC3E}">
        <p14:creationId xmlns:p14="http://schemas.microsoft.com/office/powerpoint/2010/main" val="2960490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B184-DA0E-4096-BAE2-A7F70055F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6D5042-F776-4903-B0A1-690D192B20C0}"/>
              </a:ext>
            </a:extLst>
          </p:cNvPr>
          <p:cNvSpPr>
            <a:spLocks noGrp="1"/>
          </p:cNvSpPr>
          <p:nvPr>
            <p:ph idx="1"/>
          </p:nvPr>
        </p:nvSpPr>
        <p:spPr/>
        <p:txBody>
          <a:bodyPr/>
          <a:lstStyle/>
          <a:p>
            <a:r>
              <a:rPr lang="en-US"/>
              <a:t>Future Product</a:t>
            </a:r>
          </a:p>
          <a:p>
            <a:pPr lvl="1"/>
            <a:r>
              <a:rPr lang="en-US" b="0" i="0">
                <a:solidFill>
                  <a:srgbClr val="212529"/>
                </a:solidFill>
                <a:effectLst/>
              </a:rPr>
              <a:t>Flowers &amp; gifts</a:t>
            </a:r>
          </a:p>
          <a:p>
            <a:pPr lvl="1"/>
            <a:r>
              <a:rPr lang="en-US" b="0" i="0">
                <a:solidFill>
                  <a:srgbClr val="212529"/>
                </a:solidFill>
                <a:effectLst/>
              </a:rPr>
              <a:t>Lifestyle &amp; accessories</a:t>
            </a:r>
          </a:p>
          <a:p>
            <a:pPr lvl="1"/>
            <a:endParaRPr lang="en-US"/>
          </a:p>
          <a:p>
            <a:pPr lvl="1"/>
            <a:endParaRPr lang="en-US"/>
          </a:p>
        </p:txBody>
      </p:sp>
    </p:spTree>
    <p:extLst>
      <p:ext uri="{BB962C8B-B14F-4D97-AF65-F5344CB8AC3E}">
        <p14:creationId xmlns:p14="http://schemas.microsoft.com/office/powerpoint/2010/main" val="147799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22DFB-C508-4630-8539-2C95502B4757}"/>
              </a:ext>
            </a:extLst>
          </p:cNvPr>
          <p:cNvSpPr>
            <a:spLocks noGrp="1"/>
          </p:cNvSpPr>
          <p:nvPr>
            <p:ph idx="1"/>
          </p:nvPr>
        </p:nvSpPr>
        <p:spPr>
          <a:xfrm>
            <a:off x="838200" y="953589"/>
            <a:ext cx="10515600" cy="4400414"/>
          </a:xfrm>
        </p:spPr>
        <p:txBody>
          <a:bodyPr/>
          <a:lstStyle/>
          <a:p>
            <a:r>
              <a:rPr lang="en-US"/>
              <a:t>Mission</a:t>
            </a:r>
          </a:p>
          <a:p>
            <a:pPr lvl="1"/>
            <a:r>
              <a:rPr lang="en-GB">
                <a:solidFill>
                  <a:srgbClr val="000000"/>
                </a:solidFill>
              </a:rPr>
              <a:t>E</a:t>
            </a:r>
            <a:r>
              <a:rPr lang="en-GB" b="0" i="0">
                <a:solidFill>
                  <a:srgbClr val="000000"/>
                </a:solidFill>
                <a:effectLst/>
              </a:rPr>
              <a:t>stablish a book store business that will make available a wide range of books and stationeries from top brands at affordable prices</a:t>
            </a:r>
          </a:p>
          <a:p>
            <a:pPr lvl="1"/>
            <a:r>
              <a:rPr lang="en-GB">
                <a:solidFill>
                  <a:srgbClr val="212529"/>
                </a:solidFill>
              </a:rPr>
              <a:t>P</a:t>
            </a:r>
            <a:r>
              <a:rPr lang="en-GB" b="0" i="0">
                <a:solidFill>
                  <a:srgbClr val="212529"/>
                </a:solidFill>
                <a:effectLst/>
              </a:rPr>
              <a:t>rovide shipping policy that means power to order and receive item at a place most convenient to the customer.</a:t>
            </a:r>
          </a:p>
          <a:p>
            <a:pPr lvl="1"/>
            <a:r>
              <a:rPr lang="en-GB" b="0" i="0">
                <a:solidFill>
                  <a:srgbClr val="212529"/>
                </a:solidFill>
                <a:effectLst/>
              </a:rPr>
              <a:t>Shopping cart hold all the items that customer picks from online store. It retains these till customer place order for them or save them to buy later or simply delete them from the cart.</a:t>
            </a:r>
            <a:endParaRPr lang="en-US"/>
          </a:p>
        </p:txBody>
      </p:sp>
    </p:spTree>
    <p:extLst>
      <p:ext uri="{BB962C8B-B14F-4D97-AF65-F5344CB8AC3E}">
        <p14:creationId xmlns:p14="http://schemas.microsoft.com/office/powerpoint/2010/main" val="458339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7A78-FFF5-4518-8817-C03702DEB9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BFD23B-A69B-4A53-9BF4-673F8A31A8AC}"/>
              </a:ext>
            </a:extLst>
          </p:cNvPr>
          <p:cNvSpPr>
            <a:spLocks noGrp="1"/>
          </p:cNvSpPr>
          <p:nvPr>
            <p:ph idx="1"/>
          </p:nvPr>
        </p:nvSpPr>
        <p:spPr/>
        <p:txBody>
          <a:bodyPr>
            <a:normAutofit/>
          </a:bodyPr>
          <a:lstStyle/>
          <a:p>
            <a:r>
              <a:rPr lang="en-US"/>
              <a:t>Targer Market</a:t>
            </a:r>
          </a:p>
          <a:p>
            <a:pPr lvl="1"/>
            <a:r>
              <a:rPr lang="en-GB" b="0" i="0">
                <a:solidFill>
                  <a:srgbClr val="000000"/>
                </a:solidFill>
                <a:effectLst/>
              </a:rPr>
              <a:t>Schools and Students</a:t>
            </a:r>
          </a:p>
          <a:p>
            <a:pPr lvl="1"/>
            <a:r>
              <a:rPr lang="en-GB" b="0" i="0">
                <a:solidFill>
                  <a:srgbClr val="000000"/>
                </a:solidFill>
                <a:effectLst/>
              </a:rPr>
              <a:t>Bachelors and Spinsters</a:t>
            </a:r>
          </a:p>
          <a:p>
            <a:pPr lvl="1"/>
            <a:r>
              <a:rPr lang="en-GB" b="0" i="0">
                <a:solidFill>
                  <a:srgbClr val="000000"/>
                </a:solidFill>
                <a:effectLst/>
              </a:rPr>
              <a:t>Corporate Executives</a:t>
            </a:r>
          </a:p>
          <a:p>
            <a:pPr lvl="1"/>
            <a:r>
              <a:rPr lang="en-GB" b="0" i="0">
                <a:solidFill>
                  <a:srgbClr val="000000"/>
                </a:solidFill>
                <a:effectLst/>
              </a:rPr>
              <a:t>Business People</a:t>
            </a:r>
          </a:p>
          <a:p>
            <a:pPr lvl="1"/>
            <a:r>
              <a:rPr lang="en-GB" b="0" i="0">
                <a:solidFill>
                  <a:srgbClr val="000000"/>
                </a:solidFill>
                <a:effectLst/>
              </a:rPr>
              <a:t>About to wed couples</a:t>
            </a:r>
          </a:p>
          <a:p>
            <a:pPr lvl="1"/>
            <a:r>
              <a:rPr lang="en-GB" b="0" i="0">
                <a:solidFill>
                  <a:srgbClr val="000000"/>
                </a:solidFill>
                <a:effectLst/>
              </a:rPr>
              <a:t>Expectant Mothers</a:t>
            </a:r>
          </a:p>
          <a:p>
            <a:pPr lvl="1"/>
            <a:r>
              <a:rPr lang="en-GB" b="0" i="0">
                <a:solidFill>
                  <a:srgbClr val="000000"/>
                </a:solidFill>
                <a:effectLst/>
              </a:rPr>
              <a:t>Sports Men and Women</a:t>
            </a:r>
          </a:p>
          <a:p>
            <a:pPr lvl="1"/>
            <a:r>
              <a:rPr lang="en-GB" b="0" i="0">
                <a:solidFill>
                  <a:srgbClr val="000000"/>
                </a:solidFill>
                <a:effectLst/>
              </a:rPr>
              <a:t>Government officials</a:t>
            </a:r>
          </a:p>
          <a:p>
            <a:pPr lvl="1"/>
            <a:r>
              <a:rPr lang="en-GB" b="0" i="0">
                <a:solidFill>
                  <a:srgbClr val="000000"/>
                </a:solidFill>
                <a:effectLst/>
              </a:rPr>
              <a:t>Tourists</a:t>
            </a:r>
          </a:p>
          <a:p>
            <a:pPr lvl="1"/>
            <a:endParaRPr lang="en-US"/>
          </a:p>
        </p:txBody>
      </p:sp>
    </p:spTree>
    <p:extLst>
      <p:ext uri="{BB962C8B-B14F-4D97-AF65-F5344CB8AC3E}">
        <p14:creationId xmlns:p14="http://schemas.microsoft.com/office/powerpoint/2010/main" val="2205680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679C-0C7F-405C-8B0F-A8CEA5024D2C}"/>
              </a:ext>
            </a:extLst>
          </p:cNvPr>
          <p:cNvSpPr>
            <a:spLocks noGrp="1"/>
          </p:cNvSpPr>
          <p:nvPr>
            <p:ph type="title"/>
          </p:nvPr>
        </p:nvSpPr>
        <p:spPr/>
        <p:txBody>
          <a:bodyPr/>
          <a:lstStyle/>
          <a:p>
            <a:r>
              <a:rPr lang="en-US"/>
              <a:t>Marketing Strategy</a:t>
            </a:r>
          </a:p>
        </p:txBody>
      </p:sp>
      <p:sp>
        <p:nvSpPr>
          <p:cNvPr id="3" name="Content Placeholder 2">
            <a:extLst>
              <a:ext uri="{FF2B5EF4-FFF2-40B4-BE49-F238E27FC236}">
                <a16:creationId xmlns:a16="http://schemas.microsoft.com/office/drawing/2014/main" id="{F842B6BB-5086-463C-B53B-921719F77F73}"/>
              </a:ext>
            </a:extLst>
          </p:cNvPr>
          <p:cNvSpPr>
            <a:spLocks noGrp="1"/>
          </p:cNvSpPr>
          <p:nvPr>
            <p:ph idx="1"/>
          </p:nvPr>
        </p:nvSpPr>
        <p:spPr/>
        <p:txBody>
          <a:bodyPr/>
          <a:lstStyle/>
          <a:p>
            <a:r>
              <a:rPr lang="en-GB" b="0" i="0">
                <a:solidFill>
                  <a:srgbClr val="000000"/>
                </a:solidFill>
                <a:effectLst/>
              </a:rPr>
              <a:t>Conduct a thorough market survey and feasibility studies in order to be able to be able to penetrate the available market.</a:t>
            </a:r>
          </a:p>
          <a:p>
            <a:r>
              <a:rPr lang="en-GB">
                <a:solidFill>
                  <a:srgbClr val="000000"/>
                </a:solidFill>
              </a:rPr>
              <a:t>H</a:t>
            </a:r>
            <a:r>
              <a:rPr lang="en-GB" b="0" i="0">
                <a:solidFill>
                  <a:srgbClr val="000000"/>
                </a:solidFill>
                <a:effectLst/>
              </a:rPr>
              <a:t>ired experts who have good understanding of the book store / retailing industry to help develop marketing strategies</a:t>
            </a:r>
          </a:p>
          <a:p>
            <a:r>
              <a:rPr lang="en-GB" b="0" i="0">
                <a:solidFill>
                  <a:srgbClr val="000000"/>
                </a:solidFill>
                <a:effectLst/>
                <a:latin typeface="Open Sans"/>
              </a:rPr>
              <a:t>Leverage on the internet(social media,etc) to promote business</a:t>
            </a:r>
          </a:p>
          <a:p>
            <a:r>
              <a:rPr lang="en-GB" b="0" i="0">
                <a:solidFill>
                  <a:srgbClr val="000000"/>
                </a:solidFill>
                <a:effectLst/>
                <a:latin typeface="Open Sans"/>
              </a:rPr>
              <a:t>Encourage word of mouth marketing from satisfied and loyal customers</a:t>
            </a:r>
          </a:p>
          <a:p>
            <a:endParaRPr lang="en-GB" b="0" i="0">
              <a:solidFill>
                <a:srgbClr val="000000"/>
              </a:solidFill>
              <a:effectLst/>
            </a:endParaRPr>
          </a:p>
          <a:p>
            <a:endParaRPr lang="en-US"/>
          </a:p>
        </p:txBody>
      </p:sp>
    </p:spTree>
    <p:extLst>
      <p:ext uri="{BB962C8B-B14F-4D97-AF65-F5344CB8AC3E}">
        <p14:creationId xmlns:p14="http://schemas.microsoft.com/office/powerpoint/2010/main" val="1336909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2427-5C55-4894-B979-53469207BB9F}"/>
              </a:ext>
            </a:extLst>
          </p:cNvPr>
          <p:cNvSpPr>
            <a:spLocks noGrp="1"/>
          </p:cNvSpPr>
          <p:nvPr>
            <p:ph type="title"/>
          </p:nvPr>
        </p:nvSpPr>
        <p:spPr/>
        <p:txBody>
          <a:bodyPr/>
          <a:lstStyle/>
          <a:p>
            <a:r>
              <a:rPr lang="en-US"/>
              <a:t>Pricing Strategy</a:t>
            </a:r>
          </a:p>
        </p:txBody>
      </p:sp>
      <p:sp>
        <p:nvSpPr>
          <p:cNvPr id="3" name="Content Placeholder 2">
            <a:extLst>
              <a:ext uri="{FF2B5EF4-FFF2-40B4-BE49-F238E27FC236}">
                <a16:creationId xmlns:a16="http://schemas.microsoft.com/office/drawing/2014/main" id="{A3A0AAD3-58FB-47DC-A3E4-4999C85A847F}"/>
              </a:ext>
            </a:extLst>
          </p:cNvPr>
          <p:cNvSpPr>
            <a:spLocks noGrp="1"/>
          </p:cNvSpPr>
          <p:nvPr>
            <p:ph idx="1"/>
          </p:nvPr>
        </p:nvSpPr>
        <p:spPr/>
        <p:txBody>
          <a:bodyPr/>
          <a:lstStyle/>
          <a:p>
            <a:pPr algn="l">
              <a:buFont typeface="Arial" panose="020B0604020202020204" pitchFamily="34" charset="0"/>
              <a:buChar char="•"/>
            </a:pPr>
            <a:r>
              <a:rPr lang="en-GB" b="0" i="0">
                <a:solidFill>
                  <a:srgbClr val="000000"/>
                </a:solidFill>
                <a:effectLst/>
              </a:rPr>
              <a:t>Payment by cash</a:t>
            </a:r>
          </a:p>
          <a:p>
            <a:pPr algn="l">
              <a:buFont typeface="Arial" panose="020B0604020202020204" pitchFamily="34" charset="0"/>
              <a:buChar char="•"/>
            </a:pPr>
            <a:r>
              <a:rPr lang="en-GB" b="0" i="0">
                <a:solidFill>
                  <a:srgbClr val="000000"/>
                </a:solidFill>
                <a:effectLst/>
              </a:rPr>
              <a:t>Payment via Point of Sale (POS) Machine</a:t>
            </a:r>
          </a:p>
          <a:p>
            <a:pPr algn="l">
              <a:buFont typeface="Arial" panose="020B0604020202020204" pitchFamily="34" charset="0"/>
              <a:buChar char="•"/>
            </a:pPr>
            <a:r>
              <a:rPr lang="en-GB" b="0" i="0">
                <a:solidFill>
                  <a:srgbClr val="000000"/>
                </a:solidFill>
                <a:effectLst/>
              </a:rPr>
              <a:t>Payment via online bank transfer (online payment portal)</a:t>
            </a:r>
          </a:p>
          <a:p>
            <a:pPr algn="l">
              <a:buFont typeface="Arial" panose="020B0604020202020204" pitchFamily="34" charset="0"/>
              <a:buChar char="•"/>
            </a:pPr>
            <a:r>
              <a:rPr lang="en-GB" b="0" i="0">
                <a:solidFill>
                  <a:srgbClr val="000000"/>
                </a:solidFill>
                <a:effectLst/>
              </a:rPr>
              <a:t>Payment via Mobile money</a:t>
            </a:r>
          </a:p>
          <a:p>
            <a:pPr algn="l">
              <a:buFont typeface="Arial" panose="020B0604020202020204" pitchFamily="34" charset="0"/>
              <a:buChar char="•"/>
            </a:pPr>
            <a:r>
              <a:rPr lang="en-GB" b="0" i="0">
                <a:solidFill>
                  <a:srgbClr val="000000"/>
                </a:solidFill>
                <a:effectLst/>
              </a:rPr>
              <a:t>Payment with check</a:t>
            </a:r>
            <a:endParaRPr lang="en-US"/>
          </a:p>
        </p:txBody>
      </p:sp>
    </p:spTree>
    <p:extLst>
      <p:ext uri="{BB962C8B-B14F-4D97-AF65-F5344CB8AC3E}">
        <p14:creationId xmlns:p14="http://schemas.microsoft.com/office/powerpoint/2010/main" val="3287306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8243-7A06-4476-A123-F9AA7DD1C5D8}"/>
              </a:ext>
            </a:extLst>
          </p:cNvPr>
          <p:cNvSpPr>
            <a:spLocks noGrp="1"/>
          </p:cNvSpPr>
          <p:nvPr>
            <p:ph type="title"/>
          </p:nvPr>
        </p:nvSpPr>
        <p:spPr/>
        <p:txBody>
          <a:bodyPr/>
          <a:lstStyle/>
          <a:p>
            <a:r>
              <a:rPr lang="en-US"/>
              <a:t>Cost Plus</a:t>
            </a:r>
          </a:p>
        </p:txBody>
      </p:sp>
      <p:sp>
        <p:nvSpPr>
          <p:cNvPr id="3" name="Content Placeholder 2">
            <a:extLst>
              <a:ext uri="{FF2B5EF4-FFF2-40B4-BE49-F238E27FC236}">
                <a16:creationId xmlns:a16="http://schemas.microsoft.com/office/drawing/2014/main" id="{766FB300-B0B4-4049-8CAA-0999661FA7AD}"/>
              </a:ext>
            </a:extLst>
          </p:cNvPr>
          <p:cNvSpPr>
            <a:spLocks noGrp="1"/>
          </p:cNvSpPr>
          <p:nvPr>
            <p:ph idx="1"/>
          </p:nvPr>
        </p:nvSpPr>
        <p:spPr/>
        <p:txBody>
          <a:bodyPr>
            <a:normAutofit/>
          </a:bodyPr>
          <a:lstStyle/>
          <a:p>
            <a:r>
              <a:rPr lang="en-US"/>
              <a:t>Infrastructure</a:t>
            </a:r>
          </a:p>
          <a:p>
            <a:r>
              <a:rPr lang="en-US"/>
              <a:t>System Developtment</a:t>
            </a:r>
          </a:p>
          <a:p>
            <a:r>
              <a:rPr lang="en-US"/>
              <a:t>Advertisement</a:t>
            </a:r>
          </a:p>
          <a:p>
            <a:r>
              <a:rPr lang="en-US"/>
              <a:t>Rent</a:t>
            </a:r>
          </a:p>
          <a:p>
            <a:r>
              <a:rPr lang="en-US"/>
              <a:t>Operational </a:t>
            </a:r>
          </a:p>
          <a:p>
            <a:r>
              <a:rPr lang="en-US"/>
              <a:t>Tax</a:t>
            </a:r>
          </a:p>
          <a:p>
            <a:r>
              <a:rPr lang="en-US"/>
              <a:t>System Modeling</a:t>
            </a:r>
          </a:p>
          <a:p>
            <a:r>
              <a:rPr lang="en-US"/>
              <a:t>Employee</a:t>
            </a:r>
          </a:p>
          <a:p>
            <a:r>
              <a:rPr lang="en-US"/>
              <a:t>Maintaining</a:t>
            </a:r>
          </a:p>
        </p:txBody>
      </p:sp>
    </p:spTree>
    <p:extLst>
      <p:ext uri="{BB962C8B-B14F-4D97-AF65-F5344CB8AC3E}">
        <p14:creationId xmlns:p14="http://schemas.microsoft.com/office/powerpoint/2010/main" val="383660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1D32-471B-4613-84D1-456CA775F508}"/>
              </a:ext>
            </a:extLst>
          </p:cNvPr>
          <p:cNvSpPr>
            <a:spLocks noGrp="1"/>
          </p:cNvSpPr>
          <p:nvPr>
            <p:ph type="title"/>
          </p:nvPr>
        </p:nvSpPr>
        <p:spPr>
          <a:xfrm>
            <a:off x="838200" y="3003822"/>
            <a:ext cx="10515600" cy="1325563"/>
          </a:xfrm>
        </p:spPr>
        <p:txBody>
          <a:bodyPr/>
          <a:lstStyle/>
          <a:p>
            <a:pPr algn="ctr"/>
            <a:r>
              <a:rPr lang="en-US"/>
              <a:t>Implementation</a:t>
            </a:r>
          </a:p>
        </p:txBody>
      </p:sp>
    </p:spTree>
    <p:extLst>
      <p:ext uri="{BB962C8B-B14F-4D97-AF65-F5344CB8AC3E}">
        <p14:creationId xmlns:p14="http://schemas.microsoft.com/office/powerpoint/2010/main" val="3580176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D341-FC07-41C1-A5C0-E36F94192161}"/>
              </a:ext>
            </a:extLst>
          </p:cNvPr>
          <p:cNvSpPr>
            <a:spLocks noGrp="1"/>
          </p:cNvSpPr>
          <p:nvPr>
            <p:ph type="title"/>
          </p:nvPr>
        </p:nvSpPr>
        <p:spPr/>
        <p:txBody>
          <a:bodyPr/>
          <a:lstStyle/>
          <a:p>
            <a:r>
              <a:rPr lang="en-US"/>
              <a:t>Responsibilities	</a:t>
            </a:r>
          </a:p>
        </p:txBody>
      </p:sp>
      <p:sp>
        <p:nvSpPr>
          <p:cNvPr id="3" name="Content Placeholder 2">
            <a:extLst>
              <a:ext uri="{FF2B5EF4-FFF2-40B4-BE49-F238E27FC236}">
                <a16:creationId xmlns:a16="http://schemas.microsoft.com/office/drawing/2014/main" id="{80FD0520-BEA7-47DE-887F-FEA8F2C6CE07}"/>
              </a:ext>
            </a:extLst>
          </p:cNvPr>
          <p:cNvSpPr>
            <a:spLocks noGrp="1"/>
          </p:cNvSpPr>
          <p:nvPr>
            <p:ph idx="1"/>
          </p:nvPr>
        </p:nvSpPr>
        <p:spPr/>
        <p:txBody>
          <a:bodyPr/>
          <a:lstStyle/>
          <a:p>
            <a:r>
              <a:rPr lang="en-US"/>
              <a:t>Documentation And Architecture Design: AnhDT</a:t>
            </a:r>
          </a:p>
          <a:p>
            <a:r>
              <a:rPr lang="en-US"/>
              <a:t>Backend: TriNM and QuangNV</a:t>
            </a:r>
          </a:p>
          <a:p>
            <a:r>
              <a:rPr lang="en-US"/>
              <a:t>FrontEnd:TrongND</a:t>
            </a:r>
          </a:p>
        </p:txBody>
      </p:sp>
    </p:spTree>
    <p:extLst>
      <p:ext uri="{BB962C8B-B14F-4D97-AF65-F5344CB8AC3E}">
        <p14:creationId xmlns:p14="http://schemas.microsoft.com/office/powerpoint/2010/main" val="134458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59F2-391F-4279-86A1-3160DC6FF881}"/>
              </a:ext>
            </a:extLst>
          </p:cNvPr>
          <p:cNvSpPr>
            <a:spLocks noGrp="1"/>
          </p:cNvSpPr>
          <p:nvPr>
            <p:ph type="title"/>
          </p:nvPr>
        </p:nvSpPr>
        <p:spPr/>
        <p:txBody>
          <a:bodyPr/>
          <a:lstStyle/>
          <a:p>
            <a:r>
              <a:rPr lang="en-US"/>
              <a:t>Phase	</a:t>
            </a:r>
          </a:p>
        </p:txBody>
      </p:sp>
      <p:sp>
        <p:nvSpPr>
          <p:cNvPr id="3" name="Content Placeholder 2">
            <a:extLst>
              <a:ext uri="{FF2B5EF4-FFF2-40B4-BE49-F238E27FC236}">
                <a16:creationId xmlns:a16="http://schemas.microsoft.com/office/drawing/2014/main" id="{13008367-7554-47A6-BAA0-1E40F2C05B98}"/>
              </a:ext>
            </a:extLst>
          </p:cNvPr>
          <p:cNvSpPr>
            <a:spLocks noGrp="1"/>
          </p:cNvSpPr>
          <p:nvPr>
            <p:ph idx="1"/>
          </p:nvPr>
        </p:nvSpPr>
        <p:spPr>
          <a:xfrm>
            <a:off x="838200" y="1812562"/>
            <a:ext cx="10515600" cy="4351338"/>
          </a:xfrm>
        </p:spPr>
        <p:txBody>
          <a:bodyPr/>
          <a:lstStyle/>
          <a:p>
            <a:r>
              <a:rPr lang="en-US"/>
              <a:t>Phase 1(1 week): System Design and Documentation</a:t>
            </a:r>
          </a:p>
          <a:p>
            <a:r>
              <a:rPr lang="en-US"/>
              <a:t>Phase 2(6 weeks):Coding and Testing Main Module</a:t>
            </a:r>
          </a:p>
          <a:p>
            <a:r>
              <a:rPr lang="en-US"/>
              <a:t>Phase 3(2 weeks): Demo and Review</a:t>
            </a:r>
          </a:p>
          <a:p>
            <a:r>
              <a:rPr lang="en-US"/>
              <a:t>Phase 4(1 week): Deploy system</a:t>
            </a:r>
          </a:p>
        </p:txBody>
      </p:sp>
    </p:spTree>
    <p:extLst>
      <p:ext uri="{BB962C8B-B14F-4D97-AF65-F5344CB8AC3E}">
        <p14:creationId xmlns:p14="http://schemas.microsoft.com/office/powerpoint/2010/main" val="1464570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6C50-E4F4-4BFE-B654-54DC2575B564}"/>
              </a:ext>
            </a:extLst>
          </p:cNvPr>
          <p:cNvSpPr>
            <a:spLocks noGrp="1"/>
          </p:cNvSpPr>
          <p:nvPr>
            <p:ph type="title"/>
          </p:nvPr>
        </p:nvSpPr>
        <p:spPr/>
        <p:txBody>
          <a:bodyPr/>
          <a:lstStyle/>
          <a:p>
            <a:r>
              <a:rPr lang="en-US"/>
              <a:t>SRS Documentation</a:t>
            </a:r>
          </a:p>
        </p:txBody>
      </p:sp>
      <p:sp>
        <p:nvSpPr>
          <p:cNvPr id="3" name="Content Placeholder 2">
            <a:extLst>
              <a:ext uri="{FF2B5EF4-FFF2-40B4-BE49-F238E27FC236}">
                <a16:creationId xmlns:a16="http://schemas.microsoft.com/office/drawing/2014/main" id="{9070E0F4-288A-4A0F-AF26-A88341EDF671}"/>
              </a:ext>
            </a:extLst>
          </p:cNvPr>
          <p:cNvSpPr>
            <a:spLocks noGrp="1"/>
          </p:cNvSpPr>
          <p:nvPr>
            <p:ph idx="1"/>
          </p:nvPr>
        </p:nvSpPr>
        <p:spPr/>
        <p:txBody>
          <a:bodyPr/>
          <a:lstStyle/>
          <a:p>
            <a:r>
              <a:rPr lang="en-US"/>
              <a:t>https://drive.google.com/file/d/13OmyCbqGh6BytHDHlavA2yMclN3uWeF0/view?usp=sharing</a:t>
            </a:r>
          </a:p>
        </p:txBody>
      </p:sp>
    </p:spTree>
    <p:extLst>
      <p:ext uri="{BB962C8B-B14F-4D97-AF65-F5344CB8AC3E}">
        <p14:creationId xmlns:p14="http://schemas.microsoft.com/office/powerpoint/2010/main" val="1956414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 name="Straight Connector 8">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FAAA75A-4152-48C2-9DD6-6621F3FE8237}"/>
              </a:ext>
            </a:extLst>
          </p:cNvPr>
          <p:cNvSpPr>
            <a:spLocks noGrp="1"/>
          </p:cNvSpPr>
          <p:nvPr>
            <p:ph type="title"/>
          </p:nvPr>
        </p:nvSpPr>
        <p:spPr>
          <a:xfrm>
            <a:off x="668510" y="1527837"/>
            <a:ext cx="5096060" cy="4307148"/>
          </a:xfrm>
        </p:spPr>
        <p:txBody>
          <a:bodyPr vert="horz" lIns="91440" tIns="45720" rIns="91440" bIns="45720" rtlCol="0" anchor="ctr">
            <a:normAutofit/>
          </a:bodyPr>
          <a:lstStyle/>
          <a:p>
            <a:pPr algn="r"/>
            <a:r>
              <a:rPr lang="en-US" sz="5400"/>
              <a:t>Initiation</a:t>
            </a:r>
            <a:br>
              <a:rPr lang="en-US" sz="5400"/>
            </a:br>
            <a:endParaRPr lang="en-US" sz="5400"/>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6853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2F89275-F4F8-4363-B01A-9F7CC3E3B364}"/>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Market Overview</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DDABD18-4FC6-48D0-81F9-796703CD17D1}"/>
              </a:ext>
            </a:extLst>
          </p:cNvPr>
          <p:cNvGraphicFramePr>
            <a:graphicFrameLocks noGrp="1"/>
          </p:cNvGraphicFramePr>
          <p:nvPr>
            <p:ph idx="1"/>
            <p:extLst>
              <p:ext uri="{D42A27DB-BD31-4B8C-83A1-F6EECF244321}">
                <p14:modId xmlns:p14="http://schemas.microsoft.com/office/powerpoint/2010/main" val="115589690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31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0" name="Straight Connector 99">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2"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Isosceles Triangle 103">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Isosceles Triangle 107">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1" name="Rectangle 110">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14" name="Straight Connector 113">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7"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Isosceles Triangle 117">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9"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Isosceles Triangle 121">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4A46FF5-614A-44E2-A149-736D205AD10B}"/>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solidFill>
                  <a:schemeClr val="accent1">
                    <a:lumMod val="75000"/>
                  </a:schemeClr>
                </a:solidFill>
              </a:rPr>
              <a:t>Market Overview</a:t>
            </a:r>
          </a:p>
        </p:txBody>
      </p:sp>
      <p:sp>
        <p:nvSpPr>
          <p:cNvPr id="124" name="Rectangle 123">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5" name="Content Placeholder 2">
            <a:extLst>
              <a:ext uri="{FF2B5EF4-FFF2-40B4-BE49-F238E27FC236}">
                <a16:creationId xmlns:a16="http://schemas.microsoft.com/office/drawing/2014/main" id="{666DF1FC-513C-4CBF-A06A-31A23486F8E1}"/>
              </a:ext>
            </a:extLst>
          </p:cNvPr>
          <p:cNvGraphicFramePr>
            <a:graphicFrameLocks noGrp="1"/>
          </p:cNvGraphicFramePr>
          <p:nvPr>
            <p:ph sz="half" idx="1"/>
            <p:extLst>
              <p:ext uri="{D42A27DB-BD31-4B8C-83A1-F6EECF244321}">
                <p14:modId xmlns:p14="http://schemas.microsoft.com/office/powerpoint/2010/main" val="2104454394"/>
              </p:ext>
            </p:extLst>
          </p:nvPr>
        </p:nvGraphicFramePr>
        <p:xfrm>
          <a:off x="4852543" y="944564"/>
          <a:ext cx="6692814" cy="546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961501B-0F50-4230-8C15-42F3FE2284A8}"/>
              </a:ext>
            </a:extLst>
          </p:cNvPr>
          <p:cNvPicPr>
            <a:picLocks noChangeAspect="1"/>
          </p:cNvPicPr>
          <p:nvPr/>
        </p:nvPicPr>
        <p:blipFill>
          <a:blip r:embed="rId8"/>
          <a:stretch>
            <a:fillRect/>
          </a:stretch>
        </p:blipFill>
        <p:spPr>
          <a:xfrm>
            <a:off x="4322249" y="778050"/>
            <a:ext cx="4089915" cy="5623633"/>
          </a:xfrm>
          <a:prstGeom prst="rect">
            <a:avLst/>
          </a:prstGeom>
        </p:spPr>
      </p:pic>
      <p:pic>
        <p:nvPicPr>
          <p:cNvPr id="24" name="Picture 23">
            <a:extLst>
              <a:ext uri="{FF2B5EF4-FFF2-40B4-BE49-F238E27FC236}">
                <a16:creationId xmlns:a16="http://schemas.microsoft.com/office/drawing/2014/main" id="{4A1F2EAE-F7F6-407A-918F-EFA31BA9EFED}"/>
              </a:ext>
            </a:extLst>
          </p:cNvPr>
          <p:cNvPicPr>
            <a:picLocks noChangeAspect="1"/>
          </p:cNvPicPr>
          <p:nvPr/>
        </p:nvPicPr>
        <p:blipFill>
          <a:blip r:embed="rId9"/>
          <a:stretch>
            <a:fillRect/>
          </a:stretch>
        </p:blipFill>
        <p:spPr>
          <a:xfrm>
            <a:off x="3453820" y="1279556"/>
            <a:ext cx="7112826" cy="4529076"/>
          </a:xfrm>
          <a:prstGeom prst="rect">
            <a:avLst/>
          </a:prstGeom>
        </p:spPr>
      </p:pic>
    </p:spTree>
    <p:extLst>
      <p:ext uri="{BB962C8B-B14F-4D97-AF65-F5344CB8AC3E}">
        <p14:creationId xmlns:p14="http://schemas.microsoft.com/office/powerpoint/2010/main" val="816931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10"/>
                                        </p:tgtEl>
                                      </p:cBhvr>
                                    </p:animEffect>
                                    <p:set>
                                      <p:cBhvr>
                                        <p:cTn id="17"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03A6876-10CB-45C5-99F8-7F1395EC7EC9}"/>
              </a:ext>
            </a:extLst>
          </p:cNvPr>
          <p:cNvSpPr>
            <a:spLocks noGrp="1"/>
          </p:cNvSpPr>
          <p:nvPr>
            <p:ph type="title"/>
          </p:nvPr>
        </p:nvSpPr>
        <p:spPr>
          <a:xfrm>
            <a:off x="643467" y="816638"/>
            <a:ext cx="3367359" cy="5224724"/>
          </a:xfrm>
        </p:spPr>
        <p:txBody>
          <a:bodyPr anchor="ctr">
            <a:normAutofit/>
          </a:bodyPr>
          <a:lstStyle/>
          <a:p>
            <a:r>
              <a:rPr lang="en-US" sz="3100"/>
              <a:t>Disintermediation</a:t>
            </a:r>
          </a:p>
        </p:txBody>
      </p:sp>
      <p:sp>
        <p:nvSpPr>
          <p:cNvPr id="3" name="Content Placeholder 2">
            <a:extLst>
              <a:ext uri="{FF2B5EF4-FFF2-40B4-BE49-F238E27FC236}">
                <a16:creationId xmlns:a16="http://schemas.microsoft.com/office/drawing/2014/main" id="{CE7E3996-5462-4A43-A1F1-2A7EECFB3F68}"/>
              </a:ext>
            </a:extLst>
          </p:cNvPr>
          <p:cNvSpPr>
            <a:spLocks noGrp="1"/>
          </p:cNvSpPr>
          <p:nvPr>
            <p:ph idx="1"/>
          </p:nvPr>
        </p:nvSpPr>
        <p:spPr>
          <a:xfrm>
            <a:off x="4654295" y="816638"/>
            <a:ext cx="4619706" cy="5224724"/>
          </a:xfrm>
        </p:spPr>
        <p:txBody>
          <a:bodyPr anchor="ctr">
            <a:normAutofit/>
          </a:bodyPr>
          <a:lstStyle/>
          <a:p>
            <a:r>
              <a:rPr lang="en-US"/>
              <a:t>Because the business is running on the internet platform, therefore instead of going through traditional distribution channel, we may now deal with customer directly and the buyer bypass the middleman(whole saler and retail saler).</a:t>
            </a:r>
          </a:p>
          <a:p>
            <a:r>
              <a:rPr lang="en-US"/>
              <a:t>Help increase profit margin.</a:t>
            </a:r>
          </a:p>
          <a:p>
            <a:r>
              <a:rPr lang="en-US"/>
              <a:t>The business supply chain:</a:t>
            </a:r>
          </a:p>
          <a:p>
            <a:pPr lvl="1"/>
            <a:r>
              <a:rPr lang="en-US"/>
              <a:t>The supplier.</a:t>
            </a:r>
          </a:p>
          <a:p>
            <a:pPr lvl="1"/>
            <a:r>
              <a:rPr lang="en-US"/>
              <a:t>Manufacturer</a:t>
            </a:r>
          </a:p>
          <a:p>
            <a:pPr lvl="1"/>
            <a:r>
              <a:rPr lang="en-US"/>
              <a:t>Buyer.</a:t>
            </a:r>
          </a:p>
          <a:p>
            <a:pPr marL="0" indent="0">
              <a:buNone/>
            </a:pPr>
            <a:endParaRPr lang="en-US"/>
          </a:p>
        </p:txBody>
      </p:sp>
    </p:spTree>
    <p:extLst>
      <p:ext uri="{BB962C8B-B14F-4D97-AF65-F5344CB8AC3E}">
        <p14:creationId xmlns:p14="http://schemas.microsoft.com/office/powerpoint/2010/main" val="3329959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E37E-5DE8-485A-94CA-FFC4082A8A1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SWOT Analysis</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0C03348B-F3C1-47E0-B664-172CCA46EB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785" y="1675227"/>
            <a:ext cx="10588429" cy="4394199"/>
          </a:xfrm>
          <a:prstGeom prst="rect">
            <a:avLst/>
          </a:prstGeom>
        </p:spPr>
      </p:pic>
    </p:spTree>
    <p:extLst>
      <p:ext uri="{BB962C8B-B14F-4D97-AF65-F5344CB8AC3E}">
        <p14:creationId xmlns:p14="http://schemas.microsoft.com/office/powerpoint/2010/main" val="101151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EA7-CEA8-4A7E-8C7A-354483100DC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Competitor Analysis Grid</a:t>
            </a:r>
          </a:p>
        </p:txBody>
      </p:sp>
      <p:pic>
        <p:nvPicPr>
          <p:cNvPr id="5" name="Content Placeholder 4" descr="Table&#10;&#10;Description automatically generated">
            <a:extLst>
              <a:ext uri="{FF2B5EF4-FFF2-40B4-BE49-F238E27FC236}">
                <a16:creationId xmlns:a16="http://schemas.microsoft.com/office/drawing/2014/main" id="{010CB2AF-EF8E-4DF9-B521-85B1F6C0C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898" y="1675227"/>
            <a:ext cx="9060204" cy="4394199"/>
          </a:xfrm>
          <a:prstGeom prst="rect">
            <a:avLst/>
          </a:prstGeom>
        </p:spPr>
      </p:pic>
    </p:spTree>
    <p:extLst>
      <p:ext uri="{BB962C8B-B14F-4D97-AF65-F5344CB8AC3E}">
        <p14:creationId xmlns:p14="http://schemas.microsoft.com/office/powerpoint/2010/main" val="2079534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2B52-4785-4164-B753-5B97B3945A92}"/>
              </a:ext>
            </a:extLst>
          </p:cNvPr>
          <p:cNvSpPr>
            <a:spLocks noGrp="1"/>
          </p:cNvSpPr>
          <p:nvPr>
            <p:ph type="title"/>
          </p:nvPr>
        </p:nvSpPr>
        <p:spPr>
          <a:xfrm>
            <a:off x="838200" y="2527663"/>
            <a:ext cx="10515600" cy="1325563"/>
          </a:xfrm>
        </p:spPr>
        <p:txBody>
          <a:bodyPr/>
          <a:lstStyle/>
          <a:p>
            <a:pPr algn="ctr"/>
            <a:r>
              <a:rPr lang="en-US"/>
              <a:t>Formulation</a:t>
            </a:r>
          </a:p>
        </p:txBody>
      </p:sp>
    </p:spTree>
    <p:extLst>
      <p:ext uri="{BB962C8B-B14F-4D97-AF65-F5344CB8AC3E}">
        <p14:creationId xmlns:p14="http://schemas.microsoft.com/office/powerpoint/2010/main" val="341020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5A244-E9FA-4E83-B2D7-1879E154BC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907AEE-A4F5-4A25-8BD1-3243D1988402}"/>
              </a:ext>
            </a:extLst>
          </p:cNvPr>
          <p:cNvSpPr>
            <a:spLocks noGrp="1"/>
          </p:cNvSpPr>
          <p:nvPr>
            <p:ph idx="1"/>
          </p:nvPr>
        </p:nvSpPr>
        <p:spPr/>
        <p:txBody>
          <a:bodyPr>
            <a:normAutofit/>
          </a:bodyPr>
          <a:lstStyle/>
          <a:p>
            <a:r>
              <a:rPr lang="en-US"/>
              <a:t>Product And Service</a:t>
            </a:r>
          </a:p>
          <a:p>
            <a:pPr lvl="1"/>
            <a:r>
              <a:rPr lang="en-GB" b="0" i="0">
                <a:solidFill>
                  <a:srgbClr val="000000"/>
                </a:solidFill>
                <a:effectLst/>
              </a:rPr>
              <a:t>Trade books</a:t>
            </a:r>
          </a:p>
          <a:p>
            <a:pPr lvl="1"/>
            <a:r>
              <a:rPr lang="en-GB" b="0" i="0">
                <a:solidFill>
                  <a:srgbClr val="000000"/>
                </a:solidFill>
                <a:effectLst/>
              </a:rPr>
              <a:t>Religious goods (including books)</a:t>
            </a:r>
          </a:p>
          <a:p>
            <a:pPr lvl="1"/>
            <a:r>
              <a:rPr lang="en-GB" b="0" i="0">
                <a:solidFill>
                  <a:srgbClr val="000000"/>
                </a:solidFill>
                <a:effectLst/>
              </a:rPr>
              <a:t>Textbooks</a:t>
            </a:r>
          </a:p>
          <a:p>
            <a:pPr lvl="1"/>
            <a:r>
              <a:rPr lang="en-GB" b="0" i="0">
                <a:solidFill>
                  <a:srgbClr val="000000"/>
                </a:solidFill>
                <a:effectLst/>
              </a:rPr>
              <a:t>Magazines and newspapers</a:t>
            </a:r>
          </a:p>
          <a:p>
            <a:pPr lvl="1"/>
            <a:r>
              <a:rPr lang="en-GB" b="0" i="0">
                <a:solidFill>
                  <a:srgbClr val="000000"/>
                </a:solidFill>
                <a:effectLst/>
              </a:rPr>
              <a:t>Retailing new books (including e-books)</a:t>
            </a:r>
          </a:p>
          <a:p>
            <a:pPr lvl="1"/>
            <a:r>
              <a:rPr lang="en-GB" b="0" i="0">
                <a:solidFill>
                  <a:srgbClr val="000000"/>
                </a:solidFill>
                <a:effectLst/>
              </a:rPr>
              <a:t>Retailing newspapers</a:t>
            </a:r>
          </a:p>
          <a:p>
            <a:pPr lvl="1"/>
            <a:r>
              <a:rPr lang="en-GB" b="0" i="0">
                <a:solidFill>
                  <a:srgbClr val="000000"/>
                </a:solidFill>
                <a:effectLst/>
              </a:rPr>
              <a:t>Retailing magazines and other periodicals</a:t>
            </a:r>
          </a:p>
          <a:p>
            <a:pPr lvl="1"/>
            <a:r>
              <a:rPr lang="en-GB" b="0" i="0">
                <a:solidFill>
                  <a:srgbClr val="000000"/>
                </a:solidFill>
                <a:effectLst/>
              </a:rPr>
              <a:t>Retailing of stationery and other related merchandise (pens, pencils, erasers, writing pads, notice boards, writing boards, crayons, water colors, plaster of Paris, stick – on, and cardboards et al)</a:t>
            </a:r>
          </a:p>
          <a:p>
            <a:pPr lvl="1"/>
            <a:endParaRPr lang="en-US"/>
          </a:p>
        </p:txBody>
      </p:sp>
    </p:spTree>
    <p:extLst>
      <p:ext uri="{BB962C8B-B14F-4D97-AF65-F5344CB8AC3E}">
        <p14:creationId xmlns:p14="http://schemas.microsoft.com/office/powerpoint/2010/main" val="796476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233</TotalTime>
  <Words>703</Words>
  <Application>Microsoft Office PowerPoint</Application>
  <PresentationFormat>Widescreen</PresentationFormat>
  <Paragraphs>85</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Open Sans</vt:lpstr>
      <vt:lpstr>Arial</vt:lpstr>
      <vt:lpstr>Calibri</vt:lpstr>
      <vt:lpstr>Trebuchet MS</vt:lpstr>
      <vt:lpstr>Wingdings 3</vt:lpstr>
      <vt:lpstr>Facet</vt:lpstr>
      <vt:lpstr>Online BookStore  Strategic Planning</vt:lpstr>
      <vt:lpstr>Initiation </vt:lpstr>
      <vt:lpstr>Market Overview</vt:lpstr>
      <vt:lpstr>Market Overview</vt:lpstr>
      <vt:lpstr>Disintermediation</vt:lpstr>
      <vt:lpstr>SWOT Analysis</vt:lpstr>
      <vt:lpstr>Competitor Analysis Grid</vt:lpstr>
      <vt:lpstr>Formulation</vt:lpstr>
      <vt:lpstr>PowerPoint Presentation</vt:lpstr>
      <vt:lpstr>PowerPoint Presentation</vt:lpstr>
      <vt:lpstr>PowerPoint Presentation</vt:lpstr>
      <vt:lpstr>PowerPoint Presentation</vt:lpstr>
      <vt:lpstr>Marketing Strategy</vt:lpstr>
      <vt:lpstr>Pricing Strategy</vt:lpstr>
      <vt:lpstr>Cost Plus</vt:lpstr>
      <vt:lpstr>Implementation</vt:lpstr>
      <vt:lpstr>Responsibilities </vt:lpstr>
      <vt:lpstr>Phase </vt:lpstr>
      <vt:lpstr>SRS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BookStore  Strategic Planning</dc:title>
  <dc:creator>Tiến Anh Dương</dc:creator>
  <cp:lastModifiedBy>Tiến Anh Dương</cp:lastModifiedBy>
  <cp:revision>42</cp:revision>
  <dcterms:created xsi:type="dcterms:W3CDTF">2021-03-29T19:09:47Z</dcterms:created>
  <dcterms:modified xsi:type="dcterms:W3CDTF">2021-03-31T17:58:44Z</dcterms:modified>
</cp:coreProperties>
</file>