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5201563" cy="35999738"/>
  <p:notesSz cx="6715125" cy="9239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gty0zgCG85HDiUB5oaYhHpwNls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446810-FD16-4B76-ACEA-DB920712C69B}">
  <a:tblStyle styleId="{77446810-FD16-4B76-ACEA-DB920712C69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576" y="-7148"/>
      </p:cViewPr>
      <p:guideLst>
        <p:guide orient="horz" pos="5289"/>
        <p:guide orient="horz" pos="22086"/>
        <p:guide orient="horz" pos="2349"/>
        <p:guide pos="79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09888" cy="4619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03650" y="0"/>
            <a:ext cx="2909888" cy="4619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144713" y="692150"/>
            <a:ext cx="2427287" cy="34655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1513" y="4389438"/>
            <a:ext cx="5372100" cy="41576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5700"/>
            <a:ext cx="2909888" cy="4619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03650" y="8775700"/>
            <a:ext cx="2909888" cy="4619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7059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e9025e17c1_0_83:notes"/>
          <p:cNvSpPr>
            <a:spLocks noGrp="1" noRot="1" noChangeAspect="1"/>
          </p:cNvSpPr>
          <p:nvPr>
            <p:ph type="sldImg" idx="2"/>
          </p:nvPr>
        </p:nvSpPr>
        <p:spPr>
          <a:xfrm>
            <a:off x="2144713" y="692150"/>
            <a:ext cx="2427287"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e9025e17c1_0_83:notes"/>
          <p:cNvSpPr txBox="1">
            <a:spLocks noGrp="1"/>
          </p:cNvSpPr>
          <p:nvPr>
            <p:ph type="body" idx="1"/>
          </p:nvPr>
        </p:nvSpPr>
        <p:spPr>
          <a:xfrm>
            <a:off x="671513" y="4389438"/>
            <a:ext cx="5372100" cy="4157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 name="Google Shape;50;g2e9025e17c1_0_83:notes"/>
          <p:cNvSpPr txBox="1">
            <a:spLocks noGrp="1"/>
          </p:cNvSpPr>
          <p:nvPr>
            <p:ph type="sldNum" idx="12"/>
          </p:nvPr>
        </p:nvSpPr>
        <p:spPr>
          <a:xfrm>
            <a:off x="3803650" y="8775700"/>
            <a:ext cx="2910000" cy="462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890713" y="11183938"/>
            <a:ext cx="21420137" cy="7715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13" name="Google Shape;13;p3"/>
          <p:cNvSpPr txBox="1">
            <a:spLocks noGrp="1"/>
          </p:cNvSpPr>
          <p:nvPr>
            <p:ph type="subTitle" idx="1"/>
          </p:nvPr>
        </p:nvSpPr>
        <p:spPr>
          <a:xfrm>
            <a:off x="3779838" y="20399375"/>
            <a:ext cx="17641887" cy="9201150"/>
          </a:xfrm>
          <a:prstGeom prst="rect">
            <a:avLst/>
          </a:prstGeom>
          <a:noFill/>
          <a:ln>
            <a:noFill/>
          </a:ln>
        </p:spPr>
        <p:txBody>
          <a:bodyPr spcFirstLastPara="1" wrap="square" lIns="91425" tIns="45700" rIns="91425" bIns="45700" anchor="t" anchorCtr="0">
            <a:noAutofit/>
          </a:bodyPr>
          <a:lstStyle>
            <a:lvl1pPr marR="0" lvl="0" algn="ctr" rtl="0">
              <a:spcBef>
                <a:spcPts val="2460"/>
              </a:spcBef>
              <a:spcAft>
                <a:spcPts val="0"/>
              </a:spcAft>
              <a:buClr>
                <a:schemeClr val="dk1"/>
              </a:buClr>
              <a:buSzPts val="12300"/>
              <a:buFont typeface="Arial"/>
              <a:buNone/>
              <a:defRPr sz="12300" b="0" i="0" u="none" strike="noStrike" cap="none">
                <a:solidFill>
                  <a:schemeClr val="dk1"/>
                </a:solidFill>
                <a:latin typeface="Arial"/>
                <a:ea typeface="Arial"/>
                <a:cs typeface="Arial"/>
                <a:sym typeface="Arial"/>
              </a:defRPr>
            </a:lvl1pPr>
            <a:lvl2pPr marR="0" lvl="1" algn="ctr" rtl="0">
              <a:spcBef>
                <a:spcPts val="2140"/>
              </a:spcBef>
              <a:spcAft>
                <a:spcPts val="0"/>
              </a:spcAft>
              <a:buClr>
                <a:schemeClr val="dk1"/>
              </a:buClr>
              <a:buSzPts val="10700"/>
              <a:buFont typeface="Arial"/>
              <a:buNone/>
              <a:defRPr sz="10700" b="0" i="0" u="none" strike="noStrike" cap="none">
                <a:solidFill>
                  <a:schemeClr val="dk1"/>
                </a:solidFill>
                <a:latin typeface="Arial"/>
                <a:ea typeface="Arial"/>
                <a:cs typeface="Arial"/>
                <a:sym typeface="Arial"/>
              </a:defRPr>
            </a:lvl2pPr>
            <a:lvl3pPr marR="0" lvl="2" algn="ctr" rtl="0">
              <a:spcBef>
                <a:spcPts val="1840"/>
              </a:spcBef>
              <a:spcAft>
                <a:spcPts val="0"/>
              </a:spcAft>
              <a:buClr>
                <a:schemeClr val="dk1"/>
              </a:buClr>
              <a:buSzPts val="9200"/>
              <a:buFont typeface="Arial"/>
              <a:buNone/>
              <a:defRPr sz="9200" b="0" i="0" u="none" strike="noStrike" cap="none">
                <a:solidFill>
                  <a:schemeClr val="dk1"/>
                </a:solidFill>
                <a:latin typeface="Arial"/>
                <a:ea typeface="Arial"/>
                <a:cs typeface="Arial"/>
                <a:sym typeface="Arial"/>
              </a:defRPr>
            </a:lvl3pPr>
            <a:lvl4pPr marR="0" lvl="3"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4pPr>
            <a:lvl5pPr marR="0" lvl="4"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5pPr>
            <a:lvl6pPr marR="0" lvl="5"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6pPr>
            <a:lvl7pPr marR="0" lvl="6"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7pPr>
            <a:lvl8pPr marR="0" lvl="7"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8pPr>
            <a:lvl9pPr marR="0" lvl="8"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43" name="Google Shape;43;p12"/>
          <p:cNvSpPr txBox="1">
            <a:spLocks noGrp="1"/>
          </p:cNvSpPr>
          <p:nvPr>
            <p:ph type="body" idx="1"/>
          </p:nvPr>
        </p:nvSpPr>
        <p:spPr>
          <a:xfrm rot="5400000">
            <a:off x="721519" y="8938419"/>
            <a:ext cx="23758525" cy="22680613"/>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rot="5400000">
            <a:off x="5748338" y="13965238"/>
            <a:ext cx="30716538" cy="56689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46" name="Google Shape;46;p13"/>
          <p:cNvSpPr txBox="1">
            <a:spLocks noGrp="1"/>
          </p:cNvSpPr>
          <p:nvPr>
            <p:ph type="body" idx="1"/>
          </p:nvPr>
        </p:nvSpPr>
        <p:spPr>
          <a:xfrm rot="5400000">
            <a:off x="-5668169" y="8370094"/>
            <a:ext cx="30716538" cy="16859250"/>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1260475" y="8399463"/>
            <a:ext cx="22680613" cy="23758525"/>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1990725" y="23133050"/>
            <a:ext cx="21421725" cy="7150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19" name="Google Shape;19;p5"/>
          <p:cNvSpPr txBox="1">
            <a:spLocks noGrp="1"/>
          </p:cNvSpPr>
          <p:nvPr>
            <p:ph type="body" idx="1"/>
          </p:nvPr>
        </p:nvSpPr>
        <p:spPr>
          <a:xfrm>
            <a:off x="1990725" y="15257463"/>
            <a:ext cx="21421725" cy="78755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22" name="Google Shape;22;p6"/>
          <p:cNvSpPr txBox="1">
            <a:spLocks noGrp="1"/>
          </p:cNvSpPr>
          <p:nvPr>
            <p:ph type="body" idx="1"/>
          </p:nvPr>
        </p:nvSpPr>
        <p:spPr>
          <a:xfrm>
            <a:off x="1260475" y="8399463"/>
            <a:ext cx="11263313" cy="237585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6"/>
          <p:cNvSpPr txBox="1">
            <a:spLocks noGrp="1"/>
          </p:cNvSpPr>
          <p:nvPr>
            <p:ph type="body" idx="2"/>
          </p:nvPr>
        </p:nvSpPr>
        <p:spPr>
          <a:xfrm>
            <a:off x="12676188" y="8399463"/>
            <a:ext cx="11264900" cy="237585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26" name="Google Shape;26;p7"/>
          <p:cNvSpPr txBox="1">
            <a:spLocks noGrp="1"/>
          </p:cNvSpPr>
          <p:nvPr>
            <p:ph type="body" idx="1"/>
          </p:nvPr>
        </p:nvSpPr>
        <p:spPr>
          <a:xfrm>
            <a:off x="1260475" y="8058150"/>
            <a:ext cx="11134725" cy="33591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7" name="Google Shape;27;p7"/>
          <p:cNvSpPr txBox="1">
            <a:spLocks noGrp="1"/>
          </p:cNvSpPr>
          <p:nvPr>
            <p:ph type="body" idx="2"/>
          </p:nvPr>
        </p:nvSpPr>
        <p:spPr>
          <a:xfrm>
            <a:off x="1260475" y="11417300"/>
            <a:ext cx="11134725" cy="207406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8" name="Google Shape;28;p7"/>
          <p:cNvSpPr txBox="1">
            <a:spLocks noGrp="1"/>
          </p:cNvSpPr>
          <p:nvPr>
            <p:ph type="body" idx="3"/>
          </p:nvPr>
        </p:nvSpPr>
        <p:spPr>
          <a:xfrm>
            <a:off x="12801600" y="8058150"/>
            <a:ext cx="11139488" cy="33591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 name="Google Shape;29;p7"/>
          <p:cNvSpPr txBox="1">
            <a:spLocks noGrp="1"/>
          </p:cNvSpPr>
          <p:nvPr>
            <p:ph type="body" idx="4"/>
          </p:nvPr>
        </p:nvSpPr>
        <p:spPr>
          <a:xfrm>
            <a:off x="12801600" y="11417300"/>
            <a:ext cx="11139488" cy="207406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1260475" y="1433513"/>
            <a:ext cx="8291513" cy="6099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35" name="Google Shape;35;p10"/>
          <p:cNvSpPr txBox="1">
            <a:spLocks noGrp="1"/>
          </p:cNvSpPr>
          <p:nvPr>
            <p:ph type="body" idx="1"/>
          </p:nvPr>
        </p:nvSpPr>
        <p:spPr>
          <a:xfrm>
            <a:off x="9853613" y="1433513"/>
            <a:ext cx="14087475" cy="307244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 name="Google Shape;36;p10"/>
          <p:cNvSpPr txBox="1">
            <a:spLocks noGrp="1"/>
          </p:cNvSpPr>
          <p:nvPr>
            <p:ph type="body" idx="2"/>
          </p:nvPr>
        </p:nvSpPr>
        <p:spPr>
          <a:xfrm>
            <a:off x="1260475" y="7532688"/>
            <a:ext cx="8291513" cy="246253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4940300" y="25199975"/>
            <a:ext cx="15120938" cy="29749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39" name="Google Shape;39;p11"/>
          <p:cNvSpPr>
            <a:spLocks noGrp="1"/>
          </p:cNvSpPr>
          <p:nvPr>
            <p:ph type="pic" idx="2"/>
          </p:nvPr>
        </p:nvSpPr>
        <p:spPr>
          <a:xfrm>
            <a:off x="4940300" y="3216275"/>
            <a:ext cx="15120938" cy="21599525"/>
          </a:xfrm>
          <a:prstGeom prst="rect">
            <a:avLst/>
          </a:prstGeom>
          <a:noFill/>
          <a:ln>
            <a:noFill/>
          </a:ln>
        </p:spPr>
      </p:sp>
      <p:sp>
        <p:nvSpPr>
          <p:cNvPr id="40" name="Google Shape;40;p11"/>
          <p:cNvSpPr txBox="1">
            <a:spLocks noGrp="1"/>
          </p:cNvSpPr>
          <p:nvPr>
            <p:ph type="body" idx="1"/>
          </p:nvPr>
        </p:nvSpPr>
        <p:spPr>
          <a:xfrm>
            <a:off x="4940300" y="28174950"/>
            <a:ext cx="15120938" cy="4224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p:nvPr/>
        </p:nvSpPr>
        <p:spPr>
          <a:xfrm>
            <a:off x="0" y="35876627"/>
            <a:ext cx="461986" cy="1231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 b="0" i="0" u="none" strike="noStrike" cap="none">
                <a:solidFill>
                  <a:srgbClr val="003064"/>
                </a:solidFill>
                <a:latin typeface="Arial"/>
                <a:ea typeface="Arial"/>
                <a:cs typeface="Arial"/>
                <a:sym typeface="Arial"/>
              </a:rPr>
              <a:t>www.postersession.com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064"/>
        </a:solidFill>
        <a:effectLst/>
      </p:bgPr>
    </p:bg>
    <p:spTree>
      <p:nvGrpSpPr>
        <p:cNvPr id="1" name="Shape 51"/>
        <p:cNvGrpSpPr/>
        <p:nvPr/>
      </p:nvGrpSpPr>
      <p:grpSpPr>
        <a:xfrm>
          <a:off x="0" y="0"/>
          <a:ext cx="0" cy="0"/>
          <a:chOff x="0" y="0"/>
          <a:chExt cx="0" cy="0"/>
        </a:xfrm>
      </p:grpSpPr>
      <p:sp>
        <p:nvSpPr>
          <p:cNvPr id="52" name="Google Shape;52;g2e9025e17c1_0_83"/>
          <p:cNvSpPr/>
          <p:nvPr/>
        </p:nvSpPr>
        <p:spPr>
          <a:xfrm>
            <a:off x="12848348" y="6692413"/>
            <a:ext cx="11856900" cy="284163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0" b="0" i="0" u="none" strike="noStrike" cap="none" dirty="0">
              <a:solidFill>
                <a:schemeClr val="dk1"/>
              </a:solidFill>
              <a:latin typeface="Arial"/>
              <a:ea typeface="Arial"/>
              <a:cs typeface="Arial"/>
              <a:sym typeface="Arial"/>
            </a:endParaRPr>
          </a:p>
        </p:txBody>
      </p:sp>
      <p:sp>
        <p:nvSpPr>
          <p:cNvPr id="53" name="Google Shape;53;g2e9025e17c1_0_83"/>
          <p:cNvSpPr/>
          <p:nvPr/>
        </p:nvSpPr>
        <p:spPr>
          <a:xfrm>
            <a:off x="438150" y="6665913"/>
            <a:ext cx="11856900" cy="284178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0" b="0" i="0" u="none" strike="noStrike" cap="none">
              <a:solidFill>
                <a:schemeClr val="dk1"/>
              </a:solidFill>
              <a:latin typeface="Arial"/>
              <a:ea typeface="Arial"/>
              <a:cs typeface="Arial"/>
              <a:sym typeface="Arial"/>
            </a:endParaRPr>
          </a:p>
        </p:txBody>
      </p:sp>
      <p:sp>
        <p:nvSpPr>
          <p:cNvPr id="54" name="Google Shape;54;g2e9025e17c1_0_83"/>
          <p:cNvSpPr txBox="1"/>
          <p:nvPr/>
        </p:nvSpPr>
        <p:spPr>
          <a:xfrm>
            <a:off x="604838" y="8488363"/>
            <a:ext cx="11434800" cy="12412200"/>
          </a:xfrm>
          <a:prstGeom prst="rect">
            <a:avLst/>
          </a:prstGeom>
          <a:noFill/>
          <a:ln>
            <a:noFill/>
          </a:ln>
        </p:spPr>
        <p:txBody>
          <a:bodyPr spcFirstLastPara="1" wrap="square" lIns="72850" tIns="36425" rIns="72850" bIns="36425" anchor="t" anchorCtr="0">
            <a:spAutoFit/>
          </a:bodyPr>
          <a:lstStyle/>
          <a:p>
            <a:pPr marL="0" lvl="0" indent="0" algn="just" rtl="0">
              <a:lnSpc>
                <a:spcPct val="115000"/>
              </a:lnSpc>
              <a:spcBef>
                <a:spcPts val="1200"/>
              </a:spcBef>
              <a:spcAft>
                <a:spcPts val="0"/>
              </a:spcAft>
              <a:buSzPts val="1100"/>
              <a:buNone/>
            </a:pPr>
            <a:r>
              <a:rPr lang="en-US" sz="2400" dirty="0">
                <a:solidFill>
                  <a:schemeClr val="dk1"/>
                </a:solidFill>
                <a:latin typeface="Times New Roman"/>
                <a:ea typeface="Times New Roman"/>
                <a:cs typeface="Times New Roman"/>
                <a:sym typeface="Times New Roman"/>
              </a:rPr>
              <a:t>The field of Computer Science is characterized by its rapid evolution and the continuous learning demanded from students, professionals, and organizations alike. Within this dynamic landscape, problem-solving stands out as both a cornerstone of CS education and a crucial skill in competitive programming and interview preparation. Yet, despite its significance, several persistent challenges hinder its effective practice and application.</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400" dirty="0">
                <a:solidFill>
                  <a:schemeClr val="dk1"/>
                </a:solidFill>
                <a:latin typeface="Times New Roman"/>
                <a:ea typeface="Times New Roman"/>
                <a:cs typeface="Times New Roman"/>
                <a:sym typeface="Times New Roman"/>
              </a:rPr>
              <a:t>One of the foremost concerns revolves around the repetition and uniqueness of problems. Problem setters often inadvertently create similar challenges, granting unfair advantages to contestants familiar with these patterns and diminishing the value of problem sets. </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400" dirty="0">
                <a:solidFill>
                  <a:schemeClr val="dk1"/>
                </a:solidFill>
                <a:latin typeface="Times New Roman"/>
                <a:ea typeface="Times New Roman"/>
                <a:cs typeface="Times New Roman"/>
                <a:sym typeface="Times New Roman"/>
              </a:rPr>
              <a:t>Moreover, accurately assessing the difficulty of problems remains a recurring issue, impacting both the preparation process and the fairness of competitions.</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400" dirty="0">
                <a:solidFill>
                  <a:schemeClr val="dk1"/>
                </a:solidFill>
                <a:latin typeface="Times New Roman"/>
                <a:ea typeface="Times New Roman"/>
                <a:cs typeface="Times New Roman"/>
                <a:sym typeface="Times New Roman"/>
              </a:rPr>
              <a:t>Another significant challenge lies in the fragmentation of platforms. Currently, there lacks a centralized hub for problem setters to collaborate and share content, leading to confusion among contributors and difficulty for learners seeking consolidated resources.</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400" dirty="0">
                <a:solidFill>
                  <a:schemeClr val="dk1"/>
                </a:solidFill>
                <a:latin typeface="Times New Roman"/>
                <a:ea typeface="Times New Roman"/>
                <a:cs typeface="Times New Roman"/>
                <a:sym typeface="Times New Roman"/>
              </a:rPr>
              <a:t>Furthermore, the clarity of problem descriptions poses obstacles for both human solvers and AI-driven tools like GPT-3 and </a:t>
            </a:r>
            <a:r>
              <a:rPr lang="en-US" sz="2400" dirty="0" err="1">
                <a:solidFill>
                  <a:schemeClr val="dk1"/>
                </a:solidFill>
                <a:latin typeface="Times New Roman"/>
                <a:ea typeface="Times New Roman"/>
                <a:cs typeface="Times New Roman"/>
                <a:sym typeface="Times New Roman"/>
              </a:rPr>
              <a:t>GitHub</a:t>
            </a:r>
            <a:r>
              <a:rPr lang="en-US" sz="2400" dirty="0">
                <a:solidFill>
                  <a:schemeClr val="dk1"/>
                </a:solidFill>
                <a:latin typeface="Times New Roman"/>
                <a:ea typeface="Times New Roman"/>
                <a:cs typeface="Times New Roman"/>
                <a:sym typeface="Times New Roman"/>
              </a:rPr>
              <a:t> Copilot. Ambiguous problem statements hinder comprehension and effective solution development, exacerbating the learning curve for aspiring programmers.</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400" dirty="0">
                <a:solidFill>
                  <a:schemeClr val="dk1"/>
                </a:solidFill>
                <a:latin typeface="Times New Roman"/>
                <a:ea typeface="Times New Roman"/>
                <a:cs typeface="Times New Roman"/>
                <a:sym typeface="Times New Roman"/>
              </a:rPr>
              <a:t>Addressing these challenges promises to foster a more cohesive and supportive environment within the competitive programming community. By focusing on grouping problems, reducing repetition, refining descriptions, and establishing clearer difficulty criteria, we aim to empower learners and enhance the quality of preparation resources.</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400" dirty="0">
                <a:solidFill>
                  <a:schemeClr val="dk1"/>
                </a:solidFill>
                <a:latin typeface="Times New Roman"/>
                <a:ea typeface="Times New Roman"/>
                <a:cs typeface="Times New Roman"/>
                <a:sym typeface="Times New Roman"/>
              </a:rPr>
              <a:t>Our motivation stems from a commitment to advancing the field and supporting its participants. Through this research, we aspire to streamline the learning process, promote originality, and facilitate collaboration across the community. By harnessing cutting-edge technologies and addressing current gaps in problem sharing and assessment, we envision a future where competitive programming enthusiasts thrive, innovation flourishes among problem setters, and knowledge is shared seamlessly.</a:t>
            </a:r>
            <a:endParaRPr sz="2400" dirty="0">
              <a:solidFill>
                <a:schemeClr val="dk1"/>
              </a:solidFill>
              <a:latin typeface="Times New Roman"/>
              <a:ea typeface="Times New Roman"/>
              <a:cs typeface="Times New Roman"/>
              <a:sym typeface="Times New Roman"/>
            </a:endParaRPr>
          </a:p>
        </p:txBody>
      </p:sp>
      <p:sp>
        <p:nvSpPr>
          <p:cNvPr id="55" name="Google Shape;55;g2e9025e17c1_0_83"/>
          <p:cNvSpPr txBox="1"/>
          <p:nvPr/>
        </p:nvSpPr>
        <p:spPr>
          <a:xfrm>
            <a:off x="3149600" y="21125391"/>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Methods</a:t>
            </a:r>
            <a:endParaRPr/>
          </a:p>
        </p:txBody>
      </p:sp>
      <p:sp>
        <p:nvSpPr>
          <p:cNvPr id="56" name="Google Shape;56;g2e9025e17c1_0_83"/>
          <p:cNvSpPr txBox="1"/>
          <p:nvPr/>
        </p:nvSpPr>
        <p:spPr>
          <a:xfrm>
            <a:off x="15794038" y="27511375"/>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dirty="0">
                <a:solidFill>
                  <a:schemeClr val="dk1"/>
                </a:solidFill>
                <a:latin typeface="Arial"/>
                <a:ea typeface="Arial"/>
                <a:cs typeface="Arial"/>
                <a:sym typeface="Arial"/>
              </a:rPr>
              <a:t>Conclusion</a:t>
            </a:r>
            <a:endParaRPr dirty="0"/>
          </a:p>
        </p:txBody>
      </p:sp>
      <p:sp>
        <p:nvSpPr>
          <p:cNvPr id="57" name="Google Shape;57;g2e9025e17c1_0_83"/>
          <p:cNvSpPr/>
          <p:nvPr/>
        </p:nvSpPr>
        <p:spPr>
          <a:xfrm>
            <a:off x="393700" y="830262"/>
            <a:ext cx="24414300" cy="5749800"/>
          </a:xfrm>
          <a:prstGeom prst="roundRect">
            <a:avLst>
              <a:gd name="adj" fmla="val 10870"/>
            </a:avLst>
          </a:prstGeom>
          <a:solidFill>
            <a:schemeClr val="lt1"/>
          </a:solidFill>
          <a:ln w="9525" cap="flat" cmpd="sng">
            <a:solidFill>
              <a:schemeClr val="dk1"/>
            </a:solidFill>
            <a:prstDash val="solid"/>
            <a:round/>
            <a:headEnd type="none" w="sm" len="sm"/>
            <a:tailEnd type="none" w="sm" len="sm"/>
          </a:ln>
        </p:spPr>
        <p:txBody>
          <a:bodyPr spcFirstLastPara="1" wrap="square" lIns="72850" tIns="36425" rIns="72850" bIns="36425" anchor="ctr" anchorCtr="0">
            <a:noAutofit/>
          </a:bodyPr>
          <a:lstStyle/>
          <a:p>
            <a:pPr marL="0" marR="0" lvl="0" indent="0" algn="ctr" rtl="0">
              <a:spcBef>
                <a:spcPts val="0"/>
              </a:spcBef>
              <a:spcAft>
                <a:spcPts val="0"/>
              </a:spcAft>
              <a:buNone/>
            </a:pPr>
            <a:endParaRPr sz="6900" b="0" i="0" u="none" strike="noStrike" cap="none">
              <a:solidFill>
                <a:schemeClr val="lt1"/>
              </a:solidFill>
              <a:latin typeface="Arial"/>
              <a:ea typeface="Arial"/>
              <a:cs typeface="Arial"/>
              <a:sym typeface="Arial"/>
            </a:endParaRPr>
          </a:p>
        </p:txBody>
      </p:sp>
      <p:sp>
        <p:nvSpPr>
          <p:cNvPr id="58" name="Google Shape;58;g2e9025e17c1_0_83"/>
          <p:cNvSpPr txBox="1"/>
          <p:nvPr/>
        </p:nvSpPr>
        <p:spPr>
          <a:xfrm>
            <a:off x="831850" y="1016000"/>
            <a:ext cx="23495100" cy="4999200"/>
          </a:xfrm>
          <a:prstGeom prst="rect">
            <a:avLst/>
          </a:prstGeom>
          <a:noFill/>
          <a:ln>
            <a:noFill/>
          </a:ln>
        </p:spPr>
        <p:txBody>
          <a:bodyPr spcFirstLastPara="1" wrap="square" lIns="72850" tIns="36425" rIns="72850" bIns="36425" anchor="t" anchorCtr="0">
            <a:spAutoFit/>
          </a:bodyPr>
          <a:lstStyle/>
          <a:p>
            <a:pPr marL="0" lvl="0" indent="0" algn="ctr" rtl="0">
              <a:spcBef>
                <a:spcPts val="0"/>
              </a:spcBef>
              <a:spcAft>
                <a:spcPts val="0"/>
              </a:spcAft>
              <a:buSzPts val="1100"/>
              <a:buNone/>
            </a:pPr>
            <a:r>
              <a:rPr lang="en-US" sz="6000" b="1">
                <a:solidFill>
                  <a:schemeClr val="dk1"/>
                </a:solidFill>
              </a:rPr>
              <a:t>Intelligent Programming Companion (IPC)</a:t>
            </a:r>
            <a:endParaRPr sz="6000" b="1">
              <a:solidFill>
                <a:schemeClr val="dk1"/>
              </a:solidFill>
            </a:endParaRPr>
          </a:p>
          <a:p>
            <a:pPr marL="0" marR="0" lvl="0" indent="0" algn="l" rtl="0">
              <a:spcBef>
                <a:spcPts val="0"/>
              </a:spcBef>
              <a:spcAft>
                <a:spcPts val="0"/>
              </a:spcAft>
              <a:buNone/>
            </a:pPr>
            <a:endParaRPr sz="6000" b="1">
              <a:solidFill>
                <a:schemeClr val="dk1"/>
              </a:solidFill>
            </a:endParaRPr>
          </a:p>
          <a:p>
            <a:pPr marL="0" marR="0" lvl="0" indent="0" algn="ctr" rtl="0">
              <a:spcBef>
                <a:spcPts val="0"/>
              </a:spcBef>
              <a:spcAft>
                <a:spcPts val="0"/>
              </a:spcAft>
              <a:buNone/>
            </a:pPr>
            <a:endParaRPr sz="3000" b="1">
              <a:solidFill>
                <a:schemeClr val="dk1"/>
              </a:solidFill>
            </a:endParaRPr>
          </a:p>
          <a:p>
            <a:pPr marL="0" marR="0" lvl="0" indent="0" algn="ctr" rtl="0">
              <a:spcBef>
                <a:spcPts val="0"/>
              </a:spcBef>
              <a:spcAft>
                <a:spcPts val="0"/>
              </a:spcAft>
              <a:buNone/>
            </a:pPr>
            <a:endParaRPr sz="3000" b="1">
              <a:solidFill>
                <a:schemeClr val="dk1"/>
              </a:solidFill>
            </a:endParaRPr>
          </a:p>
          <a:p>
            <a:pPr marL="0" marR="0" lvl="0" indent="0" algn="ctr" rtl="0">
              <a:spcBef>
                <a:spcPts val="0"/>
              </a:spcBef>
              <a:spcAft>
                <a:spcPts val="0"/>
              </a:spcAft>
              <a:buNone/>
            </a:pPr>
            <a:endParaRPr sz="3000" b="1">
              <a:solidFill>
                <a:schemeClr val="dk1"/>
              </a:solidFill>
            </a:endParaRPr>
          </a:p>
          <a:p>
            <a:pPr marL="0" marR="0" lvl="0" indent="0" algn="ctr" rtl="0">
              <a:spcBef>
                <a:spcPts val="0"/>
              </a:spcBef>
              <a:spcAft>
                <a:spcPts val="0"/>
              </a:spcAft>
              <a:buNone/>
            </a:pPr>
            <a:endParaRPr sz="3000" b="1">
              <a:solidFill>
                <a:schemeClr val="dk1"/>
              </a:solidFill>
            </a:endParaRPr>
          </a:p>
          <a:p>
            <a:pPr marL="0" marR="0" lvl="0" indent="0" algn="ctr" rtl="0">
              <a:spcBef>
                <a:spcPts val="0"/>
              </a:spcBef>
              <a:spcAft>
                <a:spcPts val="0"/>
              </a:spcAft>
              <a:buNone/>
            </a:pPr>
            <a:r>
              <a:rPr lang="en-US" sz="4000" b="1" i="0" u="none" strike="noStrike" cap="none">
                <a:solidFill>
                  <a:schemeClr val="dk1"/>
                </a:solidFill>
                <a:latin typeface="Arial"/>
                <a:ea typeface="Arial"/>
                <a:cs typeface="Arial"/>
                <a:sym typeface="Arial"/>
              </a:rPr>
              <a:t>Supervised by: </a:t>
            </a:r>
            <a:r>
              <a:rPr lang="en-US" sz="4000" b="1">
                <a:solidFill>
                  <a:schemeClr val="dk1"/>
                </a:solidFill>
              </a:rPr>
              <a:t> </a:t>
            </a:r>
            <a:r>
              <a:rPr lang="en-US" sz="4000" b="1" i="0" u="none" strike="noStrike" cap="none">
                <a:solidFill>
                  <a:schemeClr val="dk1"/>
                </a:solidFill>
                <a:latin typeface="Arial"/>
                <a:ea typeface="Arial"/>
                <a:cs typeface="Arial"/>
                <a:sym typeface="Arial"/>
              </a:rPr>
              <a:t>Prof. Dr. </a:t>
            </a:r>
            <a:r>
              <a:rPr lang="en-US" sz="4000" b="1">
                <a:solidFill>
                  <a:schemeClr val="dk1"/>
                </a:solidFill>
              </a:rPr>
              <a:t>Ahmed Salah</a:t>
            </a:r>
            <a:r>
              <a:rPr lang="en-US" sz="4000" b="1" i="0" u="none" strike="noStrike" cap="none">
                <a:solidFill>
                  <a:schemeClr val="dk1"/>
                </a:solidFill>
                <a:latin typeface="Arial"/>
                <a:ea typeface="Arial"/>
                <a:cs typeface="Arial"/>
                <a:sym typeface="Arial"/>
              </a:rPr>
              <a:t>, TA. </a:t>
            </a:r>
            <a:r>
              <a:rPr lang="en-US" sz="4000" b="1">
                <a:solidFill>
                  <a:schemeClr val="dk1"/>
                </a:solidFill>
              </a:rPr>
              <a:t>Razan Bayoumi</a:t>
            </a:r>
            <a:endParaRPr sz="4000" b="1" i="1">
              <a:solidFill>
                <a:schemeClr val="dk1"/>
              </a:solidFill>
            </a:endParaRPr>
          </a:p>
          <a:p>
            <a:pPr marL="0" marR="0" lvl="0" indent="0" algn="ctr" rtl="0">
              <a:spcBef>
                <a:spcPts val="0"/>
              </a:spcBef>
              <a:spcAft>
                <a:spcPts val="0"/>
              </a:spcAft>
              <a:buNone/>
            </a:pPr>
            <a:r>
              <a:rPr lang="en-US" sz="4000" b="1" i="1" u="none" strike="noStrike" cap="none">
                <a:solidFill>
                  <a:schemeClr val="dk1"/>
                </a:solidFill>
                <a:latin typeface="Arial"/>
                <a:ea typeface="Arial"/>
                <a:cs typeface="Arial"/>
                <a:sym typeface="Arial"/>
              </a:rPr>
              <a:t>Faculty of Computer and Information Sciences - Ain Shams University</a:t>
            </a:r>
            <a:endParaRPr sz="7200" b="0" i="0" u="none" strike="noStrike" cap="none">
              <a:solidFill>
                <a:schemeClr val="dk1"/>
              </a:solidFill>
              <a:latin typeface="Arial"/>
              <a:ea typeface="Arial"/>
              <a:cs typeface="Arial"/>
              <a:sym typeface="Arial"/>
            </a:endParaRPr>
          </a:p>
        </p:txBody>
      </p:sp>
      <p:sp>
        <p:nvSpPr>
          <p:cNvPr id="59" name="Google Shape;59;g2e9025e17c1_0_83"/>
          <p:cNvSpPr txBox="1"/>
          <p:nvPr/>
        </p:nvSpPr>
        <p:spPr>
          <a:xfrm>
            <a:off x="16513611" y="30796186"/>
            <a:ext cx="4768800" cy="8739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5200" b="1" i="0" u="none" strike="noStrike" cap="none" dirty="0">
                <a:solidFill>
                  <a:schemeClr val="dk1"/>
                </a:solidFill>
                <a:sym typeface="Arial"/>
              </a:rPr>
              <a:t>Bibliography</a:t>
            </a:r>
            <a:endParaRPr b="1" dirty="0"/>
          </a:p>
        </p:txBody>
      </p:sp>
      <p:sp>
        <p:nvSpPr>
          <p:cNvPr id="60" name="Google Shape;60;g2e9025e17c1_0_83"/>
          <p:cNvSpPr txBox="1"/>
          <p:nvPr/>
        </p:nvSpPr>
        <p:spPr>
          <a:xfrm>
            <a:off x="714375" y="22551498"/>
            <a:ext cx="11010900" cy="11593500"/>
          </a:xfrm>
          <a:prstGeom prst="rect">
            <a:avLst/>
          </a:prstGeom>
          <a:noFill/>
          <a:ln>
            <a:noFill/>
          </a:ln>
        </p:spPr>
        <p:txBody>
          <a:bodyPr spcFirstLastPara="1" wrap="square" lIns="48725" tIns="24350" rIns="48725" bIns="24350" anchor="t" anchorCtr="0">
            <a:spAutoFit/>
          </a:bodyPr>
          <a:lstStyle/>
          <a:p>
            <a:pPr marL="0" marR="0" lvl="0" indent="0" algn="l" rtl="0">
              <a:spcBef>
                <a:spcPts val="0"/>
              </a:spcBef>
              <a:spcAft>
                <a:spcPts val="0"/>
              </a:spcAft>
              <a:buNone/>
            </a:pPr>
            <a:r>
              <a:rPr lang="en-US" sz="2500" dirty="0">
                <a:solidFill>
                  <a:schemeClr val="dk1"/>
                </a:solidFill>
                <a:latin typeface="Times New Roman"/>
                <a:ea typeface="Times New Roman"/>
                <a:cs typeface="Times New Roman"/>
                <a:sym typeface="Times New Roman"/>
              </a:rPr>
              <a:t>We propose a systematic approach integrating four innovative modules into a centralized platform to tackle the challenges identified in the competitive programming and interview preparation domains. Each module addresses specific issues, leveraging advanced technologies and methodologies.</a:t>
            </a:r>
            <a:endParaRPr sz="25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2500" b="1" dirty="0">
                <a:solidFill>
                  <a:schemeClr val="dk1"/>
                </a:solidFill>
                <a:latin typeface="Times New Roman"/>
                <a:ea typeface="Times New Roman"/>
                <a:cs typeface="Times New Roman"/>
                <a:sym typeface="Times New Roman"/>
              </a:rPr>
              <a:t>1. Problem Summarization Module</a:t>
            </a:r>
            <a:endParaRPr sz="25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2500" dirty="0">
                <a:solidFill>
                  <a:schemeClr val="dk1"/>
                </a:solidFill>
                <a:latin typeface="Times New Roman"/>
                <a:ea typeface="Times New Roman"/>
                <a:cs typeface="Times New Roman"/>
                <a:sym typeface="Times New Roman"/>
              </a:rPr>
              <a:t>This module employs Google’s Gemini 1.5 LLM and prompt engineering to filter narratives, characters, legends, and contextual backgrounds from problem statements, distilling each problem's core essence. This enhances clarity, accessibility, and efficiency in problem-solving for competitive programming and interview preparation.</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2500" b="1" dirty="0">
                <a:solidFill>
                  <a:schemeClr val="dk1"/>
                </a:solidFill>
                <a:latin typeface="Times New Roman"/>
                <a:ea typeface="Times New Roman"/>
                <a:cs typeface="Times New Roman"/>
                <a:sym typeface="Times New Roman"/>
              </a:rPr>
              <a:t>2. Problem/Solution Similarity Module</a:t>
            </a:r>
            <a:endParaRPr sz="25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2500" dirty="0">
                <a:solidFill>
                  <a:schemeClr val="dk1"/>
                </a:solidFill>
                <a:latin typeface="Times New Roman"/>
                <a:ea typeface="Times New Roman"/>
                <a:cs typeface="Times New Roman"/>
                <a:sym typeface="Times New Roman"/>
              </a:rPr>
              <a:t>This module uses a nearest vector approach to represent each problem/solution as a vector in a high-dimensional space. By measuring distances between vectors, it identifies and flags similar problems/solutions, ensuring uniqueness and preserving the value of each problem.</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2500" b="1" dirty="0">
                <a:solidFill>
                  <a:schemeClr val="dk1"/>
                </a:solidFill>
                <a:latin typeface="Times New Roman"/>
                <a:ea typeface="Times New Roman"/>
                <a:cs typeface="Times New Roman"/>
                <a:sym typeface="Times New Roman"/>
              </a:rPr>
              <a:t>3. Difficulty/Tags Prediction Module</a:t>
            </a:r>
            <a:endParaRPr sz="25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2500" dirty="0">
                <a:solidFill>
                  <a:schemeClr val="dk1"/>
                </a:solidFill>
                <a:latin typeface="Times New Roman"/>
                <a:ea typeface="Times New Roman"/>
                <a:cs typeface="Times New Roman"/>
                <a:sym typeface="Times New Roman"/>
              </a:rPr>
              <a:t>This module employs a </a:t>
            </a:r>
            <a:r>
              <a:rPr lang="en-US" sz="2500" dirty="0" err="1">
                <a:solidFill>
                  <a:schemeClr val="dk1"/>
                </a:solidFill>
                <a:latin typeface="Times New Roman"/>
                <a:ea typeface="Times New Roman"/>
                <a:cs typeface="Times New Roman"/>
                <a:sym typeface="Times New Roman"/>
              </a:rPr>
              <a:t>BigBird</a:t>
            </a:r>
            <a:r>
              <a:rPr lang="en-US" sz="2500" dirty="0">
                <a:solidFill>
                  <a:schemeClr val="dk1"/>
                </a:solidFill>
                <a:latin typeface="Times New Roman"/>
                <a:ea typeface="Times New Roman"/>
                <a:cs typeface="Times New Roman"/>
                <a:sym typeface="Times New Roman"/>
              </a:rPr>
              <a:t> BERT-based architecture trained on labeled datasets to predict problem difficulty levels and relevant tags by extracting statement features, aiding users in problem selection and solving through accurate categorization and guidance.</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2500" dirty="0">
                <a:solidFill>
                  <a:schemeClr val="dk1"/>
                </a:solidFill>
                <a:latin typeface="Times New Roman"/>
                <a:ea typeface="Times New Roman"/>
                <a:cs typeface="Times New Roman"/>
                <a:sym typeface="Times New Roman"/>
              </a:rPr>
              <a:t>4</a:t>
            </a:r>
            <a:r>
              <a:rPr lang="en-US" sz="2500" b="1" dirty="0">
                <a:solidFill>
                  <a:schemeClr val="dk1"/>
                </a:solidFill>
                <a:latin typeface="Times New Roman"/>
                <a:ea typeface="Times New Roman"/>
                <a:cs typeface="Times New Roman"/>
                <a:sym typeface="Times New Roman"/>
              </a:rPr>
              <a:t>. Solver Module</a:t>
            </a:r>
            <a:endParaRPr sz="25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2500" dirty="0">
                <a:solidFill>
                  <a:schemeClr val="dk1"/>
                </a:solidFill>
                <a:latin typeface="Times New Roman"/>
                <a:ea typeface="Times New Roman"/>
                <a:cs typeface="Times New Roman"/>
                <a:sym typeface="Times New Roman"/>
              </a:rPr>
              <a:t>The RAG architecture enhances LLMs’ capacity to offer precise, context-specific responses to unstructured data by integrating information retrieval and generative capabilities. This enables the solver module, utilizing RAG and </a:t>
            </a:r>
            <a:r>
              <a:rPr lang="en-US" sz="2500" dirty="0" err="1">
                <a:solidFill>
                  <a:schemeClr val="dk1"/>
                </a:solidFill>
                <a:latin typeface="Times New Roman"/>
                <a:ea typeface="Times New Roman"/>
                <a:cs typeface="Times New Roman"/>
                <a:sym typeface="Times New Roman"/>
              </a:rPr>
              <a:t>Qwen</a:t>
            </a:r>
            <a:r>
              <a:rPr lang="en-US" sz="2500" dirty="0">
                <a:solidFill>
                  <a:schemeClr val="dk1"/>
                </a:solidFill>
                <a:latin typeface="Times New Roman"/>
                <a:ea typeface="Times New Roman"/>
                <a:cs typeface="Times New Roman"/>
                <a:sym typeface="Times New Roman"/>
              </a:rPr>
              <a:t> LLM technologies, to operate as a </a:t>
            </a:r>
            <a:r>
              <a:rPr lang="en-US" sz="2500" dirty="0" err="1">
                <a:solidFill>
                  <a:schemeClr val="dk1"/>
                </a:solidFill>
                <a:latin typeface="Times New Roman"/>
                <a:ea typeface="Times New Roman"/>
                <a:cs typeface="Times New Roman"/>
                <a:sym typeface="Times New Roman"/>
              </a:rPr>
              <a:t>chatbot</a:t>
            </a:r>
            <a:r>
              <a:rPr lang="en-US" sz="2500" dirty="0">
                <a:solidFill>
                  <a:schemeClr val="dk1"/>
                </a:solidFill>
                <a:latin typeface="Times New Roman"/>
                <a:ea typeface="Times New Roman"/>
                <a:cs typeface="Times New Roman"/>
                <a:sym typeface="Times New Roman"/>
              </a:rPr>
              <a:t> that adapts dynamically to provide accurate responses across diverse questions and evolving data environments.</a:t>
            </a:r>
            <a:endParaRPr sz="2500" dirty="0">
              <a:solidFill>
                <a:schemeClr val="dk1"/>
              </a:solidFill>
              <a:latin typeface="Times New Roman"/>
              <a:ea typeface="Times New Roman"/>
              <a:cs typeface="Times New Roman"/>
              <a:sym typeface="Times New Roman"/>
            </a:endParaRPr>
          </a:p>
        </p:txBody>
      </p:sp>
      <p:sp>
        <p:nvSpPr>
          <p:cNvPr id="62" name="Google Shape;62;g2e9025e17c1_0_83"/>
          <p:cNvSpPr txBox="1"/>
          <p:nvPr/>
        </p:nvSpPr>
        <p:spPr>
          <a:xfrm>
            <a:off x="13288673" y="28400519"/>
            <a:ext cx="11120400" cy="2929964"/>
          </a:xfrm>
          <a:prstGeom prst="rect">
            <a:avLst/>
          </a:prstGeom>
          <a:noFill/>
          <a:ln>
            <a:noFill/>
          </a:ln>
        </p:spPr>
        <p:txBody>
          <a:bodyPr spcFirstLastPara="1" wrap="square" lIns="48725" tIns="24350" rIns="48725" bIns="24350" anchor="t" anchorCtr="0">
            <a:spAutoFit/>
          </a:bodyPr>
          <a:lstStyle/>
          <a:p>
            <a:pPr rtl="0" fontAlgn="base">
              <a:spcBef>
                <a:spcPts val="0"/>
              </a:spcBef>
              <a:spcAft>
                <a:spcPts val="0"/>
              </a:spcAft>
            </a:pPr>
            <a:r>
              <a:rPr lang="en-US" sz="2400" dirty="0">
                <a:latin typeface="Times New Roman" panose="02020603050405020304" pitchFamily="18" charset="0"/>
              </a:rPr>
              <a:t>Significant challenges in competitive programming and interview preparation were addressed through the development of a centralized platform. The implemented modules. The Similarity Module achieved a remarkable 99.6% recall@10, and the Difficulty/Tags Prediction Module showed robust performance with a ROC AUC score of 76.37%. By addressing issues such as problem repetition, platform fragmentation, and ambiguous problem descriptions, our platform aims to create a more cohesive and supportive environment for competitive programmers and interview candidates. </a:t>
            </a:r>
          </a:p>
          <a:p>
            <a:pPr lvl="0">
              <a:lnSpc>
                <a:spcPct val="80000"/>
              </a:lnSpc>
              <a:buClr>
                <a:schemeClr val="dk1"/>
              </a:buClr>
              <a:buSzPts val="2800"/>
            </a:pPr>
            <a:endParaRPr lang="en-US" sz="2400" b="1" dirty="0">
              <a:solidFill>
                <a:schemeClr val="dk1"/>
              </a:solidFill>
              <a:latin typeface="Times New Roman"/>
              <a:cs typeface="Times New Roman"/>
              <a:sym typeface="Times New Roman"/>
            </a:endParaRPr>
          </a:p>
        </p:txBody>
      </p:sp>
      <p:sp>
        <p:nvSpPr>
          <p:cNvPr id="63" name="Google Shape;63;g2e9025e17c1_0_83"/>
          <p:cNvSpPr txBox="1"/>
          <p:nvPr/>
        </p:nvSpPr>
        <p:spPr>
          <a:xfrm>
            <a:off x="3368675" y="7165975"/>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Introduction</a:t>
            </a:r>
            <a:endParaRPr/>
          </a:p>
        </p:txBody>
      </p:sp>
      <p:sp>
        <p:nvSpPr>
          <p:cNvPr id="64" name="Google Shape;64;g2e9025e17c1_0_83"/>
          <p:cNvSpPr txBox="1"/>
          <p:nvPr/>
        </p:nvSpPr>
        <p:spPr>
          <a:xfrm>
            <a:off x="15794038" y="7178675"/>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Results</a:t>
            </a:r>
            <a:endParaRPr/>
          </a:p>
        </p:txBody>
      </p:sp>
      <p:sp>
        <p:nvSpPr>
          <p:cNvPr id="65" name="Google Shape;65;g2e9025e17c1_0_83"/>
          <p:cNvSpPr txBox="1"/>
          <p:nvPr/>
        </p:nvSpPr>
        <p:spPr>
          <a:xfrm>
            <a:off x="13276450" y="8488363"/>
            <a:ext cx="11050500" cy="19867963"/>
          </a:xfrm>
          <a:prstGeom prst="rect">
            <a:avLst/>
          </a:prstGeom>
          <a:noFill/>
          <a:ln>
            <a:noFill/>
          </a:ln>
        </p:spPr>
        <p:txBody>
          <a:bodyPr spcFirstLastPara="1" wrap="square" lIns="91425" tIns="45700" rIns="91425" bIns="45700" anchor="t" anchorCtr="0">
            <a:spAutoFit/>
          </a:bodyPr>
          <a:lstStyle/>
          <a:p>
            <a:pPr marL="514350" indent="-514350">
              <a:lnSpc>
                <a:spcPct val="80000"/>
              </a:lnSpc>
              <a:buClr>
                <a:schemeClr val="dk1"/>
              </a:buClr>
              <a:buSzPts val="2800"/>
              <a:buAutoNum type="arabicPeriod"/>
            </a:pPr>
            <a:r>
              <a:rPr lang="en-US" sz="2400" b="1" dirty="0">
                <a:solidFill>
                  <a:schemeClr val="dk1"/>
                </a:solidFill>
                <a:latin typeface="Times New Roman"/>
                <a:ea typeface="Times New Roman"/>
                <a:cs typeface="Times New Roman"/>
                <a:sym typeface="Times New Roman"/>
              </a:rPr>
              <a:t>Problem Summarization </a:t>
            </a:r>
          </a:p>
          <a:p>
            <a:pPr>
              <a:lnSpc>
                <a:spcPct val="80000"/>
              </a:lnSpc>
              <a:buClr>
                <a:schemeClr val="dk1"/>
              </a:buClr>
              <a:buSzPts val="2800"/>
            </a:pPr>
            <a:r>
              <a:rPr lang="en-US" sz="2400" b="1" dirty="0">
                <a:solidFill>
                  <a:schemeClr val="dk1"/>
                </a:solidFill>
                <a:latin typeface="Times New Roman"/>
                <a:ea typeface="Times New Roman"/>
                <a:cs typeface="Times New Roman"/>
                <a:sym typeface="Times New Roman"/>
              </a:rPr>
              <a:t>Module</a:t>
            </a:r>
          </a:p>
          <a:p>
            <a:pPr>
              <a:lnSpc>
                <a:spcPct val="80000"/>
              </a:lnSpc>
              <a:buClr>
                <a:schemeClr val="dk1"/>
              </a:buClr>
              <a:buSzPts val="2800"/>
            </a:pPr>
            <a:r>
              <a:rPr lang="en-US" sz="2400" dirty="0">
                <a:solidFill>
                  <a:schemeClr val="dk1"/>
                </a:solidFill>
                <a:latin typeface="Times New Roman"/>
                <a:ea typeface="Times New Roman"/>
                <a:cs typeface="Times New Roman"/>
                <a:sym typeface="Times New Roman"/>
              </a:rPr>
              <a:t>Several low-cost or open-weight </a:t>
            </a:r>
          </a:p>
          <a:p>
            <a:pPr>
              <a:lnSpc>
                <a:spcPct val="80000"/>
              </a:lnSpc>
              <a:buClr>
                <a:schemeClr val="dk1"/>
              </a:buClr>
              <a:buSzPts val="2800"/>
            </a:pPr>
            <a:r>
              <a:rPr lang="en-US" sz="2400" dirty="0">
                <a:solidFill>
                  <a:schemeClr val="dk1"/>
                </a:solidFill>
                <a:latin typeface="Times New Roman"/>
                <a:ea typeface="Times New Roman"/>
                <a:cs typeface="Times New Roman"/>
                <a:sym typeface="Times New Roman"/>
              </a:rPr>
              <a:t>LLMs were prompt-engineered </a:t>
            </a:r>
          </a:p>
          <a:p>
            <a:pPr>
              <a:lnSpc>
                <a:spcPct val="80000"/>
              </a:lnSpc>
              <a:buClr>
                <a:schemeClr val="dk1"/>
              </a:buClr>
              <a:buSzPts val="2800"/>
            </a:pPr>
            <a:r>
              <a:rPr lang="en-US" sz="2400" dirty="0">
                <a:solidFill>
                  <a:schemeClr val="dk1"/>
                </a:solidFill>
                <a:latin typeface="Times New Roman"/>
                <a:ea typeface="Times New Roman"/>
                <a:cs typeface="Times New Roman"/>
                <a:sym typeface="Times New Roman"/>
              </a:rPr>
              <a:t>to summarize problem statements. </a:t>
            </a:r>
          </a:p>
          <a:p>
            <a:pPr>
              <a:lnSpc>
                <a:spcPct val="80000"/>
              </a:lnSpc>
              <a:buClr>
                <a:schemeClr val="dk1"/>
              </a:buClr>
              <a:buSzPts val="2800"/>
            </a:pPr>
            <a:r>
              <a:rPr lang="en-US" sz="2400" dirty="0">
                <a:solidFill>
                  <a:schemeClr val="dk1"/>
                </a:solidFill>
                <a:latin typeface="Times New Roman"/>
                <a:ea typeface="Times New Roman"/>
                <a:cs typeface="Times New Roman"/>
                <a:sym typeface="Times New Roman"/>
              </a:rPr>
              <a:t>Table 1 summarizes the </a:t>
            </a:r>
          </a:p>
          <a:p>
            <a:pPr>
              <a:lnSpc>
                <a:spcPct val="80000"/>
              </a:lnSpc>
              <a:buClr>
                <a:schemeClr val="dk1"/>
              </a:buClr>
              <a:buSzPts val="2800"/>
            </a:pPr>
            <a:r>
              <a:rPr lang="en-US" sz="2400" dirty="0">
                <a:solidFill>
                  <a:schemeClr val="dk1"/>
                </a:solidFill>
                <a:latin typeface="Times New Roman"/>
                <a:ea typeface="Times New Roman"/>
                <a:cs typeface="Times New Roman"/>
                <a:sym typeface="Times New Roman"/>
              </a:rPr>
              <a:t>performance of different </a:t>
            </a:r>
          </a:p>
          <a:p>
            <a:pPr>
              <a:lnSpc>
                <a:spcPct val="80000"/>
              </a:lnSpc>
              <a:buClr>
                <a:schemeClr val="dk1"/>
              </a:buClr>
              <a:buSzPts val="2800"/>
            </a:pPr>
            <a:r>
              <a:rPr lang="en-US" sz="2400" dirty="0">
                <a:solidFill>
                  <a:schemeClr val="dk1"/>
                </a:solidFill>
                <a:latin typeface="Times New Roman"/>
                <a:ea typeface="Times New Roman"/>
                <a:cs typeface="Times New Roman"/>
                <a:sym typeface="Times New Roman"/>
              </a:rPr>
              <a:t>LLMs on these benchmarks.</a:t>
            </a:r>
          </a:p>
          <a:p>
            <a:pPr>
              <a:lnSpc>
                <a:spcPct val="80000"/>
              </a:lnSpc>
              <a:buClr>
                <a:schemeClr val="dk1"/>
              </a:buClr>
              <a:buSzPts val="2800"/>
            </a:pPr>
            <a:endParaRPr lang="en-US" sz="2400" b="1" dirty="0">
              <a:solidFill>
                <a:schemeClr val="dk1"/>
              </a:solidFill>
              <a:latin typeface="Times New Roman"/>
              <a:ea typeface="Times New Roman"/>
              <a:cs typeface="Times New Roman"/>
              <a:sym typeface="Times New Roman"/>
            </a:endParaRPr>
          </a:p>
          <a:p>
            <a:pPr>
              <a:lnSpc>
                <a:spcPct val="80000"/>
              </a:lnSpc>
              <a:buClr>
                <a:schemeClr val="dk1"/>
              </a:buClr>
              <a:buSzPts val="2800"/>
            </a:pPr>
            <a:r>
              <a:rPr lang="en-US" sz="2400" b="1" dirty="0">
                <a:solidFill>
                  <a:schemeClr val="dk1"/>
                </a:solidFill>
                <a:latin typeface="Times New Roman"/>
                <a:ea typeface="Times New Roman"/>
                <a:cs typeface="Times New Roman"/>
                <a:sym typeface="Times New Roman"/>
              </a:rPr>
              <a:t>2. Problem/Solution </a:t>
            </a:r>
          </a:p>
          <a:p>
            <a:pPr>
              <a:lnSpc>
                <a:spcPct val="80000"/>
              </a:lnSpc>
              <a:buClr>
                <a:schemeClr val="dk1"/>
              </a:buClr>
              <a:buSzPts val="2800"/>
            </a:pPr>
            <a:r>
              <a:rPr lang="en-US" sz="2400" b="1" dirty="0">
                <a:solidFill>
                  <a:schemeClr val="dk1"/>
                </a:solidFill>
                <a:latin typeface="Times New Roman"/>
                <a:ea typeface="Times New Roman"/>
                <a:cs typeface="Times New Roman"/>
                <a:sym typeface="Times New Roman"/>
              </a:rPr>
              <a:t>Similarity Module</a:t>
            </a:r>
          </a:p>
          <a:p>
            <a:pPr>
              <a:lnSpc>
                <a:spcPct val="80000"/>
              </a:lnSpc>
              <a:buClr>
                <a:schemeClr val="dk1"/>
              </a:buClr>
              <a:buSzPts val="2800"/>
            </a:pPr>
            <a:endParaRPr lang="en-US" sz="2400" b="1" dirty="0">
              <a:solidFill>
                <a:schemeClr val="dk1"/>
              </a:solidFill>
              <a:latin typeface="Times New Roman"/>
              <a:ea typeface="Times New Roman"/>
              <a:cs typeface="Times New Roman"/>
              <a:sym typeface="Times New Roman"/>
            </a:endParaRPr>
          </a:p>
          <a:p>
            <a:pPr>
              <a:lnSpc>
                <a:spcPct val="80000"/>
              </a:lnSpc>
              <a:buClr>
                <a:schemeClr val="dk1"/>
              </a:buClr>
              <a:buSzPts val="2800"/>
            </a:pPr>
            <a:r>
              <a:rPr lang="en-US" sz="2400" b="1" dirty="0" err="1">
                <a:solidFill>
                  <a:schemeClr val="dk1"/>
                </a:solidFill>
                <a:latin typeface="Times New Roman"/>
                <a:cs typeface="Times New Roman"/>
              </a:rPr>
              <a:t>recall@k</a:t>
            </a:r>
            <a:r>
              <a:rPr lang="en-US" sz="2400" b="1" dirty="0">
                <a:solidFill>
                  <a:schemeClr val="dk1"/>
                </a:solidFill>
                <a:latin typeface="Times New Roman"/>
                <a:cs typeface="Times New Roman"/>
              </a:rPr>
              <a:t>:</a:t>
            </a:r>
            <a:r>
              <a:rPr lang="en-US" sz="2400" dirty="0">
                <a:solidFill>
                  <a:schemeClr val="dk1"/>
                </a:solidFill>
                <a:latin typeface="Times New Roman"/>
                <a:cs typeface="Times New Roman"/>
              </a:rPr>
              <a:t> Measure the hit rate of retrieving the gold standard document among top k retrieved documents.</a:t>
            </a:r>
            <a:endParaRPr lang="en-US" sz="2400" b="1" dirty="0">
              <a:solidFill>
                <a:schemeClr val="dk1"/>
              </a:solidFill>
              <a:latin typeface="Times New Roman"/>
              <a:ea typeface="Times New Roman"/>
              <a:cs typeface="Times New Roman"/>
              <a:sym typeface="Times New Roman"/>
            </a:endParaRPr>
          </a:p>
          <a:p>
            <a:pPr>
              <a:lnSpc>
                <a:spcPct val="80000"/>
              </a:lnSpc>
              <a:buClr>
                <a:schemeClr val="dk1"/>
              </a:buClr>
              <a:buSzPts val="2800"/>
            </a:pPr>
            <a:r>
              <a:rPr lang="en-US" sz="2400" dirty="0">
                <a:solidFill>
                  <a:schemeClr val="dk1"/>
                </a:solidFill>
                <a:latin typeface="Times New Roman"/>
                <a:cs typeface="Times New Roman"/>
              </a:rPr>
              <a:t>- Problem Statements:  A hit is when, for a summarized problem statement, the original problem is retrieved.</a:t>
            </a:r>
          </a:p>
          <a:p>
            <a:pPr marL="342900" indent="-342900">
              <a:lnSpc>
                <a:spcPct val="80000"/>
              </a:lnSpc>
              <a:buClr>
                <a:schemeClr val="dk1"/>
              </a:buClr>
              <a:buSzPts val="2800"/>
              <a:buFontTx/>
              <a:buChar char="-"/>
            </a:pPr>
            <a:r>
              <a:rPr lang="en-US" sz="2400" dirty="0">
                <a:solidFill>
                  <a:schemeClr val="dk1"/>
                </a:solidFill>
                <a:latin typeface="Times New Roman"/>
                <a:cs typeface="Times New Roman"/>
              </a:rPr>
              <a:t>Solutions Source Codes: A hit is when, for a solution for a particular problem, there exists another solution for that same problem in the retrieved solutions.</a:t>
            </a:r>
            <a:br>
              <a:rPr lang="en-US" sz="2400" dirty="0">
                <a:solidFill>
                  <a:schemeClr val="dk1"/>
                </a:solidFill>
                <a:latin typeface="Times New Roman"/>
                <a:cs typeface="Times New Roman"/>
              </a:rPr>
            </a:br>
            <a:r>
              <a:rPr lang="en-US" sz="2400" dirty="0" err="1">
                <a:solidFill>
                  <a:schemeClr val="dk1"/>
                </a:solidFill>
                <a:latin typeface="Times New Roman"/>
                <a:cs typeface="Times New Roman"/>
              </a:rPr>
              <a:t>recall@k</a:t>
            </a:r>
            <a:r>
              <a:rPr lang="en-US" sz="2400" dirty="0">
                <a:solidFill>
                  <a:schemeClr val="dk1"/>
                </a:solidFill>
                <a:latin typeface="Times New Roman"/>
                <a:cs typeface="Times New Roman"/>
              </a:rPr>
              <a:t> was measured for k = 1, 3, 5, 10.</a:t>
            </a: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marL="342900" indent="-342900">
              <a:lnSpc>
                <a:spcPct val="80000"/>
              </a:lnSpc>
              <a:buClr>
                <a:schemeClr val="dk1"/>
              </a:buClr>
              <a:buSzPts val="2800"/>
              <a:buFontTx/>
              <a:buChar char="-"/>
            </a:pPr>
            <a:endParaRPr lang="en-US" sz="2400" dirty="0">
              <a:solidFill>
                <a:schemeClr val="dk1"/>
              </a:solidFill>
              <a:latin typeface="Times New Roman"/>
              <a:cs typeface="Times New Roman"/>
            </a:endParaRPr>
          </a:p>
          <a:p>
            <a:pPr>
              <a:lnSpc>
                <a:spcPct val="80000"/>
              </a:lnSpc>
              <a:buClr>
                <a:schemeClr val="dk1"/>
              </a:buClr>
              <a:buSzPts val="2800"/>
            </a:pPr>
            <a:endParaRPr lang="en-US" sz="2400" b="1" dirty="0">
              <a:solidFill>
                <a:schemeClr val="dk1"/>
              </a:solidFill>
              <a:latin typeface="Times New Roman"/>
              <a:cs typeface="Times New Roman"/>
            </a:endParaRPr>
          </a:p>
          <a:p>
            <a:pPr>
              <a:lnSpc>
                <a:spcPct val="80000"/>
              </a:lnSpc>
              <a:buClr>
                <a:schemeClr val="dk1"/>
              </a:buClr>
              <a:buSzPts val="2800"/>
            </a:pPr>
            <a:r>
              <a:rPr lang="en-US" sz="2400" b="1" dirty="0">
                <a:solidFill>
                  <a:schemeClr val="dk1"/>
                </a:solidFill>
                <a:latin typeface="Times New Roman"/>
                <a:cs typeface="Times New Roman"/>
              </a:rPr>
              <a:t>Table 2: </a:t>
            </a:r>
            <a:r>
              <a:rPr lang="en-US" sz="2400" b="1" dirty="0" err="1">
                <a:solidFill>
                  <a:schemeClr val="dk1"/>
                </a:solidFill>
                <a:latin typeface="Times New Roman"/>
                <a:cs typeface="Times New Roman"/>
              </a:rPr>
              <a:t>recall@k</a:t>
            </a:r>
            <a:r>
              <a:rPr lang="en-US" sz="2400" b="1" dirty="0">
                <a:solidFill>
                  <a:schemeClr val="dk1"/>
                </a:solidFill>
                <a:latin typeface="Times New Roman"/>
                <a:cs typeface="Times New Roman"/>
              </a:rPr>
              <a:t> for problem statements		Table 3: </a:t>
            </a:r>
            <a:r>
              <a:rPr lang="en-US" sz="2400" b="1" dirty="0" err="1">
                <a:solidFill>
                  <a:schemeClr val="dk1"/>
                </a:solidFill>
                <a:latin typeface="Times New Roman"/>
                <a:cs typeface="Times New Roman"/>
              </a:rPr>
              <a:t>recall@k</a:t>
            </a:r>
            <a:r>
              <a:rPr lang="en-US" sz="2400" b="1" dirty="0">
                <a:solidFill>
                  <a:schemeClr val="dk1"/>
                </a:solidFill>
                <a:latin typeface="Times New Roman"/>
                <a:cs typeface="Times New Roman"/>
              </a:rPr>
              <a:t> for solutions</a:t>
            </a:r>
            <a:endParaRPr lang="en-US" sz="2400" dirty="0">
              <a:solidFill>
                <a:schemeClr val="dk1"/>
              </a:solidFill>
              <a:latin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cs typeface="Times New Roman"/>
              <a:sym typeface="Times New Roman"/>
            </a:endParaRPr>
          </a:p>
          <a:p>
            <a:pPr marL="0" lvl="0" indent="0" algn="l" rtl="0">
              <a:spcBef>
                <a:spcPts val="0"/>
              </a:spcBef>
              <a:spcAft>
                <a:spcPts val="0"/>
              </a:spcAft>
              <a:buSzPts val="1100"/>
              <a:buNone/>
            </a:pPr>
            <a:r>
              <a:rPr lang="en-US" sz="2400" b="1" dirty="0">
                <a:solidFill>
                  <a:schemeClr val="dk1"/>
                </a:solidFill>
                <a:latin typeface="Times New Roman"/>
                <a:ea typeface="Times New Roman"/>
                <a:cs typeface="Times New Roman"/>
                <a:sym typeface="Times New Roman"/>
              </a:rPr>
              <a:t>3. Difficulty/Tags Prediction Module</a:t>
            </a: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r>
              <a:rPr lang="en-US" sz="2400" dirty="0">
                <a:solidFill>
                  <a:schemeClr val="dk1"/>
                </a:solidFill>
                <a:latin typeface="Times New Roman"/>
                <a:ea typeface="Times New Roman"/>
                <a:cs typeface="Times New Roman"/>
                <a:sym typeface="Times New Roman"/>
              </a:rPr>
              <a:t>Finetuning improved the model, as seen in the below table.</a:t>
            </a: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nSpc>
                <a:spcPct val="80000"/>
              </a:lnSpc>
              <a:buClr>
                <a:schemeClr val="dk1"/>
              </a:buClr>
              <a:buSzPts val="2800"/>
            </a:pPr>
            <a:r>
              <a:rPr lang="en-US" sz="2400" dirty="0">
                <a:solidFill>
                  <a:schemeClr val="dk1"/>
                </a:solidFill>
                <a:latin typeface="Times New Roman"/>
                <a:ea typeface="Times New Roman"/>
                <a:cs typeface="Times New Roman"/>
                <a:sym typeface="Times New Roman"/>
              </a:rPr>
              <a:t>4</a:t>
            </a:r>
            <a:r>
              <a:rPr lang="en-US" sz="2400" b="1" dirty="0">
                <a:solidFill>
                  <a:schemeClr val="dk1"/>
                </a:solidFill>
                <a:latin typeface="Times New Roman"/>
                <a:ea typeface="Times New Roman"/>
                <a:cs typeface="Times New Roman"/>
                <a:sym typeface="Times New Roman"/>
              </a:rPr>
              <a:t>. Solver Module</a:t>
            </a:r>
          </a:p>
          <a:p>
            <a:pPr>
              <a:lnSpc>
                <a:spcPct val="80000"/>
              </a:lnSpc>
              <a:buClr>
                <a:schemeClr val="dk1"/>
              </a:buClr>
              <a:buSzPts val="2800"/>
            </a:pPr>
            <a:endParaRPr lang="en-US" sz="2400" dirty="0">
              <a:solidFill>
                <a:schemeClr val="dk1"/>
              </a:solidFill>
              <a:latin typeface="Times New Roman"/>
              <a:ea typeface="Times New Roman"/>
              <a:cs typeface="Times New Roman"/>
              <a:sym typeface="Times New Roman"/>
            </a:endParaRPr>
          </a:p>
          <a:p>
            <a:pPr algn="just" rtl="0">
              <a:spcBef>
                <a:spcPts val="400"/>
              </a:spcBef>
              <a:spcAft>
                <a:spcPts val="1000"/>
              </a:spcAft>
            </a:pPr>
            <a:r>
              <a:rPr lang="en-US" sz="2400" i="0" u="none" strike="noStrike" dirty="0">
                <a:solidFill>
                  <a:srgbClr val="000000"/>
                </a:solidFill>
                <a:effectLst/>
                <a:latin typeface="Times New Roman" panose="02020603050405020304" pitchFamily="18" charset="0"/>
              </a:rPr>
              <a:t>Different LLMs assessed on </a:t>
            </a:r>
          </a:p>
          <a:p>
            <a:pPr algn="just" rtl="0">
              <a:spcBef>
                <a:spcPts val="400"/>
              </a:spcBef>
              <a:spcAft>
                <a:spcPts val="1000"/>
              </a:spcAft>
            </a:pPr>
            <a:r>
              <a:rPr lang="en-US" sz="2400" i="0" u="none" strike="noStrike" dirty="0" err="1">
                <a:solidFill>
                  <a:srgbClr val="000000"/>
                </a:solidFill>
                <a:effectLst/>
                <a:latin typeface="Times New Roman" panose="02020603050405020304" pitchFamily="18" charset="0"/>
              </a:rPr>
              <a:t>LiveCodeBench</a:t>
            </a:r>
            <a:r>
              <a:rPr lang="en-US" sz="2400" dirty="0"/>
              <a:t>. </a:t>
            </a:r>
          </a:p>
          <a:p>
            <a:pPr algn="just" rtl="0">
              <a:spcBef>
                <a:spcPts val="400"/>
              </a:spcBef>
              <a:spcAft>
                <a:spcPts val="1000"/>
              </a:spcAft>
            </a:pPr>
            <a:r>
              <a:rPr lang="en-US" sz="2400" i="0" u="none" strike="noStrike" dirty="0" err="1">
                <a:solidFill>
                  <a:srgbClr val="000000"/>
                </a:solidFill>
                <a:effectLst/>
                <a:latin typeface="Times New Roman" panose="02020603050405020304" pitchFamily="18" charset="0"/>
              </a:rPr>
              <a:t>CodeQwen</a:t>
            </a:r>
            <a:r>
              <a:rPr lang="en-US" sz="2400" i="0" u="none" strike="noStrike" dirty="0">
                <a:solidFill>
                  <a:srgbClr val="000000"/>
                </a:solidFill>
                <a:effectLst/>
                <a:latin typeface="Times New Roman" panose="02020603050405020304" pitchFamily="18" charset="0"/>
              </a:rPr>
              <a:t> was chosen </a:t>
            </a:r>
          </a:p>
          <a:p>
            <a:pPr algn="just" rtl="0">
              <a:spcBef>
                <a:spcPts val="400"/>
              </a:spcBef>
              <a:spcAft>
                <a:spcPts val="1000"/>
              </a:spcAft>
            </a:pPr>
            <a:r>
              <a:rPr lang="en-US" sz="2400" i="0" u="none" strike="noStrike" dirty="0">
                <a:solidFill>
                  <a:srgbClr val="000000"/>
                </a:solidFill>
                <a:effectLst/>
                <a:latin typeface="Times New Roman" panose="02020603050405020304" pitchFamily="18" charset="0"/>
              </a:rPr>
              <a:t>due to its state-of-the-art results.</a:t>
            </a:r>
            <a:endParaRPr lang="en-US" sz="2400" dirty="0">
              <a:effectLst/>
            </a:endParaRPr>
          </a:p>
        </p:txBody>
      </p:sp>
      <p:pic>
        <p:nvPicPr>
          <p:cNvPr id="68" name="Google Shape;68;g2e9025e17c1_0_83" descr="A logo of a university of computer and information sciences&#10;&#10;Description automatically generated"/>
          <p:cNvPicPr preferRelativeResize="0"/>
          <p:nvPr/>
        </p:nvPicPr>
        <p:blipFill rotWithShape="1">
          <a:blip r:embed="rId3">
            <a:alphaModFix/>
          </a:blip>
          <a:srcRect/>
          <a:stretch/>
        </p:blipFill>
        <p:spPr>
          <a:xfrm>
            <a:off x="766537" y="1816100"/>
            <a:ext cx="3227947" cy="3168537"/>
          </a:xfrm>
          <a:prstGeom prst="rect">
            <a:avLst/>
          </a:prstGeom>
          <a:noFill/>
          <a:ln>
            <a:noFill/>
          </a:ln>
        </p:spPr>
      </p:pic>
      <p:pic>
        <p:nvPicPr>
          <p:cNvPr id="69" name="Google Shape;69;g2e9025e17c1_0_83" descr="A logo of an university&#10;&#10;Description automatically generated"/>
          <p:cNvPicPr preferRelativeResize="0"/>
          <p:nvPr/>
        </p:nvPicPr>
        <p:blipFill rotWithShape="1">
          <a:blip r:embed="rId4">
            <a:alphaModFix/>
          </a:blip>
          <a:srcRect/>
          <a:stretch/>
        </p:blipFill>
        <p:spPr>
          <a:xfrm>
            <a:off x="20925298" y="1931988"/>
            <a:ext cx="3334878" cy="2754312"/>
          </a:xfrm>
          <a:prstGeom prst="rect">
            <a:avLst/>
          </a:prstGeom>
          <a:noFill/>
          <a:ln>
            <a:noFill/>
          </a:ln>
        </p:spPr>
      </p:pic>
      <p:sp>
        <p:nvSpPr>
          <p:cNvPr id="73" name="Google Shape;73;g2e9025e17c1_0_83"/>
          <p:cNvSpPr txBox="1"/>
          <p:nvPr/>
        </p:nvSpPr>
        <p:spPr>
          <a:xfrm>
            <a:off x="5196050" y="2617075"/>
            <a:ext cx="149130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a:t>Martina Al-Kes Angelos, Mohamed Hesham, Omar Yasser, </a:t>
            </a:r>
            <a:endParaRPr sz="4000" b="1"/>
          </a:p>
          <a:p>
            <a:pPr marL="0" lvl="0" indent="0" algn="ctr" rtl="0">
              <a:spcBef>
                <a:spcPts val="0"/>
              </a:spcBef>
              <a:spcAft>
                <a:spcPts val="0"/>
              </a:spcAft>
              <a:buNone/>
            </a:pPr>
            <a:r>
              <a:rPr lang="en-US" sz="4000" b="1"/>
              <a:t>Salma Ayman, Salma Mahdy, Yosef Mahmoud</a:t>
            </a:r>
            <a:endParaRPr sz="4000" b="1"/>
          </a:p>
          <a:p>
            <a:pPr marL="0" lvl="0" indent="0" algn="ctr" rtl="0">
              <a:spcBef>
                <a:spcPts val="0"/>
              </a:spcBef>
              <a:spcAft>
                <a:spcPts val="0"/>
              </a:spcAft>
              <a:buNone/>
            </a:pPr>
            <a:endParaRPr sz="4000"/>
          </a:p>
        </p:txBody>
      </p:sp>
      <p:sp>
        <p:nvSpPr>
          <p:cNvPr id="2" name="Rectangle 1"/>
          <p:cNvSpPr/>
          <p:nvPr/>
        </p:nvSpPr>
        <p:spPr>
          <a:xfrm>
            <a:off x="13255022" y="31726261"/>
            <a:ext cx="11285979" cy="3416320"/>
          </a:xfrm>
          <a:prstGeom prst="rect">
            <a:avLst/>
          </a:prstGeom>
        </p:spPr>
        <p:txBody>
          <a:bodyPr wrap="square">
            <a:spAutoFit/>
          </a:bodyPr>
          <a:lstStyle/>
          <a:p>
            <a:pPr marL="342900" indent="-342900" fontAlgn="base">
              <a:buFont typeface="+mj-lt"/>
              <a:buAutoNum type="arabicPeriod"/>
            </a:pPr>
            <a:r>
              <a:rPr lang="vi-VN" sz="2400" dirty="0"/>
              <a:t>Stoica, A., Băbiceanu, D., Rebedea, T., &amp; Mihăescu, M.(2023). Unsupervised Voting for Detecting the Algorithmic Solving Strategy in Competitive Programming Solutions. Research Article https://doi.org/10.21203/rs.3.rs-2834777/v1</a:t>
            </a:r>
          </a:p>
          <a:p>
            <a:pPr marL="342900" indent="-342900" fontAlgn="base">
              <a:buFont typeface="+mj-lt"/>
              <a:buAutoNum type="arabicPeriod"/>
            </a:pPr>
            <a:r>
              <a:rPr lang="vi-VN" sz="2400" dirty="0"/>
              <a:t>Athavale, V., Naik, A., Vanjape, R., &amp; Shrivastava, M. (2019, April 4). Predicting algorithm classes for programming word problems. arXiv.org. https://doi.org/10.48550/arXiv.1903.00830</a:t>
            </a:r>
          </a:p>
          <a:p>
            <a:pPr marL="342900" indent="-342900" fontAlgn="base">
              <a:buFont typeface="+mj-lt"/>
              <a:buAutoNum type="arabicPeriod"/>
            </a:pPr>
            <a:r>
              <a:rPr lang="vi-VN" sz="2400" dirty="0"/>
              <a:t>Crawshaw, M. (2020, September 10). Multi-task learning with deep neural networks: A survey. arXiv.org. https://doi.org/10.48550/arXiv.2009.0979</a:t>
            </a:r>
          </a:p>
        </p:txBody>
      </p:sp>
      <p:pic>
        <p:nvPicPr>
          <p:cNvPr id="13" name="Picture 12">
            <a:extLst>
              <a:ext uri="{FF2B5EF4-FFF2-40B4-BE49-F238E27FC236}">
                <a16:creationId xmlns:a16="http://schemas.microsoft.com/office/drawing/2014/main" id="{55F6BC11-562C-42AE-9329-0F3E1F45A1C6}"/>
              </a:ext>
            </a:extLst>
          </p:cNvPr>
          <p:cNvPicPr>
            <a:picLocks noChangeAspect="1"/>
          </p:cNvPicPr>
          <p:nvPr/>
        </p:nvPicPr>
        <p:blipFill>
          <a:blip r:embed="rId5"/>
          <a:stretch>
            <a:fillRect/>
          </a:stretch>
        </p:blipFill>
        <p:spPr>
          <a:xfrm>
            <a:off x="17491963" y="8312143"/>
            <a:ext cx="7104762" cy="3622830"/>
          </a:xfrm>
          <a:prstGeom prst="rect">
            <a:avLst/>
          </a:prstGeom>
        </p:spPr>
      </p:pic>
      <p:pic>
        <p:nvPicPr>
          <p:cNvPr id="15" name="Picture 14">
            <a:extLst>
              <a:ext uri="{FF2B5EF4-FFF2-40B4-BE49-F238E27FC236}">
                <a16:creationId xmlns:a16="http://schemas.microsoft.com/office/drawing/2014/main" id="{A5C61B25-F53B-49CD-876C-B9CE2B96BFED}"/>
              </a:ext>
            </a:extLst>
          </p:cNvPr>
          <p:cNvPicPr>
            <a:picLocks noChangeAspect="1"/>
          </p:cNvPicPr>
          <p:nvPr/>
        </p:nvPicPr>
        <p:blipFill rotWithShape="1">
          <a:blip r:embed="rId6"/>
          <a:srcRect l="49971" t="13345" b="10809"/>
          <a:stretch/>
        </p:blipFill>
        <p:spPr>
          <a:xfrm>
            <a:off x="12840464" y="14110886"/>
            <a:ext cx="6191816" cy="3418965"/>
          </a:xfrm>
          <a:prstGeom prst="rect">
            <a:avLst/>
          </a:prstGeom>
        </p:spPr>
      </p:pic>
      <p:pic>
        <p:nvPicPr>
          <p:cNvPr id="17" name="Picture 16">
            <a:extLst>
              <a:ext uri="{FF2B5EF4-FFF2-40B4-BE49-F238E27FC236}">
                <a16:creationId xmlns:a16="http://schemas.microsoft.com/office/drawing/2014/main" id="{58ACA68B-1098-41B9-AB26-2E0E74339525}"/>
              </a:ext>
            </a:extLst>
          </p:cNvPr>
          <p:cNvPicPr>
            <a:picLocks noChangeAspect="1"/>
          </p:cNvPicPr>
          <p:nvPr/>
        </p:nvPicPr>
        <p:blipFill rotWithShape="1">
          <a:blip r:embed="rId7"/>
          <a:srcRect l="49545" t="12609" b="6594"/>
          <a:stretch/>
        </p:blipFill>
        <p:spPr>
          <a:xfrm>
            <a:off x="18851337" y="14093965"/>
            <a:ext cx="5861796" cy="3418965"/>
          </a:xfrm>
          <a:prstGeom prst="rect">
            <a:avLst/>
          </a:prstGeom>
        </p:spPr>
      </p:pic>
      <p:pic>
        <p:nvPicPr>
          <p:cNvPr id="21" name="Picture 20">
            <a:extLst>
              <a:ext uri="{FF2B5EF4-FFF2-40B4-BE49-F238E27FC236}">
                <a16:creationId xmlns:a16="http://schemas.microsoft.com/office/drawing/2014/main" id="{CE67D729-A21A-4E6D-9F9D-4EB124BAA0AA}"/>
              </a:ext>
            </a:extLst>
          </p:cNvPr>
          <p:cNvPicPr>
            <a:picLocks noChangeAspect="1"/>
          </p:cNvPicPr>
          <p:nvPr/>
        </p:nvPicPr>
        <p:blipFill rotWithShape="1">
          <a:blip r:embed="rId8"/>
          <a:srcRect t="9286"/>
          <a:stretch/>
        </p:blipFill>
        <p:spPr>
          <a:xfrm>
            <a:off x="12879344" y="19126140"/>
            <a:ext cx="11844712" cy="5410108"/>
          </a:xfrm>
          <a:prstGeom prst="rect">
            <a:avLst/>
          </a:prstGeom>
        </p:spPr>
      </p:pic>
      <p:pic>
        <p:nvPicPr>
          <p:cNvPr id="32" name="Picture 31">
            <a:extLst>
              <a:ext uri="{FF2B5EF4-FFF2-40B4-BE49-F238E27FC236}">
                <a16:creationId xmlns:a16="http://schemas.microsoft.com/office/drawing/2014/main" id="{49023920-F85E-4854-BE0B-BC089DB0A4E3}"/>
              </a:ext>
            </a:extLst>
          </p:cNvPr>
          <p:cNvPicPr>
            <a:picLocks noChangeAspect="1"/>
          </p:cNvPicPr>
          <p:nvPr/>
        </p:nvPicPr>
        <p:blipFill rotWithShape="1">
          <a:blip r:embed="rId9"/>
          <a:srcRect l="3384" t="7162" r="3268" b="1284"/>
          <a:stretch/>
        </p:blipFill>
        <p:spPr>
          <a:xfrm>
            <a:off x="17385638" y="24417256"/>
            <a:ext cx="7154518" cy="328686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1030</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Shulda;www.postersession.com</dc:creator>
  <cp:lastModifiedBy>Abdelaziz, Omar (ext) (DI SW ICS MNA CALE 1)</cp:lastModifiedBy>
  <cp:revision>7</cp:revision>
  <dcterms:created xsi:type="dcterms:W3CDTF">2008-12-04T00:20:37Z</dcterms:created>
  <dcterms:modified xsi:type="dcterms:W3CDTF">2024-06-29T07:59:17Z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2024-06-29T06:42:24Z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25e7dde7-0931-4606-977a-6d1b6bbc5737</vt:lpwstr>
  </property>
  <property fmtid="{D5CDD505-2E9C-101B-9397-08002B2CF9AE}" pid="8" name="MSIP_Label_9d258917-277f-42cd-a3cd-14c4e9ee58bc_ContentBits">
    <vt:lpwstr>0</vt:lpwstr>
  </property>
</Properties>
</file>