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Montserrat Heavy" charset="1" panose="00000A00000000000000"/>
      <p:regular r:id="rId17"/>
    </p:embeddedFont>
    <p:embeddedFont>
      <p:font typeface="Montserrat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F6506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F6506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10504" y="4911638"/>
            <a:ext cx="11793071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1000" spc="-220" b="true">
                <a:solidFill>
                  <a:srgbClr val="F45F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6231" y="1170486"/>
            <a:ext cx="4798180" cy="6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b="true" sz="5307">
                <a:solidFill>
                  <a:srgbClr val="F45F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START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4585" y="1847521"/>
            <a:ext cx="3431544" cy="31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b="true" sz="2372" spc="1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PHONE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0504" y="457153"/>
            <a:ext cx="1014082" cy="1908860"/>
            <a:chOff x="0" y="0"/>
            <a:chExt cx="435200" cy="819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5200" cy="819200"/>
            </a:xfrm>
            <a:custGeom>
              <a:avLst/>
              <a:gdLst/>
              <a:ahLst/>
              <a:cxnLst/>
              <a:rect r="r" b="b" t="t" l="l"/>
              <a:pathLst>
                <a:path h="819200" w="435200">
                  <a:moveTo>
                    <a:pt x="83979" y="0"/>
                  </a:moveTo>
                  <a:lnTo>
                    <a:pt x="351221" y="0"/>
                  </a:lnTo>
                  <a:cubicBezTo>
                    <a:pt x="373494" y="0"/>
                    <a:pt x="394854" y="8848"/>
                    <a:pt x="410603" y="24597"/>
                  </a:cubicBezTo>
                  <a:cubicBezTo>
                    <a:pt x="426352" y="40346"/>
                    <a:pt x="435200" y="61706"/>
                    <a:pt x="435200" y="83979"/>
                  </a:cubicBezTo>
                  <a:lnTo>
                    <a:pt x="435200" y="735221"/>
                  </a:lnTo>
                  <a:cubicBezTo>
                    <a:pt x="435200" y="757494"/>
                    <a:pt x="426352" y="778854"/>
                    <a:pt x="410603" y="794603"/>
                  </a:cubicBezTo>
                  <a:cubicBezTo>
                    <a:pt x="394854" y="810352"/>
                    <a:pt x="373494" y="819200"/>
                    <a:pt x="351221" y="819200"/>
                  </a:cubicBezTo>
                  <a:lnTo>
                    <a:pt x="83979" y="819200"/>
                  </a:lnTo>
                  <a:cubicBezTo>
                    <a:pt x="61706" y="819200"/>
                    <a:pt x="40346" y="810352"/>
                    <a:pt x="24597" y="794603"/>
                  </a:cubicBezTo>
                  <a:cubicBezTo>
                    <a:pt x="8848" y="778854"/>
                    <a:pt x="0" y="757494"/>
                    <a:pt x="0" y="735221"/>
                  </a:cubicBezTo>
                  <a:lnTo>
                    <a:pt x="0" y="83979"/>
                  </a:lnTo>
                  <a:cubicBezTo>
                    <a:pt x="0" y="61706"/>
                    <a:pt x="8848" y="40346"/>
                    <a:pt x="24597" y="24597"/>
                  </a:cubicBezTo>
                  <a:cubicBezTo>
                    <a:pt x="40346" y="8848"/>
                    <a:pt x="61706" y="0"/>
                    <a:pt x="83979" y="0"/>
                  </a:cubicBezTo>
                  <a:close/>
                </a:path>
              </a:pathLst>
            </a:custGeom>
            <a:solidFill>
              <a:srgbClr val="31322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435200" cy="847775"/>
            </a:xfrm>
            <a:prstGeom prst="rect">
              <a:avLst/>
            </a:prstGeom>
          </p:spPr>
          <p:txBody>
            <a:bodyPr anchor="ctr" rtlCol="false" tIns="47322" lIns="47322" bIns="47322" rIns="47322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6231" y="527442"/>
            <a:ext cx="262627" cy="63132"/>
            <a:chOff x="0" y="0"/>
            <a:chExt cx="112708" cy="270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708" cy="27093"/>
            </a:xfrm>
            <a:custGeom>
              <a:avLst/>
              <a:gdLst/>
              <a:ahLst/>
              <a:cxnLst/>
              <a:rect r="r" b="b" t="t" l="l"/>
              <a:pathLst>
                <a:path h="27093" w="112708">
                  <a:moveTo>
                    <a:pt x="13547" y="0"/>
                  </a:moveTo>
                  <a:lnTo>
                    <a:pt x="99162" y="0"/>
                  </a:lnTo>
                  <a:cubicBezTo>
                    <a:pt x="106643" y="0"/>
                    <a:pt x="112708" y="6065"/>
                    <a:pt x="112708" y="13547"/>
                  </a:cubicBezTo>
                  <a:lnTo>
                    <a:pt x="112708" y="13547"/>
                  </a:lnTo>
                  <a:cubicBezTo>
                    <a:pt x="112708" y="17139"/>
                    <a:pt x="111281" y="20585"/>
                    <a:pt x="108741" y="23126"/>
                  </a:cubicBezTo>
                  <a:cubicBezTo>
                    <a:pt x="106200" y="25666"/>
                    <a:pt x="102754" y="27093"/>
                    <a:pt x="99162" y="27093"/>
                  </a:cubicBezTo>
                  <a:lnTo>
                    <a:pt x="13547" y="27093"/>
                  </a:lnTo>
                  <a:cubicBezTo>
                    <a:pt x="9954" y="27093"/>
                    <a:pt x="6508" y="25666"/>
                    <a:pt x="3968" y="23126"/>
                  </a:cubicBezTo>
                  <a:cubicBezTo>
                    <a:pt x="1427" y="20585"/>
                    <a:pt x="0" y="17139"/>
                    <a:pt x="0" y="13547"/>
                  </a:cubicBezTo>
                  <a:lnTo>
                    <a:pt x="0" y="13547"/>
                  </a:lnTo>
                  <a:cubicBezTo>
                    <a:pt x="0" y="9954"/>
                    <a:pt x="1427" y="6508"/>
                    <a:pt x="3968" y="3968"/>
                  </a:cubicBezTo>
                  <a:cubicBezTo>
                    <a:pt x="6508" y="1427"/>
                    <a:pt x="9954" y="0"/>
                    <a:pt x="1354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12708" cy="55668"/>
            </a:xfrm>
            <a:prstGeom prst="rect">
              <a:avLst/>
            </a:prstGeom>
          </p:spPr>
          <p:txBody>
            <a:bodyPr anchor="ctr" rtlCol="false" tIns="47322" lIns="47322" bIns="47322" rIns="47322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48451" y="2160444"/>
            <a:ext cx="138186" cy="13818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322" lIns="47322" bIns="47322" rIns="47322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62072" y="1156111"/>
            <a:ext cx="510946" cy="510946"/>
          </a:xfrm>
          <a:custGeom>
            <a:avLst/>
            <a:gdLst/>
            <a:ahLst/>
            <a:cxnLst/>
            <a:rect r="r" b="b" t="t" l="l"/>
            <a:pathLst>
              <a:path h="510946" w="510946">
                <a:moveTo>
                  <a:pt x="0" y="0"/>
                </a:moveTo>
                <a:lnTo>
                  <a:pt x="510945" y="0"/>
                </a:lnTo>
                <a:lnTo>
                  <a:pt x="510945" y="510945"/>
                </a:lnTo>
                <a:lnTo>
                  <a:pt x="0" y="51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10504" y="7381875"/>
            <a:ext cx="11793071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Brenno</a:t>
            </a: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>
              <a:lnSpc>
                <a:spcPts val="2999"/>
              </a:lnSpc>
            </a:pP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Luiz Gustavo</a:t>
            </a:r>
          </a:p>
          <a:p>
            <a:pPr algn="l">
              <a:lnSpc>
                <a:spcPts val="2999"/>
              </a:lnSpc>
            </a:pP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Miguel Jacinto </a:t>
            </a:r>
          </a:p>
          <a:p>
            <a:pPr algn="l">
              <a:lnSpc>
                <a:spcPts val="2999"/>
              </a:lnSpc>
            </a:pP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Maria Cecilia</a:t>
            </a:r>
          </a:p>
          <a:p>
            <a:pPr algn="l">
              <a:lnSpc>
                <a:spcPts val="2999"/>
              </a:lnSpc>
            </a:pPr>
            <a:r>
              <a:rPr lang="en-US" sz="2499" spc="-4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Matheus Silverio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5F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3662310"/>
            <a:ext cx="11793071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spc="-23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883B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6506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883B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62026" y="4284454"/>
            <a:ext cx="5788721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SPRINT</a:t>
            </a:r>
            <a:r>
              <a:rPr lang="en-US" b="true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  - 2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43434"/>
            <a:ext cx="7069730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Fluxo de caixa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8480" y="1337596"/>
            <a:ext cx="9779520" cy="167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8"/>
              </a:lnSpc>
            </a:pPr>
            <a:r>
              <a:rPr lang="en-US" sz="484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Planejamento de recursos empresariais (ERP)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097509"/>
            <a:ext cx="7069730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Estoque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951585"/>
            <a:ext cx="7069730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Cadastro de clientes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805660"/>
            <a:ext cx="7069730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Cadastro de funcionários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6659735"/>
            <a:ext cx="7069730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Contas a pagar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7509047"/>
            <a:ext cx="706973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Pedidos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627378" y="971550"/>
            <a:ext cx="1347395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Fluxo de Caixa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3221003"/>
          <a:ext cx="7197357" cy="5267325"/>
        </p:xfrm>
        <a:graphic>
          <a:graphicData uri="http://schemas.openxmlformats.org/drawingml/2006/table">
            <a:tbl>
              <a:tblPr/>
              <a:tblGrid>
                <a:gridCol w="3598678"/>
                <a:gridCol w="3598678"/>
              </a:tblGrid>
              <a:tr h="20227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DA OPERAÇÃO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PRODUTO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(EM CASO DE VENDAS OU COMPRAS)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5F00"/>
                    </a:solidFill>
                  </a:tcPr>
                </a:tc>
              </a:tr>
              <a:tr h="15504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TIPO DA OPERAÇÃO 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(ENTRADA/SAÍDA)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QUANTIDADE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694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AÇÃO REALIZADA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VALOR DA OPERAÇÃO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8385563" y="3078128"/>
            <a:ext cx="4951219" cy="86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2"/>
              </a:lnSpc>
            </a:pPr>
            <a:r>
              <a:rPr lang="en-US" sz="4759" b="true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SAÍDAS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36781" y="3078128"/>
            <a:ext cx="4951219" cy="86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2"/>
              </a:lnSpc>
            </a:pPr>
            <a:r>
              <a:rPr lang="en-US" sz="4759" b="true">
                <a:solidFill>
                  <a:srgbClr val="7ED957"/>
                </a:solidFill>
                <a:latin typeface="Poppins Bold"/>
                <a:ea typeface="Poppins Bold"/>
                <a:cs typeface="Poppins Bold"/>
                <a:sym typeface="Poppins Bold"/>
              </a:rPr>
              <a:t>ENTRADAS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85563" y="3980411"/>
            <a:ext cx="4951219" cy="495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COMPRAS DE PRODUTOS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CONTA DE LUZ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CONTA DE ÁGUA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INTERNET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FUNCIONÁRIOS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IMPOSTOS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ALUGUEL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TRANSPORTE</a:t>
            </a:r>
          </a:p>
          <a:p>
            <a:pPr algn="l" marL="596151" indent="-298076" lvl="1">
              <a:lnSpc>
                <a:spcPts val="3865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OUTROS</a:t>
            </a:r>
          </a:p>
          <a:p>
            <a:pPr algn="l">
              <a:lnSpc>
                <a:spcPts val="386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336781" y="3980411"/>
            <a:ext cx="4951219" cy="99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472" indent="-294736" lvl="1">
              <a:lnSpc>
                <a:spcPts val="3822"/>
              </a:lnSpc>
              <a:buFont typeface="Arial"/>
              <a:buChar char="•"/>
            </a:pPr>
            <a:r>
              <a:rPr lang="en-US" sz="273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VENDAS</a:t>
            </a:r>
          </a:p>
          <a:p>
            <a:pPr algn="l" marL="589472" indent="-294736" lvl="1">
              <a:lnSpc>
                <a:spcPts val="3822"/>
              </a:lnSpc>
              <a:buFont typeface="Arial"/>
              <a:buChar char="•"/>
            </a:pPr>
            <a:r>
              <a:rPr lang="en-US" sz="273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OUTROS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280718" y="3152113"/>
            <a:ext cx="17741317" cy="5344572"/>
          </a:xfrm>
          <a:custGeom>
            <a:avLst/>
            <a:gdLst/>
            <a:ahLst/>
            <a:cxnLst/>
            <a:rect r="r" b="b" t="t" l="l"/>
            <a:pathLst>
              <a:path h="5344572" w="17741317">
                <a:moveTo>
                  <a:pt x="0" y="0"/>
                </a:moveTo>
                <a:lnTo>
                  <a:pt x="17741316" y="0"/>
                </a:lnTo>
                <a:lnTo>
                  <a:pt x="17741316" y="5344572"/>
                </a:lnTo>
                <a:lnTo>
                  <a:pt x="0" y="534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48080" y="1160512"/>
            <a:ext cx="1347395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Fluxo de Caixa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711075" y="942975"/>
            <a:ext cx="5691934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Estoque 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3702572"/>
          <a:ext cx="7364750" cy="5445758"/>
        </p:xfrm>
        <a:graphic>
          <a:graphicData uri="http://schemas.openxmlformats.org/drawingml/2006/table">
            <a:tbl>
              <a:tblPr/>
              <a:tblGrid>
                <a:gridCol w="3682375"/>
                <a:gridCol w="3682375"/>
              </a:tblGrid>
              <a:tr h="11173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PRODUTOS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CATEGORIAS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</a:tr>
              <a:tr h="20935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MARCA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PREÇO DE CUSTO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1173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PREÇO DE VENDA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1173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QUANTIDADE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8" id="8"/>
          <p:cNvSpPr/>
          <p:nvPr/>
        </p:nvSpPr>
        <p:spPr>
          <a:xfrm flipH="false" flipV="false" rot="0">
            <a:off x="8777114" y="3810000"/>
            <a:ext cx="9097220" cy="5230902"/>
          </a:xfrm>
          <a:custGeom>
            <a:avLst/>
            <a:gdLst/>
            <a:ahLst/>
            <a:cxnLst/>
            <a:rect r="r" b="b" t="t" l="l"/>
            <a:pathLst>
              <a:path h="5230902" w="9097220">
                <a:moveTo>
                  <a:pt x="0" y="0"/>
                </a:moveTo>
                <a:lnTo>
                  <a:pt x="9097221" y="0"/>
                </a:lnTo>
                <a:lnTo>
                  <a:pt x="9097221" y="5230902"/>
                </a:lnTo>
                <a:lnTo>
                  <a:pt x="0" y="52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38843" y="3258626"/>
          <a:ext cx="4397845" cy="5123805"/>
        </p:xfrm>
        <a:graphic>
          <a:graphicData uri="http://schemas.openxmlformats.org/drawingml/2006/table">
            <a:tbl>
              <a:tblPr/>
              <a:tblGrid>
                <a:gridCol w="2535790"/>
                <a:gridCol w="1862056"/>
              </a:tblGrid>
              <a:tr h="12536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CPF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</a:tr>
              <a:tr h="11256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CEP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NÚMERO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1256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TELEFONE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E-MAIL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6188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COMPRAS REALIZADAS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5215945" y="3258626"/>
            <a:ext cx="12850353" cy="3035896"/>
          </a:xfrm>
          <a:custGeom>
            <a:avLst/>
            <a:gdLst/>
            <a:ahLst/>
            <a:cxnLst/>
            <a:rect r="r" b="b" t="t" l="l"/>
            <a:pathLst>
              <a:path h="3035896" w="12850353">
                <a:moveTo>
                  <a:pt x="0" y="0"/>
                </a:moveTo>
                <a:lnTo>
                  <a:pt x="12850353" y="0"/>
                </a:lnTo>
                <a:lnTo>
                  <a:pt x="12850353" y="3035896"/>
                </a:lnTo>
                <a:lnTo>
                  <a:pt x="0" y="3035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36688" y="942975"/>
            <a:ext cx="1082026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Cadastro de clientes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07135" y="3258626"/>
          <a:ext cx="4486910" cy="6223281"/>
        </p:xfrm>
        <a:graphic>
          <a:graphicData uri="http://schemas.openxmlformats.org/drawingml/2006/table">
            <a:tbl>
              <a:tblPr/>
              <a:tblGrid>
                <a:gridCol w="2463752"/>
                <a:gridCol w="2023158"/>
              </a:tblGrid>
              <a:tr h="1139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</a:tr>
              <a:tr h="1139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SETOR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SALÁRIO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6646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DE ADMISSÃO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TELEFONE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139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E-MAIL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CPF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139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5328287" y="3258626"/>
            <a:ext cx="12688446" cy="1757659"/>
          </a:xfrm>
          <a:custGeom>
            <a:avLst/>
            <a:gdLst/>
            <a:ahLst/>
            <a:cxnLst/>
            <a:rect r="r" b="b" t="t" l="l"/>
            <a:pathLst>
              <a:path h="1757659" w="12688446">
                <a:moveTo>
                  <a:pt x="0" y="0"/>
                </a:moveTo>
                <a:lnTo>
                  <a:pt x="12688446" y="0"/>
                </a:lnTo>
                <a:lnTo>
                  <a:pt x="12688446" y="1757658"/>
                </a:lnTo>
                <a:lnTo>
                  <a:pt x="0" y="1757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6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58114" y="942975"/>
            <a:ext cx="1335861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Cadastro de funcionários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712647" y="3604685"/>
          <a:ext cx="6483817" cy="5874735"/>
        </p:xfrm>
        <a:graphic>
          <a:graphicData uri="http://schemas.openxmlformats.org/drawingml/2006/table">
            <a:tbl>
              <a:tblPr/>
              <a:tblGrid>
                <a:gridCol w="2838744"/>
                <a:gridCol w="3645073"/>
              </a:tblGrid>
              <a:tr h="15904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PAGAMENTO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</a:tr>
              <a:tr h="15932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DE VENCIMENTO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ORGÃO EMISSOR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3455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55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7378613" y="3604685"/>
            <a:ext cx="10638120" cy="2752613"/>
          </a:xfrm>
          <a:custGeom>
            <a:avLst/>
            <a:gdLst/>
            <a:ahLst/>
            <a:cxnLst/>
            <a:rect r="r" b="b" t="t" l="l"/>
            <a:pathLst>
              <a:path h="2752613" w="10638120">
                <a:moveTo>
                  <a:pt x="0" y="0"/>
                </a:moveTo>
                <a:lnTo>
                  <a:pt x="10638120" y="0"/>
                </a:lnTo>
                <a:lnTo>
                  <a:pt x="10638120" y="2752614"/>
                </a:lnTo>
                <a:lnTo>
                  <a:pt x="0" y="275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13582" y="942975"/>
            <a:ext cx="1082026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Contas a pagar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30049"/>
          </a:xfrm>
          <a:prstGeom prst="rect">
            <a:avLst/>
          </a:prstGeom>
          <a:solidFill>
            <a:srgbClr val="333333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sp>
        <p:nvSpPr>
          <p:cNvPr name="AutoShape 4" id="4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FF883B"/>
          </a:solidFill>
        </p:spPr>
      </p:sp>
      <p:sp>
        <p:nvSpPr>
          <p:cNvPr name="AutoShape 5" id="5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F6300"/>
          </a:solid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712647" y="3604685"/>
          <a:ext cx="5079545" cy="6100938"/>
        </p:xfrm>
        <a:graphic>
          <a:graphicData uri="http://schemas.openxmlformats.org/drawingml/2006/table">
            <a:tbl>
              <a:tblPr/>
              <a:tblGrid>
                <a:gridCol w="2862701"/>
                <a:gridCol w="2216844"/>
              </a:tblGrid>
              <a:tr h="15869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Nº DO PEDIDO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DO PEDIDO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</a:tr>
              <a:tr h="15869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PREVISÃO DE ENTREGA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PRODUTO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5869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78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STATUS DO PEDIDO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0"/>
                    </a:solidFill>
                  </a:tcPr>
                </a:tc>
              </a:tr>
              <a:tr h="13401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5958041" y="3604685"/>
            <a:ext cx="12061450" cy="1929832"/>
          </a:xfrm>
          <a:custGeom>
            <a:avLst/>
            <a:gdLst/>
            <a:ahLst/>
            <a:cxnLst/>
            <a:rect r="r" b="b" t="t" l="l"/>
            <a:pathLst>
              <a:path h="1929832" w="12061450">
                <a:moveTo>
                  <a:pt x="0" y="0"/>
                </a:moveTo>
                <a:lnTo>
                  <a:pt x="12061450" y="0"/>
                </a:lnTo>
                <a:lnTo>
                  <a:pt x="12061450" y="1929832"/>
                </a:lnTo>
                <a:lnTo>
                  <a:pt x="0" y="1929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13582" y="942975"/>
            <a:ext cx="1082026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Pedidos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DAGUPh0Ggc4</dc:identifier>
  <dcterms:modified xsi:type="dcterms:W3CDTF">2011-08-01T06:04:30Z</dcterms:modified>
  <cp:revision>1</cp:revision>
  <dc:title>SPRINT 2  </dc:title>
</cp:coreProperties>
</file>