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56" r:id="rId5"/>
  </p:sldIdLst>
  <p:sldSz cx="12192000" cy="6858000"/>
  <p:notesSz cx="7010400" cy="92360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/>
          <a:lstStyle>
            <a:lvl1pPr algn="l">
              <a:defRPr sz="8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1356" y="1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/>
          <a:lstStyle>
            <a:lvl1pPr algn="r">
              <a:defRPr sz="800"/>
            </a:lvl1pPr>
          </a:lstStyle>
          <a:p>
            <a:fld id="{61FFB0F0-D916-421B-8A0B-6738844ECB4A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773114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 anchor="b"/>
          <a:lstStyle>
            <a:lvl1pPr algn="l">
              <a:defRPr sz="8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1356" y="8773114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 anchor="b"/>
          <a:lstStyle>
            <a:lvl1pPr algn="r">
              <a:defRPr sz="800"/>
            </a:lvl1pPr>
          </a:lstStyle>
          <a:p>
            <a:fld id="{18713FF2-0273-49D4-A0C2-74106298D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/>
          <a:lstStyle>
            <a:lvl1pPr algn="l">
              <a:defRPr sz="8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1356" y="1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/>
          <a:lstStyle>
            <a:lvl1pPr algn="r">
              <a:defRPr sz="800"/>
            </a:lvl1pPr>
          </a:lstStyle>
          <a:p>
            <a:fld id="{BACFB499-C3A7-476A-AAD1-6AD4F601DB3F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3734" tIns="31867" rIns="63734" bIns="31867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44428"/>
            <a:ext cx="5608320" cy="3637401"/>
          </a:xfrm>
          <a:prstGeom prst="rect">
            <a:avLst/>
          </a:prstGeom>
        </p:spPr>
        <p:txBody>
          <a:bodyPr vert="horz" lIns="63734" tIns="31867" rIns="63734" bIns="31867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773114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 anchor="b"/>
          <a:lstStyle>
            <a:lvl1pPr algn="l">
              <a:defRPr sz="8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1356" y="8773114"/>
            <a:ext cx="3037840" cy="462961"/>
          </a:xfrm>
          <a:prstGeom prst="rect">
            <a:avLst/>
          </a:prstGeom>
        </p:spPr>
        <p:txBody>
          <a:bodyPr vert="horz" lIns="63734" tIns="31867" rIns="63734" bIns="31867" rtlCol="0" anchor="b"/>
          <a:lstStyle>
            <a:lvl1pPr algn="r">
              <a:defRPr sz="800"/>
            </a:lvl1pPr>
          </a:lstStyle>
          <a:p>
            <a:fld id="{28D0DE32-1DE7-418E-A8C1-F43F2E2D9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77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0DE32-1DE7-418E-A8C1-F43F2E2D986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1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2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9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" y="-2100"/>
            <a:ext cx="937163" cy="709416"/>
          </a:xfrm>
          <a:prstGeom prst="rect">
            <a:avLst/>
          </a:prstGeom>
        </p:spPr>
      </p:pic>
      <p:pic>
        <p:nvPicPr>
          <p:cNvPr id="8" name="Picture 18" descr="G b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986"/>
            <a:ext cx="10128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15" y="36201"/>
            <a:ext cx="808760" cy="6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5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58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8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5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93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29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38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D80F-7A4D-4E0E-8F2C-052587C56E3B}" type="datetimeFigureOut">
              <a:rPr lang="es-MX" smtClean="0"/>
              <a:t>26/03/2015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FE66-B28A-4BC9-AA91-51C3F1739541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" y="-2100"/>
            <a:ext cx="937163" cy="709416"/>
          </a:xfrm>
          <a:prstGeom prst="rect">
            <a:avLst/>
          </a:prstGeom>
        </p:spPr>
      </p:pic>
      <p:pic>
        <p:nvPicPr>
          <p:cNvPr id="8" name="Picture 18" descr="G back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986"/>
            <a:ext cx="10128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15" y="36201"/>
            <a:ext cx="808760" cy="6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 userDrawn="1"/>
        </p:nvSpPr>
        <p:spPr>
          <a:xfrm>
            <a:off x="10025746" y="6477000"/>
            <a:ext cx="2155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/>
              <a:t>MARZO DE 2015</a:t>
            </a:r>
            <a:endParaRPr lang="es-MX" sz="1000" b="1" dirty="0"/>
          </a:p>
        </p:txBody>
      </p:sp>
    </p:spTree>
    <p:extLst>
      <p:ext uri="{BB962C8B-B14F-4D97-AF65-F5344CB8AC3E}">
        <p14:creationId xmlns:p14="http://schemas.microsoft.com/office/powerpoint/2010/main" val="35145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urón 4"/>
          <p:cNvSpPr/>
          <p:nvPr/>
        </p:nvSpPr>
        <p:spPr>
          <a:xfrm>
            <a:off x="65902" y="2207750"/>
            <a:ext cx="6429628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100" dirty="0" smtClean="0"/>
              <a:t>Plan de Desarrollo Estatal 2011-2017</a:t>
            </a:r>
            <a:endParaRPr lang="es-MX" sz="1100" dirty="0"/>
          </a:p>
        </p:txBody>
      </p:sp>
      <p:sp>
        <p:nvSpPr>
          <p:cNvPr id="6" name="Cheurón 5"/>
          <p:cNvSpPr/>
          <p:nvPr/>
        </p:nvSpPr>
        <p:spPr>
          <a:xfrm>
            <a:off x="6334897" y="2207750"/>
            <a:ext cx="4926227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050" dirty="0" smtClean="0"/>
              <a:t>Ley de Planeación del estado de México y Municipios</a:t>
            </a:r>
            <a:endParaRPr lang="es-MX" sz="1050" dirty="0"/>
          </a:p>
        </p:txBody>
      </p:sp>
      <p:sp>
        <p:nvSpPr>
          <p:cNvPr id="11" name="Cheurón 10"/>
          <p:cNvSpPr/>
          <p:nvPr/>
        </p:nvSpPr>
        <p:spPr>
          <a:xfrm>
            <a:off x="65902" y="1330421"/>
            <a:ext cx="11928390" cy="56841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000" dirty="0" smtClean="0"/>
              <a:t>SECRETARÍA DE DESARROLLO SOCIAL</a:t>
            </a:r>
            <a:endParaRPr lang="es-MX" sz="2000" dirty="0"/>
          </a:p>
        </p:txBody>
      </p:sp>
      <p:sp>
        <p:nvSpPr>
          <p:cNvPr id="14" name="Cheurón 13"/>
          <p:cNvSpPr/>
          <p:nvPr/>
        </p:nvSpPr>
        <p:spPr>
          <a:xfrm>
            <a:off x="11096373" y="2207750"/>
            <a:ext cx="897919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 smtClean="0"/>
              <a:t>...</a:t>
            </a:r>
            <a:endParaRPr lang="es-MX" sz="7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592" y="4621443"/>
            <a:ext cx="211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Procesos de </a:t>
            </a:r>
            <a:r>
              <a:rPr lang="es-MX" sz="1200" dirty="0"/>
              <a:t>Soporte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0" y="1973145"/>
            <a:ext cx="2504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Procesos estratégicos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0592" y="2866955"/>
            <a:ext cx="2504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Procesos Clave</a:t>
            </a:r>
          </a:p>
        </p:txBody>
      </p:sp>
      <p:sp>
        <p:nvSpPr>
          <p:cNvPr id="19" name="Cheurón 18"/>
          <p:cNvSpPr/>
          <p:nvPr/>
        </p:nvSpPr>
        <p:spPr>
          <a:xfrm>
            <a:off x="65902" y="3832004"/>
            <a:ext cx="1548713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/>
              <a:t>Coordinar e integrar las acciones de la planeación estatal en materia de desarrollo social.</a:t>
            </a:r>
          </a:p>
        </p:txBody>
      </p:sp>
      <p:sp>
        <p:nvSpPr>
          <p:cNvPr id="20" name="Cheurón 19"/>
          <p:cNvSpPr/>
          <p:nvPr/>
        </p:nvSpPr>
        <p:spPr>
          <a:xfrm>
            <a:off x="1379836" y="3840242"/>
            <a:ext cx="2368379" cy="56841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700" dirty="0"/>
              <a:t>Proponer al Gobernador del Estado políticas y programas de desarrollo social, para atender las necesidades básicas de la población más desprotegida de la Entidad</a:t>
            </a:r>
            <a:r>
              <a:rPr lang="es-MX" sz="700" dirty="0" smtClean="0"/>
              <a:t>.</a:t>
            </a:r>
            <a:endParaRPr lang="es-MX" sz="700" dirty="0"/>
          </a:p>
        </p:txBody>
      </p:sp>
      <p:sp>
        <p:nvSpPr>
          <p:cNvPr id="21" name="Cheurón 20"/>
          <p:cNvSpPr/>
          <p:nvPr/>
        </p:nvSpPr>
        <p:spPr>
          <a:xfrm>
            <a:off x="3517553" y="3832004"/>
            <a:ext cx="1762898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 dirty="0"/>
              <a:t>Dirigir los programas y acciones de desarrollo social instrumentados por el Ejecutivo Estatal</a:t>
            </a:r>
            <a:r>
              <a:rPr lang="es-MX" sz="800" dirty="0" smtClean="0"/>
              <a:t>.</a:t>
            </a:r>
            <a:endParaRPr lang="es-MX" sz="800" dirty="0"/>
          </a:p>
        </p:txBody>
      </p:sp>
      <p:sp>
        <p:nvSpPr>
          <p:cNvPr id="22" name="Cheurón 21"/>
          <p:cNvSpPr/>
          <p:nvPr/>
        </p:nvSpPr>
        <p:spPr>
          <a:xfrm>
            <a:off x="5053915" y="3832004"/>
            <a:ext cx="2145949" cy="56841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800" dirty="0"/>
              <a:t>Concertar programas prioritarios para la atención de grupos indígenas y habitantes de zonas rurales y urbanas marginadas</a:t>
            </a:r>
            <a:r>
              <a:rPr lang="es-MX" sz="800" dirty="0" smtClean="0"/>
              <a:t>.</a:t>
            </a:r>
            <a:endParaRPr lang="es-MX" sz="800" dirty="0"/>
          </a:p>
        </p:txBody>
      </p:sp>
      <p:sp>
        <p:nvSpPr>
          <p:cNvPr id="23" name="Cheurón 22"/>
          <p:cNvSpPr/>
          <p:nvPr/>
        </p:nvSpPr>
        <p:spPr>
          <a:xfrm>
            <a:off x="6973329" y="3832004"/>
            <a:ext cx="1841157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800" dirty="0"/>
              <a:t>Coordinar los programas y acciones de combate a la pobreza que se ejecuten en la Entidad.</a:t>
            </a:r>
          </a:p>
        </p:txBody>
      </p:sp>
      <p:sp>
        <p:nvSpPr>
          <p:cNvPr id="24" name="Cheurón 23"/>
          <p:cNvSpPr/>
          <p:nvPr/>
        </p:nvSpPr>
        <p:spPr>
          <a:xfrm>
            <a:off x="8592065" y="3832004"/>
            <a:ext cx="2759676" cy="56841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800" dirty="0"/>
              <a:t>Proponer e impulsar acciones y obras para el desarrollo regional en la Entidad, en coordinación con las dependencias y organismos auxiliares del Ejecutivo Estatal y los municipios.</a:t>
            </a:r>
          </a:p>
        </p:txBody>
      </p:sp>
      <p:sp>
        <p:nvSpPr>
          <p:cNvPr id="25" name="Cheurón 24"/>
          <p:cNvSpPr/>
          <p:nvPr/>
        </p:nvSpPr>
        <p:spPr>
          <a:xfrm>
            <a:off x="11129325" y="3832004"/>
            <a:ext cx="897919" cy="56841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 smtClean="0"/>
              <a:t>(15)</a:t>
            </a:r>
            <a:endParaRPr lang="es-MX" sz="700" dirty="0"/>
          </a:p>
        </p:txBody>
      </p:sp>
      <p:sp>
        <p:nvSpPr>
          <p:cNvPr id="27" name="Cheurón 26"/>
          <p:cNvSpPr/>
          <p:nvPr/>
        </p:nvSpPr>
        <p:spPr>
          <a:xfrm>
            <a:off x="65902" y="3130999"/>
            <a:ext cx="1393225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 smtClean="0"/>
              <a:t>Oficina  C. Secretario</a:t>
            </a:r>
            <a:endParaRPr lang="es-MX" sz="700" dirty="0"/>
          </a:p>
        </p:txBody>
      </p:sp>
      <p:sp>
        <p:nvSpPr>
          <p:cNvPr id="28" name="Cheurón 27"/>
          <p:cNvSpPr/>
          <p:nvPr/>
        </p:nvSpPr>
        <p:spPr>
          <a:xfrm>
            <a:off x="1423086" y="3135116"/>
            <a:ext cx="1857630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 smtClean="0"/>
              <a:t>Dirección General de Programas Sociales</a:t>
            </a:r>
            <a:endParaRPr lang="es-MX" sz="700" dirty="0"/>
          </a:p>
        </p:txBody>
      </p:sp>
      <p:sp>
        <p:nvSpPr>
          <p:cNvPr id="29" name="Cheurón 28"/>
          <p:cNvSpPr/>
          <p:nvPr/>
        </p:nvSpPr>
        <p:spPr>
          <a:xfrm>
            <a:off x="3270432" y="3139233"/>
            <a:ext cx="1964719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 smtClean="0"/>
              <a:t>Dirección General de Promoción para el Desarrollo Social</a:t>
            </a:r>
            <a:endParaRPr lang="es-MX" sz="700" dirty="0"/>
          </a:p>
        </p:txBody>
      </p:sp>
      <p:sp>
        <p:nvSpPr>
          <p:cNvPr id="30" name="Cheurón 29"/>
          <p:cNvSpPr/>
          <p:nvPr/>
        </p:nvSpPr>
        <p:spPr>
          <a:xfrm>
            <a:off x="5218676" y="3124911"/>
            <a:ext cx="2129476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700" dirty="0"/>
              <a:t>Subsecretaría de Desarrollo Regional Valle de </a:t>
            </a:r>
            <a:r>
              <a:rPr lang="es-MX" sz="700" dirty="0" smtClean="0"/>
              <a:t>Toluca / Coordinaciones Regionales</a:t>
            </a:r>
            <a:endParaRPr lang="es-MX" sz="700" dirty="0"/>
          </a:p>
        </p:txBody>
      </p:sp>
      <p:sp>
        <p:nvSpPr>
          <p:cNvPr id="31" name="Cheurón 30"/>
          <p:cNvSpPr/>
          <p:nvPr/>
        </p:nvSpPr>
        <p:spPr>
          <a:xfrm>
            <a:off x="7348152" y="3139233"/>
            <a:ext cx="2582558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700" dirty="0"/>
              <a:t>Subsecretaría de Desarrollo Regional Valle de México Zona </a:t>
            </a:r>
            <a:r>
              <a:rPr lang="es-MX" sz="700" dirty="0" smtClean="0"/>
              <a:t>Nororiente / Coordinaciones Regionales</a:t>
            </a:r>
            <a:endParaRPr lang="es-MX" sz="700" dirty="0"/>
          </a:p>
        </p:txBody>
      </p:sp>
      <p:sp>
        <p:nvSpPr>
          <p:cNvPr id="32" name="Cheurón 31"/>
          <p:cNvSpPr/>
          <p:nvPr/>
        </p:nvSpPr>
        <p:spPr>
          <a:xfrm>
            <a:off x="9930711" y="3125423"/>
            <a:ext cx="2104764" cy="56841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700" dirty="0"/>
              <a:t>Subsecretaría de Desarrollo Regional Valle de México </a:t>
            </a:r>
            <a:r>
              <a:rPr lang="es-MX" sz="700" dirty="0" smtClean="0"/>
              <a:t>Zona Oriente / Coordinaciones Regionales</a:t>
            </a:r>
            <a:endParaRPr lang="es-MX" sz="700" dirty="0"/>
          </a:p>
        </p:txBody>
      </p:sp>
      <p:sp>
        <p:nvSpPr>
          <p:cNvPr id="33" name="Cheurón 32"/>
          <p:cNvSpPr/>
          <p:nvPr/>
        </p:nvSpPr>
        <p:spPr>
          <a:xfrm>
            <a:off x="14936" y="4930717"/>
            <a:ext cx="1294877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/>
              <a:t>Contraloría Interna</a:t>
            </a:r>
            <a:endParaRPr lang="es-MX" sz="700" dirty="0"/>
          </a:p>
        </p:txBody>
      </p:sp>
      <p:sp>
        <p:nvSpPr>
          <p:cNvPr id="34" name="Cheurón 33"/>
          <p:cNvSpPr/>
          <p:nvPr/>
        </p:nvSpPr>
        <p:spPr>
          <a:xfrm>
            <a:off x="1243910" y="4932071"/>
            <a:ext cx="1334534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 dirty="0"/>
              <a:t>Unidad de Asuntos Jurídicos</a:t>
            </a:r>
            <a:endParaRPr lang="es-MX" sz="700" dirty="0"/>
          </a:p>
        </p:txBody>
      </p:sp>
      <p:sp>
        <p:nvSpPr>
          <p:cNvPr id="35" name="Cheurón 34"/>
          <p:cNvSpPr/>
          <p:nvPr/>
        </p:nvSpPr>
        <p:spPr>
          <a:xfrm>
            <a:off x="2462077" y="4884675"/>
            <a:ext cx="1154334" cy="378106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UIPPE</a:t>
            </a:r>
            <a:endParaRPr lang="es-MX" sz="700" dirty="0"/>
          </a:p>
        </p:txBody>
      </p:sp>
      <p:sp>
        <p:nvSpPr>
          <p:cNvPr id="36" name="Cheurón 35"/>
          <p:cNvSpPr/>
          <p:nvPr/>
        </p:nvSpPr>
        <p:spPr>
          <a:xfrm>
            <a:off x="3553606" y="4934103"/>
            <a:ext cx="1171830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 dirty="0"/>
              <a:t>Coordinación de </a:t>
            </a:r>
            <a:r>
              <a:rPr lang="es-MX" sz="800" dirty="0" smtClean="0"/>
              <a:t>Vinculación</a:t>
            </a:r>
            <a:endParaRPr lang="es-MX" sz="700" dirty="0"/>
          </a:p>
        </p:txBody>
      </p:sp>
      <p:sp>
        <p:nvSpPr>
          <p:cNvPr id="37" name="Cheurón 36"/>
          <p:cNvSpPr/>
          <p:nvPr/>
        </p:nvSpPr>
        <p:spPr>
          <a:xfrm>
            <a:off x="4665698" y="4939293"/>
            <a:ext cx="3217913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/>
              <a:t>Coordinación de Estudios y Proyectos Especiales / Comunicación social.</a:t>
            </a:r>
            <a:endParaRPr lang="es-MX" sz="700" dirty="0"/>
          </a:p>
        </p:txBody>
      </p:sp>
      <p:sp>
        <p:nvSpPr>
          <p:cNvPr id="38" name="Cheurón 37"/>
          <p:cNvSpPr/>
          <p:nvPr/>
        </p:nvSpPr>
        <p:spPr>
          <a:xfrm>
            <a:off x="7834184" y="4937625"/>
            <a:ext cx="2265409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 dirty="0"/>
              <a:t>Coordinación de Administración y Finanzas</a:t>
            </a:r>
            <a:endParaRPr lang="es-MX" sz="700" dirty="0"/>
          </a:p>
        </p:txBody>
      </p:sp>
      <p:sp>
        <p:nvSpPr>
          <p:cNvPr id="39" name="Cheurón 38"/>
          <p:cNvSpPr/>
          <p:nvPr/>
        </p:nvSpPr>
        <p:spPr>
          <a:xfrm>
            <a:off x="10065608" y="4929025"/>
            <a:ext cx="1781432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800" dirty="0"/>
              <a:t>Coordinación de </a:t>
            </a:r>
            <a:r>
              <a:rPr lang="es-MX" sz="800" dirty="0" smtClean="0"/>
              <a:t>Vinculación</a:t>
            </a:r>
            <a:endParaRPr lang="es-MX" sz="700" dirty="0"/>
          </a:p>
        </p:txBody>
      </p:sp>
      <p:sp>
        <p:nvSpPr>
          <p:cNvPr id="40" name="Rectángulo 39"/>
          <p:cNvSpPr/>
          <p:nvPr/>
        </p:nvSpPr>
        <p:spPr>
          <a:xfrm>
            <a:off x="4335530" y="530566"/>
            <a:ext cx="346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DIAGRAMA DE CADENA DE VALOR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694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280" y="2195953"/>
            <a:ext cx="495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Procesos de medición, análisis y mejora del desempeño institucional</a:t>
            </a:r>
            <a:endParaRPr lang="es-MX" sz="1200" b="1" dirty="0"/>
          </a:p>
        </p:txBody>
      </p:sp>
      <p:sp>
        <p:nvSpPr>
          <p:cNvPr id="5" name="Cheurón 4"/>
          <p:cNvSpPr/>
          <p:nvPr/>
        </p:nvSpPr>
        <p:spPr>
          <a:xfrm>
            <a:off x="214184" y="1703955"/>
            <a:ext cx="11763632" cy="378106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600" dirty="0" smtClean="0"/>
              <a:t>UIPPE</a:t>
            </a:r>
            <a:endParaRPr lang="es-MX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725415" y="2196296"/>
            <a:ext cx="1346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Procesos de TI</a:t>
            </a:r>
            <a:endParaRPr lang="es-MX" sz="1200" b="1" dirty="0"/>
          </a:p>
        </p:txBody>
      </p:sp>
      <p:sp>
        <p:nvSpPr>
          <p:cNvPr id="7" name="Cheurón 6"/>
          <p:cNvSpPr/>
          <p:nvPr/>
        </p:nvSpPr>
        <p:spPr>
          <a:xfrm>
            <a:off x="337749" y="2641793"/>
            <a:ext cx="2982097" cy="378106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MÓDULO DE TRANSPARENCIA Y ACCESO A LA INFORMACIÓN</a:t>
            </a:r>
            <a:endParaRPr lang="es-MX" sz="700" dirty="0"/>
          </a:p>
        </p:txBody>
      </p:sp>
      <p:sp>
        <p:nvSpPr>
          <p:cNvPr id="8" name="Cheurón 7"/>
          <p:cNvSpPr/>
          <p:nvPr/>
        </p:nvSpPr>
        <p:spPr>
          <a:xfrm>
            <a:off x="5962381" y="2641793"/>
            <a:ext cx="2982097" cy="378106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SOPORTE A PROYECTOS ESTRATÉGICOS</a:t>
            </a:r>
            <a:endParaRPr lang="es-MX" sz="700" dirty="0"/>
          </a:p>
        </p:txBody>
      </p:sp>
      <p:sp>
        <p:nvSpPr>
          <p:cNvPr id="9" name="Cheurón 8"/>
          <p:cNvSpPr/>
          <p:nvPr/>
        </p:nvSpPr>
        <p:spPr>
          <a:xfrm>
            <a:off x="8929815" y="2641793"/>
            <a:ext cx="2982097" cy="378106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TECNOLOGÍAS DE INFORMACIÓN</a:t>
            </a:r>
            <a:endParaRPr lang="es-MX" sz="700" dirty="0"/>
          </a:p>
        </p:txBody>
      </p:sp>
      <p:sp>
        <p:nvSpPr>
          <p:cNvPr id="10" name="Cheurón 9"/>
          <p:cNvSpPr/>
          <p:nvPr/>
        </p:nvSpPr>
        <p:spPr>
          <a:xfrm>
            <a:off x="3323850" y="2641793"/>
            <a:ext cx="2640231" cy="378106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PLANEACIÓN Y SEGUIMIENTO</a:t>
            </a:r>
            <a:endParaRPr lang="es-MX" sz="700" dirty="0"/>
          </a:p>
        </p:txBody>
      </p:sp>
      <p:sp>
        <p:nvSpPr>
          <p:cNvPr id="11" name="Cerrar llave 10"/>
          <p:cNvSpPr/>
          <p:nvPr/>
        </p:nvSpPr>
        <p:spPr>
          <a:xfrm rot="16200000">
            <a:off x="2970800" y="-225409"/>
            <a:ext cx="221214" cy="55314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/>
          <p:cNvSpPr/>
          <p:nvPr/>
        </p:nvSpPr>
        <p:spPr>
          <a:xfrm rot="16200000">
            <a:off x="10288003" y="1085278"/>
            <a:ext cx="221214" cy="291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heurón 12"/>
          <p:cNvSpPr/>
          <p:nvPr/>
        </p:nvSpPr>
        <p:spPr>
          <a:xfrm>
            <a:off x="240183" y="3658743"/>
            <a:ext cx="3685866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/>
              <a:t>A</a:t>
            </a:r>
            <a:r>
              <a:rPr lang="es-MX" sz="800" dirty="0" smtClean="0"/>
              <a:t>SESORES</a:t>
            </a:r>
            <a:endParaRPr lang="es-MX" sz="7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7677" y="3366209"/>
            <a:ext cx="211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200" b="1"/>
            </a:lvl1pPr>
          </a:lstStyle>
          <a:p>
            <a:r>
              <a:rPr lang="es-MX" dirty="0"/>
              <a:t>Procesos de Soporte</a:t>
            </a:r>
          </a:p>
        </p:txBody>
      </p:sp>
      <p:sp>
        <p:nvSpPr>
          <p:cNvPr id="15" name="Cheurón 14"/>
          <p:cNvSpPr/>
          <p:nvPr/>
        </p:nvSpPr>
        <p:spPr>
          <a:xfrm>
            <a:off x="3926049" y="3658743"/>
            <a:ext cx="4018325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ENLACE ADMINISTRATIVO</a:t>
            </a:r>
            <a:endParaRPr lang="es-MX" sz="700" dirty="0"/>
          </a:p>
        </p:txBody>
      </p:sp>
      <p:sp>
        <p:nvSpPr>
          <p:cNvPr id="16" name="Cheurón 15"/>
          <p:cNvSpPr/>
          <p:nvPr/>
        </p:nvSpPr>
        <p:spPr>
          <a:xfrm>
            <a:off x="7944374" y="3658743"/>
            <a:ext cx="3957941" cy="28420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800" dirty="0" smtClean="0"/>
              <a:t>SOPORTE TÉCNICO DE TI A PERSONAL DE LA UIPPE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78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urón 3"/>
          <p:cNvSpPr/>
          <p:nvPr/>
        </p:nvSpPr>
        <p:spPr>
          <a:xfrm>
            <a:off x="214184" y="755998"/>
            <a:ext cx="11763632" cy="378106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600" dirty="0" smtClean="0"/>
              <a:t>UIPPE</a:t>
            </a:r>
            <a:endParaRPr lang="es-MX" sz="1400" dirty="0"/>
          </a:p>
        </p:txBody>
      </p:sp>
      <p:sp>
        <p:nvSpPr>
          <p:cNvPr id="5" name="Cheurón 4"/>
          <p:cNvSpPr/>
          <p:nvPr/>
        </p:nvSpPr>
        <p:spPr>
          <a:xfrm>
            <a:off x="214185" y="1249220"/>
            <a:ext cx="11763632" cy="378106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050" dirty="0" smtClean="0"/>
              <a:t>TECNOLOGÍAS DE INFORMACIÓN</a:t>
            </a:r>
            <a:endParaRPr lang="es-MX" sz="1050" dirty="0"/>
          </a:p>
        </p:txBody>
      </p:sp>
      <p:sp>
        <p:nvSpPr>
          <p:cNvPr id="6" name="Cheurón 5"/>
          <p:cNvSpPr/>
          <p:nvPr/>
        </p:nvSpPr>
        <p:spPr>
          <a:xfrm>
            <a:off x="381009" y="1894135"/>
            <a:ext cx="1656561" cy="731607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ADMINISTRACIÓN, MONITOREO Y ASEGURAMIENTO DE LA PLATAFORMA TECNOLÓGICA</a:t>
            </a:r>
            <a:endParaRPr lang="es-MX" sz="600" b="1" dirty="0">
              <a:latin typeface="Gotham Light"/>
            </a:endParaRPr>
          </a:p>
        </p:txBody>
      </p:sp>
      <p:sp>
        <p:nvSpPr>
          <p:cNvPr id="7" name="Cheurón 6"/>
          <p:cNvSpPr/>
          <p:nvPr/>
        </p:nvSpPr>
        <p:spPr>
          <a:xfrm>
            <a:off x="1787006" y="1894135"/>
            <a:ext cx="1937725" cy="731613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ELABORARCIÓN DE ESPECIFICACIONES TÉCNICAS PARA LA ADQUISICIÓN Y/O CONTRATACIÓN DE BIENES  Y SERVICIOS DE TI</a:t>
            </a:r>
            <a:endParaRPr lang="es-MX" sz="600" b="1" dirty="0">
              <a:latin typeface="Gotham Light"/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3445501" y="1894137"/>
            <a:ext cx="1454527" cy="731612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DISEÑO GRÁFICO</a:t>
            </a:r>
            <a:endParaRPr lang="es-MX" sz="600" b="1" dirty="0">
              <a:latin typeface="Gotham Light"/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4646531" y="1893443"/>
            <a:ext cx="1484853" cy="731613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APOYO Y SOPORTE TÉCNICO </a:t>
            </a:r>
            <a:endParaRPr lang="es-MX" sz="600" b="1" dirty="0">
              <a:latin typeface="Gotham Light"/>
            </a:endParaRPr>
          </a:p>
        </p:txBody>
      </p:sp>
      <p:sp>
        <p:nvSpPr>
          <p:cNvPr id="11" name="Cheurón 10"/>
          <p:cNvSpPr/>
          <p:nvPr/>
        </p:nvSpPr>
        <p:spPr>
          <a:xfrm>
            <a:off x="8699389" y="1894137"/>
            <a:ext cx="1610680" cy="731613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ARQUITECTURA DE SISTEMAS</a:t>
            </a:r>
            <a:endParaRPr lang="es-MX" sz="600" b="1" dirty="0">
              <a:latin typeface="Gotham Light"/>
            </a:endParaRPr>
          </a:p>
        </p:txBody>
      </p:sp>
      <p:sp>
        <p:nvSpPr>
          <p:cNvPr id="12" name="Cheurón 11"/>
          <p:cNvSpPr/>
          <p:nvPr/>
        </p:nvSpPr>
        <p:spPr>
          <a:xfrm>
            <a:off x="5869498" y="1894136"/>
            <a:ext cx="1623701" cy="731613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INTEGRACIÓN DE PROYECTOS DE TECNOLOGÍAS DE INFORMACIÓN </a:t>
            </a:r>
            <a:endParaRPr lang="es-MX" sz="600" b="1" dirty="0">
              <a:latin typeface="Gotham Ligh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8671" y="1623052"/>
            <a:ext cx="1346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latin typeface="Gotham Light"/>
              </a:rPr>
              <a:t>Procesos de TI</a:t>
            </a:r>
            <a:endParaRPr lang="es-MX" sz="1100" b="1" dirty="0">
              <a:latin typeface="Gotham Light"/>
            </a:endParaRPr>
          </a:p>
        </p:txBody>
      </p:sp>
      <p:sp>
        <p:nvSpPr>
          <p:cNvPr id="14" name="Proceso 13"/>
          <p:cNvSpPr/>
          <p:nvPr/>
        </p:nvSpPr>
        <p:spPr>
          <a:xfrm>
            <a:off x="372619" y="2748087"/>
            <a:ext cx="1313565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ADMINISTRAR LA INFRAESTRUCTURA TECNOLÓGICA</a:t>
            </a:r>
            <a:endParaRPr lang="es-MX" sz="600" dirty="0">
              <a:latin typeface="Gotham Light"/>
            </a:endParaRPr>
          </a:p>
        </p:txBody>
      </p:sp>
      <p:sp>
        <p:nvSpPr>
          <p:cNvPr id="15" name="Proceso 14"/>
          <p:cNvSpPr/>
          <p:nvPr/>
        </p:nvSpPr>
        <p:spPr>
          <a:xfrm>
            <a:off x="381008" y="3424106"/>
            <a:ext cx="1305177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600">
              <a:latin typeface="Gotham Light"/>
            </a:endParaRPr>
          </a:p>
        </p:txBody>
      </p:sp>
      <p:sp>
        <p:nvSpPr>
          <p:cNvPr id="16" name="Proceso 15"/>
          <p:cNvSpPr/>
          <p:nvPr/>
        </p:nvSpPr>
        <p:spPr>
          <a:xfrm>
            <a:off x="1785953" y="2759977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INCORPORAR NUEVAS TECNOLOGÍAS DE LA INFORMACIÓN EN MATERIA DE INFRAESTRUCTURA TECNOLÓGICA.</a:t>
            </a:r>
            <a:endParaRPr lang="es-MX" sz="600" dirty="0">
              <a:latin typeface="Gotham Light"/>
            </a:endParaRPr>
          </a:p>
        </p:txBody>
      </p:sp>
      <p:sp>
        <p:nvSpPr>
          <p:cNvPr id="17" name="Proceso 16"/>
          <p:cNvSpPr/>
          <p:nvPr/>
        </p:nvSpPr>
        <p:spPr>
          <a:xfrm>
            <a:off x="3437535" y="2759978"/>
            <a:ext cx="110972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600">
              <a:latin typeface="Gotham Light"/>
            </a:endParaRPr>
          </a:p>
        </p:txBody>
      </p:sp>
      <p:sp>
        <p:nvSpPr>
          <p:cNvPr id="18" name="Proceso 17"/>
          <p:cNvSpPr/>
          <p:nvPr/>
        </p:nvSpPr>
        <p:spPr>
          <a:xfrm>
            <a:off x="4645129" y="2768363"/>
            <a:ext cx="1151662" cy="55367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COORDINAR SERVICIOS DE SOPORTE TÉCNICO </a:t>
            </a:r>
            <a:endParaRPr lang="es-MX" sz="600" dirty="0">
              <a:latin typeface="Gotham Light"/>
            </a:endParaRPr>
          </a:p>
        </p:txBody>
      </p:sp>
      <p:sp>
        <p:nvSpPr>
          <p:cNvPr id="19" name="Proceso 18"/>
          <p:cNvSpPr/>
          <p:nvPr/>
        </p:nvSpPr>
        <p:spPr>
          <a:xfrm>
            <a:off x="5869498" y="2776752"/>
            <a:ext cx="1269534" cy="40267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600" dirty="0" smtClean="0">
                <a:latin typeface="Gotham Light"/>
              </a:rPr>
              <a:t>ELABORAR E INTEGRAR EL PRESUPUESTO ANUAL.</a:t>
            </a:r>
            <a:endParaRPr lang="es-MX" sz="600" dirty="0">
              <a:latin typeface="Gotham Light"/>
            </a:endParaRPr>
          </a:p>
        </p:txBody>
      </p:sp>
      <p:sp>
        <p:nvSpPr>
          <p:cNvPr id="20" name="Proceso 19"/>
          <p:cNvSpPr/>
          <p:nvPr/>
        </p:nvSpPr>
        <p:spPr>
          <a:xfrm>
            <a:off x="8699389" y="2776753"/>
            <a:ext cx="1266382" cy="40267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DESARROLLAR </a:t>
            </a:r>
            <a:r>
              <a:rPr lang="es-MX" sz="600" dirty="0" smtClean="0">
                <a:latin typeface="Gotham Light"/>
              </a:rPr>
              <a:t>SISTEMAS </a:t>
            </a:r>
            <a:r>
              <a:rPr lang="es-MX" sz="600" dirty="0" smtClean="0">
                <a:latin typeface="Gotham Light"/>
              </a:rPr>
              <a:t>DE INFORMACIÓN</a:t>
            </a:r>
            <a:endParaRPr lang="es-MX" sz="600" dirty="0">
              <a:latin typeface="Gotham Light"/>
            </a:endParaRPr>
          </a:p>
        </p:txBody>
      </p:sp>
      <p:sp>
        <p:nvSpPr>
          <p:cNvPr id="21" name="Proceso 20"/>
          <p:cNvSpPr/>
          <p:nvPr/>
        </p:nvSpPr>
        <p:spPr>
          <a:xfrm>
            <a:off x="4645129" y="3365383"/>
            <a:ext cx="1151662" cy="28243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MANTENIMIENTO PREVENTIVO Y CORRECTIVO</a:t>
            </a:r>
            <a:endParaRPr lang="es-MX" sz="600" dirty="0">
              <a:latin typeface="Gotham Light"/>
            </a:endParaRPr>
          </a:p>
        </p:txBody>
      </p:sp>
      <p:sp>
        <p:nvSpPr>
          <p:cNvPr id="22" name="Proceso 21"/>
          <p:cNvSpPr/>
          <p:nvPr/>
        </p:nvSpPr>
        <p:spPr>
          <a:xfrm>
            <a:off x="4645129" y="3691160"/>
            <a:ext cx="1151662" cy="26705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ACTUALIZACIÓN DE BIENES DE TI</a:t>
            </a:r>
            <a:endParaRPr lang="es-MX" sz="600" dirty="0">
              <a:latin typeface="Gotham Light"/>
            </a:endParaRPr>
          </a:p>
        </p:txBody>
      </p:sp>
      <p:sp>
        <p:nvSpPr>
          <p:cNvPr id="23" name="Proceso 22"/>
          <p:cNvSpPr/>
          <p:nvPr/>
        </p:nvSpPr>
        <p:spPr>
          <a:xfrm>
            <a:off x="4645129" y="4001557"/>
            <a:ext cx="1151662" cy="55367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COORDINAR Y ATENDER SOLICITUDES  DE ASIGNACIÓN DE EQUIPOS Y BIENES INFORMÁTICOS</a:t>
            </a:r>
            <a:endParaRPr lang="es-MX" sz="600" dirty="0">
              <a:latin typeface="Gotham Light"/>
            </a:endParaRPr>
          </a:p>
        </p:txBody>
      </p:sp>
      <p:sp>
        <p:nvSpPr>
          <p:cNvPr id="24" name="Proceso 23"/>
          <p:cNvSpPr/>
          <p:nvPr/>
        </p:nvSpPr>
        <p:spPr>
          <a:xfrm>
            <a:off x="4645129" y="4598577"/>
            <a:ext cx="1151662" cy="55367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GESTIONAR, ADMINISTRAR Y ACTUALIZAR EL SERVICIO DE CORREO ELECTRÓNICO INSTITUCIONAL</a:t>
            </a:r>
            <a:endParaRPr lang="es-MX" sz="600" dirty="0">
              <a:latin typeface="Gotham Light"/>
            </a:endParaRPr>
          </a:p>
        </p:txBody>
      </p:sp>
      <p:sp>
        <p:nvSpPr>
          <p:cNvPr id="25" name="Proceso 24"/>
          <p:cNvSpPr/>
          <p:nvPr/>
        </p:nvSpPr>
        <p:spPr>
          <a:xfrm>
            <a:off x="4645129" y="5195597"/>
            <a:ext cx="1151662" cy="55367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DESARROLLAR E IMPLEMENTAR POLÍTICAS DE USO DE EQUIPOS INFORMÁTICOS</a:t>
            </a:r>
            <a:endParaRPr lang="es-MX" sz="600" dirty="0">
              <a:latin typeface="Gotham Light"/>
            </a:endParaRPr>
          </a:p>
        </p:txBody>
      </p:sp>
      <p:sp>
        <p:nvSpPr>
          <p:cNvPr id="26" name="Proceso 25"/>
          <p:cNvSpPr/>
          <p:nvPr/>
        </p:nvSpPr>
        <p:spPr>
          <a:xfrm>
            <a:off x="4645129" y="5792617"/>
            <a:ext cx="1151662" cy="55367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PLANEAR, PROPONER Y EJECUTAR POLÍTICAS EN EL SERVICIO DE INTERNET INALÁMBRICO Y  EN  RED DE DATOS</a:t>
            </a:r>
            <a:endParaRPr lang="es-MX" sz="600" dirty="0">
              <a:latin typeface="Gotham Light"/>
            </a:endParaRPr>
          </a:p>
        </p:txBody>
      </p:sp>
      <p:sp>
        <p:nvSpPr>
          <p:cNvPr id="27" name="Cheurón 26"/>
          <p:cNvSpPr/>
          <p:nvPr/>
        </p:nvSpPr>
        <p:spPr>
          <a:xfrm>
            <a:off x="7215524" y="1892746"/>
            <a:ext cx="1692622" cy="731613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ATENCION A MEDIOS ELECTRONICOS</a:t>
            </a:r>
            <a:endParaRPr lang="es-MX" sz="600" b="1" dirty="0">
              <a:latin typeface="Gotham Light"/>
            </a:endParaRPr>
          </a:p>
        </p:txBody>
      </p:sp>
      <p:sp>
        <p:nvSpPr>
          <p:cNvPr id="28" name="Proceso 27"/>
          <p:cNvSpPr/>
          <p:nvPr/>
        </p:nvSpPr>
        <p:spPr>
          <a:xfrm>
            <a:off x="7221169" y="2783036"/>
            <a:ext cx="1337003" cy="518724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MANTENER ACTUALIZADA LA INFORMACIÓN DE LA PÁGINA WEB DE LA SECRETARÍA Y DE TRANSPARENCIA.</a:t>
            </a:r>
            <a:endParaRPr lang="es-MX" sz="600" dirty="0">
              <a:latin typeface="Gotham Light"/>
            </a:endParaRPr>
          </a:p>
        </p:txBody>
      </p:sp>
      <p:sp>
        <p:nvSpPr>
          <p:cNvPr id="29" name="Cheurón 28"/>
          <p:cNvSpPr/>
          <p:nvPr/>
        </p:nvSpPr>
        <p:spPr>
          <a:xfrm>
            <a:off x="10103148" y="1892745"/>
            <a:ext cx="1610680" cy="731613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b="1" dirty="0" smtClean="0">
                <a:latin typeface="Gotham Light"/>
              </a:rPr>
              <a:t>ARQUITECTURA DE  DATOS</a:t>
            </a:r>
            <a:endParaRPr lang="es-MX" sz="600" b="1" dirty="0">
              <a:latin typeface="Gotham Light"/>
            </a:endParaRPr>
          </a:p>
        </p:txBody>
      </p:sp>
      <p:sp>
        <p:nvSpPr>
          <p:cNvPr id="30" name="Proceso 29"/>
          <p:cNvSpPr/>
          <p:nvPr/>
        </p:nvSpPr>
        <p:spPr>
          <a:xfrm>
            <a:off x="10103148" y="2768363"/>
            <a:ext cx="1305177" cy="533397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APLICAR HERRAMIENTAS TECNOLOGICAS DE ANALISIS DE CALIDAD </a:t>
            </a:r>
            <a:r>
              <a:rPr lang="es-MX" sz="600" dirty="0">
                <a:latin typeface="Gotham Light"/>
              </a:rPr>
              <a:t>DE DATOS A LOS PADRONES  DE BENEFICIARIOS</a:t>
            </a:r>
          </a:p>
          <a:p>
            <a:pPr algn="just"/>
            <a:endParaRPr lang="es-MX" sz="600" dirty="0">
              <a:latin typeface="Gotham Light"/>
            </a:endParaRPr>
          </a:p>
        </p:txBody>
      </p:sp>
      <p:sp>
        <p:nvSpPr>
          <p:cNvPr id="31" name="Proceso 30"/>
          <p:cNvSpPr/>
          <p:nvPr/>
        </p:nvSpPr>
        <p:spPr>
          <a:xfrm>
            <a:off x="10103148" y="3388273"/>
            <a:ext cx="1305177" cy="501412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APLICAR HERRAMIENTAS TECNOLOGICAS PARA CONSOLIDAR BASES DE DATOS </a:t>
            </a:r>
            <a:r>
              <a:rPr lang="es-MX" sz="600" dirty="0" smtClean="0">
                <a:latin typeface="Gotham Light"/>
              </a:rPr>
              <a:t>DE DIVERSAS FUENTES.</a:t>
            </a:r>
            <a:endParaRPr lang="es-MX" sz="600" dirty="0">
              <a:latin typeface="Gotham Light"/>
            </a:endParaRPr>
          </a:p>
        </p:txBody>
      </p:sp>
      <p:sp>
        <p:nvSpPr>
          <p:cNvPr id="33" name="Proceso 32"/>
          <p:cNvSpPr/>
          <p:nvPr/>
        </p:nvSpPr>
        <p:spPr>
          <a:xfrm>
            <a:off x="10103147" y="3951216"/>
            <a:ext cx="1305177" cy="345122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REALIZAR CONFRONTAS O CRUCES </a:t>
            </a:r>
            <a:r>
              <a:rPr lang="es-MX" sz="600" dirty="0" smtClean="0">
                <a:latin typeface="Gotham Light"/>
              </a:rPr>
              <a:t>DE BASES </a:t>
            </a:r>
            <a:r>
              <a:rPr lang="es-MX" sz="600" dirty="0" smtClean="0">
                <a:latin typeface="Gotham Light"/>
              </a:rPr>
              <a:t>DE </a:t>
            </a:r>
            <a:r>
              <a:rPr lang="es-MX" sz="600" dirty="0" smtClean="0">
                <a:latin typeface="Gotham Light"/>
              </a:rPr>
              <a:t>DATOS</a:t>
            </a:r>
            <a:endParaRPr lang="es-MX" sz="600" dirty="0">
              <a:latin typeface="Gotham Light"/>
            </a:endParaRPr>
          </a:p>
        </p:txBody>
      </p:sp>
      <p:sp>
        <p:nvSpPr>
          <p:cNvPr id="34" name="Proceso 33"/>
          <p:cNvSpPr/>
          <p:nvPr/>
        </p:nvSpPr>
        <p:spPr>
          <a:xfrm>
            <a:off x="10150429" y="5765020"/>
            <a:ext cx="1305177" cy="55367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INVESTIGACIÓN </a:t>
            </a:r>
            <a:r>
              <a:rPr lang="es-MX" sz="600" dirty="0" smtClean="0">
                <a:latin typeface="Gotham Light"/>
              </a:rPr>
              <a:t>Y MONITOREO DE </a:t>
            </a:r>
            <a:r>
              <a:rPr lang="es-MX" sz="600" dirty="0" smtClean="0">
                <a:latin typeface="Gotham Light"/>
              </a:rPr>
              <a:t>NUEVAS TECNOLOGÍAS PARA LA ADMINISTRACIÓN Y SEGURIDAD DE BASES DE DATOS.</a:t>
            </a:r>
            <a:endParaRPr lang="es-MX" sz="600" dirty="0">
              <a:latin typeface="Gotham Light"/>
            </a:endParaRPr>
          </a:p>
        </p:txBody>
      </p:sp>
      <p:sp>
        <p:nvSpPr>
          <p:cNvPr id="35" name="Proceso 34"/>
          <p:cNvSpPr/>
          <p:nvPr/>
        </p:nvSpPr>
        <p:spPr>
          <a:xfrm>
            <a:off x="10103147" y="4377363"/>
            <a:ext cx="1305177" cy="38458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MANTENER LA INTEGRIDAD DE LOS DATOS DE PADRONES UNIVERSALES DE BENEFICIARIOS </a:t>
            </a:r>
            <a:endParaRPr lang="es-MX" sz="600" dirty="0">
              <a:latin typeface="Gotham Light"/>
            </a:endParaRPr>
          </a:p>
        </p:txBody>
      </p:sp>
      <p:sp>
        <p:nvSpPr>
          <p:cNvPr id="36" name="Proceso 35"/>
          <p:cNvSpPr/>
          <p:nvPr/>
        </p:nvSpPr>
        <p:spPr>
          <a:xfrm>
            <a:off x="8699389" y="3246548"/>
            <a:ext cx="1266382" cy="504727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600" dirty="0" smtClean="0">
                <a:latin typeface="Gotham Light"/>
              </a:rPr>
              <a:t>IMPLEMENTAR TECNOLOGIAS DE IDENTIFICACIÓN AUTOMATICA EN LA GESTIÓN DE PROCESOS.</a:t>
            </a:r>
            <a:endParaRPr lang="es-ES" sz="600" dirty="0">
              <a:latin typeface="Gotham Light"/>
            </a:endParaRPr>
          </a:p>
        </p:txBody>
      </p:sp>
      <p:sp>
        <p:nvSpPr>
          <p:cNvPr id="37" name="Proceso 36"/>
          <p:cNvSpPr/>
          <p:nvPr/>
        </p:nvSpPr>
        <p:spPr>
          <a:xfrm>
            <a:off x="8699389" y="4303264"/>
            <a:ext cx="1266382" cy="48195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600" dirty="0" smtClean="0">
                <a:latin typeface="Gotham Light"/>
              </a:rPr>
              <a:t>APLICAR HERRAMIENTAS Y METODOLOGIAS PARA LA DOCUMENTACIÓN DE  SISTEMAS. Y PROYECTOS.</a:t>
            </a:r>
            <a:endParaRPr lang="es-ES" sz="600" dirty="0">
              <a:latin typeface="Gotham Light"/>
            </a:endParaRPr>
          </a:p>
        </p:txBody>
      </p:sp>
      <p:sp>
        <p:nvSpPr>
          <p:cNvPr id="38" name="Proceso 37"/>
          <p:cNvSpPr/>
          <p:nvPr/>
        </p:nvSpPr>
        <p:spPr>
          <a:xfrm>
            <a:off x="8699389" y="4833949"/>
            <a:ext cx="1266381" cy="453005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600" dirty="0" smtClean="0">
                <a:latin typeface="Gotham Light"/>
              </a:rPr>
              <a:t>APLICAR </a:t>
            </a:r>
            <a:r>
              <a:rPr lang="es-ES" sz="600" dirty="0" smtClean="0">
                <a:latin typeface="Gotham Light"/>
              </a:rPr>
              <a:t>REINGENIERIA DE PROCESOS   PARA LA MEJORA Y SIMPLIFICACIÓN DE PROCESOS</a:t>
            </a:r>
            <a:endParaRPr lang="es-MX" sz="600" dirty="0">
              <a:latin typeface="Gotham Light"/>
            </a:endParaRPr>
          </a:p>
        </p:txBody>
      </p:sp>
      <p:sp>
        <p:nvSpPr>
          <p:cNvPr id="39" name="Proceso 38"/>
          <p:cNvSpPr/>
          <p:nvPr/>
        </p:nvSpPr>
        <p:spPr>
          <a:xfrm>
            <a:off x="8699388" y="5335686"/>
            <a:ext cx="1266381" cy="314969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BRINDAR ASESORÍA Y SOPORTE A LAS APLICACIONES. </a:t>
            </a:r>
            <a:endParaRPr lang="es-MX" sz="600" dirty="0">
              <a:latin typeface="Gotham Light"/>
            </a:endParaRPr>
          </a:p>
        </p:txBody>
      </p:sp>
      <p:sp>
        <p:nvSpPr>
          <p:cNvPr id="40" name="Proceso 39"/>
          <p:cNvSpPr/>
          <p:nvPr/>
        </p:nvSpPr>
        <p:spPr>
          <a:xfrm>
            <a:off x="8699387" y="5705001"/>
            <a:ext cx="1266381" cy="51405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GENERAR CURSOS DE CAPACITACIÓN PARA LA OPERACIÓN Y USO DE  </a:t>
            </a:r>
            <a:r>
              <a:rPr lang="es-MX" sz="600" dirty="0" smtClean="0">
                <a:latin typeface="Gotham Light"/>
              </a:rPr>
              <a:t>SISTEMAS</a:t>
            </a:r>
            <a:r>
              <a:rPr lang="es-MX" sz="600" dirty="0" smtClean="0">
                <a:latin typeface="Gotham Light"/>
              </a:rPr>
              <a:t>. DE INFORMACI´ÓN</a:t>
            </a:r>
            <a:endParaRPr lang="es-ES" sz="600" dirty="0">
              <a:latin typeface="Gotham Light"/>
            </a:endParaRPr>
          </a:p>
        </p:txBody>
      </p:sp>
      <p:sp>
        <p:nvSpPr>
          <p:cNvPr id="41" name="Proceso 40"/>
          <p:cNvSpPr/>
          <p:nvPr/>
        </p:nvSpPr>
        <p:spPr>
          <a:xfrm>
            <a:off x="1785953" y="3424106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PARTICIPAR EN LA ELABORACIÓN DEL ANTEPROYECTO ANUAL DE PRESUPUESTO.  </a:t>
            </a:r>
            <a:endParaRPr lang="es-MX" sz="600" dirty="0">
              <a:latin typeface="Gotham Light"/>
            </a:endParaRPr>
          </a:p>
        </p:txBody>
      </p:sp>
      <p:sp>
        <p:nvSpPr>
          <p:cNvPr id="42" name="Proceso 41"/>
          <p:cNvSpPr/>
          <p:nvPr/>
        </p:nvSpPr>
        <p:spPr>
          <a:xfrm>
            <a:off x="1785953" y="4088235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ELABORAR NORMAS Y POLÍTICAS PARA LA ADMINISTRACIÓN Y SEGURIDAD DE LA INFRAESTRUCTURA.</a:t>
            </a:r>
            <a:endParaRPr lang="es-MX" sz="600" dirty="0">
              <a:latin typeface="Gotham Light"/>
            </a:endParaRPr>
          </a:p>
        </p:txBody>
      </p:sp>
      <p:sp>
        <p:nvSpPr>
          <p:cNvPr id="43" name="Proceso 42"/>
          <p:cNvSpPr/>
          <p:nvPr/>
        </p:nvSpPr>
        <p:spPr>
          <a:xfrm>
            <a:off x="1772258" y="4754465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ELABORAR Y DOCUMENTAR LOS PROCEDIMIENTOS DE ADMINISTRACIÓN Y CONFIGURACIÓN DE LA INFRAESTRUCTURA.</a:t>
            </a:r>
            <a:endParaRPr lang="es-MX" sz="600" dirty="0">
              <a:latin typeface="Gotham Light"/>
            </a:endParaRPr>
          </a:p>
        </p:txBody>
      </p:sp>
      <p:sp>
        <p:nvSpPr>
          <p:cNvPr id="44" name="Proceso 43"/>
          <p:cNvSpPr/>
          <p:nvPr/>
        </p:nvSpPr>
        <p:spPr>
          <a:xfrm>
            <a:off x="1785953" y="5418594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ELABORAR ESPECIFICACIONES TÉCNICAS PARA LA ADQUISICIÓN Y/O CONTRATACIÓN DE BIENES DE TI</a:t>
            </a:r>
            <a:endParaRPr lang="es-MX" sz="600" dirty="0">
              <a:latin typeface="Gotham Light"/>
            </a:endParaRPr>
          </a:p>
        </p:txBody>
      </p:sp>
      <p:sp>
        <p:nvSpPr>
          <p:cNvPr id="45" name="Proceso 44"/>
          <p:cNvSpPr/>
          <p:nvPr/>
        </p:nvSpPr>
        <p:spPr>
          <a:xfrm>
            <a:off x="1785953" y="6068038"/>
            <a:ext cx="1576980" cy="553673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ADMINISTRAR EL INVENTARIO DE SOFTWARE.  </a:t>
            </a:r>
            <a:endParaRPr lang="es-MX" sz="600" dirty="0">
              <a:latin typeface="Gotham Light"/>
            </a:endParaRPr>
          </a:p>
        </p:txBody>
      </p:sp>
      <p:sp>
        <p:nvSpPr>
          <p:cNvPr id="47" name="Proceso 46"/>
          <p:cNvSpPr/>
          <p:nvPr/>
        </p:nvSpPr>
        <p:spPr>
          <a:xfrm>
            <a:off x="5869498" y="3257716"/>
            <a:ext cx="1269534" cy="49356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PARTICIPAR EN LA ELABORACIÓN DEL PROGRAMA DE TRABAJO ANUAL.</a:t>
            </a:r>
            <a:endParaRPr lang="es-MX" sz="600" dirty="0">
              <a:latin typeface="Gotham Light"/>
            </a:endParaRPr>
          </a:p>
        </p:txBody>
      </p:sp>
      <p:sp>
        <p:nvSpPr>
          <p:cNvPr id="48" name="Proceso 47"/>
          <p:cNvSpPr/>
          <p:nvPr/>
        </p:nvSpPr>
        <p:spPr>
          <a:xfrm>
            <a:off x="5869498" y="3828170"/>
            <a:ext cx="1269534" cy="40267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SEGUIMIENTO A LA NORMATIVIDAD APLICABLE.</a:t>
            </a:r>
            <a:endParaRPr lang="es-ES" sz="600" dirty="0">
              <a:latin typeface="Gotham Light"/>
            </a:endParaRPr>
          </a:p>
        </p:txBody>
      </p:sp>
      <p:sp>
        <p:nvSpPr>
          <p:cNvPr id="49" name="Proceso 48"/>
          <p:cNvSpPr/>
          <p:nvPr/>
        </p:nvSpPr>
        <p:spPr>
          <a:xfrm>
            <a:off x="5869497" y="4306345"/>
            <a:ext cx="1269534" cy="613099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600" dirty="0" smtClean="0">
                <a:latin typeface="Gotham Light"/>
              </a:rPr>
              <a:t>GESTIÓN DE DICTÁMENES TÉCNICOS Y SEGUIMIENTO AL PROCESO ADQUISITIVO Y DE CONTRATACIÓN DE LOS BIENES DE TI</a:t>
            </a:r>
            <a:endParaRPr lang="es-MX" sz="600" dirty="0">
              <a:latin typeface="Gotham Light"/>
            </a:endParaRPr>
          </a:p>
        </p:txBody>
      </p:sp>
      <p:sp>
        <p:nvSpPr>
          <p:cNvPr id="50" name="Proceso 49"/>
          <p:cNvSpPr/>
          <p:nvPr/>
        </p:nvSpPr>
        <p:spPr>
          <a:xfrm>
            <a:off x="5869496" y="5004027"/>
            <a:ext cx="1269534" cy="40267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DISEÑAR Y DOCUMENTAR LOS PROCESOS APLICABLES EN MATERIA DE TI.</a:t>
            </a:r>
            <a:endParaRPr lang="es-MX" sz="600" dirty="0">
              <a:latin typeface="Gotham Light"/>
            </a:endParaRPr>
          </a:p>
        </p:txBody>
      </p:sp>
      <p:sp>
        <p:nvSpPr>
          <p:cNvPr id="51" name="Proceso 50"/>
          <p:cNvSpPr/>
          <p:nvPr/>
        </p:nvSpPr>
        <p:spPr>
          <a:xfrm>
            <a:off x="7189048" y="4299406"/>
            <a:ext cx="1337003" cy="58089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ATENCIÓN A LAS REDES SOCIALES Y A LAS PUBLICACIONES EN MEDIOS ELECTRÓNICOS.</a:t>
            </a:r>
            <a:endParaRPr lang="es-MX" sz="600" dirty="0">
              <a:latin typeface="Gotham Light"/>
            </a:endParaRPr>
          </a:p>
        </p:txBody>
      </p:sp>
      <p:sp>
        <p:nvSpPr>
          <p:cNvPr id="52" name="Proceso 51"/>
          <p:cNvSpPr/>
          <p:nvPr/>
        </p:nvSpPr>
        <p:spPr>
          <a:xfrm>
            <a:off x="5869495" y="5491291"/>
            <a:ext cx="1269534" cy="327874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latin typeface="Gotham Light"/>
              </a:rPr>
              <a:t>ATENDER AUDITORÍAS.</a:t>
            </a:r>
            <a:endParaRPr lang="es-MX" sz="600" dirty="0">
              <a:latin typeface="Gotham Light"/>
            </a:endParaRPr>
          </a:p>
        </p:txBody>
      </p:sp>
      <p:sp>
        <p:nvSpPr>
          <p:cNvPr id="53" name="Proceso 52"/>
          <p:cNvSpPr/>
          <p:nvPr/>
        </p:nvSpPr>
        <p:spPr>
          <a:xfrm>
            <a:off x="5869494" y="5903752"/>
            <a:ext cx="1269534" cy="48726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600" dirty="0" smtClean="0">
                <a:latin typeface="Gotham Light"/>
              </a:rPr>
              <a:t>COORDINAR LAS ACTIVIDADES DE  SUMINISTRO DE BIENES INFORMÁTICOS.</a:t>
            </a:r>
            <a:endParaRPr lang="es-ES" sz="600" dirty="0">
              <a:latin typeface="Gotham Light"/>
            </a:endParaRPr>
          </a:p>
        </p:txBody>
      </p:sp>
      <p:sp>
        <p:nvSpPr>
          <p:cNvPr id="54" name="Proceso 53"/>
          <p:cNvSpPr/>
          <p:nvPr/>
        </p:nvSpPr>
        <p:spPr>
          <a:xfrm>
            <a:off x="7206143" y="3372383"/>
            <a:ext cx="1337003" cy="396394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ELABORAR PROPUESTAS DE CONTENIDO.</a:t>
            </a:r>
            <a:endParaRPr lang="es-MX" sz="600" dirty="0">
              <a:latin typeface="Gotham Light"/>
            </a:endParaRPr>
          </a:p>
        </p:txBody>
      </p:sp>
      <p:sp>
        <p:nvSpPr>
          <p:cNvPr id="55" name="Proceso 54"/>
          <p:cNvSpPr/>
          <p:nvPr/>
        </p:nvSpPr>
        <p:spPr>
          <a:xfrm>
            <a:off x="7206221" y="3835895"/>
            <a:ext cx="1337003" cy="396394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GARANTIZAR LA DISPONIBILIDAD DE LA INFORMACIÓN.</a:t>
            </a:r>
            <a:endParaRPr lang="es-MX" sz="600" dirty="0">
              <a:latin typeface="Gotham Light"/>
            </a:endParaRPr>
          </a:p>
        </p:txBody>
      </p:sp>
      <p:sp>
        <p:nvSpPr>
          <p:cNvPr id="56" name="Proceso 55"/>
          <p:cNvSpPr/>
          <p:nvPr/>
        </p:nvSpPr>
        <p:spPr>
          <a:xfrm>
            <a:off x="8699384" y="3802364"/>
            <a:ext cx="1266382" cy="45811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600" dirty="0" smtClean="0">
                <a:latin typeface="Gotham Light"/>
              </a:rPr>
              <a:t>GENERAR HERRAMIENTAS DE GESTIÓN PARA LA TOMA DE DECISIONES DE LA POLITICA SOCIAL “TABLEROS DE CONTROL”</a:t>
            </a:r>
            <a:endParaRPr lang="es-ES" sz="600" dirty="0">
              <a:latin typeface="Gotham Light"/>
            </a:endParaRPr>
          </a:p>
        </p:txBody>
      </p:sp>
      <p:sp>
        <p:nvSpPr>
          <p:cNvPr id="57" name="Proceso 56"/>
          <p:cNvSpPr/>
          <p:nvPr/>
        </p:nvSpPr>
        <p:spPr>
          <a:xfrm>
            <a:off x="8719784" y="6277119"/>
            <a:ext cx="1266381" cy="66156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INVESTIGACIÓN Y MONITOREO DE NUEVAS  TECNOLOGIAS PARA EL DESARROLLO DE SISTEMAS DE INFORMACIÓN Y GEOREFERENCIACIÓN DE BENEFICIARIOS</a:t>
            </a:r>
            <a:endParaRPr lang="es-ES" sz="600" dirty="0">
              <a:latin typeface="Gotham Light"/>
            </a:endParaRPr>
          </a:p>
        </p:txBody>
      </p:sp>
      <p:sp>
        <p:nvSpPr>
          <p:cNvPr id="58" name="Proceso 57"/>
          <p:cNvSpPr/>
          <p:nvPr/>
        </p:nvSpPr>
        <p:spPr>
          <a:xfrm>
            <a:off x="10121072" y="4825595"/>
            <a:ext cx="1305177" cy="349931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ADMINISTRAR LAS BASES DE DATOS ORACLE Y MYSQL</a:t>
            </a:r>
            <a:endParaRPr lang="es-MX" sz="600" dirty="0">
              <a:latin typeface="Gotham Light"/>
            </a:endParaRPr>
          </a:p>
        </p:txBody>
      </p:sp>
      <p:sp>
        <p:nvSpPr>
          <p:cNvPr id="59" name="Proceso 58"/>
          <p:cNvSpPr/>
          <p:nvPr/>
        </p:nvSpPr>
        <p:spPr>
          <a:xfrm>
            <a:off x="10130032" y="5237974"/>
            <a:ext cx="1305177" cy="45244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600" dirty="0" smtClean="0">
                <a:latin typeface="Gotham Light"/>
              </a:rPr>
              <a:t>APLICAR HERRAMIENTAS DE DATAWAREHOUSE, INTELIGENCIA DE DATOS Y MINERIA DE DATOS</a:t>
            </a:r>
            <a:endParaRPr lang="es-MX" sz="600" dirty="0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69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89421" y="1032769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87196" y="2099577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87188" y="3003091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935078" y="5032940"/>
            <a:ext cx="1132609" cy="727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TECNOLÓGICA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881691" y="5030675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PLANEACIÓN Y SEGUIMIENTO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327293" y="5037208"/>
            <a:ext cx="1132609" cy="726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PROYECTOS Y SOPORTE TÉCNICO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638805" y="1249737"/>
            <a:ext cx="6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sz="1100" dirty="0"/>
              <a:t>UIPPE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919846" y="2284296"/>
            <a:ext cx="106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ENLACE ADMINISTRATIVO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978144" y="3268509"/>
            <a:ext cx="102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ASESORES</a:t>
            </a:r>
            <a:endParaRPr lang="es-MX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921145" y="2050706"/>
            <a:ext cx="1101621" cy="698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MÓDULO DE TRANSPARENCIA Y ACCESO A LA INFORMACIÓN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922812" y="3991956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TECNOLOGÍAS DE INFORMACIÓN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6922812" y="2991981"/>
            <a:ext cx="1132609" cy="72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A PROYECTOS</a:t>
            </a:r>
            <a:b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562633" y="1061776"/>
            <a:ext cx="211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ING. ABEL MENDOZA TALAVERA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ENC. DEL DESPACHO</a:t>
            </a:r>
            <a:b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MA. SALOMÉ  VARGAS ÁVILA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JAVIER SANTOS CASTAÑEDA</a:t>
            </a:r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155120" y="2128919"/>
            <a:ext cx="211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LUCINA TOVAR ZAMUDIO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b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RICARDO BERNALGARCÍA</a:t>
            </a:r>
          </a:p>
          <a:p>
            <a:endParaRPr lang="es-MX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093954" y="2253342"/>
            <a:ext cx="211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MA. CARMEN TAPIA VIEYRA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b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CLAUDIA ADRIANA CÍRIGO RAZO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ARACELI MARTÍNEZ ESQUIVEL </a:t>
            </a: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053449" y="3162977"/>
            <a:ext cx="211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LIC. MA. TRINIDAD FUENTES RUÍZ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b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CRISTÓBAL SÁNCHEZ BARRANCO</a:t>
            </a:r>
          </a:p>
          <a:p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024239" y="4711483"/>
            <a:ext cx="2110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FELIPE  AYALA GUADARRAMA</a:t>
            </a:r>
            <a:b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OLGA PELÁEZ </a:t>
            </a: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CARBAJAL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PAOLA OLIVA GUADARRAMA</a:t>
            </a:r>
          </a:p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EMIGDIA PALACIOS ANDRADE</a:t>
            </a:r>
          </a:p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MA. LETICIA DÍAZ ÁVILA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MA. SELENE ROSAS LÓPEZ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. DOLORES MEJÍA CONTRERAS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8155120" y="4121667"/>
            <a:ext cx="211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ING. ABEL MENDOZA TALAVERA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endParaRPr lang="es-MX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8155120" y="3040844"/>
            <a:ext cx="211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C.P. MOISÉS GUERRERO PÉREZ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</a:p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CÉSAR ORIHUELA ARCE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ALEJANDRO GARCÍA MONDRAGÓN</a:t>
            </a:r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9502872" y="4968528"/>
            <a:ext cx="2110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ING. EDUARDO CUELLAR SICARD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ALEJANDRA RUÍZ DE JESÚS</a:t>
            </a:r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495998" y="5316583"/>
            <a:ext cx="21107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TOMAS GUADARRAMA SÁNCHEZ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JAVIER SALGADO BELTRÁN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ROBERTO PERDOMO LÓPEZ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HERBERTH IRAM MEDINA SÁNCHEZ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DAVID GERÓNIMO MARTÍNEZ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JORGE  RODRÍGUEZ SANTIAGO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ANDRÉS SEGURA CASTRO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955485" y="5767407"/>
            <a:ext cx="246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ING. OSCAR </a:t>
            </a:r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DÍAZ ROBLES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GONZÁLEZ </a:t>
            </a:r>
            <a:r>
              <a:rPr lang="es-MX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GONZÁLEZ</a:t>
            </a:r>
            <a:endParaRPr lang="es-MX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ITZELL </a:t>
            </a: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BERENICE TOVAR SÁNCHEZ</a:t>
            </a:r>
            <a:endParaRPr lang="es-MX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9555275" y="7132455"/>
            <a:ext cx="2110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5032811" y="2457618"/>
            <a:ext cx="924914" cy="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5027967" y="3372014"/>
            <a:ext cx="924914" cy="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996231" y="2459605"/>
            <a:ext cx="924914" cy="3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4" idx="2"/>
          </p:cNvCxnSpPr>
          <p:nvPr/>
        </p:nvCxnSpPr>
        <p:spPr>
          <a:xfrm>
            <a:off x="5955726" y="1749741"/>
            <a:ext cx="0" cy="2101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4447996" y="3850934"/>
            <a:ext cx="304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10" idx="0"/>
          </p:cNvCxnSpPr>
          <p:nvPr/>
        </p:nvCxnSpPr>
        <p:spPr>
          <a:xfrm flipV="1">
            <a:off x="4447996" y="3850934"/>
            <a:ext cx="0" cy="117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7484695" y="3850934"/>
            <a:ext cx="0" cy="149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542863" y="5043597"/>
            <a:ext cx="1132609" cy="71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Y BASES DE DATOS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5345625" y="5784973"/>
            <a:ext cx="246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ING. SILVERIO BARRIENTOS Z.</a:t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CLAUDIA HERNÁNDEZ COLÍN</a:t>
            </a:r>
            <a:b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MONSERRAT NAVARRETE HDZ</a:t>
            </a:r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H="1" flipV="1">
            <a:off x="7472849" y="5760570"/>
            <a:ext cx="4130" cy="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092843" y="4852869"/>
            <a:ext cx="636" cy="191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 flipV="1">
            <a:off x="8926528" y="4855894"/>
            <a:ext cx="636" cy="191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7" idx="0"/>
          </p:cNvCxnSpPr>
          <p:nvPr/>
        </p:nvCxnSpPr>
        <p:spPr>
          <a:xfrm flipH="1">
            <a:off x="7501383" y="4707984"/>
            <a:ext cx="2724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" y="-2100"/>
            <a:ext cx="937163" cy="709416"/>
          </a:xfrm>
          <a:prstGeom prst="rect">
            <a:avLst/>
          </a:prstGeom>
        </p:spPr>
      </p:pic>
      <p:cxnSp>
        <p:nvCxnSpPr>
          <p:cNvPr id="62" name="Conector recto 61"/>
          <p:cNvCxnSpPr/>
          <p:nvPr/>
        </p:nvCxnSpPr>
        <p:spPr>
          <a:xfrm>
            <a:off x="5944407" y="3371629"/>
            <a:ext cx="9822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6092843" y="4855482"/>
            <a:ext cx="2833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8" descr="G b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986"/>
            <a:ext cx="10128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15" y="36201"/>
            <a:ext cx="808760" cy="6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1894118" y="206829"/>
            <a:ext cx="851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 DE INFORMACIÓN, PLANEACIÓN, PROGRAMACIÓN Y EVLUACIÓN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025746" y="6477000"/>
            <a:ext cx="215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/>
              <a:t>SEPTIEMBRE DE 2014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2336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842</Words>
  <Application>Microsoft Office PowerPoint</Application>
  <PresentationFormat>Panorámica</PresentationFormat>
  <Paragraphs>120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Gotham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SEDESOL</dc:creator>
  <cp:lastModifiedBy>Asesor</cp:lastModifiedBy>
  <cp:revision>51</cp:revision>
  <cp:lastPrinted>2015-03-25T17:50:32Z</cp:lastPrinted>
  <dcterms:created xsi:type="dcterms:W3CDTF">2014-09-19T14:57:08Z</dcterms:created>
  <dcterms:modified xsi:type="dcterms:W3CDTF">2015-03-26T18:49:16Z</dcterms:modified>
</cp:coreProperties>
</file>