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8" r:id="rId5"/>
    <p:sldId id="267" r:id="rId6"/>
    <p:sldId id="271" r:id="rId7"/>
    <p:sldId id="269" r:id="rId8"/>
    <p:sldId id="270" r:id="rId9"/>
    <p:sldId id="27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2160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1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8/13/2020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8/13/2020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Why Jake as Head </a:t>
            </a:r>
            <a:r>
              <a:rPr lang="en-US" sz="4000" dirty="0" err="1"/>
              <a:t>Vinter</a:t>
            </a:r>
            <a:r>
              <a:rPr lang="en-US" sz="4000" dirty="0"/>
              <a:t> &amp; Oenologist?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Your name | Teacher’s name | School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E5D34-EC98-479B-B7E3-43CCBFC29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79" y="0"/>
            <a:ext cx="4580021" cy="4580021"/>
          </a:xfrm>
          <a:prstGeom prst="rect">
            <a:avLst/>
          </a:prstGeom>
        </p:spPr>
      </p:pic>
      <p:pic>
        <p:nvPicPr>
          <p:cNvPr id="1028" name="Picture 4" descr="Best 100+ Wine Pictures [HQ] | Download Free Images on Unsplash">
            <a:extLst>
              <a:ext uri="{FF2B5EF4-FFF2-40B4-BE49-F238E27FC236}">
                <a16:creationId xmlns:a16="http://schemas.microsoft.com/office/drawing/2014/main" id="{FB3C9167-23D1-45D0-8A34-FFFD7EF0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31" y="0"/>
            <a:ext cx="3053347" cy="45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Vinho</a:t>
            </a:r>
            <a:r>
              <a:rPr lang="en-US" dirty="0"/>
              <a:t> Verde Region Wine – Head </a:t>
            </a:r>
            <a:r>
              <a:rPr lang="en-US" dirty="0" err="1"/>
              <a:t>Vinter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Qualification: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Proprietary process to consistently produce a high quality product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b="1" dirty="0"/>
          </a:p>
          <a:p>
            <a:pPr>
              <a:spcBef>
                <a:spcPts val="0"/>
              </a:spcBef>
            </a:pPr>
            <a:r>
              <a:rPr lang="en-US" dirty="0"/>
              <a:t>The process…</a:t>
            </a:r>
          </a:p>
          <a:p>
            <a:pPr>
              <a:spcBef>
                <a:spcPts val="0"/>
              </a:spcBef>
            </a:pPr>
            <a:endParaRPr lang="en-US" sz="9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Discovery Matrix: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Identifies key relationships of core product characteristics (Qty and % Mix).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Performance Dispersion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Identifies distribution of core product characteristics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Stack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Provides segmentation and scale of core product characteristics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Ranked Heat Map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Provides relationship trends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9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 Mapping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Provides recipe targets of core product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Matrix - Qty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6E340-5F73-49D4-9CCD-118079EA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0844"/>
            <a:ext cx="12192000" cy="59771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383674-392B-4171-8A7F-1C2094854FF1}"/>
              </a:ext>
            </a:extLst>
          </p:cNvPr>
          <p:cNvSpPr/>
          <p:nvPr/>
        </p:nvSpPr>
        <p:spPr>
          <a:xfrm>
            <a:off x="2982287" y="3029824"/>
            <a:ext cx="985706" cy="50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013EA4-E93A-4404-84C8-D253DF3C8794}"/>
              </a:ext>
            </a:extLst>
          </p:cNvPr>
          <p:cNvSpPr/>
          <p:nvPr/>
        </p:nvSpPr>
        <p:spPr>
          <a:xfrm>
            <a:off x="940965" y="1093365"/>
            <a:ext cx="985706" cy="503339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38396-F93C-4EB1-BCE0-B6DCE7A0D2B4}"/>
              </a:ext>
            </a:extLst>
          </p:cNvPr>
          <p:cNvSpPr/>
          <p:nvPr/>
        </p:nvSpPr>
        <p:spPr>
          <a:xfrm>
            <a:off x="1933663" y="1605093"/>
            <a:ext cx="1042332" cy="455803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55A7A7-809C-4ECB-BBB0-D95B2C3A4A1B}"/>
              </a:ext>
            </a:extLst>
          </p:cNvPr>
          <p:cNvSpPr/>
          <p:nvPr/>
        </p:nvSpPr>
        <p:spPr>
          <a:xfrm>
            <a:off x="2975995" y="2083265"/>
            <a:ext cx="1017165" cy="455803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8106C-46CD-4BA8-B22E-989C4B58C525}"/>
              </a:ext>
            </a:extLst>
          </p:cNvPr>
          <p:cNvSpPr/>
          <p:nvPr/>
        </p:nvSpPr>
        <p:spPr>
          <a:xfrm>
            <a:off x="3999452" y="2541704"/>
            <a:ext cx="1017165" cy="489520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2862C-11FB-44A8-9370-102D43A4FE00}"/>
              </a:ext>
            </a:extLst>
          </p:cNvPr>
          <p:cNvSpPr/>
          <p:nvPr/>
        </p:nvSpPr>
        <p:spPr>
          <a:xfrm>
            <a:off x="1937857" y="1090569"/>
            <a:ext cx="1048624" cy="50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7114DE-C70C-4F94-A921-3F4A2DD2FBEF}"/>
              </a:ext>
            </a:extLst>
          </p:cNvPr>
          <p:cNvSpPr/>
          <p:nvPr/>
        </p:nvSpPr>
        <p:spPr>
          <a:xfrm>
            <a:off x="1933663" y="4009936"/>
            <a:ext cx="1042332" cy="455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D30F86-FBDA-4333-A461-70945ACD0D51}"/>
              </a:ext>
            </a:extLst>
          </p:cNvPr>
          <p:cNvSpPr/>
          <p:nvPr/>
        </p:nvSpPr>
        <p:spPr>
          <a:xfrm>
            <a:off x="1944149" y="4960688"/>
            <a:ext cx="1042332" cy="455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64B02-C03F-42C4-98DE-9491A0550043}"/>
              </a:ext>
            </a:extLst>
          </p:cNvPr>
          <p:cNvSpPr/>
          <p:nvPr/>
        </p:nvSpPr>
        <p:spPr>
          <a:xfrm>
            <a:off x="7033120" y="4960687"/>
            <a:ext cx="1042332" cy="455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AFF0F-FB72-4A29-AA99-C97D832AED8B}"/>
              </a:ext>
            </a:extLst>
          </p:cNvPr>
          <p:cNvSpPr/>
          <p:nvPr/>
        </p:nvSpPr>
        <p:spPr>
          <a:xfrm>
            <a:off x="9065703" y="1112938"/>
            <a:ext cx="1042332" cy="455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7FDD9D-9500-48E5-8ED8-FA31698DAF56}"/>
              </a:ext>
            </a:extLst>
          </p:cNvPr>
          <p:cNvSpPr/>
          <p:nvPr/>
        </p:nvSpPr>
        <p:spPr>
          <a:xfrm>
            <a:off x="2975995" y="2060778"/>
            <a:ext cx="1017165" cy="480926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849E0-EA8D-4DD3-A780-477DEF15E004}"/>
              </a:ext>
            </a:extLst>
          </p:cNvPr>
          <p:cNvSpPr/>
          <p:nvPr/>
        </p:nvSpPr>
        <p:spPr>
          <a:xfrm>
            <a:off x="9081607" y="4957894"/>
            <a:ext cx="1017165" cy="481363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0B7878-5460-475B-8E75-D14D146B58C1}"/>
              </a:ext>
            </a:extLst>
          </p:cNvPr>
          <p:cNvSpPr/>
          <p:nvPr/>
        </p:nvSpPr>
        <p:spPr>
          <a:xfrm>
            <a:off x="5016617" y="3025069"/>
            <a:ext cx="1017165" cy="489521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BB341E-4A9C-4004-96BD-3C36C606FD18}"/>
              </a:ext>
            </a:extLst>
          </p:cNvPr>
          <p:cNvSpPr/>
          <p:nvPr/>
        </p:nvSpPr>
        <p:spPr>
          <a:xfrm>
            <a:off x="6033782" y="3514590"/>
            <a:ext cx="1017165" cy="461558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B30FA6-79CD-4B23-BB6E-31DC026174C3}"/>
              </a:ext>
            </a:extLst>
          </p:cNvPr>
          <p:cNvSpPr/>
          <p:nvPr/>
        </p:nvSpPr>
        <p:spPr>
          <a:xfrm>
            <a:off x="7050946" y="3981577"/>
            <a:ext cx="1017166" cy="487039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52D6EA-6848-4FFE-87F1-3523BB2B4B40}"/>
              </a:ext>
            </a:extLst>
          </p:cNvPr>
          <p:cNvSpPr/>
          <p:nvPr/>
        </p:nvSpPr>
        <p:spPr>
          <a:xfrm>
            <a:off x="8075452" y="4473962"/>
            <a:ext cx="1017165" cy="48672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CDFFCA-2793-4F55-AEFB-279CFFD95408}"/>
              </a:ext>
            </a:extLst>
          </p:cNvPr>
          <p:cNvSpPr/>
          <p:nvPr/>
        </p:nvSpPr>
        <p:spPr>
          <a:xfrm>
            <a:off x="10107161" y="5434850"/>
            <a:ext cx="1017165" cy="48672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423BC-6D65-40B8-A1DE-5A9A4C8F6DF3}"/>
              </a:ext>
            </a:extLst>
          </p:cNvPr>
          <p:cNvSpPr/>
          <p:nvPr/>
        </p:nvSpPr>
        <p:spPr>
          <a:xfrm>
            <a:off x="11114627" y="5921575"/>
            <a:ext cx="1017165" cy="486725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979340-B31D-48CE-A871-0AD351D86331}"/>
              </a:ext>
            </a:extLst>
          </p:cNvPr>
          <p:cNvSpPr/>
          <p:nvPr/>
        </p:nvSpPr>
        <p:spPr>
          <a:xfrm>
            <a:off x="9065703" y="3991526"/>
            <a:ext cx="1042332" cy="455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CC2145-ED9D-4B04-8834-29219BFD56F5}"/>
              </a:ext>
            </a:extLst>
          </p:cNvPr>
          <p:cNvSpPr txBox="1"/>
          <p:nvPr/>
        </p:nvSpPr>
        <p:spPr>
          <a:xfrm>
            <a:off x="7197754" y="457788"/>
            <a:ext cx="51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relevant relationships &amp;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Matrix - % Mix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37AC9-8B78-4DF4-A90E-A1036A3F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80844"/>
            <a:ext cx="12192000" cy="59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2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– Mix vs. Quantity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CAD37-E00D-4D2E-9F29-48438DF2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88"/>
            <a:ext cx="12192000" cy="59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2B-813B-4F53-B75C-E5103E7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62CF-24FE-4D7E-8A7C-4F8C7151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E7148-8CD3-419B-98CC-A76BD721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9232"/>
            <a:ext cx="12192000" cy="5978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93FCE3-A1E0-443A-B8AD-4B084E5D6B82}"/>
              </a:ext>
            </a:extLst>
          </p:cNvPr>
          <p:cNvSpPr/>
          <p:nvPr/>
        </p:nvSpPr>
        <p:spPr>
          <a:xfrm>
            <a:off x="176169" y="3112316"/>
            <a:ext cx="11945923" cy="4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C5247-BA6F-41E5-A143-4134DF4A514E}"/>
              </a:ext>
            </a:extLst>
          </p:cNvPr>
          <p:cNvSpPr/>
          <p:nvPr/>
        </p:nvSpPr>
        <p:spPr>
          <a:xfrm>
            <a:off x="176168" y="5993935"/>
            <a:ext cx="11945923" cy="419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2B-813B-4F53-B75C-E5103E7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62CF-24FE-4D7E-8A7C-4F8C7151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E771A-72FE-4F2C-B319-DAC39E9C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233"/>
            <a:ext cx="12192000" cy="59687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C49223-C578-4EA9-83EB-8F1DB9A23D70}"/>
              </a:ext>
            </a:extLst>
          </p:cNvPr>
          <p:cNvSpPr/>
          <p:nvPr/>
        </p:nvSpPr>
        <p:spPr>
          <a:xfrm>
            <a:off x="10184235" y="1028700"/>
            <a:ext cx="2007765" cy="5829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2B-813B-4F53-B75C-E5103E7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D962-5441-4681-8E7A-E4B02509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64066"/>
            <a:ext cx="12192000" cy="59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F5141-757C-41DA-B656-D4C50C46B741}"/>
              </a:ext>
            </a:extLst>
          </p:cNvPr>
          <p:cNvSpPr/>
          <p:nvPr/>
        </p:nvSpPr>
        <p:spPr>
          <a:xfrm>
            <a:off x="0" y="1224280"/>
            <a:ext cx="12192000" cy="29412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B912B-813B-4F53-B75C-E5103E79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27000"/>
            <a:ext cx="10459673" cy="1097280"/>
          </a:xfrm>
        </p:spPr>
        <p:txBody>
          <a:bodyPr/>
          <a:lstStyle/>
          <a:p>
            <a:r>
              <a:rPr lang="en-US" dirty="0"/>
              <a:t>Results Mapping </a:t>
            </a:r>
            <a:r>
              <a:rPr lang="en-US" sz="2800" dirty="0"/>
              <a:t>– What makes a high quality wine…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82927-95C8-417E-AE89-9F1B84D0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2" y="889597"/>
            <a:ext cx="9764786" cy="59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108</TotalTime>
  <Words>171</Words>
  <Application>Microsoft Office PowerPoint</Application>
  <PresentationFormat>Widescreen</PresentationFormat>
  <Paragraphs>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Science Project 16x9</vt:lpstr>
      <vt:lpstr>Why Jake as Head Vinter &amp; Oenologist?</vt:lpstr>
      <vt:lpstr>Vinho Verde Region Wine – Head Vinter</vt:lpstr>
      <vt:lpstr>Discovery Matrix - Qty</vt:lpstr>
      <vt:lpstr>Discovery Matrix - % Mix</vt:lpstr>
      <vt:lpstr>Research – Mix vs. Quantity</vt:lpstr>
      <vt:lpstr>Performance Dispersion</vt:lpstr>
      <vt:lpstr>Average Stack</vt:lpstr>
      <vt:lpstr>Ranked Heat Map</vt:lpstr>
      <vt:lpstr>Results Mapping – What makes a high quality wine…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Garet Douglass</dc:creator>
  <cp:lastModifiedBy>Garet Douglass</cp:lastModifiedBy>
  <cp:revision>11</cp:revision>
  <dcterms:created xsi:type="dcterms:W3CDTF">2020-08-13T23:49:07Z</dcterms:created>
  <dcterms:modified xsi:type="dcterms:W3CDTF">2020-08-14T01:38:02Z</dcterms:modified>
</cp:coreProperties>
</file>