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8" roundtripDataSignature="AMtx7miQRnBN9qRjfgcGuPyoVviiOeR7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customschemas.google.com/relationships/presentationmetadata" Target="metadata"/><Relationship Id="rId27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83e7655154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83e765515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83b058e62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83b058e6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83b058e620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83b058e62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74ba88d52b_0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74ba88d52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74ba88d52b_0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74ba88d52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74ba88d52b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74ba88d52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74ba88d52b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74ba88d52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74ba88d52b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74ba88d52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74ba88d52b_0_1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74ba88d52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74ba88d52b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74ba88d52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74ba88d5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g74ba88d52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74ba88d52b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74ba88d52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74ba88d52b_0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74ba88d52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Google Shape;13;p8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8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8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8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8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8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8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8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8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8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8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8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8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8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8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8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8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" name="Google Shape;32;p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3" name="Google Shape;33;p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8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8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8"/>
          <p:cNvSpPr txBox="1"/>
          <p:nvPr>
            <p:ph type="ctrTitle"/>
          </p:nvPr>
        </p:nvSpPr>
        <p:spPr>
          <a:xfrm>
            <a:off x="1759236" y="2075504"/>
            <a:ext cx="8679915" cy="17487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5400"/>
              <a:buFont typeface="Calibri"/>
              <a:buNone/>
              <a:defRPr sz="54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1759237" y="3906266"/>
            <a:ext cx="8673427" cy="1322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b="0" sz="1800">
                <a:solidFill>
                  <a:srgbClr val="FFFEF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9pPr>
          </a:lstStyle>
          <a:p/>
        </p:txBody>
      </p:sp>
      <p:sp>
        <p:nvSpPr>
          <p:cNvPr id="38" name="Google Shape;38;p8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oogle Shape;271;p17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72" name="Google Shape;272;p17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7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7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7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7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7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7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7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7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7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7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7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7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7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7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7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7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7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7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7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3" name="Google Shape;293;p17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94" name="Google Shape;294;p1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7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7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7" name="Google Shape;297;p17"/>
          <p:cNvSpPr txBox="1"/>
          <p:nvPr>
            <p:ph type="title"/>
          </p:nvPr>
        </p:nvSpPr>
        <p:spPr>
          <a:xfrm>
            <a:off x="888632" y="2349925"/>
            <a:ext cx="3501196" cy="2456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17"/>
          <p:cNvSpPr txBox="1"/>
          <p:nvPr>
            <p:ph idx="1" type="body"/>
          </p:nvPr>
        </p:nvSpPr>
        <p:spPr>
          <a:xfrm rot="5400000">
            <a:off x="5618955" y="285746"/>
            <a:ext cx="5257090" cy="6275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299" name="Google Shape;299;p17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17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17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18"/>
          <p:cNvGrpSpPr/>
          <p:nvPr/>
        </p:nvGrpSpPr>
        <p:grpSpPr>
          <a:xfrm flipH="1">
            <a:off x="-1" y="0"/>
            <a:ext cx="12584114" cy="6853238"/>
            <a:chOff x="-417513" y="0"/>
            <a:chExt cx="12584114" cy="6853238"/>
          </a:xfrm>
        </p:grpSpPr>
        <p:sp>
          <p:nvSpPr>
            <p:cNvPr id="304" name="Google Shape;304;p18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8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8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8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8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8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8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8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8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8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5" name="Google Shape;325;p18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326" name="Google Shape;326;p18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8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8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9" name="Google Shape;329;p18"/>
          <p:cNvSpPr txBox="1"/>
          <p:nvPr>
            <p:ph type="title"/>
          </p:nvPr>
        </p:nvSpPr>
        <p:spPr>
          <a:xfrm rot="5400000">
            <a:off x="8329814" y="1827548"/>
            <a:ext cx="2456442" cy="3501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18"/>
          <p:cNvSpPr txBox="1"/>
          <p:nvPr>
            <p:ph idx="1" type="body"/>
          </p:nvPr>
        </p:nvSpPr>
        <p:spPr>
          <a:xfrm rot="5400000">
            <a:off x="1308406" y="292784"/>
            <a:ext cx="5257303" cy="6268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331" name="Google Shape;331;p18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18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18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3" name="Google Shape;43;p9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9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9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9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9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9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9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9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9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9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9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9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9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9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9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9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9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9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9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9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" name="Google Shape;64;p9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5" name="Google Shape;65;p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9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Google Shape;68;p9"/>
          <p:cNvSpPr txBox="1"/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5118447" y="803186"/>
            <a:ext cx="6281873" cy="5248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0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Google Shape;75;p10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0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0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0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0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0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0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0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0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0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0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0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0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0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0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0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0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0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" name="Google Shape;96;p1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97" name="Google Shape;97;p10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0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0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0"/>
          <p:cNvSpPr txBox="1"/>
          <p:nvPr>
            <p:ph type="title"/>
          </p:nvPr>
        </p:nvSpPr>
        <p:spPr>
          <a:xfrm>
            <a:off x="889000" y="2339669"/>
            <a:ext cx="3500828" cy="2470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0"/>
          <p:cNvSpPr txBox="1"/>
          <p:nvPr>
            <p:ph idx="1" type="body"/>
          </p:nvPr>
        </p:nvSpPr>
        <p:spPr>
          <a:xfrm>
            <a:off x="5120878" y="803187"/>
            <a:ext cx="6269591" cy="2382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102" name="Google Shape;102;p10"/>
          <p:cNvSpPr txBox="1"/>
          <p:nvPr>
            <p:ph idx="2" type="body"/>
          </p:nvPr>
        </p:nvSpPr>
        <p:spPr>
          <a:xfrm>
            <a:off x="5118447" y="3672162"/>
            <a:ext cx="6272022" cy="2383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103" name="Google Shape;103;p10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0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0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1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08" name="Google Shape;108;p11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" name="Google Shape;129;p1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30" name="Google Shape;130;p1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1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11"/>
          <p:cNvSpPr txBox="1"/>
          <p:nvPr>
            <p:ph type="title"/>
          </p:nvPr>
        </p:nvSpPr>
        <p:spPr>
          <a:xfrm>
            <a:off x="889001" y="2363915"/>
            <a:ext cx="3500828" cy="24604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1"/>
          <p:cNvSpPr txBox="1"/>
          <p:nvPr>
            <p:ph idx="1" type="body"/>
          </p:nvPr>
        </p:nvSpPr>
        <p:spPr>
          <a:xfrm>
            <a:off x="5125137" y="803185"/>
            <a:ext cx="626508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2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9pPr>
          </a:lstStyle>
          <a:p/>
        </p:txBody>
      </p:sp>
      <p:sp>
        <p:nvSpPr>
          <p:cNvPr id="135" name="Google Shape;135;p11"/>
          <p:cNvSpPr txBox="1"/>
          <p:nvPr>
            <p:ph idx="2" type="body"/>
          </p:nvPr>
        </p:nvSpPr>
        <p:spPr>
          <a:xfrm>
            <a:off x="5125305" y="1488985"/>
            <a:ext cx="6264350" cy="16968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136" name="Google Shape;136;p11"/>
          <p:cNvSpPr txBox="1"/>
          <p:nvPr>
            <p:ph idx="3" type="body"/>
          </p:nvPr>
        </p:nvSpPr>
        <p:spPr>
          <a:xfrm>
            <a:off x="5118653" y="3665887"/>
            <a:ext cx="6264414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2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9pPr>
          </a:lstStyle>
          <a:p/>
        </p:txBody>
      </p:sp>
      <p:sp>
        <p:nvSpPr>
          <p:cNvPr id="137" name="Google Shape;137;p11"/>
          <p:cNvSpPr txBox="1"/>
          <p:nvPr>
            <p:ph idx="4" type="body"/>
          </p:nvPr>
        </p:nvSpPr>
        <p:spPr>
          <a:xfrm>
            <a:off x="5118447" y="4351687"/>
            <a:ext cx="6265588" cy="170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138" name="Google Shape;138;p11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1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1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43" name="Google Shape;143;p12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2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2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2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2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2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2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2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2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2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2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2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2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2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2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2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2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2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2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" name="Google Shape;162;p12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163" name="Google Shape;163;p12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2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2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" name="Google Shape;166;p12"/>
          <p:cNvSpPr txBox="1"/>
          <p:nvPr>
            <p:ph type="title"/>
          </p:nvPr>
        </p:nvSpPr>
        <p:spPr>
          <a:xfrm>
            <a:off x="3344216" y="2074730"/>
            <a:ext cx="5490224" cy="168939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400"/>
              <a:buFont typeface="Calibri"/>
              <a:buNone/>
              <a:defRPr sz="44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2"/>
          <p:cNvSpPr txBox="1"/>
          <p:nvPr>
            <p:ph idx="1" type="body"/>
          </p:nvPr>
        </p:nvSpPr>
        <p:spPr>
          <a:xfrm>
            <a:off x="3344215" y="3846851"/>
            <a:ext cx="5490223" cy="1383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FFFEF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8" name="Google Shape;168;p12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2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2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1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73" name="Google Shape;173;p13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3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1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95" name="Google Shape;195;p13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3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13"/>
          <p:cNvSpPr txBox="1"/>
          <p:nvPr>
            <p:ph type="title"/>
          </p:nvPr>
        </p:nvSpPr>
        <p:spPr>
          <a:xfrm>
            <a:off x="888632" y="2349925"/>
            <a:ext cx="3501196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13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13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13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14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14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15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08" name="Google Shape;208;p15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" name="Google Shape;229;p15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0" name="Google Shape;230;p15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5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5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" name="Google Shape;233;p15"/>
          <p:cNvSpPr txBox="1"/>
          <p:nvPr>
            <p:ph type="title"/>
          </p:nvPr>
        </p:nvSpPr>
        <p:spPr>
          <a:xfrm>
            <a:off x="888631" y="2352026"/>
            <a:ext cx="3501197" cy="12232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200"/>
              <a:buFont typeface="Calibri"/>
              <a:buNone/>
              <a:defRPr sz="32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15"/>
          <p:cNvSpPr txBox="1"/>
          <p:nvPr>
            <p:ph idx="1" type="body"/>
          </p:nvPr>
        </p:nvSpPr>
        <p:spPr>
          <a:xfrm>
            <a:off x="5109983" y="802809"/>
            <a:ext cx="6275035" cy="5249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235" name="Google Shape;235;p15"/>
          <p:cNvSpPr txBox="1"/>
          <p:nvPr>
            <p:ph idx="2" type="body"/>
          </p:nvPr>
        </p:nvSpPr>
        <p:spPr>
          <a:xfrm>
            <a:off x="888631" y="3580186"/>
            <a:ext cx="3501197" cy="1221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FFFEF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9pPr>
          </a:lstStyle>
          <a:p/>
        </p:txBody>
      </p:sp>
      <p:sp>
        <p:nvSpPr>
          <p:cNvPr id="236" name="Google Shape;236;p15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15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15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1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41" name="Google Shape;241;p16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" name="Google Shape;260;p16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261" name="Google Shape;261;p1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4" name="Google Shape;264;p16"/>
          <p:cNvSpPr/>
          <p:nvPr>
            <p:ph idx="2" type="pic"/>
          </p:nvPr>
        </p:nvSpPr>
        <p:spPr>
          <a:xfrm>
            <a:off x="7543510" y="0"/>
            <a:ext cx="464849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5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08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64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65" name="Google Shape;265;p16"/>
          <p:cNvSpPr txBox="1"/>
          <p:nvPr>
            <p:ph type="title"/>
          </p:nvPr>
        </p:nvSpPr>
        <p:spPr>
          <a:xfrm>
            <a:off x="885443" y="2360255"/>
            <a:ext cx="5776646" cy="117803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600"/>
              <a:buFont typeface="Calibri"/>
              <a:buNone/>
              <a:defRPr sz="36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16"/>
          <p:cNvSpPr txBox="1"/>
          <p:nvPr>
            <p:ph idx="1" type="body"/>
          </p:nvPr>
        </p:nvSpPr>
        <p:spPr>
          <a:xfrm>
            <a:off x="885443" y="3545012"/>
            <a:ext cx="5776646" cy="1274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FFFEF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9pPr>
          </a:lstStyle>
          <a:p/>
        </p:txBody>
      </p:sp>
      <p:sp>
        <p:nvSpPr>
          <p:cNvPr id="267" name="Google Shape;267;p16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16"/>
          <p:cNvSpPr txBox="1"/>
          <p:nvPr>
            <p:ph idx="11" type="ftr"/>
          </p:nvPr>
        </p:nvSpPr>
        <p:spPr>
          <a:xfrm>
            <a:off x="804672" y="6227064"/>
            <a:ext cx="5942203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16"/>
          <p:cNvSpPr txBox="1"/>
          <p:nvPr>
            <p:ph idx="12" type="sldNum"/>
          </p:nvPr>
        </p:nvSpPr>
        <p:spPr>
          <a:xfrm>
            <a:off x="5828377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>
            <a:lvl1pPr lv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036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26389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2419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242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242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242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242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242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aggle.com/lava18/google-play-store-app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"/>
          <p:cNvSpPr txBox="1"/>
          <p:nvPr>
            <p:ph type="ctrTitle"/>
          </p:nvPr>
        </p:nvSpPr>
        <p:spPr>
          <a:xfrm>
            <a:off x="1759225" y="2075500"/>
            <a:ext cx="8679900" cy="214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5400"/>
              <a:buFont typeface="Calibri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5400"/>
              <a:buFont typeface="Calibri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5400"/>
              <a:buFont typeface="Calibri"/>
              <a:buNone/>
            </a:pPr>
            <a:r>
              <a:t/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5400"/>
              <a:buFont typeface="Calibri"/>
              <a:buNone/>
            </a:pPr>
            <a:r>
              <a:rPr lang="en-US"/>
              <a:t>on </a:t>
            </a:r>
            <a:r>
              <a:rPr lang="en-US"/>
              <a:t>Google Play</a:t>
            </a:r>
            <a:endParaRPr/>
          </a:p>
        </p:txBody>
      </p:sp>
      <p:sp>
        <p:nvSpPr>
          <p:cNvPr id="339" name="Google Shape;339;p1"/>
          <p:cNvSpPr txBox="1"/>
          <p:nvPr>
            <p:ph idx="1" type="subTitle"/>
          </p:nvPr>
        </p:nvSpPr>
        <p:spPr>
          <a:xfrm>
            <a:off x="1759225" y="4411576"/>
            <a:ext cx="8673600" cy="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rPr lang="en-US"/>
              <a:t>Dave Fonorow, Thomas Knies, Lisa Reed-Preston, Sherrill Toran</a:t>
            </a:r>
            <a:endParaRPr/>
          </a:p>
        </p:txBody>
      </p:sp>
      <p:pic>
        <p:nvPicPr>
          <p:cNvPr id="340" name="Google Shape;340;p1"/>
          <p:cNvPicPr preferRelativeResize="0"/>
          <p:nvPr/>
        </p:nvPicPr>
        <p:blipFill rotWithShape="1">
          <a:blip r:embed="rId3">
            <a:alphaModFix/>
          </a:blip>
          <a:srcRect b="0" l="9425" r="9041" t="14813"/>
          <a:stretch/>
        </p:blipFill>
        <p:spPr>
          <a:xfrm>
            <a:off x="4732450" y="2075500"/>
            <a:ext cx="2438400" cy="150835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1"/>
          <p:cNvSpPr txBox="1"/>
          <p:nvPr/>
        </p:nvSpPr>
        <p:spPr>
          <a:xfrm>
            <a:off x="1765500" y="1144475"/>
            <a:ext cx="8673600" cy="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FFFEFF"/>
                </a:solidFill>
                <a:latin typeface="Calibri"/>
                <a:ea typeface="Calibri"/>
                <a:cs typeface="Calibri"/>
                <a:sym typeface="Calibri"/>
              </a:rPr>
              <a:t>What makes an app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"/>
          <p:cNvSpPr txBox="1"/>
          <p:nvPr>
            <p:ph type="title"/>
          </p:nvPr>
        </p:nvSpPr>
        <p:spPr>
          <a:xfrm>
            <a:off x="889000" y="2339669"/>
            <a:ext cx="3500828" cy="2470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en-US"/>
              <a:t>Genre Comparison</a:t>
            </a:r>
            <a:endParaRPr/>
          </a:p>
        </p:txBody>
      </p:sp>
      <p:pic>
        <p:nvPicPr>
          <p:cNvPr descr="A screenshot of a cell phone&#10;&#10;Description automatically generated" id="450" name="Google Shape;450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8400" y="1622252"/>
            <a:ext cx="3651000" cy="361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4"/>
          <p:cNvSpPr txBox="1"/>
          <p:nvPr/>
        </p:nvSpPr>
        <p:spPr>
          <a:xfrm>
            <a:off x="889000" y="1699861"/>
            <a:ext cx="350082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FFEFF"/>
                </a:solidFill>
                <a:latin typeface="Calibri"/>
                <a:ea typeface="Calibri"/>
                <a:cs typeface="Calibri"/>
                <a:sym typeface="Calibri"/>
              </a:rPr>
              <a:t>What influences installs?</a:t>
            </a:r>
            <a:endParaRPr sz="25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452" name="Google Shape;452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7522" y="1730095"/>
            <a:ext cx="2974450" cy="339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5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58" name="Google Shape;458;p5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5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5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5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5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5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5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5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5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5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5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5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5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5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5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5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5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5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5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7" name="Google Shape;477;p5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478" name="Google Shape;478;p5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5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5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1" name="Google Shape;481;p5"/>
          <p:cNvSpPr/>
          <p:nvPr/>
        </p:nvSpPr>
        <p:spPr>
          <a:xfrm>
            <a:off x="-1" y="-1"/>
            <a:ext cx="12193060" cy="686920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482" name="Google Shape;482;p5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83" name="Google Shape;483;p5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5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5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5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5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5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5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5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5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5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5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34901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5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34901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5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5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5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5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5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5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5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2" name="Google Shape;502;p5"/>
          <p:cNvSpPr/>
          <p:nvPr/>
        </p:nvSpPr>
        <p:spPr>
          <a:xfrm>
            <a:off x="1150" y="6214000"/>
            <a:ext cx="12192000" cy="663900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rgbClr val="AB12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03" name="Google Shape;503;p5"/>
          <p:cNvSpPr txBox="1"/>
          <p:nvPr>
            <p:ph type="title"/>
          </p:nvPr>
        </p:nvSpPr>
        <p:spPr>
          <a:xfrm>
            <a:off x="1256713" y="6026469"/>
            <a:ext cx="94353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28600" spcFirstLastPara="1" rIns="228600" wrap="square" tIns="2286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Popularity of Android Version</a:t>
            </a:r>
            <a:endParaRPr/>
          </a:p>
        </p:txBody>
      </p:sp>
      <p:sp>
        <p:nvSpPr>
          <p:cNvPr id="504" name="Google Shape;504;p5"/>
          <p:cNvSpPr/>
          <p:nvPr/>
        </p:nvSpPr>
        <p:spPr>
          <a:xfrm>
            <a:off x="0" y="0"/>
            <a:ext cx="12192000" cy="5058957"/>
          </a:xfrm>
          <a:custGeom>
            <a:rect b="b" l="l" r="r" t="t"/>
            <a:pathLst>
              <a:path extrusionOk="0" h="5058957" w="12192000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A picture containing black, photo, white, holding&#10;&#10;Description automatically generated" id="505" name="Google Shape;505;p5"/>
          <p:cNvPicPr preferRelativeResize="0"/>
          <p:nvPr>
            <p:ph idx="4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7627" y="169662"/>
            <a:ext cx="2420933" cy="46984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automatically generated" id="506" name="Google Shape;50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4084" y="-275065"/>
            <a:ext cx="7578963" cy="5058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83e7655154_3_0"/>
          <p:cNvSpPr txBox="1"/>
          <p:nvPr>
            <p:ph type="title"/>
          </p:nvPr>
        </p:nvSpPr>
        <p:spPr>
          <a:xfrm>
            <a:off x="889001" y="2363915"/>
            <a:ext cx="3500700" cy="24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Sentiment</a:t>
            </a:r>
            <a:endParaRPr/>
          </a:p>
        </p:txBody>
      </p:sp>
      <p:pic>
        <p:nvPicPr>
          <p:cNvPr id="512" name="Google Shape;512;g83e7655154_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8725" y="1362525"/>
            <a:ext cx="6695100" cy="44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7" name="Google Shape;517;p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18" name="Google Shape;518;p6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6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6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6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6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6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6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6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6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6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6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6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6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6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6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6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6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6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6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6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6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9" name="Google Shape;539;p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540" name="Google Shape;540;p6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6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3" name="Google Shape;543;p6"/>
          <p:cNvSpPr/>
          <p:nvPr/>
        </p:nvSpPr>
        <p:spPr>
          <a:xfrm>
            <a:off x="0" y="0"/>
            <a:ext cx="1219169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544" name="Google Shape;544;p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45" name="Google Shape;545;p6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46" name="Google Shape;546;p6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47" name="Google Shape;547;p6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48" name="Google Shape;548;p6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49" name="Google Shape;549;p6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50" name="Google Shape;550;p6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51" name="Google Shape;551;p6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52" name="Google Shape;552;p6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53" name="Google Shape;553;p6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54" name="Google Shape;554;p6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55" name="Google Shape;555;p6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56" name="Google Shape;556;p6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57" name="Google Shape;557;p6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58" name="Google Shape;558;p6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59" name="Google Shape;559;p6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60" name="Google Shape;560;p6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61" name="Google Shape;561;p6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62" name="Google Shape;562;p6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63" name="Google Shape;563;p6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64" name="Google Shape;564;p6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65" name="Google Shape;565;p6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grpSp>
        <p:nvGrpSpPr>
          <p:cNvPr id="566" name="Google Shape;566;p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567" name="Google Shape;567;p6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68" name="Google Shape;568;p6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69" name="Google Shape;569;p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sp>
        <p:nvSpPr>
          <p:cNvPr id="570" name="Google Shape;570;p6"/>
          <p:cNvSpPr txBox="1"/>
          <p:nvPr>
            <p:ph type="title"/>
          </p:nvPr>
        </p:nvSpPr>
        <p:spPr>
          <a:xfrm>
            <a:off x="888631" y="2358391"/>
            <a:ext cx="3498979" cy="2453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en-US"/>
              <a:t>Sentiment</a:t>
            </a:r>
            <a:endParaRPr/>
          </a:p>
        </p:txBody>
      </p:sp>
      <p:pic>
        <p:nvPicPr>
          <p:cNvPr descr="A close up of a logo&#10;&#10;Description automatically generated" id="571" name="Google Shape;571;p6"/>
          <p:cNvPicPr preferRelativeResize="0"/>
          <p:nvPr/>
        </p:nvPicPr>
        <p:blipFill rotWithShape="1">
          <a:blip r:embed="rId3">
            <a:alphaModFix/>
          </a:blip>
          <a:srcRect b="-4" l="21495" r="9997" t="0"/>
          <a:stretch/>
        </p:blipFill>
        <p:spPr>
          <a:xfrm>
            <a:off x="5112331" y="807763"/>
            <a:ext cx="3059586" cy="2977469"/>
          </a:xfrm>
          <a:prstGeom prst="rect">
            <a:avLst/>
          </a:prstGeom>
          <a:noFill/>
          <a:ln cap="flat" cmpd="sng" w="9525">
            <a:solidFill>
              <a:schemeClr val="dk1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close up of a logo&#10;&#10;Description automatically generated" id="572" name="Google Shape;572;p6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-4" l="18647" r="12845" t="0"/>
          <a:stretch/>
        </p:blipFill>
        <p:spPr>
          <a:xfrm>
            <a:off x="8330883" y="804036"/>
            <a:ext cx="3059586" cy="2977469"/>
          </a:xfrm>
          <a:prstGeom prst="rect">
            <a:avLst/>
          </a:prstGeom>
          <a:noFill/>
          <a:ln cap="flat" cmpd="sng" w="9525">
            <a:solidFill>
              <a:schemeClr val="dk1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close up of a sign&#10;&#10;Description automatically generated" id="573" name="Google Shape;573;p6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46600" y="4184288"/>
            <a:ext cx="3927688" cy="2267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83b058e620_0_0"/>
          <p:cNvSpPr txBox="1"/>
          <p:nvPr>
            <p:ph type="title"/>
          </p:nvPr>
        </p:nvSpPr>
        <p:spPr>
          <a:xfrm>
            <a:off x="889001" y="2363915"/>
            <a:ext cx="3500700" cy="24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Reviews</a:t>
            </a:r>
            <a:endParaRPr/>
          </a:p>
        </p:txBody>
      </p:sp>
      <p:pic>
        <p:nvPicPr>
          <p:cNvPr id="579" name="Google Shape;579;g83b058e62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8650" y="217800"/>
            <a:ext cx="6265500" cy="4177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83b058e620_0_8"/>
          <p:cNvSpPr txBox="1"/>
          <p:nvPr>
            <p:ph type="title"/>
          </p:nvPr>
        </p:nvSpPr>
        <p:spPr>
          <a:xfrm>
            <a:off x="889001" y="2363915"/>
            <a:ext cx="3500700" cy="24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Ratings</a:t>
            </a:r>
            <a:endParaRPr/>
          </a:p>
        </p:txBody>
      </p:sp>
      <p:pic>
        <p:nvPicPr>
          <p:cNvPr id="585" name="Google Shape;585;g83b058e620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2974" y="152400"/>
            <a:ext cx="7008188" cy="467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74ba88d52b_0_78"/>
          <p:cNvSpPr txBox="1"/>
          <p:nvPr>
            <p:ph type="title"/>
          </p:nvPr>
        </p:nvSpPr>
        <p:spPr>
          <a:xfrm>
            <a:off x="3344216" y="2074730"/>
            <a:ext cx="5490300" cy="1689300"/>
          </a:xfrm>
          <a:prstGeom prst="rect">
            <a:avLst/>
          </a:prstGeom>
        </p:spPr>
        <p:txBody>
          <a:bodyPr anchorCtr="0" anchor="b" bIns="0" lIns="228600" spcFirstLastPara="1" rIns="228600" wrap="square" tIns="2286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74ba88d52b_0_86"/>
          <p:cNvSpPr txBox="1"/>
          <p:nvPr>
            <p:ph type="title"/>
          </p:nvPr>
        </p:nvSpPr>
        <p:spPr>
          <a:xfrm>
            <a:off x="756325" y="2349925"/>
            <a:ext cx="3764700" cy="2456400"/>
          </a:xfrm>
          <a:prstGeom prst="rect">
            <a:avLst/>
          </a:prstGeom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we found</a:t>
            </a:r>
            <a:endParaRPr/>
          </a:p>
        </p:txBody>
      </p:sp>
      <p:sp>
        <p:nvSpPr>
          <p:cNvPr id="596" name="Google Shape;596;g74ba88d52b_0_86"/>
          <p:cNvSpPr txBox="1"/>
          <p:nvPr>
            <p:ph idx="1" type="body"/>
          </p:nvPr>
        </p:nvSpPr>
        <p:spPr>
          <a:xfrm>
            <a:off x="5118447" y="803186"/>
            <a:ext cx="6282000" cy="524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Successful apps shared the following characteristics:</a:t>
            </a:r>
            <a:endParaRPr sz="2800"/>
          </a:p>
          <a:p>
            <a:pPr indent="-4064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Free</a:t>
            </a:r>
            <a:endParaRPr sz="2800"/>
          </a:p>
          <a:p>
            <a:pPr indent="-4064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Utility</a:t>
            </a:r>
            <a:endParaRPr sz="2800"/>
          </a:p>
          <a:p>
            <a:pPr indent="-4064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Android Version 4.1 or higher</a:t>
            </a:r>
            <a:endParaRPr sz="2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74ba88d52b_0_51"/>
          <p:cNvSpPr txBox="1"/>
          <p:nvPr>
            <p:ph type="title"/>
          </p:nvPr>
        </p:nvSpPr>
        <p:spPr>
          <a:xfrm>
            <a:off x="3344216" y="2074730"/>
            <a:ext cx="5490300" cy="1689300"/>
          </a:xfrm>
          <a:prstGeom prst="rect">
            <a:avLst/>
          </a:prstGeom>
        </p:spPr>
        <p:txBody>
          <a:bodyPr anchorCtr="0" anchor="b" bIns="0" lIns="228600" spcFirstLastPara="1" rIns="228600" wrap="square" tIns="2286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Additional Findings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74ba88d52b_0_59"/>
          <p:cNvSpPr txBox="1"/>
          <p:nvPr>
            <p:ph type="title"/>
          </p:nvPr>
        </p:nvSpPr>
        <p:spPr>
          <a:xfrm>
            <a:off x="889001" y="2363915"/>
            <a:ext cx="3500700" cy="24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Sentiment</a:t>
            </a:r>
            <a:endParaRPr/>
          </a:p>
        </p:txBody>
      </p:sp>
      <p:sp>
        <p:nvSpPr>
          <p:cNvPr id="607" name="Google Shape;607;g74ba88d52b_0_59"/>
          <p:cNvSpPr txBox="1"/>
          <p:nvPr>
            <p:ph idx="4" type="body"/>
          </p:nvPr>
        </p:nvSpPr>
        <p:spPr>
          <a:xfrm>
            <a:off x="5118447" y="4548512"/>
            <a:ext cx="6265500" cy="170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4330" lvl="0" marL="457200" rtl="0" algn="l">
              <a:spcBef>
                <a:spcPts val="100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Sentiment Polarity does not vary much within the correlated sentiment.</a:t>
            </a:r>
            <a:endParaRPr/>
          </a:p>
          <a:p>
            <a:pPr indent="-354330" lvl="0" marL="457200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Ratings from 2.5 - 5 had a broader range of sentiment than expected.</a:t>
            </a:r>
            <a:endParaRPr/>
          </a:p>
        </p:txBody>
      </p:sp>
      <p:pic>
        <p:nvPicPr>
          <p:cNvPr id="608" name="Google Shape;608;g74ba88d52b_0_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8600" y="371675"/>
            <a:ext cx="6265200" cy="4176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74ba88d52b_0_35"/>
          <p:cNvSpPr txBox="1"/>
          <p:nvPr>
            <p:ph type="title"/>
          </p:nvPr>
        </p:nvSpPr>
        <p:spPr>
          <a:xfrm>
            <a:off x="885443" y="2360255"/>
            <a:ext cx="5776500" cy="1178100"/>
          </a:xfrm>
          <a:prstGeom prst="rect">
            <a:avLst/>
          </a:prstGeom>
        </p:spPr>
        <p:txBody>
          <a:bodyPr anchorCtr="0" anchor="b" bIns="0" lIns="228600" spcFirstLastPara="1" rIns="228600" wrap="square" tIns="2286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Core Message</a:t>
            </a:r>
            <a:endParaRPr/>
          </a:p>
        </p:txBody>
      </p:sp>
      <p:sp>
        <p:nvSpPr>
          <p:cNvPr id="347" name="Google Shape;347;g74ba88d52b_0_35"/>
          <p:cNvSpPr/>
          <p:nvPr>
            <p:ph idx="2" type="pic"/>
          </p:nvPr>
        </p:nvSpPr>
        <p:spPr>
          <a:xfrm>
            <a:off x="7543500" y="662600"/>
            <a:ext cx="4648500" cy="548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2119" lvl="0" marL="457200" rtl="0" algn="l">
              <a:spcBef>
                <a:spcPts val="1000"/>
              </a:spcBef>
              <a:spcAft>
                <a:spcPts val="0"/>
              </a:spcAft>
              <a:buSzPts val="3520"/>
              <a:buChar char="●"/>
            </a:pPr>
            <a:r>
              <a:rPr lang="en-US"/>
              <a:t>Mobile apps are in demand</a:t>
            </a:r>
            <a:endParaRPr/>
          </a:p>
          <a:p>
            <a:pPr indent="-452119" lvl="0" marL="457200" rtl="0" algn="l">
              <a:spcBef>
                <a:spcPts val="0"/>
              </a:spcBef>
              <a:spcAft>
                <a:spcPts val="0"/>
              </a:spcAft>
              <a:buSzPts val="3520"/>
              <a:buChar char="●"/>
            </a:pPr>
            <a:r>
              <a:rPr lang="en-US"/>
              <a:t>They are becoming easier to make</a:t>
            </a:r>
            <a:endParaRPr/>
          </a:p>
          <a:p>
            <a:pPr indent="-452119" lvl="0" marL="457200" rtl="0" algn="l">
              <a:spcBef>
                <a:spcPts val="0"/>
              </a:spcBef>
              <a:spcAft>
                <a:spcPts val="0"/>
              </a:spcAft>
              <a:buSzPts val="3520"/>
              <a:buChar char="●"/>
            </a:pPr>
            <a:r>
              <a:rPr lang="en-US"/>
              <a:t>There are many commonalities in successful apps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74ba88d52b_0_107"/>
          <p:cNvSpPr txBox="1"/>
          <p:nvPr>
            <p:ph type="title"/>
          </p:nvPr>
        </p:nvSpPr>
        <p:spPr>
          <a:xfrm>
            <a:off x="888631" y="2352026"/>
            <a:ext cx="3501300" cy="1223400"/>
          </a:xfrm>
          <a:prstGeom prst="rect">
            <a:avLst/>
          </a:prstGeom>
        </p:spPr>
        <p:txBody>
          <a:bodyPr anchorCtr="0" anchor="b" bIns="0" lIns="228600" spcFirstLastPara="1" rIns="228600" wrap="square" tIns="2286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 Motivation</a:t>
            </a:r>
            <a:endParaRPr/>
          </a:p>
        </p:txBody>
      </p:sp>
      <p:sp>
        <p:nvSpPr>
          <p:cNvPr id="353" name="Google Shape;353;g74ba88d52b_0_107"/>
          <p:cNvSpPr txBox="1"/>
          <p:nvPr>
            <p:ph idx="1" type="body"/>
          </p:nvPr>
        </p:nvSpPr>
        <p:spPr>
          <a:xfrm>
            <a:off x="5109983" y="802809"/>
            <a:ext cx="6275100" cy="525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Users download apps for various purposes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complete a specific task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expand on a product or service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word-of-mouth (WOM)</a:t>
            </a:r>
            <a:endParaRPr sz="2400"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Project focus: Users Opinion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Free vs Paid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Ratings vs Reviews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Installs vs Category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359" name="Google Shape;359;p2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60" name="Google Shape;360;p2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34901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1" name="Google Shape;381;p2"/>
          <p:cNvSpPr/>
          <p:nvPr/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82" name="Google Shape;382;p2"/>
          <p:cNvSpPr txBox="1"/>
          <p:nvPr>
            <p:ph type="title"/>
          </p:nvPr>
        </p:nvSpPr>
        <p:spPr>
          <a:xfrm>
            <a:off x="123569" y="960120"/>
            <a:ext cx="4387586" cy="4171278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/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Where we looked</a:t>
            </a:r>
            <a:endParaRPr/>
          </a:p>
        </p:txBody>
      </p:sp>
      <p:cxnSp>
        <p:nvCxnSpPr>
          <p:cNvPr id="383" name="Google Shape;383;p2"/>
          <p:cNvCxnSpPr/>
          <p:nvPr/>
        </p:nvCxnSpPr>
        <p:spPr>
          <a:xfrm>
            <a:off x="4752263" y="1200150"/>
            <a:ext cx="0" cy="3543972"/>
          </a:xfrm>
          <a:prstGeom prst="straightConnector1">
            <a:avLst/>
          </a:prstGeom>
          <a:noFill/>
          <a:ln cap="flat" cmpd="sng" w="12700">
            <a:solidFill>
              <a:srgbClr val="EC190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4" name="Google Shape;384;p2"/>
          <p:cNvSpPr txBox="1"/>
          <p:nvPr>
            <p:ph idx="1" type="body"/>
          </p:nvPr>
        </p:nvSpPr>
        <p:spPr>
          <a:xfrm>
            <a:off x="4983164" y="960120"/>
            <a:ext cx="5511800" cy="41712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080"/>
              <a:buChar char="▪"/>
            </a:pPr>
            <a:r>
              <a:rPr lang="en-US" sz="2800"/>
              <a:t>With a mutual interest in technology, we explored</a:t>
            </a:r>
            <a:endParaRPr sz="2800"/>
          </a:p>
          <a:p>
            <a:pPr indent="-298449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080"/>
              <a:buChar char="▪"/>
            </a:pPr>
            <a:r>
              <a:rPr lang="en-US" sz="2800"/>
              <a:t>kaggle.com</a:t>
            </a:r>
            <a:endParaRPr sz="2800"/>
          </a:p>
          <a:p>
            <a:pPr indent="-298449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080"/>
              <a:buChar char="▪"/>
            </a:pPr>
            <a:r>
              <a:rPr lang="en-US" sz="2800"/>
              <a:t>data.world</a:t>
            </a:r>
            <a:endParaRPr sz="2800"/>
          </a:p>
          <a:p>
            <a:pPr indent="-298449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080"/>
              <a:buChar char="▪"/>
            </a:pPr>
            <a:r>
              <a:rPr lang="en-US" sz="2800"/>
              <a:t>medium.com.  </a:t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74ba88d52b_0_30"/>
          <p:cNvSpPr txBox="1"/>
          <p:nvPr>
            <p:ph type="title"/>
          </p:nvPr>
        </p:nvSpPr>
        <p:spPr>
          <a:xfrm>
            <a:off x="888631" y="2349925"/>
            <a:ext cx="3498900" cy="2456400"/>
          </a:xfrm>
          <a:prstGeom prst="rect">
            <a:avLst/>
          </a:prstGeom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focus narrows</a:t>
            </a:r>
            <a:endParaRPr/>
          </a:p>
        </p:txBody>
      </p:sp>
      <p:sp>
        <p:nvSpPr>
          <p:cNvPr id="390" name="Google Shape;390;g74ba88d52b_0_30"/>
          <p:cNvSpPr txBox="1"/>
          <p:nvPr>
            <p:ph idx="1" type="body"/>
          </p:nvPr>
        </p:nvSpPr>
        <p:spPr>
          <a:xfrm>
            <a:off x="5118447" y="803186"/>
            <a:ext cx="6282000" cy="524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98449" lvl="1" marL="685800" rtl="0" algn="l">
              <a:spcBef>
                <a:spcPts val="0"/>
              </a:spcBef>
              <a:spcAft>
                <a:spcPts val="0"/>
              </a:spcAft>
              <a:buSzPts val="3080"/>
              <a:buChar char="▪"/>
            </a:pPr>
            <a:r>
              <a:rPr lang="en-US" sz="2800"/>
              <a:t>Selected Dataset</a:t>
            </a:r>
            <a:r>
              <a:rPr lang="en-US" sz="2800"/>
              <a:t> </a:t>
            </a:r>
            <a:endParaRPr sz="2800"/>
          </a:p>
          <a:p>
            <a:pPr indent="-298450" lvl="2" marL="1143000" rtl="0" algn="l">
              <a:spcBef>
                <a:spcPts val="0"/>
              </a:spcBef>
              <a:spcAft>
                <a:spcPts val="0"/>
              </a:spcAft>
              <a:buSzPts val="3080"/>
              <a:buChar char="▪"/>
            </a:pPr>
            <a:r>
              <a:rPr lang="en-US" sz="2800"/>
              <a:t>"Google Play Store Apps Web scraped data of 10k Play Store apps for analysing the Android market."</a:t>
            </a:r>
            <a:endParaRPr sz="2800"/>
          </a:p>
          <a:p>
            <a:pPr indent="-298450" lvl="2" marL="1143000" rtl="0" algn="l">
              <a:spcBef>
                <a:spcPts val="0"/>
              </a:spcBef>
              <a:spcAft>
                <a:spcPts val="0"/>
              </a:spcAft>
              <a:buSzPts val="3080"/>
              <a:buChar char="▪"/>
            </a:pPr>
            <a:r>
              <a:rPr lang="en-US" sz="2800" u="sng">
                <a:solidFill>
                  <a:schemeClr val="hlink"/>
                </a:solidFill>
                <a:hlinkClick r:id="rId3"/>
              </a:rPr>
              <a:t>https://www.kaggle.com/lava18/google-play-store-apps</a:t>
            </a:r>
            <a:endParaRPr sz="2800"/>
          </a:p>
          <a:p>
            <a:pPr indent="-298450" lvl="2" marL="1143000" rtl="0" algn="l">
              <a:spcBef>
                <a:spcPts val="0"/>
              </a:spcBef>
              <a:spcAft>
                <a:spcPts val="0"/>
              </a:spcAft>
              <a:buSzPts val="3080"/>
              <a:buChar char="▪"/>
            </a:pPr>
            <a:r>
              <a:rPr lang="en-US" sz="2800"/>
              <a:t>contains two datasets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74ba88d52b_0_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396" name="Google Shape;396;g74ba88d52b_0_0"/>
          <p:cNvGrpSpPr/>
          <p:nvPr/>
        </p:nvGrpSpPr>
        <p:grpSpPr>
          <a:xfrm>
            <a:off x="-417513" y="0"/>
            <a:ext cx="12584115" cy="6853238"/>
            <a:chOff x="-417513" y="0"/>
            <a:chExt cx="12584115" cy="6853238"/>
          </a:xfrm>
        </p:grpSpPr>
        <p:sp>
          <p:nvSpPr>
            <p:cNvPr id="397" name="Google Shape;397;g74ba88d52b_0_0"/>
            <p:cNvSpPr/>
            <p:nvPr/>
          </p:nvSpPr>
          <p:spPr>
            <a:xfrm>
              <a:off x="1306513" y="0"/>
              <a:ext cx="3862388" cy="6843712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398" name="Google Shape;398;g74ba88d52b_0_0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g74ba88d52b_0_0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g74ba88d52b_0_0"/>
            <p:cNvSpPr/>
            <p:nvPr/>
          </p:nvSpPr>
          <p:spPr>
            <a:xfrm>
              <a:off x="1120775" y="0"/>
              <a:ext cx="3676651" cy="6843712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g74ba88d52b_0_0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g74ba88d52b_0_0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g74ba88d52b_0_0"/>
            <p:cNvSpPr/>
            <p:nvPr/>
          </p:nvSpPr>
          <p:spPr>
            <a:xfrm>
              <a:off x="1001713" y="0"/>
              <a:ext cx="3621089" cy="6843712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g74ba88d52b_0_0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g74ba88d52b_0_0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g74ba88d52b_0_0"/>
            <p:cNvSpPr/>
            <p:nvPr/>
          </p:nvSpPr>
          <p:spPr>
            <a:xfrm>
              <a:off x="1001713" y="0"/>
              <a:ext cx="3244849" cy="6843712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g74ba88d52b_0_0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g74ba88d52b_0_0"/>
            <p:cNvSpPr/>
            <p:nvPr/>
          </p:nvSpPr>
          <p:spPr>
            <a:xfrm>
              <a:off x="889000" y="0"/>
              <a:ext cx="3230563" cy="6843712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g74ba88d52b_0_0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g74ba88d52b_0_0"/>
            <p:cNvSpPr/>
            <p:nvPr/>
          </p:nvSpPr>
          <p:spPr>
            <a:xfrm>
              <a:off x="484188" y="0"/>
              <a:ext cx="3421064" cy="6843712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g74ba88d52b_0_0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g74ba88d52b_0_0"/>
            <p:cNvSpPr/>
            <p:nvPr/>
          </p:nvSpPr>
          <p:spPr>
            <a:xfrm>
              <a:off x="598488" y="0"/>
              <a:ext cx="2717799" cy="6843712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349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g74ba88d52b_0_0"/>
            <p:cNvSpPr/>
            <p:nvPr/>
          </p:nvSpPr>
          <p:spPr>
            <a:xfrm>
              <a:off x="261938" y="0"/>
              <a:ext cx="2944812" cy="6843712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g74ba88d52b_0_0"/>
            <p:cNvSpPr/>
            <p:nvPr/>
          </p:nvSpPr>
          <p:spPr>
            <a:xfrm>
              <a:off x="-417513" y="0"/>
              <a:ext cx="2403475" cy="6843712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g74ba88d52b_0_0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g74ba88d52b_0_0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g74ba88d52b_0_0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8" name="Google Shape;418;g74ba88d52b_0_0"/>
          <p:cNvSpPr/>
          <p:nvPr/>
        </p:nvSpPr>
        <p:spPr>
          <a:xfrm>
            <a:off x="0" y="0"/>
            <a:ext cx="12192000" cy="578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19" name="Google Shape;419;g74ba88d52b_0_0"/>
          <p:cNvSpPr txBox="1"/>
          <p:nvPr>
            <p:ph type="title"/>
          </p:nvPr>
        </p:nvSpPr>
        <p:spPr>
          <a:xfrm>
            <a:off x="123569" y="960120"/>
            <a:ext cx="4387500" cy="417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What we looked at</a:t>
            </a:r>
            <a:endParaRPr/>
          </a:p>
        </p:txBody>
      </p:sp>
      <p:cxnSp>
        <p:nvCxnSpPr>
          <p:cNvPr id="420" name="Google Shape;420;g74ba88d52b_0_0"/>
          <p:cNvCxnSpPr/>
          <p:nvPr/>
        </p:nvCxnSpPr>
        <p:spPr>
          <a:xfrm>
            <a:off x="4752263" y="1200150"/>
            <a:ext cx="0" cy="3543900"/>
          </a:xfrm>
          <a:prstGeom prst="straightConnector1">
            <a:avLst/>
          </a:prstGeom>
          <a:noFill/>
          <a:ln cap="flat" cmpd="sng" w="12700">
            <a:solidFill>
              <a:srgbClr val="EC190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1" name="Google Shape;421;g74ba88d52b_0_0"/>
          <p:cNvSpPr txBox="1"/>
          <p:nvPr>
            <p:ph idx="1" type="body"/>
          </p:nvPr>
        </p:nvSpPr>
        <p:spPr>
          <a:xfrm>
            <a:off x="4983164" y="960120"/>
            <a:ext cx="5511900" cy="417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080"/>
              <a:buChar char="▪"/>
            </a:pPr>
            <a:r>
              <a:rPr lang="en-US" sz="2800"/>
              <a:t>What influences installs?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640"/>
              <a:buChar char="▪"/>
            </a:pPr>
            <a:r>
              <a:rPr lang="en-US" sz="2400"/>
              <a:t>Cost: Free vs. Paid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640"/>
              <a:buChar char="▪"/>
            </a:pPr>
            <a:r>
              <a:rPr lang="en-US" sz="2400"/>
              <a:t>Genre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80"/>
              <a:buChar char="▪"/>
            </a:pPr>
            <a:r>
              <a:rPr lang="en-US" sz="2800"/>
              <a:t>Popularity of Android Version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80"/>
              <a:buChar char="▪"/>
            </a:pPr>
            <a:r>
              <a:rPr lang="en-US" sz="2800"/>
              <a:t>Sentiment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80"/>
              <a:buChar char="▪"/>
            </a:pPr>
            <a:r>
              <a:rPr lang="en-US" sz="2800"/>
              <a:t>Reviews</a:t>
            </a:r>
            <a:endParaRPr sz="2800"/>
          </a:p>
          <a:p>
            <a:pPr indent="-21082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Ratings</a:t>
            </a: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74ba88d52b_0_44"/>
          <p:cNvSpPr txBox="1"/>
          <p:nvPr>
            <p:ph type="title"/>
          </p:nvPr>
        </p:nvSpPr>
        <p:spPr>
          <a:xfrm>
            <a:off x="889000" y="2339669"/>
            <a:ext cx="3500700" cy="24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Process</a:t>
            </a:r>
            <a:endParaRPr/>
          </a:p>
        </p:txBody>
      </p:sp>
      <p:sp>
        <p:nvSpPr>
          <p:cNvPr id="427" name="Google Shape;427;g74ba88d52b_0_44"/>
          <p:cNvSpPr txBox="1"/>
          <p:nvPr>
            <p:ph idx="1" type="body"/>
          </p:nvPr>
        </p:nvSpPr>
        <p:spPr>
          <a:xfrm>
            <a:off x="5120875" y="803150"/>
            <a:ext cx="6068100" cy="562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Dataset selected after group research and input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Questions </a:t>
            </a:r>
            <a:r>
              <a:rPr lang="en-US" sz="2400"/>
              <a:t>occurred</a:t>
            </a:r>
            <a:r>
              <a:rPr lang="en-US" sz="2400"/>
              <a:t> during research and were noted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Members selected questions they wanted to pursue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Each member worked to answer their own question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M</a:t>
            </a:r>
            <a:r>
              <a:rPr lang="en-US" sz="2400"/>
              <a:t>embers shared roadblocks and resources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Data interpretation happened in group conversation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74ba88d52b_0_91"/>
          <p:cNvSpPr txBox="1"/>
          <p:nvPr>
            <p:ph type="title"/>
          </p:nvPr>
        </p:nvSpPr>
        <p:spPr>
          <a:xfrm>
            <a:off x="889000" y="2339669"/>
            <a:ext cx="3500700" cy="24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Packages Required</a:t>
            </a:r>
            <a:endParaRPr/>
          </a:p>
        </p:txBody>
      </p:sp>
      <p:sp>
        <p:nvSpPr>
          <p:cNvPr id="433" name="Google Shape;433;g74ba88d52b_0_91"/>
          <p:cNvSpPr txBox="1"/>
          <p:nvPr>
            <p:ph idx="2" type="body"/>
          </p:nvPr>
        </p:nvSpPr>
        <p:spPr>
          <a:xfrm>
            <a:off x="5717718" y="3672150"/>
            <a:ext cx="5048700" cy="264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◦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Python libraries used to analyze data</a:t>
            </a:r>
            <a:br>
              <a:rPr b="1" lang="en-US">
                <a:latin typeface="Arial"/>
                <a:ea typeface="Arial"/>
                <a:cs typeface="Arial"/>
                <a:sym typeface="Arial"/>
              </a:rPr>
            </a:b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Ø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Pandas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Ø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Numpy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Ø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Matplotlib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4" name="Google Shape;434;g74ba88d52b_0_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8450" y="152364"/>
            <a:ext cx="6272100" cy="3519786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g74ba88d52b_0_91"/>
          <p:cNvSpPr txBox="1"/>
          <p:nvPr/>
        </p:nvSpPr>
        <p:spPr>
          <a:xfrm>
            <a:off x="8141768" y="4380850"/>
            <a:ext cx="3000000" cy="20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62626"/>
                </a:solidFill>
              </a:rPr>
              <a:t>Ø</a:t>
            </a:r>
            <a:r>
              <a:rPr lang="en-US" sz="2800">
                <a:solidFill>
                  <a:schemeClr val="dk1"/>
                </a:solidFill>
              </a:rPr>
              <a:t>Seaborn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62626"/>
                </a:solidFill>
              </a:rPr>
              <a:t>Ø</a:t>
            </a:r>
            <a:r>
              <a:rPr lang="en-US" sz="2800">
                <a:solidFill>
                  <a:schemeClr val="dk1"/>
                </a:solidFill>
              </a:rPr>
              <a:t>Scipy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62626"/>
                </a:solidFill>
              </a:rPr>
              <a:t>Ø</a:t>
            </a:r>
            <a:r>
              <a:rPr lang="en-US" sz="2800">
                <a:solidFill>
                  <a:schemeClr val="dk1"/>
                </a:solidFill>
              </a:rPr>
              <a:t>Jupter</a:t>
            </a:r>
            <a:endParaRPr/>
          </a:p>
        </p:txBody>
      </p:sp>
      <p:pic>
        <p:nvPicPr>
          <p:cNvPr id="436" name="Google Shape;436;g74ba88d52b_0_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37825" y="3086725"/>
            <a:ext cx="2657475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"/>
          <p:cNvSpPr txBox="1"/>
          <p:nvPr>
            <p:ph type="title"/>
          </p:nvPr>
        </p:nvSpPr>
        <p:spPr>
          <a:xfrm>
            <a:off x="901357" y="2339669"/>
            <a:ext cx="3500828" cy="2470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en-US"/>
              <a:t>Free vs.</a:t>
            </a:r>
            <a:br>
              <a:rPr lang="en-US"/>
            </a:br>
            <a:r>
              <a:rPr lang="en-US"/>
              <a:t>Paid</a:t>
            </a:r>
            <a:endParaRPr/>
          </a:p>
        </p:txBody>
      </p:sp>
      <p:pic>
        <p:nvPicPr>
          <p:cNvPr descr="A picture containing keyboard&#10;&#10;Description automatically generated" id="442" name="Google Shape;442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4696" y="5306390"/>
            <a:ext cx="5830594" cy="11864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automatically generated" id="443" name="Google Shape;443;p3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6094" y="275901"/>
            <a:ext cx="6269196" cy="4533833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3"/>
          <p:cNvSpPr txBox="1"/>
          <p:nvPr/>
        </p:nvSpPr>
        <p:spPr>
          <a:xfrm>
            <a:off x="901357" y="1699861"/>
            <a:ext cx="350082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FFEFF"/>
                </a:solidFill>
                <a:latin typeface="Calibri"/>
                <a:ea typeface="Calibri"/>
                <a:cs typeface="Calibri"/>
                <a:sym typeface="Calibri"/>
              </a:rPr>
              <a:t>What influences installs?</a:t>
            </a:r>
            <a:endParaRPr sz="25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tlas">
  <a:themeElements>
    <a:clrScheme name="Atlas">
      <a:dk1>
        <a:srgbClr val="000000"/>
      </a:dk1>
      <a:lt1>
        <a:srgbClr val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2020-04-18T17:44:39Z</dcterms:created>
  <dc:creator>Josh Preston</dc:creator>
</cp:coreProperties>
</file>