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A587D7-3149-400F-9D4D-F07F9BC0D785}">
  <a:tblStyle styleId="{FAA587D7-3149-400F-9D4D-F07F9BC0D7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925c2d990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3925c2d990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 what a recommendation system is and how it has gained relevance to our modern society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925c2d990_7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3925c2d990_7_1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925c2d990_7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3925c2d990_7_1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925c2d990_5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3925c2d990_5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968e1d12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3968e1d12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968e1d12c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3968e1d12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913d5b22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913d5b22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913d5b22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3913d5b22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913d5b22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3913d5b22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925c2d990_5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3925c2d990_5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913d5b22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3913d5b22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925c2d990_7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3925c2d990_7_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3a39e1ad8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3a39e1ad8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925c2d990_7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3925c2d990_7_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925c2d990_1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3925c2d990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925c2d990_7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3925c2d990_7_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925c2d990_7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3925c2d990_7_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925c2d990_7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3925c2d990_7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925c2d990_7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3925c2d990_7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925c2d990_7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3925c2d990_7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Timeline">
  <p:cSld name="Single Timelin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367936" y="3613288"/>
            <a:ext cx="13473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b="1" sz="15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1367936" y="3908222"/>
            <a:ext cx="13602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3100557" y="3613288"/>
            <a:ext cx="13473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b="1" sz="1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3100557" y="3908222"/>
            <a:ext cx="13602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4833179" y="3613288"/>
            <a:ext cx="13473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sz="1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4833179" y="3908222"/>
            <a:ext cx="13602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7" type="body"/>
          </p:nvPr>
        </p:nvSpPr>
        <p:spPr>
          <a:xfrm>
            <a:off x="6565800" y="3613288"/>
            <a:ext cx="13473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500"/>
              <a:buNone/>
              <a:defRPr b="1" sz="15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8" type="body"/>
          </p:nvPr>
        </p:nvSpPr>
        <p:spPr>
          <a:xfrm>
            <a:off x="6565800" y="3908222"/>
            <a:ext cx="13602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172593" y="342900"/>
            <a:ext cx="87987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0">
          <p15:clr>
            <a:srgbClr val="FBAE40"/>
          </p15:clr>
        </p15:guide>
        <p15:guide id="2" pos="2880">
          <p15:clr>
            <a:srgbClr val="FBAE40"/>
          </p15:clr>
        </p15:guide>
        <p15:guide id="3" pos="4320">
          <p15:clr>
            <a:srgbClr val="FBAE40"/>
          </p15:clr>
        </p15:guide>
        <p15:guide id="4" pos="2988">
          <p15:clr>
            <a:srgbClr val="5ACBF0"/>
          </p15:clr>
        </p15:guide>
        <p15:guide id="5" pos="2772">
          <p15:clr>
            <a:srgbClr val="5ACBF0"/>
          </p15:clr>
        </p15:guide>
        <p15:guide id="6" pos="1548">
          <p15:clr>
            <a:srgbClr val="5ACBF0"/>
          </p15:clr>
        </p15:guide>
        <p15:guide id="7" pos="1332">
          <p15:clr>
            <a:srgbClr val="5ACBF0"/>
          </p15:clr>
        </p15:guide>
        <p15:guide id="8" pos="4212">
          <p15:clr>
            <a:srgbClr val="5ACBF0"/>
          </p15:clr>
        </p15:guide>
        <p15:guide id="9" pos="4428">
          <p15:clr>
            <a:srgbClr val="5ACBF0"/>
          </p15:clr>
        </p15:guide>
        <p15:guide id="10" pos="108">
          <p15:clr>
            <a:srgbClr val="5ACBF0"/>
          </p15:clr>
        </p15:guide>
        <p15:guide id="11" orient="horz" pos="3132">
          <p15:clr>
            <a:srgbClr val="5ACBF0"/>
          </p15:clr>
        </p15:guide>
        <p15:guide id="12" pos="5652">
          <p15:clr>
            <a:srgbClr val="5ACBF0"/>
          </p15:clr>
        </p15:guide>
        <p15:guide id="13" orient="horz" pos="10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Timeline">
  <p:cSld name="Double Timelin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42137" y="3010892"/>
            <a:ext cx="8865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b="1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342137" y="3364634"/>
            <a:ext cx="8865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3" type="body"/>
          </p:nvPr>
        </p:nvSpPr>
        <p:spPr>
          <a:xfrm>
            <a:off x="1379327" y="3010892"/>
            <a:ext cx="9066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4" type="body"/>
          </p:nvPr>
        </p:nvSpPr>
        <p:spPr>
          <a:xfrm>
            <a:off x="1379327" y="3364634"/>
            <a:ext cx="8865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5" type="body"/>
          </p:nvPr>
        </p:nvSpPr>
        <p:spPr>
          <a:xfrm>
            <a:off x="2416518" y="3010892"/>
            <a:ext cx="8859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6" type="body"/>
          </p:nvPr>
        </p:nvSpPr>
        <p:spPr>
          <a:xfrm>
            <a:off x="2416518" y="3364634"/>
            <a:ext cx="8865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7" type="body"/>
          </p:nvPr>
        </p:nvSpPr>
        <p:spPr>
          <a:xfrm>
            <a:off x="3453708" y="3010892"/>
            <a:ext cx="8859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b="1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8" type="body"/>
          </p:nvPr>
        </p:nvSpPr>
        <p:spPr>
          <a:xfrm>
            <a:off x="3453708" y="3364634"/>
            <a:ext cx="8865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9" type="body"/>
          </p:nvPr>
        </p:nvSpPr>
        <p:spPr>
          <a:xfrm>
            <a:off x="4916423" y="3010892"/>
            <a:ext cx="8859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b="1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3" type="body"/>
          </p:nvPr>
        </p:nvSpPr>
        <p:spPr>
          <a:xfrm>
            <a:off x="4916423" y="3364634"/>
            <a:ext cx="8865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4" type="body"/>
          </p:nvPr>
        </p:nvSpPr>
        <p:spPr>
          <a:xfrm>
            <a:off x="5953613" y="3010892"/>
            <a:ext cx="8859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5" type="body"/>
          </p:nvPr>
        </p:nvSpPr>
        <p:spPr>
          <a:xfrm>
            <a:off x="5953613" y="3364634"/>
            <a:ext cx="8865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6" type="body"/>
          </p:nvPr>
        </p:nvSpPr>
        <p:spPr>
          <a:xfrm>
            <a:off x="6990804" y="3010892"/>
            <a:ext cx="8859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7" type="body"/>
          </p:nvPr>
        </p:nvSpPr>
        <p:spPr>
          <a:xfrm>
            <a:off x="6990804" y="3364634"/>
            <a:ext cx="8865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8" type="body"/>
          </p:nvPr>
        </p:nvSpPr>
        <p:spPr>
          <a:xfrm>
            <a:off x="8027994" y="3010892"/>
            <a:ext cx="8859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b="1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9" type="body"/>
          </p:nvPr>
        </p:nvSpPr>
        <p:spPr>
          <a:xfrm>
            <a:off x="8027994" y="3364634"/>
            <a:ext cx="8865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172593" y="342900"/>
            <a:ext cx="87987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0">
          <p15:clr>
            <a:srgbClr val="FBAE40"/>
          </p15:clr>
        </p15:guide>
        <p15:guide id="2" pos="2880">
          <p15:clr>
            <a:srgbClr val="FBAE40"/>
          </p15:clr>
        </p15:guide>
        <p15:guide id="3" pos="4320">
          <p15:clr>
            <a:srgbClr val="FBAE40"/>
          </p15:clr>
        </p15:guide>
        <p15:guide id="4" pos="2988">
          <p15:clr>
            <a:srgbClr val="5ACBF0"/>
          </p15:clr>
        </p15:guide>
        <p15:guide id="5" pos="2772">
          <p15:clr>
            <a:srgbClr val="5ACBF0"/>
          </p15:clr>
        </p15:guide>
        <p15:guide id="6" pos="1548">
          <p15:clr>
            <a:srgbClr val="5ACBF0"/>
          </p15:clr>
        </p15:guide>
        <p15:guide id="7" pos="1332">
          <p15:clr>
            <a:srgbClr val="5ACBF0"/>
          </p15:clr>
        </p15:guide>
        <p15:guide id="8" pos="4212">
          <p15:clr>
            <a:srgbClr val="5ACBF0"/>
          </p15:clr>
        </p15:guide>
        <p15:guide id="9" pos="4428">
          <p15:clr>
            <a:srgbClr val="5ACBF0"/>
          </p15:clr>
        </p15:guide>
        <p15:guide id="10" pos="108">
          <p15:clr>
            <a:srgbClr val="5ACBF0"/>
          </p15:clr>
        </p15:guide>
        <p15:guide id="11" orient="horz" pos="3132">
          <p15:clr>
            <a:srgbClr val="5ACBF0"/>
          </p15:clr>
        </p15:guide>
        <p15:guide id="12" pos="5652">
          <p15:clr>
            <a:srgbClr val="5ACBF0"/>
          </p15:clr>
        </p15:guide>
        <p15:guide id="13" orient="horz" pos="10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grouplens.org/datasets/movielens/100k/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0" y="517900"/>
            <a:ext cx="99483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100"/>
              <a:t>CS 550 Movie Recommendation System</a:t>
            </a:r>
            <a:endParaRPr sz="3100"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3175" y="1625075"/>
            <a:ext cx="5360826" cy="31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632650" y="2336525"/>
            <a:ext cx="4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20050" y="2148450"/>
            <a:ext cx="47100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86D1D8"/>
                </a:solidFill>
                <a:latin typeface="Calibri"/>
                <a:ea typeface="Calibri"/>
                <a:cs typeface="Calibri"/>
                <a:sym typeface="Calibri"/>
              </a:rPr>
              <a:t>TEAM 6 MEMBERS</a:t>
            </a:r>
            <a:endParaRPr b="1" sz="2000" u="sng">
              <a:solidFill>
                <a:srgbClr val="86D1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6D1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6D1D8"/>
                </a:solidFill>
                <a:latin typeface="Calibri"/>
                <a:ea typeface="Calibri"/>
                <a:cs typeface="Calibri"/>
                <a:sym typeface="Calibri"/>
              </a:rPr>
              <a:t>Abhilash Kolluri</a:t>
            </a:r>
            <a:endParaRPr sz="2000">
              <a:solidFill>
                <a:srgbClr val="86D1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6D1D8"/>
                </a:solidFill>
                <a:latin typeface="Calibri"/>
                <a:ea typeface="Calibri"/>
                <a:cs typeface="Calibri"/>
                <a:sym typeface="Calibri"/>
              </a:rPr>
              <a:t>Manad Desai</a:t>
            </a:r>
            <a:endParaRPr sz="2000">
              <a:solidFill>
                <a:srgbClr val="86D1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6D1D8"/>
                </a:solidFill>
                <a:latin typeface="Calibri"/>
                <a:ea typeface="Calibri"/>
                <a:cs typeface="Calibri"/>
                <a:sym typeface="Calibri"/>
              </a:rPr>
              <a:t>Pruthviraj Patil</a:t>
            </a:r>
            <a:endParaRPr sz="2000">
              <a:solidFill>
                <a:srgbClr val="86D1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852298" y="376516"/>
            <a:ext cx="7266222" cy="12322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WEIGHTED AVERAGE</a:t>
            </a:r>
            <a:endParaRPr/>
          </a:p>
        </p:txBody>
      </p:sp>
      <p:sp>
        <p:nvSpPr>
          <p:cNvPr id="199" name="Google Shape;199;p24"/>
          <p:cNvSpPr txBox="1"/>
          <p:nvPr>
            <p:ph idx="2" type="body"/>
          </p:nvPr>
        </p:nvSpPr>
        <p:spPr>
          <a:xfrm>
            <a:off x="852298" y="1813807"/>
            <a:ext cx="7266222" cy="25907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/>
              <a:t>The cleaned data may still have outliers</a:t>
            </a:r>
            <a:endParaRPr/>
          </a:p>
          <a:p>
            <a:pPr indent="-17145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/>
              <a:t>A good way to tackle it is by taking the average rating of K most similar users.</a:t>
            </a:r>
            <a:endParaRPr/>
          </a:p>
          <a:p>
            <a:pPr indent="-171450" lvl="0" marL="2540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/>
              <a:t>K needs to be wisely chosen as a low or a high number may impact the rating.</a:t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 flipH="1" rot="10800000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1" name="Google Shape;201;p24"/>
          <p:cNvSpPr/>
          <p:nvPr/>
        </p:nvSpPr>
        <p:spPr>
          <a:xfrm flipH="1">
            <a:off x="3028950" y="4800599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0A8089"/>
              </a:gs>
            </a:gsLst>
            <a:lin ang="13800001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2" type="body"/>
          </p:nvPr>
        </p:nvSpPr>
        <p:spPr>
          <a:xfrm>
            <a:off x="1050131" y="1231778"/>
            <a:ext cx="7485404" cy="30894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058" l="-1771" r="-2075" t="-1035"/>
            </a:stretch>
          </a:blipFill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800"/>
              <a:buNone/>
            </a:pPr>
            <a:r>
              <a:rPr lang="en"/>
              <a:t> </a:t>
            </a:r>
            <a:endParaRPr/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172593" y="342900"/>
            <a:ext cx="8798814" cy="473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None/>
            </a:pPr>
            <a:r>
              <a:rPr b="1" lang="en" sz="2700">
                <a:solidFill>
                  <a:schemeClr val="accent5"/>
                </a:solidFill>
              </a:rPr>
              <a:t>PREDICTION</a:t>
            </a:r>
            <a:endParaRPr/>
          </a:p>
        </p:txBody>
      </p:sp>
      <p:pic>
        <p:nvPicPr>
          <p:cNvPr descr="Logo&#10;&#10;Description automatically generated" id="208" name="Google Shape;208;p25"/>
          <p:cNvPicPr preferRelativeResize="0"/>
          <p:nvPr/>
        </p:nvPicPr>
        <p:blipFill rotWithShape="1">
          <a:blip r:embed="rId4">
            <a:alphaModFix amt="67000"/>
          </a:blip>
          <a:srcRect b="0" l="0" r="0" t="0"/>
          <a:stretch/>
        </p:blipFill>
        <p:spPr>
          <a:xfrm>
            <a:off x="6291469" y="3119280"/>
            <a:ext cx="2391536" cy="178568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/>
            </a:outerShdw>
          </a:effectLst>
        </p:spPr>
      </p:pic>
      <p:sp>
        <p:nvSpPr>
          <p:cNvPr id="209" name="Google Shape;209;p25"/>
          <p:cNvSpPr/>
          <p:nvPr/>
        </p:nvSpPr>
        <p:spPr>
          <a:xfrm flipH="1" rot="10800000">
            <a:off x="0" y="4800579"/>
            <a:ext cx="9144000" cy="34260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399891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72593" y="342900"/>
            <a:ext cx="8798700" cy="47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Results for Collaborative Filtering using user similarity</a:t>
            </a:r>
            <a:endParaRPr/>
          </a:p>
        </p:txBody>
      </p:sp>
      <p:sp>
        <p:nvSpPr>
          <p:cNvPr id="215" name="Google Shape;215;p26"/>
          <p:cNvSpPr txBox="1"/>
          <p:nvPr>
            <p:ph idx="2" type="body"/>
          </p:nvPr>
        </p:nvSpPr>
        <p:spPr>
          <a:xfrm>
            <a:off x="1065675" y="1209575"/>
            <a:ext cx="29739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Cosine Similarity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Precision : 0.1127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Recall : 0.101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F1 : 0.1065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RMSE : 2.12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MAE : 1.98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16" name="Google Shape;216;p26"/>
          <p:cNvSpPr/>
          <p:nvPr/>
        </p:nvSpPr>
        <p:spPr>
          <a:xfrm flipH="1" rot="10800000">
            <a:off x="0" y="4800579"/>
            <a:ext cx="9144000" cy="34260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399891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7" name="Google Shape;217;p26"/>
          <p:cNvSpPr txBox="1"/>
          <p:nvPr>
            <p:ph idx="2" type="body"/>
          </p:nvPr>
        </p:nvSpPr>
        <p:spPr>
          <a:xfrm>
            <a:off x="4429900" y="1209575"/>
            <a:ext cx="30828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Pearson</a:t>
            </a:r>
            <a:r>
              <a:rPr lang="en" sz="1700"/>
              <a:t> Correlation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Precision : 0.1034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Recall : 0.0957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F1 : 0.0995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RMSE : 2.27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MAE : 2.05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72593" y="342900"/>
            <a:ext cx="8798700" cy="47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Recommendation using SVD</a:t>
            </a:r>
            <a:endParaRPr/>
          </a:p>
        </p:txBody>
      </p:sp>
      <p:sp>
        <p:nvSpPr>
          <p:cNvPr id="223" name="Google Shape;223;p27"/>
          <p:cNvSpPr txBox="1"/>
          <p:nvPr>
            <p:ph idx="2" type="body"/>
          </p:nvPr>
        </p:nvSpPr>
        <p:spPr>
          <a:xfrm>
            <a:off x="684675" y="1209575"/>
            <a:ext cx="717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WHY?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Reduces the Dimension, advantageous for larger data set.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Reduce computation and memory footprint.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Removes Noise and conveys </a:t>
            </a:r>
            <a:r>
              <a:rPr lang="en" sz="1700"/>
              <a:t>important</a:t>
            </a:r>
            <a:r>
              <a:rPr lang="en" sz="1700"/>
              <a:t> information wrt Data set.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Interpretability : SVD </a:t>
            </a:r>
            <a:r>
              <a:rPr lang="en" sz="1700"/>
              <a:t>represent meaningful factors that help understand why the recommendations are made.</a:t>
            </a:r>
            <a:endParaRPr sz="1700"/>
          </a:p>
        </p:txBody>
      </p:sp>
      <p:sp>
        <p:nvSpPr>
          <p:cNvPr id="224" name="Google Shape;224;p27"/>
          <p:cNvSpPr/>
          <p:nvPr/>
        </p:nvSpPr>
        <p:spPr>
          <a:xfrm flipH="1" rot="10800000">
            <a:off x="0" y="4800579"/>
            <a:ext cx="9144000" cy="34260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399891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72593" y="342900"/>
            <a:ext cx="8798700" cy="47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Results SVD</a:t>
            </a:r>
            <a:endParaRPr/>
          </a:p>
        </p:txBody>
      </p:sp>
      <p:sp>
        <p:nvSpPr>
          <p:cNvPr id="230" name="Google Shape;230;p28"/>
          <p:cNvSpPr txBox="1"/>
          <p:nvPr>
            <p:ph idx="2" type="body"/>
          </p:nvPr>
        </p:nvSpPr>
        <p:spPr>
          <a:xfrm>
            <a:off x="684675" y="1209575"/>
            <a:ext cx="717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Precision : 0.1945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Recall : 0.1120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F1 : 0.1421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RMSE : 0.80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MAE : 0.67</a:t>
            </a:r>
            <a:endParaRPr sz="1700"/>
          </a:p>
        </p:txBody>
      </p:sp>
      <p:sp>
        <p:nvSpPr>
          <p:cNvPr id="231" name="Google Shape;231;p28"/>
          <p:cNvSpPr/>
          <p:nvPr/>
        </p:nvSpPr>
        <p:spPr>
          <a:xfrm flipH="1" rot="10800000">
            <a:off x="0" y="4800579"/>
            <a:ext cx="9144000" cy="34260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399891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72593" y="342900"/>
            <a:ext cx="8798700" cy="47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Neural </a:t>
            </a:r>
            <a:r>
              <a:rPr lang="en"/>
              <a:t>Collaborative</a:t>
            </a:r>
            <a:r>
              <a:rPr lang="en"/>
              <a:t> Filtering</a:t>
            </a:r>
            <a:endParaRPr/>
          </a:p>
        </p:txBody>
      </p:sp>
      <p:sp>
        <p:nvSpPr>
          <p:cNvPr id="237" name="Google Shape;237;p29"/>
          <p:cNvSpPr txBox="1"/>
          <p:nvPr>
            <p:ph idx="2" type="body"/>
          </p:nvPr>
        </p:nvSpPr>
        <p:spPr>
          <a:xfrm>
            <a:off x="684675" y="1209575"/>
            <a:ext cx="717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NCF tries to learn interaction between user and item using </a:t>
            </a:r>
            <a:r>
              <a:rPr lang="en" sz="1700"/>
              <a:t>Multilayer</a:t>
            </a:r>
            <a:r>
              <a:rPr lang="en" sz="1700"/>
              <a:t> Perceptron.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MLP is better at learning </a:t>
            </a:r>
            <a:r>
              <a:rPr lang="en" sz="1700"/>
              <a:t>continuous</a:t>
            </a:r>
            <a:r>
              <a:rPr lang="en" sz="1700"/>
              <a:t> functions and provides non- linearities to learn interaction.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Due to sparsity in the data, Embedding layer is </a:t>
            </a:r>
            <a:r>
              <a:rPr lang="en" sz="1700"/>
              <a:t>introduced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Embedding layer produces lower dimensional representation.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Neural CF architecture will map latent vectors to prediction scores. </a:t>
            </a:r>
            <a:endParaRPr sz="1700"/>
          </a:p>
        </p:txBody>
      </p:sp>
      <p:sp>
        <p:nvSpPr>
          <p:cNvPr id="238" name="Google Shape;238;p29"/>
          <p:cNvSpPr/>
          <p:nvPr/>
        </p:nvSpPr>
        <p:spPr>
          <a:xfrm flipH="1" rot="10800000">
            <a:off x="0" y="4800579"/>
            <a:ext cx="9144000" cy="34260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399891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172593" y="342900"/>
            <a:ext cx="8798700" cy="47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75" y="892200"/>
            <a:ext cx="4473925" cy="35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/>
          <p:nvPr/>
        </p:nvSpPr>
        <p:spPr>
          <a:xfrm flipH="1" rot="10800000">
            <a:off x="0" y="4800579"/>
            <a:ext cx="9144000" cy="34260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399891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172593" y="342900"/>
            <a:ext cx="8798700" cy="47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Evaluation Criteria</a:t>
            </a:r>
            <a:endParaRPr/>
          </a:p>
        </p:txBody>
      </p:sp>
      <p:sp>
        <p:nvSpPr>
          <p:cNvPr id="251" name="Google Shape;251;p31"/>
          <p:cNvSpPr txBox="1"/>
          <p:nvPr>
            <p:ph idx="2" type="body"/>
          </p:nvPr>
        </p:nvSpPr>
        <p:spPr>
          <a:xfrm>
            <a:off x="670700" y="1120800"/>
            <a:ext cx="62199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RMSE: 0.52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MAE : 0.49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Precision </a:t>
            </a:r>
            <a:r>
              <a:rPr lang="en" sz="1700"/>
              <a:t>for top 10 results: </a:t>
            </a:r>
            <a:r>
              <a:rPr lang="en" sz="1700"/>
              <a:t> 30.38%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Recall for top 10 results: 16.70%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F1 score for top 10 results: 21.55%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Ndcg for top 10 results: 28.38%</a:t>
            </a:r>
            <a:endParaRPr sz="1700"/>
          </a:p>
        </p:txBody>
      </p:sp>
      <p:sp>
        <p:nvSpPr>
          <p:cNvPr id="252" name="Google Shape;252;p31"/>
          <p:cNvSpPr/>
          <p:nvPr/>
        </p:nvSpPr>
        <p:spPr>
          <a:xfrm flipH="1" rot="10800000">
            <a:off x="0" y="4800579"/>
            <a:ext cx="9144000" cy="34260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399891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172593" y="342900"/>
            <a:ext cx="8798700" cy="47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258" name="Google Shape;258;p32"/>
          <p:cNvGraphicFramePr/>
          <p:nvPr/>
        </p:nvGraphicFramePr>
        <p:xfrm>
          <a:off x="952538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{FAA587D7-3149-400F-9D4D-F07F9BC0D785}</a:tableStyleId>
              </a:tblPr>
              <a:tblGrid>
                <a:gridCol w="2490450"/>
                <a:gridCol w="760500"/>
                <a:gridCol w="708500"/>
                <a:gridCol w="939900"/>
                <a:gridCol w="794175"/>
                <a:gridCol w="1068450"/>
                <a:gridCol w="837050"/>
              </a:tblGrid>
              <a:tr h="4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F-measure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NDCG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Cosine Similarity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11.27%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10.65%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13.33%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Pearson Similarity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10.34%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9.57%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9.95%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11.78%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19.45%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14.21%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19.20%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Collaborative Filtering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30.38%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16.70%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21.55%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28.38%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9" name="Google Shape;259;p32"/>
          <p:cNvSpPr/>
          <p:nvPr/>
        </p:nvSpPr>
        <p:spPr>
          <a:xfrm flipH="1" rot="10800000">
            <a:off x="0" y="4800579"/>
            <a:ext cx="9144000" cy="34260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399891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172593" y="342900"/>
            <a:ext cx="8798700" cy="47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65" name="Google Shape;265;p33"/>
          <p:cNvSpPr txBox="1"/>
          <p:nvPr>
            <p:ph idx="2" type="body"/>
          </p:nvPr>
        </p:nvSpPr>
        <p:spPr>
          <a:xfrm>
            <a:off x="638100" y="1197000"/>
            <a:ext cx="8097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Testing item to item collaborative filtering with a different similarity measure(eg - Euclidean Distance)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can also include implicit feedback as part of our dataset.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Ensemble Learning approach to get better recommendation system.</a:t>
            </a:r>
            <a:endParaRPr sz="1700"/>
          </a:p>
        </p:txBody>
      </p:sp>
      <p:sp>
        <p:nvSpPr>
          <p:cNvPr id="266" name="Google Shape;266;p33"/>
          <p:cNvSpPr/>
          <p:nvPr/>
        </p:nvSpPr>
        <p:spPr>
          <a:xfrm flipH="1" rot="10800000">
            <a:off x="0" y="4800579"/>
            <a:ext cx="9144000" cy="34260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399891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643" y="2251004"/>
            <a:ext cx="2112325" cy="267044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375036" y="74722"/>
            <a:ext cx="5386012" cy="1863345"/>
          </a:xfrm>
          <a:prstGeom prst="wedgeEllipseCallout">
            <a:avLst>
              <a:gd fmla="val -27247" name="adj1"/>
              <a:gd fmla="val 70192" name="adj2"/>
            </a:avLst>
          </a:prstGeom>
          <a:solidFill>
            <a:schemeClr val="accent1"/>
          </a:solidFill>
          <a:ln cap="flat" cmpd="sng" w="12700">
            <a:solidFill>
              <a:srgbClr val="0A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Adam :  Hey John have you seen the movie Interstellar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John : No, I haven’t seen that movie , how is it ?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Adam : Yeah it</a:t>
            </a: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’</a:t>
            </a:r>
            <a:r>
              <a:rPr b="0" i="0" lang="en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 great , we both love Sci-Fi movies, I am sure you will love it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John : Oh is it? I will definitely watch it now</a:t>
            </a:r>
            <a:endParaRPr sz="1100"/>
          </a:p>
        </p:txBody>
      </p:sp>
      <p:sp>
        <p:nvSpPr>
          <p:cNvPr id="92" name="Google Shape;92;p16"/>
          <p:cNvSpPr txBox="1"/>
          <p:nvPr/>
        </p:nvSpPr>
        <p:spPr>
          <a:xfrm>
            <a:off x="5049982" y="2162453"/>
            <a:ext cx="361603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Adam recommended a movie to John and John is eager to watch it.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Why is this?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Because John and Adam have similar taste in movies.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Can we build a model that can find similar users and recommend them new items?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72650" y="1248950"/>
            <a:ext cx="8798700" cy="120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5100"/>
              <a:t>THANK YOU</a:t>
            </a:r>
            <a:endParaRPr sz="5100"/>
          </a:p>
        </p:txBody>
      </p:sp>
      <p:sp>
        <p:nvSpPr>
          <p:cNvPr id="272" name="Google Shape;272;p34"/>
          <p:cNvSpPr/>
          <p:nvPr/>
        </p:nvSpPr>
        <p:spPr>
          <a:xfrm flipH="1" rot="10800000">
            <a:off x="0" y="4800579"/>
            <a:ext cx="9144000" cy="34260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399891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08465" y="1184865"/>
            <a:ext cx="2820533" cy="2533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Pts val="1200"/>
              <a:buNone/>
            </a:pPr>
            <a:r>
              <a:rPr lang="en" sz="1200"/>
              <a:t>RECOMMENDATION SYSTEM</a:t>
            </a:r>
            <a:endParaRPr/>
          </a:p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608464" y="1438183"/>
            <a:ext cx="7927070" cy="2363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In this project we have built a recommendation system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User to User Collaborative Filtering (Cosine , </a:t>
            </a:r>
            <a:r>
              <a:rPr lang="en" sz="1800"/>
              <a:t>Pearson correlation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SVD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Neural Collaborative Filtering</a:t>
            </a:r>
            <a:endParaRPr sz="1800"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172593" y="342900"/>
            <a:ext cx="8798814" cy="473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5836475" y="540225"/>
            <a:ext cx="3137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domain knowledge required because the embeddings are automatically learned</a:t>
            </a:r>
            <a:b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model can help users discover new interests</a:t>
            </a:r>
            <a:b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5796275" y="2424825"/>
            <a:ext cx="3137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Cold Start Problem: Cannot correctly recommend items to new users</a:t>
            </a:r>
            <a:b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Item Cold Start Problem: Cannot find similarity for a recently added item</a:t>
            </a:r>
            <a:b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Sparsity: The user/rating matrix is sparse which makes it hard to find users with similar tastes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719575" y="540225"/>
            <a:ext cx="49962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857"/>
              <a:buNone/>
            </a:pPr>
            <a:r>
              <a:rPr b="1" lang="en">
                <a:solidFill>
                  <a:srgbClr val="783F04"/>
                </a:solidFill>
              </a:rPr>
              <a:t>User to User </a:t>
            </a:r>
            <a:r>
              <a:rPr b="1" lang="en">
                <a:solidFill>
                  <a:srgbClr val="783F04"/>
                </a:solidFill>
              </a:rPr>
              <a:t>Collaborative</a:t>
            </a:r>
            <a:r>
              <a:rPr b="1" lang="en"/>
              <a:t> Filtering</a:t>
            </a:r>
            <a:endParaRPr b="1"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550" y="1407000"/>
            <a:ext cx="4236625" cy="31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005045" y="1819570"/>
            <a:ext cx="1285124" cy="131833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4717082" y="1823196"/>
            <a:ext cx="1285124" cy="131833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B0F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6456215" y="1819570"/>
            <a:ext cx="1285124" cy="131833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1264451" y="1819570"/>
            <a:ext cx="1325373" cy="131833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4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descr="timeline " id="116" name="Google Shape;116;p19"/>
          <p:cNvSpPr/>
          <p:nvPr/>
        </p:nvSpPr>
        <p:spPr>
          <a:xfrm rot="10800000">
            <a:off x="1044329" y="1515293"/>
            <a:ext cx="6939221" cy="1807643"/>
          </a:xfrm>
          <a:custGeom>
            <a:rect b="b" l="l" r="r" t="t"/>
            <a:pathLst>
              <a:path extrusionOk="0" h="2410190" w="9252295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8000">
                <a:schemeClr val="accent4"/>
              </a:gs>
              <a:gs pos="39000">
                <a:schemeClr val="accent5"/>
              </a:gs>
              <a:gs pos="61000">
                <a:srgbClr val="00B0F0"/>
              </a:gs>
              <a:gs pos="92000">
                <a:schemeClr val="accent3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descr="timeline endpoints" id="117" name="Google Shape;117;p19"/>
          <p:cNvSpPr/>
          <p:nvPr/>
        </p:nvSpPr>
        <p:spPr>
          <a:xfrm>
            <a:off x="990090" y="2362328"/>
            <a:ext cx="163569" cy="163569"/>
          </a:xfrm>
          <a:prstGeom prst="ellipse">
            <a:avLst/>
          </a:prstGeom>
          <a:solidFill>
            <a:schemeClr val="accent4"/>
          </a:solidFill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descr="timeline endpoints" id="118" name="Google Shape;118;p19"/>
          <p:cNvSpPr/>
          <p:nvPr/>
        </p:nvSpPr>
        <p:spPr>
          <a:xfrm>
            <a:off x="7860397" y="2362328"/>
            <a:ext cx="163569" cy="163569"/>
          </a:xfrm>
          <a:prstGeom prst="ellipse">
            <a:avLst/>
          </a:prstGeom>
          <a:solidFill>
            <a:srgbClr val="20A472"/>
          </a:solidFill>
          <a:ln cap="flat" cmpd="sng" w="76200">
            <a:solidFill>
              <a:srgbClr val="20A4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A47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172593" y="342900"/>
            <a:ext cx="8798814" cy="473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/>
              <a:t>STEPS TO PREDICT RATING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1195253" y="2184200"/>
            <a:ext cx="1446830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rPr>
              <a:t>Data preprocessing</a:t>
            </a:r>
            <a:endParaRPr sz="1100"/>
          </a:p>
        </p:txBody>
      </p:sp>
      <p:sp>
        <p:nvSpPr>
          <p:cNvPr id="121" name="Google Shape;121;p19"/>
          <p:cNvSpPr txBox="1"/>
          <p:nvPr/>
        </p:nvSpPr>
        <p:spPr>
          <a:xfrm>
            <a:off x="2921432" y="2201738"/>
            <a:ext cx="1446830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</a:rPr>
              <a:t>Similarity Calculation</a:t>
            </a:r>
            <a:endParaRPr sz="1100"/>
          </a:p>
        </p:txBody>
      </p:sp>
      <p:sp>
        <p:nvSpPr>
          <p:cNvPr id="122" name="Google Shape;122;p19"/>
          <p:cNvSpPr txBox="1"/>
          <p:nvPr/>
        </p:nvSpPr>
        <p:spPr>
          <a:xfrm>
            <a:off x="4620278" y="2184200"/>
            <a:ext cx="144682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Weighted Average</a:t>
            </a:r>
            <a:endParaRPr sz="1100"/>
          </a:p>
        </p:txBody>
      </p:sp>
      <p:sp>
        <p:nvSpPr>
          <p:cNvPr id="123" name="Google Shape;123;p19"/>
          <p:cNvSpPr txBox="1"/>
          <p:nvPr/>
        </p:nvSpPr>
        <p:spPr>
          <a:xfrm>
            <a:off x="6354038" y="2305613"/>
            <a:ext cx="14468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rPr>
              <a:t>Prediction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608465" y="1184865"/>
            <a:ext cx="2820533" cy="2533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Pts val="1200"/>
              <a:buNone/>
            </a:pPr>
            <a:r>
              <a:rPr lang="en" sz="1200"/>
              <a:t>RECOMMENDATION SYSTEM</a:t>
            </a:r>
            <a:endParaRPr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172593" y="342900"/>
            <a:ext cx="8798814" cy="473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/>
              <a:t>DATA PRE-PROCESSING</a:t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608475" y="1438476"/>
            <a:ext cx="7927070" cy="2767035"/>
            <a:chOff x="0" y="384"/>
            <a:chExt cx="10569426" cy="3150803"/>
          </a:xfrm>
        </p:grpSpPr>
        <p:sp>
          <p:nvSpPr>
            <p:cNvPr id="131" name="Google Shape;131;p20"/>
            <p:cNvSpPr/>
            <p:nvPr/>
          </p:nvSpPr>
          <p:spPr>
            <a:xfrm>
              <a:off x="0" y="384"/>
              <a:ext cx="10569426" cy="900229"/>
            </a:xfrm>
            <a:prstGeom prst="roundRect">
              <a:avLst>
                <a:gd fmla="val 10000" name="adj"/>
              </a:avLst>
            </a:prstGeom>
            <a:solidFill>
              <a:srgbClr val="CAE1E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272319" y="202936"/>
              <a:ext cx="495126" cy="49512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1039765" y="384"/>
              <a:ext cx="9529661" cy="900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 txBox="1"/>
            <p:nvPr/>
          </p:nvSpPr>
          <p:spPr>
            <a:xfrm>
              <a:off x="1039765" y="384"/>
              <a:ext cx="9529661" cy="900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50" lIns="71450" spcFirstLastPara="1" rIns="71450" wrap="square" tIns="7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venir"/>
                <a:buNone/>
              </a:pPr>
              <a:r>
                <a:rPr lang="en" sz="15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We have used Movie Lens Data set </a:t>
              </a:r>
              <a:r>
                <a:rPr b="1" lang="en" sz="1500">
                  <a:solidFill>
                    <a:srgbClr val="0B3B29"/>
                  </a:solidFill>
                  <a:latin typeface="Avenir"/>
                  <a:ea typeface="Avenir"/>
                  <a:cs typeface="Avenir"/>
                  <a:sym typeface="Avenir"/>
                </a:rPr>
                <a:t>(</a:t>
              </a:r>
              <a:r>
                <a:rPr b="1" lang="en" sz="1500" u="sng">
                  <a:solidFill>
                    <a:schemeClr val="accent5"/>
                  </a:solidFill>
                  <a:latin typeface="Avenir"/>
                  <a:ea typeface="Avenir"/>
                  <a:cs typeface="Avenir"/>
                  <a:sym typeface="Avenir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MovieLens 100k ratings dataset</a:t>
              </a:r>
              <a:r>
                <a:rPr b="1" lang="en" sz="1500" u="sng">
                  <a:solidFill>
                    <a:srgbClr val="0B3B29"/>
                  </a:solidFill>
                  <a:latin typeface="Avenir"/>
                  <a:ea typeface="Avenir"/>
                  <a:cs typeface="Avenir"/>
                  <a:sym typeface="Avenir"/>
                </a:rPr>
                <a:t>)</a:t>
              </a:r>
              <a:r>
                <a:rPr lang="en" sz="15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containing 100,000 records and divided it training and testing subsets.</a:t>
              </a:r>
              <a:endParaRPr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0" y="1125671"/>
              <a:ext cx="10569426" cy="900229"/>
            </a:xfrm>
            <a:prstGeom prst="roundRect">
              <a:avLst>
                <a:gd fmla="val 10000" name="adj"/>
              </a:avLst>
            </a:prstGeom>
            <a:solidFill>
              <a:srgbClr val="CAE1E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272319" y="1328223"/>
              <a:ext cx="495126" cy="49512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1039765" y="1125671"/>
              <a:ext cx="9529661" cy="900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0"/>
            <p:cNvSpPr txBox="1"/>
            <p:nvPr/>
          </p:nvSpPr>
          <p:spPr>
            <a:xfrm>
              <a:off x="1039765" y="1125671"/>
              <a:ext cx="9529661" cy="900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50" lIns="71450" spcFirstLastPara="1" rIns="71450" wrap="square" tIns="71450">
              <a:noAutofit/>
            </a:bodyPr>
            <a:lstStyle/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venir"/>
                <a:buChar char="●"/>
              </a:pPr>
              <a:r>
                <a:rPr lang="en" sz="15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Attributes not required for processing are removed</a:t>
              </a:r>
              <a:endParaRPr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venir"/>
                <a:buChar char="●"/>
              </a:pPr>
              <a:r>
                <a:rPr lang="en" sz="15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filter the movies and keep only those with over 50 ratings for the analysis</a:t>
              </a:r>
              <a:endParaRPr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venir"/>
                <a:buChar char="●"/>
              </a:pPr>
              <a:r>
                <a:rPr lang="en" sz="15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We normalize the rating by extracting the average rating of each user</a:t>
              </a:r>
              <a:endParaRPr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0" y="2250958"/>
              <a:ext cx="10569426" cy="900229"/>
            </a:xfrm>
            <a:prstGeom prst="roundRect">
              <a:avLst>
                <a:gd fmla="val 10000" name="adj"/>
              </a:avLst>
            </a:prstGeom>
            <a:solidFill>
              <a:srgbClr val="CAE1E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272319" y="2453510"/>
              <a:ext cx="495126" cy="4951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1039765" y="2250958"/>
              <a:ext cx="9529661" cy="900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 txBox="1"/>
            <p:nvPr/>
          </p:nvSpPr>
          <p:spPr>
            <a:xfrm>
              <a:off x="1039765" y="2250958"/>
              <a:ext cx="9529661" cy="900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50" lIns="71450" spcFirstLastPara="1" rIns="71450" wrap="square" tIns="7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venir"/>
                <a:buNone/>
              </a:pPr>
              <a:r>
                <a:rPr lang="en" sz="15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The main attributes in our datasets are user_id, movie_id and rating</a:t>
              </a:r>
              <a:endParaRPr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852297" y="342901"/>
            <a:ext cx="4360680" cy="11676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sz="3000"/>
              <a:t>SIMILARITY CALCULATION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1777" y="1609330"/>
            <a:ext cx="3813422" cy="9222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150" name="Google Shape;15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1845" y="2608068"/>
            <a:ext cx="1959076" cy="168244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 flipH="1" rot="10800000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  <a:gs pos="100000">
                <a:srgbClr val="000000"/>
              </a:gs>
            </a:gsLst>
            <a:lin ang="10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2" name="Google Shape;152;p21"/>
          <p:cNvSpPr/>
          <p:nvPr/>
        </p:nvSpPr>
        <p:spPr>
          <a:xfrm flipH="1">
            <a:off x="1" y="4800600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0A8089"/>
              </a:gs>
            </a:gsLst>
            <a:lin ang="17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53" name="Google Shape;153;p21"/>
          <p:cNvGrpSpPr/>
          <p:nvPr/>
        </p:nvGrpSpPr>
        <p:grpSpPr>
          <a:xfrm>
            <a:off x="852297" y="1709045"/>
            <a:ext cx="4360679" cy="2593331"/>
            <a:chOff x="0" y="1690"/>
            <a:chExt cx="5814239" cy="3457774"/>
          </a:xfrm>
        </p:grpSpPr>
        <p:cxnSp>
          <p:nvCxnSpPr>
            <p:cNvPr id="154" name="Google Shape;154;p21"/>
            <p:cNvCxnSpPr/>
            <p:nvPr/>
          </p:nvCxnSpPr>
          <p:spPr>
            <a:xfrm>
              <a:off x="0" y="1690"/>
              <a:ext cx="5814239" cy="0"/>
            </a:xfrm>
            <a:prstGeom prst="straightConnector1">
              <a:avLst/>
            </a:prstGeom>
            <a:gradFill>
              <a:gsLst>
                <a:gs pos="0">
                  <a:srgbClr val="6179E8"/>
                </a:gs>
                <a:gs pos="50000">
                  <a:srgbClr val="3D62EB"/>
                </a:gs>
                <a:gs pos="100000">
                  <a:srgbClr val="2D50D8"/>
                </a:gs>
              </a:gsLst>
              <a:lin ang="5400000" scaled="0"/>
            </a:gradFill>
            <a:ln cap="flat" cmpd="sng" w="9525">
              <a:solidFill>
                <a:srgbClr val="4667E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5" name="Google Shape;155;p21"/>
            <p:cNvSpPr/>
            <p:nvPr/>
          </p:nvSpPr>
          <p:spPr>
            <a:xfrm>
              <a:off x="0" y="1690"/>
              <a:ext cx="5814239" cy="1152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 txBox="1"/>
            <p:nvPr/>
          </p:nvSpPr>
          <p:spPr>
            <a:xfrm>
              <a:off x="0" y="1690"/>
              <a:ext cx="5814239" cy="1152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5725" lIns="65725" spcFirstLastPara="1" rIns="65725" wrap="square" tIns="6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venir"/>
                <a:buNone/>
              </a:pPr>
              <a:r>
                <a:rPr lang="en" sz="17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Let A and B be two users. Their behaviour can be represented in the form of a n dimensional vector</a:t>
              </a:r>
              <a:endParaRPr sz="17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157" name="Google Shape;157;p21"/>
            <p:cNvCxnSpPr/>
            <p:nvPr/>
          </p:nvCxnSpPr>
          <p:spPr>
            <a:xfrm>
              <a:off x="0" y="1154281"/>
              <a:ext cx="5814239" cy="0"/>
            </a:xfrm>
            <a:prstGeom prst="straightConnector1">
              <a:avLst/>
            </a:prstGeom>
            <a:gradFill>
              <a:gsLst>
                <a:gs pos="0">
                  <a:srgbClr val="4CB8DB"/>
                </a:gs>
                <a:gs pos="50000">
                  <a:srgbClr val="1AB3DA"/>
                </a:gs>
                <a:gs pos="100000">
                  <a:srgbClr val="0FA2C8"/>
                </a:gs>
              </a:gsLst>
              <a:lin ang="5400000" scaled="0"/>
            </a:gradFill>
            <a:ln cap="flat" cmpd="sng" w="9525">
              <a:solidFill>
                <a:srgbClr val="24AED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8" name="Google Shape;158;p21"/>
            <p:cNvSpPr/>
            <p:nvPr/>
          </p:nvSpPr>
          <p:spPr>
            <a:xfrm>
              <a:off x="0" y="1154281"/>
              <a:ext cx="5814239" cy="1152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 txBox="1"/>
            <p:nvPr/>
          </p:nvSpPr>
          <p:spPr>
            <a:xfrm>
              <a:off x="0" y="1154281"/>
              <a:ext cx="5814239" cy="1152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5725" lIns="65725" spcFirstLastPara="1" rIns="65725" wrap="square" tIns="6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venir"/>
                <a:buNone/>
              </a:pPr>
              <a:r>
                <a:rPr lang="en" sz="17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Here n represents the total number of movies</a:t>
              </a:r>
              <a:endParaRPr sz="17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160" name="Google Shape;160;p21"/>
            <p:cNvCxnSpPr/>
            <p:nvPr/>
          </p:nvCxnSpPr>
          <p:spPr>
            <a:xfrm>
              <a:off x="0" y="2306873"/>
              <a:ext cx="5814239" cy="0"/>
            </a:xfrm>
            <a:prstGeom prst="straightConnector1">
              <a:avLst/>
            </a:prstGeom>
            <a:gradFill>
              <a:gsLst>
                <a:gs pos="0">
                  <a:srgbClr val="4BAC81"/>
                </a:gs>
                <a:gs pos="50000">
                  <a:srgbClr val="18A771"/>
                </a:gs>
                <a:gs pos="100000">
                  <a:srgbClr val="109865"/>
                </a:gs>
              </a:gsLst>
              <a:lin ang="5400000" scaled="0"/>
            </a:gradFill>
            <a:ln cap="flat" cmpd="sng" w="9525">
              <a:solidFill>
                <a:srgbClr val="20A17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1" name="Google Shape;161;p21"/>
            <p:cNvSpPr/>
            <p:nvPr/>
          </p:nvSpPr>
          <p:spPr>
            <a:xfrm>
              <a:off x="0" y="2306873"/>
              <a:ext cx="5814239" cy="1152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 txBox="1"/>
            <p:nvPr/>
          </p:nvSpPr>
          <p:spPr>
            <a:xfrm>
              <a:off x="0" y="2306873"/>
              <a:ext cx="5814239" cy="1152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5725" lIns="65725" spcFirstLastPara="1" rIns="65725" wrap="square" tIns="6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venir"/>
                <a:buNone/>
              </a:pPr>
              <a:r>
                <a:rPr lang="en" sz="17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The values in the vector would be the rating for a particular movie by the user</a:t>
              </a:r>
              <a:endParaRPr sz="17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852297" y="342901"/>
            <a:ext cx="4360680" cy="11676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sz="3000"/>
              <a:t>SIMILARITY CALCULATION</a:t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9646" y="1021246"/>
            <a:ext cx="3182670" cy="6365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170" name="Google Shape;17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5273" y="1974464"/>
            <a:ext cx="2608129" cy="223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/>
          <p:nvPr/>
        </p:nvSpPr>
        <p:spPr>
          <a:xfrm flipH="1" rot="10800000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  <a:gs pos="100000">
                <a:srgbClr val="000000"/>
              </a:gs>
            </a:gsLst>
            <a:lin ang="10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p22"/>
          <p:cNvSpPr/>
          <p:nvPr/>
        </p:nvSpPr>
        <p:spPr>
          <a:xfrm flipH="1">
            <a:off x="1" y="4800600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0A8089"/>
              </a:gs>
            </a:gsLst>
            <a:lin ang="17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73" name="Google Shape;173;p22"/>
          <p:cNvGrpSpPr/>
          <p:nvPr/>
        </p:nvGrpSpPr>
        <p:grpSpPr>
          <a:xfrm>
            <a:off x="852297" y="1709045"/>
            <a:ext cx="4360679" cy="2593331"/>
            <a:chOff x="0" y="1690"/>
            <a:chExt cx="5814239" cy="3457774"/>
          </a:xfrm>
        </p:grpSpPr>
        <p:cxnSp>
          <p:nvCxnSpPr>
            <p:cNvPr id="174" name="Google Shape;174;p22"/>
            <p:cNvCxnSpPr/>
            <p:nvPr/>
          </p:nvCxnSpPr>
          <p:spPr>
            <a:xfrm>
              <a:off x="0" y="1690"/>
              <a:ext cx="5814239" cy="0"/>
            </a:xfrm>
            <a:prstGeom prst="straightConnector1">
              <a:avLst/>
            </a:prstGeom>
            <a:gradFill>
              <a:gsLst>
                <a:gs pos="0">
                  <a:srgbClr val="6179E8"/>
                </a:gs>
                <a:gs pos="50000">
                  <a:srgbClr val="3D62EB"/>
                </a:gs>
                <a:gs pos="100000">
                  <a:srgbClr val="2D50D8"/>
                </a:gs>
              </a:gsLst>
              <a:lin ang="5400000" scaled="0"/>
            </a:gradFill>
            <a:ln cap="flat" cmpd="sng" w="9525">
              <a:solidFill>
                <a:srgbClr val="4667E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</p:cxnSp>
        <p:sp>
          <p:nvSpPr>
            <p:cNvPr id="175" name="Google Shape;175;p22"/>
            <p:cNvSpPr/>
            <p:nvPr/>
          </p:nvSpPr>
          <p:spPr>
            <a:xfrm>
              <a:off x="0" y="1690"/>
              <a:ext cx="5814239" cy="1152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0" y="1690"/>
              <a:ext cx="5814239" cy="1152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5725" lIns="65725" spcFirstLastPara="1" rIns="65725" wrap="square" tIns="6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venir"/>
                <a:buNone/>
              </a:pPr>
              <a:r>
                <a:rPr lang="en" sz="17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The distance between vector A and B represents the difference in their behaviour</a:t>
              </a:r>
              <a:endParaRPr sz="17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177" name="Google Shape;177;p22"/>
            <p:cNvCxnSpPr/>
            <p:nvPr/>
          </p:nvCxnSpPr>
          <p:spPr>
            <a:xfrm>
              <a:off x="0" y="1154281"/>
              <a:ext cx="5814239" cy="0"/>
            </a:xfrm>
            <a:prstGeom prst="straightConnector1">
              <a:avLst/>
            </a:prstGeom>
            <a:gradFill>
              <a:gsLst>
                <a:gs pos="0">
                  <a:srgbClr val="4AB080"/>
                </a:gs>
                <a:gs pos="50000">
                  <a:srgbClr val="15AA70"/>
                </a:gs>
                <a:gs pos="100000">
                  <a:srgbClr val="0C9C64"/>
                </a:gs>
              </a:gsLst>
              <a:lin ang="5400000" scaled="0"/>
            </a:gradFill>
            <a:ln cap="flat" cmpd="sng" w="9525">
              <a:solidFill>
                <a:srgbClr val="1DA47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</p:cxnSp>
        <p:sp>
          <p:nvSpPr>
            <p:cNvPr id="178" name="Google Shape;178;p22"/>
            <p:cNvSpPr/>
            <p:nvPr/>
          </p:nvSpPr>
          <p:spPr>
            <a:xfrm>
              <a:off x="0" y="1154281"/>
              <a:ext cx="5814239" cy="1152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 txBox="1"/>
            <p:nvPr/>
          </p:nvSpPr>
          <p:spPr>
            <a:xfrm>
              <a:off x="0" y="1154281"/>
              <a:ext cx="5814239" cy="1152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5725" lIns="65725" spcFirstLastPara="1" rIns="65725" wrap="square" tIns="6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venir"/>
                <a:buNone/>
              </a:pPr>
              <a:r>
                <a:rPr lang="en" sz="17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The angle between these two vectors gives us a good estimate of the distance</a:t>
              </a:r>
              <a:endParaRPr sz="17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180" name="Google Shape;180;p22"/>
            <p:cNvCxnSpPr/>
            <p:nvPr/>
          </p:nvCxnSpPr>
          <p:spPr>
            <a:xfrm>
              <a:off x="0" y="2306873"/>
              <a:ext cx="5814239" cy="0"/>
            </a:xfrm>
            <a:prstGeom prst="straightConnector1">
              <a:avLst/>
            </a:prstGeom>
            <a:gradFill>
              <a:gsLst>
                <a:gs pos="0">
                  <a:srgbClr val="B959CE"/>
                </a:gs>
                <a:gs pos="50000">
                  <a:srgbClr val="B532CE"/>
                </a:gs>
                <a:gs pos="100000">
                  <a:srgbClr val="A524BD"/>
                </a:gs>
              </a:gsLst>
              <a:lin ang="5400000" scaled="0"/>
            </a:gradFill>
            <a:ln cap="flat" cmpd="sng" w="9525">
              <a:solidFill>
                <a:srgbClr val="B13BC7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</p:cxnSp>
        <p:sp>
          <p:nvSpPr>
            <p:cNvPr id="181" name="Google Shape;181;p22"/>
            <p:cNvSpPr/>
            <p:nvPr/>
          </p:nvSpPr>
          <p:spPr>
            <a:xfrm>
              <a:off x="0" y="2306873"/>
              <a:ext cx="5814239" cy="1152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2"/>
            <p:cNvSpPr txBox="1"/>
            <p:nvPr/>
          </p:nvSpPr>
          <p:spPr>
            <a:xfrm>
              <a:off x="0" y="2306873"/>
              <a:ext cx="5814239" cy="1152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5725" lIns="65725" spcFirstLastPara="1" rIns="65725" wrap="square" tIns="6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venir"/>
                <a:buNone/>
              </a:pPr>
              <a:r>
                <a:rPr lang="en" sz="17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We use the cosine function to measure the difference between vectors A and B</a:t>
              </a:r>
              <a:endParaRPr sz="17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614238" y="3172570"/>
            <a:ext cx="3112936" cy="13501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CALCULATION</a:t>
            </a:r>
            <a:endParaRPr/>
          </a:p>
        </p:txBody>
      </p:sp>
      <p:pic>
        <p:nvPicPr>
          <p:cNvPr descr="Diagram&#10;&#10;Description automatically generated" id="189" name="Google Shape;1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3655" y="342900"/>
            <a:ext cx="6282410" cy="2591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2" type="body"/>
          </p:nvPr>
        </p:nvSpPr>
        <p:spPr>
          <a:xfrm>
            <a:off x="3934811" y="3172571"/>
            <a:ext cx="4676451" cy="13501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93" l="0" r="0" t="-3388"/>
            </a:stretch>
          </a:blipFill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800"/>
              <a:buNone/>
            </a:pPr>
            <a:r>
              <a:rPr lang="en"/>
              <a:t> </a:t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 flipH="1">
            <a:off x="0" y="4804587"/>
            <a:ext cx="9143999" cy="34633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A8089"/>
              </a:gs>
            </a:gsLst>
            <a:lin ang="150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2" name="Google Shape;192;p23"/>
          <p:cNvSpPr/>
          <p:nvPr/>
        </p:nvSpPr>
        <p:spPr>
          <a:xfrm flipH="1">
            <a:off x="6086475" y="4804586"/>
            <a:ext cx="3057524" cy="348299"/>
          </a:xfrm>
          <a:prstGeom prst="rect">
            <a:avLst/>
          </a:prstGeom>
          <a:gradFill>
            <a:gsLst>
              <a:gs pos="0">
                <a:srgbClr val="000000">
                  <a:alpha val="30980"/>
                </a:srgbClr>
              </a:gs>
              <a:gs pos="19000">
                <a:srgbClr val="000000">
                  <a:alpha val="30980"/>
                </a:srgbClr>
              </a:gs>
              <a:gs pos="99000">
                <a:schemeClr val="accent1"/>
              </a:gs>
              <a:gs pos="100000">
                <a:schemeClr val="accent1"/>
              </a:gs>
            </a:gsLst>
            <a:lin ang="13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