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18"/>
    <a:srgbClr val="701800"/>
    <a:srgbClr val="681600"/>
    <a:srgbClr val="EA8B00"/>
    <a:srgbClr val="FB8A35"/>
    <a:srgbClr val="307E90"/>
    <a:srgbClr val="742B95"/>
    <a:srgbClr val="672C94"/>
    <a:srgbClr val="000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" y="-1280"/>
            <a:ext cx="12156673" cy="6859279"/>
          </a:xfrm>
          <a:prstGeom prst="rect">
            <a:avLst/>
          </a:prstGeom>
        </p:spPr>
      </p:pic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154266"/>
              </p:ext>
            </p:extLst>
          </p:nvPr>
        </p:nvGraphicFramePr>
        <p:xfrm>
          <a:off x="8309657" y="656694"/>
          <a:ext cx="1150384" cy="50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3084412" imgH="1354813" progId="CorelDraw.Graphic.22">
                  <p:embed/>
                </p:oleObj>
              </mc:Choice>
              <mc:Fallback>
                <p:oleObj name="CorelDRAW" r:id="rId3" imgW="3084412" imgH="1354813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9657" y="656694"/>
                        <a:ext cx="1150384" cy="50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15450" r="6560" b="15436"/>
          <a:stretch/>
        </p:blipFill>
        <p:spPr>
          <a:xfrm>
            <a:off x="777903" y="610623"/>
            <a:ext cx="2193897" cy="116672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374021" y="2013212"/>
            <a:ext cx="8086020" cy="21296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000" b="1" dirty="0">
                <a:solidFill>
                  <a:srgbClr val="0092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производительности сервисов с применением нагрузочного тестирования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74021" y="4690167"/>
            <a:ext cx="807855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Волканин Л. С., кандидат физико-математических наук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Обучающийся: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Горбатов А. И. МЕН-412202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102408"/>
            <a:ext cx="9809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Тест на производительность сервиса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49D63-C8A5-3568-2426-02103EC2671B}"/>
              </a:ext>
            </a:extLst>
          </p:cNvPr>
          <p:cNvSpPr txBox="1"/>
          <p:nvPr/>
        </p:nvSpPr>
        <p:spPr>
          <a:xfrm>
            <a:off x="986118" y="1886654"/>
            <a:ext cx="11138522" cy="440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dirty="0"/>
              <a:t>Линейно увеличиваем количество отправляемых запросов. </a:t>
            </a:r>
          </a:p>
          <a:p>
            <a:pPr>
              <a:lnSpc>
                <a:spcPct val="150000"/>
              </a:lnSpc>
            </a:pPr>
            <a:r>
              <a:rPr lang="ru-RU" sz="4800" dirty="0"/>
              <a:t>Проверяем, на каком значении произойдет деградация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251060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102408"/>
            <a:ext cx="4739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Потребление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CPU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 descr="A white sheet with a red line&#10;&#10;AI-generated content may be incorrect.">
            <a:extLst>
              <a:ext uri="{FF2B5EF4-FFF2-40B4-BE49-F238E27FC236}">
                <a16:creationId xmlns:a16="http://schemas.microsoft.com/office/drawing/2014/main" id="{B323E1E1-A759-0150-60E2-52CE701F4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78" y="1876343"/>
            <a:ext cx="11124043" cy="46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4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102408"/>
            <a:ext cx="730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Среднее время ответа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(P95)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D324F916-48B3-C6E9-AC84-658DA3AD7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57" y="1894165"/>
            <a:ext cx="11551521" cy="45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845971" y="1062189"/>
            <a:ext cx="1086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Выводы из теста на производительность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20E77-25EF-C994-F7D5-E6086DE72C3B}"/>
              </a:ext>
            </a:extLst>
          </p:cNvPr>
          <p:cNvSpPr txBox="1"/>
          <p:nvPr/>
        </p:nvSpPr>
        <p:spPr>
          <a:xfrm>
            <a:off x="845971" y="2323634"/>
            <a:ext cx="11577709" cy="3301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dirty="0"/>
              <a:t>Ухудшение произошло на отметке в 600 запросов в секунду.</a:t>
            </a:r>
          </a:p>
          <a:p>
            <a:pPr>
              <a:lnSpc>
                <a:spcPct val="150000"/>
              </a:lnSpc>
            </a:pPr>
            <a:r>
              <a:rPr lang="ru-RU" sz="4800" dirty="0"/>
              <a:t>Расходуемый ресурс – процессорные ядра.</a:t>
            </a:r>
          </a:p>
        </p:txBody>
      </p:sp>
    </p:spTree>
    <p:extLst>
      <p:ext uri="{BB962C8B-B14F-4D97-AF65-F5344CB8AC3E}">
        <p14:creationId xmlns:p14="http://schemas.microsoft.com/office/powerpoint/2010/main" val="299893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52404"/>
            <a:ext cx="7734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Тест на настройку троттлинга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20E77-25EF-C994-F7D5-E6086DE72C3B}"/>
              </a:ext>
            </a:extLst>
          </p:cNvPr>
          <p:cNvSpPr txBox="1"/>
          <p:nvPr/>
        </p:nvSpPr>
        <p:spPr>
          <a:xfrm>
            <a:off x="986118" y="2152718"/>
            <a:ext cx="11778577" cy="4050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400" dirty="0"/>
              <a:t>Выставляем первое приближение настройки емкости.</a:t>
            </a:r>
            <a:endParaRPr lang="en-US" sz="4400" dirty="0"/>
          </a:p>
          <a:p>
            <a:pPr>
              <a:lnSpc>
                <a:spcPct val="150000"/>
              </a:lnSpc>
            </a:pPr>
            <a:r>
              <a:rPr lang="ru-RU" sz="4400" dirty="0"/>
              <a:t>Проверяем, как сервис справляется </a:t>
            </a:r>
            <a:r>
              <a:rPr lang="en-US" sz="4400" dirty="0"/>
              <a:t>c</a:t>
            </a:r>
            <a:r>
              <a:rPr lang="ru-RU" sz="4400" dirty="0"/>
              <a:t> </a:t>
            </a:r>
          </a:p>
          <a:p>
            <a:pPr>
              <a:lnSpc>
                <a:spcPct val="150000"/>
              </a:lnSpc>
            </a:pPr>
            <a:r>
              <a:rPr lang="ru-RU" sz="4400" dirty="0"/>
              <a:t>нагрузкой при настроенном троттлинге.</a:t>
            </a:r>
          </a:p>
        </p:txBody>
      </p:sp>
    </p:spTree>
    <p:extLst>
      <p:ext uri="{BB962C8B-B14F-4D97-AF65-F5344CB8AC3E}">
        <p14:creationId xmlns:p14="http://schemas.microsoft.com/office/powerpoint/2010/main" val="244711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4739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Потребление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CPU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3" descr="A graph on a white sheet&#10;&#10;AI-generated content may be incorrect.">
            <a:extLst>
              <a:ext uri="{FF2B5EF4-FFF2-40B4-BE49-F238E27FC236}">
                <a16:creationId xmlns:a16="http://schemas.microsoft.com/office/drawing/2014/main" id="{AB547321-5088-EB09-FF6F-F414DD1E0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94" y="1752984"/>
            <a:ext cx="11034487" cy="46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4686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Ошибки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HTTP 429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91437C-13E7-5D08-3D89-94B7EA66B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36" y="2466315"/>
            <a:ext cx="11356927" cy="26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1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11026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Выводы из теста на настройку троттлинга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D4546-E5D3-134F-D2C8-F09C0EB938D7}"/>
              </a:ext>
            </a:extLst>
          </p:cNvPr>
          <p:cNvSpPr txBox="1"/>
          <p:nvPr/>
        </p:nvSpPr>
        <p:spPr>
          <a:xfrm>
            <a:off x="986118" y="2019861"/>
            <a:ext cx="11577709" cy="440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dirty="0"/>
              <a:t>Запросы начали отклоняться при 85% потребления ядер процессора. </a:t>
            </a:r>
          </a:p>
          <a:p>
            <a:pPr>
              <a:lnSpc>
                <a:spcPct val="150000"/>
              </a:lnSpc>
            </a:pPr>
            <a:r>
              <a:rPr lang="ru-RU" sz="4800" dirty="0"/>
              <a:t>Количество успешных кодов ответа не падало при росте нагрузки.</a:t>
            </a:r>
          </a:p>
        </p:txBody>
      </p:sp>
    </p:spTree>
    <p:extLst>
      <p:ext uri="{BB962C8B-B14F-4D97-AF65-F5344CB8AC3E}">
        <p14:creationId xmlns:p14="http://schemas.microsoft.com/office/powerpoint/2010/main" val="80801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67090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Тест на всплеск нагрузки </a:t>
            </a:r>
          </a:p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 возвратом к норме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D4546-E5D3-134F-D2C8-F09C0EB938D7}"/>
              </a:ext>
            </a:extLst>
          </p:cNvPr>
          <p:cNvSpPr txBox="1"/>
          <p:nvPr/>
        </p:nvSpPr>
        <p:spPr>
          <a:xfrm>
            <a:off x="986118" y="2575337"/>
            <a:ext cx="11577709" cy="3301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dirty="0"/>
              <a:t>Проверяем, что механизм троттлинга справляется с нагрузкой, а реплика восстанавливает нормальную работу</a:t>
            </a:r>
          </a:p>
        </p:txBody>
      </p:sp>
    </p:spTree>
    <p:extLst>
      <p:ext uri="{BB962C8B-B14F-4D97-AF65-F5344CB8AC3E}">
        <p14:creationId xmlns:p14="http://schemas.microsoft.com/office/powerpoint/2010/main" val="290118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67090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Тест на всплеск нагрузки </a:t>
            </a:r>
          </a:p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 возвратом к норме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D4546-E5D3-134F-D2C8-F09C0EB938D7}"/>
              </a:ext>
            </a:extLst>
          </p:cNvPr>
          <p:cNvSpPr txBox="1"/>
          <p:nvPr/>
        </p:nvSpPr>
        <p:spPr>
          <a:xfrm>
            <a:off x="986118" y="2575337"/>
            <a:ext cx="11577709" cy="3301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dirty="0"/>
              <a:t>Проверяем, что механизм троттлинга справляется с нагрузкой, а реплика восстанавливает нормальную работу</a:t>
            </a:r>
          </a:p>
        </p:txBody>
      </p:sp>
    </p:spTree>
    <p:extLst>
      <p:ext uri="{BB962C8B-B14F-4D97-AF65-F5344CB8AC3E}">
        <p14:creationId xmlns:p14="http://schemas.microsoft.com/office/powerpoint/2010/main" val="292593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205815"/>
              </p:ext>
            </p:extLst>
          </p:nvPr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B42A7-6456-E250-90BA-DF230D070887}"/>
              </a:ext>
            </a:extLst>
          </p:cNvPr>
          <p:cNvSpPr txBox="1"/>
          <p:nvPr/>
        </p:nvSpPr>
        <p:spPr>
          <a:xfrm>
            <a:off x="986118" y="887143"/>
            <a:ext cx="6887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Актуальность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77205-0B85-9D52-ECFC-F195141AE6AC}"/>
              </a:ext>
            </a:extLst>
          </p:cNvPr>
          <p:cNvSpPr txBox="1"/>
          <p:nvPr/>
        </p:nvSpPr>
        <p:spPr>
          <a:xfrm>
            <a:off x="986118" y="1703951"/>
            <a:ext cx="1087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обеспечения стабильной работы современных сервисов необходимо понимать, как они работают под нагрузкой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F5757-D9AD-4A6A-D25D-CE332FE47F50}"/>
              </a:ext>
            </a:extLst>
          </p:cNvPr>
          <p:cNvSpPr txBox="1"/>
          <p:nvPr/>
        </p:nvSpPr>
        <p:spPr>
          <a:xfrm>
            <a:off x="986118" y="2721114"/>
            <a:ext cx="572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Проблемы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0805C-C5F5-F87A-69EC-E49A5658F83F}"/>
              </a:ext>
            </a:extLst>
          </p:cNvPr>
          <p:cNvSpPr txBox="1"/>
          <p:nvPr/>
        </p:nvSpPr>
        <p:spPr>
          <a:xfrm>
            <a:off x="986117" y="3492056"/>
            <a:ext cx="1087544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Проверка регрессия производительности после релизов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Определение узких мест в системе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Проверка восстановления системы после пиков нагрузки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Правильное задание настроек механизмов защиты от повышенной нагрузки </a:t>
            </a: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7571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Успешные коды ответа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HTTP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06AE96-A8D0-9E86-EB21-26C65F2D8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90" y="2535164"/>
            <a:ext cx="11806901" cy="278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21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4739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Потребление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CPU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AE4C5-3A92-A8AF-EF88-08D5B1372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06" y="1934389"/>
            <a:ext cx="10846558" cy="454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41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4686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Ошибки 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HTTP 429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 descr="A graph of a graph&#10;&#10;AI-generated content may be incorrect.">
            <a:extLst>
              <a:ext uri="{FF2B5EF4-FFF2-40B4-BE49-F238E27FC236}">
                <a16:creationId xmlns:a16="http://schemas.microsoft.com/office/drawing/2014/main" id="{9F126F4E-015C-AF63-2EF8-3E6F1A6FA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32" y="2476801"/>
            <a:ext cx="11201349" cy="26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43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730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Среднее время ответа (</a:t>
            </a:r>
            <a:r>
              <a:rPr lang="en-US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P95)</a:t>
            </a:r>
            <a:endParaRPr lang="ru-RU" sz="4000" b="1" dirty="0">
              <a:solidFill>
                <a:srgbClr val="009218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Picture 3" descr="A graph showing a green line&#10;&#10;AI-generated content may be incorrect.">
            <a:extLst>
              <a:ext uri="{FF2B5EF4-FFF2-40B4-BE49-F238E27FC236}">
                <a16:creationId xmlns:a16="http://schemas.microsoft.com/office/drawing/2014/main" id="{D1711E5A-F273-78FA-80BD-229510236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59" y="1862833"/>
            <a:ext cx="10451506" cy="43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72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97554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Выводы из теса на всплеск нагрузки </a:t>
            </a:r>
          </a:p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 возвратом к норме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4D7BDB-3886-5B5B-91A5-C300957EEAC6}"/>
              </a:ext>
            </a:extLst>
          </p:cNvPr>
          <p:cNvSpPr txBox="1"/>
          <p:nvPr/>
        </p:nvSpPr>
        <p:spPr>
          <a:xfrm>
            <a:off x="986118" y="2284565"/>
            <a:ext cx="11577709" cy="440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800" dirty="0"/>
              <a:t>Троттлинг успешно отработал во время пика.</a:t>
            </a:r>
          </a:p>
          <a:p>
            <a:pPr>
              <a:lnSpc>
                <a:spcPct val="150000"/>
              </a:lnSpc>
            </a:pPr>
            <a:r>
              <a:rPr lang="ru-RU" sz="4800" dirty="0"/>
              <a:t>Среднее время ответов на запросы вернулось к норме после нагрузки.</a:t>
            </a:r>
          </a:p>
        </p:txBody>
      </p:sp>
    </p:spTree>
    <p:extLst>
      <p:ext uri="{BB962C8B-B14F-4D97-AF65-F5344CB8AC3E}">
        <p14:creationId xmlns:p14="http://schemas.microsoft.com/office/powerpoint/2010/main" val="919750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045098"/>
            <a:ext cx="329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E6902-2E26-D124-79AC-047C7DC9C5E6}"/>
              </a:ext>
            </a:extLst>
          </p:cNvPr>
          <p:cNvSpPr txBox="1"/>
          <p:nvPr/>
        </p:nvSpPr>
        <p:spPr>
          <a:xfrm>
            <a:off x="1051132" y="2019861"/>
            <a:ext cx="10767701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Определены критерии соответствия сервиса минимальным требованиям для нагрузочного тестирования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Определена методика тестирования на разных этапах жизненного цикла сервиса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Проведено нагрузочное тестирование конкретного сервиса, проанализированы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502037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7" y="-1280"/>
            <a:ext cx="12156673" cy="6859279"/>
          </a:xfrm>
          <a:prstGeom prst="rect">
            <a:avLst/>
          </a:prstGeom>
        </p:spPr>
      </p:pic>
      <p:graphicFrame>
        <p:nvGraphicFramePr>
          <p:cNvPr id="25" name="Объект 24"/>
          <p:cNvGraphicFramePr>
            <a:graphicFrameLocks noChangeAspect="1"/>
          </p:cNvGraphicFramePr>
          <p:nvPr/>
        </p:nvGraphicFramePr>
        <p:xfrm>
          <a:off x="8309657" y="656694"/>
          <a:ext cx="1150384" cy="50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3084412" imgH="1354813" progId="CorelDraw.Graphic.22">
                  <p:embed/>
                </p:oleObj>
              </mc:Choice>
              <mc:Fallback>
                <p:oleObj name="CorelDRAW" r:id="rId3" imgW="3084412" imgH="1354813" progId="CorelDraw.Graphic.22">
                  <p:embed/>
                  <p:pic>
                    <p:nvPicPr>
                      <p:cNvPr id="25" name="Объект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9657" y="656694"/>
                        <a:ext cx="1150384" cy="50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9" t="15450" r="6560" b="15436"/>
          <a:stretch/>
        </p:blipFill>
        <p:spPr>
          <a:xfrm>
            <a:off x="777903" y="610623"/>
            <a:ext cx="2193897" cy="116672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374021" y="2013212"/>
            <a:ext cx="8086020" cy="21296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000" b="1" dirty="0">
                <a:solidFill>
                  <a:srgbClr val="0092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74021" y="3176218"/>
            <a:ext cx="897540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Исследование производительности сервисов с применением</a:t>
            </a:r>
          </a:p>
          <a:p>
            <a:pPr>
              <a:lnSpc>
                <a:spcPct val="100000"/>
              </a:lnSpc>
            </a:pPr>
            <a:r>
              <a:rPr lang="ru-RU" alt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нагрузочного тестирования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Горбатов А. И. МЕН-412202</a:t>
            </a:r>
          </a:p>
        </p:txBody>
      </p:sp>
    </p:spTree>
    <p:extLst>
      <p:ext uri="{BB962C8B-B14F-4D97-AF65-F5344CB8AC3E}">
        <p14:creationId xmlns:p14="http://schemas.microsoft.com/office/powerpoint/2010/main" val="313316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9E91D-0016-215E-8220-81D7BD177E46}"/>
              </a:ext>
            </a:extLst>
          </p:cNvPr>
          <p:cNvSpPr txBox="1"/>
          <p:nvPr/>
        </p:nvSpPr>
        <p:spPr>
          <a:xfrm>
            <a:off x="986118" y="1046139"/>
            <a:ext cx="5725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Постановка задачи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1802E-934C-DC27-ED46-BEC1C25D096D}"/>
              </a:ext>
            </a:extLst>
          </p:cNvPr>
          <p:cNvSpPr txBox="1"/>
          <p:nvPr/>
        </p:nvSpPr>
        <p:spPr>
          <a:xfrm>
            <a:off x="986118" y="1754025"/>
            <a:ext cx="1078144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Определение необходимых критериев сервиса для возможности корректного проведения нагрузочного тестирования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Определение ключевых метрик производительности сервисов, подлежащих оценке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Определение методики нагрузочного тестирования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Применение методики</a:t>
            </a:r>
          </a:p>
        </p:txBody>
      </p:sp>
    </p:spTree>
    <p:extLst>
      <p:ext uri="{BB962C8B-B14F-4D97-AF65-F5344CB8AC3E}">
        <p14:creationId xmlns:p14="http://schemas.microsoft.com/office/powerpoint/2010/main" val="224605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3DA785-2FBE-043F-ADB9-AC36C1317DCB}"/>
              </a:ext>
            </a:extLst>
          </p:cNvPr>
          <p:cNvSpPr txBox="1"/>
          <p:nvPr/>
        </p:nvSpPr>
        <p:spPr>
          <a:xfrm>
            <a:off x="986118" y="1051133"/>
            <a:ext cx="5799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Сервис должен иметь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E91CD6-DE87-8CDE-0592-FDED79F520AD}"/>
              </a:ext>
            </a:extLst>
          </p:cNvPr>
          <p:cNvSpPr txBox="1"/>
          <p:nvPr/>
        </p:nvSpPr>
        <p:spPr>
          <a:xfrm>
            <a:off x="986118" y="2146651"/>
            <a:ext cx="10904434" cy="3301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4800" dirty="0"/>
              <a:t>Сбор метрик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4800" dirty="0"/>
              <a:t>Площадку для тестирования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4800" dirty="0"/>
              <a:t>Горизонтальную масштабируемость</a:t>
            </a:r>
          </a:p>
        </p:txBody>
      </p:sp>
    </p:spTree>
    <p:extLst>
      <p:ext uri="{BB962C8B-B14F-4D97-AF65-F5344CB8AC3E}">
        <p14:creationId xmlns:p14="http://schemas.microsoft.com/office/powerpoint/2010/main" val="105422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ADDA5-1D01-7914-CC0D-D7C79D315A95}"/>
              </a:ext>
            </a:extLst>
          </p:cNvPr>
          <p:cNvSpPr txBox="1"/>
          <p:nvPr/>
        </p:nvSpPr>
        <p:spPr>
          <a:xfrm>
            <a:off x="986118" y="1102408"/>
            <a:ext cx="7893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Метрики производительности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0A251-873A-F76B-BE6E-055333C5B48C}"/>
              </a:ext>
            </a:extLst>
          </p:cNvPr>
          <p:cNvSpPr txBox="1"/>
          <p:nvPr/>
        </p:nvSpPr>
        <p:spPr>
          <a:xfrm>
            <a:off x="986118" y="2146651"/>
            <a:ext cx="10904434" cy="369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4000" dirty="0"/>
              <a:t>Потребление </a:t>
            </a:r>
            <a:r>
              <a:rPr lang="en-US" sz="4000" dirty="0"/>
              <a:t>CPU</a:t>
            </a:r>
            <a:endParaRPr lang="ru-RU" sz="4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4000" dirty="0"/>
              <a:t>Потребление </a:t>
            </a:r>
            <a:r>
              <a:rPr lang="en-US" sz="4000" dirty="0"/>
              <a:t>RAM</a:t>
            </a:r>
            <a:endParaRPr lang="ru-RU" sz="4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4000" dirty="0"/>
              <a:t>Среднее время ответов на запросы (</a:t>
            </a:r>
            <a:r>
              <a:rPr lang="en-US" sz="4000" dirty="0"/>
              <a:t>P90-P95)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4000" dirty="0"/>
              <a:t> </a:t>
            </a:r>
            <a:r>
              <a:rPr lang="ru-RU" sz="4000" dirty="0"/>
              <a:t>Максимальный </a:t>
            </a:r>
            <a:r>
              <a:rPr lang="en-US" sz="4000" dirty="0"/>
              <a:t>RPS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19907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102408"/>
            <a:ext cx="9926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Первичное нагрузочное 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07D2C-A174-1D3B-8496-E83A279F0E1C}"/>
              </a:ext>
            </a:extLst>
          </p:cNvPr>
          <p:cNvSpPr txBox="1"/>
          <p:nvPr/>
        </p:nvSpPr>
        <p:spPr>
          <a:xfrm>
            <a:off x="986118" y="2134481"/>
            <a:ext cx="10904434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/>
              <a:t>Сервис еще не выпущен для пользователей или нагрузочное не проводилось.</a:t>
            </a:r>
          </a:p>
          <a:p>
            <a:pPr>
              <a:lnSpc>
                <a:spcPct val="150000"/>
              </a:lnSpc>
            </a:pPr>
            <a:endParaRPr lang="ru-RU" sz="3200" dirty="0"/>
          </a:p>
          <a:p>
            <a:pPr>
              <a:lnSpc>
                <a:spcPct val="150000"/>
              </a:lnSpc>
            </a:pPr>
            <a:r>
              <a:rPr lang="ru-RU" sz="3200" dirty="0"/>
              <a:t>Подбираем настройки окружения и самого приложения, определяем базовые характеристики производительности.</a:t>
            </a:r>
          </a:p>
          <a:p>
            <a:pPr>
              <a:lnSpc>
                <a:spcPct val="150000"/>
              </a:lnSpc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0873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102408"/>
            <a:ext cx="5653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Стресс-тестирование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07D2C-A174-1D3B-8496-E83A279F0E1C}"/>
              </a:ext>
            </a:extLst>
          </p:cNvPr>
          <p:cNvSpPr txBox="1"/>
          <p:nvPr/>
        </p:nvSpPr>
        <p:spPr>
          <a:xfrm>
            <a:off x="986118" y="1886654"/>
            <a:ext cx="11138522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/>
              <a:t>Определяем возможность сервиса выдержать превышение запланированных нагрузок, восстановиться после пика нагрузки, работать без перезагрузок.</a:t>
            </a:r>
          </a:p>
          <a:p>
            <a:pPr>
              <a:lnSpc>
                <a:spcPct val="150000"/>
              </a:lnSpc>
            </a:pPr>
            <a:endParaRPr lang="ru-RU" sz="3200" dirty="0"/>
          </a:p>
          <a:p>
            <a:pPr>
              <a:lnSpc>
                <a:spcPct val="150000"/>
              </a:lnSpc>
            </a:pPr>
            <a:r>
              <a:rPr lang="ru-RU" sz="3200" dirty="0"/>
              <a:t>Проводим тестирование всплеском нагрузки с возвратом к норме, проверяем сервис на деградацию с течением времени</a:t>
            </a:r>
          </a:p>
          <a:p>
            <a:pPr>
              <a:lnSpc>
                <a:spcPct val="150000"/>
              </a:lnSpc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4060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102408"/>
            <a:ext cx="8673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На примере конкретного сервиса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07D2C-A174-1D3B-8496-E83A279F0E1C}"/>
              </a:ext>
            </a:extLst>
          </p:cNvPr>
          <p:cNvSpPr txBox="1"/>
          <p:nvPr/>
        </p:nvSpPr>
        <p:spPr>
          <a:xfrm>
            <a:off x="986118" y="1946474"/>
            <a:ext cx="11138522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/>
              <a:t>Проводим первичное нагрузочное тестирование.</a:t>
            </a:r>
          </a:p>
          <a:p>
            <a:pPr>
              <a:lnSpc>
                <a:spcPct val="150000"/>
              </a:lnSpc>
            </a:pPr>
            <a:endParaRPr lang="ru-RU" sz="3200" dirty="0"/>
          </a:p>
          <a:p>
            <a:pPr>
              <a:lnSpc>
                <a:spcPct val="150000"/>
              </a:lnSpc>
            </a:pPr>
            <a:r>
              <a:rPr lang="ru-RU" sz="3200" dirty="0"/>
              <a:t>Задача – определить настройки механизма троттлинга, узнать лимит производительности, проверить выживание после нагрузки.</a:t>
            </a:r>
          </a:p>
        </p:txBody>
      </p:sp>
    </p:spTree>
    <p:extLst>
      <p:ext uri="{BB962C8B-B14F-4D97-AF65-F5344CB8AC3E}">
        <p14:creationId xmlns:p14="http://schemas.microsoft.com/office/powerpoint/2010/main" val="187871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0290315" y="230614"/>
          <a:ext cx="1282266" cy="44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0315" y="230614"/>
                        <a:ext cx="1282266" cy="446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30614"/>
            <a:ext cx="1047150" cy="41708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9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88CF4-E43E-C79B-CF97-C8EA2659C084}"/>
              </a:ext>
            </a:extLst>
          </p:cNvPr>
          <p:cNvSpPr txBox="1"/>
          <p:nvPr/>
        </p:nvSpPr>
        <p:spPr>
          <a:xfrm>
            <a:off x="986118" y="1102408"/>
            <a:ext cx="6957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921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Предварительные работы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14D650-77E7-A278-E714-3F7376AFF23F}"/>
              </a:ext>
            </a:extLst>
          </p:cNvPr>
          <p:cNvSpPr txBox="1"/>
          <p:nvPr/>
        </p:nvSpPr>
        <p:spPr>
          <a:xfrm>
            <a:off x="986118" y="1886654"/>
            <a:ext cx="11138522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/>
              <a:t>Проверка на соответствие требованиям: сбор метрик, площадка, масштабируемость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/>
              <a:t>Подбор профиля нагрузки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ru-RU" sz="3200" dirty="0"/>
              <a:t>Подготовка тестовых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235042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1739</TotalTime>
  <Words>453</Words>
  <Application>Microsoft Office PowerPoint</Application>
  <PresentationFormat>Widescreen</PresentationFormat>
  <Paragraphs>83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79014357214</cp:lastModifiedBy>
  <cp:revision>99</cp:revision>
  <dcterms:created xsi:type="dcterms:W3CDTF">2019-05-31T06:38:44Z</dcterms:created>
  <dcterms:modified xsi:type="dcterms:W3CDTF">2025-06-12T10:59:05Z</dcterms:modified>
</cp:coreProperties>
</file>