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86" r:id="rId5"/>
    <p:sldId id="269" r:id="rId6"/>
    <p:sldId id="270" r:id="rId7"/>
    <p:sldId id="271" r:id="rId8"/>
    <p:sldId id="273" r:id="rId9"/>
    <p:sldId id="274" r:id="rId10"/>
    <p:sldId id="275" r:id="rId11"/>
    <p:sldId id="278" r:id="rId12"/>
    <p:sldId id="281" r:id="rId13"/>
    <p:sldId id="282" r:id="rId14"/>
    <p:sldId id="28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18"/>
    <a:srgbClr val="701800"/>
    <a:srgbClr val="681600"/>
    <a:srgbClr val="EA8B00"/>
    <a:srgbClr val="FB8A35"/>
    <a:srgbClr val="307E90"/>
    <a:srgbClr val="742B95"/>
    <a:srgbClr val="672C94"/>
    <a:srgbClr val="000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7" y="-1280"/>
            <a:ext cx="12156673" cy="6859279"/>
          </a:xfrm>
          <a:prstGeom prst="rect">
            <a:avLst/>
          </a:prstGeom>
        </p:spPr>
      </p:pic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154266"/>
              </p:ext>
            </p:extLst>
          </p:nvPr>
        </p:nvGraphicFramePr>
        <p:xfrm>
          <a:off x="8309657" y="656694"/>
          <a:ext cx="1150384" cy="505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3084412" imgH="1354813" progId="CorelDraw.Graphic.22">
                  <p:embed/>
                </p:oleObj>
              </mc:Choice>
              <mc:Fallback>
                <p:oleObj name="CorelDRAW" r:id="rId3" imgW="3084412" imgH="1354813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09657" y="656694"/>
                        <a:ext cx="1150384" cy="505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9" t="15450" r="6560" b="15436"/>
          <a:stretch/>
        </p:blipFill>
        <p:spPr>
          <a:xfrm>
            <a:off x="777903" y="610623"/>
            <a:ext cx="2193897" cy="1166729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374021" y="2013212"/>
            <a:ext cx="8086020" cy="21296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4000" b="1" dirty="0">
                <a:solidFill>
                  <a:srgbClr val="0092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производительности сервисов с применением нагрузочного тестирования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74021" y="4690167"/>
            <a:ext cx="807855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Волканин Л. С., кандидат физико-математических наук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Обучающийся: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Горбатов А. И. МЕН-412202</a:t>
            </a:r>
          </a:p>
        </p:txBody>
      </p: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45098"/>
            <a:ext cx="4686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Ошибки </a:t>
            </a:r>
            <a:r>
              <a:rPr lang="en-US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HTTP 429</a:t>
            </a:r>
            <a:endParaRPr lang="ru-RU" sz="4000" b="1" dirty="0">
              <a:solidFill>
                <a:srgbClr val="00921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CC669-B181-68A0-69EC-29D0B9D08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238" y="2471769"/>
            <a:ext cx="11325523" cy="263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1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45098"/>
            <a:ext cx="67090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Тест на всплеск нагрузки </a:t>
            </a:r>
          </a:p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 возвратом к норме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1D4546-E5D3-134F-D2C8-F09C0EB938D7}"/>
              </a:ext>
            </a:extLst>
          </p:cNvPr>
          <p:cNvSpPr txBox="1"/>
          <p:nvPr/>
        </p:nvSpPr>
        <p:spPr>
          <a:xfrm>
            <a:off x="986118" y="2583882"/>
            <a:ext cx="11577709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Проверяем, что механизм троттлинга справляется с нагрузкой, а реплика восстанавливает нормальную работу</a:t>
            </a:r>
          </a:p>
          <a:p>
            <a:pPr>
              <a:lnSpc>
                <a:spcPct val="150000"/>
              </a:lnSpc>
            </a:pP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/>
              <a:t>Троттлинг успешно отработал во время пика.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Среднее время ответов на запросы вернулось к норме после нагрузки.</a:t>
            </a:r>
          </a:p>
          <a:p>
            <a:pPr>
              <a:lnSpc>
                <a:spcPct val="15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2593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45098"/>
            <a:ext cx="4686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Ошибки </a:t>
            </a:r>
            <a:r>
              <a:rPr lang="en-US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HTTP 429</a:t>
            </a:r>
            <a:endParaRPr lang="ru-RU" sz="4000" b="1" dirty="0">
              <a:solidFill>
                <a:srgbClr val="00921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B44D3-8B74-DDF6-1FA7-D123D7A5A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553" y="2469043"/>
            <a:ext cx="11798894" cy="275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4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45098"/>
            <a:ext cx="7304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Среднее время ответа (</a:t>
            </a:r>
            <a:r>
              <a:rPr lang="en-US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P95)</a:t>
            </a:r>
            <a:endParaRPr lang="ru-RU" sz="4000" b="1" dirty="0">
              <a:solidFill>
                <a:srgbClr val="00921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AB8DA-1E01-4C52-06F9-D636D399E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65" y="1752984"/>
            <a:ext cx="11041016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72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45098"/>
            <a:ext cx="3290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E6902-2E26-D124-79AC-047C7DC9C5E6}"/>
              </a:ext>
            </a:extLst>
          </p:cNvPr>
          <p:cNvSpPr txBox="1"/>
          <p:nvPr/>
        </p:nvSpPr>
        <p:spPr>
          <a:xfrm>
            <a:off x="1051132" y="2019861"/>
            <a:ext cx="10767701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/>
              <a:t>В результате работы: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1. Определены критерии соответствия сервиса минимальным требованиям для нагрузочного тестирования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2. Определена методика тестирования на разных этапах жизненного цикла сервиса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3. Проведено нагрузочное тестирование конкретного сервиса, проанализированы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502037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7" y="-1280"/>
            <a:ext cx="12156673" cy="6859279"/>
          </a:xfrm>
          <a:prstGeom prst="rect">
            <a:avLst/>
          </a:prstGeom>
        </p:spPr>
      </p:pic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8309657" y="656694"/>
          <a:ext cx="1150384" cy="505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3084412" imgH="1354813" progId="CorelDraw.Graphic.22">
                  <p:embed/>
                </p:oleObj>
              </mc:Choice>
              <mc:Fallback>
                <p:oleObj name="CorelDRAW" r:id="rId3" imgW="3084412" imgH="1354813" progId="CorelDraw.Graphic.22">
                  <p:embed/>
                  <p:pic>
                    <p:nvPicPr>
                      <p:cNvPr id="25" name="Объект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09657" y="656694"/>
                        <a:ext cx="1150384" cy="505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9" t="15450" r="6560" b="15436"/>
          <a:stretch/>
        </p:blipFill>
        <p:spPr>
          <a:xfrm>
            <a:off x="777903" y="610623"/>
            <a:ext cx="2193897" cy="1166729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374021" y="2013212"/>
            <a:ext cx="8086020" cy="21296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4000" b="1" dirty="0">
                <a:solidFill>
                  <a:srgbClr val="0092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74021" y="3176218"/>
            <a:ext cx="897540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Исследование производительности сервисов с применением</a:t>
            </a:r>
          </a:p>
          <a:p>
            <a:pPr>
              <a:lnSpc>
                <a:spcPct val="100000"/>
              </a:lnSpc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нагрузочного тестирования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Горбатов А. И. МЕН-412202</a:t>
            </a:r>
          </a:p>
        </p:txBody>
      </p:sp>
    </p:spTree>
    <p:extLst>
      <p:ext uri="{BB962C8B-B14F-4D97-AF65-F5344CB8AC3E}">
        <p14:creationId xmlns:p14="http://schemas.microsoft.com/office/powerpoint/2010/main" val="313316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205815"/>
              </p:ext>
            </p:extLst>
          </p:nvPr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4B42A7-6456-E250-90BA-DF230D070887}"/>
              </a:ext>
            </a:extLst>
          </p:cNvPr>
          <p:cNvSpPr txBox="1"/>
          <p:nvPr/>
        </p:nvSpPr>
        <p:spPr>
          <a:xfrm>
            <a:off x="986118" y="887143"/>
            <a:ext cx="6887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Актуальность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77205-0B85-9D52-ECFC-F195141AE6AC}"/>
              </a:ext>
            </a:extLst>
          </p:cNvPr>
          <p:cNvSpPr txBox="1"/>
          <p:nvPr/>
        </p:nvSpPr>
        <p:spPr>
          <a:xfrm>
            <a:off x="986118" y="1703951"/>
            <a:ext cx="10875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обеспечения стабильной работы современных сервисов необходимо понимать, как они работают под нагрузкой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EF5757-D9AD-4A6A-D25D-CE332FE47F50}"/>
              </a:ext>
            </a:extLst>
          </p:cNvPr>
          <p:cNvSpPr txBox="1"/>
          <p:nvPr/>
        </p:nvSpPr>
        <p:spPr>
          <a:xfrm>
            <a:off x="986118" y="2721114"/>
            <a:ext cx="572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Проблемы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0805C-C5F5-F87A-69EC-E49A5658F83F}"/>
              </a:ext>
            </a:extLst>
          </p:cNvPr>
          <p:cNvSpPr txBox="1"/>
          <p:nvPr/>
        </p:nvSpPr>
        <p:spPr>
          <a:xfrm>
            <a:off x="986117" y="3492056"/>
            <a:ext cx="10875445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Проверка регрессии производительности после релизов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Определение узких мест в системе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Проверка восстановления системы после пиков нагрузки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Правильное задание настроек механизмов защиты от повышенной нагрузки </a:t>
            </a:r>
          </a:p>
        </p:txBody>
      </p:sp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9E91D-0016-215E-8220-81D7BD177E46}"/>
              </a:ext>
            </a:extLst>
          </p:cNvPr>
          <p:cNvSpPr txBox="1"/>
          <p:nvPr/>
        </p:nvSpPr>
        <p:spPr>
          <a:xfrm>
            <a:off x="986118" y="1046139"/>
            <a:ext cx="572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Постановка задачи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1802E-934C-DC27-ED46-BEC1C25D096D}"/>
              </a:ext>
            </a:extLst>
          </p:cNvPr>
          <p:cNvSpPr txBox="1"/>
          <p:nvPr/>
        </p:nvSpPr>
        <p:spPr>
          <a:xfrm>
            <a:off x="986118" y="1754025"/>
            <a:ext cx="1078144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Определение необходимых критериев сервиса для возможности корректного проведения нагрузочного тестирования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Определение ключевых метрик производительности сервисов, подлежащих оценке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Определение методики нагрузочного тестирования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Применение методики</a:t>
            </a:r>
          </a:p>
        </p:txBody>
      </p:sp>
    </p:spTree>
    <p:extLst>
      <p:ext uri="{BB962C8B-B14F-4D97-AF65-F5344CB8AC3E}">
        <p14:creationId xmlns:p14="http://schemas.microsoft.com/office/powerpoint/2010/main" val="224605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9E91D-0016-215E-8220-81D7BD177E46}"/>
              </a:ext>
            </a:extLst>
          </p:cNvPr>
          <p:cNvSpPr txBox="1"/>
          <p:nvPr/>
        </p:nvSpPr>
        <p:spPr>
          <a:xfrm>
            <a:off x="986118" y="1046139"/>
            <a:ext cx="572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Решение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3A3BA-A0E3-CC14-27B7-FCB52FD0159C}"/>
              </a:ext>
            </a:extLst>
          </p:cNvPr>
          <p:cNvSpPr txBox="1"/>
          <p:nvPr/>
        </p:nvSpPr>
        <p:spPr>
          <a:xfrm>
            <a:off x="986118" y="1897166"/>
            <a:ext cx="10699335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Исследованы предпосылки и требования, сигнализирующие о необходимости проведения нагрузочного тестирования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Проанализированы требования к знаниям о производительности сервисов для их запуска и поддержки, а также внедрения новых сценариев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Исследованы несколько типов нагрузочного тестирования: первичное тестирование, стресс-тестирование, тестирование на больших объемах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Проведено первичное нагрузочное тестирование конкретного сервиса, проанализированы результаты на основе получившихся графиков</a:t>
            </a:r>
          </a:p>
        </p:txBody>
      </p:sp>
    </p:spTree>
    <p:extLst>
      <p:ext uri="{BB962C8B-B14F-4D97-AF65-F5344CB8AC3E}">
        <p14:creationId xmlns:p14="http://schemas.microsoft.com/office/powerpoint/2010/main" val="267879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102408"/>
            <a:ext cx="9809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Тест на производительность сервиса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49D63-C8A5-3568-2426-02103EC2671B}"/>
              </a:ext>
            </a:extLst>
          </p:cNvPr>
          <p:cNvSpPr txBox="1"/>
          <p:nvPr/>
        </p:nvSpPr>
        <p:spPr>
          <a:xfrm>
            <a:off x="986118" y="1886654"/>
            <a:ext cx="11138522" cy="41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Проверено, на каком значении произойдет деградация сервиса.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Ухудшение произошло на отметке в 600 запросов в секунду.</a:t>
            </a:r>
          </a:p>
          <a:p>
            <a:pPr>
              <a:lnSpc>
                <a:spcPct val="150000"/>
              </a:lnSpc>
            </a:pPr>
            <a:r>
              <a:rPr lang="ru-RU" sz="3600" dirty="0"/>
              <a:t>Расходуемый ресурс – процессорные ядра.</a:t>
            </a:r>
          </a:p>
        </p:txBody>
      </p:sp>
    </p:spTree>
    <p:extLst>
      <p:ext uri="{BB962C8B-B14F-4D97-AF65-F5344CB8AC3E}">
        <p14:creationId xmlns:p14="http://schemas.microsoft.com/office/powerpoint/2010/main" val="251060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102408"/>
            <a:ext cx="4739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Потребление </a:t>
            </a:r>
            <a:r>
              <a:rPr lang="en-US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CPU</a:t>
            </a:r>
            <a:endParaRPr lang="ru-RU" sz="4000" b="1" dirty="0">
              <a:solidFill>
                <a:srgbClr val="00921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75324-7AFB-BA1E-1896-529FD1BF9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39" y="1810294"/>
            <a:ext cx="11260121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4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102408"/>
            <a:ext cx="7304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Среднее время ответа </a:t>
            </a:r>
            <a:r>
              <a:rPr lang="en-US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(P95)</a:t>
            </a:r>
            <a:endParaRPr lang="ru-RU" sz="4000" b="1" dirty="0">
              <a:solidFill>
                <a:srgbClr val="00921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C2613-69BD-952D-423A-354CCC5CA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72" y="1989893"/>
            <a:ext cx="11495133" cy="451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6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52404"/>
            <a:ext cx="77343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Тест на настройку троттлинга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720E77-25EF-C994-F7D5-E6086DE72C3B}"/>
              </a:ext>
            </a:extLst>
          </p:cNvPr>
          <p:cNvSpPr txBox="1"/>
          <p:nvPr/>
        </p:nvSpPr>
        <p:spPr>
          <a:xfrm>
            <a:off x="986118" y="2034473"/>
            <a:ext cx="11778577" cy="423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/>
              <a:t>Выставляем первое приближение настройки емкости и проверяем, как сервис справляется </a:t>
            </a:r>
            <a:r>
              <a:rPr lang="en-US" sz="2800" dirty="0"/>
              <a:t>c</a:t>
            </a:r>
            <a:r>
              <a:rPr lang="ru-RU" sz="2800" dirty="0"/>
              <a:t> нагрузкой при настроенном троттлинге.</a:t>
            </a:r>
          </a:p>
          <a:p>
            <a:pPr>
              <a:lnSpc>
                <a:spcPct val="150000"/>
              </a:lnSpc>
            </a:pPr>
            <a:endParaRPr lang="ru-RU" sz="2800" dirty="0"/>
          </a:p>
          <a:p>
            <a:pPr>
              <a:lnSpc>
                <a:spcPct val="150000"/>
              </a:lnSpc>
            </a:pPr>
            <a:r>
              <a:rPr lang="ru-RU" sz="2800" dirty="0"/>
              <a:t>Запросы начали отклоняться при 85% потребления ядер процессора. 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Количество успешных кодов ответа не падало при росте нагрузки.</a:t>
            </a:r>
          </a:p>
          <a:p>
            <a:pPr>
              <a:lnSpc>
                <a:spcPct val="150000"/>
              </a:lnSpc>
            </a:pP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44711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45098"/>
            <a:ext cx="4739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Потребление </a:t>
            </a:r>
            <a:r>
              <a:rPr lang="en-US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CPU</a:t>
            </a:r>
            <a:endParaRPr lang="ru-RU" sz="4000" b="1" dirty="0">
              <a:solidFill>
                <a:srgbClr val="00921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04A04-2A9B-E6BC-A7DA-791C56465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16" y="1755120"/>
            <a:ext cx="11183597" cy="47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7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1847</TotalTime>
  <Words>336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CorelDRAW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</dc:creator>
  <cp:lastModifiedBy>79014357214</cp:lastModifiedBy>
  <cp:revision>103</cp:revision>
  <dcterms:created xsi:type="dcterms:W3CDTF">2019-05-31T06:38:44Z</dcterms:created>
  <dcterms:modified xsi:type="dcterms:W3CDTF">2025-06-12T15:53:43Z</dcterms:modified>
</cp:coreProperties>
</file>