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56075" y="415900"/>
            <a:ext cx="66318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5957" y="799020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68"/>
                </a:moveTo>
                <a:lnTo>
                  <a:pt x="500265" y="297027"/>
                </a:lnTo>
                <a:lnTo>
                  <a:pt x="499656" y="12"/>
                </a:lnTo>
                <a:lnTo>
                  <a:pt x="202628" y="0"/>
                </a:lnTo>
                <a:lnTo>
                  <a:pt x="0" y="12"/>
                </a:lnTo>
                <a:lnTo>
                  <a:pt x="2451" y="49466"/>
                </a:lnTo>
                <a:lnTo>
                  <a:pt x="9715" y="98082"/>
                </a:lnTo>
                <a:lnTo>
                  <a:pt x="21653" y="145516"/>
                </a:lnTo>
                <a:lnTo>
                  <a:pt x="38138" y="191465"/>
                </a:lnTo>
                <a:lnTo>
                  <a:pt x="59016" y="235585"/>
                </a:lnTo>
                <a:lnTo>
                  <a:pt x="84162" y="277545"/>
                </a:lnTo>
                <a:lnTo>
                  <a:pt x="113436" y="317030"/>
                </a:lnTo>
                <a:lnTo>
                  <a:pt x="146710" y="353695"/>
                </a:lnTo>
                <a:lnTo>
                  <a:pt x="183451" y="386892"/>
                </a:lnTo>
                <a:lnTo>
                  <a:pt x="222986" y="416090"/>
                </a:lnTo>
                <a:lnTo>
                  <a:pt x="265010" y="441147"/>
                </a:lnTo>
                <a:lnTo>
                  <a:pt x="309168" y="461937"/>
                </a:lnTo>
                <a:lnTo>
                  <a:pt x="355142" y="478320"/>
                </a:lnTo>
                <a:lnTo>
                  <a:pt x="402615" y="490156"/>
                </a:lnTo>
                <a:lnTo>
                  <a:pt x="451243" y="497319"/>
                </a:lnTo>
                <a:lnTo>
                  <a:pt x="500697" y="499668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3622" y="-62737"/>
            <a:ext cx="6192520" cy="1187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7854" y="1637138"/>
            <a:ext cx="7680959" cy="332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35.jpg"/><Relationship Id="rId4" Type="http://schemas.openxmlformats.org/officeDocument/2006/relationships/image" Target="../media/image3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jpg"/><Relationship Id="rId6" Type="http://schemas.openxmlformats.org/officeDocument/2006/relationships/image" Target="../media/image46.png"/><Relationship Id="rId7" Type="http://schemas.openxmlformats.org/officeDocument/2006/relationships/image" Target="../media/image47.jpg"/><Relationship Id="rId8" Type="http://schemas.openxmlformats.org/officeDocument/2006/relationships/image" Target="../media/image48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chinelearningmastery.com/time-series-forecasting-methods-in-python-cheat-sheet/" TargetMode="External"/><Relationship Id="rId3" Type="http://schemas.openxmlformats.org/officeDocument/2006/relationships/hyperlink" Target="https://www.analyticsvidhya.com/blog/2018/10/predicting-stock-price-machine-learningnd-deep-learning-techniques-python/" TargetMode="External"/><Relationship Id="rId4" Type="http://schemas.openxmlformats.org/officeDocument/2006/relationships/hyperlink" Target="https://towardsdatascience.com/an-overview-of-time-series-forecasting-models-a2fa7a358fcb" TargetMode="External"/><Relationship Id="rId5" Type="http://schemas.openxmlformats.org/officeDocument/2006/relationships/hyperlink" Target="https://en.wikipedia.org/wiki/Recurrent_neural_network" TargetMode="External"/><Relationship Id="rId6" Type="http://schemas.openxmlformats.org/officeDocument/2006/relationships/hyperlink" Target="https://www.analyticsvidhya.com/blog/2017/12/introduction-to-recurrent-neural-networks/" TargetMode="External"/><Relationship Id="rId7" Type="http://schemas.openxmlformats.org/officeDocument/2006/relationships/hyperlink" Target="https://www.youtube.com/watch?v=ndz8WKFqu8o" TargetMode="External"/><Relationship Id="rId8" Type="http://schemas.openxmlformats.org/officeDocument/2006/relationships/hyperlink" Target="https://www.researchgate.net/publication/340636297_Stock_Market_Prediction_Using_LSTM_Recurrent_Neural_Network" TargetMode="Externa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42975" y="4453699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394"/>
                </a:moveTo>
                <a:lnTo>
                  <a:pt x="304749" y="97790"/>
                </a:lnTo>
                <a:lnTo>
                  <a:pt x="270408" y="46393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25"/>
                </a:lnTo>
                <a:lnTo>
                  <a:pt x="0" y="688492"/>
                </a:lnTo>
                <a:lnTo>
                  <a:pt x="316801" y="688517"/>
                </a:lnTo>
                <a:lnTo>
                  <a:pt x="316801" y="506425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01178" y="410569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407"/>
                </a:moveTo>
                <a:lnTo>
                  <a:pt x="304749" y="97790"/>
                </a:lnTo>
                <a:lnTo>
                  <a:pt x="270421" y="46405"/>
                </a:lnTo>
                <a:lnTo>
                  <a:pt x="219024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399"/>
                </a:lnTo>
                <a:lnTo>
                  <a:pt x="0" y="854430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30"/>
                </a:lnTo>
                <a:lnTo>
                  <a:pt x="316801" y="506399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59407" y="3757701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788" y="158394"/>
                </a:moveTo>
                <a:lnTo>
                  <a:pt x="304736" y="97777"/>
                </a:lnTo>
                <a:lnTo>
                  <a:pt x="270395" y="46367"/>
                </a:lnTo>
                <a:lnTo>
                  <a:pt x="219011" y="12052"/>
                </a:lnTo>
                <a:lnTo>
                  <a:pt x="158394" y="0"/>
                </a:lnTo>
                <a:lnTo>
                  <a:pt x="108318" y="8077"/>
                </a:lnTo>
                <a:lnTo>
                  <a:pt x="64833" y="30556"/>
                </a:lnTo>
                <a:lnTo>
                  <a:pt x="30556" y="64846"/>
                </a:lnTo>
                <a:lnTo>
                  <a:pt x="8064" y="108318"/>
                </a:lnTo>
                <a:lnTo>
                  <a:pt x="0" y="158394"/>
                </a:lnTo>
                <a:lnTo>
                  <a:pt x="0" y="506399"/>
                </a:lnTo>
                <a:lnTo>
                  <a:pt x="0" y="854392"/>
                </a:lnTo>
                <a:lnTo>
                  <a:pt x="0" y="1202423"/>
                </a:lnTo>
                <a:lnTo>
                  <a:pt x="0" y="1384490"/>
                </a:lnTo>
                <a:lnTo>
                  <a:pt x="316788" y="1384515"/>
                </a:lnTo>
                <a:lnTo>
                  <a:pt x="316788" y="1202423"/>
                </a:lnTo>
                <a:lnTo>
                  <a:pt x="316788" y="854392"/>
                </a:lnTo>
                <a:lnTo>
                  <a:pt x="316788" y="506399"/>
                </a:lnTo>
                <a:lnTo>
                  <a:pt x="316788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17598" y="3409670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01" y="158407"/>
                </a:moveTo>
                <a:lnTo>
                  <a:pt x="304736" y="97790"/>
                </a:lnTo>
                <a:lnTo>
                  <a:pt x="270408" y="46405"/>
                </a:lnTo>
                <a:lnTo>
                  <a:pt x="219011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25"/>
                </a:lnTo>
                <a:lnTo>
                  <a:pt x="0" y="854430"/>
                </a:lnTo>
                <a:lnTo>
                  <a:pt x="0" y="1732546"/>
                </a:lnTo>
                <a:lnTo>
                  <a:pt x="316801" y="1732546"/>
                </a:lnTo>
                <a:lnTo>
                  <a:pt x="316801" y="506425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60957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9" y="396599"/>
                </a:moveTo>
                <a:lnTo>
                  <a:pt x="152829" y="391361"/>
                </a:lnTo>
                <a:lnTo>
                  <a:pt x="111089" y="376443"/>
                </a:lnTo>
                <a:lnTo>
                  <a:pt x="74270" y="353034"/>
                </a:lnTo>
                <a:lnTo>
                  <a:pt x="43562" y="322325"/>
                </a:lnTo>
                <a:lnTo>
                  <a:pt x="20154" y="285506"/>
                </a:lnTo>
                <a:lnTo>
                  <a:pt x="5236" y="243767"/>
                </a:lnTo>
                <a:lnTo>
                  <a:pt x="0" y="198299"/>
                </a:lnTo>
                <a:lnTo>
                  <a:pt x="5236" y="152831"/>
                </a:lnTo>
                <a:lnTo>
                  <a:pt x="20154" y="111092"/>
                </a:lnTo>
                <a:lnTo>
                  <a:pt x="43562" y="74273"/>
                </a:lnTo>
                <a:lnTo>
                  <a:pt x="74270" y="43564"/>
                </a:lnTo>
                <a:lnTo>
                  <a:pt x="111089" y="20155"/>
                </a:lnTo>
                <a:lnTo>
                  <a:pt x="152829" y="5237"/>
                </a:lnTo>
                <a:lnTo>
                  <a:pt x="198299" y="0"/>
                </a:lnTo>
                <a:lnTo>
                  <a:pt x="237169" y="3845"/>
                </a:lnTo>
                <a:lnTo>
                  <a:pt x="274186" y="15094"/>
                </a:lnTo>
                <a:lnTo>
                  <a:pt x="308317" y="33316"/>
                </a:lnTo>
                <a:lnTo>
                  <a:pt x="338524" y="58079"/>
                </a:lnTo>
                <a:lnTo>
                  <a:pt x="363281" y="88282"/>
                </a:lnTo>
                <a:lnTo>
                  <a:pt x="381502" y="122413"/>
                </a:lnTo>
                <a:lnTo>
                  <a:pt x="392752" y="159432"/>
                </a:lnTo>
                <a:lnTo>
                  <a:pt x="396599" y="198299"/>
                </a:lnTo>
                <a:lnTo>
                  <a:pt x="391362" y="243767"/>
                </a:lnTo>
                <a:lnTo>
                  <a:pt x="376445" y="285506"/>
                </a:lnTo>
                <a:lnTo>
                  <a:pt x="353037" y="322325"/>
                </a:lnTo>
                <a:lnTo>
                  <a:pt x="322328" y="353034"/>
                </a:lnTo>
                <a:lnTo>
                  <a:pt x="285509" y="376443"/>
                </a:lnTo>
                <a:lnTo>
                  <a:pt x="243770" y="391361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70318" y="3480803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5816" y="319981"/>
                </a:moveTo>
                <a:lnTo>
                  <a:pt x="114943" y="313739"/>
                </a:lnTo>
                <a:lnTo>
                  <a:pt x="59506" y="284983"/>
                </a:lnTo>
                <a:lnTo>
                  <a:pt x="19293" y="237214"/>
                </a:lnTo>
                <a:lnTo>
                  <a:pt x="406" y="177667"/>
                </a:lnTo>
                <a:lnTo>
                  <a:pt x="0" y="146437"/>
                </a:lnTo>
                <a:lnTo>
                  <a:pt x="5743" y="115439"/>
                </a:lnTo>
                <a:lnTo>
                  <a:pt x="27662" y="69119"/>
                </a:lnTo>
                <a:lnTo>
                  <a:pt x="61721" y="33239"/>
                </a:lnTo>
                <a:lnTo>
                  <a:pt x="104649" y="9599"/>
                </a:lnTo>
                <a:lnTo>
                  <a:pt x="153180" y="0"/>
                </a:lnTo>
                <a:lnTo>
                  <a:pt x="204043" y="6239"/>
                </a:lnTo>
                <a:lnTo>
                  <a:pt x="250372" y="28159"/>
                </a:lnTo>
                <a:lnTo>
                  <a:pt x="286253" y="62217"/>
                </a:lnTo>
                <a:lnTo>
                  <a:pt x="309890" y="105146"/>
                </a:lnTo>
                <a:lnTo>
                  <a:pt x="319485" y="153676"/>
                </a:lnTo>
                <a:lnTo>
                  <a:pt x="313243" y="204539"/>
                </a:lnTo>
                <a:lnTo>
                  <a:pt x="291326" y="250869"/>
                </a:lnTo>
                <a:lnTo>
                  <a:pt x="257272" y="286750"/>
                </a:lnTo>
                <a:lnTo>
                  <a:pt x="214347" y="310386"/>
                </a:lnTo>
                <a:lnTo>
                  <a:pt x="165816" y="319981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47775" y="2704274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228" y="317627"/>
                </a:moveTo>
                <a:lnTo>
                  <a:pt x="633590" y="295325"/>
                </a:lnTo>
                <a:lnTo>
                  <a:pt x="632358" y="274955"/>
                </a:lnTo>
                <a:lnTo>
                  <a:pt x="631952" y="273075"/>
                </a:lnTo>
                <a:lnTo>
                  <a:pt x="631786" y="270687"/>
                </a:lnTo>
                <a:lnTo>
                  <a:pt x="626135" y="245414"/>
                </a:lnTo>
                <a:lnTo>
                  <a:pt x="622833" y="229704"/>
                </a:lnTo>
                <a:lnTo>
                  <a:pt x="622312" y="228307"/>
                </a:lnTo>
                <a:lnTo>
                  <a:pt x="621779" y="225894"/>
                </a:lnTo>
                <a:lnTo>
                  <a:pt x="611314" y="198450"/>
                </a:lnTo>
                <a:lnTo>
                  <a:pt x="607009" y="186728"/>
                </a:lnTo>
                <a:lnTo>
                  <a:pt x="606501" y="185813"/>
                </a:lnTo>
                <a:lnTo>
                  <a:pt x="605713" y="183718"/>
                </a:lnTo>
                <a:lnTo>
                  <a:pt x="590791" y="156832"/>
                </a:lnTo>
                <a:lnTo>
                  <a:pt x="585279" y="146646"/>
                </a:lnTo>
                <a:lnTo>
                  <a:pt x="584771" y="145986"/>
                </a:lnTo>
                <a:lnTo>
                  <a:pt x="584060" y="144678"/>
                </a:lnTo>
                <a:lnTo>
                  <a:pt x="564476" y="118732"/>
                </a:lnTo>
                <a:lnTo>
                  <a:pt x="558050" y="110083"/>
                </a:lnTo>
                <a:lnTo>
                  <a:pt x="557707" y="109753"/>
                </a:lnTo>
                <a:lnTo>
                  <a:pt x="557326" y="109232"/>
                </a:lnTo>
                <a:lnTo>
                  <a:pt x="525995" y="77901"/>
                </a:lnTo>
                <a:lnTo>
                  <a:pt x="525716" y="77647"/>
                </a:lnTo>
                <a:lnTo>
                  <a:pt x="520128" y="73482"/>
                </a:lnTo>
                <a:lnTo>
                  <a:pt x="490562" y="51168"/>
                </a:lnTo>
                <a:lnTo>
                  <a:pt x="489369" y="50520"/>
                </a:lnTo>
                <a:lnTo>
                  <a:pt x="488657" y="49974"/>
                </a:lnTo>
                <a:lnTo>
                  <a:pt x="479666" y="45135"/>
                </a:lnTo>
                <a:lnTo>
                  <a:pt x="451523" y="29527"/>
                </a:lnTo>
                <a:lnTo>
                  <a:pt x="448779" y="28486"/>
                </a:lnTo>
                <a:lnTo>
                  <a:pt x="447281" y="27673"/>
                </a:lnTo>
                <a:lnTo>
                  <a:pt x="435635" y="23469"/>
                </a:lnTo>
                <a:lnTo>
                  <a:pt x="409359" y="13449"/>
                </a:lnTo>
                <a:lnTo>
                  <a:pt x="405472" y="12585"/>
                </a:lnTo>
                <a:lnTo>
                  <a:pt x="403059" y="11709"/>
                </a:lnTo>
                <a:lnTo>
                  <a:pt x="387286" y="8521"/>
                </a:lnTo>
                <a:lnTo>
                  <a:pt x="364553" y="3441"/>
                </a:lnTo>
                <a:lnTo>
                  <a:pt x="360819" y="3175"/>
                </a:lnTo>
                <a:lnTo>
                  <a:pt x="357720" y="2540"/>
                </a:lnTo>
                <a:lnTo>
                  <a:pt x="336842" y="1409"/>
                </a:lnTo>
                <a:lnTo>
                  <a:pt x="317627" y="0"/>
                </a:lnTo>
                <a:lnTo>
                  <a:pt x="314731" y="215"/>
                </a:lnTo>
                <a:lnTo>
                  <a:pt x="311988" y="63"/>
                </a:lnTo>
                <a:lnTo>
                  <a:pt x="290728" y="1981"/>
                </a:lnTo>
                <a:lnTo>
                  <a:pt x="270687" y="3441"/>
                </a:lnTo>
                <a:lnTo>
                  <a:pt x="268211" y="4000"/>
                </a:lnTo>
                <a:lnTo>
                  <a:pt x="266585" y="4140"/>
                </a:lnTo>
                <a:lnTo>
                  <a:pt x="251231" y="7797"/>
                </a:lnTo>
                <a:lnTo>
                  <a:pt x="225894" y="13449"/>
                </a:lnTo>
                <a:lnTo>
                  <a:pt x="223380" y="14414"/>
                </a:lnTo>
                <a:lnTo>
                  <a:pt x="222224" y="14681"/>
                </a:lnTo>
                <a:lnTo>
                  <a:pt x="210731" y="19240"/>
                </a:lnTo>
                <a:lnTo>
                  <a:pt x="183718" y="29527"/>
                </a:lnTo>
                <a:lnTo>
                  <a:pt x="181229" y="30911"/>
                </a:lnTo>
                <a:lnTo>
                  <a:pt x="179641" y="31534"/>
                </a:lnTo>
                <a:lnTo>
                  <a:pt x="167805" y="38354"/>
                </a:lnTo>
                <a:lnTo>
                  <a:pt x="144678" y="51168"/>
                </a:lnTo>
                <a:lnTo>
                  <a:pt x="141897" y="53263"/>
                </a:lnTo>
                <a:lnTo>
                  <a:pt x="139560" y="54610"/>
                </a:lnTo>
                <a:lnTo>
                  <a:pt x="128219" y="63588"/>
                </a:lnTo>
                <a:lnTo>
                  <a:pt x="109245" y="77901"/>
                </a:lnTo>
                <a:lnTo>
                  <a:pt x="105867" y="81280"/>
                </a:lnTo>
                <a:lnTo>
                  <a:pt x="102704" y="83781"/>
                </a:lnTo>
                <a:lnTo>
                  <a:pt x="103009" y="84137"/>
                </a:lnTo>
                <a:lnTo>
                  <a:pt x="77914" y="109232"/>
                </a:lnTo>
                <a:lnTo>
                  <a:pt x="51168" y="144678"/>
                </a:lnTo>
                <a:lnTo>
                  <a:pt x="29527" y="183718"/>
                </a:lnTo>
                <a:lnTo>
                  <a:pt x="13449" y="225894"/>
                </a:lnTo>
                <a:lnTo>
                  <a:pt x="3441" y="270687"/>
                </a:lnTo>
                <a:lnTo>
                  <a:pt x="0" y="317627"/>
                </a:lnTo>
                <a:lnTo>
                  <a:pt x="3441" y="364553"/>
                </a:lnTo>
                <a:lnTo>
                  <a:pt x="13449" y="409346"/>
                </a:lnTo>
                <a:lnTo>
                  <a:pt x="29527" y="451510"/>
                </a:lnTo>
                <a:lnTo>
                  <a:pt x="51168" y="490562"/>
                </a:lnTo>
                <a:lnTo>
                  <a:pt x="77914" y="525995"/>
                </a:lnTo>
                <a:lnTo>
                  <a:pt x="109245" y="557326"/>
                </a:lnTo>
                <a:lnTo>
                  <a:pt x="144678" y="584060"/>
                </a:lnTo>
                <a:lnTo>
                  <a:pt x="183718" y="605701"/>
                </a:lnTo>
                <a:lnTo>
                  <a:pt x="225894" y="621779"/>
                </a:lnTo>
                <a:lnTo>
                  <a:pt x="270687" y="631786"/>
                </a:lnTo>
                <a:lnTo>
                  <a:pt x="317627" y="635228"/>
                </a:lnTo>
                <a:lnTo>
                  <a:pt x="367614" y="631266"/>
                </a:lnTo>
                <a:lnTo>
                  <a:pt x="415912" y="619633"/>
                </a:lnTo>
                <a:lnTo>
                  <a:pt x="461683" y="600684"/>
                </a:lnTo>
                <a:lnTo>
                  <a:pt x="504063" y="574751"/>
                </a:lnTo>
                <a:lnTo>
                  <a:pt x="542201" y="542201"/>
                </a:lnTo>
                <a:lnTo>
                  <a:pt x="574751" y="504063"/>
                </a:lnTo>
                <a:lnTo>
                  <a:pt x="600684" y="461683"/>
                </a:lnTo>
                <a:lnTo>
                  <a:pt x="619645" y="415912"/>
                </a:lnTo>
                <a:lnTo>
                  <a:pt x="631266" y="367601"/>
                </a:lnTo>
                <a:lnTo>
                  <a:pt x="634885" y="321881"/>
                </a:lnTo>
                <a:lnTo>
                  <a:pt x="635203" y="321881"/>
                </a:lnTo>
                <a:lnTo>
                  <a:pt x="635063" y="319659"/>
                </a:lnTo>
                <a:lnTo>
                  <a:pt x="635228" y="31762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60944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5925" y="396596"/>
                </a:moveTo>
                <a:lnTo>
                  <a:pt x="152280" y="391201"/>
                </a:lnTo>
                <a:lnTo>
                  <a:pt x="109912" y="375804"/>
                </a:lnTo>
                <a:lnTo>
                  <a:pt x="72097" y="351269"/>
                </a:lnTo>
                <a:lnTo>
                  <a:pt x="41493" y="319687"/>
                </a:lnTo>
                <a:lnTo>
                  <a:pt x="18806" y="282558"/>
                </a:lnTo>
                <a:lnTo>
                  <a:pt x="4740" y="241383"/>
                </a:lnTo>
                <a:lnTo>
                  <a:pt x="0" y="197661"/>
                </a:lnTo>
                <a:lnTo>
                  <a:pt x="5288" y="152894"/>
                </a:lnTo>
                <a:lnTo>
                  <a:pt x="20513" y="110464"/>
                </a:lnTo>
                <a:lnTo>
                  <a:pt x="44248" y="73440"/>
                </a:lnTo>
                <a:lnTo>
                  <a:pt x="75194" y="42853"/>
                </a:lnTo>
                <a:lnTo>
                  <a:pt x="112052" y="19732"/>
                </a:lnTo>
                <a:lnTo>
                  <a:pt x="153525" y="5104"/>
                </a:lnTo>
                <a:lnTo>
                  <a:pt x="198312" y="0"/>
                </a:lnTo>
                <a:lnTo>
                  <a:pt x="198312" y="198299"/>
                </a:lnTo>
                <a:lnTo>
                  <a:pt x="356562" y="78814"/>
                </a:lnTo>
                <a:lnTo>
                  <a:pt x="379477" y="117635"/>
                </a:lnTo>
                <a:lnTo>
                  <a:pt x="392795" y="159549"/>
                </a:lnTo>
                <a:lnTo>
                  <a:pt x="396556" y="202899"/>
                </a:lnTo>
                <a:lnTo>
                  <a:pt x="390795" y="246027"/>
                </a:lnTo>
                <a:lnTo>
                  <a:pt x="375552" y="287278"/>
                </a:lnTo>
                <a:lnTo>
                  <a:pt x="350862" y="324994"/>
                </a:lnTo>
                <a:lnTo>
                  <a:pt x="318318" y="356188"/>
                </a:lnTo>
                <a:lnTo>
                  <a:pt x="280566" y="378748"/>
                </a:lnTo>
                <a:lnTo>
                  <a:pt x="239228" y="392331"/>
                </a:lnTo>
                <a:lnTo>
                  <a:pt x="195925" y="396596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76616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293" y="295440"/>
                </a:lnTo>
                <a:lnTo>
                  <a:pt x="624078" y="284657"/>
                </a:lnTo>
                <a:lnTo>
                  <a:pt x="621499" y="268655"/>
                </a:lnTo>
                <a:lnTo>
                  <a:pt x="620191" y="255993"/>
                </a:lnTo>
                <a:lnTo>
                  <a:pt x="618413" y="249440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561" y="111912"/>
                </a:lnTo>
                <a:lnTo>
                  <a:pt x="531355" y="89090"/>
                </a:lnTo>
                <a:lnTo>
                  <a:pt x="528701" y="86868"/>
                </a:lnTo>
                <a:lnTo>
                  <a:pt x="526694" y="84658"/>
                </a:lnTo>
                <a:lnTo>
                  <a:pt x="513435" y="74028"/>
                </a:lnTo>
                <a:lnTo>
                  <a:pt x="495909" y="59270"/>
                </a:lnTo>
                <a:lnTo>
                  <a:pt x="492264" y="57035"/>
                </a:lnTo>
                <a:lnTo>
                  <a:pt x="489165" y="54533"/>
                </a:lnTo>
                <a:lnTo>
                  <a:pt x="474967" y="46367"/>
                </a:lnTo>
                <a:lnTo>
                  <a:pt x="456488" y="34950"/>
                </a:lnTo>
                <a:lnTo>
                  <a:pt x="451332" y="32740"/>
                </a:lnTo>
                <a:lnTo>
                  <a:pt x="447560" y="30556"/>
                </a:lnTo>
                <a:lnTo>
                  <a:pt x="434809" y="25628"/>
                </a:lnTo>
                <a:lnTo>
                  <a:pt x="414985" y="17081"/>
                </a:lnTo>
                <a:lnTo>
                  <a:pt x="407822" y="15176"/>
                </a:lnTo>
                <a:lnTo>
                  <a:pt x="402678" y="13169"/>
                </a:lnTo>
                <a:lnTo>
                  <a:pt x="390347" y="10490"/>
                </a:lnTo>
                <a:lnTo>
                  <a:pt x="372071" y="5588"/>
                </a:lnTo>
                <a:lnTo>
                  <a:pt x="362699" y="4470"/>
                </a:lnTo>
                <a:lnTo>
                  <a:pt x="355295" y="2844"/>
                </a:lnTo>
                <a:lnTo>
                  <a:pt x="343750" y="2184"/>
                </a:lnTo>
                <a:lnTo>
                  <a:pt x="328434" y="330"/>
                </a:lnTo>
                <a:lnTo>
                  <a:pt x="316141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297" y="34366"/>
                </a:lnTo>
                <a:lnTo>
                  <a:pt x="162648" y="38239"/>
                </a:lnTo>
                <a:lnTo>
                  <a:pt x="161658" y="38887"/>
                </a:lnTo>
                <a:lnTo>
                  <a:pt x="160108" y="39611"/>
                </a:lnTo>
                <a:lnTo>
                  <a:pt x="122961" y="63969"/>
                </a:lnTo>
                <a:lnTo>
                  <a:pt x="122174" y="64668"/>
                </a:lnTo>
                <a:lnTo>
                  <a:pt x="122034" y="64757"/>
                </a:lnTo>
                <a:lnTo>
                  <a:pt x="119761" y="66814"/>
                </a:lnTo>
                <a:lnTo>
                  <a:pt x="89141" y="93916"/>
                </a:lnTo>
                <a:lnTo>
                  <a:pt x="87566" y="95783"/>
                </a:lnTo>
                <a:lnTo>
                  <a:pt x="86271" y="96951"/>
                </a:lnTo>
                <a:lnTo>
                  <a:pt x="76339" y="109131"/>
                </a:lnTo>
                <a:lnTo>
                  <a:pt x="59309" y="129362"/>
                </a:lnTo>
                <a:lnTo>
                  <a:pt x="57759" y="131914"/>
                </a:lnTo>
                <a:lnTo>
                  <a:pt x="55918" y="134162"/>
                </a:lnTo>
                <a:lnTo>
                  <a:pt x="43472" y="155359"/>
                </a:lnTo>
                <a:lnTo>
                  <a:pt x="33629" y="171513"/>
                </a:lnTo>
                <a:lnTo>
                  <a:pt x="32791" y="173532"/>
                </a:lnTo>
                <a:lnTo>
                  <a:pt x="31546" y="175666"/>
                </a:lnTo>
                <a:lnTo>
                  <a:pt x="22072" y="199644"/>
                </a:lnTo>
                <a:lnTo>
                  <a:pt x="15049" y="216750"/>
                </a:lnTo>
                <a:lnTo>
                  <a:pt x="14630" y="218465"/>
                </a:lnTo>
                <a:lnTo>
                  <a:pt x="13728" y="220776"/>
                </a:lnTo>
                <a:lnTo>
                  <a:pt x="8420" y="244602"/>
                </a:lnTo>
                <a:lnTo>
                  <a:pt x="3771" y="264185"/>
                </a:lnTo>
                <a:lnTo>
                  <a:pt x="3606" y="266255"/>
                </a:lnTo>
                <a:lnTo>
                  <a:pt x="3048" y="268782"/>
                </a:lnTo>
                <a:lnTo>
                  <a:pt x="1816" y="289344"/>
                </a:lnTo>
                <a:lnTo>
                  <a:pt x="0" y="312940"/>
                </a:lnTo>
                <a:lnTo>
                  <a:pt x="241" y="315963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46" y="533882"/>
                </a:lnTo>
                <a:lnTo>
                  <a:pt x="129438" y="565861"/>
                </a:lnTo>
                <a:lnTo>
                  <a:pt x="168859" y="590194"/>
                </a:lnTo>
                <a:lnTo>
                  <a:pt x="210362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11" y="604177"/>
                </a:lnTo>
                <a:lnTo>
                  <a:pt x="463715" y="586232"/>
                </a:lnTo>
                <a:lnTo>
                  <a:pt x="463905" y="586143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93" y="559371"/>
                </a:lnTo>
                <a:lnTo>
                  <a:pt x="505701" y="558507"/>
                </a:lnTo>
                <a:lnTo>
                  <a:pt x="514324" y="550583"/>
                </a:lnTo>
                <a:lnTo>
                  <a:pt x="536181" y="531215"/>
                </a:lnTo>
                <a:lnTo>
                  <a:pt x="538924" y="527951"/>
                </a:lnTo>
                <a:lnTo>
                  <a:pt x="541909" y="525208"/>
                </a:lnTo>
                <a:lnTo>
                  <a:pt x="552665" y="511632"/>
                </a:lnTo>
                <a:lnTo>
                  <a:pt x="566013" y="495769"/>
                </a:lnTo>
                <a:lnTo>
                  <a:pt x="568782" y="491286"/>
                </a:lnTo>
                <a:lnTo>
                  <a:pt x="572020" y="487197"/>
                </a:lnTo>
                <a:lnTo>
                  <a:pt x="579958" y="473176"/>
                </a:lnTo>
                <a:lnTo>
                  <a:pt x="590346" y="456361"/>
                </a:lnTo>
                <a:lnTo>
                  <a:pt x="593039" y="450088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23"/>
                </a:lnTo>
                <a:lnTo>
                  <a:pt x="619709" y="371970"/>
                </a:lnTo>
                <a:lnTo>
                  <a:pt x="620966" y="361454"/>
                </a:lnTo>
                <a:lnTo>
                  <a:pt x="622693" y="353326"/>
                </a:lnTo>
                <a:lnTo>
                  <a:pt x="623277" y="342315"/>
                </a:lnTo>
                <a:lnTo>
                  <a:pt x="624967" y="328333"/>
                </a:lnTo>
                <a:lnTo>
                  <a:pt x="624700" y="315671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5399839" y="356356"/>
            <a:ext cx="2577465" cy="2577465"/>
            <a:chOff x="5399839" y="356356"/>
            <a:chExt cx="2577465" cy="2577465"/>
          </a:xfrm>
        </p:grpSpPr>
        <p:sp>
          <p:nvSpPr>
            <p:cNvPr id="13" name="object 13"/>
            <p:cNvSpPr/>
            <p:nvPr/>
          </p:nvSpPr>
          <p:spPr>
            <a:xfrm>
              <a:off x="5399837" y="356374"/>
              <a:ext cx="2577465" cy="2577465"/>
            </a:xfrm>
            <a:custGeom>
              <a:avLst/>
              <a:gdLst/>
              <a:ahLst/>
              <a:cxnLst/>
              <a:rect l="l" t="t" r="r" b="b"/>
              <a:pathLst>
                <a:path w="2577465" h="2577465">
                  <a:moveTo>
                    <a:pt x="2576995" y="1288491"/>
                  </a:moveTo>
                  <a:lnTo>
                    <a:pt x="2575979" y="1237348"/>
                  </a:lnTo>
                  <a:lnTo>
                    <a:pt x="2572943" y="1186472"/>
                  </a:lnTo>
                  <a:lnTo>
                    <a:pt x="2567927" y="1135900"/>
                  </a:lnTo>
                  <a:lnTo>
                    <a:pt x="2560942" y="1085710"/>
                  </a:lnTo>
                  <a:lnTo>
                    <a:pt x="2552001" y="1035951"/>
                  </a:lnTo>
                  <a:lnTo>
                    <a:pt x="2541143" y="986663"/>
                  </a:lnTo>
                  <a:lnTo>
                    <a:pt x="2528379" y="937907"/>
                  </a:lnTo>
                  <a:lnTo>
                    <a:pt x="2513736" y="889749"/>
                  </a:lnTo>
                  <a:lnTo>
                    <a:pt x="2497239" y="842225"/>
                  </a:lnTo>
                  <a:lnTo>
                    <a:pt x="2478913" y="795401"/>
                  </a:lnTo>
                  <a:lnTo>
                    <a:pt x="2458770" y="749338"/>
                  </a:lnTo>
                  <a:lnTo>
                    <a:pt x="2436825" y="704062"/>
                  </a:lnTo>
                  <a:lnTo>
                    <a:pt x="2413127" y="659663"/>
                  </a:lnTo>
                  <a:lnTo>
                    <a:pt x="2387676" y="616165"/>
                  </a:lnTo>
                  <a:lnTo>
                    <a:pt x="2360511" y="573633"/>
                  </a:lnTo>
                  <a:lnTo>
                    <a:pt x="2331631" y="532130"/>
                  </a:lnTo>
                  <a:lnTo>
                    <a:pt x="2301087" y="491693"/>
                  </a:lnTo>
                  <a:lnTo>
                    <a:pt x="2268880" y="452386"/>
                  </a:lnTo>
                  <a:lnTo>
                    <a:pt x="2235047" y="414274"/>
                  </a:lnTo>
                  <a:lnTo>
                    <a:pt x="2199589" y="377393"/>
                  </a:lnTo>
                  <a:lnTo>
                    <a:pt x="2162708" y="341934"/>
                  </a:lnTo>
                  <a:lnTo>
                    <a:pt x="2124583" y="308102"/>
                  </a:lnTo>
                  <a:lnTo>
                    <a:pt x="2085276" y="275894"/>
                  </a:lnTo>
                  <a:lnTo>
                    <a:pt x="2044852" y="245351"/>
                  </a:lnTo>
                  <a:lnTo>
                    <a:pt x="2003336" y="216484"/>
                  </a:lnTo>
                  <a:lnTo>
                    <a:pt x="1960816" y="189306"/>
                  </a:lnTo>
                  <a:lnTo>
                    <a:pt x="1917319" y="163855"/>
                  </a:lnTo>
                  <a:lnTo>
                    <a:pt x="1872907" y="140157"/>
                  </a:lnTo>
                  <a:lnTo>
                    <a:pt x="1827644" y="118224"/>
                  </a:lnTo>
                  <a:lnTo>
                    <a:pt x="1781568" y="98082"/>
                  </a:lnTo>
                  <a:lnTo>
                    <a:pt x="1734743" y="79743"/>
                  </a:lnTo>
                  <a:lnTo>
                    <a:pt x="1687233" y="63246"/>
                  </a:lnTo>
                  <a:lnTo>
                    <a:pt x="1639074" y="48602"/>
                  </a:lnTo>
                  <a:lnTo>
                    <a:pt x="1590319" y="35839"/>
                  </a:lnTo>
                  <a:lnTo>
                    <a:pt x="1541030" y="24980"/>
                  </a:lnTo>
                  <a:lnTo>
                    <a:pt x="1491272" y="16052"/>
                  </a:lnTo>
                  <a:lnTo>
                    <a:pt x="1441081" y="9055"/>
                  </a:lnTo>
                  <a:lnTo>
                    <a:pt x="1390523" y="4038"/>
                  </a:lnTo>
                  <a:lnTo>
                    <a:pt x="1339634" y="1016"/>
                  </a:lnTo>
                  <a:lnTo>
                    <a:pt x="1288491" y="0"/>
                  </a:lnTo>
                  <a:lnTo>
                    <a:pt x="1240193" y="889"/>
                  </a:lnTo>
                  <a:lnTo>
                    <a:pt x="1192326" y="3530"/>
                  </a:lnTo>
                  <a:lnTo>
                    <a:pt x="1144955" y="7899"/>
                  </a:lnTo>
                  <a:lnTo>
                    <a:pt x="1098092" y="13970"/>
                  </a:lnTo>
                  <a:lnTo>
                    <a:pt x="1051763" y="21691"/>
                  </a:lnTo>
                  <a:lnTo>
                    <a:pt x="1006017" y="31051"/>
                  </a:lnTo>
                  <a:lnTo>
                    <a:pt x="960869" y="42011"/>
                  </a:lnTo>
                  <a:lnTo>
                    <a:pt x="916355" y="54546"/>
                  </a:lnTo>
                  <a:lnTo>
                    <a:pt x="872515" y="68618"/>
                  </a:lnTo>
                  <a:lnTo>
                    <a:pt x="829360" y="84201"/>
                  </a:lnTo>
                  <a:lnTo>
                    <a:pt x="786955" y="101257"/>
                  </a:lnTo>
                  <a:lnTo>
                    <a:pt x="745286" y="119748"/>
                  </a:lnTo>
                  <a:lnTo>
                    <a:pt x="704430" y="139661"/>
                  </a:lnTo>
                  <a:lnTo>
                    <a:pt x="664387" y="160959"/>
                  </a:lnTo>
                  <a:lnTo>
                    <a:pt x="625195" y="183616"/>
                  </a:lnTo>
                  <a:lnTo>
                    <a:pt x="586892" y="207581"/>
                  </a:lnTo>
                  <a:lnTo>
                    <a:pt x="549503" y="232841"/>
                  </a:lnTo>
                  <a:lnTo>
                    <a:pt x="513054" y="259359"/>
                  </a:lnTo>
                  <a:lnTo>
                    <a:pt x="477596" y="287096"/>
                  </a:lnTo>
                  <a:lnTo>
                    <a:pt x="443141" y="316039"/>
                  </a:lnTo>
                  <a:lnTo>
                    <a:pt x="409727" y="346151"/>
                  </a:lnTo>
                  <a:lnTo>
                    <a:pt x="377380" y="377393"/>
                  </a:lnTo>
                  <a:lnTo>
                    <a:pt x="346151" y="409727"/>
                  </a:lnTo>
                  <a:lnTo>
                    <a:pt x="316039" y="443141"/>
                  </a:lnTo>
                  <a:lnTo>
                    <a:pt x="287096" y="477596"/>
                  </a:lnTo>
                  <a:lnTo>
                    <a:pt x="259359" y="513067"/>
                  </a:lnTo>
                  <a:lnTo>
                    <a:pt x="232841" y="549503"/>
                  </a:lnTo>
                  <a:lnTo>
                    <a:pt x="207581" y="586892"/>
                  </a:lnTo>
                  <a:lnTo>
                    <a:pt x="183616" y="625195"/>
                  </a:lnTo>
                  <a:lnTo>
                    <a:pt x="160959" y="664387"/>
                  </a:lnTo>
                  <a:lnTo>
                    <a:pt x="139661" y="704430"/>
                  </a:lnTo>
                  <a:lnTo>
                    <a:pt x="119748" y="745299"/>
                  </a:lnTo>
                  <a:lnTo>
                    <a:pt x="101257" y="786955"/>
                  </a:lnTo>
                  <a:lnTo>
                    <a:pt x="84201" y="829373"/>
                  </a:lnTo>
                  <a:lnTo>
                    <a:pt x="68618" y="872515"/>
                  </a:lnTo>
                  <a:lnTo>
                    <a:pt x="54546" y="916355"/>
                  </a:lnTo>
                  <a:lnTo>
                    <a:pt x="42011" y="960869"/>
                  </a:lnTo>
                  <a:lnTo>
                    <a:pt x="31051" y="1006017"/>
                  </a:lnTo>
                  <a:lnTo>
                    <a:pt x="21691" y="1051763"/>
                  </a:lnTo>
                  <a:lnTo>
                    <a:pt x="13970" y="1098092"/>
                  </a:lnTo>
                  <a:lnTo>
                    <a:pt x="7899" y="1144955"/>
                  </a:lnTo>
                  <a:lnTo>
                    <a:pt x="3530" y="1192326"/>
                  </a:lnTo>
                  <a:lnTo>
                    <a:pt x="1485" y="1229283"/>
                  </a:lnTo>
                  <a:lnTo>
                    <a:pt x="1435" y="1230122"/>
                  </a:lnTo>
                  <a:lnTo>
                    <a:pt x="1422" y="1230515"/>
                  </a:lnTo>
                  <a:lnTo>
                    <a:pt x="889" y="1240193"/>
                  </a:lnTo>
                  <a:lnTo>
                    <a:pt x="482" y="1261732"/>
                  </a:lnTo>
                  <a:lnTo>
                    <a:pt x="25" y="1277391"/>
                  </a:lnTo>
                  <a:lnTo>
                    <a:pt x="63" y="1284516"/>
                  </a:lnTo>
                  <a:lnTo>
                    <a:pt x="0" y="1288491"/>
                  </a:lnTo>
                  <a:lnTo>
                    <a:pt x="152" y="1297051"/>
                  </a:lnTo>
                  <a:lnTo>
                    <a:pt x="342" y="1324660"/>
                  </a:lnTo>
                  <a:lnTo>
                    <a:pt x="2387" y="1371892"/>
                  </a:lnTo>
                  <a:lnTo>
                    <a:pt x="6172" y="1419009"/>
                  </a:lnTo>
                  <a:lnTo>
                    <a:pt x="11671" y="1465986"/>
                  </a:lnTo>
                  <a:lnTo>
                    <a:pt x="18910" y="1512760"/>
                  </a:lnTo>
                  <a:lnTo>
                    <a:pt x="27863" y="1559293"/>
                  </a:lnTo>
                  <a:lnTo>
                    <a:pt x="38531" y="1605521"/>
                  </a:lnTo>
                  <a:lnTo>
                    <a:pt x="50927" y="1651406"/>
                  </a:lnTo>
                  <a:lnTo>
                    <a:pt x="65036" y="1696897"/>
                  </a:lnTo>
                  <a:lnTo>
                    <a:pt x="80860" y="1741944"/>
                  </a:lnTo>
                  <a:lnTo>
                    <a:pt x="98399" y="1786483"/>
                  </a:lnTo>
                  <a:lnTo>
                    <a:pt x="117640" y="1830489"/>
                  </a:lnTo>
                  <a:lnTo>
                    <a:pt x="138595" y="1873910"/>
                  </a:lnTo>
                  <a:lnTo>
                    <a:pt x="161251" y="1916671"/>
                  </a:lnTo>
                  <a:lnTo>
                    <a:pt x="185610" y="1958746"/>
                  </a:lnTo>
                  <a:lnTo>
                    <a:pt x="211670" y="2000084"/>
                  </a:lnTo>
                  <a:lnTo>
                    <a:pt x="213512" y="1998878"/>
                  </a:lnTo>
                  <a:lnTo>
                    <a:pt x="232841" y="2027491"/>
                  </a:lnTo>
                  <a:lnTo>
                    <a:pt x="259359" y="2063927"/>
                  </a:lnTo>
                  <a:lnTo>
                    <a:pt x="287096" y="2099386"/>
                  </a:lnTo>
                  <a:lnTo>
                    <a:pt x="316039" y="2133841"/>
                  </a:lnTo>
                  <a:lnTo>
                    <a:pt x="346151" y="2167255"/>
                  </a:lnTo>
                  <a:lnTo>
                    <a:pt x="377380" y="2199602"/>
                  </a:lnTo>
                  <a:lnTo>
                    <a:pt x="409727" y="2230844"/>
                  </a:lnTo>
                  <a:lnTo>
                    <a:pt x="443141" y="2260955"/>
                  </a:lnTo>
                  <a:lnTo>
                    <a:pt x="477596" y="2289886"/>
                  </a:lnTo>
                  <a:lnTo>
                    <a:pt x="513054" y="2317635"/>
                  </a:lnTo>
                  <a:lnTo>
                    <a:pt x="549503" y="2344153"/>
                  </a:lnTo>
                  <a:lnTo>
                    <a:pt x="586892" y="2369413"/>
                  </a:lnTo>
                  <a:lnTo>
                    <a:pt x="625195" y="2393378"/>
                  </a:lnTo>
                  <a:lnTo>
                    <a:pt x="664387" y="2416035"/>
                  </a:lnTo>
                  <a:lnTo>
                    <a:pt x="704430" y="2437333"/>
                  </a:lnTo>
                  <a:lnTo>
                    <a:pt x="745286" y="2457246"/>
                  </a:lnTo>
                  <a:lnTo>
                    <a:pt x="786955" y="2475738"/>
                  </a:lnTo>
                  <a:lnTo>
                    <a:pt x="829360" y="2492794"/>
                  </a:lnTo>
                  <a:lnTo>
                    <a:pt x="872515" y="2508377"/>
                  </a:lnTo>
                  <a:lnTo>
                    <a:pt x="916355" y="2522448"/>
                  </a:lnTo>
                  <a:lnTo>
                    <a:pt x="960869" y="2534983"/>
                  </a:lnTo>
                  <a:lnTo>
                    <a:pt x="1006017" y="2545943"/>
                  </a:lnTo>
                  <a:lnTo>
                    <a:pt x="1051763" y="2555303"/>
                  </a:lnTo>
                  <a:lnTo>
                    <a:pt x="1098092" y="2563025"/>
                  </a:lnTo>
                  <a:lnTo>
                    <a:pt x="1144955" y="2569095"/>
                  </a:lnTo>
                  <a:lnTo>
                    <a:pt x="1192326" y="2573464"/>
                  </a:lnTo>
                  <a:lnTo>
                    <a:pt x="1240193" y="2576106"/>
                  </a:lnTo>
                  <a:lnTo>
                    <a:pt x="1288491" y="2576995"/>
                  </a:lnTo>
                  <a:lnTo>
                    <a:pt x="1336802" y="2576106"/>
                  </a:lnTo>
                  <a:lnTo>
                    <a:pt x="1384655" y="2573464"/>
                  </a:lnTo>
                  <a:lnTo>
                    <a:pt x="1432026" y="2569095"/>
                  </a:lnTo>
                  <a:lnTo>
                    <a:pt x="1478889" y="2563025"/>
                  </a:lnTo>
                  <a:lnTo>
                    <a:pt x="1525219" y="2555303"/>
                  </a:lnTo>
                  <a:lnTo>
                    <a:pt x="1570964" y="2545943"/>
                  </a:lnTo>
                  <a:lnTo>
                    <a:pt x="1616113" y="2534983"/>
                  </a:lnTo>
                  <a:lnTo>
                    <a:pt x="1660626" y="2522448"/>
                  </a:lnTo>
                  <a:lnTo>
                    <a:pt x="1704467" y="2508377"/>
                  </a:lnTo>
                  <a:lnTo>
                    <a:pt x="1747608" y="2492794"/>
                  </a:lnTo>
                  <a:lnTo>
                    <a:pt x="1790026" y="2475738"/>
                  </a:lnTo>
                  <a:lnTo>
                    <a:pt x="1831682" y="2457246"/>
                  </a:lnTo>
                  <a:lnTo>
                    <a:pt x="1872551" y="2437333"/>
                  </a:lnTo>
                  <a:lnTo>
                    <a:pt x="1912594" y="2416035"/>
                  </a:lnTo>
                  <a:lnTo>
                    <a:pt x="1951786" y="2393378"/>
                  </a:lnTo>
                  <a:lnTo>
                    <a:pt x="1990090" y="2369413"/>
                  </a:lnTo>
                  <a:lnTo>
                    <a:pt x="2027478" y="2344153"/>
                  </a:lnTo>
                  <a:lnTo>
                    <a:pt x="2063915" y="2317635"/>
                  </a:lnTo>
                  <a:lnTo>
                    <a:pt x="2099386" y="2289886"/>
                  </a:lnTo>
                  <a:lnTo>
                    <a:pt x="2133841" y="2260955"/>
                  </a:lnTo>
                  <a:lnTo>
                    <a:pt x="2167255" y="2230844"/>
                  </a:lnTo>
                  <a:lnTo>
                    <a:pt x="2199589" y="2199602"/>
                  </a:lnTo>
                  <a:lnTo>
                    <a:pt x="2230831" y="2167255"/>
                  </a:lnTo>
                  <a:lnTo>
                    <a:pt x="2260943" y="2133841"/>
                  </a:lnTo>
                  <a:lnTo>
                    <a:pt x="2289873" y="2099386"/>
                  </a:lnTo>
                  <a:lnTo>
                    <a:pt x="2317623" y="2063927"/>
                  </a:lnTo>
                  <a:lnTo>
                    <a:pt x="2344140" y="2027491"/>
                  </a:lnTo>
                  <a:lnTo>
                    <a:pt x="2369401" y="1990090"/>
                  </a:lnTo>
                  <a:lnTo>
                    <a:pt x="2393365" y="1951786"/>
                  </a:lnTo>
                  <a:lnTo>
                    <a:pt x="2416022" y="1912607"/>
                  </a:lnTo>
                  <a:lnTo>
                    <a:pt x="2437320" y="1872564"/>
                  </a:lnTo>
                  <a:lnTo>
                    <a:pt x="2457234" y="1831695"/>
                  </a:lnTo>
                  <a:lnTo>
                    <a:pt x="2475738" y="1790039"/>
                  </a:lnTo>
                  <a:lnTo>
                    <a:pt x="2492781" y="1747621"/>
                  </a:lnTo>
                  <a:lnTo>
                    <a:pt x="2508364" y="1704467"/>
                  </a:lnTo>
                  <a:lnTo>
                    <a:pt x="2522436" y="1660626"/>
                  </a:lnTo>
                  <a:lnTo>
                    <a:pt x="2534970" y="1616113"/>
                  </a:lnTo>
                  <a:lnTo>
                    <a:pt x="2545931" y="1570977"/>
                  </a:lnTo>
                  <a:lnTo>
                    <a:pt x="2555290" y="1525219"/>
                  </a:lnTo>
                  <a:lnTo>
                    <a:pt x="2563025" y="1478902"/>
                  </a:lnTo>
                  <a:lnTo>
                    <a:pt x="2569083" y="1432026"/>
                  </a:lnTo>
                  <a:lnTo>
                    <a:pt x="2573451" y="1384655"/>
                  </a:lnTo>
                  <a:lnTo>
                    <a:pt x="2576106" y="1336802"/>
                  </a:lnTo>
                  <a:lnTo>
                    <a:pt x="2576995" y="1288491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11381" y="867672"/>
              <a:ext cx="1554480" cy="1554480"/>
            </a:xfrm>
            <a:custGeom>
              <a:avLst/>
              <a:gdLst/>
              <a:ahLst/>
              <a:cxnLst/>
              <a:rect l="l" t="t" r="r" b="b"/>
              <a:pathLst>
                <a:path w="1554479" h="1554480">
                  <a:moveTo>
                    <a:pt x="770414" y="1554324"/>
                  </a:moveTo>
                  <a:lnTo>
                    <a:pt x="726033" y="1552711"/>
                  </a:lnTo>
                  <a:lnTo>
                    <a:pt x="681687" y="1548548"/>
                  </a:lnTo>
                  <a:lnTo>
                    <a:pt x="637488" y="1541813"/>
                  </a:lnTo>
                  <a:lnTo>
                    <a:pt x="593549" y="1532483"/>
                  </a:lnTo>
                  <a:lnTo>
                    <a:pt x="549984" y="1520538"/>
                  </a:lnTo>
                  <a:lnTo>
                    <a:pt x="506905" y="1505955"/>
                  </a:lnTo>
                  <a:lnTo>
                    <a:pt x="464425" y="1488713"/>
                  </a:lnTo>
                  <a:lnTo>
                    <a:pt x="422656" y="1468789"/>
                  </a:lnTo>
                  <a:lnTo>
                    <a:pt x="381712" y="1446163"/>
                  </a:lnTo>
                  <a:lnTo>
                    <a:pt x="341706" y="1420812"/>
                  </a:lnTo>
                  <a:lnTo>
                    <a:pt x="303292" y="1393111"/>
                  </a:lnTo>
                  <a:lnTo>
                    <a:pt x="267058" y="1363526"/>
                  </a:lnTo>
                  <a:lnTo>
                    <a:pt x="233026" y="1332170"/>
                  </a:lnTo>
                  <a:lnTo>
                    <a:pt x="201219" y="1299155"/>
                  </a:lnTo>
                  <a:lnTo>
                    <a:pt x="171657" y="1264594"/>
                  </a:lnTo>
                  <a:lnTo>
                    <a:pt x="144362" y="1228601"/>
                  </a:lnTo>
                  <a:lnTo>
                    <a:pt x="119357" y="1191289"/>
                  </a:lnTo>
                  <a:lnTo>
                    <a:pt x="96662" y="1152769"/>
                  </a:lnTo>
                  <a:lnTo>
                    <a:pt x="76301" y="1113156"/>
                  </a:lnTo>
                  <a:lnTo>
                    <a:pt x="58294" y="1072561"/>
                  </a:lnTo>
                  <a:lnTo>
                    <a:pt x="42663" y="1031098"/>
                  </a:lnTo>
                  <a:lnTo>
                    <a:pt x="29430" y="988879"/>
                  </a:lnTo>
                  <a:lnTo>
                    <a:pt x="18618" y="946019"/>
                  </a:lnTo>
                  <a:lnTo>
                    <a:pt x="10246" y="902628"/>
                  </a:lnTo>
                  <a:lnTo>
                    <a:pt x="4338" y="858821"/>
                  </a:lnTo>
                  <a:lnTo>
                    <a:pt x="915" y="814710"/>
                  </a:lnTo>
                  <a:lnTo>
                    <a:pt x="0" y="770408"/>
                  </a:lnTo>
                  <a:lnTo>
                    <a:pt x="1612" y="726027"/>
                  </a:lnTo>
                  <a:lnTo>
                    <a:pt x="5775" y="681682"/>
                  </a:lnTo>
                  <a:lnTo>
                    <a:pt x="12511" y="637484"/>
                  </a:lnTo>
                  <a:lnTo>
                    <a:pt x="21840" y="593547"/>
                  </a:lnTo>
                  <a:lnTo>
                    <a:pt x="33785" y="549983"/>
                  </a:lnTo>
                  <a:lnTo>
                    <a:pt x="48367" y="506905"/>
                  </a:lnTo>
                  <a:lnTo>
                    <a:pt x="65609" y="464426"/>
                  </a:lnTo>
                  <a:lnTo>
                    <a:pt x="85531" y="422660"/>
                  </a:lnTo>
                  <a:lnTo>
                    <a:pt x="108156" y="381718"/>
                  </a:lnTo>
                  <a:lnTo>
                    <a:pt x="133506" y="341714"/>
                  </a:lnTo>
                  <a:lnTo>
                    <a:pt x="161208" y="303300"/>
                  </a:lnTo>
                  <a:lnTo>
                    <a:pt x="190794" y="267066"/>
                  </a:lnTo>
                  <a:lnTo>
                    <a:pt x="222151" y="233033"/>
                  </a:lnTo>
                  <a:lnTo>
                    <a:pt x="255166" y="201225"/>
                  </a:lnTo>
                  <a:lnTo>
                    <a:pt x="289727" y="171663"/>
                  </a:lnTo>
                  <a:lnTo>
                    <a:pt x="325720" y="144367"/>
                  </a:lnTo>
                  <a:lnTo>
                    <a:pt x="363033" y="119361"/>
                  </a:lnTo>
                  <a:lnTo>
                    <a:pt x="401553" y="96666"/>
                  </a:lnTo>
                  <a:lnTo>
                    <a:pt x="441167" y="76304"/>
                  </a:lnTo>
                  <a:lnTo>
                    <a:pt x="481762" y="58297"/>
                  </a:lnTo>
                  <a:lnTo>
                    <a:pt x="523225" y="42665"/>
                  </a:lnTo>
                  <a:lnTo>
                    <a:pt x="565443" y="29432"/>
                  </a:lnTo>
                  <a:lnTo>
                    <a:pt x="608304" y="18619"/>
                  </a:lnTo>
                  <a:lnTo>
                    <a:pt x="651694" y="10247"/>
                  </a:lnTo>
                  <a:lnTo>
                    <a:pt x="695501" y="4339"/>
                  </a:lnTo>
                  <a:lnTo>
                    <a:pt x="739612" y="916"/>
                  </a:lnTo>
                  <a:lnTo>
                    <a:pt x="783914" y="0"/>
                  </a:lnTo>
                  <a:lnTo>
                    <a:pt x="828294" y="1612"/>
                  </a:lnTo>
                  <a:lnTo>
                    <a:pt x="872639" y="5775"/>
                  </a:lnTo>
                  <a:lnTo>
                    <a:pt x="916837" y="12511"/>
                  </a:lnTo>
                  <a:lnTo>
                    <a:pt x="960774" y="21841"/>
                  </a:lnTo>
                  <a:lnTo>
                    <a:pt x="1004337" y="33786"/>
                  </a:lnTo>
                  <a:lnTo>
                    <a:pt x="1047415" y="48370"/>
                  </a:lnTo>
                  <a:lnTo>
                    <a:pt x="1089893" y="65612"/>
                  </a:lnTo>
                  <a:lnTo>
                    <a:pt x="1131659" y="85536"/>
                  </a:lnTo>
                  <a:lnTo>
                    <a:pt x="1172601" y="108163"/>
                  </a:lnTo>
                  <a:lnTo>
                    <a:pt x="1212604" y="133515"/>
                  </a:lnTo>
                  <a:lnTo>
                    <a:pt x="1254168" y="163679"/>
                  </a:lnTo>
                  <a:lnTo>
                    <a:pt x="1293438" y="196334"/>
                  </a:lnTo>
                  <a:lnTo>
                    <a:pt x="1330325" y="231346"/>
                  </a:lnTo>
                  <a:lnTo>
                    <a:pt x="1364737" y="268576"/>
                  </a:lnTo>
                  <a:lnTo>
                    <a:pt x="1396586" y="307890"/>
                  </a:lnTo>
                  <a:lnTo>
                    <a:pt x="1425782" y="349149"/>
                  </a:lnTo>
                  <a:lnTo>
                    <a:pt x="1452234" y="392219"/>
                  </a:lnTo>
                  <a:lnTo>
                    <a:pt x="1475854" y="436962"/>
                  </a:lnTo>
                  <a:lnTo>
                    <a:pt x="1496550" y="483243"/>
                  </a:lnTo>
                  <a:lnTo>
                    <a:pt x="1514234" y="530924"/>
                  </a:lnTo>
                  <a:lnTo>
                    <a:pt x="1528815" y="579870"/>
                  </a:lnTo>
                  <a:lnTo>
                    <a:pt x="1540204" y="629944"/>
                  </a:lnTo>
                  <a:lnTo>
                    <a:pt x="1548263" y="680660"/>
                  </a:lnTo>
                  <a:lnTo>
                    <a:pt x="1552939" y="731518"/>
                  </a:lnTo>
                  <a:lnTo>
                    <a:pt x="1554264" y="782356"/>
                  </a:lnTo>
                  <a:lnTo>
                    <a:pt x="1552270" y="833015"/>
                  </a:lnTo>
                  <a:lnTo>
                    <a:pt x="1546991" y="883334"/>
                  </a:lnTo>
                  <a:lnTo>
                    <a:pt x="1538460" y="933153"/>
                  </a:lnTo>
                  <a:lnTo>
                    <a:pt x="1526709" y="982313"/>
                  </a:lnTo>
                  <a:lnTo>
                    <a:pt x="1511770" y="1030653"/>
                  </a:lnTo>
                  <a:lnTo>
                    <a:pt x="1493678" y="1078013"/>
                  </a:lnTo>
                  <a:lnTo>
                    <a:pt x="1472464" y="1124233"/>
                  </a:lnTo>
                  <a:lnTo>
                    <a:pt x="1448162" y="1169153"/>
                  </a:lnTo>
                  <a:lnTo>
                    <a:pt x="1420804" y="1212613"/>
                  </a:lnTo>
                  <a:lnTo>
                    <a:pt x="1393105" y="1251027"/>
                  </a:lnTo>
                  <a:lnTo>
                    <a:pt x="1363521" y="1287261"/>
                  </a:lnTo>
                  <a:lnTo>
                    <a:pt x="1332167" y="1321293"/>
                  </a:lnTo>
                  <a:lnTo>
                    <a:pt x="1299153" y="1353101"/>
                  </a:lnTo>
                  <a:lnTo>
                    <a:pt x="1264594" y="1382664"/>
                  </a:lnTo>
                  <a:lnTo>
                    <a:pt x="1228603" y="1409959"/>
                  </a:lnTo>
                  <a:lnTo>
                    <a:pt x="1191291" y="1434964"/>
                  </a:lnTo>
                  <a:lnTo>
                    <a:pt x="1152773" y="1457659"/>
                  </a:lnTo>
                  <a:lnTo>
                    <a:pt x="1113160" y="1478021"/>
                  </a:lnTo>
                  <a:lnTo>
                    <a:pt x="1072566" y="1496028"/>
                  </a:lnTo>
                  <a:lnTo>
                    <a:pt x="1031104" y="1511659"/>
                  </a:lnTo>
                  <a:lnTo>
                    <a:pt x="988886" y="1524892"/>
                  </a:lnTo>
                  <a:lnTo>
                    <a:pt x="946025" y="1535706"/>
                  </a:lnTo>
                  <a:lnTo>
                    <a:pt x="902635" y="1544077"/>
                  </a:lnTo>
                  <a:lnTo>
                    <a:pt x="858828" y="1549985"/>
                  </a:lnTo>
                  <a:lnTo>
                    <a:pt x="814716" y="1553408"/>
                  </a:lnTo>
                  <a:lnTo>
                    <a:pt x="770414" y="1554324"/>
                  </a:lnTo>
                  <a:close/>
                </a:path>
              </a:pathLst>
            </a:custGeom>
            <a:solidFill>
              <a:srgbClr val="59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63913" y="356356"/>
              <a:ext cx="1124585" cy="1289050"/>
            </a:xfrm>
            <a:custGeom>
              <a:avLst/>
              <a:gdLst/>
              <a:ahLst/>
              <a:cxnLst/>
              <a:rect l="l" t="t" r="r" b="b"/>
              <a:pathLst>
                <a:path w="1124584" h="1289050">
                  <a:moveTo>
                    <a:pt x="1124372" y="1288497"/>
                  </a:moveTo>
                  <a:lnTo>
                    <a:pt x="0" y="659206"/>
                  </a:lnTo>
                  <a:lnTo>
                    <a:pt x="25176" y="616188"/>
                  </a:lnTo>
                  <a:lnTo>
                    <a:pt x="51854" y="574383"/>
                  </a:lnTo>
                  <a:lnTo>
                    <a:pt x="79989" y="533817"/>
                  </a:lnTo>
                  <a:lnTo>
                    <a:pt x="109536" y="494516"/>
                  </a:lnTo>
                  <a:lnTo>
                    <a:pt x="140450" y="456508"/>
                  </a:lnTo>
                  <a:lnTo>
                    <a:pt x="172684" y="419818"/>
                  </a:lnTo>
                  <a:lnTo>
                    <a:pt x="206195" y="384472"/>
                  </a:lnTo>
                  <a:lnTo>
                    <a:pt x="240936" y="350499"/>
                  </a:lnTo>
                  <a:lnTo>
                    <a:pt x="276862" y="317924"/>
                  </a:lnTo>
                  <a:lnTo>
                    <a:pt x="313927" y="286773"/>
                  </a:lnTo>
                  <a:lnTo>
                    <a:pt x="352088" y="257075"/>
                  </a:lnTo>
                  <a:lnTo>
                    <a:pt x="391297" y="228853"/>
                  </a:lnTo>
                  <a:lnTo>
                    <a:pt x="431511" y="202137"/>
                  </a:lnTo>
                  <a:lnTo>
                    <a:pt x="472683" y="176952"/>
                  </a:lnTo>
                  <a:lnTo>
                    <a:pt x="514768" y="153324"/>
                  </a:lnTo>
                  <a:lnTo>
                    <a:pt x="557722" y="131280"/>
                  </a:lnTo>
                  <a:lnTo>
                    <a:pt x="601498" y="110848"/>
                  </a:lnTo>
                  <a:lnTo>
                    <a:pt x="646051" y="92052"/>
                  </a:lnTo>
                  <a:lnTo>
                    <a:pt x="691337" y="74921"/>
                  </a:lnTo>
                  <a:lnTo>
                    <a:pt x="737309" y="59480"/>
                  </a:lnTo>
                  <a:lnTo>
                    <a:pt x="783923" y="45756"/>
                  </a:lnTo>
                  <a:lnTo>
                    <a:pt x="831132" y="33776"/>
                  </a:lnTo>
                  <a:lnTo>
                    <a:pt x="878893" y="23566"/>
                  </a:lnTo>
                  <a:lnTo>
                    <a:pt x="927159" y="15153"/>
                  </a:lnTo>
                  <a:lnTo>
                    <a:pt x="975885" y="8563"/>
                  </a:lnTo>
                  <a:lnTo>
                    <a:pt x="1025026" y="3823"/>
                  </a:lnTo>
                  <a:lnTo>
                    <a:pt x="1074537" y="960"/>
                  </a:lnTo>
                  <a:lnTo>
                    <a:pt x="1124372" y="0"/>
                  </a:lnTo>
                  <a:lnTo>
                    <a:pt x="1124372" y="1288497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6470405" y="3480986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7891" y="319890"/>
                </a:moveTo>
                <a:lnTo>
                  <a:pt x="114856" y="313556"/>
                </a:lnTo>
                <a:lnTo>
                  <a:pt x="159406" y="159806"/>
                </a:lnTo>
                <a:lnTo>
                  <a:pt x="9856" y="216906"/>
                </a:lnTo>
                <a:lnTo>
                  <a:pt x="0" y="174529"/>
                </a:lnTo>
                <a:lnTo>
                  <a:pt x="1739" y="132178"/>
                </a:lnTo>
                <a:lnTo>
                  <a:pt x="14381" y="92055"/>
                </a:lnTo>
                <a:lnTo>
                  <a:pt x="37234" y="56363"/>
                </a:lnTo>
                <a:lnTo>
                  <a:pt x="69606" y="27306"/>
                </a:lnTo>
                <a:lnTo>
                  <a:pt x="108581" y="8006"/>
                </a:lnTo>
                <a:lnTo>
                  <a:pt x="150199" y="0"/>
                </a:lnTo>
                <a:lnTo>
                  <a:pt x="192151" y="3116"/>
                </a:lnTo>
                <a:lnTo>
                  <a:pt x="232131" y="17184"/>
                </a:lnTo>
                <a:lnTo>
                  <a:pt x="267830" y="42031"/>
                </a:lnTo>
                <a:lnTo>
                  <a:pt x="295544" y="75563"/>
                </a:lnTo>
                <a:lnTo>
                  <a:pt x="312866" y="114246"/>
                </a:lnTo>
                <a:lnTo>
                  <a:pt x="319436" y="155798"/>
                </a:lnTo>
                <a:lnTo>
                  <a:pt x="314894" y="197937"/>
                </a:lnTo>
                <a:lnTo>
                  <a:pt x="298880" y="238381"/>
                </a:lnTo>
                <a:lnTo>
                  <a:pt x="272585" y="273038"/>
                </a:lnTo>
                <a:lnTo>
                  <a:pt x="238895" y="298758"/>
                </a:lnTo>
                <a:lnTo>
                  <a:pt x="199951" y="314666"/>
                </a:lnTo>
                <a:lnTo>
                  <a:pt x="157891" y="319890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31397" y="949973"/>
            <a:ext cx="5275580" cy="1692275"/>
          </a:xfrm>
          <a:prstGeom prst="rect"/>
          <a:solidFill>
            <a:srgbClr val="FFFFFF"/>
          </a:solidFill>
          <a:ln w="38099">
            <a:solidFill>
              <a:srgbClr val="3F3F3F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imes New Roman"/>
              <a:cs typeface="Times New Roman"/>
            </a:endParaRPr>
          </a:p>
          <a:p>
            <a:pPr marL="1123315" marR="83820" indent="-631190">
              <a:lnSpc>
                <a:spcPts val="2780"/>
              </a:lnSpc>
            </a:pPr>
            <a:r>
              <a:rPr dirty="0" sz="2600" spc="75">
                <a:solidFill>
                  <a:srgbClr val="000000"/>
                </a:solidFill>
              </a:rPr>
              <a:t>STOCK </a:t>
            </a:r>
            <a:r>
              <a:rPr dirty="0" sz="2600" spc="125">
                <a:solidFill>
                  <a:srgbClr val="000000"/>
                </a:solidFill>
              </a:rPr>
              <a:t>PRICE </a:t>
            </a:r>
            <a:r>
              <a:rPr dirty="0" sz="2600" spc="100">
                <a:solidFill>
                  <a:srgbClr val="000000"/>
                </a:solidFill>
              </a:rPr>
              <a:t>PREDICTION</a:t>
            </a:r>
            <a:r>
              <a:rPr dirty="0" sz="2600" spc="-440">
                <a:solidFill>
                  <a:srgbClr val="000000"/>
                </a:solidFill>
              </a:rPr>
              <a:t> </a:t>
            </a:r>
            <a:r>
              <a:rPr dirty="0" sz="2600" spc="25">
                <a:solidFill>
                  <a:srgbClr val="000000"/>
                </a:solidFill>
              </a:rPr>
              <a:t>OF  </a:t>
            </a:r>
            <a:r>
              <a:rPr dirty="0" sz="2600" spc="60">
                <a:solidFill>
                  <a:srgbClr val="000000"/>
                </a:solidFill>
              </a:rPr>
              <a:t>NIFTY </a:t>
            </a:r>
            <a:r>
              <a:rPr dirty="0" sz="2600" spc="114">
                <a:solidFill>
                  <a:srgbClr val="000000"/>
                </a:solidFill>
              </a:rPr>
              <a:t>50</a:t>
            </a:r>
            <a:r>
              <a:rPr dirty="0" sz="2600" spc="-215">
                <a:solidFill>
                  <a:srgbClr val="000000"/>
                </a:solidFill>
              </a:rPr>
              <a:t> </a:t>
            </a:r>
            <a:r>
              <a:rPr dirty="0" sz="2600" spc="110">
                <a:solidFill>
                  <a:srgbClr val="000000"/>
                </a:solidFill>
              </a:rPr>
              <a:t>COMPANIES</a:t>
            </a:r>
            <a:endParaRPr sz="2600"/>
          </a:p>
        </p:txBody>
      </p:sp>
      <p:sp>
        <p:nvSpPr>
          <p:cNvPr id="18" name="object 18"/>
          <p:cNvSpPr txBox="1"/>
          <p:nvPr/>
        </p:nvSpPr>
        <p:spPr>
          <a:xfrm>
            <a:off x="1139822" y="2931150"/>
            <a:ext cx="3030855" cy="125095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Presented </a:t>
            </a:r>
            <a:r>
              <a:rPr dirty="0" sz="1500" spc="-50" b="1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3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Bhopatrao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Nihal 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(Roll </a:t>
            </a:r>
            <a:r>
              <a:rPr dirty="0" sz="1500" spc="-60" b="1">
                <a:solidFill>
                  <a:srgbClr val="FFFFFF"/>
                </a:solidFill>
                <a:latin typeface="Arial"/>
                <a:cs typeface="Arial"/>
              </a:rPr>
              <a:t>no. </a:t>
            </a:r>
            <a:r>
              <a:rPr dirty="0" sz="1500" spc="50" b="1">
                <a:solidFill>
                  <a:srgbClr val="FFFFFF"/>
                </a:solidFill>
                <a:latin typeface="Arial"/>
                <a:cs typeface="Arial"/>
              </a:rPr>
              <a:t>5)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1400"/>
              </a:lnSpc>
              <a:spcBef>
                <a:spcPts val="800"/>
              </a:spcBef>
            </a:pP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Kumbhare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Sanket 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(Roll </a:t>
            </a:r>
            <a:r>
              <a:rPr dirty="0" sz="1500" spc="-60" b="1">
                <a:solidFill>
                  <a:srgbClr val="FFFFFF"/>
                </a:solidFill>
                <a:latin typeface="Arial"/>
                <a:cs typeface="Arial"/>
              </a:rPr>
              <a:t>no. </a:t>
            </a:r>
            <a:r>
              <a:rPr dirty="0" sz="1500" spc="55" b="1">
                <a:solidFill>
                  <a:srgbClr val="FFFFFF"/>
                </a:solidFill>
                <a:latin typeface="Arial"/>
                <a:cs typeface="Arial"/>
              </a:rPr>
              <a:t>36)  </a:t>
            </a: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Wankhede </a:t>
            </a:r>
            <a:r>
              <a:rPr dirty="0" sz="1500" spc="-45" b="1">
                <a:solidFill>
                  <a:srgbClr val="FFFFFF"/>
                </a:solidFill>
                <a:latin typeface="Arial"/>
                <a:cs typeface="Arial"/>
              </a:rPr>
              <a:t>Shashank 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(Roll </a:t>
            </a:r>
            <a:r>
              <a:rPr dirty="0" sz="1500" spc="-60" b="1">
                <a:solidFill>
                  <a:srgbClr val="FFFFFF"/>
                </a:solidFill>
                <a:latin typeface="Arial"/>
                <a:cs typeface="Arial"/>
              </a:rPr>
              <a:t>no.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55" b="1">
                <a:solidFill>
                  <a:srgbClr val="FFFFFF"/>
                </a:solidFill>
                <a:latin typeface="Arial"/>
                <a:cs typeface="Arial"/>
              </a:rPr>
              <a:t>60)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13232" y="4153526"/>
            <a:ext cx="1477010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52450">
              <a:lnSpc>
                <a:spcPct val="145800"/>
              </a:lnSpc>
              <a:spcBef>
                <a:spcPts val="100"/>
              </a:spcBef>
            </a:pPr>
            <a:r>
              <a:rPr dirty="0" sz="1500" spc="-40" b="1">
                <a:solidFill>
                  <a:srgbClr val="FFFFFF"/>
                </a:solidFill>
                <a:latin typeface="Arial"/>
                <a:cs typeface="Arial"/>
              </a:rPr>
              <a:t>Guide </a:t>
            </a:r>
            <a:r>
              <a:rPr dirty="0" sz="1500" spc="-50" b="1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5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30" b="1">
                <a:solidFill>
                  <a:srgbClr val="FFFFFF"/>
                </a:solidFill>
                <a:latin typeface="Arial"/>
                <a:cs typeface="Arial"/>
              </a:rPr>
              <a:t>:  </a:t>
            </a:r>
            <a:r>
              <a:rPr dirty="0" sz="1500" spc="-30" b="1">
                <a:solidFill>
                  <a:srgbClr val="FFFFFF"/>
                </a:solidFill>
                <a:latin typeface="Arial"/>
                <a:cs typeface="Arial"/>
              </a:rPr>
              <a:t>Prof. 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A. </a:t>
            </a:r>
            <a:r>
              <a:rPr dirty="0" sz="1500" spc="-60" b="1">
                <a:solidFill>
                  <a:srgbClr val="FFFFFF"/>
                </a:solidFill>
                <a:latin typeface="Arial"/>
                <a:cs typeface="Arial"/>
              </a:rPr>
              <a:t>S.</a:t>
            </a:r>
            <a:r>
              <a:rPr dirty="0" sz="15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30" b="1">
                <a:solidFill>
                  <a:srgbClr val="FFFFFF"/>
                </a:solidFill>
                <a:latin typeface="Arial"/>
                <a:cs typeface="Arial"/>
              </a:rPr>
              <a:t>Kunte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693" y="1199337"/>
            <a:ext cx="5357495" cy="105600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180"/>
              </a:spcBef>
            </a:pPr>
            <a:r>
              <a:rPr dirty="0" sz="1700" spc="-5">
                <a:latin typeface="Arial"/>
                <a:cs typeface="Arial"/>
              </a:rPr>
              <a:t>Simple linear </a:t>
            </a:r>
            <a:r>
              <a:rPr dirty="0" sz="1700">
                <a:latin typeface="Arial"/>
                <a:cs typeface="Arial"/>
              </a:rPr>
              <a:t>regression </a:t>
            </a:r>
            <a:r>
              <a:rPr dirty="0" sz="1700" spc="-5">
                <a:latin typeface="Arial"/>
                <a:cs typeface="Arial"/>
              </a:rPr>
              <a:t>is useful for finding </a:t>
            </a:r>
            <a:r>
              <a:rPr dirty="0" sz="1700">
                <a:latin typeface="Arial"/>
                <a:cs typeface="Arial"/>
              </a:rPr>
              <a:t>relationship  </a:t>
            </a:r>
            <a:r>
              <a:rPr dirty="0" sz="1700" spc="-5">
                <a:latin typeface="Arial"/>
                <a:cs typeface="Arial"/>
              </a:rPr>
              <a:t>between two </a:t>
            </a:r>
            <a:r>
              <a:rPr dirty="0" sz="1700">
                <a:latin typeface="Arial"/>
                <a:cs typeface="Arial"/>
              </a:rPr>
              <a:t>continuous variables. </a:t>
            </a:r>
            <a:r>
              <a:rPr dirty="0" sz="1700" spc="-5">
                <a:latin typeface="Arial"/>
                <a:cs typeface="Arial"/>
              </a:rPr>
              <a:t>One is predictor or  independent </a:t>
            </a:r>
            <a:r>
              <a:rPr dirty="0" sz="1700">
                <a:latin typeface="Arial"/>
                <a:cs typeface="Arial"/>
              </a:rPr>
              <a:t>variable </a:t>
            </a:r>
            <a:r>
              <a:rPr dirty="0" sz="1700" spc="-5">
                <a:latin typeface="Arial"/>
                <a:cs typeface="Arial"/>
              </a:rPr>
              <a:t>and other is </a:t>
            </a:r>
            <a:r>
              <a:rPr dirty="0" sz="1700">
                <a:latin typeface="Arial"/>
                <a:cs typeface="Arial"/>
              </a:rPr>
              <a:t>response </a:t>
            </a:r>
            <a:r>
              <a:rPr dirty="0" sz="1700" spc="-5">
                <a:latin typeface="Arial"/>
                <a:cs typeface="Arial"/>
              </a:rPr>
              <a:t>or  dependent</a:t>
            </a:r>
            <a:r>
              <a:rPr dirty="0" sz="1700" spc="-1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variable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2297" y="2325795"/>
            <a:ext cx="3789092" cy="2375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74913" y="2325795"/>
            <a:ext cx="3012843" cy="2375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89368" y="384650"/>
            <a:ext cx="409130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0">
                <a:solidFill>
                  <a:srgbClr val="000000"/>
                </a:solidFill>
                <a:latin typeface="Arial"/>
                <a:cs typeface="Arial"/>
              </a:rPr>
              <a:t>Simple </a:t>
            </a:r>
            <a:r>
              <a:rPr dirty="0" sz="2800" spc="-5" b="0">
                <a:solidFill>
                  <a:srgbClr val="000000"/>
                </a:solidFill>
                <a:latin typeface="Arial"/>
                <a:cs typeface="Arial"/>
              </a:rPr>
              <a:t>Linear</a:t>
            </a:r>
            <a:r>
              <a:rPr dirty="0" sz="2800" spc="-8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Arial"/>
                <a:cs typeface="Arial"/>
              </a:rPr>
              <a:t>Regression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2923" y="4798875"/>
            <a:ext cx="14166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0">
                <a:solidFill>
                  <a:srgbClr val="999999"/>
                </a:solidFill>
                <a:latin typeface="Arial Black"/>
                <a:cs typeface="Arial Black"/>
              </a:rPr>
              <a:t>Source:Wikipedia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6297" y="1255291"/>
            <a:ext cx="404939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85">
                <a:solidFill>
                  <a:srgbClr val="424242"/>
                </a:solidFill>
                <a:latin typeface="Arial Black"/>
                <a:cs typeface="Arial Black"/>
              </a:rPr>
              <a:t>Accuracy </a:t>
            </a:r>
            <a:r>
              <a:rPr dirty="0" sz="1300" spc="-155">
                <a:solidFill>
                  <a:srgbClr val="424242"/>
                </a:solidFill>
                <a:latin typeface="Arial Black"/>
                <a:cs typeface="Arial Black"/>
              </a:rPr>
              <a:t>matrix use: </a:t>
            </a:r>
            <a:r>
              <a:rPr dirty="0" sz="1300" spc="-170">
                <a:solidFill>
                  <a:srgbClr val="424242"/>
                </a:solidFill>
                <a:latin typeface="Arial Black"/>
                <a:cs typeface="Arial Black"/>
              </a:rPr>
              <a:t>mean </a:t>
            </a:r>
            <a:r>
              <a:rPr dirty="0" sz="1300" spc="-145">
                <a:solidFill>
                  <a:srgbClr val="424242"/>
                </a:solidFill>
                <a:latin typeface="Arial Black"/>
                <a:cs typeface="Arial Black"/>
              </a:rPr>
              <a:t>squared </a:t>
            </a:r>
            <a:r>
              <a:rPr dirty="0" sz="1300" spc="-135">
                <a:solidFill>
                  <a:srgbClr val="424242"/>
                </a:solidFill>
                <a:latin typeface="Arial Black"/>
                <a:cs typeface="Arial Black"/>
              </a:rPr>
              <a:t>error </a:t>
            </a:r>
            <a:r>
              <a:rPr dirty="0" sz="1300" spc="-140">
                <a:solidFill>
                  <a:srgbClr val="424242"/>
                </a:solidFill>
                <a:latin typeface="Arial Black"/>
                <a:cs typeface="Arial Black"/>
              </a:rPr>
              <a:t>and </a:t>
            </a:r>
            <a:r>
              <a:rPr dirty="0" sz="1300" spc="-114">
                <a:solidFill>
                  <a:srgbClr val="424242"/>
                </a:solidFill>
                <a:latin typeface="Arial Black"/>
                <a:cs typeface="Arial Black"/>
              </a:rPr>
              <a:t>R2</a:t>
            </a:r>
            <a:r>
              <a:rPr dirty="0" sz="1300" spc="4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300" spc="-180">
                <a:solidFill>
                  <a:srgbClr val="424242"/>
                </a:solidFill>
                <a:latin typeface="Arial Black"/>
                <a:cs typeface="Arial Black"/>
              </a:rPr>
              <a:t>score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1134" y="1738961"/>
            <a:ext cx="5867900" cy="1150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2480" y="542233"/>
            <a:ext cx="1910714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95" b="0">
                <a:solidFill>
                  <a:srgbClr val="000000"/>
                </a:solidFill>
                <a:latin typeface="Arial Black"/>
                <a:cs typeface="Arial Black"/>
              </a:rPr>
              <a:t>Obse</a:t>
            </a:r>
            <a:r>
              <a:rPr dirty="0" sz="2700" spc="-110" b="0">
                <a:solidFill>
                  <a:srgbClr val="000000"/>
                </a:solidFill>
                <a:latin typeface="Arial Black"/>
                <a:cs typeface="Arial Black"/>
              </a:rPr>
              <a:t>r</a:t>
            </a:r>
            <a:r>
              <a:rPr dirty="0" sz="2700" spc="-290" b="0">
                <a:solidFill>
                  <a:srgbClr val="000000"/>
                </a:solidFill>
                <a:latin typeface="Arial Black"/>
                <a:cs typeface="Arial Black"/>
              </a:rPr>
              <a:t>v</a:t>
            </a:r>
            <a:r>
              <a:rPr dirty="0" sz="2700" spc="-375" b="0">
                <a:solidFill>
                  <a:srgbClr val="000000"/>
                </a:solidFill>
                <a:latin typeface="Arial Black"/>
                <a:cs typeface="Arial Black"/>
              </a:rPr>
              <a:t>a</a:t>
            </a:r>
            <a:r>
              <a:rPr dirty="0" sz="2700" spc="-235" b="0">
                <a:solidFill>
                  <a:srgbClr val="000000"/>
                </a:solidFill>
                <a:latin typeface="Arial Black"/>
                <a:cs typeface="Arial Black"/>
              </a:rPr>
              <a:t>t</a:t>
            </a:r>
            <a:r>
              <a:rPr dirty="0" sz="2700" spc="-280" b="0">
                <a:solidFill>
                  <a:srgbClr val="000000"/>
                </a:solidFill>
                <a:latin typeface="Arial Black"/>
                <a:cs typeface="Arial Black"/>
              </a:rPr>
              <a:t>ion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9928" y="3187334"/>
            <a:ext cx="7047865" cy="182753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71475" marR="80645" indent="-359410">
              <a:lnSpc>
                <a:spcPts val="2020"/>
              </a:lnSpc>
              <a:spcBef>
                <a:spcPts val="180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dirty="0" sz="1700" spc="-145">
                <a:latin typeface="Arial Black"/>
                <a:cs typeface="Arial Black"/>
              </a:rPr>
              <a:t>Although </a:t>
            </a:r>
            <a:r>
              <a:rPr dirty="0" sz="1700" spc="-210">
                <a:latin typeface="Arial Black"/>
                <a:cs typeface="Arial Black"/>
              </a:rPr>
              <a:t>we </a:t>
            </a:r>
            <a:r>
              <a:rPr dirty="0" sz="1700" spc="-170">
                <a:latin typeface="Arial Black"/>
                <a:cs typeface="Arial Black"/>
              </a:rPr>
              <a:t>got very </a:t>
            </a:r>
            <a:r>
              <a:rPr dirty="0" sz="1700" spc="-165">
                <a:latin typeface="Arial Black"/>
                <a:cs typeface="Arial Black"/>
              </a:rPr>
              <a:t>good </a:t>
            </a:r>
            <a:r>
              <a:rPr dirty="0" sz="1700" spc="-254">
                <a:latin typeface="Arial Black"/>
                <a:cs typeface="Arial Black"/>
              </a:rPr>
              <a:t>accuracy </a:t>
            </a:r>
            <a:r>
              <a:rPr dirty="0" sz="1700" spc="-165">
                <a:latin typeface="Arial Black"/>
                <a:cs typeface="Arial Black"/>
              </a:rPr>
              <a:t>but </a:t>
            </a:r>
            <a:r>
              <a:rPr dirty="0" sz="1700" spc="-180">
                <a:latin typeface="Arial Black"/>
                <a:cs typeface="Arial Black"/>
              </a:rPr>
              <a:t>this </a:t>
            </a:r>
            <a:r>
              <a:rPr dirty="0" sz="1700" spc="-175">
                <a:latin typeface="Arial Black"/>
                <a:cs typeface="Arial Black"/>
              </a:rPr>
              <a:t>model </a:t>
            </a:r>
            <a:r>
              <a:rPr dirty="0" sz="1700" spc="-190">
                <a:latin typeface="Arial Black"/>
                <a:cs typeface="Arial Black"/>
              </a:rPr>
              <a:t>requires </a:t>
            </a:r>
            <a:r>
              <a:rPr dirty="0" sz="1700" spc="-200">
                <a:latin typeface="Arial Black"/>
                <a:cs typeface="Arial Black"/>
              </a:rPr>
              <a:t>current  </a:t>
            </a:r>
            <a:r>
              <a:rPr dirty="0" sz="1700" spc="-185">
                <a:latin typeface="Arial Black"/>
                <a:cs typeface="Arial Black"/>
              </a:rPr>
              <a:t>day </a:t>
            </a:r>
            <a:r>
              <a:rPr dirty="0" sz="1700" spc="-160">
                <a:latin typeface="Arial Black"/>
                <a:cs typeface="Arial Black"/>
              </a:rPr>
              <a:t>high,low </a:t>
            </a:r>
            <a:r>
              <a:rPr dirty="0" sz="1700" spc="-185">
                <a:latin typeface="Arial Black"/>
                <a:cs typeface="Arial Black"/>
              </a:rPr>
              <a:t>and open values </a:t>
            </a:r>
            <a:r>
              <a:rPr dirty="0" sz="1700" spc="-150">
                <a:latin typeface="Arial Black"/>
                <a:cs typeface="Arial Black"/>
              </a:rPr>
              <a:t>of </a:t>
            </a:r>
            <a:r>
              <a:rPr dirty="0" sz="1700" spc="-245">
                <a:latin typeface="Arial Black"/>
                <a:cs typeface="Arial Black"/>
              </a:rPr>
              <a:t>stock </a:t>
            </a:r>
            <a:r>
              <a:rPr dirty="0" sz="1700" spc="-170">
                <a:latin typeface="Arial Black"/>
                <a:cs typeface="Arial Black"/>
              </a:rPr>
              <a:t>it </a:t>
            </a:r>
            <a:r>
              <a:rPr dirty="0" sz="1700" spc="-215">
                <a:latin typeface="Arial Black"/>
                <a:cs typeface="Arial Black"/>
              </a:rPr>
              <a:t>cannot </a:t>
            </a:r>
            <a:r>
              <a:rPr dirty="0" sz="1700" spc="-195">
                <a:latin typeface="Arial Black"/>
                <a:cs typeface="Arial Black"/>
              </a:rPr>
              <a:t>predict </a:t>
            </a:r>
            <a:r>
              <a:rPr dirty="0" sz="1700" spc="-204">
                <a:latin typeface="Arial Black"/>
                <a:cs typeface="Arial Black"/>
              </a:rPr>
              <a:t>next </a:t>
            </a:r>
            <a:r>
              <a:rPr dirty="0" sz="1700" spc="-185">
                <a:latin typeface="Arial Black"/>
                <a:cs typeface="Arial Black"/>
              </a:rPr>
              <a:t>day  values</a:t>
            </a:r>
            <a:endParaRPr sz="1700">
              <a:latin typeface="Arial Black"/>
              <a:cs typeface="Arial Black"/>
            </a:endParaRPr>
          </a:p>
          <a:p>
            <a:pPr marL="371475" marR="319405" indent="-359410">
              <a:lnSpc>
                <a:spcPts val="2020"/>
              </a:lnSpc>
              <a:spcBef>
                <a:spcPts val="15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dirty="0" sz="1700" spc="-80">
                <a:latin typeface="Arial Black"/>
                <a:cs typeface="Arial Black"/>
              </a:rPr>
              <a:t>We </a:t>
            </a:r>
            <a:r>
              <a:rPr dirty="0" sz="1700" spc="-254">
                <a:latin typeface="Arial Black"/>
                <a:cs typeface="Arial Black"/>
              </a:rPr>
              <a:t>can </a:t>
            </a:r>
            <a:r>
              <a:rPr dirty="0" sz="1700" spc="-204">
                <a:latin typeface="Arial Black"/>
                <a:cs typeface="Arial Black"/>
              </a:rPr>
              <a:t>consider </a:t>
            </a:r>
            <a:r>
              <a:rPr dirty="0" sz="1700" spc="-180">
                <a:latin typeface="Arial Black"/>
                <a:cs typeface="Arial Black"/>
              </a:rPr>
              <a:t>this </a:t>
            </a:r>
            <a:r>
              <a:rPr dirty="0" sz="1700" spc="-170">
                <a:latin typeface="Arial Black"/>
                <a:cs typeface="Arial Black"/>
              </a:rPr>
              <a:t>algorithm </a:t>
            </a:r>
            <a:r>
              <a:rPr dirty="0" sz="1700" spc="-135">
                <a:latin typeface="Arial Black"/>
                <a:cs typeface="Arial Black"/>
              </a:rPr>
              <a:t>if </a:t>
            </a:r>
            <a:r>
              <a:rPr dirty="0" sz="1700" spc="-210">
                <a:latin typeface="Arial Black"/>
                <a:cs typeface="Arial Black"/>
              </a:rPr>
              <a:t>we </a:t>
            </a:r>
            <a:r>
              <a:rPr dirty="0" sz="1700" spc="-190">
                <a:latin typeface="Arial Black"/>
                <a:cs typeface="Arial Black"/>
              </a:rPr>
              <a:t>want </a:t>
            </a:r>
            <a:r>
              <a:rPr dirty="0" sz="1700" spc="-180">
                <a:latin typeface="Arial Black"/>
                <a:cs typeface="Arial Black"/>
              </a:rPr>
              <a:t>to </a:t>
            </a:r>
            <a:r>
              <a:rPr dirty="0" sz="1700" spc="-195">
                <a:latin typeface="Arial Black"/>
                <a:cs typeface="Arial Black"/>
              </a:rPr>
              <a:t>predict </a:t>
            </a:r>
            <a:r>
              <a:rPr dirty="0" sz="1700" spc="-200">
                <a:latin typeface="Arial Black"/>
                <a:cs typeface="Arial Black"/>
              </a:rPr>
              <a:t>current </a:t>
            </a:r>
            <a:r>
              <a:rPr dirty="0" sz="1700" spc="-185">
                <a:latin typeface="Arial Black"/>
                <a:cs typeface="Arial Black"/>
              </a:rPr>
              <a:t>day’s  </a:t>
            </a:r>
            <a:r>
              <a:rPr dirty="0" sz="1700" spc="-190">
                <a:latin typeface="Arial Black"/>
                <a:cs typeface="Arial Black"/>
              </a:rPr>
              <a:t>closing</a:t>
            </a:r>
            <a:r>
              <a:rPr dirty="0" sz="1700" spc="-135">
                <a:latin typeface="Arial Black"/>
                <a:cs typeface="Arial Black"/>
              </a:rPr>
              <a:t> </a:t>
            </a:r>
            <a:r>
              <a:rPr dirty="0" sz="1700" spc="-215">
                <a:latin typeface="Arial Black"/>
                <a:cs typeface="Arial Black"/>
              </a:rPr>
              <a:t>price</a:t>
            </a:r>
            <a:endParaRPr sz="1700">
              <a:latin typeface="Arial Black"/>
              <a:cs typeface="Arial Black"/>
            </a:endParaRPr>
          </a:p>
          <a:p>
            <a:pPr marL="371475" marR="5080" indent="-359410">
              <a:lnSpc>
                <a:spcPts val="2020"/>
              </a:lnSpc>
              <a:spcBef>
                <a:spcPts val="10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dirty="0" sz="1700" spc="-225">
                <a:latin typeface="Arial Black"/>
                <a:cs typeface="Arial Black"/>
              </a:rPr>
              <a:t>Hence </a:t>
            </a:r>
            <a:r>
              <a:rPr dirty="0" sz="1700" spc="-170">
                <a:latin typeface="Arial Black"/>
                <a:cs typeface="Arial Black"/>
              </a:rPr>
              <a:t>linear </a:t>
            </a:r>
            <a:r>
              <a:rPr dirty="0" sz="1700" spc="-190">
                <a:latin typeface="Arial Black"/>
                <a:cs typeface="Arial Black"/>
              </a:rPr>
              <a:t>regression </a:t>
            </a:r>
            <a:r>
              <a:rPr dirty="0" sz="1700" spc="-200">
                <a:latin typeface="Arial Black"/>
                <a:cs typeface="Arial Black"/>
              </a:rPr>
              <a:t>is </a:t>
            </a:r>
            <a:r>
              <a:rPr dirty="0" sz="1700" spc="-180">
                <a:latin typeface="Arial Black"/>
                <a:cs typeface="Arial Black"/>
              </a:rPr>
              <a:t>not </a:t>
            </a:r>
            <a:r>
              <a:rPr dirty="0" sz="1700" spc="-165">
                <a:latin typeface="Arial Black"/>
                <a:cs typeface="Arial Black"/>
              </a:rPr>
              <a:t>good </a:t>
            </a:r>
            <a:r>
              <a:rPr dirty="0" sz="1700" spc="-170">
                <a:latin typeface="Arial Black"/>
                <a:cs typeface="Arial Black"/>
              </a:rPr>
              <a:t>option </a:t>
            </a:r>
            <a:r>
              <a:rPr dirty="0" sz="1700" spc="-155">
                <a:latin typeface="Arial Black"/>
                <a:cs typeface="Arial Black"/>
              </a:rPr>
              <a:t>for </a:t>
            </a:r>
            <a:r>
              <a:rPr dirty="0" sz="1700" spc="-175">
                <a:latin typeface="Arial Black"/>
                <a:cs typeface="Arial Black"/>
              </a:rPr>
              <a:t>our </a:t>
            </a:r>
            <a:r>
              <a:rPr dirty="0" sz="1700" spc="-200">
                <a:latin typeface="Arial Black"/>
                <a:cs typeface="Arial Black"/>
              </a:rPr>
              <a:t>project </a:t>
            </a:r>
            <a:r>
              <a:rPr dirty="0" sz="1700" spc="-229">
                <a:latin typeface="Arial Black"/>
                <a:cs typeface="Arial Black"/>
              </a:rPr>
              <a:t>as </a:t>
            </a:r>
            <a:r>
              <a:rPr dirty="0" sz="1700" spc="-210">
                <a:latin typeface="Arial Black"/>
                <a:cs typeface="Arial Black"/>
              </a:rPr>
              <a:t>we </a:t>
            </a:r>
            <a:r>
              <a:rPr dirty="0" sz="1700" spc="-190">
                <a:latin typeface="Arial Black"/>
                <a:cs typeface="Arial Black"/>
              </a:rPr>
              <a:t>want  </a:t>
            </a:r>
            <a:r>
              <a:rPr dirty="0" sz="1700" spc="-180">
                <a:latin typeface="Arial Black"/>
                <a:cs typeface="Arial Black"/>
              </a:rPr>
              <a:t>to </a:t>
            </a:r>
            <a:r>
              <a:rPr dirty="0" sz="1700" spc="-195">
                <a:latin typeface="Arial Black"/>
                <a:cs typeface="Arial Black"/>
              </a:rPr>
              <a:t>predict </a:t>
            </a:r>
            <a:r>
              <a:rPr dirty="0" sz="1700" spc="-204">
                <a:latin typeface="Arial Black"/>
                <a:cs typeface="Arial Black"/>
              </a:rPr>
              <a:t>next </a:t>
            </a:r>
            <a:r>
              <a:rPr dirty="0" sz="1700" spc="-114">
                <a:latin typeface="Arial Black"/>
                <a:cs typeface="Arial Black"/>
              </a:rPr>
              <a:t>30 </a:t>
            </a:r>
            <a:r>
              <a:rPr dirty="0" sz="1700" spc="-200">
                <a:latin typeface="Arial Black"/>
                <a:cs typeface="Arial Black"/>
              </a:rPr>
              <a:t>days</a:t>
            </a:r>
            <a:r>
              <a:rPr dirty="0" sz="1700" spc="40">
                <a:latin typeface="Arial Black"/>
                <a:cs typeface="Arial Black"/>
              </a:rPr>
              <a:t> </a:t>
            </a:r>
            <a:r>
              <a:rPr dirty="0" sz="1700" spc="-185">
                <a:latin typeface="Arial Black"/>
                <a:cs typeface="Arial Black"/>
              </a:rPr>
              <a:t>values</a:t>
            </a:r>
            <a:endParaRPr sz="1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52399"/>
            <a:ext cx="7365185" cy="4554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652310" y="4834832"/>
            <a:ext cx="22828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45">
                <a:solidFill>
                  <a:srgbClr val="999999"/>
                </a:solidFill>
                <a:latin typeface="Arial Black"/>
                <a:cs typeface="Arial Black"/>
              </a:rPr>
              <a:t>Data </a:t>
            </a:r>
            <a:r>
              <a:rPr dirty="0" sz="1400" spc="-175">
                <a:solidFill>
                  <a:srgbClr val="999999"/>
                </a:solidFill>
                <a:latin typeface="Arial Black"/>
                <a:cs typeface="Arial Black"/>
              </a:rPr>
              <a:t>Source:</a:t>
            </a:r>
            <a:r>
              <a:rPr dirty="0" sz="1400" spc="-145">
                <a:solidFill>
                  <a:srgbClr val="999999"/>
                </a:solidFill>
                <a:latin typeface="Arial Black"/>
                <a:cs typeface="Arial Black"/>
              </a:rPr>
              <a:t> AnalyticsVidya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3240" y="4547730"/>
            <a:ext cx="113220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-160">
                <a:latin typeface="Arial Black"/>
                <a:cs typeface="Arial Black"/>
              </a:rPr>
              <a:t>Root </a:t>
            </a:r>
            <a:r>
              <a:rPr dirty="0" sz="1400" spc="-165">
                <a:latin typeface="Arial Black"/>
                <a:cs typeface="Arial Black"/>
              </a:rPr>
              <a:t>Mean  </a:t>
            </a:r>
            <a:r>
              <a:rPr dirty="0" sz="1400" spc="-150">
                <a:latin typeface="Arial Black"/>
                <a:cs typeface="Arial Black"/>
              </a:rPr>
              <a:t>Squared</a:t>
            </a:r>
            <a:r>
              <a:rPr dirty="0" sz="1400" spc="-195">
                <a:latin typeface="Arial Black"/>
                <a:cs typeface="Arial Black"/>
              </a:rPr>
              <a:t> </a:t>
            </a:r>
            <a:r>
              <a:rPr dirty="0" sz="1400" spc="-145">
                <a:latin typeface="Arial Black"/>
                <a:cs typeface="Arial Black"/>
              </a:rPr>
              <a:t>Error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831" y="2125234"/>
            <a:ext cx="267970" cy="916940"/>
          </a:xfrm>
          <a:prstGeom prst="rect">
            <a:avLst/>
          </a:prstGeom>
        </p:spPr>
        <p:txBody>
          <a:bodyPr wrap="square" lIns="0" tIns="14604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spc="-135">
                <a:latin typeface="Arial Black"/>
                <a:cs typeface="Arial Black"/>
              </a:rPr>
              <a:t>Algorithms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58591" y="152398"/>
            <a:ext cx="2126395" cy="710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126" y="175325"/>
            <a:ext cx="211455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15" b="0">
                <a:solidFill>
                  <a:srgbClr val="000000"/>
                </a:solidFill>
                <a:latin typeface="Arial Black"/>
                <a:cs typeface="Arial Black"/>
              </a:rPr>
              <a:t>Summarising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381" y="783612"/>
            <a:ext cx="6644005" cy="388492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71475" marR="5080" indent="-359410">
              <a:lnSpc>
                <a:spcPts val="2020"/>
              </a:lnSpc>
              <a:spcBef>
                <a:spcPts val="180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dirty="0" sz="1700" spc="-160">
                <a:latin typeface="Arial Black"/>
                <a:cs typeface="Arial Black"/>
              </a:rPr>
              <a:t>After </a:t>
            </a:r>
            <a:r>
              <a:rPr dirty="0" sz="1700" spc="-180">
                <a:latin typeface="Arial Black"/>
                <a:cs typeface="Arial Black"/>
              </a:rPr>
              <a:t>reading </a:t>
            </a:r>
            <a:r>
              <a:rPr dirty="0" sz="1700" spc="-190">
                <a:latin typeface="Arial Black"/>
                <a:cs typeface="Arial Black"/>
              </a:rPr>
              <a:t>several </a:t>
            </a:r>
            <a:r>
              <a:rPr dirty="0" sz="1700" spc="-195">
                <a:latin typeface="Arial Black"/>
                <a:cs typeface="Arial Black"/>
              </a:rPr>
              <a:t>articles </a:t>
            </a:r>
            <a:r>
              <a:rPr dirty="0" sz="1700" spc="-185">
                <a:latin typeface="Arial Black"/>
                <a:cs typeface="Arial Black"/>
              </a:rPr>
              <a:t>and </a:t>
            </a:r>
            <a:r>
              <a:rPr dirty="0" sz="1700" spc="-200">
                <a:latin typeface="Arial Black"/>
                <a:cs typeface="Arial Black"/>
              </a:rPr>
              <a:t>watching </a:t>
            </a:r>
            <a:r>
              <a:rPr dirty="0" sz="1700" spc="-225">
                <a:latin typeface="Arial Black"/>
                <a:cs typeface="Arial Black"/>
              </a:rPr>
              <a:t>some </a:t>
            </a:r>
            <a:r>
              <a:rPr dirty="0" sz="1700" spc="-185">
                <a:latin typeface="Arial Black"/>
                <a:cs typeface="Arial Black"/>
              </a:rPr>
              <a:t>youtube </a:t>
            </a:r>
            <a:r>
              <a:rPr dirty="0" sz="1700" spc="-190">
                <a:latin typeface="Arial Black"/>
                <a:cs typeface="Arial Black"/>
              </a:rPr>
              <a:t>videos  </a:t>
            </a:r>
            <a:r>
              <a:rPr dirty="0" sz="1700" spc="-210">
                <a:latin typeface="Arial Black"/>
                <a:cs typeface="Arial Black"/>
              </a:rPr>
              <a:t>we </a:t>
            </a:r>
            <a:r>
              <a:rPr dirty="0" sz="1700" spc="-215">
                <a:latin typeface="Arial Black"/>
                <a:cs typeface="Arial Black"/>
              </a:rPr>
              <a:t>conclude </a:t>
            </a:r>
            <a:r>
              <a:rPr dirty="0" sz="1700" spc="-180">
                <a:latin typeface="Arial Black"/>
                <a:cs typeface="Arial Black"/>
              </a:rPr>
              <a:t>that </a:t>
            </a:r>
            <a:r>
              <a:rPr dirty="0" sz="1700" spc="-190">
                <a:latin typeface="Arial Black"/>
                <a:cs typeface="Arial Black"/>
              </a:rPr>
              <a:t>there </a:t>
            </a:r>
            <a:r>
              <a:rPr dirty="0" sz="1700" spc="-210">
                <a:latin typeface="Arial Black"/>
                <a:cs typeface="Arial Black"/>
              </a:rPr>
              <a:t>are </a:t>
            </a:r>
            <a:r>
              <a:rPr dirty="0" sz="1700" spc="-190">
                <a:latin typeface="Arial Black"/>
                <a:cs typeface="Arial Black"/>
              </a:rPr>
              <a:t>various </a:t>
            </a:r>
            <a:r>
              <a:rPr dirty="0" sz="1700" spc="-175">
                <a:latin typeface="Arial Black"/>
                <a:cs typeface="Arial Black"/>
              </a:rPr>
              <a:t>algorithms </a:t>
            </a:r>
            <a:r>
              <a:rPr dirty="0" sz="1700" spc="-155">
                <a:latin typeface="Arial Black"/>
                <a:cs typeface="Arial Black"/>
              </a:rPr>
              <a:t>for </a:t>
            </a:r>
            <a:r>
              <a:rPr dirty="0" sz="1700" spc="-200">
                <a:latin typeface="Arial Black"/>
                <a:cs typeface="Arial Black"/>
              </a:rPr>
              <a:t>time </a:t>
            </a:r>
            <a:r>
              <a:rPr dirty="0" sz="1700" spc="-204">
                <a:latin typeface="Arial Black"/>
                <a:cs typeface="Arial Black"/>
              </a:rPr>
              <a:t>series  </a:t>
            </a:r>
            <a:r>
              <a:rPr dirty="0" sz="1700" spc="-200">
                <a:latin typeface="Arial Black"/>
                <a:cs typeface="Arial Black"/>
              </a:rPr>
              <a:t>forecasting </a:t>
            </a:r>
            <a:r>
              <a:rPr dirty="0" sz="1700" spc="-180">
                <a:latin typeface="Arial Black"/>
                <a:cs typeface="Arial Black"/>
              </a:rPr>
              <a:t>out </a:t>
            </a:r>
            <a:r>
              <a:rPr dirty="0" sz="1700" spc="-150">
                <a:latin typeface="Arial Black"/>
                <a:cs typeface="Arial Black"/>
              </a:rPr>
              <a:t>of </a:t>
            </a:r>
            <a:r>
              <a:rPr dirty="0" sz="1700" spc="-200">
                <a:latin typeface="Arial Black"/>
                <a:cs typeface="Arial Black"/>
              </a:rPr>
              <a:t>them </a:t>
            </a:r>
            <a:r>
              <a:rPr dirty="0" sz="1700" spc="-204">
                <a:latin typeface="Arial Black"/>
                <a:cs typeface="Arial Black"/>
              </a:rPr>
              <a:t>LSTM </a:t>
            </a:r>
            <a:r>
              <a:rPr dirty="0" sz="1700" spc="-175">
                <a:latin typeface="Arial Black"/>
                <a:cs typeface="Arial Black"/>
              </a:rPr>
              <a:t>performed </a:t>
            </a:r>
            <a:r>
              <a:rPr dirty="0" sz="1700" spc="-140">
                <a:latin typeface="Arial Black"/>
                <a:cs typeface="Arial Black"/>
              </a:rPr>
              <a:t>well </a:t>
            </a:r>
            <a:r>
              <a:rPr dirty="0" sz="1700" spc="-155">
                <a:latin typeface="Arial Black"/>
                <a:cs typeface="Arial Black"/>
              </a:rPr>
              <a:t>for </a:t>
            </a:r>
            <a:r>
              <a:rPr dirty="0" sz="1700" spc="-245">
                <a:latin typeface="Arial Black"/>
                <a:cs typeface="Arial Black"/>
              </a:rPr>
              <a:t>stock </a:t>
            </a:r>
            <a:r>
              <a:rPr dirty="0" sz="1700" spc="-215">
                <a:latin typeface="Arial Black"/>
                <a:cs typeface="Arial Black"/>
              </a:rPr>
              <a:t>price  </a:t>
            </a:r>
            <a:r>
              <a:rPr dirty="0" sz="1700" spc="-190">
                <a:latin typeface="Arial Black"/>
                <a:cs typeface="Arial Black"/>
              </a:rPr>
              <a:t>prediction</a:t>
            </a:r>
            <a:endParaRPr sz="1700">
              <a:latin typeface="Arial Black"/>
              <a:cs typeface="Arial Black"/>
            </a:endParaRPr>
          </a:p>
          <a:p>
            <a:pPr marL="371475" marR="48895" indent="-359410">
              <a:lnSpc>
                <a:spcPts val="2020"/>
              </a:lnSpc>
              <a:spcBef>
                <a:spcPts val="2045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dirty="0" sz="1700" spc="-195">
                <a:latin typeface="Arial Black"/>
                <a:cs typeface="Arial Black"/>
              </a:rPr>
              <a:t>Linear </a:t>
            </a:r>
            <a:r>
              <a:rPr dirty="0" sz="1700" spc="-190">
                <a:latin typeface="Arial Black"/>
                <a:cs typeface="Arial Black"/>
              </a:rPr>
              <a:t>regression </a:t>
            </a:r>
            <a:r>
              <a:rPr dirty="0" sz="1700" spc="-170">
                <a:latin typeface="Arial Black"/>
                <a:cs typeface="Arial Black"/>
              </a:rPr>
              <a:t>being linear in </a:t>
            </a:r>
            <a:r>
              <a:rPr dirty="0" sz="1700" spc="-190">
                <a:latin typeface="Arial Black"/>
                <a:cs typeface="Arial Black"/>
              </a:rPr>
              <a:t>nature </a:t>
            </a:r>
            <a:r>
              <a:rPr dirty="0" sz="1700" spc="-200">
                <a:latin typeface="Arial Black"/>
                <a:cs typeface="Arial Black"/>
              </a:rPr>
              <a:t>does </a:t>
            </a:r>
            <a:r>
              <a:rPr dirty="0" sz="1700" spc="-180">
                <a:latin typeface="Arial Black"/>
                <a:cs typeface="Arial Black"/>
              </a:rPr>
              <a:t>not </a:t>
            </a:r>
            <a:r>
              <a:rPr dirty="0" sz="1700" spc="-170">
                <a:latin typeface="Arial Black"/>
                <a:cs typeface="Arial Black"/>
              </a:rPr>
              <a:t>perform </a:t>
            </a:r>
            <a:r>
              <a:rPr dirty="0" sz="1700" spc="-140">
                <a:latin typeface="Arial Black"/>
                <a:cs typeface="Arial Black"/>
              </a:rPr>
              <a:t>well  </a:t>
            </a:r>
            <a:r>
              <a:rPr dirty="0" sz="1700" spc="-170">
                <a:latin typeface="Arial Black"/>
                <a:cs typeface="Arial Black"/>
              </a:rPr>
              <a:t>with </a:t>
            </a:r>
            <a:r>
              <a:rPr dirty="0" sz="1700" spc="-215">
                <a:latin typeface="Arial Black"/>
                <a:cs typeface="Arial Black"/>
              </a:rPr>
              <a:t>respect </a:t>
            </a:r>
            <a:r>
              <a:rPr dirty="0" sz="1700" spc="-180">
                <a:latin typeface="Arial Black"/>
                <a:cs typeface="Arial Black"/>
              </a:rPr>
              <a:t>to </a:t>
            </a:r>
            <a:r>
              <a:rPr dirty="0" sz="1700" spc="-200">
                <a:latin typeface="Arial Black"/>
                <a:cs typeface="Arial Black"/>
              </a:rPr>
              <a:t>time </a:t>
            </a:r>
            <a:r>
              <a:rPr dirty="0" sz="1700" spc="-195">
                <a:latin typeface="Arial Black"/>
                <a:cs typeface="Arial Black"/>
              </a:rPr>
              <a:t>however </a:t>
            </a:r>
            <a:r>
              <a:rPr dirty="0" sz="1700" spc="-140">
                <a:latin typeface="Arial Black"/>
                <a:cs typeface="Arial Black"/>
              </a:rPr>
              <a:t>still </a:t>
            </a:r>
            <a:r>
              <a:rPr dirty="0" sz="1700" spc="-210">
                <a:latin typeface="Arial Black"/>
                <a:cs typeface="Arial Black"/>
              </a:rPr>
              <a:t>we </a:t>
            </a:r>
            <a:r>
              <a:rPr dirty="0" sz="1700" spc="-254">
                <a:latin typeface="Arial Black"/>
                <a:cs typeface="Arial Black"/>
              </a:rPr>
              <a:t>can </a:t>
            </a:r>
            <a:r>
              <a:rPr dirty="0" sz="1700" spc="-195">
                <a:latin typeface="Arial Black"/>
                <a:cs typeface="Arial Black"/>
              </a:rPr>
              <a:t>predict </a:t>
            </a:r>
            <a:r>
              <a:rPr dirty="0" sz="1700" spc="-215">
                <a:latin typeface="Arial Black"/>
                <a:cs typeface="Arial Black"/>
              </a:rPr>
              <a:t>price </a:t>
            </a:r>
            <a:r>
              <a:rPr dirty="0" sz="1700" spc="-180">
                <a:latin typeface="Arial Black"/>
                <a:cs typeface="Arial Black"/>
              </a:rPr>
              <a:t>using this  </a:t>
            </a:r>
            <a:r>
              <a:rPr dirty="0" sz="1700" spc="-170">
                <a:latin typeface="Arial Black"/>
                <a:cs typeface="Arial Black"/>
              </a:rPr>
              <a:t>algorithm</a:t>
            </a:r>
            <a:endParaRPr sz="1700">
              <a:latin typeface="Arial Black"/>
              <a:cs typeface="Arial Black"/>
            </a:endParaRPr>
          </a:p>
          <a:p>
            <a:pPr marL="371475" marR="159385" indent="-359410">
              <a:lnSpc>
                <a:spcPts val="2020"/>
              </a:lnSpc>
              <a:spcBef>
                <a:spcPts val="2039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dirty="0" sz="1700" spc="-160">
                <a:latin typeface="Arial Black"/>
                <a:cs typeface="Arial Black"/>
              </a:rPr>
              <a:t>Auto </a:t>
            </a:r>
            <a:r>
              <a:rPr dirty="0" sz="1700" spc="-150">
                <a:latin typeface="Arial Black"/>
                <a:cs typeface="Arial Black"/>
              </a:rPr>
              <a:t>ARIMA </a:t>
            </a:r>
            <a:r>
              <a:rPr dirty="0" sz="1700" spc="-170">
                <a:latin typeface="Arial Black"/>
                <a:cs typeface="Arial Black"/>
              </a:rPr>
              <a:t>or </a:t>
            </a:r>
            <a:r>
              <a:rPr dirty="0" sz="1700" spc="-150">
                <a:latin typeface="Arial Black"/>
                <a:cs typeface="Arial Black"/>
              </a:rPr>
              <a:t>ARIMA </a:t>
            </a:r>
            <a:r>
              <a:rPr dirty="0" sz="1700" spc="-200">
                <a:latin typeface="Arial Black"/>
                <a:cs typeface="Arial Black"/>
              </a:rPr>
              <a:t>is </a:t>
            </a:r>
            <a:r>
              <a:rPr dirty="0" sz="1700" spc="-165">
                <a:latin typeface="Arial Black"/>
                <a:cs typeface="Arial Black"/>
              </a:rPr>
              <a:t>useful </a:t>
            </a:r>
            <a:r>
              <a:rPr dirty="0" sz="1700" spc="-155">
                <a:latin typeface="Arial Black"/>
                <a:cs typeface="Arial Black"/>
              </a:rPr>
              <a:t>for </a:t>
            </a:r>
            <a:r>
              <a:rPr dirty="0" sz="1700" spc="-180">
                <a:latin typeface="Arial Black"/>
                <a:cs typeface="Arial Black"/>
              </a:rPr>
              <a:t>stationary </a:t>
            </a:r>
            <a:r>
              <a:rPr dirty="0" sz="1700" spc="-200">
                <a:latin typeface="Arial Black"/>
                <a:cs typeface="Arial Black"/>
              </a:rPr>
              <a:t>dataset </a:t>
            </a:r>
            <a:r>
              <a:rPr dirty="0" sz="1700" spc="-185">
                <a:latin typeface="Arial Black"/>
                <a:cs typeface="Arial Black"/>
              </a:rPr>
              <a:t>and  </a:t>
            </a:r>
            <a:r>
              <a:rPr dirty="0" sz="1700" spc="-229">
                <a:latin typeface="Arial Black"/>
                <a:cs typeface="Arial Black"/>
              </a:rPr>
              <a:t>because </a:t>
            </a:r>
            <a:r>
              <a:rPr dirty="0" sz="1700" spc="-175">
                <a:latin typeface="Arial Black"/>
                <a:cs typeface="Arial Black"/>
              </a:rPr>
              <a:t>our </a:t>
            </a:r>
            <a:r>
              <a:rPr dirty="0" sz="1700" spc="-170">
                <a:latin typeface="Arial Black"/>
                <a:cs typeface="Arial Black"/>
              </a:rPr>
              <a:t>problem </a:t>
            </a:r>
            <a:r>
              <a:rPr dirty="0" sz="1700" spc="-200">
                <a:latin typeface="Arial Black"/>
                <a:cs typeface="Arial Black"/>
              </a:rPr>
              <a:t>is </a:t>
            </a:r>
            <a:r>
              <a:rPr dirty="0" sz="1700" spc="-155">
                <a:latin typeface="Arial Black"/>
                <a:cs typeface="Arial Black"/>
              </a:rPr>
              <a:t>non-stationary </a:t>
            </a:r>
            <a:r>
              <a:rPr dirty="0" sz="1700" spc="-170">
                <a:latin typeface="Arial Black"/>
                <a:cs typeface="Arial Black"/>
              </a:rPr>
              <a:t>it </a:t>
            </a:r>
            <a:r>
              <a:rPr dirty="0" sz="1700" spc="-120">
                <a:latin typeface="Arial Black"/>
                <a:cs typeface="Arial Black"/>
              </a:rPr>
              <a:t>will </a:t>
            </a:r>
            <a:r>
              <a:rPr dirty="0" sz="1700" spc="-180">
                <a:latin typeface="Arial Black"/>
                <a:cs typeface="Arial Black"/>
              </a:rPr>
              <a:t>not </a:t>
            </a:r>
            <a:r>
              <a:rPr dirty="0" sz="1700" spc="-235">
                <a:latin typeface="Arial Black"/>
                <a:cs typeface="Arial Black"/>
              </a:rPr>
              <a:t>much</a:t>
            </a:r>
            <a:r>
              <a:rPr dirty="0" sz="1700" spc="-105">
                <a:latin typeface="Arial Black"/>
                <a:cs typeface="Arial Black"/>
              </a:rPr>
              <a:t> </a:t>
            </a:r>
            <a:r>
              <a:rPr dirty="0" sz="1700" spc="-204">
                <a:latin typeface="Arial Black"/>
                <a:cs typeface="Arial Black"/>
              </a:rPr>
              <a:t>efﬁcient</a:t>
            </a:r>
            <a:endParaRPr sz="1700">
              <a:latin typeface="Arial Black"/>
              <a:cs typeface="Arial Black"/>
            </a:endParaRPr>
          </a:p>
          <a:p>
            <a:pPr marL="371475" marR="93980" indent="-359410">
              <a:lnSpc>
                <a:spcPts val="2020"/>
              </a:lnSpc>
              <a:spcBef>
                <a:spcPts val="2035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dirty="0" sz="1700" spc="-195">
                <a:latin typeface="Arial Black"/>
                <a:cs typeface="Arial Black"/>
              </a:rPr>
              <a:t>For </a:t>
            </a:r>
            <a:r>
              <a:rPr dirty="0" sz="1700" spc="-185">
                <a:latin typeface="Arial Black"/>
                <a:cs typeface="Arial Black"/>
              </a:rPr>
              <a:t>predicting </a:t>
            </a:r>
            <a:r>
              <a:rPr dirty="0" sz="1700" spc="-245">
                <a:latin typeface="Arial Black"/>
                <a:cs typeface="Arial Black"/>
              </a:rPr>
              <a:t>stock </a:t>
            </a:r>
            <a:r>
              <a:rPr dirty="0" sz="1700" spc="-215">
                <a:latin typeface="Arial Black"/>
                <a:cs typeface="Arial Black"/>
              </a:rPr>
              <a:t>price </a:t>
            </a:r>
            <a:r>
              <a:rPr dirty="0" sz="1700" spc="-150">
                <a:latin typeface="Arial Black"/>
                <a:cs typeface="Arial Black"/>
              </a:rPr>
              <a:t>of </a:t>
            </a:r>
            <a:r>
              <a:rPr dirty="0" sz="1700" spc="-195">
                <a:latin typeface="Arial Black"/>
                <a:cs typeface="Arial Black"/>
              </a:rPr>
              <a:t>tommorrow </a:t>
            </a:r>
            <a:r>
              <a:rPr dirty="0" sz="1700" spc="-210">
                <a:latin typeface="Arial Black"/>
                <a:cs typeface="Arial Black"/>
              </a:rPr>
              <a:t>we </a:t>
            </a:r>
            <a:r>
              <a:rPr dirty="0" sz="1700" spc="-195">
                <a:latin typeface="Arial Black"/>
                <a:cs typeface="Arial Black"/>
              </a:rPr>
              <a:t>need </a:t>
            </a:r>
            <a:r>
              <a:rPr dirty="0" sz="1700" spc="-180">
                <a:latin typeface="Arial Black"/>
                <a:cs typeface="Arial Black"/>
              </a:rPr>
              <a:t>to </a:t>
            </a:r>
            <a:r>
              <a:rPr dirty="0" sz="1700" spc="-175">
                <a:latin typeface="Arial Black"/>
                <a:cs typeface="Arial Black"/>
              </a:rPr>
              <a:t>provide  </a:t>
            </a:r>
            <a:r>
              <a:rPr dirty="0" sz="1700" spc="-180">
                <a:latin typeface="Arial Black"/>
                <a:cs typeface="Arial Black"/>
              </a:rPr>
              <a:t>today’s </a:t>
            </a:r>
            <a:r>
              <a:rPr dirty="0" sz="1700" spc="-175">
                <a:latin typeface="Arial Black"/>
                <a:cs typeface="Arial Black"/>
              </a:rPr>
              <a:t>opening </a:t>
            </a:r>
            <a:r>
              <a:rPr dirty="0" sz="1700" spc="-200">
                <a:latin typeface="Arial Black"/>
                <a:cs typeface="Arial Black"/>
              </a:rPr>
              <a:t>price,closing </a:t>
            </a:r>
            <a:r>
              <a:rPr dirty="0" sz="1700" spc="-215">
                <a:latin typeface="Arial Black"/>
                <a:cs typeface="Arial Black"/>
              </a:rPr>
              <a:t>price </a:t>
            </a:r>
            <a:r>
              <a:rPr dirty="0" sz="1700" spc="-250">
                <a:latin typeface="Arial Black"/>
                <a:cs typeface="Arial Black"/>
              </a:rPr>
              <a:t>etc </a:t>
            </a:r>
            <a:r>
              <a:rPr dirty="0" sz="1700" spc="-210">
                <a:latin typeface="Arial Black"/>
                <a:cs typeface="Arial Black"/>
              </a:rPr>
              <a:t>which </a:t>
            </a:r>
            <a:r>
              <a:rPr dirty="0" sz="1700" spc="-220">
                <a:latin typeface="Arial Black"/>
                <a:cs typeface="Arial Black"/>
              </a:rPr>
              <a:t>means </a:t>
            </a:r>
            <a:r>
              <a:rPr dirty="0" sz="1700" spc="-210">
                <a:latin typeface="Arial Black"/>
                <a:cs typeface="Arial Black"/>
              </a:rPr>
              <a:t>we </a:t>
            </a:r>
            <a:r>
              <a:rPr dirty="0" sz="1700" spc="-195">
                <a:latin typeface="Arial Black"/>
                <a:cs typeface="Arial Black"/>
              </a:rPr>
              <a:t>need </a:t>
            </a:r>
            <a:r>
              <a:rPr dirty="0" sz="1700" spc="-180">
                <a:latin typeface="Arial Black"/>
                <a:cs typeface="Arial Black"/>
              </a:rPr>
              <a:t>to  </a:t>
            </a:r>
            <a:r>
              <a:rPr dirty="0" sz="1700" spc="-215">
                <a:latin typeface="Arial Black"/>
                <a:cs typeface="Arial Black"/>
              </a:rPr>
              <a:t>use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185">
                <a:latin typeface="Arial Black"/>
                <a:cs typeface="Arial Black"/>
              </a:rPr>
              <a:t>previous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170">
                <a:latin typeface="Arial Black"/>
                <a:cs typeface="Arial Black"/>
              </a:rPr>
              <a:t>output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229">
                <a:latin typeface="Arial Black"/>
                <a:cs typeface="Arial Black"/>
              </a:rPr>
              <a:t>as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165">
                <a:latin typeface="Arial Black"/>
                <a:cs typeface="Arial Black"/>
              </a:rPr>
              <a:t>input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210">
                <a:latin typeface="Arial Black"/>
                <a:cs typeface="Arial Black"/>
              </a:rPr>
              <a:t>which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200">
                <a:latin typeface="Arial Black"/>
                <a:cs typeface="Arial Black"/>
              </a:rPr>
              <a:t>is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175">
                <a:latin typeface="Arial Black"/>
                <a:cs typeface="Arial Black"/>
              </a:rPr>
              <a:t>possible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170">
                <a:latin typeface="Arial Black"/>
                <a:cs typeface="Arial Black"/>
              </a:rPr>
              <a:t>in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170">
                <a:latin typeface="Arial Black"/>
                <a:cs typeface="Arial Black"/>
              </a:rPr>
              <a:t>RNN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210">
                <a:latin typeface="Arial Black"/>
                <a:cs typeface="Arial Black"/>
              </a:rPr>
              <a:t>i.e</a:t>
            </a:r>
            <a:r>
              <a:rPr dirty="0" sz="1700" spc="-130">
                <a:latin typeface="Arial Black"/>
                <a:cs typeface="Arial Black"/>
              </a:rPr>
              <a:t> </a:t>
            </a:r>
            <a:r>
              <a:rPr dirty="0" sz="1700" spc="-204">
                <a:latin typeface="Arial Black"/>
                <a:cs typeface="Arial Black"/>
              </a:rPr>
              <a:t>LSTM</a:t>
            </a:r>
            <a:endParaRPr sz="1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42975" y="4453699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394"/>
                </a:moveTo>
                <a:lnTo>
                  <a:pt x="304749" y="97790"/>
                </a:lnTo>
                <a:lnTo>
                  <a:pt x="270408" y="46393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25"/>
                </a:lnTo>
                <a:lnTo>
                  <a:pt x="0" y="688492"/>
                </a:lnTo>
                <a:lnTo>
                  <a:pt x="316801" y="688517"/>
                </a:lnTo>
                <a:lnTo>
                  <a:pt x="316801" y="506425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01178" y="410569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407"/>
                </a:moveTo>
                <a:lnTo>
                  <a:pt x="304749" y="97790"/>
                </a:lnTo>
                <a:lnTo>
                  <a:pt x="270421" y="46405"/>
                </a:lnTo>
                <a:lnTo>
                  <a:pt x="219024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399"/>
                </a:lnTo>
                <a:lnTo>
                  <a:pt x="0" y="854430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30"/>
                </a:lnTo>
                <a:lnTo>
                  <a:pt x="316801" y="506399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59407" y="3757701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788" y="158394"/>
                </a:moveTo>
                <a:lnTo>
                  <a:pt x="304736" y="97777"/>
                </a:lnTo>
                <a:lnTo>
                  <a:pt x="270395" y="46367"/>
                </a:lnTo>
                <a:lnTo>
                  <a:pt x="219011" y="12052"/>
                </a:lnTo>
                <a:lnTo>
                  <a:pt x="158394" y="0"/>
                </a:lnTo>
                <a:lnTo>
                  <a:pt x="108318" y="8077"/>
                </a:lnTo>
                <a:lnTo>
                  <a:pt x="64833" y="30556"/>
                </a:lnTo>
                <a:lnTo>
                  <a:pt x="30556" y="64846"/>
                </a:lnTo>
                <a:lnTo>
                  <a:pt x="8064" y="108318"/>
                </a:lnTo>
                <a:lnTo>
                  <a:pt x="0" y="158394"/>
                </a:lnTo>
                <a:lnTo>
                  <a:pt x="0" y="506399"/>
                </a:lnTo>
                <a:lnTo>
                  <a:pt x="0" y="854392"/>
                </a:lnTo>
                <a:lnTo>
                  <a:pt x="0" y="1202423"/>
                </a:lnTo>
                <a:lnTo>
                  <a:pt x="0" y="1384490"/>
                </a:lnTo>
                <a:lnTo>
                  <a:pt x="316788" y="1384515"/>
                </a:lnTo>
                <a:lnTo>
                  <a:pt x="316788" y="1202423"/>
                </a:lnTo>
                <a:lnTo>
                  <a:pt x="316788" y="854392"/>
                </a:lnTo>
                <a:lnTo>
                  <a:pt x="316788" y="506399"/>
                </a:lnTo>
                <a:lnTo>
                  <a:pt x="316788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17598" y="3409670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01" y="158407"/>
                </a:moveTo>
                <a:lnTo>
                  <a:pt x="304736" y="97790"/>
                </a:lnTo>
                <a:lnTo>
                  <a:pt x="270408" y="46405"/>
                </a:lnTo>
                <a:lnTo>
                  <a:pt x="219011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25"/>
                </a:lnTo>
                <a:lnTo>
                  <a:pt x="0" y="854430"/>
                </a:lnTo>
                <a:lnTo>
                  <a:pt x="0" y="1732546"/>
                </a:lnTo>
                <a:lnTo>
                  <a:pt x="316801" y="1732546"/>
                </a:lnTo>
                <a:lnTo>
                  <a:pt x="316801" y="506425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60957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9" y="396599"/>
                </a:moveTo>
                <a:lnTo>
                  <a:pt x="152829" y="391361"/>
                </a:lnTo>
                <a:lnTo>
                  <a:pt x="111089" y="376443"/>
                </a:lnTo>
                <a:lnTo>
                  <a:pt x="74270" y="353034"/>
                </a:lnTo>
                <a:lnTo>
                  <a:pt x="43562" y="322325"/>
                </a:lnTo>
                <a:lnTo>
                  <a:pt x="20154" y="285506"/>
                </a:lnTo>
                <a:lnTo>
                  <a:pt x="5236" y="243767"/>
                </a:lnTo>
                <a:lnTo>
                  <a:pt x="0" y="198299"/>
                </a:lnTo>
                <a:lnTo>
                  <a:pt x="5236" y="152831"/>
                </a:lnTo>
                <a:lnTo>
                  <a:pt x="20154" y="111092"/>
                </a:lnTo>
                <a:lnTo>
                  <a:pt x="43562" y="74273"/>
                </a:lnTo>
                <a:lnTo>
                  <a:pt x="74270" y="43564"/>
                </a:lnTo>
                <a:lnTo>
                  <a:pt x="111089" y="20155"/>
                </a:lnTo>
                <a:lnTo>
                  <a:pt x="152829" y="5237"/>
                </a:lnTo>
                <a:lnTo>
                  <a:pt x="198299" y="0"/>
                </a:lnTo>
                <a:lnTo>
                  <a:pt x="237169" y="3845"/>
                </a:lnTo>
                <a:lnTo>
                  <a:pt x="274186" y="15094"/>
                </a:lnTo>
                <a:lnTo>
                  <a:pt x="308317" y="33316"/>
                </a:lnTo>
                <a:lnTo>
                  <a:pt x="338524" y="58079"/>
                </a:lnTo>
                <a:lnTo>
                  <a:pt x="363281" y="88282"/>
                </a:lnTo>
                <a:lnTo>
                  <a:pt x="381502" y="122413"/>
                </a:lnTo>
                <a:lnTo>
                  <a:pt x="392752" y="159432"/>
                </a:lnTo>
                <a:lnTo>
                  <a:pt x="396599" y="198299"/>
                </a:lnTo>
                <a:lnTo>
                  <a:pt x="391362" y="243767"/>
                </a:lnTo>
                <a:lnTo>
                  <a:pt x="376445" y="285506"/>
                </a:lnTo>
                <a:lnTo>
                  <a:pt x="353037" y="322325"/>
                </a:lnTo>
                <a:lnTo>
                  <a:pt x="322328" y="353034"/>
                </a:lnTo>
                <a:lnTo>
                  <a:pt x="285509" y="376443"/>
                </a:lnTo>
                <a:lnTo>
                  <a:pt x="243770" y="391361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70318" y="3480803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5816" y="319981"/>
                </a:moveTo>
                <a:lnTo>
                  <a:pt x="114943" y="313739"/>
                </a:lnTo>
                <a:lnTo>
                  <a:pt x="59506" y="284983"/>
                </a:lnTo>
                <a:lnTo>
                  <a:pt x="19293" y="237214"/>
                </a:lnTo>
                <a:lnTo>
                  <a:pt x="406" y="177667"/>
                </a:lnTo>
                <a:lnTo>
                  <a:pt x="0" y="146437"/>
                </a:lnTo>
                <a:lnTo>
                  <a:pt x="5743" y="115439"/>
                </a:lnTo>
                <a:lnTo>
                  <a:pt x="27662" y="69119"/>
                </a:lnTo>
                <a:lnTo>
                  <a:pt x="61721" y="33239"/>
                </a:lnTo>
                <a:lnTo>
                  <a:pt x="104649" y="9599"/>
                </a:lnTo>
                <a:lnTo>
                  <a:pt x="153180" y="0"/>
                </a:lnTo>
                <a:lnTo>
                  <a:pt x="204043" y="6239"/>
                </a:lnTo>
                <a:lnTo>
                  <a:pt x="250372" y="28159"/>
                </a:lnTo>
                <a:lnTo>
                  <a:pt x="286253" y="62217"/>
                </a:lnTo>
                <a:lnTo>
                  <a:pt x="309890" y="105146"/>
                </a:lnTo>
                <a:lnTo>
                  <a:pt x="319485" y="153676"/>
                </a:lnTo>
                <a:lnTo>
                  <a:pt x="313243" y="204539"/>
                </a:lnTo>
                <a:lnTo>
                  <a:pt x="291326" y="250869"/>
                </a:lnTo>
                <a:lnTo>
                  <a:pt x="257272" y="286750"/>
                </a:lnTo>
                <a:lnTo>
                  <a:pt x="214347" y="310386"/>
                </a:lnTo>
                <a:lnTo>
                  <a:pt x="165816" y="319981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47775" y="2704274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228" y="317627"/>
                </a:moveTo>
                <a:lnTo>
                  <a:pt x="633590" y="295325"/>
                </a:lnTo>
                <a:lnTo>
                  <a:pt x="632358" y="274955"/>
                </a:lnTo>
                <a:lnTo>
                  <a:pt x="631952" y="273075"/>
                </a:lnTo>
                <a:lnTo>
                  <a:pt x="631786" y="270687"/>
                </a:lnTo>
                <a:lnTo>
                  <a:pt x="626135" y="245414"/>
                </a:lnTo>
                <a:lnTo>
                  <a:pt x="622833" y="229704"/>
                </a:lnTo>
                <a:lnTo>
                  <a:pt x="622312" y="228307"/>
                </a:lnTo>
                <a:lnTo>
                  <a:pt x="621779" y="225894"/>
                </a:lnTo>
                <a:lnTo>
                  <a:pt x="611314" y="198450"/>
                </a:lnTo>
                <a:lnTo>
                  <a:pt x="607009" y="186728"/>
                </a:lnTo>
                <a:lnTo>
                  <a:pt x="606501" y="185813"/>
                </a:lnTo>
                <a:lnTo>
                  <a:pt x="605713" y="183718"/>
                </a:lnTo>
                <a:lnTo>
                  <a:pt x="590791" y="156832"/>
                </a:lnTo>
                <a:lnTo>
                  <a:pt x="585279" y="146646"/>
                </a:lnTo>
                <a:lnTo>
                  <a:pt x="584771" y="145986"/>
                </a:lnTo>
                <a:lnTo>
                  <a:pt x="584060" y="144678"/>
                </a:lnTo>
                <a:lnTo>
                  <a:pt x="564476" y="118732"/>
                </a:lnTo>
                <a:lnTo>
                  <a:pt x="558050" y="110083"/>
                </a:lnTo>
                <a:lnTo>
                  <a:pt x="557707" y="109753"/>
                </a:lnTo>
                <a:lnTo>
                  <a:pt x="557326" y="109232"/>
                </a:lnTo>
                <a:lnTo>
                  <a:pt x="525995" y="77901"/>
                </a:lnTo>
                <a:lnTo>
                  <a:pt x="525716" y="77647"/>
                </a:lnTo>
                <a:lnTo>
                  <a:pt x="520128" y="73482"/>
                </a:lnTo>
                <a:lnTo>
                  <a:pt x="490562" y="51168"/>
                </a:lnTo>
                <a:lnTo>
                  <a:pt x="489369" y="50520"/>
                </a:lnTo>
                <a:lnTo>
                  <a:pt x="488657" y="49974"/>
                </a:lnTo>
                <a:lnTo>
                  <a:pt x="479666" y="45135"/>
                </a:lnTo>
                <a:lnTo>
                  <a:pt x="451523" y="29527"/>
                </a:lnTo>
                <a:lnTo>
                  <a:pt x="448779" y="28486"/>
                </a:lnTo>
                <a:lnTo>
                  <a:pt x="447281" y="27673"/>
                </a:lnTo>
                <a:lnTo>
                  <a:pt x="435635" y="23469"/>
                </a:lnTo>
                <a:lnTo>
                  <a:pt x="409359" y="13449"/>
                </a:lnTo>
                <a:lnTo>
                  <a:pt x="405472" y="12585"/>
                </a:lnTo>
                <a:lnTo>
                  <a:pt x="403059" y="11709"/>
                </a:lnTo>
                <a:lnTo>
                  <a:pt x="387286" y="8521"/>
                </a:lnTo>
                <a:lnTo>
                  <a:pt x="364553" y="3441"/>
                </a:lnTo>
                <a:lnTo>
                  <a:pt x="360819" y="3175"/>
                </a:lnTo>
                <a:lnTo>
                  <a:pt x="357720" y="2540"/>
                </a:lnTo>
                <a:lnTo>
                  <a:pt x="336842" y="1409"/>
                </a:lnTo>
                <a:lnTo>
                  <a:pt x="317627" y="0"/>
                </a:lnTo>
                <a:lnTo>
                  <a:pt x="314731" y="215"/>
                </a:lnTo>
                <a:lnTo>
                  <a:pt x="311988" y="63"/>
                </a:lnTo>
                <a:lnTo>
                  <a:pt x="290728" y="1981"/>
                </a:lnTo>
                <a:lnTo>
                  <a:pt x="270687" y="3441"/>
                </a:lnTo>
                <a:lnTo>
                  <a:pt x="268211" y="4000"/>
                </a:lnTo>
                <a:lnTo>
                  <a:pt x="266585" y="4140"/>
                </a:lnTo>
                <a:lnTo>
                  <a:pt x="251231" y="7797"/>
                </a:lnTo>
                <a:lnTo>
                  <a:pt x="225894" y="13449"/>
                </a:lnTo>
                <a:lnTo>
                  <a:pt x="223380" y="14414"/>
                </a:lnTo>
                <a:lnTo>
                  <a:pt x="222224" y="14681"/>
                </a:lnTo>
                <a:lnTo>
                  <a:pt x="210731" y="19240"/>
                </a:lnTo>
                <a:lnTo>
                  <a:pt x="183718" y="29527"/>
                </a:lnTo>
                <a:lnTo>
                  <a:pt x="181229" y="30911"/>
                </a:lnTo>
                <a:lnTo>
                  <a:pt x="179641" y="31534"/>
                </a:lnTo>
                <a:lnTo>
                  <a:pt x="167805" y="38354"/>
                </a:lnTo>
                <a:lnTo>
                  <a:pt x="144678" y="51168"/>
                </a:lnTo>
                <a:lnTo>
                  <a:pt x="141897" y="53263"/>
                </a:lnTo>
                <a:lnTo>
                  <a:pt x="139560" y="54610"/>
                </a:lnTo>
                <a:lnTo>
                  <a:pt x="128219" y="63588"/>
                </a:lnTo>
                <a:lnTo>
                  <a:pt x="109245" y="77901"/>
                </a:lnTo>
                <a:lnTo>
                  <a:pt x="105867" y="81280"/>
                </a:lnTo>
                <a:lnTo>
                  <a:pt x="102704" y="83781"/>
                </a:lnTo>
                <a:lnTo>
                  <a:pt x="103009" y="84137"/>
                </a:lnTo>
                <a:lnTo>
                  <a:pt x="77914" y="109232"/>
                </a:lnTo>
                <a:lnTo>
                  <a:pt x="51168" y="144678"/>
                </a:lnTo>
                <a:lnTo>
                  <a:pt x="29527" y="183718"/>
                </a:lnTo>
                <a:lnTo>
                  <a:pt x="13449" y="225894"/>
                </a:lnTo>
                <a:lnTo>
                  <a:pt x="3441" y="270687"/>
                </a:lnTo>
                <a:lnTo>
                  <a:pt x="0" y="317627"/>
                </a:lnTo>
                <a:lnTo>
                  <a:pt x="3441" y="364553"/>
                </a:lnTo>
                <a:lnTo>
                  <a:pt x="13449" y="409346"/>
                </a:lnTo>
                <a:lnTo>
                  <a:pt x="29527" y="451510"/>
                </a:lnTo>
                <a:lnTo>
                  <a:pt x="51168" y="490562"/>
                </a:lnTo>
                <a:lnTo>
                  <a:pt x="77914" y="525995"/>
                </a:lnTo>
                <a:lnTo>
                  <a:pt x="109245" y="557326"/>
                </a:lnTo>
                <a:lnTo>
                  <a:pt x="144678" y="584060"/>
                </a:lnTo>
                <a:lnTo>
                  <a:pt x="183718" y="605701"/>
                </a:lnTo>
                <a:lnTo>
                  <a:pt x="225894" y="621779"/>
                </a:lnTo>
                <a:lnTo>
                  <a:pt x="270687" y="631786"/>
                </a:lnTo>
                <a:lnTo>
                  <a:pt x="317627" y="635228"/>
                </a:lnTo>
                <a:lnTo>
                  <a:pt x="367614" y="631266"/>
                </a:lnTo>
                <a:lnTo>
                  <a:pt x="415912" y="619633"/>
                </a:lnTo>
                <a:lnTo>
                  <a:pt x="461683" y="600684"/>
                </a:lnTo>
                <a:lnTo>
                  <a:pt x="504063" y="574751"/>
                </a:lnTo>
                <a:lnTo>
                  <a:pt x="542201" y="542201"/>
                </a:lnTo>
                <a:lnTo>
                  <a:pt x="574751" y="504063"/>
                </a:lnTo>
                <a:lnTo>
                  <a:pt x="600684" y="461683"/>
                </a:lnTo>
                <a:lnTo>
                  <a:pt x="619645" y="415912"/>
                </a:lnTo>
                <a:lnTo>
                  <a:pt x="631266" y="367601"/>
                </a:lnTo>
                <a:lnTo>
                  <a:pt x="634885" y="321881"/>
                </a:lnTo>
                <a:lnTo>
                  <a:pt x="635203" y="321881"/>
                </a:lnTo>
                <a:lnTo>
                  <a:pt x="635063" y="319659"/>
                </a:lnTo>
                <a:lnTo>
                  <a:pt x="635228" y="31762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60944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5925" y="396596"/>
                </a:moveTo>
                <a:lnTo>
                  <a:pt x="152280" y="391201"/>
                </a:lnTo>
                <a:lnTo>
                  <a:pt x="109912" y="375804"/>
                </a:lnTo>
                <a:lnTo>
                  <a:pt x="72097" y="351269"/>
                </a:lnTo>
                <a:lnTo>
                  <a:pt x="41493" y="319687"/>
                </a:lnTo>
                <a:lnTo>
                  <a:pt x="18806" y="282558"/>
                </a:lnTo>
                <a:lnTo>
                  <a:pt x="4740" y="241383"/>
                </a:lnTo>
                <a:lnTo>
                  <a:pt x="0" y="197661"/>
                </a:lnTo>
                <a:lnTo>
                  <a:pt x="5288" y="152894"/>
                </a:lnTo>
                <a:lnTo>
                  <a:pt x="20513" y="110464"/>
                </a:lnTo>
                <a:lnTo>
                  <a:pt x="44248" y="73440"/>
                </a:lnTo>
                <a:lnTo>
                  <a:pt x="75194" y="42853"/>
                </a:lnTo>
                <a:lnTo>
                  <a:pt x="112052" y="19732"/>
                </a:lnTo>
                <a:lnTo>
                  <a:pt x="153525" y="5104"/>
                </a:lnTo>
                <a:lnTo>
                  <a:pt x="198312" y="0"/>
                </a:lnTo>
                <a:lnTo>
                  <a:pt x="198312" y="198299"/>
                </a:lnTo>
                <a:lnTo>
                  <a:pt x="356562" y="78814"/>
                </a:lnTo>
                <a:lnTo>
                  <a:pt x="379477" y="117635"/>
                </a:lnTo>
                <a:lnTo>
                  <a:pt x="392795" y="159549"/>
                </a:lnTo>
                <a:lnTo>
                  <a:pt x="396556" y="202899"/>
                </a:lnTo>
                <a:lnTo>
                  <a:pt x="390795" y="246027"/>
                </a:lnTo>
                <a:lnTo>
                  <a:pt x="375552" y="287278"/>
                </a:lnTo>
                <a:lnTo>
                  <a:pt x="350862" y="324994"/>
                </a:lnTo>
                <a:lnTo>
                  <a:pt x="318318" y="356188"/>
                </a:lnTo>
                <a:lnTo>
                  <a:pt x="280566" y="378748"/>
                </a:lnTo>
                <a:lnTo>
                  <a:pt x="239228" y="392331"/>
                </a:lnTo>
                <a:lnTo>
                  <a:pt x="195925" y="396596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76616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293" y="295440"/>
                </a:lnTo>
                <a:lnTo>
                  <a:pt x="624078" y="284657"/>
                </a:lnTo>
                <a:lnTo>
                  <a:pt x="621499" y="268655"/>
                </a:lnTo>
                <a:lnTo>
                  <a:pt x="620191" y="255993"/>
                </a:lnTo>
                <a:lnTo>
                  <a:pt x="618413" y="249440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561" y="111912"/>
                </a:lnTo>
                <a:lnTo>
                  <a:pt x="531355" y="89090"/>
                </a:lnTo>
                <a:lnTo>
                  <a:pt x="528701" y="86868"/>
                </a:lnTo>
                <a:lnTo>
                  <a:pt x="526694" y="84658"/>
                </a:lnTo>
                <a:lnTo>
                  <a:pt x="513435" y="74028"/>
                </a:lnTo>
                <a:lnTo>
                  <a:pt x="495909" y="59270"/>
                </a:lnTo>
                <a:lnTo>
                  <a:pt x="492264" y="57035"/>
                </a:lnTo>
                <a:lnTo>
                  <a:pt x="489165" y="54533"/>
                </a:lnTo>
                <a:lnTo>
                  <a:pt x="474967" y="46367"/>
                </a:lnTo>
                <a:lnTo>
                  <a:pt x="456488" y="34950"/>
                </a:lnTo>
                <a:lnTo>
                  <a:pt x="451332" y="32740"/>
                </a:lnTo>
                <a:lnTo>
                  <a:pt x="447560" y="30556"/>
                </a:lnTo>
                <a:lnTo>
                  <a:pt x="434809" y="25628"/>
                </a:lnTo>
                <a:lnTo>
                  <a:pt x="414985" y="17081"/>
                </a:lnTo>
                <a:lnTo>
                  <a:pt x="407822" y="15176"/>
                </a:lnTo>
                <a:lnTo>
                  <a:pt x="402678" y="13169"/>
                </a:lnTo>
                <a:lnTo>
                  <a:pt x="390347" y="10490"/>
                </a:lnTo>
                <a:lnTo>
                  <a:pt x="372071" y="5588"/>
                </a:lnTo>
                <a:lnTo>
                  <a:pt x="362699" y="4470"/>
                </a:lnTo>
                <a:lnTo>
                  <a:pt x="355295" y="2844"/>
                </a:lnTo>
                <a:lnTo>
                  <a:pt x="343750" y="2184"/>
                </a:lnTo>
                <a:lnTo>
                  <a:pt x="328434" y="330"/>
                </a:lnTo>
                <a:lnTo>
                  <a:pt x="316141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297" y="34366"/>
                </a:lnTo>
                <a:lnTo>
                  <a:pt x="162648" y="38239"/>
                </a:lnTo>
                <a:lnTo>
                  <a:pt x="161658" y="38887"/>
                </a:lnTo>
                <a:lnTo>
                  <a:pt x="160108" y="39611"/>
                </a:lnTo>
                <a:lnTo>
                  <a:pt x="122961" y="63969"/>
                </a:lnTo>
                <a:lnTo>
                  <a:pt x="122174" y="64668"/>
                </a:lnTo>
                <a:lnTo>
                  <a:pt x="122034" y="64757"/>
                </a:lnTo>
                <a:lnTo>
                  <a:pt x="119761" y="66814"/>
                </a:lnTo>
                <a:lnTo>
                  <a:pt x="89141" y="93916"/>
                </a:lnTo>
                <a:lnTo>
                  <a:pt x="87566" y="95783"/>
                </a:lnTo>
                <a:lnTo>
                  <a:pt x="86271" y="96951"/>
                </a:lnTo>
                <a:lnTo>
                  <a:pt x="76339" y="109131"/>
                </a:lnTo>
                <a:lnTo>
                  <a:pt x="59309" y="129362"/>
                </a:lnTo>
                <a:lnTo>
                  <a:pt x="57759" y="131914"/>
                </a:lnTo>
                <a:lnTo>
                  <a:pt x="55918" y="134162"/>
                </a:lnTo>
                <a:lnTo>
                  <a:pt x="43472" y="155359"/>
                </a:lnTo>
                <a:lnTo>
                  <a:pt x="33629" y="171513"/>
                </a:lnTo>
                <a:lnTo>
                  <a:pt x="32791" y="173532"/>
                </a:lnTo>
                <a:lnTo>
                  <a:pt x="31546" y="175666"/>
                </a:lnTo>
                <a:lnTo>
                  <a:pt x="22072" y="199644"/>
                </a:lnTo>
                <a:lnTo>
                  <a:pt x="15049" y="216750"/>
                </a:lnTo>
                <a:lnTo>
                  <a:pt x="14630" y="218465"/>
                </a:lnTo>
                <a:lnTo>
                  <a:pt x="13728" y="220776"/>
                </a:lnTo>
                <a:lnTo>
                  <a:pt x="8420" y="244602"/>
                </a:lnTo>
                <a:lnTo>
                  <a:pt x="3771" y="264185"/>
                </a:lnTo>
                <a:lnTo>
                  <a:pt x="3606" y="266255"/>
                </a:lnTo>
                <a:lnTo>
                  <a:pt x="3048" y="268782"/>
                </a:lnTo>
                <a:lnTo>
                  <a:pt x="1816" y="289344"/>
                </a:lnTo>
                <a:lnTo>
                  <a:pt x="0" y="312940"/>
                </a:lnTo>
                <a:lnTo>
                  <a:pt x="241" y="315963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46" y="533882"/>
                </a:lnTo>
                <a:lnTo>
                  <a:pt x="129438" y="565861"/>
                </a:lnTo>
                <a:lnTo>
                  <a:pt x="168859" y="590194"/>
                </a:lnTo>
                <a:lnTo>
                  <a:pt x="210362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11" y="604177"/>
                </a:lnTo>
                <a:lnTo>
                  <a:pt x="463715" y="586232"/>
                </a:lnTo>
                <a:lnTo>
                  <a:pt x="463905" y="586143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93" y="559371"/>
                </a:lnTo>
                <a:lnTo>
                  <a:pt x="505701" y="558507"/>
                </a:lnTo>
                <a:lnTo>
                  <a:pt x="514324" y="550583"/>
                </a:lnTo>
                <a:lnTo>
                  <a:pt x="536181" y="531215"/>
                </a:lnTo>
                <a:lnTo>
                  <a:pt x="538924" y="527951"/>
                </a:lnTo>
                <a:lnTo>
                  <a:pt x="541909" y="525208"/>
                </a:lnTo>
                <a:lnTo>
                  <a:pt x="552665" y="511632"/>
                </a:lnTo>
                <a:lnTo>
                  <a:pt x="566013" y="495769"/>
                </a:lnTo>
                <a:lnTo>
                  <a:pt x="568782" y="491286"/>
                </a:lnTo>
                <a:lnTo>
                  <a:pt x="572020" y="487197"/>
                </a:lnTo>
                <a:lnTo>
                  <a:pt x="579958" y="473176"/>
                </a:lnTo>
                <a:lnTo>
                  <a:pt x="590346" y="456361"/>
                </a:lnTo>
                <a:lnTo>
                  <a:pt x="593039" y="450088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23"/>
                </a:lnTo>
                <a:lnTo>
                  <a:pt x="619709" y="371970"/>
                </a:lnTo>
                <a:lnTo>
                  <a:pt x="620966" y="361454"/>
                </a:lnTo>
                <a:lnTo>
                  <a:pt x="622693" y="353326"/>
                </a:lnTo>
                <a:lnTo>
                  <a:pt x="623277" y="342315"/>
                </a:lnTo>
                <a:lnTo>
                  <a:pt x="624967" y="328333"/>
                </a:lnTo>
                <a:lnTo>
                  <a:pt x="624700" y="315671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5399839" y="356356"/>
            <a:ext cx="2577465" cy="2577465"/>
            <a:chOff x="5399839" y="356356"/>
            <a:chExt cx="2577465" cy="2577465"/>
          </a:xfrm>
        </p:grpSpPr>
        <p:sp>
          <p:nvSpPr>
            <p:cNvPr id="13" name="object 13"/>
            <p:cNvSpPr/>
            <p:nvPr/>
          </p:nvSpPr>
          <p:spPr>
            <a:xfrm>
              <a:off x="5399837" y="356374"/>
              <a:ext cx="2577465" cy="2577465"/>
            </a:xfrm>
            <a:custGeom>
              <a:avLst/>
              <a:gdLst/>
              <a:ahLst/>
              <a:cxnLst/>
              <a:rect l="l" t="t" r="r" b="b"/>
              <a:pathLst>
                <a:path w="2577465" h="2577465">
                  <a:moveTo>
                    <a:pt x="2576995" y="1288491"/>
                  </a:moveTo>
                  <a:lnTo>
                    <a:pt x="2575979" y="1237348"/>
                  </a:lnTo>
                  <a:lnTo>
                    <a:pt x="2572943" y="1186472"/>
                  </a:lnTo>
                  <a:lnTo>
                    <a:pt x="2567927" y="1135900"/>
                  </a:lnTo>
                  <a:lnTo>
                    <a:pt x="2560942" y="1085710"/>
                  </a:lnTo>
                  <a:lnTo>
                    <a:pt x="2552001" y="1035951"/>
                  </a:lnTo>
                  <a:lnTo>
                    <a:pt x="2541143" y="986663"/>
                  </a:lnTo>
                  <a:lnTo>
                    <a:pt x="2528379" y="937907"/>
                  </a:lnTo>
                  <a:lnTo>
                    <a:pt x="2513736" y="889749"/>
                  </a:lnTo>
                  <a:lnTo>
                    <a:pt x="2497239" y="842225"/>
                  </a:lnTo>
                  <a:lnTo>
                    <a:pt x="2478913" y="795401"/>
                  </a:lnTo>
                  <a:lnTo>
                    <a:pt x="2458770" y="749338"/>
                  </a:lnTo>
                  <a:lnTo>
                    <a:pt x="2436825" y="704062"/>
                  </a:lnTo>
                  <a:lnTo>
                    <a:pt x="2413127" y="659663"/>
                  </a:lnTo>
                  <a:lnTo>
                    <a:pt x="2387676" y="616165"/>
                  </a:lnTo>
                  <a:lnTo>
                    <a:pt x="2360511" y="573633"/>
                  </a:lnTo>
                  <a:lnTo>
                    <a:pt x="2331631" y="532130"/>
                  </a:lnTo>
                  <a:lnTo>
                    <a:pt x="2301087" y="491693"/>
                  </a:lnTo>
                  <a:lnTo>
                    <a:pt x="2268880" y="452386"/>
                  </a:lnTo>
                  <a:lnTo>
                    <a:pt x="2235047" y="414274"/>
                  </a:lnTo>
                  <a:lnTo>
                    <a:pt x="2199589" y="377393"/>
                  </a:lnTo>
                  <a:lnTo>
                    <a:pt x="2162708" y="341934"/>
                  </a:lnTo>
                  <a:lnTo>
                    <a:pt x="2124583" y="308102"/>
                  </a:lnTo>
                  <a:lnTo>
                    <a:pt x="2085276" y="275894"/>
                  </a:lnTo>
                  <a:lnTo>
                    <a:pt x="2044852" y="245351"/>
                  </a:lnTo>
                  <a:lnTo>
                    <a:pt x="2003336" y="216484"/>
                  </a:lnTo>
                  <a:lnTo>
                    <a:pt x="1960816" y="189306"/>
                  </a:lnTo>
                  <a:lnTo>
                    <a:pt x="1917319" y="163855"/>
                  </a:lnTo>
                  <a:lnTo>
                    <a:pt x="1872907" y="140157"/>
                  </a:lnTo>
                  <a:lnTo>
                    <a:pt x="1827644" y="118224"/>
                  </a:lnTo>
                  <a:lnTo>
                    <a:pt x="1781568" y="98082"/>
                  </a:lnTo>
                  <a:lnTo>
                    <a:pt x="1734743" y="79743"/>
                  </a:lnTo>
                  <a:lnTo>
                    <a:pt x="1687233" y="63246"/>
                  </a:lnTo>
                  <a:lnTo>
                    <a:pt x="1639074" y="48602"/>
                  </a:lnTo>
                  <a:lnTo>
                    <a:pt x="1590319" y="35839"/>
                  </a:lnTo>
                  <a:lnTo>
                    <a:pt x="1541030" y="24980"/>
                  </a:lnTo>
                  <a:lnTo>
                    <a:pt x="1491272" y="16052"/>
                  </a:lnTo>
                  <a:lnTo>
                    <a:pt x="1441081" y="9055"/>
                  </a:lnTo>
                  <a:lnTo>
                    <a:pt x="1390523" y="4038"/>
                  </a:lnTo>
                  <a:lnTo>
                    <a:pt x="1339634" y="1016"/>
                  </a:lnTo>
                  <a:lnTo>
                    <a:pt x="1288491" y="0"/>
                  </a:lnTo>
                  <a:lnTo>
                    <a:pt x="1240193" y="889"/>
                  </a:lnTo>
                  <a:lnTo>
                    <a:pt x="1192326" y="3530"/>
                  </a:lnTo>
                  <a:lnTo>
                    <a:pt x="1144955" y="7899"/>
                  </a:lnTo>
                  <a:lnTo>
                    <a:pt x="1098092" y="13970"/>
                  </a:lnTo>
                  <a:lnTo>
                    <a:pt x="1051763" y="21691"/>
                  </a:lnTo>
                  <a:lnTo>
                    <a:pt x="1006017" y="31051"/>
                  </a:lnTo>
                  <a:lnTo>
                    <a:pt x="960869" y="42011"/>
                  </a:lnTo>
                  <a:lnTo>
                    <a:pt x="916355" y="54546"/>
                  </a:lnTo>
                  <a:lnTo>
                    <a:pt x="872515" y="68618"/>
                  </a:lnTo>
                  <a:lnTo>
                    <a:pt x="829360" y="84201"/>
                  </a:lnTo>
                  <a:lnTo>
                    <a:pt x="786955" y="101257"/>
                  </a:lnTo>
                  <a:lnTo>
                    <a:pt x="745286" y="119748"/>
                  </a:lnTo>
                  <a:lnTo>
                    <a:pt x="704430" y="139661"/>
                  </a:lnTo>
                  <a:lnTo>
                    <a:pt x="664387" y="160959"/>
                  </a:lnTo>
                  <a:lnTo>
                    <a:pt x="625195" y="183616"/>
                  </a:lnTo>
                  <a:lnTo>
                    <a:pt x="586892" y="207581"/>
                  </a:lnTo>
                  <a:lnTo>
                    <a:pt x="549503" y="232841"/>
                  </a:lnTo>
                  <a:lnTo>
                    <a:pt x="513054" y="259359"/>
                  </a:lnTo>
                  <a:lnTo>
                    <a:pt x="477596" y="287096"/>
                  </a:lnTo>
                  <a:lnTo>
                    <a:pt x="443141" y="316039"/>
                  </a:lnTo>
                  <a:lnTo>
                    <a:pt x="409727" y="346151"/>
                  </a:lnTo>
                  <a:lnTo>
                    <a:pt x="377380" y="377393"/>
                  </a:lnTo>
                  <a:lnTo>
                    <a:pt x="346151" y="409727"/>
                  </a:lnTo>
                  <a:lnTo>
                    <a:pt x="316039" y="443141"/>
                  </a:lnTo>
                  <a:lnTo>
                    <a:pt x="287096" y="477596"/>
                  </a:lnTo>
                  <a:lnTo>
                    <a:pt x="259359" y="513067"/>
                  </a:lnTo>
                  <a:lnTo>
                    <a:pt x="232841" y="549503"/>
                  </a:lnTo>
                  <a:lnTo>
                    <a:pt x="207581" y="586892"/>
                  </a:lnTo>
                  <a:lnTo>
                    <a:pt x="183616" y="625195"/>
                  </a:lnTo>
                  <a:lnTo>
                    <a:pt x="160959" y="664387"/>
                  </a:lnTo>
                  <a:lnTo>
                    <a:pt x="139661" y="704430"/>
                  </a:lnTo>
                  <a:lnTo>
                    <a:pt x="119748" y="745299"/>
                  </a:lnTo>
                  <a:lnTo>
                    <a:pt x="101257" y="786955"/>
                  </a:lnTo>
                  <a:lnTo>
                    <a:pt x="84201" y="829373"/>
                  </a:lnTo>
                  <a:lnTo>
                    <a:pt x="68618" y="872515"/>
                  </a:lnTo>
                  <a:lnTo>
                    <a:pt x="54546" y="916355"/>
                  </a:lnTo>
                  <a:lnTo>
                    <a:pt x="42011" y="960869"/>
                  </a:lnTo>
                  <a:lnTo>
                    <a:pt x="31051" y="1006017"/>
                  </a:lnTo>
                  <a:lnTo>
                    <a:pt x="21691" y="1051763"/>
                  </a:lnTo>
                  <a:lnTo>
                    <a:pt x="13970" y="1098092"/>
                  </a:lnTo>
                  <a:lnTo>
                    <a:pt x="7899" y="1144955"/>
                  </a:lnTo>
                  <a:lnTo>
                    <a:pt x="3530" y="1192326"/>
                  </a:lnTo>
                  <a:lnTo>
                    <a:pt x="1485" y="1229283"/>
                  </a:lnTo>
                  <a:lnTo>
                    <a:pt x="1435" y="1230122"/>
                  </a:lnTo>
                  <a:lnTo>
                    <a:pt x="1422" y="1230515"/>
                  </a:lnTo>
                  <a:lnTo>
                    <a:pt x="889" y="1240193"/>
                  </a:lnTo>
                  <a:lnTo>
                    <a:pt x="482" y="1261732"/>
                  </a:lnTo>
                  <a:lnTo>
                    <a:pt x="25" y="1277391"/>
                  </a:lnTo>
                  <a:lnTo>
                    <a:pt x="63" y="1284516"/>
                  </a:lnTo>
                  <a:lnTo>
                    <a:pt x="0" y="1288491"/>
                  </a:lnTo>
                  <a:lnTo>
                    <a:pt x="152" y="1297051"/>
                  </a:lnTo>
                  <a:lnTo>
                    <a:pt x="342" y="1324660"/>
                  </a:lnTo>
                  <a:lnTo>
                    <a:pt x="2387" y="1371892"/>
                  </a:lnTo>
                  <a:lnTo>
                    <a:pt x="6172" y="1419009"/>
                  </a:lnTo>
                  <a:lnTo>
                    <a:pt x="11671" y="1465986"/>
                  </a:lnTo>
                  <a:lnTo>
                    <a:pt x="18910" y="1512760"/>
                  </a:lnTo>
                  <a:lnTo>
                    <a:pt x="27863" y="1559293"/>
                  </a:lnTo>
                  <a:lnTo>
                    <a:pt x="38531" y="1605521"/>
                  </a:lnTo>
                  <a:lnTo>
                    <a:pt x="50927" y="1651406"/>
                  </a:lnTo>
                  <a:lnTo>
                    <a:pt x="65036" y="1696897"/>
                  </a:lnTo>
                  <a:lnTo>
                    <a:pt x="80860" y="1741944"/>
                  </a:lnTo>
                  <a:lnTo>
                    <a:pt x="98399" y="1786483"/>
                  </a:lnTo>
                  <a:lnTo>
                    <a:pt x="117640" y="1830489"/>
                  </a:lnTo>
                  <a:lnTo>
                    <a:pt x="138595" y="1873910"/>
                  </a:lnTo>
                  <a:lnTo>
                    <a:pt x="161251" y="1916671"/>
                  </a:lnTo>
                  <a:lnTo>
                    <a:pt x="185610" y="1958746"/>
                  </a:lnTo>
                  <a:lnTo>
                    <a:pt x="211670" y="2000084"/>
                  </a:lnTo>
                  <a:lnTo>
                    <a:pt x="213512" y="1998878"/>
                  </a:lnTo>
                  <a:lnTo>
                    <a:pt x="232841" y="2027491"/>
                  </a:lnTo>
                  <a:lnTo>
                    <a:pt x="259359" y="2063927"/>
                  </a:lnTo>
                  <a:lnTo>
                    <a:pt x="287096" y="2099386"/>
                  </a:lnTo>
                  <a:lnTo>
                    <a:pt x="316039" y="2133841"/>
                  </a:lnTo>
                  <a:lnTo>
                    <a:pt x="346151" y="2167255"/>
                  </a:lnTo>
                  <a:lnTo>
                    <a:pt x="377380" y="2199602"/>
                  </a:lnTo>
                  <a:lnTo>
                    <a:pt x="409727" y="2230844"/>
                  </a:lnTo>
                  <a:lnTo>
                    <a:pt x="443141" y="2260955"/>
                  </a:lnTo>
                  <a:lnTo>
                    <a:pt x="477596" y="2289886"/>
                  </a:lnTo>
                  <a:lnTo>
                    <a:pt x="513054" y="2317635"/>
                  </a:lnTo>
                  <a:lnTo>
                    <a:pt x="549503" y="2344153"/>
                  </a:lnTo>
                  <a:lnTo>
                    <a:pt x="586892" y="2369413"/>
                  </a:lnTo>
                  <a:lnTo>
                    <a:pt x="625195" y="2393378"/>
                  </a:lnTo>
                  <a:lnTo>
                    <a:pt x="664387" y="2416035"/>
                  </a:lnTo>
                  <a:lnTo>
                    <a:pt x="704430" y="2437333"/>
                  </a:lnTo>
                  <a:lnTo>
                    <a:pt x="745286" y="2457246"/>
                  </a:lnTo>
                  <a:lnTo>
                    <a:pt x="786955" y="2475738"/>
                  </a:lnTo>
                  <a:lnTo>
                    <a:pt x="829360" y="2492794"/>
                  </a:lnTo>
                  <a:lnTo>
                    <a:pt x="872515" y="2508377"/>
                  </a:lnTo>
                  <a:lnTo>
                    <a:pt x="916355" y="2522448"/>
                  </a:lnTo>
                  <a:lnTo>
                    <a:pt x="960869" y="2534983"/>
                  </a:lnTo>
                  <a:lnTo>
                    <a:pt x="1006017" y="2545943"/>
                  </a:lnTo>
                  <a:lnTo>
                    <a:pt x="1051763" y="2555303"/>
                  </a:lnTo>
                  <a:lnTo>
                    <a:pt x="1098092" y="2563025"/>
                  </a:lnTo>
                  <a:lnTo>
                    <a:pt x="1144955" y="2569095"/>
                  </a:lnTo>
                  <a:lnTo>
                    <a:pt x="1192326" y="2573464"/>
                  </a:lnTo>
                  <a:lnTo>
                    <a:pt x="1240193" y="2576106"/>
                  </a:lnTo>
                  <a:lnTo>
                    <a:pt x="1288491" y="2576995"/>
                  </a:lnTo>
                  <a:lnTo>
                    <a:pt x="1336802" y="2576106"/>
                  </a:lnTo>
                  <a:lnTo>
                    <a:pt x="1384655" y="2573464"/>
                  </a:lnTo>
                  <a:lnTo>
                    <a:pt x="1432026" y="2569095"/>
                  </a:lnTo>
                  <a:lnTo>
                    <a:pt x="1478889" y="2563025"/>
                  </a:lnTo>
                  <a:lnTo>
                    <a:pt x="1525219" y="2555303"/>
                  </a:lnTo>
                  <a:lnTo>
                    <a:pt x="1570964" y="2545943"/>
                  </a:lnTo>
                  <a:lnTo>
                    <a:pt x="1616113" y="2534983"/>
                  </a:lnTo>
                  <a:lnTo>
                    <a:pt x="1660626" y="2522448"/>
                  </a:lnTo>
                  <a:lnTo>
                    <a:pt x="1704467" y="2508377"/>
                  </a:lnTo>
                  <a:lnTo>
                    <a:pt x="1747608" y="2492794"/>
                  </a:lnTo>
                  <a:lnTo>
                    <a:pt x="1790026" y="2475738"/>
                  </a:lnTo>
                  <a:lnTo>
                    <a:pt x="1831682" y="2457246"/>
                  </a:lnTo>
                  <a:lnTo>
                    <a:pt x="1872551" y="2437333"/>
                  </a:lnTo>
                  <a:lnTo>
                    <a:pt x="1912594" y="2416035"/>
                  </a:lnTo>
                  <a:lnTo>
                    <a:pt x="1951786" y="2393378"/>
                  </a:lnTo>
                  <a:lnTo>
                    <a:pt x="1990090" y="2369413"/>
                  </a:lnTo>
                  <a:lnTo>
                    <a:pt x="2027478" y="2344153"/>
                  </a:lnTo>
                  <a:lnTo>
                    <a:pt x="2063915" y="2317635"/>
                  </a:lnTo>
                  <a:lnTo>
                    <a:pt x="2099386" y="2289886"/>
                  </a:lnTo>
                  <a:lnTo>
                    <a:pt x="2133841" y="2260955"/>
                  </a:lnTo>
                  <a:lnTo>
                    <a:pt x="2167255" y="2230844"/>
                  </a:lnTo>
                  <a:lnTo>
                    <a:pt x="2199589" y="2199602"/>
                  </a:lnTo>
                  <a:lnTo>
                    <a:pt x="2230831" y="2167255"/>
                  </a:lnTo>
                  <a:lnTo>
                    <a:pt x="2260943" y="2133841"/>
                  </a:lnTo>
                  <a:lnTo>
                    <a:pt x="2289873" y="2099386"/>
                  </a:lnTo>
                  <a:lnTo>
                    <a:pt x="2317623" y="2063927"/>
                  </a:lnTo>
                  <a:lnTo>
                    <a:pt x="2344140" y="2027491"/>
                  </a:lnTo>
                  <a:lnTo>
                    <a:pt x="2369401" y="1990090"/>
                  </a:lnTo>
                  <a:lnTo>
                    <a:pt x="2393365" y="1951786"/>
                  </a:lnTo>
                  <a:lnTo>
                    <a:pt x="2416022" y="1912607"/>
                  </a:lnTo>
                  <a:lnTo>
                    <a:pt x="2437320" y="1872564"/>
                  </a:lnTo>
                  <a:lnTo>
                    <a:pt x="2457234" y="1831695"/>
                  </a:lnTo>
                  <a:lnTo>
                    <a:pt x="2475738" y="1790039"/>
                  </a:lnTo>
                  <a:lnTo>
                    <a:pt x="2492781" y="1747621"/>
                  </a:lnTo>
                  <a:lnTo>
                    <a:pt x="2508364" y="1704467"/>
                  </a:lnTo>
                  <a:lnTo>
                    <a:pt x="2522436" y="1660626"/>
                  </a:lnTo>
                  <a:lnTo>
                    <a:pt x="2534970" y="1616113"/>
                  </a:lnTo>
                  <a:lnTo>
                    <a:pt x="2545931" y="1570977"/>
                  </a:lnTo>
                  <a:lnTo>
                    <a:pt x="2555290" y="1525219"/>
                  </a:lnTo>
                  <a:lnTo>
                    <a:pt x="2563025" y="1478902"/>
                  </a:lnTo>
                  <a:lnTo>
                    <a:pt x="2569083" y="1432026"/>
                  </a:lnTo>
                  <a:lnTo>
                    <a:pt x="2573451" y="1384655"/>
                  </a:lnTo>
                  <a:lnTo>
                    <a:pt x="2576106" y="1336802"/>
                  </a:lnTo>
                  <a:lnTo>
                    <a:pt x="2576995" y="1288491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11381" y="867672"/>
              <a:ext cx="1554480" cy="1554480"/>
            </a:xfrm>
            <a:custGeom>
              <a:avLst/>
              <a:gdLst/>
              <a:ahLst/>
              <a:cxnLst/>
              <a:rect l="l" t="t" r="r" b="b"/>
              <a:pathLst>
                <a:path w="1554479" h="1554480">
                  <a:moveTo>
                    <a:pt x="770414" y="1554324"/>
                  </a:moveTo>
                  <a:lnTo>
                    <a:pt x="726033" y="1552711"/>
                  </a:lnTo>
                  <a:lnTo>
                    <a:pt x="681687" y="1548548"/>
                  </a:lnTo>
                  <a:lnTo>
                    <a:pt x="637488" y="1541813"/>
                  </a:lnTo>
                  <a:lnTo>
                    <a:pt x="593549" y="1532483"/>
                  </a:lnTo>
                  <a:lnTo>
                    <a:pt x="549984" y="1520538"/>
                  </a:lnTo>
                  <a:lnTo>
                    <a:pt x="506905" y="1505955"/>
                  </a:lnTo>
                  <a:lnTo>
                    <a:pt x="464425" y="1488713"/>
                  </a:lnTo>
                  <a:lnTo>
                    <a:pt x="422656" y="1468789"/>
                  </a:lnTo>
                  <a:lnTo>
                    <a:pt x="381712" y="1446163"/>
                  </a:lnTo>
                  <a:lnTo>
                    <a:pt x="341706" y="1420812"/>
                  </a:lnTo>
                  <a:lnTo>
                    <a:pt x="303292" y="1393111"/>
                  </a:lnTo>
                  <a:lnTo>
                    <a:pt x="267058" y="1363526"/>
                  </a:lnTo>
                  <a:lnTo>
                    <a:pt x="233026" y="1332170"/>
                  </a:lnTo>
                  <a:lnTo>
                    <a:pt x="201219" y="1299155"/>
                  </a:lnTo>
                  <a:lnTo>
                    <a:pt x="171657" y="1264594"/>
                  </a:lnTo>
                  <a:lnTo>
                    <a:pt x="144362" y="1228601"/>
                  </a:lnTo>
                  <a:lnTo>
                    <a:pt x="119357" y="1191289"/>
                  </a:lnTo>
                  <a:lnTo>
                    <a:pt x="96662" y="1152769"/>
                  </a:lnTo>
                  <a:lnTo>
                    <a:pt x="76301" y="1113156"/>
                  </a:lnTo>
                  <a:lnTo>
                    <a:pt x="58294" y="1072561"/>
                  </a:lnTo>
                  <a:lnTo>
                    <a:pt x="42663" y="1031098"/>
                  </a:lnTo>
                  <a:lnTo>
                    <a:pt x="29430" y="988879"/>
                  </a:lnTo>
                  <a:lnTo>
                    <a:pt x="18618" y="946019"/>
                  </a:lnTo>
                  <a:lnTo>
                    <a:pt x="10246" y="902628"/>
                  </a:lnTo>
                  <a:lnTo>
                    <a:pt x="4338" y="858821"/>
                  </a:lnTo>
                  <a:lnTo>
                    <a:pt x="915" y="814710"/>
                  </a:lnTo>
                  <a:lnTo>
                    <a:pt x="0" y="770408"/>
                  </a:lnTo>
                  <a:lnTo>
                    <a:pt x="1612" y="726027"/>
                  </a:lnTo>
                  <a:lnTo>
                    <a:pt x="5775" y="681682"/>
                  </a:lnTo>
                  <a:lnTo>
                    <a:pt x="12511" y="637484"/>
                  </a:lnTo>
                  <a:lnTo>
                    <a:pt x="21840" y="593547"/>
                  </a:lnTo>
                  <a:lnTo>
                    <a:pt x="33785" y="549983"/>
                  </a:lnTo>
                  <a:lnTo>
                    <a:pt x="48367" y="506905"/>
                  </a:lnTo>
                  <a:lnTo>
                    <a:pt x="65609" y="464426"/>
                  </a:lnTo>
                  <a:lnTo>
                    <a:pt x="85531" y="422660"/>
                  </a:lnTo>
                  <a:lnTo>
                    <a:pt x="108156" y="381718"/>
                  </a:lnTo>
                  <a:lnTo>
                    <a:pt x="133506" y="341714"/>
                  </a:lnTo>
                  <a:lnTo>
                    <a:pt x="161208" y="303300"/>
                  </a:lnTo>
                  <a:lnTo>
                    <a:pt x="190794" y="267066"/>
                  </a:lnTo>
                  <a:lnTo>
                    <a:pt x="222151" y="233033"/>
                  </a:lnTo>
                  <a:lnTo>
                    <a:pt x="255166" y="201225"/>
                  </a:lnTo>
                  <a:lnTo>
                    <a:pt x="289727" y="171663"/>
                  </a:lnTo>
                  <a:lnTo>
                    <a:pt x="325720" y="144367"/>
                  </a:lnTo>
                  <a:lnTo>
                    <a:pt x="363033" y="119361"/>
                  </a:lnTo>
                  <a:lnTo>
                    <a:pt x="401553" y="96666"/>
                  </a:lnTo>
                  <a:lnTo>
                    <a:pt x="441167" y="76304"/>
                  </a:lnTo>
                  <a:lnTo>
                    <a:pt x="481762" y="58297"/>
                  </a:lnTo>
                  <a:lnTo>
                    <a:pt x="523225" y="42665"/>
                  </a:lnTo>
                  <a:lnTo>
                    <a:pt x="565443" y="29432"/>
                  </a:lnTo>
                  <a:lnTo>
                    <a:pt x="608304" y="18619"/>
                  </a:lnTo>
                  <a:lnTo>
                    <a:pt x="651694" y="10247"/>
                  </a:lnTo>
                  <a:lnTo>
                    <a:pt x="695501" y="4339"/>
                  </a:lnTo>
                  <a:lnTo>
                    <a:pt x="739612" y="916"/>
                  </a:lnTo>
                  <a:lnTo>
                    <a:pt x="783914" y="0"/>
                  </a:lnTo>
                  <a:lnTo>
                    <a:pt x="828294" y="1612"/>
                  </a:lnTo>
                  <a:lnTo>
                    <a:pt x="872639" y="5775"/>
                  </a:lnTo>
                  <a:lnTo>
                    <a:pt x="916837" y="12511"/>
                  </a:lnTo>
                  <a:lnTo>
                    <a:pt x="960774" y="21841"/>
                  </a:lnTo>
                  <a:lnTo>
                    <a:pt x="1004337" y="33786"/>
                  </a:lnTo>
                  <a:lnTo>
                    <a:pt x="1047415" y="48370"/>
                  </a:lnTo>
                  <a:lnTo>
                    <a:pt x="1089893" y="65612"/>
                  </a:lnTo>
                  <a:lnTo>
                    <a:pt x="1131659" y="85536"/>
                  </a:lnTo>
                  <a:lnTo>
                    <a:pt x="1172601" y="108163"/>
                  </a:lnTo>
                  <a:lnTo>
                    <a:pt x="1212604" y="133515"/>
                  </a:lnTo>
                  <a:lnTo>
                    <a:pt x="1254168" y="163679"/>
                  </a:lnTo>
                  <a:lnTo>
                    <a:pt x="1293438" y="196334"/>
                  </a:lnTo>
                  <a:lnTo>
                    <a:pt x="1330325" y="231346"/>
                  </a:lnTo>
                  <a:lnTo>
                    <a:pt x="1364737" y="268576"/>
                  </a:lnTo>
                  <a:lnTo>
                    <a:pt x="1396586" y="307890"/>
                  </a:lnTo>
                  <a:lnTo>
                    <a:pt x="1425782" y="349149"/>
                  </a:lnTo>
                  <a:lnTo>
                    <a:pt x="1452234" y="392219"/>
                  </a:lnTo>
                  <a:lnTo>
                    <a:pt x="1475854" y="436962"/>
                  </a:lnTo>
                  <a:lnTo>
                    <a:pt x="1496550" y="483243"/>
                  </a:lnTo>
                  <a:lnTo>
                    <a:pt x="1514234" y="530924"/>
                  </a:lnTo>
                  <a:lnTo>
                    <a:pt x="1528815" y="579870"/>
                  </a:lnTo>
                  <a:lnTo>
                    <a:pt x="1540204" y="629944"/>
                  </a:lnTo>
                  <a:lnTo>
                    <a:pt x="1548263" y="680660"/>
                  </a:lnTo>
                  <a:lnTo>
                    <a:pt x="1552939" y="731518"/>
                  </a:lnTo>
                  <a:lnTo>
                    <a:pt x="1554264" y="782356"/>
                  </a:lnTo>
                  <a:lnTo>
                    <a:pt x="1552270" y="833015"/>
                  </a:lnTo>
                  <a:lnTo>
                    <a:pt x="1546991" y="883334"/>
                  </a:lnTo>
                  <a:lnTo>
                    <a:pt x="1538460" y="933153"/>
                  </a:lnTo>
                  <a:lnTo>
                    <a:pt x="1526709" y="982313"/>
                  </a:lnTo>
                  <a:lnTo>
                    <a:pt x="1511770" y="1030653"/>
                  </a:lnTo>
                  <a:lnTo>
                    <a:pt x="1493678" y="1078013"/>
                  </a:lnTo>
                  <a:lnTo>
                    <a:pt x="1472464" y="1124233"/>
                  </a:lnTo>
                  <a:lnTo>
                    <a:pt x="1448162" y="1169153"/>
                  </a:lnTo>
                  <a:lnTo>
                    <a:pt x="1420804" y="1212613"/>
                  </a:lnTo>
                  <a:lnTo>
                    <a:pt x="1393105" y="1251027"/>
                  </a:lnTo>
                  <a:lnTo>
                    <a:pt x="1363521" y="1287261"/>
                  </a:lnTo>
                  <a:lnTo>
                    <a:pt x="1332167" y="1321293"/>
                  </a:lnTo>
                  <a:lnTo>
                    <a:pt x="1299153" y="1353101"/>
                  </a:lnTo>
                  <a:lnTo>
                    <a:pt x="1264594" y="1382664"/>
                  </a:lnTo>
                  <a:lnTo>
                    <a:pt x="1228603" y="1409959"/>
                  </a:lnTo>
                  <a:lnTo>
                    <a:pt x="1191291" y="1434964"/>
                  </a:lnTo>
                  <a:lnTo>
                    <a:pt x="1152773" y="1457659"/>
                  </a:lnTo>
                  <a:lnTo>
                    <a:pt x="1113160" y="1478021"/>
                  </a:lnTo>
                  <a:lnTo>
                    <a:pt x="1072566" y="1496028"/>
                  </a:lnTo>
                  <a:lnTo>
                    <a:pt x="1031104" y="1511659"/>
                  </a:lnTo>
                  <a:lnTo>
                    <a:pt x="988886" y="1524892"/>
                  </a:lnTo>
                  <a:lnTo>
                    <a:pt x="946025" y="1535706"/>
                  </a:lnTo>
                  <a:lnTo>
                    <a:pt x="902635" y="1544077"/>
                  </a:lnTo>
                  <a:lnTo>
                    <a:pt x="858828" y="1549985"/>
                  </a:lnTo>
                  <a:lnTo>
                    <a:pt x="814716" y="1553408"/>
                  </a:lnTo>
                  <a:lnTo>
                    <a:pt x="770414" y="1554324"/>
                  </a:lnTo>
                  <a:close/>
                </a:path>
              </a:pathLst>
            </a:custGeom>
            <a:solidFill>
              <a:srgbClr val="59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63913" y="356356"/>
              <a:ext cx="1124585" cy="1289050"/>
            </a:xfrm>
            <a:custGeom>
              <a:avLst/>
              <a:gdLst/>
              <a:ahLst/>
              <a:cxnLst/>
              <a:rect l="l" t="t" r="r" b="b"/>
              <a:pathLst>
                <a:path w="1124584" h="1289050">
                  <a:moveTo>
                    <a:pt x="1124372" y="1288497"/>
                  </a:moveTo>
                  <a:lnTo>
                    <a:pt x="0" y="659206"/>
                  </a:lnTo>
                  <a:lnTo>
                    <a:pt x="25176" y="616188"/>
                  </a:lnTo>
                  <a:lnTo>
                    <a:pt x="51854" y="574383"/>
                  </a:lnTo>
                  <a:lnTo>
                    <a:pt x="79989" y="533817"/>
                  </a:lnTo>
                  <a:lnTo>
                    <a:pt x="109536" y="494516"/>
                  </a:lnTo>
                  <a:lnTo>
                    <a:pt x="140450" y="456508"/>
                  </a:lnTo>
                  <a:lnTo>
                    <a:pt x="172684" y="419818"/>
                  </a:lnTo>
                  <a:lnTo>
                    <a:pt x="206195" y="384472"/>
                  </a:lnTo>
                  <a:lnTo>
                    <a:pt x="240936" y="350499"/>
                  </a:lnTo>
                  <a:lnTo>
                    <a:pt x="276862" y="317924"/>
                  </a:lnTo>
                  <a:lnTo>
                    <a:pt x="313927" y="286773"/>
                  </a:lnTo>
                  <a:lnTo>
                    <a:pt x="352088" y="257075"/>
                  </a:lnTo>
                  <a:lnTo>
                    <a:pt x="391297" y="228853"/>
                  </a:lnTo>
                  <a:lnTo>
                    <a:pt x="431511" y="202137"/>
                  </a:lnTo>
                  <a:lnTo>
                    <a:pt x="472683" y="176952"/>
                  </a:lnTo>
                  <a:lnTo>
                    <a:pt x="514768" y="153324"/>
                  </a:lnTo>
                  <a:lnTo>
                    <a:pt x="557722" y="131280"/>
                  </a:lnTo>
                  <a:lnTo>
                    <a:pt x="601498" y="110848"/>
                  </a:lnTo>
                  <a:lnTo>
                    <a:pt x="646051" y="92052"/>
                  </a:lnTo>
                  <a:lnTo>
                    <a:pt x="691337" y="74921"/>
                  </a:lnTo>
                  <a:lnTo>
                    <a:pt x="737309" y="59480"/>
                  </a:lnTo>
                  <a:lnTo>
                    <a:pt x="783923" y="45756"/>
                  </a:lnTo>
                  <a:lnTo>
                    <a:pt x="831132" y="33776"/>
                  </a:lnTo>
                  <a:lnTo>
                    <a:pt x="878893" y="23566"/>
                  </a:lnTo>
                  <a:lnTo>
                    <a:pt x="927159" y="15153"/>
                  </a:lnTo>
                  <a:lnTo>
                    <a:pt x="975885" y="8563"/>
                  </a:lnTo>
                  <a:lnTo>
                    <a:pt x="1025026" y="3823"/>
                  </a:lnTo>
                  <a:lnTo>
                    <a:pt x="1074537" y="960"/>
                  </a:lnTo>
                  <a:lnTo>
                    <a:pt x="1124372" y="0"/>
                  </a:lnTo>
                  <a:lnTo>
                    <a:pt x="1124372" y="1288497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6470405" y="3480986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7891" y="319890"/>
                </a:moveTo>
                <a:lnTo>
                  <a:pt x="114856" y="313556"/>
                </a:lnTo>
                <a:lnTo>
                  <a:pt x="159406" y="159806"/>
                </a:lnTo>
                <a:lnTo>
                  <a:pt x="9856" y="216906"/>
                </a:lnTo>
                <a:lnTo>
                  <a:pt x="0" y="174529"/>
                </a:lnTo>
                <a:lnTo>
                  <a:pt x="1739" y="132178"/>
                </a:lnTo>
                <a:lnTo>
                  <a:pt x="14381" y="92055"/>
                </a:lnTo>
                <a:lnTo>
                  <a:pt x="37234" y="56363"/>
                </a:lnTo>
                <a:lnTo>
                  <a:pt x="69606" y="27306"/>
                </a:lnTo>
                <a:lnTo>
                  <a:pt x="108581" y="8006"/>
                </a:lnTo>
                <a:lnTo>
                  <a:pt x="150199" y="0"/>
                </a:lnTo>
                <a:lnTo>
                  <a:pt x="192151" y="3116"/>
                </a:lnTo>
                <a:lnTo>
                  <a:pt x="232131" y="17184"/>
                </a:lnTo>
                <a:lnTo>
                  <a:pt x="267830" y="42031"/>
                </a:lnTo>
                <a:lnTo>
                  <a:pt x="295544" y="75563"/>
                </a:lnTo>
                <a:lnTo>
                  <a:pt x="312866" y="114246"/>
                </a:lnTo>
                <a:lnTo>
                  <a:pt x="319436" y="155798"/>
                </a:lnTo>
                <a:lnTo>
                  <a:pt x="314894" y="197937"/>
                </a:lnTo>
                <a:lnTo>
                  <a:pt x="298880" y="238381"/>
                </a:lnTo>
                <a:lnTo>
                  <a:pt x="272585" y="273038"/>
                </a:lnTo>
                <a:lnTo>
                  <a:pt x="238895" y="298758"/>
                </a:lnTo>
                <a:lnTo>
                  <a:pt x="199951" y="314666"/>
                </a:lnTo>
                <a:lnTo>
                  <a:pt x="157891" y="319890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63622" y="176540"/>
            <a:ext cx="6227445" cy="6153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0">
                <a:solidFill>
                  <a:srgbClr val="FFFFFF"/>
                </a:solidFill>
              </a:rPr>
              <a:t>Recurrent </a:t>
            </a:r>
            <a:r>
              <a:rPr dirty="0" spc="60">
                <a:solidFill>
                  <a:srgbClr val="FFFFFF"/>
                </a:solidFill>
              </a:rPr>
              <a:t>Neural</a:t>
            </a:r>
            <a:r>
              <a:rPr dirty="0" spc="-310">
                <a:solidFill>
                  <a:srgbClr val="FFFFFF"/>
                </a:solidFill>
              </a:rPr>
              <a:t> </a:t>
            </a:r>
            <a:r>
              <a:rPr dirty="0" spc="85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19654" y="1015124"/>
            <a:ext cx="7270750" cy="100012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just" marL="12700" marR="5080">
              <a:lnSpc>
                <a:spcPts val="1870"/>
              </a:lnSpc>
              <a:spcBef>
                <a:spcPts val="305"/>
              </a:spcBef>
            </a:pPr>
            <a:r>
              <a:rPr dirty="0" sz="1700" spc="-200">
                <a:solidFill>
                  <a:srgbClr val="FFFFFF"/>
                </a:solidFill>
                <a:latin typeface="Arial Black"/>
                <a:cs typeface="Arial Black"/>
              </a:rPr>
              <a:t>Recurrent </a:t>
            </a:r>
            <a:r>
              <a:rPr dirty="0" sz="1700" spc="-170">
                <a:solidFill>
                  <a:srgbClr val="FFFFFF"/>
                </a:solidFill>
                <a:latin typeface="Arial Black"/>
                <a:cs typeface="Arial Black"/>
              </a:rPr>
              <a:t>Neural </a:t>
            </a:r>
            <a:r>
              <a:rPr dirty="0" sz="1700" spc="-195">
                <a:solidFill>
                  <a:srgbClr val="FFFFFF"/>
                </a:solidFill>
                <a:latin typeface="Arial Black"/>
                <a:cs typeface="Arial Black"/>
              </a:rPr>
              <a:t>Network </a:t>
            </a:r>
            <a:r>
              <a:rPr dirty="0" sz="1700" spc="-210">
                <a:solidFill>
                  <a:srgbClr val="FFFFFF"/>
                </a:solidFill>
                <a:latin typeface="Arial Black"/>
                <a:cs typeface="Arial Black"/>
              </a:rPr>
              <a:t>are </a:t>
            </a:r>
            <a:r>
              <a:rPr dirty="0" sz="1700" spc="-235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1700" spc="-170">
                <a:solidFill>
                  <a:srgbClr val="FFFFFF"/>
                </a:solidFill>
                <a:latin typeface="Arial Black"/>
                <a:cs typeface="Arial Black"/>
              </a:rPr>
              <a:t>type </a:t>
            </a:r>
            <a:r>
              <a:rPr dirty="0" sz="1700" spc="-145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1700" spc="-185">
                <a:solidFill>
                  <a:srgbClr val="FFFFFF"/>
                </a:solidFill>
                <a:latin typeface="Arial Black"/>
                <a:cs typeface="Arial Black"/>
              </a:rPr>
              <a:t>artiﬁcial </a:t>
            </a:r>
            <a:r>
              <a:rPr dirty="0" sz="1700" spc="-170">
                <a:solidFill>
                  <a:srgbClr val="FFFFFF"/>
                </a:solidFill>
                <a:latin typeface="Arial Black"/>
                <a:cs typeface="Arial Black"/>
              </a:rPr>
              <a:t>neural </a:t>
            </a:r>
            <a:r>
              <a:rPr dirty="0" sz="1700" spc="-195">
                <a:solidFill>
                  <a:srgbClr val="FFFFFF"/>
                </a:solidFill>
                <a:latin typeface="Arial Black"/>
                <a:cs typeface="Arial Black"/>
              </a:rPr>
              <a:t>network </a:t>
            </a:r>
            <a:r>
              <a:rPr dirty="0" sz="1700" spc="-180">
                <a:solidFill>
                  <a:srgbClr val="FFFFFF"/>
                </a:solidFill>
                <a:latin typeface="Arial Black"/>
                <a:cs typeface="Arial Black"/>
              </a:rPr>
              <a:t>designed  to </a:t>
            </a:r>
            <a:r>
              <a:rPr dirty="0" sz="1700" spc="-204">
                <a:solidFill>
                  <a:srgbClr val="FFFFFF"/>
                </a:solidFill>
                <a:latin typeface="Arial Black"/>
                <a:cs typeface="Arial Black"/>
              </a:rPr>
              <a:t>recognize </a:t>
            </a:r>
            <a:r>
              <a:rPr dirty="0" sz="1700" spc="-185">
                <a:solidFill>
                  <a:srgbClr val="FFFFFF"/>
                </a:solidFill>
                <a:latin typeface="Arial Black"/>
                <a:cs typeface="Arial Black"/>
              </a:rPr>
              <a:t>patterns </a:t>
            </a:r>
            <a:r>
              <a:rPr dirty="0" sz="1700" spc="-170">
                <a:solidFill>
                  <a:srgbClr val="FFFFFF"/>
                </a:solidFill>
                <a:latin typeface="Arial Black"/>
                <a:cs typeface="Arial Black"/>
              </a:rPr>
              <a:t>in  </a:t>
            </a:r>
            <a:r>
              <a:rPr dirty="0" sz="1700" spc="-220">
                <a:solidFill>
                  <a:srgbClr val="FFFFFF"/>
                </a:solidFill>
                <a:latin typeface="Arial Black"/>
                <a:cs typeface="Arial Black"/>
              </a:rPr>
              <a:t>sequence</a:t>
            </a:r>
            <a:r>
              <a:rPr dirty="0" sz="1700" spc="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700" spc="-145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1700" spc="-190">
                <a:solidFill>
                  <a:srgbClr val="FFFFFF"/>
                </a:solidFill>
                <a:latin typeface="Arial Black"/>
                <a:cs typeface="Arial Black"/>
              </a:rPr>
              <a:t>data </a:t>
            </a:r>
            <a:r>
              <a:rPr dirty="0" sz="1700" spc="-229">
                <a:solidFill>
                  <a:srgbClr val="FFFFFF"/>
                </a:solidFill>
                <a:latin typeface="Arial Black"/>
                <a:cs typeface="Arial Black"/>
              </a:rPr>
              <a:t>such </a:t>
            </a:r>
            <a:r>
              <a:rPr dirty="0" sz="1700" spc="-225">
                <a:solidFill>
                  <a:srgbClr val="FFFFFF"/>
                </a:solidFill>
                <a:latin typeface="Arial Black"/>
                <a:cs typeface="Arial Black"/>
              </a:rPr>
              <a:t>as </a:t>
            </a:r>
            <a:r>
              <a:rPr dirty="0" sz="1700" spc="-204">
                <a:solidFill>
                  <a:srgbClr val="FFFFFF"/>
                </a:solidFill>
                <a:latin typeface="Arial Black"/>
                <a:cs typeface="Arial Black"/>
              </a:rPr>
              <a:t>text </a:t>
            </a:r>
            <a:r>
              <a:rPr dirty="0" sz="1700" spc="-180">
                <a:solidFill>
                  <a:srgbClr val="FFFFFF"/>
                </a:solidFill>
                <a:latin typeface="Arial Black"/>
                <a:cs typeface="Arial Black"/>
              </a:rPr>
              <a:t>, </a:t>
            </a:r>
            <a:r>
              <a:rPr dirty="0" sz="1700" spc="-200">
                <a:solidFill>
                  <a:srgbClr val="FFFFFF"/>
                </a:solidFill>
                <a:latin typeface="Arial Black"/>
                <a:cs typeface="Arial Black"/>
              </a:rPr>
              <a:t>genomes,  </a:t>
            </a:r>
            <a:r>
              <a:rPr dirty="0" sz="1700" spc="-170">
                <a:solidFill>
                  <a:srgbClr val="FFFFFF"/>
                </a:solidFill>
                <a:latin typeface="Arial Black"/>
                <a:cs typeface="Arial Black"/>
              </a:rPr>
              <a:t>handwriting, </a:t>
            </a:r>
            <a:r>
              <a:rPr dirty="0" sz="1700" spc="-18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1700" spc="-210">
                <a:solidFill>
                  <a:srgbClr val="FFFFFF"/>
                </a:solidFill>
                <a:latin typeface="Arial Black"/>
                <a:cs typeface="Arial Black"/>
              </a:rPr>
              <a:t>spoken </a:t>
            </a:r>
            <a:r>
              <a:rPr dirty="0" sz="1700" spc="-200">
                <a:solidFill>
                  <a:srgbClr val="FFFFFF"/>
                </a:solidFill>
                <a:latin typeface="Arial Black"/>
                <a:cs typeface="Arial Black"/>
              </a:rPr>
              <a:t>work </a:t>
            </a:r>
            <a:r>
              <a:rPr dirty="0" sz="1700" spc="-165">
                <a:solidFill>
                  <a:srgbClr val="FFFFFF"/>
                </a:solidFill>
                <a:latin typeface="Arial Black"/>
                <a:cs typeface="Arial Black"/>
              </a:rPr>
              <a:t>or </a:t>
            </a:r>
            <a:r>
              <a:rPr dirty="0" sz="1700" spc="-200">
                <a:solidFill>
                  <a:srgbClr val="FFFFFF"/>
                </a:solidFill>
                <a:latin typeface="Arial Black"/>
                <a:cs typeface="Arial Black"/>
              </a:rPr>
              <a:t>numerical time </a:t>
            </a:r>
            <a:r>
              <a:rPr dirty="0" sz="1700" spc="-204">
                <a:solidFill>
                  <a:srgbClr val="FFFFFF"/>
                </a:solidFill>
                <a:latin typeface="Arial Black"/>
                <a:cs typeface="Arial Black"/>
              </a:rPr>
              <a:t>series </a:t>
            </a:r>
            <a:r>
              <a:rPr dirty="0" sz="1700" spc="-190">
                <a:solidFill>
                  <a:srgbClr val="FFFFFF"/>
                </a:solidFill>
                <a:latin typeface="Arial Black"/>
                <a:cs typeface="Arial Black"/>
              </a:rPr>
              <a:t>data </a:t>
            </a:r>
            <a:r>
              <a:rPr dirty="0" sz="1700" spc="-195">
                <a:solidFill>
                  <a:srgbClr val="FFFFFF"/>
                </a:solidFill>
                <a:latin typeface="Arial Black"/>
                <a:cs typeface="Arial Black"/>
              </a:rPr>
              <a:t>emanating  </a:t>
            </a:r>
            <a:r>
              <a:rPr dirty="0" sz="1700" spc="-170">
                <a:solidFill>
                  <a:srgbClr val="FFFFFF"/>
                </a:solidFill>
                <a:latin typeface="Arial Black"/>
                <a:cs typeface="Arial Black"/>
              </a:rPr>
              <a:t>from </a:t>
            </a:r>
            <a:r>
              <a:rPr dirty="0" sz="1700" spc="-200">
                <a:solidFill>
                  <a:srgbClr val="FFFFFF"/>
                </a:solidFill>
                <a:latin typeface="Arial Black"/>
                <a:cs typeface="Arial Black"/>
              </a:rPr>
              <a:t>sensors, </a:t>
            </a:r>
            <a:r>
              <a:rPr dirty="0" sz="1700" spc="-245">
                <a:solidFill>
                  <a:srgbClr val="FFFFFF"/>
                </a:solidFill>
                <a:latin typeface="Arial Black"/>
                <a:cs typeface="Arial Black"/>
              </a:rPr>
              <a:t>stock </a:t>
            </a:r>
            <a:r>
              <a:rPr dirty="0" sz="1700" spc="-220">
                <a:solidFill>
                  <a:srgbClr val="FFFFFF"/>
                </a:solidFill>
                <a:latin typeface="Arial Black"/>
                <a:cs typeface="Arial Black"/>
              </a:rPr>
              <a:t>markets </a:t>
            </a:r>
            <a:r>
              <a:rPr dirty="0" sz="1700" spc="-18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17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700" spc="-185">
                <a:solidFill>
                  <a:srgbClr val="FFFFFF"/>
                </a:solidFill>
                <a:latin typeface="Arial Black"/>
                <a:cs typeface="Arial Black"/>
              </a:rPr>
              <a:t>government</a:t>
            </a:r>
            <a:endParaRPr sz="1700">
              <a:latin typeface="Arial Black"/>
              <a:cs typeface="Arial Blac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64141" y="2416170"/>
            <a:ext cx="558800" cy="2254250"/>
            <a:chOff x="1764141" y="2416170"/>
            <a:chExt cx="558800" cy="2254250"/>
          </a:xfrm>
        </p:grpSpPr>
        <p:sp>
          <p:nvSpPr>
            <p:cNvPr id="20" name="object 20"/>
            <p:cNvSpPr/>
            <p:nvPr/>
          </p:nvSpPr>
          <p:spPr>
            <a:xfrm>
              <a:off x="1776841" y="4257666"/>
              <a:ext cx="533400" cy="400050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266699" y="400049"/>
                  </a:moveTo>
                  <a:lnTo>
                    <a:pt x="212950" y="395985"/>
                  </a:lnTo>
                  <a:lnTo>
                    <a:pt x="162887" y="384330"/>
                  </a:lnTo>
                  <a:lnTo>
                    <a:pt x="117584" y="365889"/>
                  </a:lnTo>
                  <a:lnTo>
                    <a:pt x="78114" y="341464"/>
                  </a:lnTo>
                  <a:lnTo>
                    <a:pt x="45547" y="311862"/>
                  </a:lnTo>
                  <a:lnTo>
                    <a:pt x="20958" y="277884"/>
                  </a:lnTo>
                  <a:lnTo>
                    <a:pt x="5418" y="240337"/>
                  </a:lnTo>
                  <a:lnTo>
                    <a:pt x="0" y="200024"/>
                  </a:lnTo>
                  <a:lnTo>
                    <a:pt x="5418" y="159711"/>
                  </a:lnTo>
                  <a:lnTo>
                    <a:pt x="20958" y="122164"/>
                  </a:lnTo>
                  <a:lnTo>
                    <a:pt x="45547" y="88187"/>
                  </a:lnTo>
                  <a:lnTo>
                    <a:pt x="78114" y="58584"/>
                  </a:lnTo>
                  <a:lnTo>
                    <a:pt x="117584" y="34159"/>
                  </a:lnTo>
                  <a:lnTo>
                    <a:pt x="162887" y="15718"/>
                  </a:lnTo>
                  <a:lnTo>
                    <a:pt x="212950" y="4063"/>
                  </a:lnTo>
                  <a:lnTo>
                    <a:pt x="266699" y="0"/>
                  </a:lnTo>
                  <a:lnTo>
                    <a:pt x="320448" y="4063"/>
                  </a:lnTo>
                  <a:lnTo>
                    <a:pt x="370511" y="15718"/>
                  </a:lnTo>
                  <a:lnTo>
                    <a:pt x="415813" y="34159"/>
                  </a:lnTo>
                  <a:lnTo>
                    <a:pt x="455284" y="58584"/>
                  </a:lnTo>
                  <a:lnTo>
                    <a:pt x="487851" y="88187"/>
                  </a:lnTo>
                  <a:lnTo>
                    <a:pt x="512440" y="122164"/>
                  </a:lnTo>
                  <a:lnTo>
                    <a:pt x="527980" y="159711"/>
                  </a:lnTo>
                  <a:lnTo>
                    <a:pt x="533398" y="200024"/>
                  </a:lnTo>
                  <a:lnTo>
                    <a:pt x="527980" y="240337"/>
                  </a:lnTo>
                  <a:lnTo>
                    <a:pt x="512440" y="277884"/>
                  </a:lnTo>
                  <a:lnTo>
                    <a:pt x="487851" y="311862"/>
                  </a:lnTo>
                  <a:lnTo>
                    <a:pt x="455284" y="341464"/>
                  </a:lnTo>
                  <a:lnTo>
                    <a:pt x="415813" y="365889"/>
                  </a:lnTo>
                  <a:lnTo>
                    <a:pt x="370511" y="384330"/>
                  </a:lnTo>
                  <a:lnTo>
                    <a:pt x="320448" y="395985"/>
                  </a:lnTo>
                  <a:lnTo>
                    <a:pt x="266699" y="400049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76841" y="4257666"/>
              <a:ext cx="533400" cy="400050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0" y="200024"/>
                  </a:moveTo>
                  <a:lnTo>
                    <a:pt x="5418" y="159711"/>
                  </a:lnTo>
                  <a:lnTo>
                    <a:pt x="20958" y="122164"/>
                  </a:lnTo>
                  <a:lnTo>
                    <a:pt x="45547" y="88187"/>
                  </a:lnTo>
                  <a:lnTo>
                    <a:pt x="78114" y="58584"/>
                  </a:lnTo>
                  <a:lnTo>
                    <a:pt x="117584" y="34159"/>
                  </a:lnTo>
                  <a:lnTo>
                    <a:pt x="162887" y="15718"/>
                  </a:lnTo>
                  <a:lnTo>
                    <a:pt x="212950" y="4063"/>
                  </a:lnTo>
                  <a:lnTo>
                    <a:pt x="266699" y="0"/>
                  </a:lnTo>
                  <a:lnTo>
                    <a:pt x="320448" y="4063"/>
                  </a:lnTo>
                  <a:lnTo>
                    <a:pt x="370511" y="15718"/>
                  </a:lnTo>
                  <a:lnTo>
                    <a:pt x="415813" y="34159"/>
                  </a:lnTo>
                  <a:lnTo>
                    <a:pt x="455284" y="58584"/>
                  </a:lnTo>
                  <a:lnTo>
                    <a:pt x="487851" y="88187"/>
                  </a:lnTo>
                  <a:lnTo>
                    <a:pt x="512440" y="122164"/>
                  </a:lnTo>
                  <a:lnTo>
                    <a:pt x="527980" y="159711"/>
                  </a:lnTo>
                  <a:lnTo>
                    <a:pt x="533398" y="200024"/>
                  </a:lnTo>
                  <a:lnTo>
                    <a:pt x="527980" y="240337"/>
                  </a:lnTo>
                  <a:lnTo>
                    <a:pt x="512440" y="277884"/>
                  </a:lnTo>
                  <a:lnTo>
                    <a:pt x="487851" y="311862"/>
                  </a:lnTo>
                  <a:lnTo>
                    <a:pt x="455284" y="341464"/>
                  </a:lnTo>
                  <a:lnTo>
                    <a:pt x="415813" y="365889"/>
                  </a:lnTo>
                  <a:lnTo>
                    <a:pt x="370511" y="384330"/>
                  </a:lnTo>
                  <a:lnTo>
                    <a:pt x="320448" y="395985"/>
                  </a:lnTo>
                  <a:lnTo>
                    <a:pt x="266699" y="400049"/>
                  </a:lnTo>
                  <a:lnTo>
                    <a:pt x="212950" y="395985"/>
                  </a:lnTo>
                  <a:lnTo>
                    <a:pt x="162887" y="384330"/>
                  </a:lnTo>
                  <a:lnTo>
                    <a:pt x="117584" y="365889"/>
                  </a:lnTo>
                  <a:lnTo>
                    <a:pt x="78114" y="341464"/>
                  </a:lnTo>
                  <a:lnTo>
                    <a:pt x="45547" y="311862"/>
                  </a:lnTo>
                  <a:lnTo>
                    <a:pt x="20958" y="277884"/>
                  </a:lnTo>
                  <a:lnTo>
                    <a:pt x="5418" y="240337"/>
                  </a:lnTo>
                  <a:lnTo>
                    <a:pt x="0" y="200024"/>
                  </a:lnTo>
                  <a:close/>
                </a:path>
              </a:pathLst>
            </a:custGeom>
            <a:ln w="25399">
              <a:solidFill>
                <a:srgbClr val="2869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76841" y="2428870"/>
              <a:ext cx="533400" cy="400050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266699" y="400049"/>
                  </a:moveTo>
                  <a:lnTo>
                    <a:pt x="212950" y="395985"/>
                  </a:lnTo>
                  <a:lnTo>
                    <a:pt x="162887" y="384330"/>
                  </a:lnTo>
                  <a:lnTo>
                    <a:pt x="117584" y="365889"/>
                  </a:lnTo>
                  <a:lnTo>
                    <a:pt x="78114" y="341464"/>
                  </a:lnTo>
                  <a:lnTo>
                    <a:pt x="45547" y="311862"/>
                  </a:lnTo>
                  <a:lnTo>
                    <a:pt x="20958" y="277884"/>
                  </a:lnTo>
                  <a:lnTo>
                    <a:pt x="5418" y="240337"/>
                  </a:lnTo>
                  <a:lnTo>
                    <a:pt x="0" y="200024"/>
                  </a:lnTo>
                  <a:lnTo>
                    <a:pt x="5418" y="159711"/>
                  </a:lnTo>
                  <a:lnTo>
                    <a:pt x="20958" y="122164"/>
                  </a:lnTo>
                  <a:lnTo>
                    <a:pt x="45547" y="88187"/>
                  </a:lnTo>
                  <a:lnTo>
                    <a:pt x="78114" y="58584"/>
                  </a:lnTo>
                  <a:lnTo>
                    <a:pt x="117584" y="34159"/>
                  </a:lnTo>
                  <a:lnTo>
                    <a:pt x="162887" y="15718"/>
                  </a:lnTo>
                  <a:lnTo>
                    <a:pt x="212950" y="4063"/>
                  </a:lnTo>
                  <a:lnTo>
                    <a:pt x="266699" y="0"/>
                  </a:lnTo>
                  <a:lnTo>
                    <a:pt x="320448" y="4063"/>
                  </a:lnTo>
                  <a:lnTo>
                    <a:pt x="370511" y="15718"/>
                  </a:lnTo>
                  <a:lnTo>
                    <a:pt x="415813" y="34159"/>
                  </a:lnTo>
                  <a:lnTo>
                    <a:pt x="455284" y="58584"/>
                  </a:lnTo>
                  <a:lnTo>
                    <a:pt x="487851" y="88187"/>
                  </a:lnTo>
                  <a:lnTo>
                    <a:pt x="512440" y="122164"/>
                  </a:lnTo>
                  <a:lnTo>
                    <a:pt x="527980" y="159711"/>
                  </a:lnTo>
                  <a:lnTo>
                    <a:pt x="533398" y="200024"/>
                  </a:lnTo>
                  <a:lnTo>
                    <a:pt x="527980" y="240337"/>
                  </a:lnTo>
                  <a:lnTo>
                    <a:pt x="512440" y="277884"/>
                  </a:lnTo>
                  <a:lnTo>
                    <a:pt x="487851" y="311862"/>
                  </a:lnTo>
                  <a:lnTo>
                    <a:pt x="455284" y="341464"/>
                  </a:lnTo>
                  <a:lnTo>
                    <a:pt x="415813" y="365889"/>
                  </a:lnTo>
                  <a:lnTo>
                    <a:pt x="370511" y="384330"/>
                  </a:lnTo>
                  <a:lnTo>
                    <a:pt x="320448" y="395985"/>
                  </a:lnTo>
                  <a:lnTo>
                    <a:pt x="266699" y="400049"/>
                  </a:lnTo>
                  <a:close/>
                </a:path>
              </a:pathLst>
            </a:custGeom>
            <a:solidFill>
              <a:srgbClr val="D6E6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776841" y="2428870"/>
              <a:ext cx="533400" cy="400050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0" y="200024"/>
                  </a:moveTo>
                  <a:lnTo>
                    <a:pt x="5418" y="159711"/>
                  </a:lnTo>
                  <a:lnTo>
                    <a:pt x="20958" y="122164"/>
                  </a:lnTo>
                  <a:lnTo>
                    <a:pt x="45547" y="88187"/>
                  </a:lnTo>
                  <a:lnTo>
                    <a:pt x="78114" y="58584"/>
                  </a:lnTo>
                  <a:lnTo>
                    <a:pt x="117584" y="34159"/>
                  </a:lnTo>
                  <a:lnTo>
                    <a:pt x="162887" y="15718"/>
                  </a:lnTo>
                  <a:lnTo>
                    <a:pt x="212950" y="4063"/>
                  </a:lnTo>
                  <a:lnTo>
                    <a:pt x="266699" y="0"/>
                  </a:lnTo>
                  <a:lnTo>
                    <a:pt x="320448" y="4063"/>
                  </a:lnTo>
                  <a:lnTo>
                    <a:pt x="370511" y="15718"/>
                  </a:lnTo>
                  <a:lnTo>
                    <a:pt x="415813" y="34159"/>
                  </a:lnTo>
                  <a:lnTo>
                    <a:pt x="455284" y="58584"/>
                  </a:lnTo>
                  <a:lnTo>
                    <a:pt x="487851" y="88187"/>
                  </a:lnTo>
                  <a:lnTo>
                    <a:pt x="512440" y="122164"/>
                  </a:lnTo>
                  <a:lnTo>
                    <a:pt x="527980" y="159711"/>
                  </a:lnTo>
                  <a:lnTo>
                    <a:pt x="533398" y="200024"/>
                  </a:lnTo>
                  <a:lnTo>
                    <a:pt x="527980" y="240337"/>
                  </a:lnTo>
                  <a:lnTo>
                    <a:pt x="512440" y="277884"/>
                  </a:lnTo>
                  <a:lnTo>
                    <a:pt x="487851" y="311862"/>
                  </a:lnTo>
                  <a:lnTo>
                    <a:pt x="455284" y="341464"/>
                  </a:lnTo>
                  <a:lnTo>
                    <a:pt x="415813" y="365889"/>
                  </a:lnTo>
                  <a:lnTo>
                    <a:pt x="370511" y="384330"/>
                  </a:lnTo>
                  <a:lnTo>
                    <a:pt x="320448" y="395985"/>
                  </a:lnTo>
                  <a:lnTo>
                    <a:pt x="266699" y="400049"/>
                  </a:lnTo>
                  <a:lnTo>
                    <a:pt x="212950" y="395985"/>
                  </a:lnTo>
                  <a:lnTo>
                    <a:pt x="162887" y="384330"/>
                  </a:lnTo>
                  <a:lnTo>
                    <a:pt x="117584" y="365889"/>
                  </a:lnTo>
                  <a:lnTo>
                    <a:pt x="78114" y="341464"/>
                  </a:lnTo>
                  <a:lnTo>
                    <a:pt x="45547" y="311862"/>
                  </a:lnTo>
                  <a:lnTo>
                    <a:pt x="20958" y="277884"/>
                  </a:lnTo>
                  <a:lnTo>
                    <a:pt x="5418" y="240337"/>
                  </a:lnTo>
                  <a:lnTo>
                    <a:pt x="0" y="200024"/>
                  </a:lnTo>
                  <a:close/>
                </a:path>
              </a:pathLst>
            </a:custGeom>
            <a:ln w="25399">
              <a:solidFill>
                <a:srgbClr val="607C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776841" y="3343268"/>
              <a:ext cx="533400" cy="400050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466721" y="400049"/>
                  </a:moveTo>
                  <a:lnTo>
                    <a:pt x="66677" y="400049"/>
                  </a:lnTo>
                  <a:lnTo>
                    <a:pt x="40723" y="394809"/>
                  </a:lnTo>
                  <a:lnTo>
                    <a:pt x="19529" y="380521"/>
                  </a:lnTo>
                  <a:lnTo>
                    <a:pt x="5239" y="359327"/>
                  </a:lnTo>
                  <a:lnTo>
                    <a:pt x="0" y="333374"/>
                  </a:lnTo>
                  <a:lnTo>
                    <a:pt x="0" y="66674"/>
                  </a:lnTo>
                  <a:lnTo>
                    <a:pt x="5239" y="40721"/>
                  </a:lnTo>
                  <a:lnTo>
                    <a:pt x="19533" y="19524"/>
                  </a:lnTo>
                  <a:lnTo>
                    <a:pt x="40723" y="5239"/>
                  </a:lnTo>
                  <a:lnTo>
                    <a:pt x="66677" y="0"/>
                  </a:lnTo>
                  <a:lnTo>
                    <a:pt x="466721" y="0"/>
                  </a:lnTo>
                  <a:lnTo>
                    <a:pt x="503714" y="11200"/>
                  </a:lnTo>
                  <a:lnTo>
                    <a:pt x="528323" y="41159"/>
                  </a:lnTo>
                  <a:lnTo>
                    <a:pt x="533398" y="66674"/>
                  </a:lnTo>
                  <a:lnTo>
                    <a:pt x="533398" y="333374"/>
                  </a:lnTo>
                  <a:lnTo>
                    <a:pt x="528159" y="359327"/>
                  </a:lnTo>
                  <a:lnTo>
                    <a:pt x="513869" y="380521"/>
                  </a:lnTo>
                  <a:lnTo>
                    <a:pt x="492675" y="394809"/>
                  </a:lnTo>
                  <a:lnTo>
                    <a:pt x="466721" y="400049"/>
                  </a:lnTo>
                  <a:close/>
                </a:path>
              </a:pathLst>
            </a:custGeom>
            <a:solidFill>
              <a:srgbClr val="FD5B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76841" y="3343268"/>
              <a:ext cx="533400" cy="400050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0" y="66674"/>
                  </a:moveTo>
                  <a:lnTo>
                    <a:pt x="5239" y="40721"/>
                  </a:lnTo>
                  <a:lnTo>
                    <a:pt x="19529" y="19528"/>
                  </a:lnTo>
                  <a:lnTo>
                    <a:pt x="40723" y="5239"/>
                  </a:lnTo>
                  <a:lnTo>
                    <a:pt x="66677" y="0"/>
                  </a:lnTo>
                  <a:lnTo>
                    <a:pt x="466721" y="0"/>
                  </a:lnTo>
                  <a:lnTo>
                    <a:pt x="503714" y="11200"/>
                  </a:lnTo>
                  <a:lnTo>
                    <a:pt x="528323" y="41159"/>
                  </a:lnTo>
                  <a:lnTo>
                    <a:pt x="533398" y="66674"/>
                  </a:lnTo>
                  <a:lnTo>
                    <a:pt x="533398" y="333374"/>
                  </a:lnTo>
                  <a:lnTo>
                    <a:pt x="528159" y="359327"/>
                  </a:lnTo>
                  <a:lnTo>
                    <a:pt x="513869" y="380521"/>
                  </a:lnTo>
                  <a:lnTo>
                    <a:pt x="492675" y="394809"/>
                  </a:lnTo>
                  <a:lnTo>
                    <a:pt x="466721" y="400049"/>
                  </a:lnTo>
                  <a:lnTo>
                    <a:pt x="66677" y="400049"/>
                  </a:lnTo>
                  <a:lnTo>
                    <a:pt x="40723" y="394809"/>
                  </a:lnTo>
                  <a:lnTo>
                    <a:pt x="19529" y="380521"/>
                  </a:lnTo>
                  <a:lnTo>
                    <a:pt x="5239" y="359327"/>
                  </a:lnTo>
                  <a:lnTo>
                    <a:pt x="0" y="333374"/>
                  </a:lnTo>
                  <a:lnTo>
                    <a:pt x="0" y="66674"/>
                  </a:lnTo>
                  <a:close/>
                </a:path>
              </a:pathLst>
            </a:custGeom>
            <a:ln w="25399">
              <a:solidFill>
                <a:srgbClr val="B8850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917274" y="2506647"/>
            <a:ext cx="2527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6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baseline="-32407" sz="1800" spc="-390">
                <a:solidFill>
                  <a:srgbClr val="FFFFFF"/>
                </a:solidFill>
                <a:latin typeface="Arial Black"/>
                <a:cs typeface="Arial Black"/>
              </a:rPr>
              <a:t>0</a:t>
            </a:r>
            <a:endParaRPr baseline="-32407" sz="18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10187" y="3421046"/>
            <a:ext cx="266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4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dirty="0" baseline="-30092" sz="1800" spc="-382">
                <a:solidFill>
                  <a:srgbClr val="FFFFFF"/>
                </a:solidFill>
                <a:latin typeface="Arial Black"/>
                <a:cs typeface="Arial Black"/>
              </a:rPr>
              <a:t>0</a:t>
            </a:r>
            <a:endParaRPr baseline="-30092" sz="18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10187" y="4436494"/>
            <a:ext cx="266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4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dirty="0" baseline="-30092" sz="1800" spc="-382">
                <a:solidFill>
                  <a:srgbClr val="FFFFFF"/>
                </a:solidFill>
                <a:latin typeface="Arial Black"/>
                <a:cs typeface="Arial Black"/>
              </a:rPr>
              <a:t>0</a:t>
            </a:r>
            <a:endParaRPr baseline="-30092" sz="1800">
              <a:latin typeface="Arial Black"/>
              <a:cs typeface="Arial Blac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99831" y="2416170"/>
            <a:ext cx="594360" cy="2254250"/>
            <a:chOff x="2999831" y="2416170"/>
            <a:chExt cx="594360" cy="2254250"/>
          </a:xfrm>
        </p:grpSpPr>
        <p:sp>
          <p:nvSpPr>
            <p:cNvPr id="30" name="object 30"/>
            <p:cNvSpPr/>
            <p:nvPr/>
          </p:nvSpPr>
          <p:spPr>
            <a:xfrm>
              <a:off x="3004593" y="353259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399"/>
                  </a:moveTo>
                  <a:lnTo>
                    <a:pt x="10699" y="10699"/>
                  </a:lnTo>
                  <a:lnTo>
                    <a:pt x="0" y="0"/>
                  </a:lnTo>
                  <a:lnTo>
                    <a:pt x="29424" y="10699"/>
                  </a:lnTo>
                  <a:lnTo>
                    <a:pt x="0" y="21399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04593" y="353259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699" y="10699"/>
                  </a:moveTo>
                  <a:lnTo>
                    <a:pt x="0" y="21399"/>
                  </a:lnTo>
                  <a:lnTo>
                    <a:pt x="29424" y="10699"/>
                  </a:lnTo>
                  <a:lnTo>
                    <a:pt x="0" y="0"/>
                  </a:lnTo>
                  <a:lnTo>
                    <a:pt x="10699" y="10699"/>
                  </a:lnTo>
                  <a:close/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047993" y="3343268"/>
              <a:ext cx="533400" cy="400050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466724" y="400049"/>
                  </a:moveTo>
                  <a:lnTo>
                    <a:pt x="66674" y="400049"/>
                  </a:lnTo>
                  <a:lnTo>
                    <a:pt x="40721" y="394809"/>
                  </a:lnTo>
                  <a:lnTo>
                    <a:pt x="19528" y="380521"/>
                  </a:lnTo>
                  <a:lnTo>
                    <a:pt x="5239" y="359327"/>
                  </a:lnTo>
                  <a:lnTo>
                    <a:pt x="0" y="333374"/>
                  </a:lnTo>
                  <a:lnTo>
                    <a:pt x="0" y="66674"/>
                  </a:lnTo>
                  <a:lnTo>
                    <a:pt x="5239" y="40721"/>
                  </a:lnTo>
                  <a:lnTo>
                    <a:pt x="19532" y="19524"/>
                  </a:lnTo>
                  <a:lnTo>
                    <a:pt x="40721" y="5239"/>
                  </a:lnTo>
                  <a:lnTo>
                    <a:pt x="66674" y="0"/>
                  </a:lnTo>
                  <a:lnTo>
                    <a:pt x="466724" y="0"/>
                  </a:lnTo>
                  <a:lnTo>
                    <a:pt x="503718" y="11200"/>
                  </a:lnTo>
                  <a:lnTo>
                    <a:pt x="528323" y="41159"/>
                  </a:lnTo>
                  <a:lnTo>
                    <a:pt x="533398" y="66674"/>
                  </a:lnTo>
                  <a:lnTo>
                    <a:pt x="533398" y="333374"/>
                  </a:lnTo>
                  <a:lnTo>
                    <a:pt x="528159" y="359327"/>
                  </a:lnTo>
                  <a:lnTo>
                    <a:pt x="513870" y="380521"/>
                  </a:lnTo>
                  <a:lnTo>
                    <a:pt x="492677" y="394809"/>
                  </a:lnTo>
                  <a:lnTo>
                    <a:pt x="466724" y="400049"/>
                  </a:lnTo>
                  <a:close/>
                </a:path>
              </a:pathLst>
            </a:custGeom>
            <a:solidFill>
              <a:srgbClr val="FD5B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047993" y="3343268"/>
              <a:ext cx="533400" cy="400050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0" y="66674"/>
                  </a:moveTo>
                  <a:lnTo>
                    <a:pt x="5239" y="40721"/>
                  </a:lnTo>
                  <a:lnTo>
                    <a:pt x="19528" y="19528"/>
                  </a:lnTo>
                  <a:lnTo>
                    <a:pt x="40721" y="5239"/>
                  </a:lnTo>
                  <a:lnTo>
                    <a:pt x="66674" y="0"/>
                  </a:lnTo>
                  <a:lnTo>
                    <a:pt x="466724" y="0"/>
                  </a:lnTo>
                  <a:lnTo>
                    <a:pt x="503718" y="11200"/>
                  </a:lnTo>
                  <a:lnTo>
                    <a:pt x="528323" y="41159"/>
                  </a:lnTo>
                  <a:lnTo>
                    <a:pt x="533398" y="66674"/>
                  </a:lnTo>
                  <a:lnTo>
                    <a:pt x="533398" y="333374"/>
                  </a:lnTo>
                  <a:lnTo>
                    <a:pt x="528159" y="359327"/>
                  </a:lnTo>
                  <a:lnTo>
                    <a:pt x="513870" y="380521"/>
                  </a:lnTo>
                  <a:lnTo>
                    <a:pt x="492677" y="394809"/>
                  </a:lnTo>
                  <a:lnTo>
                    <a:pt x="466724" y="400049"/>
                  </a:lnTo>
                  <a:lnTo>
                    <a:pt x="66674" y="400049"/>
                  </a:lnTo>
                  <a:lnTo>
                    <a:pt x="40721" y="394809"/>
                  </a:lnTo>
                  <a:lnTo>
                    <a:pt x="19528" y="380521"/>
                  </a:lnTo>
                  <a:lnTo>
                    <a:pt x="5239" y="359327"/>
                  </a:lnTo>
                  <a:lnTo>
                    <a:pt x="0" y="333374"/>
                  </a:lnTo>
                  <a:lnTo>
                    <a:pt x="0" y="66674"/>
                  </a:lnTo>
                  <a:close/>
                </a:path>
              </a:pathLst>
            </a:custGeom>
            <a:ln w="25399">
              <a:solidFill>
                <a:srgbClr val="B8850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047993" y="2428870"/>
              <a:ext cx="533400" cy="400050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266699" y="400049"/>
                  </a:moveTo>
                  <a:lnTo>
                    <a:pt x="212948" y="395985"/>
                  </a:lnTo>
                  <a:lnTo>
                    <a:pt x="162885" y="384330"/>
                  </a:lnTo>
                  <a:lnTo>
                    <a:pt x="117582" y="365889"/>
                  </a:lnTo>
                  <a:lnTo>
                    <a:pt x="78112" y="341464"/>
                  </a:lnTo>
                  <a:lnTo>
                    <a:pt x="45546" y="311862"/>
                  </a:lnTo>
                  <a:lnTo>
                    <a:pt x="20957" y="277884"/>
                  </a:lnTo>
                  <a:lnTo>
                    <a:pt x="5418" y="240337"/>
                  </a:lnTo>
                  <a:lnTo>
                    <a:pt x="0" y="200024"/>
                  </a:lnTo>
                  <a:lnTo>
                    <a:pt x="5418" y="159711"/>
                  </a:lnTo>
                  <a:lnTo>
                    <a:pt x="20957" y="122164"/>
                  </a:lnTo>
                  <a:lnTo>
                    <a:pt x="45546" y="88187"/>
                  </a:lnTo>
                  <a:lnTo>
                    <a:pt x="78112" y="58584"/>
                  </a:lnTo>
                  <a:lnTo>
                    <a:pt x="117582" y="34159"/>
                  </a:lnTo>
                  <a:lnTo>
                    <a:pt x="162885" y="15718"/>
                  </a:lnTo>
                  <a:lnTo>
                    <a:pt x="212948" y="4063"/>
                  </a:lnTo>
                  <a:lnTo>
                    <a:pt x="266699" y="0"/>
                  </a:lnTo>
                  <a:lnTo>
                    <a:pt x="320450" y="4063"/>
                  </a:lnTo>
                  <a:lnTo>
                    <a:pt x="370513" y="15718"/>
                  </a:lnTo>
                  <a:lnTo>
                    <a:pt x="415816" y="34159"/>
                  </a:lnTo>
                  <a:lnTo>
                    <a:pt x="455286" y="58584"/>
                  </a:lnTo>
                  <a:lnTo>
                    <a:pt x="487852" y="88187"/>
                  </a:lnTo>
                  <a:lnTo>
                    <a:pt x="512441" y="122164"/>
                  </a:lnTo>
                  <a:lnTo>
                    <a:pt x="527980" y="159711"/>
                  </a:lnTo>
                  <a:lnTo>
                    <a:pt x="533398" y="200024"/>
                  </a:lnTo>
                  <a:lnTo>
                    <a:pt x="527980" y="240337"/>
                  </a:lnTo>
                  <a:lnTo>
                    <a:pt x="512441" y="277884"/>
                  </a:lnTo>
                  <a:lnTo>
                    <a:pt x="487852" y="311862"/>
                  </a:lnTo>
                  <a:lnTo>
                    <a:pt x="455286" y="341464"/>
                  </a:lnTo>
                  <a:lnTo>
                    <a:pt x="415816" y="365889"/>
                  </a:lnTo>
                  <a:lnTo>
                    <a:pt x="370513" y="384330"/>
                  </a:lnTo>
                  <a:lnTo>
                    <a:pt x="320450" y="395985"/>
                  </a:lnTo>
                  <a:lnTo>
                    <a:pt x="266699" y="400049"/>
                  </a:lnTo>
                  <a:close/>
                </a:path>
              </a:pathLst>
            </a:custGeom>
            <a:solidFill>
              <a:srgbClr val="D6E6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047993" y="2428870"/>
              <a:ext cx="533400" cy="400050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0" y="200024"/>
                  </a:moveTo>
                  <a:lnTo>
                    <a:pt x="5418" y="159711"/>
                  </a:lnTo>
                  <a:lnTo>
                    <a:pt x="20957" y="122164"/>
                  </a:lnTo>
                  <a:lnTo>
                    <a:pt x="45546" y="88187"/>
                  </a:lnTo>
                  <a:lnTo>
                    <a:pt x="78112" y="58584"/>
                  </a:lnTo>
                  <a:lnTo>
                    <a:pt x="117582" y="34159"/>
                  </a:lnTo>
                  <a:lnTo>
                    <a:pt x="162885" y="15718"/>
                  </a:lnTo>
                  <a:lnTo>
                    <a:pt x="212948" y="4063"/>
                  </a:lnTo>
                  <a:lnTo>
                    <a:pt x="266699" y="0"/>
                  </a:lnTo>
                  <a:lnTo>
                    <a:pt x="320450" y="4063"/>
                  </a:lnTo>
                  <a:lnTo>
                    <a:pt x="370513" y="15718"/>
                  </a:lnTo>
                  <a:lnTo>
                    <a:pt x="415816" y="34159"/>
                  </a:lnTo>
                  <a:lnTo>
                    <a:pt x="455286" y="58584"/>
                  </a:lnTo>
                  <a:lnTo>
                    <a:pt x="487852" y="88187"/>
                  </a:lnTo>
                  <a:lnTo>
                    <a:pt x="512441" y="122164"/>
                  </a:lnTo>
                  <a:lnTo>
                    <a:pt x="527980" y="159711"/>
                  </a:lnTo>
                  <a:lnTo>
                    <a:pt x="533398" y="200024"/>
                  </a:lnTo>
                  <a:lnTo>
                    <a:pt x="527980" y="240337"/>
                  </a:lnTo>
                  <a:lnTo>
                    <a:pt x="512441" y="277884"/>
                  </a:lnTo>
                  <a:lnTo>
                    <a:pt x="487852" y="311862"/>
                  </a:lnTo>
                  <a:lnTo>
                    <a:pt x="455286" y="341464"/>
                  </a:lnTo>
                  <a:lnTo>
                    <a:pt x="415816" y="365889"/>
                  </a:lnTo>
                  <a:lnTo>
                    <a:pt x="370513" y="384330"/>
                  </a:lnTo>
                  <a:lnTo>
                    <a:pt x="320450" y="395985"/>
                  </a:lnTo>
                  <a:lnTo>
                    <a:pt x="266699" y="400049"/>
                  </a:lnTo>
                  <a:lnTo>
                    <a:pt x="212948" y="395985"/>
                  </a:lnTo>
                  <a:lnTo>
                    <a:pt x="162885" y="384330"/>
                  </a:lnTo>
                  <a:lnTo>
                    <a:pt x="117582" y="365889"/>
                  </a:lnTo>
                  <a:lnTo>
                    <a:pt x="78112" y="341464"/>
                  </a:lnTo>
                  <a:lnTo>
                    <a:pt x="45546" y="311862"/>
                  </a:lnTo>
                  <a:lnTo>
                    <a:pt x="20957" y="277884"/>
                  </a:lnTo>
                  <a:lnTo>
                    <a:pt x="5418" y="240337"/>
                  </a:lnTo>
                  <a:lnTo>
                    <a:pt x="0" y="200024"/>
                  </a:lnTo>
                  <a:close/>
                </a:path>
              </a:pathLst>
            </a:custGeom>
            <a:ln w="25399">
              <a:solidFill>
                <a:srgbClr val="607C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047993" y="4257666"/>
              <a:ext cx="533400" cy="400050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266699" y="400049"/>
                  </a:moveTo>
                  <a:lnTo>
                    <a:pt x="212948" y="395985"/>
                  </a:lnTo>
                  <a:lnTo>
                    <a:pt x="162885" y="384330"/>
                  </a:lnTo>
                  <a:lnTo>
                    <a:pt x="117582" y="365889"/>
                  </a:lnTo>
                  <a:lnTo>
                    <a:pt x="78112" y="341464"/>
                  </a:lnTo>
                  <a:lnTo>
                    <a:pt x="45546" y="311862"/>
                  </a:lnTo>
                  <a:lnTo>
                    <a:pt x="20957" y="277884"/>
                  </a:lnTo>
                  <a:lnTo>
                    <a:pt x="5418" y="240337"/>
                  </a:lnTo>
                  <a:lnTo>
                    <a:pt x="0" y="200024"/>
                  </a:lnTo>
                  <a:lnTo>
                    <a:pt x="5418" y="159711"/>
                  </a:lnTo>
                  <a:lnTo>
                    <a:pt x="20957" y="122164"/>
                  </a:lnTo>
                  <a:lnTo>
                    <a:pt x="45546" y="88187"/>
                  </a:lnTo>
                  <a:lnTo>
                    <a:pt x="78112" y="58584"/>
                  </a:lnTo>
                  <a:lnTo>
                    <a:pt x="117582" y="34159"/>
                  </a:lnTo>
                  <a:lnTo>
                    <a:pt x="162885" y="15718"/>
                  </a:lnTo>
                  <a:lnTo>
                    <a:pt x="212948" y="4063"/>
                  </a:lnTo>
                  <a:lnTo>
                    <a:pt x="266699" y="0"/>
                  </a:lnTo>
                  <a:lnTo>
                    <a:pt x="320450" y="4063"/>
                  </a:lnTo>
                  <a:lnTo>
                    <a:pt x="370513" y="15718"/>
                  </a:lnTo>
                  <a:lnTo>
                    <a:pt x="415816" y="34159"/>
                  </a:lnTo>
                  <a:lnTo>
                    <a:pt x="455286" y="58584"/>
                  </a:lnTo>
                  <a:lnTo>
                    <a:pt x="487852" y="88187"/>
                  </a:lnTo>
                  <a:lnTo>
                    <a:pt x="512441" y="122164"/>
                  </a:lnTo>
                  <a:lnTo>
                    <a:pt x="527980" y="159711"/>
                  </a:lnTo>
                  <a:lnTo>
                    <a:pt x="533398" y="200024"/>
                  </a:lnTo>
                  <a:lnTo>
                    <a:pt x="527980" y="240337"/>
                  </a:lnTo>
                  <a:lnTo>
                    <a:pt x="512441" y="277884"/>
                  </a:lnTo>
                  <a:lnTo>
                    <a:pt x="487852" y="311862"/>
                  </a:lnTo>
                  <a:lnTo>
                    <a:pt x="455286" y="341464"/>
                  </a:lnTo>
                  <a:lnTo>
                    <a:pt x="415816" y="365889"/>
                  </a:lnTo>
                  <a:lnTo>
                    <a:pt x="370513" y="384330"/>
                  </a:lnTo>
                  <a:lnTo>
                    <a:pt x="320450" y="395985"/>
                  </a:lnTo>
                  <a:lnTo>
                    <a:pt x="266699" y="400049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047993" y="4257666"/>
              <a:ext cx="533400" cy="400050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0" y="200024"/>
                  </a:moveTo>
                  <a:lnTo>
                    <a:pt x="5418" y="159711"/>
                  </a:lnTo>
                  <a:lnTo>
                    <a:pt x="20957" y="122164"/>
                  </a:lnTo>
                  <a:lnTo>
                    <a:pt x="45546" y="88187"/>
                  </a:lnTo>
                  <a:lnTo>
                    <a:pt x="78112" y="58584"/>
                  </a:lnTo>
                  <a:lnTo>
                    <a:pt x="117582" y="34159"/>
                  </a:lnTo>
                  <a:lnTo>
                    <a:pt x="162885" y="15718"/>
                  </a:lnTo>
                  <a:lnTo>
                    <a:pt x="212948" y="4063"/>
                  </a:lnTo>
                  <a:lnTo>
                    <a:pt x="266699" y="0"/>
                  </a:lnTo>
                  <a:lnTo>
                    <a:pt x="320450" y="4063"/>
                  </a:lnTo>
                  <a:lnTo>
                    <a:pt x="370513" y="15718"/>
                  </a:lnTo>
                  <a:lnTo>
                    <a:pt x="415816" y="34159"/>
                  </a:lnTo>
                  <a:lnTo>
                    <a:pt x="455286" y="58584"/>
                  </a:lnTo>
                  <a:lnTo>
                    <a:pt x="487852" y="88187"/>
                  </a:lnTo>
                  <a:lnTo>
                    <a:pt x="512441" y="122164"/>
                  </a:lnTo>
                  <a:lnTo>
                    <a:pt x="527980" y="159711"/>
                  </a:lnTo>
                  <a:lnTo>
                    <a:pt x="533398" y="200024"/>
                  </a:lnTo>
                  <a:lnTo>
                    <a:pt x="527980" y="240337"/>
                  </a:lnTo>
                  <a:lnTo>
                    <a:pt x="512441" y="277884"/>
                  </a:lnTo>
                  <a:lnTo>
                    <a:pt x="487852" y="311862"/>
                  </a:lnTo>
                  <a:lnTo>
                    <a:pt x="455286" y="341464"/>
                  </a:lnTo>
                  <a:lnTo>
                    <a:pt x="415816" y="365889"/>
                  </a:lnTo>
                  <a:lnTo>
                    <a:pt x="370513" y="384330"/>
                  </a:lnTo>
                  <a:lnTo>
                    <a:pt x="320450" y="395985"/>
                  </a:lnTo>
                  <a:lnTo>
                    <a:pt x="266699" y="400049"/>
                  </a:lnTo>
                  <a:lnTo>
                    <a:pt x="212948" y="395985"/>
                  </a:lnTo>
                  <a:lnTo>
                    <a:pt x="162885" y="384330"/>
                  </a:lnTo>
                  <a:lnTo>
                    <a:pt x="117582" y="365889"/>
                  </a:lnTo>
                  <a:lnTo>
                    <a:pt x="78112" y="341464"/>
                  </a:lnTo>
                  <a:lnTo>
                    <a:pt x="45546" y="311862"/>
                  </a:lnTo>
                  <a:lnTo>
                    <a:pt x="20957" y="277884"/>
                  </a:lnTo>
                  <a:lnTo>
                    <a:pt x="5418" y="240337"/>
                  </a:lnTo>
                  <a:lnTo>
                    <a:pt x="0" y="200024"/>
                  </a:lnTo>
                  <a:close/>
                </a:path>
              </a:pathLst>
            </a:custGeom>
            <a:ln w="25399">
              <a:solidFill>
                <a:srgbClr val="28697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1751312" y="2838081"/>
            <a:ext cx="307975" cy="1424940"/>
            <a:chOff x="1751312" y="2838081"/>
            <a:chExt cx="307975" cy="1424940"/>
          </a:xfrm>
        </p:grpSpPr>
        <p:sp>
          <p:nvSpPr>
            <p:cNvPr id="39" name="object 39"/>
            <p:cNvSpPr/>
            <p:nvPr/>
          </p:nvSpPr>
          <p:spPr>
            <a:xfrm>
              <a:off x="2043540" y="2861569"/>
              <a:ext cx="0" cy="481965"/>
            </a:xfrm>
            <a:custGeom>
              <a:avLst/>
              <a:gdLst/>
              <a:ahLst/>
              <a:cxnLst/>
              <a:rect l="l" t="t" r="r" b="b"/>
              <a:pathLst>
                <a:path w="0" h="481964">
                  <a:moveTo>
                    <a:pt x="0" y="481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032828" y="284284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4" y="29424"/>
                  </a:moveTo>
                  <a:lnTo>
                    <a:pt x="10712" y="18724"/>
                  </a:lnTo>
                  <a:lnTo>
                    <a:pt x="0" y="29424"/>
                  </a:lnTo>
                  <a:lnTo>
                    <a:pt x="10712" y="0"/>
                  </a:lnTo>
                  <a:lnTo>
                    <a:pt x="21424" y="29424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032828" y="284284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2" y="18724"/>
                  </a:moveTo>
                  <a:lnTo>
                    <a:pt x="21424" y="29424"/>
                  </a:lnTo>
                  <a:lnTo>
                    <a:pt x="10712" y="0"/>
                  </a:lnTo>
                  <a:lnTo>
                    <a:pt x="0" y="29424"/>
                  </a:lnTo>
                  <a:lnTo>
                    <a:pt x="10712" y="18724"/>
                  </a:lnTo>
                  <a:close/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043540" y="3775967"/>
              <a:ext cx="0" cy="481965"/>
            </a:xfrm>
            <a:custGeom>
              <a:avLst/>
              <a:gdLst/>
              <a:ahLst/>
              <a:cxnLst/>
              <a:rect l="l" t="t" r="r" b="b"/>
              <a:pathLst>
                <a:path w="0" h="481964">
                  <a:moveTo>
                    <a:pt x="0" y="4816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032828" y="375724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4" y="29424"/>
                  </a:moveTo>
                  <a:lnTo>
                    <a:pt x="10712" y="18724"/>
                  </a:lnTo>
                  <a:lnTo>
                    <a:pt x="0" y="29424"/>
                  </a:lnTo>
                  <a:lnTo>
                    <a:pt x="10712" y="0"/>
                  </a:lnTo>
                  <a:lnTo>
                    <a:pt x="21424" y="29424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032828" y="375724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2" y="18724"/>
                  </a:moveTo>
                  <a:lnTo>
                    <a:pt x="21424" y="29424"/>
                  </a:lnTo>
                  <a:lnTo>
                    <a:pt x="10712" y="0"/>
                  </a:lnTo>
                  <a:lnTo>
                    <a:pt x="0" y="29424"/>
                  </a:lnTo>
                  <a:lnTo>
                    <a:pt x="10712" y="18724"/>
                  </a:lnTo>
                  <a:close/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751312" y="2985691"/>
              <a:ext cx="231775" cy="274320"/>
            </a:xfrm>
            <a:custGeom>
              <a:avLst/>
              <a:gdLst/>
              <a:ahLst/>
              <a:cxnLst/>
              <a:rect l="l" t="t" r="r" b="b"/>
              <a:pathLst>
                <a:path w="231775" h="274320">
                  <a:moveTo>
                    <a:pt x="231167" y="274319"/>
                  </a:moveTo>
                  <a:lnTo>
                    <a:pt x="0" y="274319"/>
                  </a:lnTo>
                  <a:lnTo>
                    <a:pt x="0" y="0"/>
                  </a:lnTo>
                  <a:lnTo>
                    <a:pt x="231167" y="0"/>
                  </a:lnTo>
                  <a:lnTo>
                    <a:pt x="231167" y="274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3188431" y="2506647"/>
            <a:ext cx="2527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6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baseline="-32407" sz="1800" spc="-39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baseline="-32407" sz="1800">
              <a:latin typeface="Arial Black"/>
              <a:cs typeface="Arial Black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81343" y="3421046"/>
            <a:ext cx="266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4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dirty="0" baseline="-30092" sz="1800" spc="-382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baseline="-30092" sz="1800">
              <a:latin typeface="Arial Black"/>
              <a:cs typeface="Arial Black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81343" y="4335444"/>
            <a:ext cx="266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4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dirty="0" baseline="-30092" sz="1800" spc="-382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baseline="-30092" sz="1800">
              <a:latin typeface="Arial Black"/>
              <a:cs typeface="Arial Black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299230" y="2838081"/>
            <a:ext cx="31115" cy="1419860"/>
            <a:chOff x="3299230" y="2838081"/>
            <a:chExt cx="31115" cy="1419860"/>
          </a:xfrm>
        </p:grpSpPr>
        <p:sp>
          <p:nvSpPr>
            <p:cNvPr id="50" name="object 50"/>
            <p:cNvSpPr/>
            <p:nvPr/>
          </p:nvSpPr>
          <p:spPr>
            <a:xfrm>
              <a:off x="3314693" y="2861569"/>
              <a:ext cx="0" cy="481965"/>
            </a:xfrm>
            <a:custGeom>
              <a:avLst/>
              <a:gdLst/>
              <a:ahLst/>
              <a:cxnLst/>
              <a:rect l="l" t="t" r="r" b="b"/>
              <a:pathLst>
                <a:path w="0" h="481964">
                  <a:moveTo>
                    <a:pt x="0" y="481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303993" y="284284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399" y="29424"/>
                  </a:moveTo>
                  <a:lnTo>
                    <a:pt x="10699" y="18724"/>
                  </a:lnTo>
                  <a:lnTo>
                    <a:pt x="0" y="29424"/>
                  </a:lnTo>
                  <a:lnTo>
                    <a:pt x="10699" y="0"/>
                  </a:lnTo>
                  <a:lnTo>
                    <a:pt x="21399" y="29424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303993" y="284284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18724"/>
                  </a:moveTo>
                  <a:lnTo>
                    <a:pt x="21399" y="29424"/>
                  </a:lnTo>
                  <a:lnTo>
                    <a:pt x="10699" y="0"/>
                  </a:lnTo>
                  <a:lnTo>
                    <a:pt x="0" y="29424"/>
                  </a:lnTo>
                  <a:lnTo>
                    <a:pt x="10699" y="18724"/>
                  </a:lnTo>
                  <a:close/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314693" y="3775967"/>
              <a:ext cx="0" cy="481965"/>
            </a:xfrm>
            <a:custGeom>
              <a:avLst/>
              <a:gdLst/>
              <a:ahLst/>
              <a:cxnLst/>
              <a:rect l="l" t="t" r="r" b="b"/>
              <a:pathLst>
                <a:path w="0" h="481964">
                  <a:moveTo>
                    <a:pt x="0" y="4816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303993" y="375724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399" y="29424"/>
                  </a:moveTo>
                  <a:lnTo>
                    <a:pt x="10699" y="18724"/>
                  </a:lnTo>
                  <a:lnTo>
                    <a:pt x="0" y="29424"/>
                  </a:lnTo>
                  <a:lnTo>
                    <a:pt x="10699" y="0"/>
                  </a:lnTo>
                  <a:lnTo>
                    <a:pt x="21399" y="29424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303993" y="375724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699" y="18724"/>
                  </a:moveTo>
                  <a:lnTo>
                    <a:pt x="21399" y="29424"/>
                  </a:lnTo>
                  <a:lnTo>
                    <a:pt x="10699" y="0"/>
                  </a:lnTo>
                  <a:lnTo>
                    <a:pt x="0" y="29424"/>
                  </a:lnTo>
                  <a:lnTo>
                    <a:pt x="10699" y="18724"/>
                  </a:lnTo>
                  <a:close/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" name="object 56"/>
          <p:cNvGrpSpPr/>
          <p:nvPr/>
        </p:nvGrpSpPr>
        <p:grpSpPr>
          <a:xfrm>
            <a:off x="4270978" y="2416170"/>
            <a:ext cx="594360" cy="2254250"/>
            <a:chOff x="4270978" y="2416170"/>
            <a:chExt cx="594360" cy="2254250"/>
          </a:xfrm>
        </p:grpSpPr>
        <p:sp>
          <p:nvSpPr>
            <p:cNvPr id="57" name="object 57"/>
            <p:cNvSpPr/>
            <p:nvPr/>
          </p:nvSpPr>
          <p:spPr>
            <a:xfrm>
              <a:off x="4275741" y="353259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399"/>
                  </a:moveTo>
                  <a:lnTo>
                    <a:pt x="10699" y="10699"/>
                  </a:lnTo>
                  <a:lnTo>
                    <a:pt x="0" y="0"/>
                  </a:lnTo>
                  <a:lnTo>
                    <a:pt x="29424" y="10699"/>
                  </a:lnTo>
                  <a:lnTo>
                    <a:pt x="0" y="21399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275741" y="353259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699" y="10699"/>
                  </a:moveTo>
                  <a:lnTo>
                    <a:pt x="0" y="21399"/>
                  </a:lnTo>
                  <a:lnTo>
                    <a:pt x="29424" y="10699"/>
                  </a:lnTo>
                  <a:lnTo>
                    <a:pt x="0" y="0"/>
                  </a:lnTo>
                  <a:lnTo>
                    <a:pt x="10699" y="10699"/>
                  </a:lnTo>
                  <a:close/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319141" y="3343268"/>
              <a:ext cx="533400" cy="400050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466724" y="400049"/>
                  </a:moveTo>
                  <a:lnTo>
                    <a:pt x="66674" y="400049"/>
                  </a:lnTo>
                  <a:lnTo>
                    <a:pt x="40721" y="394809"/>
                  </a:lnTo>
                  <a:lnTo>
                    <a:pt x="19528" y="380521"/>
                  </a:lnTo>
                  <a:lnTo>
                    <a:pt x="5239" y="359327"/>
                  </a:lnTo>
                  <a:lnTo>
                    <a:pt x="0" y="333374"/>
                  </a:lnTo>
                  <a:lnTo>
                    <a:pt x="0" y="66674"/>
                  </a:lnTo>
                  <a:lnTo>
                    <a:pt x="5239" y="40721"/>
                  </a:lnTo>
                  <a:lnTo>
                    <a:pt x="19532" y="19524"/>
                  </a:lnTo>
                  <a:lnTo>
                    <a:pt x="40721" y="5239"/>
                  </a:lnTo>
                  <a:lnTo>
                    <a:pt x="66674" y="0"/>
                  </a:lnTo>
                  <a:lnTo>
                    <a:pt x="466724" y="0"/>
                  </a:lnTo>
                  <a:lnTo>
                    <a:pt x="503718" y="11200"/>
                  </a:lnTo>
                  <a:lnTo>
                    <a:pt x="528323" y="41159"/>
                  </a:lnTo>
                  <a:lnTo>
                    <a:pt x="533398" y="66674"/>
                  </a:lnTo>
                  <a:lnTo>
                    <a:pt x="533398" y="333374"/>
                  </a:lnTo>
                  <a:lnTo>
                    <a:pt x="528159" y="359327"/>
                  </a:lnTo>
                  <a:lnTo>
                    <a:pt x="513870" y="380521"/>
                  </a:lnTo>
                  <a:lnTo>
                    <a:pt x="492677" y="394809"/>
                  </a:lnTo>
                  <a:lnTo>
                    <a:pt x="466724" y="400049"/>
                  </a:lnTo>
                  <a:close/>
                </a:path>
              </a:pathLst>
            </a:custGeom>
            <a:solidFill>
              <a:srgbClr val="FD5B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319141" y="3343268"/>
              <a:ext cx="533400" cy="400050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0" y="66674"/>
                  </a:moveTo>
                  <a:lnTo>
                    <a:pt x="5239" y="40721"/>
                  </a:lnTo>
                  <a:lnTo>
                    <a:pt x="19528" y="19528"/>
                  </a:lnTo>
                  <a:lnTo>
                    <a:pt x="40721" y="5239"/>
                  </a:lnTo>
                  <a:lnTo>
                    <a:pt x="66674" y="0"/>
                  </a:lnTo>
                  <a:lnTo>
                    <a:pt x="466724" y="0"/>
                  </a:lnTo>
                  <a:lnTo>
                    <a:pt x="503718" y="11200"/>
                  </a:lnTo>
                  <a:lnTo>
                    <a:pt x="528323" y="41159"/>
                  </a:lnTo>
                  <a:lnTo>
                    <a:pt x="533398" y="66674"/>
                  </a:lnTo>
                  <a:lnTo>
                    <a:pt x="533398" y="333374"/>
                  </a:lnTo>
                  <a:lnTo>
                    <a:pt x="528159" y="359327"/>
                  </a:lnTo>
                  <a:lnTo>
                    <a:pt x="513870" y="380521"/>
                  </a:lnTo>
                  <a:lnTo>
                    <a:pt x="492677" y="394809"/>
                  </a:lnTo>
                  <a:lnTo>
                    <a:pt x="466724" y="400049"/>
                  </a:lnTo>
                  <a:lnTo>
                    <a:pt x="66674" y="400049"/>
                  </a:lnTo>
                  <a:lnTo>
                    <a:pt x="40721" y="394809"/>
                  </a:lnTo>
                  <a:lnTo>
                    <a:pt x="19528" y="380521"/>
                  </a:lnTo>
                  <a:lnTo>
                    <a:pt x="5239" y="359327"/>
                  </a:lnTo>
                  <a:lnTo>
                    <a:pt x="0" y="333374"/>
                  </a:lnTo>
                  <a:lnTo>
                    <a:pt x="0" y="66674"/>
                  </a:lnTo>
                  <a:close/>
                </a:path>
              </a:pathLst>
            </a:custGeom>
            <a:ln w="25399">
              <a:solidFill>
                <a:srgbClr val="B8850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319141" y="2428870"/>
              <a:ext cx="533400" cy="400050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266699" y="400049"/>
                  </a:moveTo>
                  <a:lnTo>
                    <a:pt x="212948" y="395985"/>
                  </a:lnTo>
                  <a:lnTo>
                    <a:pt x="162885" y="384330"/>
                  </a:lnTo>
                  <a:lnTo>
                    <a:pt x="117582" y="365889"/>
                  </a:lnTo>
                  <a:lnTo>
                    <a:pt x="78112" y="341464"/>
                  </a:lnTo>
                  <a:lnTo>
                    <a:pt x="45546" y="311862"/>
                  </a:lnTo>
                  <a:lnTo>
                    <a:pt x="20957" y="277884"/>
                  </a:lnTo>
                  <a:lnTo>
                    <a:pt x="5418" y="240337"/>
                  </a:lnTo>
                  <a:lnTo>
                    <a:pt x="0" y="200024"/>
                  </a:lnTo>
                  <a:lnTo>
                    <a:pt x="5418" y="159711"/>
                  </a:lnTo>
                  <a:lnTo>
                    <a:pt x="20957" y="122164"/>
                  </a:lnTo>
                  <a:lnTo>
                    <a:pt x="45546" y="88187"/>
                  </a:lnTo>
                  <a:lnTo>
                    <a:pt x="78112" y="58584"/>
                  </a:lnTo>
                  <a:lnTo>
                    <a:pt x="117582" y="34159"/>
                  </a:lnTo>
                  <a:lnTo>
                    <a:pt x="162885" y="15718"/>
                  </a:lnTo>
                  <a:lnTo>
                    <a:pt x="212948" y="4063"/>
                  </a:lnTo>
                  <a:lnTo>
                    <a:pt x="266699" y="0"/>
                  </a:lnTo>
                  <a:lnTo>
                    <a:pt x="320450" y="4063"/>
                  </a:lnTo>
                  <a:lnTo>
                    <a:pt x="370513" y="15718"/>
                  </a:lnTo>
                  <a:lnTo>
                    <a:pt x="415816" y="34159"/>
                  </a:lnTo>
                  <a:lnTo>
                    <a:pt x="455286" y="58584"/>
                  </a:lnTo>
                  <a:lnTo>
                    <a:pt x="487852" y="88187"/>
                  </a:lnTo>
                  <a:lnTo>
                    <a:pt x="512441" y="122164"/>
                  </a:lnTo>
                  <a:lnTo>
                    <a:pt x="527980" y="159711"/>
                  </a:lnTo>
                  <a:lnTo>
                    <a:pt x="533398" y="200024"/>
                  </a:lnTo>
                  <a:lnTo>
                    <a:pt x="527980" y="240337"/>
                  </a:lnTo>
                  <a:lnTo>
                    <a:pt x="512441" y="277884"/>
                  </a:lnTo>
                  <a:lnTo>
                    <a:pt x="487852" y="311862"/>
                  </a:lnTo>
                  <a:lnTo>
                    <a:pt x="455286" y="341464"/>
                  </a:lnTo>
                  <a:lnTo>
                    <a:pt x="415816" y="365889"/>
                  </a:lnTo>
                  <a:lnTo>
                    <a:pt x="370513" y="384330"/>
                  </a:lnTo>
                  <a:lnTo>
                    <a:pt x="320450" y="395985"/>
                  </a:lnTo>
                  <a:lnTo>
                    <a:pt x="266699" y="400049"/>
                  </a:lnTo>
                  <a:close/>
                </a:path>
              </a:pathLst>
            </a:custGeom>
            <a:solidFill>
              <a:srgbClr val="D6E6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319141" y="2428870"/>
              <a:ext cx="533400" cy="400050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0" y="200024"/>
                  </a:moveTo>
                  <a:lnTo>
                    <a:pt x="5418" y="159711"/>
                  </a:lnTo>
                  <a:lnTo>
                    <a:pt x="20957" y="122164"/>
                  </a:lnTo>
                  <a:lnTo>
                    <a:pt x="45546" y="88187"/>
                  </a:lnTo>
                  <a:lnTo>
                    <a:pt x="78112" y="58584"/>
                  </a:lnTo>
                  <a:lnTo>
                    <a:pt x="117582" y="34159"/>
                  </a:lnTo>
                  <a:lnTo>
                    <a:pt x="162885" y="15718"/>
                  </a:lnTo>
                  <a:lnTo>
                    <a:pt x="212948" y="4063"/>
                  </a:lnTo>
                  <a:lnTo>
                    <a:pt x="266699" y="0"/>
                  </a:lnTo>
                  <a:lnTo>
                    <a:pt x="320450" y="4063"/>
                  </a:lnTo>
                  <a:lnTo>
                    <a:pt x="370513" y="15718"/>
                  </a:lnTo>
                  <a:lnTo>
                    <a:pt x="415816" y="34159"/>
                  </a:lnTo>
                  <a:lnTo>
                    <a:pt x="455286" y="58584"/>
                  </a:lnTo>
                  <a:lnTo>
                    <a:pt x="487852" y="88187"/>
                  </a:lnTo>
                  <a:lnTo>
                    <a:pt x="512441" y="122164"/>
                  </a:lnTo>
                  <a:lnTo>
                    <a:pt x="527980" y="159711"/>
                  </a:lnTo>
                  <a:lnTo>
                    <a:pt x="533398" y="200024"/>
                  </a:lnTo>
                  <a:lnTo>
                    <a:pt x="527980" y="240337"/>
                  </a:lnTo>
                  <a:lnTo>
                    <a:pt x="512441" y="277884"/>
                  </a:lnTo>
                  <a:lnTo>
                    <a:pt x="487852" y="311862"/>
                  </a:lnTo>
                  <a:lnTo>
                    <a:pt x="455286" y="341464"/>
                  </a:lnTo>
                  <a:lnTo>
                    <a:pt x="415816" y="365889"/>
                  </a:lnTo>
                  <a:lnTo>
                    <a:pt x="370513" y="384330"/>
                  </a:lnTo>
                  <a:lnTo>
                    <a:pt x="320450" y="395985"/>
                  </a:lnTo>
                  <a:lnTo>
                    <a:pt x="266699" y="400049"/>
                  </a:lnTo>
                  <a:lnTo>
                    <a:pt x="212948" y="395985"/>
                  </a:lnTo>
                  <a:lnTo>
                    <a:pt x="162885" y="384330"/>
                  </a:lnTo>
                  <a:lnTo>
                    <a:pt x="117582" y="365889"/>
                  </a:lnTo>
                  <a:lnTo>
                    <a:pt x="78112" y="341464"/>
                  </a:lnTo>
                  <a:lnTo>
                    <a:pt x="45546" y="311862"/>
                  </a:lnTo>
                  <a:lnTo>
                    <a:pt x="20957" y="277884"/>
                  </a:lnTo>
                  <a:lnTo>
                    <a:pt x="5418" y="240337"/>
                  </a:lnTo>
                  <a:lnTo>
                    <a:pt x="0" y="200024"/>
                  </a:lnTo>
                  <a:close/>
                </a:path>
              </a:pathLst>
            </a:custGeom>
            <a:ln w="25399">
              <a:solidFill>
                <a:srgbClr val="607C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319141" y="4257666"/>
              <a:ext cx="533400" cy="400050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266699" y="400049"/>
                  </a:moveTo>
                  <a:lnTo>
                    <a:pt x="212948" y="395985"/>
                  </a:lnTo>
                  <a:lnTo>
                    <a:pt x="162885" y="384330"/>
                  </a:lnTo>
                  <a:lnTo>
                    <a:pt x="117582" y="365889"/>
                  </a:lnTo>
                  <a:lnTo>
                    <a:pt x="78112" y="341464"/>
                  </a:lnTo>
                  <a:lnTo>
                    <a:pt x="45546" y="311862"/>
                  </a:lnTo>
                  <a:lnTo>
                    <a:pt x="20957" y="277884"/>
                  </a:lnTo>
                  <a:lnTo>
                    <a:pt x="5418" y="240337"/>
                  </a:lnTo>
                  <a:lnTo>
                    <a:pt x="0" y="200024"/>
                  </a:lnTo>
                  <a:lnTo>
                    <a:pt x="5418" y="159711"/>
                  </a:lnTo>
                  <a:lnTo>
                    <a:pt x="20957" y="122164"/>
                  </a:lnTo>
                  <a:lnTo>
                    <a:pt x="45546" y="88187"/>
                  </a:lnTo>
                  <a:lnTo>
                    <a:pt x="78112" y="58584"/>
                  </a:lnTo>
                  <a:lnTo>
                    <a:pt x="117582" y="34159"/>
                  </a:lnTo>
                  <a:lnTo>
                    <a:pt x="162885" y="15718"/>
                  </a:lnTo>
                  <a:lnTo>
                    <a:pt x="212948" y="4063"/>
                  </a:lnTo>
                  <a:lnTo>
                    <a:pt x="266699" y="0"/>
                  </a:lnTo>
                  <a:lnTo>
                    <a:pt x="320450" y="4063"/>
                  </a:lnTo>
                  <a:lnTo>
                    <a:pt x="370513" y="15718"/>
                  </a:lnTo>
                  <a:lnTo>
                    <a:pt x="415816" y="34159"/>
                  </a:lnTo>
                  <a:lnTo>
                    <a:pt x="455286" y="58584"/>
                  </a:lnTo>
                  <a:lnTo>
                    <a:pt x="487852" y="88187"/>
                  </a:lnTo>
                  <a:lnTo>
                    <a:pt x="512441" y="122164"/>
                  </a:lnTo>
                  <a:lnTo>
                    <a:pt x="527980" y="159711"/>
                  </a:lnTo>
                  <a:lnTo>
                    <a:pt x="533398" y="200024"/>
                  </a:lnTo>
                  <a:lnTo>
                    <a:pt x="527980" y="240337"/>
                  </a:lnTo>
                  <a:lnTo>
                    <a:pt x="512441" y="277884"/>
                  </a:lnTo>
                  <a:lnTo>
                    <a:pt x="487852" y="311862"/>
                  </a:lnTo>
                  <a:lnTo>
                    <a:pt x="455286" y="341464"/>
                  </a:lnTo>
                  <a:lnTo>
                    <a:pt x="415816" y="365889"/>
                  </a:lnTo>
                  <a:lnTo>
                    <a:pt x="370513" y="384330"/>
                  </a:lnTo>
                  <a:lnTo>
                    <a:pt x="320450" y="395985"/>
                  </a:lnTo>
                  <a:lnTo>
                    <a:pt x="266699" y="400049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319141" y="4257666"/>
              <a:ext cx="533400" cy="400050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0" y="200024"/>
                  </a:moveTo>
                  <a:lnTo>
                    <a:pt x="5418" y="159711"/>
                  </a:lnTo>
                  <a:lnTo>
                    <a:pt x="20957" y="122164"/>
                  </a:lnTo>
                  <a:lnTo>
                    <a:pt x="45546" y="88187"/>
                  </a:lnTo>
                  <a:lnTo>
                    <a:pt x="78112" y="58584"/>
                  </a:lnTo>
                  <a:lnTo>
                    <a:pt x="117582" y="34159"/>
                  </a:lnTo>
                  <a:lnTo>
                    <a:pt x="162885" y="15718"/>
                  </a:lnTo>
                  <a:lnTo>
                    <a:pt x="212948" y="4063"/>
                  </a:lnTo>
                  <a:lnTo>
                    <a:pt x="266699" y="0"/>
                  </a:lnTo>
                  <a:lnTo>
                    <a:pt x="320450" y="4063"/>
                  </a:lnTo>
                  <a:lnTo>
                    <a:pt x="370513" y="15718"/>
                  </a:lnTo>
                  <a:lnTo>
                    <a:pt x="415816" y="34159"/>
                  </a:lnTo>
                  <a:lnTo>
                    <a:pt x="455286" y="58584"/>
                  </a:lnTo>
                  <a:lnTo>
                    <a:pt x="487852" y="88187"/>
                  </a:lnTo>
                  <a:lnTo>
                    <a:pt x="512441" y="122164"/>
                  </a:lnTo>
                  <a:lnTo>
                    <a:pt x="527980" y="159711"/>
                  </a:lnTo>
                  <a:lnTo>
                    <a:pt x="533398" y="200024"/>
                  </a:lnTo>
                  <a:lnTo>
                    <a:pt x="527980" y="240337"/>
                  </a:lnTo>
                  <a:lnTo>
                    <a:pt x="512441" y="277884"/>
                  </a:lnTo>
                  <a:lnTo>
                    <a:pt x="487852" y="311862"/>
                  </a:lnTo>
                  <a:lnTo>
                    <a:pt x="455286" y="341464"/>
                  </a:lnTo>
                  <a:lnTo>
                    <a:pt x="415816" y="365889"/>
                  </a:lnTo>
                  <a:lnTo>
                    <a:pt x="370513" y="384330"/>
                  </a:lnTo>
                  <a:lnTo>
                    <a:pt x="320450" y="395985"/>
                  </a:lnTo>
                  <a:lnTo>
                    <a:pt x="266699" y="400049"/>
                  </a:lnTo>
                  <a:lnTo>
                    <a:pt x="212948" y="395985"/>
                  </a:lnTo>
                  <a:lnTo>
                    <a:pt x="162885" y="384330"/>
                  </a:lnTo>
                  <a:lnTo>
                    <a:pt x="117582" y="365889"/>
                  </a:lnTo>
                  <a:lnTo>
                    <a:pt x="78112" y="341464"/>
                  </a:lnTo>
                  <a:lnTo>
                    <a:pt x="45546" y="311862"/>
                  </a:lnTo>
                  <a:lnTo>
                    <a:pt x="20957" y="277884"/>
                  </a:lnTo>
                  <a:lnTo>
                    <a:pt x="5418" y="240337"/>
                  </a:lnTo>
                  <a:lnTo>
                    <a:pt x="0" y="200024"/>
                  </a:lnTo>
                  <a:close/>
                </a:path>
              </a:pathLst>
            </a:custGeom>
            <a:ln w="25399">
              <a:solidFill>
                <a:srgbClr val="28697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4459587" y="2506647"/>
            <a:ext cx="2527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6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baseline="-32407" sz="1800" spc="-39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baseline="-32407" sz="1800">
              <a:latin typeface="Arial Black"/>
              <a:cs typeface="Arial Black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452499" y="3421046"/>
            <a:ext cx="266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4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dirty="0" baseline="-30092" sz="1800" spc="-382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baseline="-30092" sz="1800">
              <a:latin typeface="Arial Black"/>
              <a:cs typeface="Arial Black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452499" y="4335444"/>
            <a:ext cx="266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4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dirty="0" baseline="-30092" sz="1800" spc="-382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baseline="-30092" sz="1800">
              <a:latin typeface="Arial Black"/>
              <a:cs typeface="Arial Black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570378" y="2838081"/>
            <a:ext cx="31115" cy="1419860"/>
            <a:chOff x="4570378" y="2838081"/>
            <a:chExt cx="31115" cy="1419860"/>
          </a:xfrm>
        </p:grpSpPr>
        <p:sp>
          <p:nvSpPr>
            <p:cNvPr id="69" name="object 69"/>
            <p:cNvSpPr/>
            <p:nvPr/>
          </p:nvSpPr>
          <p:spPr>
            <a:xfrm>
              <a:off x="4585840" y="2861569"/>
              <a:ext cx="0" cy="481965"/>
            </a:xfrm>
            <a:custGeom>
              <a:avLst/>
              <a:gdLst/>
              <a:ahLst/>
              <a:cxnLst/>
              <a:rect l="l" t="t" r="r" b="b"/>
              <a:pathLst>
                <a:path w="0" h="481964">
                  <a:moveTo>
                    <a:pt x="0" y="481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575140" y="284284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4" y="29424"/>
                  </a:moveTo>
                  <a:lnTo>
                    <a:pt x="10699" y="18724"/>
                  </a:lnTo>
                  <a:lnTo>
                    <a:pt x="0" y="29424"/>
                  </a:lnTo>
                  <a:lnTo>
                    <a:pt x="10699" y="0"/>
                  </a:lnTo>
                  <a:lnTo>
                    <a:pt x="21424" y="29424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575140" y="284284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18724"/>
                  </a:moveTo>
                  <a:lnTo>
                    <a:pt x="21424" y="29424"/>
                  </a:lnTo>
                  <a:lnTo>
                    <a:pt x="10699" y="0"/>
                  </a:lnTo>
                  <a:lnTo>
                    <a:pt x="0" y="29424"/>
                  </a:lnTo>
                  <a:lnTo>
                    <a:pt x="10699" y="18724"/>
                  </a:lnTo>
                  <a:close/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585840" y="3775967"/>
              <a:ext cx="0" cy="481965"/>
            </a:xfrm>
            <a:custGeom>
              <a:avLst/>
              <a:gdLst/>
              <a:ahLst/>
              <a:cxnLst/>
              <a:rect l="l" t="t" r="r" b="b"/>
              <a:pathLst>
                <a:path w="0" h="481964">
                  <a:moveTo>
                    <a:pt x="0" y="4816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575140" y="375724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4" y="29424"/>
                  </a:moveTo>
                  <a:lnTo>
                    <a:pt x="10699" y="18724"/>
                  </a:lnTo>
                  <a:lnTo>
                    <a:pt x="0" y="29424"/>
                  </a:lnTo>
                  <a:lnTo>
                    <a:pt x="10699" y="0"/>
                  </a:lnTo>
                  <a:lnTo>
                    <a:pt x="21424" y="29424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575140" y="375724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699" y="18724"/>
                  </a:moveTo>
                  <a:lnTo>
                    <a:pt x="21424" y="29424"/>
                  </a:lnTo>
                  <a:lnTo>
                    <a:pt x="10699" y="0"/>
                  </a:lnTo>
                  <a:lnTo>
                    <a:pt x="0" y="29424"/>
                  </a:lnTo>
                  <a:lnTo>
                    <a:pt x="10699" y="18724"/>
                  </a:lnTo>
                  <a:close/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/>
          <p:cNvGrpSpPr/>
          <p:nvPr/>
        </p:nvGrpSpPr>
        <p:grpSpPr>
          <a:xfrm>
            <a:off x="5542126" y="3527830"/>
            <a:ext cx="39370" cy="31115"/>
            <a:chOff x="5542126" y="3527830"/>
            <a:chExt cx="39370" cy="31115"/>
          </a:xfrm>
        </p:grpSpPr>
        <p:sp>
          <p:nvSpPr>
            <p:cNvPr id="76" name="object 76"/>
            <p:cNvSpPr/>
            <p:nvPr/>
          </p:nvSpPr>
          <p:spPr>
            <a:xfrm>
              <a:off x="5546888" y="353259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399"/>
                  </a:moveTo>
                  <a:lnTo>
                    <a:pt x="10699" y="10699"/>
                  </a:lnTo>
                  <a:lnTo>
                    <a:pt x="0" y="0"/>
                  </a:lnTo>
                  <a:lnTo>
                    <a:pt x="29424" y="10699"/>
                  </a:lnTo>
                  <a:lnTo>
                    <a:pt x="0" y="21399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546888" y="353259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699" y="10699"/>
                  </a:moveTo>
                  <a:lnTo>
                    <a:pt x="0" y="21399"/>
                  </a:lnTo>
                  <a:lnTo>
                    <a:pt x="29424" y="10699"/>
                  </a:lnTo>
                  <a:lnTo>
                    <a:pt x="0" y="0"/>
                  </a:lnTo>
                  <a:lnTo>
                    <a:pt x="10699" y="10699"/>
                  </a:lnTo>
                  <a:close/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3025278" y="3887817"/>
            <a:ext cx="274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75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dirty="0" baseline="-30092" sz="1800" spc="-412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endParaRPr baseline="-30092" sz="1800">
              <a:latin typeface="Arial Black"/>
              <a:cs typeface="Arial Black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713212" y="2963846"/>
            <a:ext cx="307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310">
                <a:solidFill>
                  <a:srgbClr val="BF791A"/>
                </a:solidFill>
                <a:latin typeface="Arial Black"/>
                <a:cs typeface="Arial Black"/>
              </a:rPr>
              <a:t>w</a:t>
            </a:r>
            <a:r>
              <a:rPr dirty="0" baseline="-30092" sz="1800" spc="-465">
                <a:solidFill>
                  <a:srgbClr val="BF791A"/>
                </a:solidFill>
                <a:latin typeface="Arial Black"/>
                <a:cs typeface="Arial Black"/>
              </a:rPr>
              <a:t>y</a:t>
            </a:r>
            <a:endParaRPr baseline="-30092" sz="1800">
              <a:latin typeface="Arial Black"/>
              <a:cs typeface="Arial Black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767981" y="3900089"/>
            <a:ext cx="164465" cy="274320"/>
          </a:xfrm>
          <a:custGeom>
            <a:avLst/>
            <a:gdLst/>
            <a:ahLst/>
            <a:cxnLst/>
            <a:rect l="l" t="t" r="r" b="b"/>
            <a:pathLst>
              <a:path w="164464" h="274320">
                <a:moveTo>
                  <a:pt x="164418" y="274319"/>
                </a:moveTo>
                <a:lnTo>
                  <a:pt x="0" y="274319"/>
                </a:lnTo>
                <a:lnTo>
                  <a:pt x="0" y="0"/>
                </a:lnTo>
                <a:lnTo>
                  <a:pt x="164418" y="0"/>
                </a:lnTo>
                <a:lnTo>
                  <a:pt x="164418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2246740" y="3049571"/>
            <a:ext cx="3385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334135" algn="l"/>
                <a:tab pos="2075814" algn="l"/>
                <a:tab pos="2605405" algn="l"/>
                <a:tab pos="3347085" algn="l"/>
              </a:tabLst>
            </a:pPr>
            <a:r>
              <a:rPr dirty="0" u="sng" sz="1200">
                <a:solidFill>
                  <a:srgbClr val="BF791A"/>
                </a:solidFill>
                <a:uFill>
                  <a:solidFill>
                    <a:srgbClr val="0B6274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baseline="20061" sz="2700" spc="-465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dirty="0" sz="1200" spc="-310">
                <a:solidFill>
                  <a:srgbClr val="FFFFFF"/>
                </a:solidFill>
                <a:latin typeface="Arial Black"/>
                <a:cs typeface="Arial Black"/>
              </a:rPr>
              <a:t>y	</a:t>
            </a:r>
            <a:r>
              <a:rPr dirty="0" u="sng" sz="1200" spc="-310">
                <a:solidFill>
                  <a:srgbClr val="FFFFFF"/>
                </a:solidFill>
                <a:uFill>
                  <a:solidFill>
                    <a:srgbClr val="0B6274"/>
                  </a:solidFill>
                </a:uFill>
                <a:latin typeface="Arial Black"/>
                <a:cs typeface="Arial Black"/>
              </a:rPr>
              <a:t> 	</a:t>
            </a:r>
            <a:r>
              <a:rPr dirty="0" baseline="20061" sz="2700" spc="-465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dirty="0" sz="1200" spc="-310">
                <a:solidFill>
                  <a:srgbClr val="BF791A"/>
                </a:solidFill>
                <a:latin typeface="Arial Black"/>
                <a:cs typeface="Arial Black"/>
              </a:rPr>
              <a:t>y	</a:t>
            </a:r>
            <a:r>
              <a:rPr dirty="0" u="sng" sz="1200" spc="-310">
                <a:solidFill>
                  <a:srgbClr val="BF791A"/>
                </a:solidFill>
                <a:uFill>
                  <a:solidFill>
                    <a:srgbClr val="0B6274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729881" y="3878245"/>
            <a:ext cx="274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75">
                <a:solidFill>
                  <a:srgbClr val="BF791A"/>
                </a:solidFill>
                <a:latin typeface="Arial Black"/>
                <a:cs typeface="Arial Black"/>
              </a:rPr>
              <a:t>w</a:t>
            </a:r>
            <a:r>
              <a:rPr dirty="0" baseline="-30092" sz="1800" spc="-412">
                <a:solidFill>
                  <a:srgbClr val="BF791A"/>
                </a:solidFill>
                <a:latin typeface="Arial Black"/>
                <a:cs typeface="Arial Black"/>
              </a:rPr>
              <a:t>i</a:t>
            </a:r>
            <a:endParaRPr baseline="-30092" sz="1800">
              <a:latin typeface="Arial Black"/>
              <a:cs typeface="Arial Black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320676" y="3878245"/>
            <a:ext cx="274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75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dirty="0" baseline="-30092" sz="1800" spc="-412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endParaRPr baseline="-30092" sz="1800">
              <a:latin typeface="Arial Black"/>
              <a:cs typeface="Arial Black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991162" y="3388386"/>
            <a:ext cx="2270125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75945" algn="l"/>
                <a:tab pos="925194" algn="l"/>
                <a:tab pos="1136015" algn="l"/>
                <a:tab pos="1703070" algn="l"/>
                <a:tab pos="1951355" algn="l"/>
              </a:tabLst>
            </a:pPr>
            <a:r>
              <a:rPr dirty="0" sz="1300" spc="-100">
                <a:solidFill>
                  <a:srgbClr val="FFFFFF"/>
                </a:solidFill>
                <a:latin typeface="Arial Black"/>
                <a:cs typeface="Arial Black"/>
              </a:rPr>
              <a:t>(t)	</a:t>
            </a:r>
            <a:r>
              <a:rPr dirty="0" sz="1300" spc="-204">
                <a:solidFill>
                  <a:srgbClr val="FFFFFF"/>
                </a:solidFill>
                <a:latin typeface="Arial Black"/>
                <a:cs typeface="Arial Black"/>
              </a:rPr>
              <a:t>h	</a:t>
            </a:r>
            <a:r>
              <a:rPr dirty="0" sz="1300" spc="-145">
                <a:solidFill>
                  <a:srgbClr val="FFFFFF"/>
                </a:solidFill>
                <a:latin typeface="Arial Black"/>
                <a:cs typeface="Arial Black"/>
              </a:rPr>
              <a:t>i	</a:t>
            </a:r>
            <a:r>
              <a:rPr dirty="0" sz="1300" spc="-100">
                <a:solidFill>
                  <a:srgbClr val="FFFFFF"/>
                </a:solidFill>
                <a:latin typeface="Arial Black"/>
                <a:cs typeface="Arial Black"/>
              </a:rPr>
              <a:t>(t)	</a:t>
            </a:r>
            <a:r>
              <a:rPr dirty="0" sz="1300" spc="-215">
                <a:solidFill>
                  <a:srgbClr val="FFFFFF"/>
                </a:solidFill>
                <a:latin typeface="Arial Black"/>
                <a:cs typeface="Arial Black"/>
              </a:rPr>
              <a:t>y	</a:t>
            </a:r>
            <a:r>
              <a:rPr dirty="0" sz="1300" spc="-105">
                <a:solidFill>
                  <a:srgbClr val="FFFFFF"/>
                </a:solidFill>
                <a:latin typeface="Arial Black"/>
                <a:cs typeface="Arial Black"/>
              </a:rPr>
              <a:t>(t-1)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651584" y="3388386"/>
            <a:ext cx="110489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-204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864213" y="3208470"/>
            <a:ext cx="29800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285" algn="l"/>
                <a:tab pos="1428750" algn="l"/>
                <a:tab pos="2453640" algn="l"/>
              </a:tabLst>
            </a:pPr>
            <a:r>
              <a:rPr dirty="0" sz="2000" spc="-335">
                <a:solidFill>
                  <a:srgbClr val="FFFFFF"/>
                </a:solidFill>
                <a:latin typeface="Arial Black"/>
                <a:cs typeface="Arial Black"/>
              </a:rPr>
              <a:t>h	</a:t>
            </a:r>
            <a:r>
              <a:rPr dirty="0" sz="2000" spc="-155">
                <a:solidFill>
                  <a:srgbClr val="FFFFFF"/>
                </a:solidFill>
                <a:latin typeface="Arial Black"/>
                <a:cs typeface="Arial Black"/>
              </a:rPr>
              <a:t>= </a:t>
            </a:r>
            <a:r>
              <a:rPr dirty="0" sz="2000" spc="-484">
                <a:solidFill>
                  <a:srgbClr val="FFFFFF"/>
                </a:solidFill>
                <a:latin typeface="Arial Black"/>
                <a:cs typeface="Arial Black"/>
              </a:rPr>
              <a:t>g  </a:t>
            </a:r>
            <a:r>
              <a:rPr dirty="0" sz="2000" spc="-3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295">
                <a:solidFill>
                  <a:srgbClr val="FFFFFF"/>
                </a:solidFill>
                <a:latin typeface="Arial Black"/>
                <a:cs typeface="Arial Black"/>
              </a:rPr>
              <a:t>(w</a:t>
            </a:r>
            <a:r>
              <a:rPr dirty="0" sz="2000" spc="-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335">
                <a:solidFill>
                  <a:srgbClr val="FFFFFF"/>
                </a:solidFill>
                <a:latin typeface="Arial Black"/>
                <a:cs typeface="Arial Black"/>
              </a:rPr>
              <a:t>x	</a:t>
            </a:r>
            <a:r>
              <a:rPr dirty="0" sz="2000" spc="-155">
                <a:solidFill>
                  <a:srgbClr val="FFFFFF"/>
                </a:solidFill>
                <a:latin typeface="Arial Black"/>
                <a:cs typeface="Arial Black"/>
              </a:rPr>
              <a:t>+</a:t>
            </a:r>
            <a:r>
              <a:rPr dirty="0" sz="20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450">
                <a:solidFill>
                  <a:srgbClr val="FFFFFF"/>
                </a:solidFill>
                <a:latin typeface="Arial Black"/>
                <a:cs typeface="Arial Black"/>
              </a:rPr>
              <a:t>w   </a:t>
            </a:r>
            <a:r>
              <a:rPr dirty="0" sz="2000" spc="-3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335">
                <a:solidFill>
                  <a:srgbClr val="FFFFFF"/>
                </a:solidFill>
                <a:latin typeface="Arial Black"/>
                <a:cs typeface="Arial Black"/>
              </a:rPr>
              <a:t>h	</a:t>
            </a:r>
            <a:r>
              <a:rPr dirty="0" sz="2000" spc="-155">
                <a:solidFill>
                  <a:srgbClr val="FFFFFF"/>
                </a:solidFill>
                <a:latin typeface="Arial Black"/>
                <a:cs typeface="Arial Black"/>
              </a:rPr>
              <a:t>+ </a:t>
            </a:r>
            <a:r>
              <a:rPr dirty="0" sz="2000" spc="-335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r>
              <a:rPr dirty="0" sz="2000" spc="-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838813" y="3590317"/>
            <a:ext cx="20529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165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baseline="-32051" sz="1950" spc="-247">
                <a:solidFill>
                  <a:srgbClr val="FFFFFF"/>
                </a:solidFill>
                <a:latin typeface="Arial Black"/>
                <a:cs typeface="Arial Black"/>
              </a:rPr>
              <a:t>(t) </a:t>
            </a:r>
            <a:r>
              <a:rPr dirty="0" sz="2000" spc="-155">
                <a:solidFill>
                  <a:srgbClr val="FFFFFF"/>
                </a:solidFill>
                <a:latin typeface="Arial Black"/>
                <a:cs typeface="Arial Black"/>
              </a:rPr>
              <a:t>= </a:t>
            </a:r>
            <a:r>
              <a:rPr dirty="0" sz="2000" spc="-30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dirty="0" baseline="-32051" sz="1950" spc="-45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sz="2000" spc="-300">
                <a:solidFill>
                  <a:srgbClr val="FFFFFF"/>
                </a:solidFill>
                <a:latin typeface="Arial Black"/>
                <a:cs typeface="Arial Black"/>
              </a:rPr>
              <a:t>(w</a:t>
            </a:r>
            <a:r>
              <a:rPr dirty="0" baseline="-32051" sz="1950" spc="-450">
                <a:solidFill>
                  <a:srgbClr val="FFFFFF"/>
                </a:solidFill>
                <a:latin typeface="Arial Black"/>
                <a:cs typeface="Arial Black"/>
              </a:rPr>
              <a:t>y </a:t>
            </a:r>
            <a:r>
              <a:rPr dirty="0" sz="2000" spc="-160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dirty="0" baseline="-32051" sz="1950" spc="-240">
                <a:solidFill>
                  <a:srgbClr val="FFFFFF"/>
                </a:solidFill>
                <a:latin typeface="Arial Black"/>
                <a:cs typeface="Arial Black"/>
              </a:rPr>
              <a:t>(t) </a:t>
            </a:r>
            <a:r>
              <a:rPr dirty="0" sz="2000" spc="-155">
                <a:solidFill>
                  <a:srgbClr val="FFFFFF"/>
                </a:solidFill>
                <a:latin typeface="Arial Black"/>
                <a:cs typeface="Arial Black"/>
              </a:rPr>
              <a:t>+</a:t>
            </a:r>
            <a:r>
              <a:rPr dirty="0" sz="20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229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r>
              <a:rPr dirty="0" baseline="-32051" sz="1950" spc="-345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dirty="0" sz="2000" spc="-229">
                <a:solidFill>
                  <a:srgbClr val="FFFFFF"/>
                </a:solidFill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034792" y="857248"/>
            <a:ext cx="184785" cy="400050"/>
          </a:xfrm>
          <a:custGeom>
            <a:avLst/>
            <a:gdLst/>
            <a:ahLst/>
            <a:cxnLst/>
            <a:rect l="l" t="t" r="r" b="b"/>
            <a:pathLst>
              <a:path w="184784" h="400050">
                <a:moveTo>
                  <a:pt x="184404" y="400049"/>
                </a:moveTo>
                <a:lnTo>
                  <a:pt x="0" y="400049"/>
                </a:lnTo>
                <a:lnTo>
                  <a:pt x="0" y="0"/>
                </a:lnTo>
                <a:lnTo>
                  <a:pt x="184404" y="0"/>
                </a:lnTo>
                <a:lnTo>
                  <a:pt x="184404" y="4000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790" y="1379"/>
            <a:ext cx="6459855" cy="1094105"/>
          </a:xfrm>
          <a:prstGeom prst="rect"/>
        </p:spPr>
        <p:txBody>
          <a:bodyPr wrap="square" lIns="0" tIns="78740" rIns="0" bIns="0" rtlCol="0" vert="horz">
            <a:spAutoFit/>
          </a:bodyPr>
          <a:lstStyle/>
          <a:p>
            <a:pPr marL="12700" marR="5080">
              <a:lnSpc>
                <a:spcPts val="3970"/>
              </a:lnSpc>
              <a:spcBef>
                <a:spcPts val="620"/>
              </a:spcBef>
            </a:pPr>
            <a:r>
              <a:rPr dirty="0" sz="3700" spc="25"/>
              <a:t>Training </a:t>
            </a:r>
            <a:r>
              <a:rPr dirty="0" sz="3700" spc="85"/>
              <a:t>of </a:t>
            </a:r>
            <a:r>
              <a:rPr dirty="0" sz="3700" spc="35"/>
              <a:t>Recurrent</a:t>
            </a:r>
            <a:r>
              <a:rPr dirty="0" sz="3700" spc="-400"/>
              <a:t> </a:t>
            </a:r>
            <a:r>
              <a:rPr dirty="0" sz="3700" spc="45"/>
              <a:t>Neural  </a:t>
            </a:r>
            <a:r>
              <a:rPr dirty="0" sz="3700" spc="70"/>
              <a:t>Network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1229738" y="1208514"/>
            <a:ext cx="58305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8245" algn="l"/>
                <a:tab pos="4439285" algn="l"/>
              </a:tabLst>
            </a:pPr>
            <a:r>
              <a:rPr dirty="0" sz="2800" spc="-335">
                <a:latin typeface="Arial Black"/>
                <a:cs typeface="Arial Black"/>
              </a:rPr>
              <a:t>R</a:t>
            </a:r>
            <a:r>
              <a:rPr dirty="0" sz="2800" spc="-370">
                <a:latin typeface="Arial Black"/>
                <a:cs typeface="Arial Black"/>
              </a:rPr>
              <a:t>ecur</a:t>
            </a:r>
            <a:r>
              <a:rPr dirty="0" sz="2800" spc="-285">
                <a:latin typeface="Arial Black"/>
                <a:cs typeface="Arial Black"/>
              </a:rPr>
              <a:t>r</a:t>
            </a:r>
            <a:r>
              <a:rPr dirty="0" sz="2800" spc="-310">
                <a:latin typeface="Arial Black"/>
                <a:cs typeface="Arial Black"/>
              </a:rPr>
              <a:t>ent</a:t>
            </a:r>
            <a:r>
              <a:rPr dirty="0" sz="2800">
                <a:latin typeface="Arial Black"/>
                <a:cs typeface="Arial Black"/>
              </a:rPr>
              <a:t>	</a:t>
            </a:r>
            <a:r>
              <a:rPr dirty="0" sz="2800" spc="-330">
                <a:latin typeface="Arial Black"/>
                <a:cs typeface="Arial Black"/>
              </a:rPr>
              <a:t>Neu</a:t>
            </a:r>
            <a:r>
              <a:rPr dirty="0" sz="2800" spc="-215">
                <a:latin typeface="Arial Black"/>
                <a:cs typeface="Arial Black"/>
              </a:rPr>
              <a:t>r</a:t>
            </a:r>
            <a:r>
              <a:rPr dirty="0" sz="2800" spc="-245">
                <a:latin typeface="Arial Black"/>
                <a:cs typeface="Arial Black"/>
              </a:rPr>
              <a:t>al</a:t>
            </a:r>
            <a:r>
              <a:rPr dirty="0" sz="2800">
                <a:latin typeface="Arial Black"/>
                <a:cs typeface="Arial Black"/>
              </a:rPr>
              <a:t>	</a:t>
            </a:r>
            <a:r>
              <a:rPr dirty="0" sz="2800" spc="-350">
                <a:latin typeface="Arial Black"/>
                <a:cs typeface="Arial Black"/>
              </a:rPr>
              <a:t>Ne</a:t>
            </a:r>
            <a:r>
              <a:rPr dirty="0" sz="2800" spc="-200">
                <a:latin typeface="Arial Black"/>
                <a:cs typeface="Arial Black"/>
              </a:rPr>
              <a:t>t</a:t>
            </a:r>
            <a:r>
              <a:rPr dirty="0" sz="2800" spc="-310">
                <a:latin typeface="Arial Black"/>
                <a:cs typeface="Arial Black"/>
              </a:rPr>
              <a:t>w</a:t>
            </a:r>
            <a:r>
              <a:rPr dirty="0" sz="2800" spc="-340">
                <a:latin typeface="Arial Black"/>
                <a:cs typeface="Arial Black"/>
              </a:rPr>
              <a:t>ork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4201" y="1208514"/>
            <a:ext cx="7562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55">
                <a:latin typeface="Arial Black"/>
                <a:cs typeface="Arial Black"/>
              </a:rPr>
              <a:t>uses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0554" y="4113301"/>
            <a:ext cx="354123" cy="333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0554" y="4618125"/>
            <a:ext cx="354123" cy="333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algn="just" marL="224154" marR="5080">
              <a:lnSpc>
                <a:spcPct val="100400"/>
              </a:lnSpc>
              <a:spcBef>
                <a:spcPts val="85"/>
              </a:spcBef>
            </a:pPr>
            <a:r>
              <a:rPr dirty="0" spc="-325"/>
              <a:t>backpropagation </a:t>
            </a:r>
            <a:r>
              <a:rPr dirty="0" spc="-280"/>
              <a:t>algorithm, </a:t>
            </a:r>
            <a:r>
              <a:rPr dirty="0" spc="-265"/>
              <a:t>but </a:t>
            </a:r>
            <a:r>
              <a:rPr dirty="0" spc="-275"/>
              <a:t>it </a:t>
            </a:r>
            <a:r>
              <a:rPr dirty="0" spc="-325"/>
              <a:t>is </a:t>
            </a:r>
            <a:r>
              <a:rPr dirty="0" spc="-265"/>
              <a:t>applied  </a:t>
            </a:r>
            <a:r>
              <a:rPr dirty="0" spc="-250"/>
              <a:t>for </a:t>
            </a:r>
            <a:r>
              <a:rPr dirty="0" spc="-300"/>
              <a:t>every </a:t>
            </a:r>
            <a:r>
              <a:rPr dirty="0" spc="-330"/>
              <a:t>time </a:t>
            </a:r>
            <a:r>
              <a:rPr dirty="0" spc="-340"/>
              <a:t>stamp. </a:t>
            </a:r>
            <a:r>
              <a:rPr dirty="0" spc="-320"/>
              <a:t>It </a:t>
            </a:r>
            <a:r>
              <a:rPr dirty="0" spc="-325"/>
              <a:t>is </a:t>
            </a:r>
            <a:r>
              <a:rPr dirty="0" spc="-340"/>
              <a:t>commonly </a:t>
            </a:r>
            <a:r>
              <a:rPr dirty="0" spc="-330"/>
              <a:t>known </a:t>
            </a:r>
            <a:r>
              <a:rPr dirty="0" spc="-375"/>
              <a:t>as  </a:t>
            </a:r>
            <a:r>
              <a:rPr dirty="0" spc="-325"/>
              <a:t>Backpropagation </a:t>
            </a:r>
            <a:r>
              <a:rPr dirty="0" spc="-275"/>
              <a:t>Through </a:t>
            </a:r>
            <a:r>
              <a:rPr dirty="0" spc="-335"/>
              <a:t>Time</a:t>
            </a:r>
            <a:r>
              <a:rPr dirty="0" spc="-55"/>
              <a:t> </a:t>
            </a:r>
            <a:r>
              <a:rPr dirty="0" spc="-260"/>
              <a:t>(BTT).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/>
          </a:p>
          <a:p>
            <a:pPr marL="224154">
              <a:lnSpc>
                <a:spcPct val="100000"/>
              </a:lnSpc>
            </a:pPr>
            <a:r>
              <a:rPr dirty="0" spc="-360"/>
              <a:t>Issues </a:t>
            </a:r>
            <a:r>
              <a:rPr dirty="0" spc="-280"/>
              <a:t>with</a:t>
            </a:r>
            <a:r>
              <a:rPr dirty="0" spc="-75"/>
              <a:t> </a:t>
            </a:r>
            <a:r>
              <a:rPr dirty="0" spc="-325"/>
              <a:t>Backpropagation:</a:t>
            </a: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507365" algn="l"/>
              </a:tabLst>
            </a:pPr>
            <a:r>
              <a:rPr dirty="0" sz="2200" spc="944">
                <a:latin typeface="DejaVu Sans"/>
                <a:cs typeface="DejaVu Sans"/>
              </a:rPr>
              <a:t>⚫	</a:t>
            </a:r>
            <a:r>
              <a:rPr dirty="0" spc="-310"/>
              <a:t>Vanishing</a:t>
            </a:r>
            <a:r>
              <a:rPr dirty="0" spc="-220"/>
              <a:t> </a:t>
            </a:r>
            <a:r>
              <a:rPr dirty="0" spc="-300"/>
              <a:t>Gradient</a:t>
            </a:r>
            <a:endParaRPr sz="2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507365" algn="l"/>
              </a:tabLst>
            </a:pPr>
            <a:r>
              <a:rPr dirty="0" sz="2200" spc="944">
                <a:latin typeface="DejaVu Sans"/>
                <a:cs typeface="DejaVu Sans"/>
              </a:rPr>
              <a:t>⚫	</a:t>
            </a:r>
            <a:r>
              <a:rPr dirty="0" spc="-275"/>
              <a:t>Exploding</a:t>
            </a:r>
            <a:r>
              <a:rPr dirty="0" spc="-220"/>
              <a:t> </a:t>
            </a:r>
            <a:r>
              <a:rPr dirty="0" spc="-300"/>
              <a:t>Gradient</a:t>
            </a:r>
            <a:endParaRPr sz="2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622" y="127762"/>
            <a:ext cx="46831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110"/>
              <a:t>Vanishing</a:t>
            </a:r>
            <a:r>
              <a:rPr dirty="0" sz="4000" spc="-180"/>
              <a:t> </a:t>
            </a:r>
            <a:r>
              <a:rPr dirty="0" sz="4000" spc="55"/>
              <a:t>Gradient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441693" y="990598"/>
            <a:ext cx="3403593" cy="58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05193" y="1028697"/>
            <a:ext cx="3276600" cy="457200"/>
          </a:xfrm>
          <a:prstGeom prst="rect">
            <a:avLst/>
          </a:prstGeom>
          <a:solidFill>
            <a:srgbClr val="0B6274"/>
          </a:solidFill>
        </p:spPr>
        <p:txBody>
          <a:bodyPr wrap="square" lIns="0" tIns="34925" rIns="0" bIns="0" rtlCol="0" vert="horz">
            <a:spAutoFit/>
          </a:bodyPr>
          <a:lstStyle/>
          <a:p>
            <a:pPr marL="610870">
              <a:lnSpc>
                <a:spcPct val="100000"/>
              </a:lnSpc>
              <a:spcBef>
                <a:spcPts val="275"/>
              </a:spcBef>
            </a:pPr>
            <a:r>
              <a:rPr dirty="0" sz="2400" spc="-425">
                <a:solidFill>
                  <a:srgbClr val="FFFFFF"/>
                </a:solidFill>
                <a:latin typeface="Arial Black"/>
                <a:cs typeface="Arial Black"/>
              </a:rPr>
              <a:t>Backpropagation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09594" y="1481134"/>
            <a:ext cx="5131435" cy="2694305"/>
            <a:chOff x="3009594" y="1481134"/>
            <a:chExt cx="5131435" cy="2694305"/>
          </a:xfrm>
        </p:grpSpPr>
        <p:sp>
          <p:nvSpPr>
            <p:cNvPr id="6" name="object 6"/>
            <p:cNvSpPr/>
            <p:nvPr/>
          </p:nvSpPr>
          <p:spPr>
            <a:xfrm>
              <a:off x="5143489" y="1485896"/>
              <a:ext cx="0" cy="310515"/>
            </a:xfrm>
            <a:custGeom>
              <a:avLst/>
              <a:gdLst/>
              <a:ahLst/>
              <a:cxnLst/>
              <a:rect l="l" t="t" r="r" b="b"/>
              <a:pathLst>
                <a:path w="0" h="310514">
                  <a:moveTo>
                    <a:pt x="0" y="0"/>
                  </a:moveTo>
                  <a:lnTo>
                    <a:pt x="0" y="310256"/>
                  </a:lnTo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32789" y="17854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29429"/>
                  </a:moveTo>
                  <a:lnTo>
                    <a:pt x="0" y="0"/>
                  </a:lnTo>
                  <a:lnTo>
                    <a:pt x="10699" y="10712"/>
                  </a:lnTo>
                  <a:lnTo>
                    <a:pt x="21399" y="0"/>
                  </a:lnTo>
                  <a:lnTo>
                    <a:pt x="10699" y="29429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32789" y="17854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10712"/>
                  </a:moveTo>
                  <a:lnTo>
                    <a:pt x="0" y="0"/>
                  </a:lnTo>
                  <a:lnTo>
                    <a:pt x="10699" y="29429"/>
                  </a:lnTo>
                  <a:lnTo>
                    <a:pt x="21399" y="0"/>
                  </a:lnTo>
                  <a:lnTo>
                    <a:pt x="10699" y="10712"/>
                  </a:lnTo>
                  <a:close/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09594" y="1828796"/>
              <a:ext cx="4267791" cy="9986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51488" y="3419468"/>
              <a:ext cx="2489195" cy="755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14988" y="3457568"/>
              <a:ext cx="2362200" cy="628650"/>
            </a:xfrm>
            <a:custGeom>
              <a:avLst/>
              <a:gdLst/>
              <a:ahLst/>
              <a:cxnLst/>
              <a:rect l="l" t="t" r="r" b="b"/>
              <a:pathLst>
                <a:path w="2362200" h="628650">
                  <a:moveTo>
                    <a:pt x="2257420" y="628648"/>
                  </a:moveTo>
                  <a:lnTo>
                    <a:pt x="104774" y="628648"/>
                  </a:lnTo>
                  <a:lnTo>
                    <a:pt x="63987" y="620416"/>
                  </a:lnTo>
                  <a:lnTo>
                    <a:pt x="30684" y="597964"/>
                  </a:lnTo>
                  <a:lnTo>
                    <a:pt x="8232" y="564660"/>
                  </a:lnTo>
                  <a:lnTo>
                    <a:pt x="0" y="523873"/>
                  </a:lnTo>
                  <a:lnTo>
                    <a:pt x="0" y="104774"/>
                  </a:lnTo>
                  <a:lnTo>
                    <a:pt x="8232" y="63987"/>
                  </a:lnTo>
                  <a:lnTo>
                    <a:pt x="30684" y="30684"/>
                  </a:lnTo>
                  <a:lnTo>
                    <a:pt x="63987" y="8232"/>
                  </a:lnTo>
                  <a:lnTo>
                    <a:pt x="104774" y="0"/>
                  </a:lnTo>
                  <a:lnTo>
                    <a:pt x="2257420" y="0"/>
                  </a:lnTo>
                  <a:lnTo>
                    <a:pt x="2297504" y="7981"/>
                  </a:lnTo>
                  <a:lnTo>
                    <a:pt x="2331495" y="30699"/>
                  </a:lnTo>
                  <a:lnTo>
                    <a:pt x="2354214" y="64690"/>
                  </a:lnTo>
                  <a:lnTo>
                    <a:pt x="2362195" y="104774"/>
                  </a:lnTo>
                  <a:lnTo>
                    <a:pt x="2362195" y="523873"/>
                  </a:lnTo>
                  <a:lnTo>
                    <a:pt x="2353962" y="564660"/>
                  </a:lnTo>
                  <a:lnTo>
                    <a:pt x="2331510" y="597964"/>
                  </a:lnTo>
                  <a:lnTo>
                    <a:pt x="2298207" y="620416"/>
                  </a:lnTo>
                  <a:lnTo>
                    <a:pt x="2257420" y="628648"/>
                  </a:lnTo>
                  <a:close/>
                </a:path>
              </a:pathLst>
            </a:custGeom>
            <a:solidFill>
              <a:srgbClr val="D6E6A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210089" y="3473824"/>
            <a:ext cx="136842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9050" marR="5080" indent="-6985">
              <a:lnSpc>
                <a:spcPct val="100699"/>
              </a:lnSpc>
              <a:spcBef>
                <a:spcPts val="85"/>
              </a:spcBef>
            </a:pPr>
            <a:r>
              <a:rPr dirty="0" sz="1800" spc="-204">
                <a:solidFill>
                  <a:srgbClr val="FFFFFF"/>
                </a:solidFill>
                <a:latin typeface="Arial Black"/>
                <a:cs typeface="Arial Black"/>
              </a:rPr>
              <a:t>∆w </a:t>
            </a:r>
            <a:r>
              <a:rPr dirty="0" sz="1800" spc="-145">
                <a:solidFill>
                  <a:srgbClr val="FFFFFF"/>
                </a:solidFill>
                <a:latin typeface="Arial Black"/>
                <a:cs typeface="Arial Black"/>
              </a:rPr>
              <a:t>&lt;&lt;&lt;&lt;&lt;&lt; </a:t>
            </a:r>
            <a:r>
              <a:rPr dirty="0" sz="1800" spc="-305">
                <a:solidFill>
                  <a:srgbClr val="FFFFFF"/>
                </a:solidFill>
                <a:latin typeface="Arial Black"/>
                <a:cs typeface="Arial Black"/>
              </a:rPr>
              <a:t>1  </a:t>
            </a:r>
            <a:r>
              <a:rPr dirty="0" sz="1800" spc="-405">
                <a:solidFill>
                  <a:srgbClr val="FFFFFF"/>
                </a:solidFill>
                <a:latin typeface="Arial Black"/>
                <a:cs typeface="Arial Black"/>
              </a:rPr>
              <a:t>w </a:t>
            </a:r>
            <a:r>
              <a:rPr dirty="0" sz="1800" spc="-140">
                <a:solidFill>
                  <a:srgbClr val="FFFFFF"/>
                </a:solidFill>
                <a:latin typeface="Arial Black"/>
                <a:cs typeface="Arial Black"/>
              </a:rPr>
              <a:t>&lt;&lt; &lt;&lt; &lt;&lt;</a:t>
            </a:r>
            <a:r>
              <a:rPr dirty="0" sz="1800" spc="-22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00" spc="-305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21852" y="2052633"/>
            <a:ext cx="6708140" cy="2466975"/>
            <a:chOff x="1221852" y="2052633"/>
            <a:chExt cx="6708140" cy="2466975"/>
          </a:xfrm>
        </p:grpSpPr>
        <p:sp>
          <p:nvSpPr>
            <p:cNvPr id="14" name="object 14"/>
            <p:cNvSpPr/>
            <p:nvPr/>
          </p:nvSpPr>
          <p:spPr>
            <a:xfrm>
              <a:off x="1221852" y="3275118"/>
              <a:ext cx="2993963" cy="9715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15816" y="3760892"/>
              <a:ext cx="1466850" cy="11430"/>
            </a:xfrm>
            <a:custGeom>
              <a:avLst/>
              <a:gdLst/>
              <a:ahLst/>
              <a:cxnLst/>
              <a:rect l="l" t="t" r="r" b="b"/>
              <a:pathLst>
                <a:path w="1466850" h="11429">
                  <a:moveTo>
                    <a:pt x="0" y="0"/>
                  </a:moveTo>
                  <a:lnTo>
                    <a:pt x="1466447" y="10849"/>
                  </a:lnTo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71488" y="376094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4"/>
                  </a:moveTo>
                  <a:lnTo>
                    <a:pt x="10774" y="10799"/>
                  </a:lnTo>
                  <a:lnTo>
                    <a:pt x="149" y="0"/>
                  </a:lnTo>
                  <a:lnTo>
                    <a:pt x="29499" y="10949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671488" y="376094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74" y="10799"/>
                  </a:moveTo>
                  <a:lnTo>
                    <a:pt x="0" y="21424"/>
                  </a:lnTo>
                  <a:lnTo>
                    <a:pt x="29499" y="10949"/>
                  </a:lnTo>
                  <a:lnTo>
                    <a:pt x="149" y="0"/>
                  </a:lnTo>
                  <a:lnTo>
                    <a:pt x="10774" y="10799"/>
                  </a:lnTo>
                  <a:close/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18844" y="2571619"/>
              <a:ext cx="0" cy="671195"/>
            </a:xfrm>
            <a:custGeom>
              <a:avLst/>
              <a:gdLst/>
              <a:ahLst/>
              <a:cxnLst/>
              <a:rect l="l" t="t" r="r" b="b"/>
              <a:pathLst>
                <a:path w="0" h="671194">
                  <a:moveTo>
                    <a:pt x="0" y="0"/>
                  </a:moveTo>
                  <a:lnTo>
                    <a:pt x="0" y="670848"/>
                  </a:lnTo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08119" y="323174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24" y="29449"/>
                  </a:moveTo>
                  <a:lnTo>
                    <a:pt x="0" y="0"/>
                  </a:lnTo>
                  <a:lnTo>
                    <a:pt x="10724" y="10724"/>
                  </a:lnTo>
                  <a:lnTo>
                    <a:pt x="21424" y="0"/>
                  </a:lnTo>
                  <a:lnTo>
                    <a:pt x="10724" y="29449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708119" y="323174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24" y="10724"/>
                  </a:moveTo>
                  <a:lnTo>
                    <a:pt x="0" y="0"/>
                  </a:lnTo>
                  <a:lnTo>
                    <a:pt x="10724" y="29449"/>
                  </a:lnTo>
                  <a:lnTo>
                    <a:pt x="21424" y="0"/>
                  </a:lnTo>
                  <a:lnTo>
                    <a:pt x="10724" y="10724"/>
                  </a:lnTo>
                  <a:close/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718844" y="2057395"/>
              <a:ext cx="5206365" cy="1360170"/>
            </a:xfrm>
            <a:custGeom>
              <a:avLst/>
              <a:gdLst/>
              <a:ahLst/>
              <a:cxnLst/>
              <a:rect l="l" t="t" r="r" b="b"/>
              <a:pathLst>
                <a:path w="5206365" h="1360170">
                  <a:moveTo>
                    <a:pt x="0" y="514348"/>
                  </a:moveTo>
                  <a:lnTo>
                    <a:pt x="481549" y="514348"/>
                  </a:lnTo>
                </a:path>
                <a:path w="5206365" h="1360170">
                  <a:moveTo>
                    <a:pt x="3148543" y="0"/>
                  </a:moveTo>
                  <a:lnTo>
                    <a:pt x="5205939" y="0"/>
                  </a:lnTo>
                </a:path>
                <a:path w="5206365" h="1360170">
                  <a:moveTo>
                    <a:pt x="3148543" y="270759"/>
                  </a:moveTo>
                  <a:lnTo>
                    <a:pt x="5205939" y="270759"/>
                  </a:lnTo>
                </a:path>
                <a:path w="5206365" h="1360170">
                  <a:moveTo>
                    <a:pt x="5205939" y="0"/>
                  </a:moveTo>
                  <a:lnTo>
                    <a:pt x="5205939" y="270759"/>
                  </a:lnTo>
                </a:path>
                <a:path w="5206365" h="1360170">
                  <a:moveTo>
                    <a:pt x="5205939" y="270759"/>
                  </a:moveTo>
                  <a:lnTo>
                    <a:pt x="5205939" y="1142997"/>
                  </a:lnTo>
                </a:path>
                <a:path w="5206365" h="1360170">
                  <a:moveTo>
                    <a:pt x="5205939" y="1142997"/>
                  </a:moveTo>
                  <a:lnTo>
                    <a:pt x="4195991" y="1142997"/>
                  </a:lnTo>
                </a:path>
                <a:path w="5206365" h="1360170">
                  <a:moveTo>
                    <a:pt x="4195991" y="1142997"/>
                  </a:moveTo>
                  <a:lnTo>
                    <a:pt x="4195991" y="1360022"/>
                  </a:lnTo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904111" y="340671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24" y="29424"/>
                  </a:moveTo>
                  <a:lnTo>
                    <a:pt x="0" y="0"/>
                  </a:lnTo>
                  <a:lnTo>
                    <a:pt x="10724" y="10699"/>
                  </a:lnTo>
                  <a:lnTo>
                    <a:pt x="21424" y="0"/>
                  </a:lnTo>
                  <a:lnTo>
                    <a:pt x="10724" y="29424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04111" y="340671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24" y="10699"/>
                  </a:moveTo>
                  <a:lnTo>
                    <a:pt x="0" y="0"/>
                  </a:lnTo>
                  <a:lnTo>
                    <a:pt x="10724" y="29424"/>
                  </a:lnTo>
                  <a:lnTo>
                    <a:pt x="21424" y="0"/>
                  </a:lnTo>
                  <a:lnTo>
                    <a:pt x="10724" y="10699"/>
                  </a:lnTo>
                  <a:close/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18844" y="4086216"/>
              <a:ext cx="4177665" cy="429259"/>
            </a:xfrm>
            <a:custGeom>
              <a:avLst/>
              <a:gdLst/>
              <a:ahLst/>
              <a:cxnLst/>
              <a:rect l="l" t="t" r="r" b="b"/>
              <a:pathLst>
                <a:path w="4177665" h="429260">
                  <a:moveTo>
                    <a:pt x="4177241" y="0"/>
                  </a:moveTo>
                  <a:lnTo>
                    <a:pt x="4177241" y="428699"/>
                  </a:lnTo>
                </a:path>
                <a:path w="4177665" h="429260">
                  <a:moveTo>
                    <a:pt x="4177241" y="428624"/>
                  </a:moveTo>
                  <a:lnTo>
                    <a:pt x="0" y="428624"/>
                  </a:lnTo>
                </a:path>
                <a:path w="4177665" h="429260">
                  <a:moveTo>
                    <a:pt x="0" y="428649"/>
                  </a:moveTo>
                  <a:lnTo>
                    <a:pt x="0" y="193074"/>
                  </a:lnTo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708119" y="426059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4" y="29424"/>
                  </a:moveTo>
                  <a:lnTo>
                    <a:pt x="10724" y="18699"/>
                  </a:lnTo>
                  <a:lnTo>
                    <a:pt x="0" y="29424"/>
                  </a:lnTo>
                  <a:lnTo>
                    <a:pt x="10724" y="0"/>
                  </a:lnTo>
                  <a:lnTo>
                    <a:pt x="21424" y="29424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08119" y="426059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24" y="18699"/>
                  </a:moveTo>
                  <a:lnTo>
                    <a:pt x="21424" y="29424"/>
                  </a:lnTo>
                  <a:lnTo>
                    <a:pt x="10724" y="0"/>
                  </a:lnTo>
                  <a:lnTo>
                    <a:pt x="0" y="29424"/>
                  </a:lnTo>
                  <a:lnTo>
                    <a:pt x="10724" y="18699"/>
                  </a:lnTo>
                  <a:close/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622" y="127762"/>
            <a:ext cx="47072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95"/>
              <a:t>Exploding</a:t>
            </a:r>
            <a:r>
              <a:rPr dirty="0" sz="4000" spc="-165"/>
              <a:t> </a:t>
            </a:r>
            <a:r>
              <a:rPr dirty="0" sz="4000" spc="55"/>
              <a:t>Gradient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441693" y="990598"/>
            <a:ext cx="3403593" cy="58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05193" y="1028697"/>
            <a:ext cx="3276600" cy="457200"/>
          </a:xfrm>
          <a:prstGeom prst="rect">
            <a:avLst/>
          </a:prstGeom>
          <a:solidFill>
            <a:srgbClr val="0B6274"/>
          </a:solidFill>
        </p:spPr>
        <p:txBody>
          <a:bodyPr wrap="square" lIns="0" tIns="34925" rIns="0" bIns="0" rtlCol="0" vert="horz">
            <a:spAutoFit/>
          </a:bodyPr>
          <a:lstStyle/>
          <a:p>
            <a:pPr marL="610870">
              <a:lnSpc>
                <a:spcPct val="100000"/>
              </a:lnSpc>
              <a:spcBef>
                <a:spcPts val="275"/>
              </a:spcBef>
            </a:pPr>
            <a:r>
              <a:rPr dirty="0" sz="2400" spc="-425">
                <a:solidFill>
                  <a:srgbClr val="FFFFFF"/>
                </a:solidFill>
                <a:latin typeface="Arial Black"/>
                <a:cs typeface="Arial Black"/>
              </a:rPr>
              <a:t>Backpropagation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09594" y="1481134"/>
            <a:ext cx="5131435" cy="2694305"/>
            <a:chOff x="3009594" y="1481134"/>
            <a:chExt cx="5131435" cy="2694305"/>
          </a:xfrm>
        </p:grpSpPr>
        <p:sp>
          <p:nvSpPr>
            <p:cNvPr id="6" name="object 6"/>
            <p:cNvSpPr/>
            <p:nvPr/>
          </p:nvSpPr>
          <p:spPr>
            <a:xfrm>
              <a:off x="5143489" y="1485896"/>
              <a:ext cx="0" cy="310515"/>
            </a:xfrm>
            <a:custGeom>
              <a:avLst/>
              <a:gdLst/>
              <a:ahLst/>
              <a:cxnLst/>
              <a:rect l="l" t="t" r="r" b="b"/>
              <a:pathLst>
                <a:path w="0" h="310514">
                  <a:moveTo>
                    <a:pt x="0" y="0"/>
                  </a:moveTo>
                  <a:lnTo>
                    <a:pt x="0" y="310256"/>
                  </a:lnTo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32789" y="17854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29429"/>
                  </a:moveTo>
                  <a:lnTo>
                    <a:pt x="0" y="0"/>
                  </a:lnTo>
                  <a:lnTo>
                    <a:pt x="10699" y="10712"/>
                  </a:lnTo>
                  <a:lnTo>
                    <a:pt x="21399" y="0"/>
                  </a:lnTo>
                  <a:lnTo>
                    <a:pt x="10699" y="29429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32789" y="17854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699" y="10712"/>
                  </a:moveTo>
                  <a:lnTo>
                    <a:pt x="0" y="0"/>
                  </a:lnTo>
                  <a:lnTo>
                    <a:pt x="10699" y="29429"/>
                  </a:lnTo>
                  <a:lnTo>
                    <a:pt x="21399" y="0"/>
                  </a:lnTo>
                  <a:lnTo>
                    <a:pt x="10699" y="10712"/>
                  </a:lnTo>
                  <a:close/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09594" y="1828801"/>
              <a:ext cx="4267791" cy="9987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51488" y="3419468"/>
              <a:ext cx="2489195" cy="755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14988" y="3457568"/>
              <a:ext cx="2362200" cy="628650"/>
            </a:xfrm>
            <a:custGeom>
              <a:avLst/>
              <a:gdLst/>
              <a:ahLst/>
              <a:cxnLst/>
              <a:rect l="l" t="t" r="r" b="b"/>
              <a:pathLst>
                <a:path w="2362200" h="628650">
                  <a:moveTo>
                    <a:pt x="2257420" y="628648"/>
                  </a:moveTo>
                  <a:lnTo>
                    <a:pt x="104774" y="628648"/>
                  </a:lnTo>
                  <a:lnTo>
                    <a:pt x="63987" y="620416"/>
                  </a:lnTo>
                  <a:lnTo>
                    <a:pt x="30684" y="597964"/>
                  </a:lnTo>
                  <a:lnTo>
                    <a:pt x="8232" y="564660"/>
                  </a:lnTo>
                  <a:lnTo>
                    <a:pt x="0" y="523873"/>
                  </a:lnTo>
                  <a:lnTo>
                    <a:pt x="0" y="104774"/>
                  </a:lnTo>
                  <a:lnTo>
                    <a:pt x="8232" y="63987"/>
                  </a:lnTo>
                  <a:lnTo>
                    <a:pt x="30684" y="30684"/>
                  </a:lnTo>
                  <a:lnTo>
                    <a:pt x="63987" y="8232"/>
                  </a:lnTo>
                  <a:lnTo>
                    <a:pt x="104774" y="0"/>
                  </a:lnTo>
                  <a:lnTo>
                    <a:pt x="2257420" y="0"/>
                  </a:lnTo>
                  <a:lnTo>
                    <a:pt x="2297504" y="7981"/>
                  </a:lnTo>
                  <a:lnTo>
                    <a:pt x="2331495" y="30699"/>
                  </a:lnTo>
                  <a:lnTo>
                    <a:pt x="2354214" y="64690"/>
                  </a:lnTo>
                  <a:lnTo>
                    <a:pt x="2362195" y="104774"/>
                  </a:lnTo>
                  <a:lnTo>
                    <a:pt x="2362195" y="523873"/>
                  </a:lnTo>
                  <a:lnTo>
                    <a:pt x="2353962" y="564660"/>
                  </a:lnTo>
                  <a:lnTo>
                    <a:pt x="2331510" y="597964"/>
                  </a:lnTo>
                  <a:lnTo>
                    <a:pt x="2298207" y="620416"/>
                  </a:lnTo>
                  <a:lnTo>
                    <a:pt x="2257420" y="628648"/>
                  </a:lnTo>
                  <a:close/>
                </a:path>
              </a:pathLst>
            </a:custGeom>
            <a:solidFill>
              <a:srgbClr val="D6E6A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210089" y="3473824"/>
            <a:ext cx="136842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9050" marR="5080" indent="-6985">
              <a:lnSpc>
                <a:spcPct val="100699"/>
              </a:lnSpc>
              <a:spcBef>
                <a:spcPts val="85"/>
              </a:spcBef>
            </a:pPr>
            <a:r>
              <a:rPr dirty="0" sz="1800" spc="-204">
                <a:solidFill>
                  <a:srgbClr val="FFFFFF"/>
                </a:solidFill>
                <a:latin typeface="Arial Black"/>
                <a:cs typeface="Arial Black"/>
              </a:rPr>
              <a:t>∆w </a:t>
            </a:r>
            <a:r>
              <a:rPr dirty="0" sz="1800" spc="-145">
                <a:solidFill>
                  <a:srgbClr val="FFFFFF"/>
                </a:solidFill>
                <a:latin typeface="Arial Black"/>
                <a:cs typeface="Arial Black"/>
              </a:rPr>
              <a:t>&gt;&gt;&gt;&gt;&gt;&gt; </a:t>
            </a:r>
            <a:r>
              <a:rPr dirty="0" sz="1800" spc="-305">
                <a:solidFill>
                  <a:srgbClr val="FFFFFF"/>
                </a:solidFill>
                <a:latin typeface="Arial Black"/>
                <a:cs typeface="Arial Black"/>
              </a:rPr>
              <a:t>1  </a:t>
            </a:r>
            <a:r>
              <a:rPr dirty="0" sz="1800" spc="-405">
                <a:solidFill>
                  <a:srgbClr val="FFFFFF"/>
                </a:solidFill>
                <a:latin typeface="Arial Black"/>
                <a:cs typeface="Arial Black"/>
              </a:rPr>
              <a:t>w </a:t>
            </a:r>
            <a:r>
              <a:rPr dirty="0" sz="1800" spc="-140">
                <a:solidFill>
                  <a:srgbClr val="FFFFFF"/>
                </a:solidFill>
                <a:latin typeface="Arial Black"/>
                <a:cs typeface="Arial Black"/>
              </a:rPr>
              <a:t>&gt;&gt; &gt;&gt; &gt;&gt;</a:t>
            </a:r>
            <a:r>
              <a:rPr dirty="0" sz="1800" spc="-22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00" spc="-305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21852" y="2052633"/>
            <a:ext cx="6708140" cy="2466975"/>
            <a:chOff x="1221852" y="2052633"/>
            <a:chExt cx="6708140" cy="2466975"/>
          </a:xfrm>
        </p:grpSpPr>
        <p:sp>
          <p:nvSpPr>
            <p:cNvPr id="14" name="object 14"/>
            <p:cNvSpPr/>
            <p:nvPr/>
          </p:nvSpPr>
          <p:spPr>
            <a:xfrm>
              <a:off x="1221852" y="3275118"/>
              <a:ext cx="2993963" cy="9715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15816" y="3760892"/>
              <a:ext cx="1466850" cy="11430"/>
            </a:xfrm>
            <a:custGeom>
              <a:avLst/>
              <a:gdLst/>
              <a:ahLst/>
              <a:cxnLst/>
              <a:rect l="l" t="t" r="r" b="b"/>
              <a:pathLst>
                <a:path w="1466850" h="11429">
                  <a:moveTo>
                    <a:pt x="0" y="0"/>
                  </a:moveTo>
                  <a:lnTo>
                    <a:pt x="1466447" y="10849"/>
                  </a:lnTo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71488" y="376094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4"/>
                  </a:moveTo>
                  <a:lnTo>
                    <a:pt x="10774" y="10799"/>
                  </a:lnTo>
                  <a:lnTo>
                    <a:pt x="149" y="0"/>
                  </a:lnTo>
                  <a:lnTo>
                    <a:pt x="29499" y="10949"/>
                  </a:lnTo>
                  <a:lnTo>
                    <a:pt x="0" y="21424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671488" y="376094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74" y="10799"/>
                  </a:moveTo>
                  <a:lnTo>
                    <a:pt x="0" y="21424"/>
                  </a:lnTo>
                  <a:lnTo>
                    <a:pt x="29499" y="10949"/>
                  </a:lnTo>
                  <a:lnTo>
                    <a:pt x="149" y="0"/>
                  </a:lnTo>
                  <a:lnTo>
                    <a:pt x="10774" y="10799"/>
                  </a:lnTo>
                  <a:close/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18844" y="2571619"/>
              <a:ext cx="0" cy="671195"/>
            </a:xfrm>
            <a:custGeom>
              <a:avLst/>
              <a:gdLst/>
              <a:ahLst/>
              <a:cxnLst/>
              <a:rect l="l" t="t" r="r" b="b"/>
              <a:pathLst>
                <a:path w="0" h="671194">
                  <a:moveTo>
                    <a:pt x="0" y="0"/>
                  </a:moveTo>
                  <a:lnTo>
                    <a:pt x="0" y="670848"/>
                  </a:lnTo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08119" y="323174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24" y="29449"/>
                  </a:moveTo>
                  <a:lnTo>
                    <a:pt x="0" y="0"/>
                  </a:lnTo>
                  <a:lnTo>
                    <a:pt x="10724" y="10724"/>
                  </a:lnTo>
                  <a:lnTo>
                    <a:pt x="21424" y="0"/>
                  </a:lnTo>
                  <a:lnTo>
                    <a:pt x="10724" y="29449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708119" y="323174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24" y="10724"/>
                  </a:moveTo>
                  <a:lnTo>
                    <a:pt x="0" y="0"/>
                  </a:lnTo>
                  <a:lnTo>
                    <a:pt x="10724" y="29449"/>
                  </a:lnTo>
                  <a:lnTo>
                    <a:pt x="21424" y="0"/>
                  </a:lnTo>
                  <a:lnTo>
                    <a:pt x="10724" y="10724"/>
                  </a:lnTo>
                  <a:close/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718844" y="2057395"/>
              <a:ext cx="5206365" cy="1360170"/>
            </a:xfrm>
            <a:custGeom>
              <a:avLst/>
              <a:gdLst/>
              <a:ahLst/>
              <a:cxnLst/>
              <a:rect l="l" t="t" r="r" b="b"/>
              <a:pathLst>
                <a:path w="5206365" h="1360170">
                  <a:moveTo>
                    <a:pt x="0" y="514348"/>
                  </a:moveTo>
                  <a:lnTo>
                    <a:pt x="481549" y="514348"/>
                  </a:lnTo>
                </a:path>
                <a:path w="5206365" h="1360170">
                  <a:moveTo>
                    <a:pt x="3148543" y="0"/>
                  </a:moveTo>
                  <a:lnTo>
                    <a:pt x="5205939" y="0"/>
                  </a:lnTo>
                </a:path>
                <a:path w="5206365" h="1360170">
                  <a:moveTo>
                    <a:pt x="3148543" y="270759"/>
                  </a:moveTo>
                  <a:lnTo>
                    <a:pt x="5205939" y="270759"/>
                  </a:lnTo>
                </a:path>
                <a:path w="5206365" h="1360170">
                  <a:moveTo>
                    <a:pt x="5205939" y="0"/>
                  </a:moveTo>
                  <a:lnTo>
                    <a:pt x="5205939" y="270759"/>
                  </a:lnTo>
                </a:path>
                <a:path w="5206365" h="1360170">
                  <a:moveTo>
                    <a:pt x="5205939" y="270759"/>
                  </a:moveTo>
                  <a:lnTo>
                    <a:pt x="5205939" y="1142997"/>
                  </a:lnTo>
                </a:path>
                <a:path w="5206365" h="1360170">
                  <a:moveTo>
                    <a:pt x="5205939" y="1142997"/>
                  </a:moveTo>
                  <a:lnTo>
                    <a:pt x="4195991" y="1142997"/>
                  </a:lnTo>
                </a:path>
                <a:path w="5206365" h="1360170">
                  <a:moveTo>
                    <a:pt x="4195991" y="1142997"/>
                  </a:moveTo>
                  <a:lnTo>
                    <a:pt x="4195991" y="1360022"/>
                  </a:lnTo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904111" y="340671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24" y="29424"/>
                  </a:moveTo>
                  <a:lnTo>
                    <a:pt x="0" y="0"/>
                  </a:lnTo>
                  <a:lnTo>
                    <a:pt x="10724" y="10699"/>
                  </a:lnTo>
                  <a:lnTo>
                    <a:pt x="21424" y="0"/>
                  </a:lnTo>
                  <a:lnTo>
                    <a:pt x="10724" y="29424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04111" y="3406718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24" y="10699"/>
                  </a:moveTo>
                  <a:lnTo>
                    <a:pt x="0" y="0"/>
                  </a:lnTo>
                  <a:lnTo>
                    <a:pt x="10724" y="29424"/>
                  </a:lnTo>
                  <a:lnTo>
                    <a:pt x="21424" y="0"/>
                  </a:lnTo>
                  <a:lnTo>
                    <a:pt x="10724" y="10699"/>
                  </a:lnTo>
                  <a:close/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18844" y="4086216"/>
              <a:ext cx="4177665" cy="429259"/>
            </a:xfrm>
            <a:custGeom>
              <a:avLst/>
              <a:gdLst/>
              <a:ahLst/>
              <a:cxnLst/>
              <a:rect l="l" t="t" r="r" b="b"/>
              <a:pathLst>
                <a:path w="4177665" h="429260">
                  <a:moveTo>
                    <a:pt x="4177241" y="0"/>
                  </a:moveTo>
                  <a:lnTo>
                    <a:pt x="4177241" y="428699"/>
                  </a:lnTo>
                </a:path>
                <a:path w="4177665" h="429260">
                  <a:moveTo>
                    <a:pt x="4177241" y="428624"/>
                  </a:moveTo>
                  <a:lnTo>
                    <a:pt x="0" y="428624"/>
                  </a:lnTo>
                </a:path>
                <a:path w="4177665" h="429260">
                  <a:moveTo>
                    <a:pt x="0" y="428649"/>
                  </a:moveTo>
                  <a:lnTo>
                    <a:pt x="0" y="193074"/>
                  </a:lnTo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708119" y="426059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4" y="29424"/>
                  </a:moveTo>
                  <a:lnTo>
                    <a:pt x="10724" y="18699"/>
                  </a:lnTo>
                  <a:lnTo>
                    <a:pt x="0" y="29424"/>
                  </a:lnTo>
                  <a:lnTo>
                    <a:pt x="10724" y="0"/>
                  </a:lnTo>
                  <a:lnTo>
                    <a:pt x="21424" y="29424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08119" y="426059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24" y="18699"/>
                  </a:moveTo>
                  <a:lnTo>
                    <a:pt x="21424" y="29424"/>
                  </a:lnTo>
                  <a:lnTo>
                    <a:pt x="10724" y="0"/>
                  </a:lnTo>
                  <a:lnTo>
                    <a:pt x="0" y="29424"/>
                  </a:lnTo>
                  <a:lnTo>
                    <a:pt x="10724" y="18699"/>
                  </a:lnTo>
                  <a:close/>
                </a:path>
              </a:pathLst>
            </a:custGeom>
            <a:ln w="9524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740" rIns="0" bIns="0" rtlCol="0" vert="horz">
            <a:spAutoFit/>
          </a:bodyPr>
          <a:lstStyle/>
          <a:p>
            <a:pPr marL="12700" marR="5080">
              <a:lnSpc>
                <a:spcPts val="4350"/>
              </a:lnSpc>
              <a:spcBef>
                <a:spcPts val="620"/>
              </a:spcBef>
            </a:pPr>
            <a:r>
              <a:rPr dirty="0" sz="4000" spc="135"/>
              <a:t>Long </a:t>
            </a:r>
            <a:r>
              <a:rPr dirty="0" sz="4000" spc="100"/>
              <a:t>Short </a:t>
            </a:r>
            <a:r>
              <a:rPr dirty="0" sz="4000" spc="-65"/>
              <a:t>Term</a:t>
            </a:r>
            <a:r>
              <a:rPr dirty="0" sz="4000" spc="-620"/>
              <a:t> </a:t>
            </a:r>
            <a:r>
              <a:rPr dirty="0" sz="4000" spc="150"/>
              <a:t>Memory  </a:t>
            </a:r>
            <a:r>
              <a:rPr dirty="0" sz="4000" spc="75"/>
              <a:t>(LSTM)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03682" y="997201"/>
            <a:ext cx="7527925" cy="84455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61950" indent="-349885">
              <a:lnSpc>
                <a:spcPct val="100000"/>
              </a:lnSpc>
              <a:spcBef>
                <a:spcPts val="685"/>
              </a:spcBef>
              <a:buSzPct val="79545"/>
              <a:buFont typeface="Noto Sans Symbols"/>
              <a:buChar char="⚫"/>
              <a:tabLst>
                <a:tab pos="361950" algn="l"/>
                <a:tab pos="362585" algn="l"/>
              </a:tabLst>
            </a:pPr>
            <a:r>
              <a:rPr dirty="0" sz="2200" spc="-390">
                <a:latin typeface="Arial Black"/>
                <a:cs typeface="Arial Black"/>
              </a:rPr>
              <a:t>Long </a:t>
            </a:r>
            <a:r>
              <a:rPr dirty="0" sz="2200" spc="-315">
                <a:latin typeface="Arial Black"/>
                <a:cs typeface="Arial Black"/>
              </a:rPr>
              <a:t>Short </a:t>
            </a:r>
            <a:r>
              <a:rPr dirty="0" sz="2200" spc="-325">
                <a:latin typeface="Arial Black"/>
                <a:cs typeface="Arial Black"/>
              </a:rPr>
              <a:t>Term </a:t>
            </a:r>
            <a:r>
              <a:rPr dirty="0" sz="2200" spc="-340">
                <a:latin typeface="Arial Black"/>
                <a:cs typeface="Arial Black"/>
              </a:rPr>
              <a:t>Memory </a:t>
            </a:r>
            <a:r>
              <a:rPr dirty="0" sz="2200" spc="-350">
                <a:latin typeface="Arial Black"/>
                <a:cs typeface="Arial Black"/>
              </a:rPr>
              <a:t>networks </a:t>
            </a:r>
            <a:r>
              <a:rPr dirty="0" sz="2200">
                <a:latin typeface="Arial Black"/>
                <a:cs typeface="Arial Black"/>
              </a:rPr>
              <a:t>– </a:t>
            </a:r>
            <a:r>
              <a:rPr dirty="0" sz="2200" spc="-355">
                <a:latin typeface="Arial Black"/>
                <a:cs typeface="Arial Black"/>
              </a:rPr>
              <a:t>are </a:t>
            </a:r>
            <a:r>
              <a:rPr dirty="0" sz="2200" spc="-409">
                <a:latin typeface="Arial Black"/>
                <a:cs typeface="Arial Black"/>
              </a:rPr>
              <a:t>special </a:t>
            </a:r>
            <a:r>
              <a:rPr dirty="0" sz="2200" spc="-345">
                <a:latin typeface="Arial Black"/>
                <a:cs typeface="Arial Black"/>
              </a:rPr>
              <a:t>kind </a:t>
            </a:r>
            <a:r>
              <a:rPr dirty="0" sz="2200" spc="-285">
                <a:latin typeface="Arial Black"/>
                <a:cs typeface="Arial Black"/>
              </a:rPr>
              <a:t>of</a:t>
            </a:r>
            <a:r>
              <a:rPr dirty="0" sz="2200" spc="-260">
                <a:latin typeface="Arial Black"/>
                <a:cs typeface="Arial Black"/>
              </a:rPr>
              <a:t> </a:t>
            </a:r>
            <a:r>
              <a:rPr dirty="0" sz="2200" spc="-204">
                <a:latin typeface="Arial Black"/>
                <a:cs typeface="Arial Black"/>
              </a:rPr>
              <a:t>RNN</a:t>
            </a:r>
            <a:endParaRPr sz="2200">
              <a:latin typeface="Arial Black"/>
              <a:cs typeface="Arial Black"/>
            </a:endParaRPr>
          </a:p>
          <a:p>
            <a:pPr marL="361950" indent="-349885">
              <a:lnSpc>
                <a:spcPct val="100000"/>
              </a:lnSpc>
              <a:spcBef>
                <a:spcPts val="585"/>
              </a:spcBef>
              <a:buSzPct val="79545"/>
              <a:buFont typeface="Noto Sans Symbols"/>
              <a:buChar char="⚫"/>
              <a:tabLst>
                <a:tab pos="361950" algn="l"/>
                <a:tab pos="362585" algn="l"/>
              </a:tabLst>
            </a:pPr>
            <a:r>
              <a:rPr dirty="0" sz="2200" spc="-360">
                <a:latin typeface="Arial Black"/>
                <a:cs typeface="Arial Black"/>
              </a:rPr>
              <a:t>They </a:t>
            </a:r>
            <a:r>
              <a:rPr dirty="0" sz="2200" spc="-355">
                <a:latin typeface="Arial Black"/>
                <a:cs typeface="Arial Black"/>
              </a:rPr>
              <a:t>are </a:t>
            </a:r>
            <a:r>
              <a:rPr dirty="0" sz="2200" spc="-430">
                <a:latin typeface="Arial Black"/>
                <a:cs typeface="Arial Black"/>
              </a:rPr>
              <a:t>capable </a:t>
            </a:r>
            <a:r>
              <a:rPr dirty="0" sz="2200" spc="-285">
                <a:latin typeface="Arial Black"/>
                <a:cs typeface="Arial Black"/>
              </a:rPr>
              <a:t>of </a:t>
            </a:r>
            <a:r>
              <a:rPr dirty="0" sz="2200" spc="-360">
                <a:latin typeface="Arial Black"/>
                <a:cs typeface="Arial Black"/>
              </a:rPr>
              <a:t>learning </a:t>
            </a:r>
            <a:r>
              <a:rPr dirty="0" sz="2200" spc="-305">
                <a:latin typeface="Arial Black"/>
                <a:cs typeface="Arial Black"/>
              </a:rPr>
              <a:t>long-term</a:t>
            </a:r>
            <a:r>
              <a:rPr dirty="0" sz="2200" spc="-405">
                <a:latin typeface="Arial Black"/>
                <a:cs typeface="Arial Black"/>
              </a:rPr>
              <a:t> </a:t>
            </a:r>
            <a:r>
              <a:rPr dirty="0" sz="2200" spc="-400">
                <a:latin typeface="Arial Black"/>
                <a:cs typeface="Arial Black"/>
              </a:rPr>
              <a:t>dependencies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3292" y="2697469"/>
            <a:ext cx="1854200" cy="996950"/>
            <a:chOff x="1413292" y="2697469"/>
            <a:chExt cx="1854200" cy="996950"/>
          </a:xfrm>
        </p:grpSpPr>
        <p:sp>
          <p:nvSpPr>
            <p:cNvPr id="5" name="object 5"/>
            <p:cNvSpPr/>
            <p:nvPr/>
          </p:nvSpPr>
          <p:spPr>
            <a:xfrm>
              <a:off x="1425992" y="2710169"/>
              <a:ext cx="1828800" cy="971550"/>
            </a:xfrm>
            <a:custGeom>
              <a:avLst/>
              <a:gdLst/>
              <a:ahLst/>
              <a:cxnLst/>
              <a:rect l="l" t="t" r="r" b="b"/>
              <a:pathLst>
                <a:path w="1828800" h="971550">
                  <a:moveTo>
                    <a:pt x="1666876" y="971548"/>
                  </a:moveTo>
                  <a:lnTo>
                    <a:pt x="161927" y="971548"/>
                  </a:lnTo>
                  <a:lnTo>
                    <a:pt x="118880" y="965763"/>
                  </a:lnTo>
                  <a:lnTo>
                    <a:pt x="80199" y="949439"/>
                  </a:lnTo>
                  <a:lnTo>
                    <a:pt x="47427" y="924120"/>
                  </a:lnTo>
                  <a:lnTo>
                    <a:pt x="22107" y="891348"/>
                  </a:lnTo>
                  <a:lnTo>
                    <a:pt x="5784" y="852668"/>
                  </a:lnTo>
                  <a:lnTo>
                    <a:pt x="0" y="809623"/>
                  </a:lnTo>
                  <a:lnTo>
                    <a:pt x="0" y="161924"/>
                  </a:lnTo>
                  <a:lnTo>
                    <a:pt x="5784" y="118879"/>
                  </a:lnTo>
                  <a:lnTo>
                    <a:pt x="22107" y="80199"/>
                  </a:lnTo>
                  <a:lnTo>
                    <a:pt x="47427" y="47428"/>
                  </a:lnTo>
                  <a:lnTo>
                    <a:pt x="80199" y="22108"/>
                  </a:lnTo>
                  <a:lnTo>
                    <a:pt x="118880" y="5784"/>
                  </a:lnTo>
                  <a:lnTo>
                    <a:pt x="161927" y="0"/>
                  </a:lnTo>
                  <a:lnTo>
                    <a:pt x="1666876" y="0"/>
                  </a:lnTo>
                  <a:lnTo>
                    <a:pt x="1728832" y="12321"/>
                  </a:lnTo>
                  <a:lnTo>
                    <a:pt x="1781376" y="47424"/>
                  </a:lnTo>
                  <a:lnTo>
                    <a:pt x="1816470" y="99959"/>
                  </a:lnTo>
                  <a:lnTo>
                    <a:pt x="1828801" y="161924"/>
                  </a:lnTo>
                  <a:lnTo>
                    <a:pt x="1828801" y="809623"/>
                  </a:lnTo>
                  <a:lnTo>
                    <a:pt x="1823016" y="852668"/>
                  </a:lnTo>
                  <a:lnTo>
                    <a:pt x="1806693" y="891348"/>
                  </a:lnTo>
                  <a:lnTo>
                    <a:pt x="1781373" y="924120"/>
                  </a:lnTo>
                  <a:lnTo>
                    <a:pt x="1748601" y="949439"/>
                  </a:lnTo>
                  <a:lnTo>
                    <a:pt x="1709921" y="965763"/>
                  </a:lnTo>
                  <a:lnTo>
                    <a:pt x="1666876" y="971548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25992" y="2710169"/>
              <a:ext cx="1828800" cy="971550"/>
            </a:xfrm>
            <a:custGeom>
              <a:avLst/>
              <a:gdLst/>
              <a:ahLst/>
              <a:cxnLst/>
              <a:rect l="l" t="t" r="r" b="b"/>
              <a:pathLst>
                <a:path w="1828800" h="971550">
                  <a:moveTo>
                    <a:pt x="0" y="161924"/>
                  </a:moveTo>
                  <a:lnTo>
                    <a:pt x="5784" y="118879"/>
                  </a:lnTo>
                  <a:lnTo>
                    <a:pt x="22107" y="80199"/>
                  </a:lnTo>
                  <a:lnTo>
                    <a:pt x="47427" y="47428"/>
                  </a:lnTo>
                  <a:lnTo>
                    <a:pt x="80199" y="22108"/>
                  </a:lnTo>
                  <a:lnTo>
                    <a:pt x="118880" y="5784"/>
                  </a:lnTo>
                  <a:lnTo>
                    <a:pt x="161927" y="0"/>
                  </a:lnTo>
                  <a:lnTo>
                    <a:pt x="1666876" y="0"/>
                  </a:lnTo>
                  <a:lnTo>
                    <a:pt x="1728832" y="12321"/>
                  </a:lnTo>
                  <a:lnTo>
                    <a:pt x="1781376" y="47424"/>
                  </a:lnTo>
                  <a:lnTo>
                    <a:pt x="1816470" y="99959"/>
                  </a:lnTo>
                  <a:lnTo>
                    <a:pt x="1828801" y="161924"/>
                  </a:lnTo>
                  <a:lnTo>
                    <a:pt x="1828801" y="809623"/>
                  </a:lnTo>
                  <a:lnTo>
                    <a:pt x="1823016" y="852668"/>
                  </a:lnTo>
                  <a:lnTo>
                    <a:pt x="1806693" y="891348"/>
                  </a:lnTo>
                  <a:lnTo>
                    <a:pt x="1781373" y="924120"/>
                  </a:lnTo>
                  <a:lnTo>
                    <a:pt x="1748601" y="949439"/>
                  </a:lnTo>
                  <a:lnTo>
                    <a:pt x="1709921" y="965763"/>
                  </a:lnTo>
                  <a:lnTo>
                    <a:pt x="1666876" y="971548"/>
                  </a:lnTo>
                  <a:lnTo>
                    <a:pt x="161927" y="971548"/>
                  </a:lnTo>
                  <a:lnTo>
                    <a:pt x="118880" y="965763"/>
                  </a:lnTo>
                  <a:lnTo>
                    <a:pt x="80199" y="949439"/>
                  </a:lnTo>
                  <a:lnTo>
                    <a:pt x="47427" y="924120"/>
                  </a:lnTo>
                  <a:lnTo>
                    <a:pt x="22107" y="891348"/>
                  </a:lnTo>
                  <a:lnTo>
                    <a:pt x="5784" y="852668"/>
                  </a:lnTo>
                  <a:lnTo>
                    <a:pt x="0" y="809623"/>
                  </a:lnTo>
                  <a:lnTo>
                    <a:pt x="0" y="161924"/>
                  </a:lnTo>
                  <a:close/>
                </a:path>
              </a:pathLst>
            </a:custGeom>
            <a:ln w="25399">
              <a:solidFill>
                <a:srgbClr val="28697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98979" y="2746237"/>
            <a:ext cx="483234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600">
                <a:solidFill>
                  <a:srgbClr val="BF791A"/>
                </a:solidFill>
                <a:latin typeface="Arial Black"/>
                <a:cs typeface="Arial Black"/>
              </a:rPr>
              <a:t>A</a:t>
            </a:r>
            <a:endParaRPr sz="5400">
              <a:latin typeface="Arial Black"/>
              <a:cs typeface="Arial Blac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13292" y="2706369"/>
            <a:ext cx="6751320" cy="1842770"/>
            <a:chOff x="1413292" y="2706369"/>
            <a:chExt cx="6751320" cy="1842770"/>
          </a:xfrm>
        </p:grpSpPr>
        <p:sp>
          <p:nvSpPr>
            <p:cNvPr id="9" name="object 9"/>
            <p:cNvSpPr/>
            <p:nvPr/>
          </p:nvSpPr>
          <p:spPr>
            <a:xfrm>
              <a:off x="1425992" y="3990942"/>
              <a:ext cx="737870" cy="545465"/>
            </a:xfrm>
            <a:custGeom>
              <a:avLst/>
              <a:gdLst/>
              <a:ahLst/>
              <a:cxnLst/>
              <a:rect l="l" t="t" r="r" b="b"/>
              <a:pathLst>
                <a:path w="737869" h="545464">
                  <a:moveTo>
                    <a:pt x="368876" y="545373"/>
                  </a:moveTo>
                  <a:lnTo>
                    <a:pt x="314366" y="542416"/>
                  </a:lnTo>
                  <a:lnTo>
                    <a:pt x="262340" y="533827"/>
                  </a:lnTo>
                  <a:lnTo>
                    <a:pt x="213367" y="520027"/>
                  </a:lnTo>
                  <a:lnTo>
                    <a:pt x="168019" y="501438"/>
                  </a:lnTo>
                  <a:lnTo>
                    <a:pt x="126866" y="478482"/>
                  </a:lnTo>
                  <a:lnTo>
                    <a:pt x="90479" y="451582"/>
                  </a:lnTo>
                  <a:lnTo>
                    <a:pt x="59428" y="421158"/>
                  </a:lnTo>
                  <a:lnTo>
                    <a:pt x="34284" y="387634"/>
                  </a:lnTo>
                  <a:lnTo>
                    <a:pt x="15617" y="351430"/>
                  </a:lnTo>
                  <a:lnTo>
                    <a:pt x="3999" y="312970"/>
                  </a:lnTo>
                  <a:lnTo>
                    <a:pt x="0" y="272674"/>
                  </a:lnTo>
                  <a:lnTo>
                    <a:pt x="3999" y="232379"/>
                  </a:lnTo>
                  <a:lnTo>
                    <a:pt x="15617" y="193920"/>
                  </a:lnTo>
                  <a:lnTo>
                    <a:pt x="34284" y="157719"/>
                  </a:lnTo>
                  <a:lnTo>
                    <a:pt x="59428" y="124197"/>
                  </a:lnTo>
                  <a:lnTo>
                    <a:pt x="90479" y="93777"/>
                  </a:lnTo>
                  <a:lnTo>
                    <a:pt x="126866" y="66880"/>
                  </a:lnTo>
                  <a:lnTo>
                    <a:pt x="168019" y="43928"/>
                  </a:lnTo>
                  <a:lnTo>
                    <a:pt x="213367" y="25342"/>
                  </a:lnTo>
                  <a:lnTo>
                    <a:pt x="262340" y="11544"/>
                  </a:lnTo>
                  <a:lnTo>
                    <a:pt x="314366" y="2956"/>
                  </a:lnTo>
                  <a:lnTo>
                    <a:pt x="368876" y="0"/>
                  </a:lnTo>
                  <a:lnTo>
                    <a:pt x="423386" y="2956"/>
                  </a:lnTo>
                  <a:lnTo>
                    <a:pt x="475413" y="11544"/>
                  </a:lnTo>
                  <a:lnTo>
                    <a:pt x="524385" y="25342"/>
                  </a:lnTo>
                  <a:lnTo>
                    <a:pt x="569733" y="43928"/>
                  </a:lnTo>
                  <a:lnTo>
                    <a:pt x="610886" y="66880"/>
                  </a:lnTo>
                  <a:lnTo>
                    <a:pt x="647274" y="93777"/>
                  </a:lnTo>
                  <a:lnTo>
                    <a:pt x="678325" y="124197"/>
                  </a:lnTo>
                  <a:lnTo>
                    <a:pt x="703469" y="157719"/>
                  </a:lnTo>
                  <a:lnTo>
                    <a:pt x="722135" y="193920"/>
                  </a:lnTo>
                  <a:lnTo>
                    <a:pt x="733753" y="232379"/>
                  </a:lnTo>
                  <a:lnTo>
                    <a:pt x="737753" y="272674"/>
                  </a:lnTo>
                  <a:lnTo>
                    <a:pt x="733753" y="312970"/>
                  </a:lnTo>
                  <a:lnTo>
                    <a:pt x="722135" y="351430"/>
                  </a:lnTo>
                  <a:lnTo>
                    <a:pt x="703469" y="387634"/>
                  </a:lnTo>
                  <a:lnTo>
                    <a:pt x="678325" y="421158"/>
                  </a:lnTo>
                  <a:lnTo>
                    <a:pt x="647274" y="451582"/>
                  </a:lnTo>
                  <a:lnTo>
                    <a:pt x="610886" y="478482"/>
                  </a:lnTo>
                  <a:lnTo>
                    <a:pt x="569733" y="501438"/>
                  </a:lnTo>
                  <a:lnTo>
                    <a:pt x="524385" y="520027"/>
                  </a:lnTo>
                  <a:lnTo>
                    <a:pt x="475413" y="533827"/>
                  </a:lnTo>
                  <a:lnTo>
                    <a:pt x="423386" y="542416"/>
                  </a:lnTo>
                  <a:lnTo>
                    <a:pt x="368876" y="545373"/>
                  </a:lnTo>
                  <a:close/>
                </a:path>
              </a:pathLst>
            </a:custGeom>
            <a:solidFill>
              <a:srgbClr val="FD5B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25992" y="3990941"/>
              <a:ext cx="737870" cy="545465"/>
            </a:xfrm>
            <a:custGeom>
              <a:avLst/>
              <a:gdLst/>
              <a:ahLst/>
              <a:cxnLst/>
              <a:rect l="l" t="t" r="r" b="b"/>
              <a:pathLst>
                <a:path w="737869" h="545464">
                  <a:moveTo>
                    <a:pt x="0" y="272674"/>
                  </a:moveTo>
                  <a:lnTo>
                    <a:pt x="3999" y="232379"/>
                  </a:lnTo>
                  <a:lnTo>
                    <a:pt x="15617" y="193920"/>
                  </a:lnTo>
                  <a:lnTo>
                    <a:pt x="34284" y="157719"/>
                  </a:lnTo>
                  <a:lnTo>
                    <a:pt x="59428" y="124197"/>
                  </a:lnTo>
                  <a:lnTo>
                    <a:pt x="90479" y="93777"/>
                  </a:lnTo>
                  <a:lnTo>
                    <a:pt x="126866" y="66880"/>
                  </a:lnTo>
                  <a:lnTo>
                    <a:pt x="168019" y="43928"/>
                  </a:lnTo>
                  <a:lnTo>
                    <a:pt x="213367" y="25342"/>
                  </a:lnTo>
                  <a:lnTo>
                    <a:pt x="262340" y="11544"/>
                  </a:lnTo>
                  <a:lnTo>
                    <a:pt x="314366" y="2956"/>
                  </a:lnTo>
                  <a:lnTo>
                    <a:pt x="368876" y="0"/>
                  </a:lnTo>
                  <a:lnTo>
                    <a:pt x="423386" y="2956"/>
                  </a:lnTo>
                  <a:lnTo>
                    <a:pt x="475413" y="11544"/>
                  </a:lnTo>
                  <a:lnTo>
                    <a:pt x="524385" y="25342"/>
                  </a:lnTo>
                  <a:lnTo>
                    <a:pt x="569733" y="43928"/>
                  </a:lnTo>
                  <a:lnTo>
                    <a:pt x="610886" y="66880"/>
                  </a:lnTo>
                  <a:lnTo>
                    <a:pt x="647274" y="93777"/>
                  </a:lnTo>
                  <a:lnTo>
                    <a:pt x="678325" y="124197"/>
                  </a:lnTo>
                  <a:lnTo>
                    <a:pt x="703469" y="157719"/>
                  </a:lnTo>
                  <a:lnTo>
                    <a:pt x="722135" y="193920"/>
                  </a:lnTo>
                  <a:lnTo>
                    <a:pt x="733753" y="232379"/>
                  </a:lnTo>
                  <a:lnTo>
                    <a:pt x="737753" y="272674"/>
                  </a:lnTo>
                  <a:lnTo>
                    <a:pt x="733753" y="312970"/>
                  </a:lnTo>
                  <a:lnTo>
                    <a:pt x="722135" y="351430"/>
                  </a:lnTo>
                  <a:lnTo>
                    <a:pt x="703469" y="387634"/>
                  </a:lnTo>
                  <a:lnTo>
                    <a:pt x="678325" y="421158"/>
                  </a:lnTo>
                  <a:lnTo>
                    <a:pt x="647274" y="451582"/>
                  </a:lnTo>
                  <a:lnTo>
                    <a:pt x="610886" y="478482"/>
                  </a:lnTo>
                  <a:lnTo>
                    <a:pt x="569733" y="501438"/>
                  </a:lnTo>
                  <a:lnTo>
                    <a:pt x="524385" y="520027"/>
                  </a:lnTo>
                  <a:lnTo>
                    <a:pt x="475413" y="533827"/>
                  </a:lnTo>
                  <a:lnTo>
                    <a:pt x="423386" y="542416"/>
                  </a:lnTo>
                  <a:lnTo>
                    <a:pt x="368876" y="545373"/>
                  </a:lnTo>
                  <a:lnTo>
                    <a:pt x="314366" y="542416"/>
                  </a:lnTo>
                  <a:lnTo>
                    <a:pt x="262340" y="533827"/>
                  </a:lnTo>
                  <a:lnTo>
                    <a:pt x="213367" y="520027"/>
                  </a:lnTo>
                  <a:lnTo>
                    <a:pt x="168019" y="501438"/>
                  </a:lnTo>
                  <a:lnTo>
                    <a:pt x="126866" y="478482"/>
                  </a:lnTo>
                  <a:lnTo>
                    <a:pt x="90479" y="451582"/>
                  </a:lnTo>
                  <a:lnTo>
                    <a:pt x="59428" y="421158"/>
                  </a:lnTo>
                  <a:lnTo>
                    <a:pt x="34284" y="387634"/>
                  </a:lnTo>
                  <a:lnTo>
                    <a:pt x="15617" y="351430"/>
                  </a:lnTo>
                  <a:lnTo>
                    <a:pt x="3999" y="312970"/>
                  </a:lnTo>
                  <a:lnTo>
                    <a:pt x="0" y="272674"/>
                  </a:lnTo>
                  <a:close/>
                </a:path>
              </a:pathLst>
            </a:custGeom>
            <a:ln w="25399">
              <a:solidFill>
                <a:srgbClr val="B8850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18669" y="3639842"/>
              <a:ext cx="152399" cy="452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94868" y="3690642"/>
              <a:ext cx="0" cy="300355"/>
            </a:xfrm>
            <a:custGeom>
              <a:avLst/>
              <a:gdLst/>
              <a:ahLst/>
              <a:cxnLst/>
              <a:rect l="l" t="t" r="r" b="b"/>
              <a:pathLst>
                <a:path w="0" h="300354">
                  <a:moveTo>
                    <a:pt x="0" y="300299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BF79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64392" y="2719069"/>
              <a:ext cx="1828800" cy="971550"/>
            </a:xfrm>
            <a:custGeom>
              <a:avLst/>
              <a:gdLst/>
              <a:ahLst/>
              <a:cxnLst/>
              <a:rect l="l" t="t" r="r" b="b"/>
              <a:pathLst>
                <a:path w="1828800" h="971550">
                  <a:moveTo>
                    <a:pt x="1666871" y="971548"/>
                  </a:moveTo>
                  <a:lnTo>
                    <a:pt x="161924" y="971548"/>
                  </a:lnTo>
                  <a:lnTo>
                    <a:pt x="118879" y="965763"/>
                  </a:lnTo>
                  <a:lnTo>
                    <a:pt x="80199" y="949439"/>
                  </a:lnTo>
                  <a:lnTo>
                    <a:pt x="47428" y="924120"/>
                  </a:lnTo>
                  <a:lnTo>
                    <a:pt x="22108" y="891348"/>
                  </a:lnTo>
                  <a:lnTo>
                    <a:pt x="5784" y="852668"/>
                  </a:lnTo>
                  <a:lnTo>
                    <a:pt x="0" y="809623"/>
                  </a:lnTo>
                  <a:lnTo>
                    <a:pt x="0" y="161924"/>
                  </a:lnTo>
                  <a:lnTo>
                    <a:pt x="5784" y="118879"/>
                  </a:lnTo>
                  <a:lnTo>
                    <a:pt x="22108" y="80199"/>
                  </a:lnTo>
                  <a:lnTo>
                    <a:pt x="47428" y="47428"/>
                  </a:lnTo>
                  <a:lnTo>
                    <a:pt x="80199" y="22108"/>
                  </a:lnTo>
                  <a:lnTo>
                    <a:pt x="118879" y="5784"/>
                  </a:lnTo>
                  <a:lnTo>
                    <a:pt x="161924" y="0"/>
                  </a:lnTo>
                  <a:lnTo>
                    <a:pt x="1666871" y="0"/>
                  </a:lnTo>
                  <a:lnTo>
                    <a:pt x="1728827" y="12321"/>
                  </a:lnTo>
                  <a:lnTo>
                    <a:pt x="1781371" y="47424"/>
                  </a:lnTo>
                  <a:lnTo>
                    <a:pt x="1816465" y="99959"/>
                  </a:lnTo>
                  <a:lnTo>
                    <a:pt x="1828796" y="161924"/>
                  </a:lnTo>
                  <a:lnTo>
                    <a:pt x="1828796" y="809623"/>
                  </a:lnTo>
                  <a:lnTo>
                    <a:pt x="1823011" y="852668"/>
                  </a:lnTo>
                  <a:lnTo>
                    <a:pt x="1806688" y="891348"/>
                  </a:lnTo>
                  <a:lnTo>
                    <a:pt x="1781368" y="924120"/>
                  </a:lnTo>
                  <a:lnTo>
                    <a:pt x="1748596" y="949439"/>
                  </a:lnTo>
                  <a:lnTo>
                    <a:pt x="1709916" y="965763"/>
                  </a:lnTo>
                  <a:lnTo>
                    <a:pt x="1666871" y="971548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64392" y="2719069"/>
              <a:ext cx="1828800" cy="971550"/>
            </a:xfrm>
            <a:custGeom>
              <a:avLst/>
              <a:gdLst/>
              <a:ahLst/>
              <a:cxnLst/>
              <a:rect l="l" t="t" r="r" b="b"/>
              <a:pathLst>
                <a:path w="1828800" h="971550">
                  <a:moveTo>
                    <a:pt x="0" y="161924"/>
                  </a:moveTo>
                  <a:lnTo>
                    <a:pt x="5784" y="118879"/>
                  </a:lnTo>
                  <a:lnTo>
                    <a:pt x="22108" y="80199"/>
                  </a:lnTo>
                  <a:lnTo>
                    <a:pt x="47428" y="47428"/>
                  </a:lnTo>
                  <a:lnTo>
                    <a:pt x="80199" y="22108"/>
                  </a:lnTo>
                  <a:lnTo>
                    <a:pt x="118879" y="5784"/>
                  </a:lnTo>
                  <a:lnTo>
                    <a:pt x="161924" y="0"/>
                  </a:lnTo>
                  <a:lnTo>
                    <a:pt x="1666871" y="0"/>
                  </a:lnTo>
                  <a:lnTo>
                    <a:pt x="1728827" y="12321"/>
                  </a:lnTo>
                  <a:lnTo>
                    <a:pt x="1781371" y="47424"/>
                  </a:lnTo>
                  <a:lnTo>
                    <a:pt x="1816465" y="99959"/>
                  </a:lnTo>
                  <a:lnTo>
                    <a:pt x="1828796" y="161924"/>
                  </a:lnTo>
                  <a:lnTo>
                    <a:pt x="1828796" y="809623"/>
                  </a:lnTo>
                  <a:lnTo>
                    <a:pt x="1823011" y="852668"/>
                  </a:lnTo>
                  <a:lnTo>
                    <a:pt x="1806688" y="891348"/>
                  </a:lnTo>
                  <a:lnTo>
                    <a:pt x="1781368" y="924120"/>
                  </a:lnTo>
                  <a:lnTo>
                    <a:pt x="1748596" y="949439"/>
                  </a:lnTo>
                  <a:lnTo>
                    <a:pt x="1709916" y="965763"/>
                  </a:lnTo>
                  <a:lnTo>
                    <a:pt x="1666871" y="971548"/>
                  </a:lnTo>
                  <a:lnTo>
                    <a:pt x="161924" y="971548"/>
                  </a:lnTo>
                  <a:lnTo>
                    <a:pt x="118879" y="965763"/>
                  </a:lnTo>
                  <a:lnTo>
                    <a:pt x="80199" y="949439"/>
                  </a:lnTo>
                  <a:lnTo>
                    <a:pt x="47428" y="924120"/>
                  </a:lnTo>
                  <a:lnTo>
                    <a:pt x="22108" y="891348"/>
                  </a:lnTo>
                  <a:lnTo>
                    <a:pt x="5784" y="852668"/>
                  </a:lnTo>
                  <a:lnTo>
                    <a:pt x="0" y="809623"/>
                  </a:lnTo>
                  <a:lnTo>
                    <a:pt x="0" y="161924"/>
                  </a:lnTo>
                  <a:close/>
                </a:path>
              </a:pathLst>
            </a:custGeom>
            <a:ln w="25399">
              <a:solidFill>
                <a:srgbClr val="2869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78593" y="3145143"/>
              <a:ext cx="761998" cy="161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254793" y="3195943"/>
              <a:ext cx="522605" cy="8255"/>
            </a:xfrm>
            <a:custGeom>
              <a:avLst/>
              <a:gdLst/>
              <a:ahLst/>
              <a:cxnLst/>
              <a:rect l="l" t="t" r="r" b="b"/>
              <a:pathLst>
                <a:path w="522604" h="8255">
                  <a:moveTo>
                    <a:pt x="0" y="0"/>
                  </a:moveTo>
                  <a:lnTo>
                    <a:pt x="522548" y="7724"/>
                  </a:lnTo>
                </a:path>
              </a:pathLst>
            </a:custGeom>
            <a:ln w="25399">
              <a:solidFill>
                <a:srgbClr val="BF79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735667" y="3161968"/>
              <a:ext cx="104299" cy="825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22762" y="2727969"/>
              <a:ext cx="1828800" cy="971550"/>
            </a:xfrm>
            <a:custGeom>
              <a:avLst/>
              <a:gdLst/>
              <a:ahLst/>
              <a:cxnLst/>
              <a:rect l="l" t="t" r="r" b="b"/>
              <a:pathLst>
                <a:path w="1828800" h="971550">
                  <a:moveTo>
                    <a:pt x="1666871" y="971548"/>
                  </a:moveTo>
                  <a:lnTo>
                    <a:pt x="161924" y="971548"/>
                  </a:lnTo>
                  <a:lnTo>
                    <a:pt x="118879" y="965763"/>
                  </a:lnTo>
                  <a:lnTo>
                    <a:pt x="80199" y="949439"/>
                  </a:lnTo>
                  <a:lnTo>
                    <a:pt x="47428" y="924120"/>
                  </a:lnTo>
                  <a:lnTo>
                    <a:pt x="22108" y="891348"/>
                  </a:lnTo>
                  <a:lnTo>
                    <a:pt x="5784" y="852668"/>
                  </a:lnTo>
                  <a:lnTo>
                    <a:pt x="0" y="809623"/>
                  </a:lnTo>
                  <a:lnTo>
                    <a:pt x="0" y="161924"/>
                  </a:lnTo>
                  <a:lnTo>
                    <a:pt x="5784" y="118879"/>
                  </a:lnTo>
                  <a:lnTo>
                    <a:pt x="22108" y="80199"/>
                  </a:lnTo>
                  <a:lnTo>
                    <a:pt x="47428" y="47428"/>
                  </a:lnTo>
                  <a:lnTo>
                    <a:pt x="80199" y="22108"/>
                  </a:lnTo>
                  <a:lnTo>
                    <a:pt x="118879" y="5784"/>
                  </a:lnTo>
                  <a:lnTo>
                    <a:pt x="161924" y="0"/>
                  </a:lnTo>
                  <a:lnTo>
                    <a:pt x="1666871" y="0"/>
                  </a:lnTo>
                  <a:lnTo>
                    <a:pt x="1728837" y="12321"/>
                  </a:lnTo>
                  <a:lnTo>
                    <a:pt x="1781371" y="47424"/>
                  </a:lnTo>
                  <a:lnTo>
                    <a:pt x="1816474" y="99959"/>
                  </a:lnTo>
                  <a:lnTo>
                    <a:pt x="1828796" y="161924"/>
                  </a:lnTo>
                  <a:lnTo>
                    <a:pt x="1828796" y="809623"/>
                  </a:lnTo>
                  <a:lnTo>
                    <a:pt x="1823011" y="852668"/>
                  </a:lnTo>
                  <a:lnTo>
                    <a:pt x="1806688" y="891348"/>
                  </a:lnTo>
                  <a:lnTo>
                    <a:pt x="1781368" y="924120"/>
                  </a:lnTo>
                  <a:lnTo>
                    <a:pt x="1748596" y="949439"/>
                  </a:lnTo>
                  <a:lnTo>
                    <a:pt x="1709916" y="965763"/>
                  </a:lnTo>
                  <a:lnTo>
                    <a:pt x="1666871" y="971548"/>
                  </a:lnTo>
                  <a:close/>
                </a:path>
              </a:pathLst>
            </a:custGeom>
            <a:solidFill>
              <a:srgbClr val="0B6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322762" y="2727969"/>
              <a:ext cx="1828800" cy="971550"/>
            </a:xfrm>
            <a:custGeom>
              <a:avLst/>
              <a:gdLst/>
              <a:ahLst/>
              <a:cxnLst/>
              <a:rect l="l" t="t" r="r" b="b"/>
              <a:pathLst>
                <a:path w="1828800" h="971550">
                  <a:moveTo>
                    <a:pt x="0" y="161924"/>
                  </a:moveTo>
                  <a:lnTo>
                    <a:pt x="5784" y="118879"/>
                  </a:lnTo>
                  <a:lnTo>
                    <a:pt x="22108" y="80199"/>
                  </a:lnTo>
                  <a:lnTo>
                    <a:pt x="47428" y="47428"/>
                  </a:lnTo>
                  <a:lnTo>
                    <a:pt x="80199" y="22108"/>
                  </a:lnTo>
                  <a:lnTo>
                    <a:pt x="118879" y="5784"/>
                  </a:lnTo>
                  <a:lnTo>
                    <a:pt x="161924" y="0"/>
                  </a:lnTo>
                  <a:lnTo>
                    <a:pt x="1666871" y="0"/>
                  </a:lnTo>
                  <a:lnTo>
                    <a:pt x="1728837" y="12321"/>
                  </a:lnTo>
                  <a:lnTo>
                    <a:pt x="1781371" y="47424"/>
                  </a:lnTo>
                  <a:lnTo>
                    <a:pt x="1816474" y="99959"/>
                  </a:lnTo>
                  <a:lnTo>
                    <a:pt x="1828796" y="161924"/>
                  </a:lnTo>
                  <a:lnTo>
                    <a:pt x="1828796" y="809623"/>
                  </a:lnTo>
                  <a:lnTo>
                    <a:pt x="1823011" y="852668"/>
                  </a:lnTo>
                  <a:lnTo>
                    <a:pt x="1806688" y="891348"/>
                  </a:lnTo>
                  <a:lnTo>
                    <a:pt x="1781368" y="924120"/>
                  </a:lnTo>
                  <a:lnTo>
                    <a:pt x="1748596" y="949439"/>
                  </a:lnTo>
                  <a:lnTo>
                    <a:pt x="1709916" y="965763"/>
                  </a:lnTo>
                  <a:lnTo>
                    <a:pt x="1666871" y="971548"/>
                  </a:lnTo>
                  <a:lnTo>
                    <a:pt x="161924" y="971548"/>
                  </a:lnTo>
                  <a:lnTo>
                    <a:pt x="118879" y="965763"/>
                  </a:lnTo>
                  <a:lnTo>
                    <a:pt x="80199" y="949439"/>
                  </a:lnTo>
                  <a:lnTo>
                    <a:pt x="47428" y="924120"/>
                  </a:lnTo>
                  <a:lnTo>
                    <a:pt x="22108" y="891348"/>
                  </a:lnTo>
                  <a:lnTo>
                    <a:pt x="5784" y="852668"/>
                  </a:lnTo>
                  <a:lnTo>
                    <a:pt x="0" y="809623"/>
                  </a:lnTo>
                  <a:lnTo>
                    <a:pt x="0" y="161924"/>
                  </a:lnTo>
                  <a:close/>
                </a:path>
              </a:pathLst>
            </a:custGeom>
            <a:ln w="25399">
              <a:solidFill>
                <a:srgbClr val="28697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995753" y="2764039"/>
            <a:ext cx="483234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600">
                <a:solidFill>
                  <a:srgbClr val="BF791A"/>
                </a:solidFill>
                <a:latin typeface="Arial Black"/>
                <a:cs typeface="Arial Black"/>
              </a:rPr>
              <a:t>A</a:t>
            </a:r>
            <a:endParaRPr sz="5400">
              <a:latin typeface="Arial Black"/>
              <a:cs typeface="Arial Blac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851692" y="3149743"/>
            <a:ext cx="2547620" cy="1435100"/>
            <a:chOff x="3851692" y="3149743"/>
            <a:chExt cx="2547620" cy="1435100"/>
          </a:xfrm>
        </p:grpSpPr>
        <p:sp>
          <p:nvSpPr>
            <p:cNvPr id="22" name="object 22"/>
            <p:cNvSpPr/>
            <p:nvPr/>
          </p:nvSpPr>
          <p:spPr>
            <a:xfrm>
              <a:off x="5312064" y="3149743"/>
              <a:ext cx="1086897" cy="1655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388263" y="3200543"/>
              <a:ext cx="847725" cy="12065"/>
            </a:xfrm>
            <a:custGeom>
              <a:avLst/>
              <a:gdLst/>
              <a:ahLst/>
              <a:cxnLst/>
              <a:rect l="l" t="t" r="r" b="b"/>
              <a:pathLst>
                <a:path w="847725" h="12064">
                  <a:moveTo>
                    <a:pt x="0" y="0"/>
                  </a:moveTo>
                  <a:lnTo>
                    <a:pt x="847473" y="11974"/>
                  </a:lnTo>
                </a:path>
              </a:pathLst>
            </a:custGeom>
            <a:ln w="25399">
              <a:solidFill>
                <a:srgbClr val="BF79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194062" y="3170843"/>
              <a:ext cx="104274" cy="825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864392" y="4026292"/>
              <a:ext cx="737870" cy="545465"/>
            </a:xfrm>
            <a:custGeom>
              <a:avLst/>
              <a:gdLst/>
              <a:ahLst/>
              <a:cxnLst/>
              <a:rect l="l" t="t" r="r" b="b"/>
              <a:pathLst>
                <a:path w="737870" h="545464">
                  <a:moveTo>
                    <a:pt x="368874" y="545398"/>
                  </a:moveTo>
                  <a:lnTo>
                    <a:pt x="314364" y="542441"/>
                  </a:lnTo>
                  <a:lnTo>
                    <a:pt x="262338" y="533852"/>
                  </a:lnTo>
                  <a:lnTo>
                    <a:pt x="213365" y="520052"/>
                  </a:lnTo>
                  <a:lnTo>
                    <a:pt x="168017" y="501463"/>
                  </a:lnTo>
                  <a:lnTo>
                    <a:pt x="126865" y="478507"/>
                  </a:lnTo>
                  <a:lnTo>
                    <a:pt x="90478" y="451607"/>
                  </a:lnTo>
                  <a:lnTo>
                    <a:pt x="59427" y="421183"/>
                  </a:lnTo>
                  <a:lnTo>
                    <a:pt x="34283" y="387659"/>
                  </a:lnTo>
                  <a:lnTo>
                    <a:pt x="15617" y="351455"/>
                  </a:lnTo>
                  <a:lnTo>
                    <a:pt x="3999" y="312995"/>
                  </a:lnTo>
                  <a:lnTo>
                    <a:pt x="0" y="272699"/>
                  </a:lnTo>
                  <a:lnTo>
                    <a:pt x="3999" y="232403"/>
                  </a:lnTo>
                  <a:lnTo>
                    <a:pt x="15617" y="193943"/>
                  </a:lnTo>
                  <a:lnTo>
                    <a:pt x="34283" y="157739"/>
                  </a:lnTo>
                  <a:lnTo>
                    <a:pt x="59427" y="124215"/>
                  </a:lnTo>
                  <a:lnTo>
                    <a:pt x="90478" y="93791"/>
                  </a:lnTo>
                  <a:lnTo>
                    <a:pt x="126865" y="66891"/>
                  </a:lnTo>
                  <a:lnTo>
                    <a:pt x="168017" y="43935"/>
                  </a:lnTo>
                  <a:lnTo>
                    <a:pt x="213365" y="25346"/>
                  </a:lnTo>
                  <a:lnTo>
                    <a:pt x="262338" y="11546"/>
                  </a:lnTo>
                  <a:lnTo>
                    <a:pt x="314364" y="2956"/>
                  </a:lnTo>
                  <a:lnTo>
                    <a:pt x="368874" y="0"/>
                  </a:lnTo>
                  <a:lnTo>
                    <a:pt x="423384" y="2956"/>
                  </a:lnTo>
                  <a:lnTo>
                    <a:pt x="475410" y="11546"/>
                  </a:lnTo>
                  <a:lnTo>
                    <a:pt x="524382" y="25346"/>
                  </a:lnTo>
                  <a:lnTo>
                    <a:pt x="569730" y="43935"/>
                  </a:lnTo>
                  <a:lnTo>
                    <a:pt x="610883" y="66891"/>
                  </a:lnTo>
                  <a:lnTo>
                    <a:pt x="647270" y="93791"/>
                  </a:lnTo>
                  <a:lnTo>
                    <a:pt x="678320" y="124215"/>
                  </a:lnTo>
                  <a:lnTo>
                    <a:pt x="703464" y="157739"/>
                  </a:lnTo>
                  <a:lnTo>
                    <a:pt x="722130" y="193943"/>
                  </a:lnTo>
                  <a:lnTo>
                    <a:pt x="733749" y="232403"/>
                  </a:lnTo>
                  <a:lnTo>
                    <a:pt x="737748" y="272699"/>
                  </a:lnTo>
                  <a:lnTo>
                    <a:pt x="733749" y="312995"/>
                  </a:lnTo>
                  <a:lnTo>
                    <a:pt x="722130" y="351455"/>
                  </a:lnTo>
                  <a:lnTo>
                    <a:pt x="703464" y="387659"/>
                  </a:lnTo>
                  <a:lnTo>
                    <a:pt x="678320" y="421183"/>
                  </a:lnTo>
                  <a:lnTo>
                    <a:pt x="647270" y="451607"/>
                  </a:lnTo>
                  <a:lnTo>
                    <a:pt x="610883" y="478507"/>
                  </a:lnTo>
                  <a:lnTo>
                    <a:pt x="569730" y="501463"/>
                  </a:lnTo>
                  <a:lnTo>
                    <a:pt x="524382" y="520052"/>
                  </a:lnTo>
                  <a:lnTo>
                    <a:pt x="475410" y="533852"/>
                  </a:lnTo>
                  <a:lnTo>
                    <a:pt x="423384" y="542441"/>
                  </a:lnTo>
                  <a:lnTo>
                    <a:pt x="368874" y="545398"/>
                  </a:lnTo>
                  <a:close/>
                </a:path>
              </a:pathLst>
            </a:custGeom>
            <a:solidFill>
              <a:srgbClr val="FD5B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864392" y="4026291"/>
              <a:ext cx="737870" cy="545465"/>
            </a:xfrm>
            <a:custGeom>
              <a:avLst/>
              <a:gdLst/>
              <a:ahLst/>
              <a:cxnLst/>
              <a:rect l="l" t="t" r="r" b="b"/>
              <a:pathLst>
                <a:path w="737870" h="545464">
                  <a:moveTo>
                    <a:pt x="0" y="272699"/>
                  </a:moveTo>
                  <a:lnTo>
                    <a:pt x="3999" y="232403"/>
                  </a:lnTo>
                  <a:lnTo>
                    <a:pt x="15617" y="193943"/>
                  </a:lnTo>
                  <a:lnTo>
                    <a:pt x="34283" y="157739"/>
                  </a:lnTo>
                  <a:lnTo>
                    <a:pt x="59427" y="124215"/>
                  </a:lnTo>
                  <a:lnTo>
                    <a:pt x="90478" y="93791"/>
                  </a:lnTo>
                  <a:lnTo>
                    <a:pt x="126865" y="66891"/>
                  </a:lnTo>
                  <a:lnTo>
                    <a:pt x="168017" y="43935"/>
                  </a:lnTo>
                  <a:lnTo>
                    <a:pt x="213365" y="25346"/>
                  </a:lnTo>
                  <a:lnTo>
                    <a:pt x="262338" y="11546"/>
                  </a:lnTo>
                  <a:lnTo>
                    <a:pt x="314364" y="2956"/>
                  </a:lnTo>
                  <a:lnTo>
                    <a:pt x="368874" y="0"/>
                  </a:lnTo>
                  <a:lnTo>
                    <a:pt x="423384" y="2956"/>
                  </a:lnTo>
                  <a:lnTo>
                    <a:pt x="475410" y="11546"/>
                  </a:lnTo>
                  <a:lnTo>
                    <a:pt x="524382" y="25346"/>
                  </a:lnTo>
                  <a:lnTo>
                    <a:pt x="569730" y="43935"/>
                  </a:lnTo>
                  <a:lnTo>
                    <a:pt x="610883" y="66891"/>
                  </a:lnTo>
                  <a:lnTo>
                    <a:pt x="647270" y="93791"/>
                  </a:lnTo>
                  <a:lnTo>
                    <a:pt x="678320" y="124215"/>
                  </a:lnTo>
                  <a:lnTo>
                    <a:pt x="703464" y="157739"/>
                  </a:lnTo>
                  <a:lnTo>
                    <a:pt x="722130" y="193943"/>
                  </a:lnTo>
                  <a:lnTo>
                    <a:pt x="733748" y="232403"/>
                  </a:lnTo>
                  <a:lnTo>
                    <a:pt x="737748" y="272699"/>
                  </a:lnTo>
                  <a:lnTo>
                    <a:pt x="733748" y="312995"/>
                  </a:lnTo>
                  <a:lnTo>
                    <a:pt x="722130" y="351455"/>
                  </a:lnTo>
                  <a:lnTo>
                    <a:pt x="703464" y="387659"/>
                  </a:lnTo>
                  <a:lnTo>
                    <a:pt x="678320" y="421183"/>
                  </a:lnTo>
                  <a:lnTo>
                    <a:pt x="647270" y="451607"/>
                  </a:lnTo>
                  <a:lnTo>
                    <a:pt x="610883" y="478507"/>
                  </a:lnTo>
                  <a:lnTo>
                    <a:pt x="569730" y="501463"/>
                  </a:lnTo>
                  <a:lnTo>
                    <a:pt x="524382" y="520052"/>
                  </a:lnTo>
                  <a:lnTo>
                    <a:pt x="475410" y="533852"/>
                  </a:lnTo>
                  <a:lnTo>
                    <a:pt x="423384" y="542441"/>
                  </a:lnTo>
                  <a:lnTo>
                    <a:pt x="368874" y="545398"/>
                  </a:lnTo>
                  <a:lnTo>
                    <a:pt x="314364" y="542441"/>
                  </a:lnTo>
                  <a:lnTo>
                    <a:pt x="262338" y="533852"/>
                  </a:lnTo>
                  <a:lnTo>
                    <a:pt x="213365" y="520052"/>
                  </a:lnTo>
                  <a:lnTo>
                    <a:pt x="168017" y="501463"/>
                  </a:lnTo>
                  <a:lnTo>
                    <a:pt x="126865" y="478507"/>
                  </a:lnTo>
                  <a:lnTo>
                    <a:pt x="90478" y="451607"/>
                  </a:lnTo>
                  <a:lnTo>
                    <a:pt x="59427" y="421183"/>
                  </a:lnTo>
                  <a:lnTo>
                    <a:pt x="34283" y="387659"/>
                  </a:lnTo>
                  <a:lnTo>
                    <a:pt x="15617" y="351455"/>
                  </a:lnTo>
                  <a:lnTo>
                    <a:pt x="3999" y="312995"/>
                  </a:lnTo>
                  <a:lnTo>
                    <a:pt x="0" y="272699"/>
                  </a:lnTo>
                  <a:close/>
                </a:path>
              </a:pathLst>
            </a:custGeom>
            <a:ln w="25399">
              <a:solidFill>
                <a:srgbClr val="B8850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033864" y="4218973"/>
            <a:ext cx="3994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0833" sz="3000" spc="-254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dirty="0" sz="1300" spc="-170">
                <a:solidFill>
                  <a:srgbClr val="FFFFFF"/>
                </a:solidFill>
                <a:latin typeface="Arial Black"/>
                <a:cs typeface="Arial Black"/>
              </a:rPr>
              <a:t>t-</a:t>
            </a:r>
            <a:r>
              <a:rPr dirty="0" sz="1300" spc="-170">
                <a:solidFill>
                  <a:srgbClr val="BF791A"/>
                </a:solidFill>
                <a:latin typeface="Arial Black"/>
                <a:cs typeface="Arial Black"/>
              </a:rPr>
              <a:t>1</a:t>
            </a:r>
            <a:endParaRPr sz="1300">
              <a:latin typeface="Arial Black"/>
              <a:cs typeface="Arial Black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310062" y="3978242"/>
            <a:ext cx="763270" cy="570865"/>
            <a:chOff x="6310062" y="3978242"/>
            <a:chExt cx="763270" cy="570865"/>
          </a:xfrm>
        </p:grpSpPr>
        <p:sp>
          <p:nvSpPr>
            <p:cNvPr id="29" name="object 29"/>
            <p:cNvSpPr/>
            <p:nvPr/>
          </p:nvSpPr>
          <p:spPr>
            <a:xfrm>
              <a:off x="6322762" y="3990942"/>
              <a:ext cx="737870" cy="545465"/>
            </a:xfrm>
            <a:custGeom>
              <a:avLst/>
              <a:gdLst/>
              <a:ahLst/>
              <a:cxnLst/>
              <a:rect l="l" t="t" r="r" b="b"/>
              <a:pathLst>
                <a:path w="737870" h="545464">
                  <a:moveTo>
                    <a:pt x="368874" y="545373"/>
                  </a:moveTo>
                  <a:lnTo>
                    <a:pt x="314364" y="542416"/>
                  </a:lnTo>
                  <a:lnTo>
                    <a:pt x="262338" y="533827"/>
                  </a:lnTo>
                  <a:lnTo>
                    <a:pt x="213365" y="520027"/>
                  </a:lnTo>
                  <a:lnTo>
                    <a:pt x="168017" y="501438"/>
                  </a:lnTo>
                  <a:lnTo>
                    <a:pt x="126865" y="478482"/>
                  </a:lnTo>
                  <a:lnTo>
                    <a:pt x="90478" y="451582"/>
                  </a:lnTo>
                  <a:lnTo>
                    <a:pt x="59427" y="421158"/>
                  </a:lnTo>
                  <a:lnTo>
                    <a:pt x="34283" y="387634"/>
                  </a:lnTo>
                  <a:lnTo>
                    <a:pt x="15617" y="351430"/>
                  </a:lnTo>
                  <a:lnTo>
                    <a:pt x="3999" y="312970"/>
                  </a:lnTo>
                  <a:lnTo>
                    <a:pt x="0" y="272674"/>
                  </a:lnTo>
                  <a:lnTo>
                    <a:pt x="3999" y="232379"/>
                  </a:lnTo>
                  <a:lnTo>
                    <a:pt x="15617" y="193920"/>
                  </a:lnTo>
                  <a:lnTo>
                    <a:pt x="34283" y="157719"/>
                  </a:lnTo>
                  <a:lnTo>
                    <a:pt x="59427" y="124197"/>
                  </a:lnTo>
                  <a:lnTo>
                    <a:pt x="90478" y="93777"/>
                  </a:lnTo>
                  <a:lnTo>
                    <a:pt x="126865" y="66880"/>
                  </a:lnTo>
                  <a:lnTo>
                    <a:pt x="168017" y="43928"/>
                  </a:lnTo>
                  <a:lnTo>
                    <a:pt x="213365" y="25342"/>
                  </a:lnTo>
                  <a:lnTo>
                    <a:pt x="262338" y="11544"/>
                  </a:lnTo>
                  <a:lnTo>
                    <a:pt x="314364" y="2956"/>
                  </a:lnTo>
                  <a:lnTo>
                    <a:pt x="368874" y="0"/>
                  </a:lnTo>
                  <a:lnTo>
                    <a:pt x="423384" y="2956"/>
                  </a:lnTo>
                  <a:lnTo>
                    <a:pt x="475410" y="11544"/>
                  </a:lnTo>
                  <a:lnTo>
                    <a:pt x="524382" y="25342"/>
                  </a:lnTo>
                  <a:lnTo>
                    <a:pt x="569730" y="43928"/>
                  </a:lnTo>
                  <a:lnTo>
                    <a:pt x="610883" y="66880"/>
                  </a:lnTo>
                  <a:lnTo>
                    <a:pt x="647270" y="93777"/>
                  </a:lnTo>
                  <a:lnTo>
                    <a:pt x="678320" y="124197"/>
                  </a:lnTo>
                  <a:lnTo>
                    <a:pt x="703464" y="157719"/>
                  </a:lnTo>
                  <a:lnTo>
                    <a:pt x="722130" y="193920"/>
                  </a:lnTo>
                  <a:lnTo>
                    <a:pt x="733749" y="232379"/>
                  </a:lnTo>
                  <a:lnTo>
                    <a:pt x="737748" y="272674"/>
                  </a:lnTo>
                  <a:lnTo>
                    <a:pt x="733749" y="312970"/>
                  </a:lnTo>
                  <a:lnTo>
                    <a:pt x="722130" y="351430"/>
                  </a:lnTo>
                  <a:lnTo>
                    <a:pt x="703464" y="387634"/>
                  </a:lnTo>
                  <a:lnTo>
                    <a:pt x="678320" y="421158"/>
                  </a:lnTo>
                  <a:lnTo>
                    <a:pt x="647270" y="451582"/>
                  </a:lnTo>
                  <a:lnTo>
                    <a:pt x="610883" y="478482"/>
                  </a:lnTo>
                  <a:lnTo>
                    <a:pt x="569730" y="501438"/>
                  </a:lnTo>
                  <a:lnTo>
                    <a:pt x="524382" y="520027"/>
                  </a:lnTo>
                  <a:lnTo>
                    <a:pt x="475410" y="533827"/>
                  </a:lnTo>
                  <a:lnTo>
                    <a:pt x="423384" y="542416"/>
                  </a:lnTo>
                  <a:lnTo>
                    <a:pt x="368874" y="545373"/>
                  </a:lnTo>
                  <a:close/>
                </a:path>
              </a:pathLst>
            </a:custGeom>
            <a:solidFill>
              <a:srgbClr val="FD5B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322762" y="3990942"/>
              <a:ext cx="737870" cy="545465"/>
            </a:xfrm>
            <a:custGeom>
              <a:avLst/>
              <a:gdLst/>
              <a:ahLst/>
              <a:cxnLst/>
              <a:rect l="l" t="t" r="r" b="b"/>
              <a:pathLst>
                <a:path w="737870" h="545464">
                  <a:moveTo>
                    <a:pt x="0" y="272674"/>
                  </a:moveTo>
                  <a:lnTo>
                    <a:pt x="3999" y="232379"/>
                  </a:lnTo>
                  <a:lnTo>
                    <a:pt x="15617" y="193920"/>
                  </a:lnTo>
                  <a:lnTo>
                    <a:pt x="34283" y="157719"/>
                  </a:lnTo>
                  <a:lnTo>
                    <a:pt x="59427" y="124197"/>
                  </a:lnTo>
                  <a:lnTo>
                    <a:pt x="90478" y="93777"/>
                  </a:lnTo>
                  <a:lnTo>
                    <a:pt x="126865" y="66880"/>
                  </a:lnTo>
                  <a:lnTo>
                    <a:pt x="168017" y="43928"/>
                  </a:lnTo>
                  <a:lnTo>
                    <a:pt x="213365" y="25342"/>
                  </a:lnTo>
                  <a:lnTo>
                    <a:pt x="262338" y="11544"/>
                  </a:lnTo>
                  <a:lnTo>
                    <a:pt x="314364" y="2956"/>
                  </a:lnTo>
                  <a:lnTo>
                    <a:pt x="368874" y="0"/>
                  </a:lnTo>
                  <a:lnTo>
                    <a:pt x="423384" y="2956"/>
                  </a:lnTo>
                  <a:lnTo>
                    <a:pt x="475410" y="11544"/>
                  </a:lnTo>
                  <a:lnTo>
                    <a:pt x="524382" y="25342"/>
                  </a:lnTo>
                  <a:lnTo>
                    <a:pt x="569730" y="43928"/>
                  </a:lnTo>
                  <a:lnTo>
                    <a:pt x="610883" y="66880"/>
                  </a:lnTo>
                  <a:lnTo>
                    <a:pt x="647270" y="93777"/>
                  </a:lnTo>
                  <a:lnTo>
                    <a:pt x="678320" y="124197"/>
                  </a:lnTo>
                  <a:lnTo>
                    <a:pt x="703464" y="157719"/>
                  </a:lnTo>
                  <a:lnTo>
                    <a:pt x="722130" y="193920"/>
                  </a:lnTo>
                  <a:lnTo>
                    <a:pt x="733748" y="232379"/>
                  </a:lnTo>
                  <a:lnTo>
                    <a:pt x="737748" y="272674"/>
                  </a:lnTo>
                  <a:lnTo>
                    <a:pt x="733748" y="312970"/>
                  </a:lnTo>
                  <a:lnTo>
                    <a:pt x="722130" y="351430"/>
                  </a:lnTo>
                  <a:lnTo>
                    <a:pt x="703464" y="387634"/>
                  </a:lnTo>
                  <a:lnTo>
                    <a:pt x="678320" y="421158"/>
                  </a:lnTo>
                  <a:lnTo>
                    <a:pt x="647270" y="451582"/>
                  </a:lnTo>
                  <a:lnTo>
                    <a:pt x="610883" y="478482"/>
                  </a:lnTo>
                  <a:lnTo>
                    <a:pt x="569730" y="501438"/>
                  </a:lnTo>
                  <a:lnTo>
                    <a:pt x="524382" y="520027"/>
                  </a:lnTo>
                  <a:lnTo>
                    <a:pt x="475410" y="533827"/>
                  </a:lnTo>
                  <a:lnTo>
                    <a:pt x="423384" y="542416"/>
                  </a:lnTo>
                  <a:lnTo>
                    <a:pt x="368874" y="545373"/>
                  </a:lnTo>
                  <a:lnTo>
                    <a:pt x="314364" y="542416"/>
                  </a:lnTo>
                  <a:lnTo>
                    <a:pt x="262338" y="533827"/>
                  </a:lnTo>
                  <a:lnTo>
                    <a:pt x="213365" y="520027"/>
                  </a:lnTo>
                  <a:lnTo>
                    <a:pt x="168017" y="501438"/>
                  </a:lnTo>
                  <a:lnTo>
                    <a:pt x="126865" y="478482"/>
                  </a:lnTo>
                  <a:lnTo>
                    <a:pt x="90478" y="451582"/>
                  </a:lnTo>
                  <a:lnTo>
                    <a:pt x="59427" y="421158"/>
                  </a:lnTo>
                  <a:lnTo>
                    <a:pt x="34283" y="387634"/>
                  </a:lnTo>
                  <a:lnTo>
                    <a:pt x="15617" y="351430"/>
                  </a:lnTo>
                  <a:lnTo>
                    <a:pt x="3999" y="312970"/>
                  </a:lnTo>
                  <a:lnTo>
                    <a:pt x="0" y="272674"/>
                  </a:lnTo>
                  <a:close/>
                </a:path>
              </a:pathLst>
            </a:custGeom>
            <a:ln w="25399">
              <a:solidFill>
                <a:srgbClr val="B8850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582769" y="4183617"/>
            <a:ext cx="53213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947285" algn="l"/>
              </a:tabLst>
            </a:pPr>
            <a:r>
              <a:rPr dirty="0" baseline="20833" sz="3000" spc="-262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dirty="0" sz="1300" spc="-17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sz="1300" spc="-175">
                <a:solidFill>
                  <a:srgbClr val="BF791A"/>
                </a:solidFill>
                <a:latin typeface="Arial Black"/>
                <a:cs typeface="Arial Black"/>
              </a:rPr>
              <a:t>-1	</a:t>
            </a:r>
            <a:r>
              <a:rPr dirty="0" baseline="20833" sz="3000" spc="-262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dirty="0" sz="1300" spc="-17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sz="1300" spc="-175">
                <a:solidFill>
                  <a:srgbClr val="BF791A"/>
                </a:solidFill>
                <a:latin typeface="Arial Black"/>
                <a:cs typeface="Arial Black"/>
              </a:rPr>
              <a:t>-1</a:t>
            </a:r>
            <a:endParaRPr sz="1300">
              <a:latin typeface="Arial Black"/>
              <a:cs typeface="Arial Black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800094" y="2211770"/>
            <a:ext cx="5118735" cy="1916430"/>
            <a:chOff x="2800094" y="2211770"/>
            <a:chExt cx="5118735" cy="1916430"/>
          </a:xfrm>
        </p:grpSpPr>
        <p:sp>
          <p:nvSpPr>
            <p:cNvPr id="33" name="object 33"/>
            <p:cNvSpPr/>
            <p:nvPr/>
          </p:nvSpPr>
          <p:spPr>
            <a:xfrm>
              <a:off x="4157066" y="3459493"/>
              <a:ext cx="152399" cy="6683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233266" y="3510293"/>
              <a:ext cx="0" cy="516255"/>
            </a:xfrm>
            <a:custGeom>
              <a:avLst/>
              <a:gdLst/>
              <a:ahLst/>
              <a:cxnLst/>
              <a:rect l="l" t="t" r="r" b="b"/>
              <a:pathLst>
                <a:path w="0" h="516254">
                  <a:moveTo>
                    <a:pt x="0" y="51599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BF79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615436" y="3648842"/>
              <a:ext cx="152399" cy="4436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691636" y="3699642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w="0" h="291464">
                  <a:moveTo>
                    <a:pt x="0" y="291299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BF79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800094" y="2211770"/>
              <a:ext cx="152399" cy="60069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876294" y="2349620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w="0" h="361314">
                  <a:moveTo>
                    <a:pt x="0" y="361249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BF79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835019" y="2287005"/>
              <a:ext cx="82524" cy="1038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312014" y="2211773"/>
              <a:ext cx="152564" cy="108577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388214" y="2349620"/>
              <a:ext cx="635" cy="846455"/>
            </a:xfrm>
            <a:custGeom>
              <a:avLst/>
              <a:gdLst/>
              <a:ahLst/>
              <a:cxnLst/>
              <a:rect l="l" t="t" r="r" b="b"/>
              <a:pathLst>
                <a:path w="635" h="846455">
                  <a:moveTo>
                    <a:pt x="0" y="846323"/>
                  </a:moveTo>
                  <a:lnTo>
                    <a:pt x="149" y="0"/>
                  </a:lnTo>
                </a:path>
              </a:pathLst>
            </a:custGeom>
            <a:ln w="25399">
              <a:solidFill>
                <a:srgbClr val="BF79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347089" y="2287005"/>
              <a:ext cx="82549" cy="1038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765809" y="2211773"/>
              <a:ext cx="152399" cy="60444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842009" y="2349620"/>
              <a:ext cx="0" cy="365125"/>
            </a:xfrm>
            <a:custGeom>
              <a:avLst/>
              <a:gdLst/>
              <a:ahLst/>
              <a:cxnLst/>
              <a:rect l="l" t="t" r="r" b="b"/>
              <a:pathLst>
                <a:path w="0" h="365125">
                  <a:moveTo>
                    <a:pt x="0" y="364999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BF79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800759" y="2287005"/>
              <a:ext cx="82524" cy="10387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604590" y="3123568"/>
              <a:ext cx="685800" cy="234315"/>
            </a:xfrm>
            <a:custGeom>
              <a:avLst/>
              <a:gdLst/>
              <a:ahLst/>
              <a:cxnLst/>
              <a:rect l="l" t="t" r="r" b="b"/>
              <a:pathLst>
                <a:path w="685800" h="234314">
                  <a:moveTo>
                    <a:pt x="685798" y="233974"/>
                  </a:moveTo>
                  <a:lnTo>
                    <a:pt x="0" y="233974"/>
                  </a:lnTo>
                  <a:lnTo>
                    <a:pt x="0" y="0"/>
                  </a:lnTo>
                  <a:lnTo>
                    <a:pt x="685798" y="0"/>
                  </a:lnTo>
                  <a:lnTo>
                    <a:pt x="685798" y="233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04590" y="3123568"/>
              <a:ext cx="685800" cy="234315"/>
            </a:xfrm>
            <a:custGeom>
              <a:avLst/>
              <a:gdLst/>
              <a:ahLst/>
              <a:cxnLst/>
              <a:rect l="l" t="t" r="r" b="b"/>
              <a:pathLst>
                <a:path w="685800" h="234314">
                  <a:moveTo>
                    <a:pt x="0" y="0"/>
                  </a:moveTo>
                  <a:lnTo>
                    <a:pt x="685798" y="0"/>
                  </a:lnTo>
                  <a:lnTo>
                    <a:pt x="685798" y="233974"/>
                  </a:lnTo>
                  <a:lnTo>
                    <a:pt x="0" y="23397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B62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4733634" y="3080602"/>
            <a:ext cx="427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10">
                <a:solidFill>
                  <a:srgbClr val="BF791A"/>
                </a:solidFill>
                <a:latin typeface="Arial Black"/>
                <a:cs typeface="Arial Black"/>
              </a:rPr>
              <a:t>tanh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88192" y="1704491"/>
            <a:ext cx="4435475" cy="1907539"/>
            <a:chOff x="3788192" y="1704491"/>
            <a:chExt cx="4435475" cy="1907539"/>
          </a:xfrm>
        </p:grpSpPr>
        <p:sp>
          <p:nvSpPr>
            <p:cNvPr id="50" name="object 50"/>
            <p:cNvSpPr/>
            <p:nvPr/>
          </p:nvSpPr>
          <p:spPr>
            <a:xfrm>
              <a:off x="3788192" y="3154043"/>
              <a:ext cx="685798" cy="15239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864392" y="3204843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 h="0">
                  <a:moveTo>
                    <a:pt x="0" y="0"/>
                  </a:moveTo>
                  <a:lnTo>
                    <a:pt x="533398" y="0"/>
                  </a:lnTo>
                </a:path>
              </a:pathLst>
            </a:custGeom>
            <a:ln w="25399">
              <a:solidFill>
                <a:srgbClr val="BF79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157066" y="3459468"/>
              <a:ext cx="866613" cy="1523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233266" y="3510267"/>
              <a:ext cx="714375" cy="0"/>
            </a:xfrm>
            <a:custGeom>
              <a:avLst/>
              <a:gdLst/>
              <a:ahLst/>
              <a:cxnLst/>
              <a:rect l="l" t="t" r="r" b="b"/>
              <a:pathLst>
                <a:path w="714375" h="0">
                  <a:moveTo>
                    <a:pt x="0" y="0"/>
                  </a:moveTo>
                  <a:lnTo>
                    <a:pt x="714223" y="0"/>
                  </a:lnTo>
                </a:path>
              </a:pathLst>
            </a:custGeom>
            <a:ln w="25399">
              <a:solidFill>
                <a:srgbClr val="BF79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321591" y="3154043"/>
              <a:ext cx="152399" cy="4578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397791" y="3204843"/>
              <a:ext cx="0" cy="305435"/>
            </a:xfrm>
            <a:custGeom>
              <a:avLst/>
              <a:gdLst/>
              <a:ahLst/>
              <a:cxnLst/>
              <a:rect l="l" t="t" r="r" b="b"/>
              <a:pathLst>
                <a:path w="0" h="305435">
                  <a:moveTo>
                    <a:pt x="0" y="0"/>
                  </a:moveTo>
                  <a:lnTo>
                    <a:pt x="0" y="305424"/>
                  </a:lnTo>
                </a:path>
              </a:pathLst>
            </a:custGeom>
            <a:ln w="25399">
              <a:solidFill>
                <a:srgbClr val="BF79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871290" y="3306743"/>
              <a:ext cx="152399" cy="30509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906215" y="3381993"/>
              <a:ext cx="82524" cy="12824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871290" y="2931769"/>
              <a:ext cx="152399" cy="29339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871290" y="2931769"/>
              <a:ext cx="593138" cy="19179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947490" y="2982568"/>
              <a:ext cx="441325" cy="0"/>
            </a:xfrm>
            <a:custGeom>
              <a:avLst/>
              <a:gdLst/>
              <a:ahLst/>
              <a:cxnLst/>
              <a:rect l="l" t="t" r="r" b="b"/>
              <a:pathLst>
                <a:path w="441325" h="0">
                  <a:moveTo>
                    <a:pt x="0" y="0"/>
                  </a:moveTo>
                  <a:lnTo>
                    <a:pt x="440724" y="0"/>
                  </a:lnTo>
                </a:path>
              </a:pathLst>
            </a:custGeom>
            <a:ln w="25399">
              <a:solidFill>
                <a:srgbClr val="BF79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473135" y="1717191"/>
              <a:ext cx="737870" cy="545465"/>
            </a:xfrm>
            <a:custGeom>
              <a:avLst/>
              <a:gdLst/>
              <a:ahLst/>
              <a:cxnLst/>
              <a:rect l="l" t="t" r="r" b="b"/>
              <a:pathLst>
                <a:path w="737870" h="545464">
                  <a:moveTo>
                    <a:pt x="368874" y="545381"/>
                  </a:moveTo>
                  <a:lnTo>
                    <a:pt x="314364" y="542424"/>
                  </a:lnTo>
                  <a:lnTo>
                    <a:pt x="262338" y="533835"/>
                  </a:lnTo>
                  <a:lnTo>
                    <a:pt x="213365" y="520036"/>
                  </a:lnTo>
                  <a:lnTo>
                    <a:pt x="168017" y="501449"/>
                  </a:lnTo>
                  <a:lnTo>
                    <a:pt x="126865" y="478495"/>
                  </a:lnTo>
                  <a:lnTo>
                    <a:pt x="90478" y="451595"/>
                  </a:lnTo>
                  <a:lnTo>
                    <a:pt x="59427" y="421173"/>
                  </a:lnTo>
                  <a:lnTo>
                    <a:pt x="34283" y="387649"/>
                  </a:lnTo>
                  <a:lnTo>
                    <a:pt x="15617" y="351446"/>
                  </a:lnTo>
                  <a:lnTo>
                    <a:pt x="3999" y="312986"/>
                  </a:lnTo>
                  <a:lnTo>
                    <a:pt x="0" y="272689"/>
                  </a:lnTo>
                  <a:lnTo>
                    <a:pt x="3999" y="232393"/>
                  </a:lnTo>
                  <a:lnTo>
                    <a:pt x="15617" y="193933"/>
                  </a:lnTo>
                  <a:lnTo>
                    <a:pt x="34283" y="157730"/>
                  </a:lnTo>
                  <a:lnTo>
                    <a:pt x="59427" y="124207"/>
                  </a:lnTo>
                  <a:lnTo>
                    <a:pt x="90478" y="93785"/>
                  </a:lnTo>
                  <a:lnTo>
                    <a:pt x="126865" y="66886"/>
                  </a:lnTo>
                  <a:lnTo>
                    <a:pt x="168017" y="43931"/>
                  </a:lnTo>
                  <a:lnTo>
                    <a:pt x="213365" y="25344"/>
                  </a:lnTo>
                  <a:lnTo>
                    <a:pt x="262338" y="11545"/>
                  </a:lnTo>
                  <a:lnTo>
                    <a:pt x="314364" y="2956"/>
                  </a:lnTo>
                  <a:lnTo>
                    <a:pt x="368874" y="0"/>
                  </a:lnTo>
                  <a:lnTo>
                    <a:pt x="423384" y="2956"/>
                  </a:lnTo>
                  <a:lnTo>
                    <a:pt x="475412" y="11545"/>
                  </a:lnTo>
                  <a:lnTo>
                    <a:pt x="524387" y="25344"/>
                  </a:lnTo>
                  <a:lnTo>
                    <a:pt x="569738" y="43931"/>
                  </a:lnTo>
                  <a:lnTo>
                    <a:pt x="610894" y="66886"/>
                  </a:lnTo>
                  <a:lnTo>
                    <a:pt x="647284" y="93785"/>
                  </a:lnTo>
                  <a:lnTo>
                    <a:pt x="678338" y="124207"/>
                  </a:lnTo>
                  <a:lnTo>
                    <a:pt x="703485" y="157730"/>
                  </a:lnTo>
                  <a:lnTo>
                    <a:pt x="722153" y="193933"/>
                  </a:lnTo>
                  <a:lnTo>
                    <a:pt x="733773" y="232393"/>
                  </a:lnTo>
                  <a:lnTo>
                    <a:pt x="737773" y="272689"/>
                  </a:lnTo>
                  <a:lnTo>
                    <a:pt x="733773" y="312986"/>
                  </a:lnTo>
                  <a:lnTo>
                    <a:pt x="722153" y="351446"/>
                  </a:lnTo>
                  <a:lnTo>
                    <a:pt x="703485" y="387649"/>
                  </a:lnTo>
                  <a:lnTo>
                    <a:pt x="678338" y="421173"/>
                  </a:lnTo>
                  <a:lnTo>
                    <a:pt x="647284" y="451595"/>
                  </a:lnTo>
                  <a:lnTo>
                    <a:pt x="610894" y="478495"/>
                  </a:lnTo>
                  <a:lnTo>
                    <a:pt x="569738" y="501449"/>
                  </a:lnTo>
                  <a:lnTo>
                    <a:pt x="524387" y="520036"/>
                  </a:lnTo>
                  <a:lnTo>
                    <a:pt x="475412" y="533835"/>
                  </a:lnTo>
                  <a:lnTo>
                    <a:pt x="423384" y="542424"/>
                  </a:lnTo>
                  <a:lnTo>
                    <a:pt x="368874" y="545381"/>
                  </a:lnTo>
                  <a:close/>
                </a:path>
              </a:pathLst>
            </a:custGeom>
            <a:solidFill>
              <a:srgbClr val="D6E6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473134" y="1717191"/>
              <a:ext cx="737870" cy="545465"/>
            </a:xfrm>
            <a:custGeom>
              <a:avLst/>
              <a:gdLst/>
              <a:ahLst/>
              <a:cxnLst/>
              <a:rect l="l" t="t" r="r" b="b"/>
              <a:pathLst>
                <a:path w="737870" h="545464">
                  <a:moveTo>
                    <a:pt x="0" y="272689"/>
                  </a:moveTo>
                  <a:lnTo>
                    <a:pt x="3999" y="232393"/>
                  </a:lnTo>
                  <a:lnTo>
                    <a:pt x="15617" y="193933"/>
                  </a:lnTo>
                  <a:lnTo>
                    <a:pt x="34283" y="157730"/>
                  </a:lnTo>
                  <a:lnTo>
                    <a:pt x="59427" y="124207"/>
                  </a:lnTo>
                  <a:lnTo>
                    <a:pt x="90478" y="93785"/>
                  </a:lnTo>
                  <a:lnTo>
                    <a:pt x="126865" y="66886"/>
                  </a:lnTo>
                  <a:lnTo>
                    <a:pt x="168017" y="43931"/>
                  </a:lnTo>
                  <a:lnTo>
                    <a:pt x="213365" y="25344"/>
                  </a:lnTo>
                  <a:lnTo>
                    <a:pt x="262338" y="11545"/>
                  </a:lnTo>
                  <a:lnTo>
                    <a:pt x="314364" y="2956"/>
                  </a:lnTo>
                  <a:lnTo>
                    <a:pt x="368874" y="0"/>
                  </a:lnTo>
                  <a:lnTo>
                    <a:pt x="423384" y="2956"/>
                  </a:lnTo>
                  <a:lnTo>
                    <a:pt x="475412" y="11545"/>
                  </a:lnTo>
                  <a:lnTo>
                    <a:pt x="524387" y="25344"/>
                  </a:lnTo>
                  <a:lnTo>
                    <a:pt x="569738" y="43931"/>
                  </a:lnTo>
                  <a:lnTo>
                    <a:pt x="610894" y="66886"/>
                  </a:lnTo>
                  <a:lnTo>
                    <a:pt x="647284" y="93785"/>
                  </a:lnTo>
                  <a:lnTo>
                    <a:pt x="678338" y="124207"/>
                  </a:lnTo>
                  <a:lnTo>
                    <a:pt x="703485" y="157730"/>
                  </a:lnTo>
                  <a:lnTo>
                    <a:pt x="722153" y="193933"/>
                  </a:lnTo>
                  <a:lnTo>
                    <a:pt x="733773" y="232393"/>
                  </a:lnTo>
                  <a:lnTo>
                    <a:pt x="737773" y="272689"/>
                  </a:lnTo>
                  <a:lnTo>
                    <a:pt x="733773" y="312986"/>
                  </a:lnTo>
                  <a:lnTo>
                    <a:pt x="722153" y="351446"/>
                  </a:lnTo>
                  <a:lnTo>
                    <a:pt x="703485" y="387649"/>
                  </a:lnTo>
                  <a:lnTo>
                    <a:pt x="678338" y="421173"/>
                  </a:lnTo>
                  <a:lnTo>
                    <a:pt x="647284" y="451595"/>
                  </a:lnTo>
                  <a:lnTo>
                    <a:pt x="610894" y="478495"/>
                  </a:lnTo>
                  <a:lnTo>
                    <a:pt x="569738" y="501449"/>
                  </a:lnTo>
                  <a:lnTo>
                    <a:pt x="524387" y="520036"/>
                  </a:lnTo>
                  <a:lnTo>
                    <a:pt x="475412" y="533835"/>
                  </a:lnTo>
                  <a:lnTo>
                    <a:pt x="423384" y="542424"/>
                  </a:lnTo>
                  <a:lnTo>
                    <a:pt x="368874" y="545381"/>
                  </a:lnTo>
                  <a:lnTo>
                    <a:pt x="314364" y="542424"/>
                  </a:lnTo>
                  <a:lnTo>
                    <a:pt x="262338" y="533835"/>
                  </a:lnTo>
                  <a:lnTo>
                    <a:pt x="213365" y="520036"/>
                  </a:lnTo>
                  <a:lnTo>
                    <a:pt x="168017" y="501449"/>
                  </a:lnTo>
                  <a:lnTo>
                    <a:pt x="126865" y="478495"/>
                  </a:lnTo>
                  <a:lnTo>
                    <a:pt x="90478" y="451595"/>
                  </a:lnTo>
                  <a:lnTo>
                    <a:pt x="59427" y="421173"/>
                  </a:lnTo>
                  <a:lnTo>
                    <a:pt x="34283" y="387649"/>
                  </a:lnTo>
                  <a:lnTo>
                    <a:pt x="15617" y="351446"/>
                  </a:lnTo>
                  <a:lnTo>
                    <a:pt x="3999" y="312986"/>
                  </a:lnTo>
                  <a:lnTo>
                    <a:pt x="0" y="272689"/>
                  </a:lnTo>
                  <a:close/>
                </a:path>
              </a:pathLst>
            </a:custGeom>
            <a:ln w="25399">
              <a:solidFill>
                <a:srgbClr val="607C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7642613" y="1909870"/>
            <a:ext cx="3994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0833" sz="3000" spc="-254">
                <a:solidFill>
                  <a:srgbClr val="BF791A"/>
                </a:solidFill>
                <a:latin typeface="Arial Black"/>
                <a:cs typeface="Arial Black"/>
              </a:rPr>
              <a:t>h</a:t>
            </a:r>
            <a:r>
              <a:rPr dirty="0" sz="1300" spc="-170">
                <a:solidFill>
                  <a:srgbClr val="BF791A"/>
                </a:solidFill>
                <a:latin typeface="Arial Black"/>
                <a:cs typeface="Arial Black"/>
              </a:rPr>
              <a:t>t-1</a:t>
            </a:r>
            <a:endParaRPr sz="1300">
              <a:latin typeface="Arial Black"/>
              <a:cs typeface="Arial Black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637990" y="1954165"/>
            <a:ext cx="763270" cy="570865"/>
            <a:chOff x="4637990" y="1954165"/>
            <a:chExt cx="763270" cy="570865"/>
          </a:xfrm>
        </p:grpSpPr>
        <p:sp>
          <p:nvSpPr>
            <p:cNvPr id="65" name="object 65"/>
            <p:cNvSpPr/>
            <p:nvPr/>
          </p:nvSpPr>
          <p:spPr>
            <a:xfrm>
              <a:off x="4650690" y="1966866"/>
              <a:ext cx="737870" cy="545465"/>
            </a:xfrm>
            <a:custGeom>
              <a:avLst/>
              <a:gdLst/>
              <a:ahLst/>
              <a:cxnLst/>
              <a:rect l="l" t="t" r="r" b="b"/>
              <a:pathLst>
                <a:path w="737870" h="545464">
                  <a:moveTo>
                    <a:pt x="368849" y="545403"/>
                  </a:moveTo>
                  <a:lnTo>
                    <a:pt x="314340" y="542447"/>
                  </a:lnTo>
                  <a:lnTo>
                    <a:pt x="262315" y="533857"/>
                  </a:lnTo>
                  <a:lnTo>
                    <a:pt x="213345" y="520057"/>
                  </a:lnTo>
                  <a:lnTo>
                    <a:pt x="168000" y="501468"/>
                  </a:lnTo>
                  <a:lnTo>
                    <a:pt x="126851" y="478512"/>
                  </a:lnTo>
                  <a:lnTo>
                    <a:pt x="90467" y="451612"/>
                  </a:lnTo>
                  <a:lnTo>
                    <a:pt x="59420" y="421188"/>
                  </a:lnTo>
                  <a:lnTo>
                    <a:pt x="34279" y="387663"/>
                  </a:lnTo>
                  <a:lnTo>
                    <a:pt x="15615" y="351458"/>
                  </a:lnTo>
                  <a:lnTo>
                    <a:pt x="3998" y="312996"/>
                  </a:lnTo>
                  <a:lnTo>
                    <a:pt x="0" y="272699"/>
                  </a:lnTo>
                  <a:lnTo>
                    <a:pt x="3998" y="232401"/>
                  </a:lnTo>
                  <a:lnTo>
                    <a:pt x="15615" y="193939"/>
                  </a:lnTo>
                  <a:lnTo>
                    <a:pt x="34279" y="157735"/>
                  </a:lnTo>
                  <a:lnTo>
                    <a:pt x="59420" y="124210"/>
                  </a:lnTo>
                  <a:lnTo>
                    <a:pt x="90467" y="93787"/>
                  </a:lnTo>
                  <a:lnTo>
                    <a:pt x="126851" y="66887"/>
                  </a:lnTo>
                  <a:lnTo>
                    <a:pt x="168000" y="43933"/>
                  </a:lnTo>
                  <a:lnTo>
                    <a:pt x="213345" y="25345"/>
                  </a:lnTo>
                  <a:lnTo>
                    <a:pt x="262315" y="11545"/>
                  </a:lnTo>
                  <a:lnTo>
                    <a:pt x="314340" y="2956"/>
                  </a:lnTo>
                  <a:lnTo>
                    <a:pt x="368849" y="0"/>
                  </a:lnTo>
                  <a:lnTo>
                    <a:pt x="423352" y="2956"/>
                  </a:lnTo>
                  <a:lnTo>
                    <a:pt x="475374" y="11545"/>
                  </a:lnTo>
                  <a:lnTo>
                    <a:pt x="524342" y="25345"/>
                  </a:lnTo>
                  <a:lnTo>
                    <a:pt x="569687" y="43933"/>
                  </a:lnTo>
                  <a:lnTo>
                    <a:pt x="610837" y="66887"/>
                  </a:lnTo>
                  <a:lnTo>
                    <a:pt x="647222" y="93787"/>
                  </a:lnTo>
                  <a:lnTo>
                    <a:pt x="678272" y="124210"/>
                  </a:lnTo>
                  <a:lnTo>
                    <a:pt x="703415" y="157735"/>
                  </a:lnTo>
                  <a:lnTo>
                    <a:pt x="722080" y="193939"/>
                  </a:lnTo>
                  <a:lnTo>
                    <a:pt x="733699" y="232401"/>
                  </a:lnTo>
                  <a:lnTo>
                    <a:pt x="737698" y="272699"/>
                  </a:lnTo>
                  <a:lnTo>
                    <a:pt x="733699" y="312996"/>
                  </a:lnTo>
                  <a:lnTo>
                    <a:pt x="722080" y="351458"/>
                  </a:lnTo>
                  <a:lnTo>
                    <a:pt x="703415" y="387663"/>
                  </a:lnTo>
                  <a:lnTo>
                    <a:pt x="678272" y="421188"/>
                  </a:lnTo>
                  <a:lnTo>
                    <a:pt x="647222" y="451612"/>
                  </a:lnTo>
                  <a:lnTo>
                    <a:pt x="610837" y="478512"/>
                  </a:lnTo>
                  <a:lnTo>
                    <a:pt x="569687" y="501468"/>
                  </a:lnTo>
                  <a:lnTo>
                    <a:pt x="524342" y="520057"/>
                  </a:lnTo>
                  <a:lnTo>
                    <a:pt x="475374" y="533857"/>
                  </a:lnTo>
                  <a:lnTo>
                    <a:pt x="423352" y="542447"/>
                  </a:lnTo>
                  <a:lnTo>
                    <a:pt x="368849" y="545403"/>
                  </a:lnTo>
                  <a:close/>
                </a:path>
              </a:pathLst>
            </a:custGeom>
            <a:solidFill>
              <a:srgbClr val="D6E6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650690" y="1966865"/>
              <a:ext cx="737870" cy="545465"/>
            </a:xfrm>
            <a:custGeom>
              <a:avLst/>
              <a:gdLst/>
              <a:ahLst/>
              <a:cxnLst/>
              <a:rect l="l" t="t" r="r" b="b"/>
              <a:pathLst>
                <a:path w="737870" h="545464">
                  <a:moveTo>
                    <a:pt x="0" y="272699"/>
                  </a:moveTo>
                  <a:lnTo>
                    <a:pt x="3998" y="232401"/>
                  </a:lnTo>
                  <a:lnTo>
                    <a:pt x="15615" y="193939"/>
                  </a:lnTo>
                  <a:lnTo>
                    <a:pt x="34279" y="157735"/>
                  </a:lnTo>
                  <a:lnTo>
                    <a:pt x="59420" y="124210"/>
                  </a:lnTo>
                  <a:lnTo>
                    <a:pt x="90467" y="93787"/>
                  </a:lnTo>
                  <a:lnTo>
                    <a:pt x="126851" y="66887"/>
                  </a:lnTo>
                  <a:lnTo>
                    <a:pt x="168000" y="43933"/>
                  </a:lnTo>
                  <a:lnTo>
                    <a:pt x="213345" y="25345"/>
                  </a:lnTo>
                  <a:lnTo>
                    <a:pt x="262315" y="11545"/>
                  </a:lnTo>
                  <a:lnTo>
                    <a:pt x="314340" y="2956"/>
                  </a:lnTo>
                  <a:lnTo>
                    <a:pt x="368849" y="0"/>
                  </a:lnTo>
                  <a:lnTo>
                    <a:pt x="423352" y="2956"/>
                  </a:lnTo>
                  <a:lnTo>
                    <a:pt x="475374" y="11545"/>
                  </a:lnTo>
                  <a:lnTo>
                    <a:pt x="524342" y="25345"/>
                  </a:lnTo>
                  <a:lnTo>
                    <a:pt x="569687" y="43933"/>
                  </a:lnTo>
                  <a:lnTo>
                    <a:pt x="610837" y="66887"/>
                  </a:lnTo>
                  <a:lnTo>
                    <a:pt x="647222" y="93787"/>
                  </a:lnTo>
                  <a:lnTo>
                    <a:pt x="678272" y="124210"/>
                  </a:lnTo>
                  <a:lnTo>
                    <a:pt x="703415" y="157735"/>
                  </a:lnTo>
                  <a:lnTo>
                    <a:pt x="722080" y="193939"/>
                  </a:lnTo>
                  <a:lnTo>
                    <a:pt x="733699" y="232401"/>
                  </a:lnTo>
                  <a:lnTo>
                    <a:pt x="737698" y="272699"/>
                  </a:lnTo>
                  <a:lnTo>
                    <a:pt x="733699" y="312996"/>
                  </a:lnTo>
                  <a:lnTo>
                    <a:pt x="722080" y="351458"/>
                  </a:lnTo>
                  <a:lnTo>
                    <a:pt x="703415" y="387663"/>
                  </a:lnTo>
                  <a:lnTo>
                    <a:pt x="678272" y="421188"/>
                  </a:lnTo>
                  <a:lnTo>
                    <a:pt x="647222" y="451612"/>
                  </a:lnTo>
                  <a:lnTo>
                    <a:pt x="610837" y="478512"/>
                  </a:lnTo>
                  <a:lnTo>
                    <a:pt x="569687" y="501468"/>
                  </a:lnTo>
                  <a:lnTo>
                    <a:pt x="524342" y="520057"/>
                  </a:lnTo>
                  <a:lnTo>
                    <a:pt x="475374" y="533857"/>
                  </a:lnTo>
                  <a:lnTo>
                    <a:pt x="423352" y="542447"/>
                  </a:lnTo>
                  <a:lnTo>
                    <a:pt x="368849" y="545403"/>
                  </a:lnTo>
                  <a:lnTo>
                    <a:pt x="314340" y="542447"/>
                  </a:lnTo>
                  <a:lnTo>
                    <a:pt x="262315" y="533857"/>
                  </a:lnTo>
                  <a:lnTo>
                    <a:pt x="213345" y="520057"/>
                  </a:lnTo>
                  <a:lnTo>
                    <a:pt x="168000" y="501468"/>
                  </a:lnTo>
                  <a:lnTo>
                    <a:pt x="126851" y="478512"/>
                  </a:lnTo>
                  <a:lnTo>
                    <a:pt x="90467" y="451612"/>
                  </a:lnTo>
                  <a:lnTo>
                    <a:pt x="59420" y="421188"/>
                  </a:lnTo>
                  <a:lnTo>
                    <a:pt x="34279" y="387663"/>
                  </a:lnTo>
                  <a:lnTo>
                    <a:pt x="15615" y="351458"/>
                  </a:lnTo>
                  <a:lnTo>
                    <a:pt x="3998" y="312996"/>
                  </a:lnTo>
                  <a:lnTo>
                    <a:pt x="0" y="272699"/>
                  </a:lnTo>
                  <a:close/>
                </a:path>
              </a:pathLst>
            </a:custGeom>
            <a:ln w="25399">
              <a:solidFill>
                <a:srgbClr val="607C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4820131" y="2159554"/>
            <a:ext cx="3994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0833" sz="3000" spc="-254">
                <a:solidFill>
                  <a:srgbClr val="BF791A"/>
                </a:solidFill>
                <a:latin typeface="Arial Black"/>
                <a:cs typeface="Arial Black"/>
              </a:rPr>
              <a:t>h</a:t>
            </a:r>
            <a:r>
              <a:rPr dirty="0" sz="1300" spc="-170">
                <a:solidFill>
                  <a:srgbClr val="BF791A"/>
                </a:solidFill>
                <a:latin typeface="Arial Black"/>
                <a:cs typeface="Arial Black"/>
              </a:rPr>
              <a:t>t-1</a:t>
            </a:r>
            <a:endParaRPr sz="1300">
              <a:latin typeface="Arial Black"/>
              <a:cs typeface="Arial Black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184310" y="1857403"/>
            <a:ext cx="763270" cy="570865"/>
            <a:chOff x="2184310" y="1857403"/>
            <a:chExt cx="763270" cy="570865"/>
          </a:xfrm>
        </p:grpSpPr>
        <p:sp>
          <p:nvSpPr>
            <p:cNvPr id="69" name="object 69"/>
            <p:cNvSpPr/>
            <p:nvPr/>
          </p:nvSpPr>
          <p:spPr>
            <a:xfrm>
              <a:off x="2197010" y="1870103"/>
              <a:ext cx="737870" cy="545465"/>
            </a:xfrm>
            <a:custGeom>
              <a:avLst/>
              <a:gdLst/>
              <a:ahLst/>
              <a:cxnLst/>
              <a:rect l="l" t="t" r="r" b="b"/>
              <a:pathLst>
                <a:path w="737869" h="545464">
                  <a:moveTo>
                    <a:pt x="368859" y="545398"/>
                  </a:moveTo>
                  <a:lnTo>
                    <a:pt x="314350" y="542442"/>
                  </a:lnTo>
                  <a:lnTo>
                    <a:pt x="262326" y="533853"/>
                  </a:lnTo>
                  <a:lnTo>
                    <a:pt x="213355" y="520053"/>
                  </a:lnTo>
                  <a:lnTo>
                    <a:pt x="168009" y="501465"/>
                  </a:lnTo>
                  <a:lnTo>
                    <a:pt x="126858" y="478510"/>
                  </a:lnTo>
                  <a:lnTo>
                    <a:pt x="90473" y="451611"/>
                  </a:lnTo>
                  <a:lnTo>
                    <a:pt x="59424" y="421188"/>
                  </a:lnTo>
                  <a:lnTo>
                    <a:pt x="34282" y="387663"/>
                  </a:lnTo>
                  <a:lnTo>
                    <a:pt x="15616" y="351459"/>
                  </a:lnTo>
                  <a:lnTo>
                    <a:pt x="3999" y="312997"/>
                  </a:lnTo>
                  <a:lnTo>
                    <a:pt x="0" y="272699"/>
                  </a:lnTo>
                  <a:lnTo>
                    <a:pt x="3999" y="232402"/>
                  </a:lnTo>
                  <a:lnTo>
                    <a:pt x="15616" y="193940"/>
                  </a:lnTo>
                  <a:lnTo>
                    <a:pt x="34282" y="157736"/>
                  </a:lnTo>
                  <a:lnTo>
                    <a:pt x="59424" y="124211"/>
                  </a:lnTo>
                  <a:lnTo>
                    <a:pt x="90473" y="93788"/>
                  </a:lnTo>
                  <a:lnTo>
                    <a:pt x="126858" y="66888"/>
                  </a:lnTo>
                  <a:lnTo>
                    <a:pt x="168009" y="43933"/>
                  </a:lnTo>
                  <a:lnTo>
                    <a:pt x="213355" y="25345"/>
                  </a:lnTo>
                  <a:lnTo>
                    <a:pt x="262326" y="11545"/>
                  </a:lnTo>
                  <a:lnTo>
                    <a:pt x="314350" y="2956"/>
                  </a:lnTo>
                  <a:lnTo>
                    <a:pt x="368859" y="0"/>
                  </a:lnTo>
                  <a:lnTo>
                    <a:pt x="423362" y="2956"/>
                  </a:lnTo>
                  <a:lnTo>
                    <a:pt x="475384" y="11545"/>
                  </a:lnTo>
                  <a:lnTo>
                    <a:pt x="524352" y="25345"/>
                  </a:lnTo>
                  <a:lnTo>
                    <a:pt x="569697" y="43933"/>
                  </a:lnTo>
                  <a:lnTo>
                    <a:pt x="610847" y="66888"/>
                  </a:lnTo>
                  <a:lnTo>
                    <a:pt x="647232" y="93788"/>
                  </a:lnTo>
                  <a:lnTo>
                    <a:pt x="678282" y="124211"/>
                  </a:lnTo>
                  <a:lnTo>
                    <a:pt x="703425" y="157736"/>
                  </a:lnTo>
                  <a:lnTo>
                    <a:pt x="722090" y="193940"/>
                  </a:lnTo>
                  <a:lnTo>
                    <a:pt x="733709" y="232402"/>
                  </a:lnTo>
                  <a:lnTo>
                    <a:pt x="737708" y="272699"/>
                  </a:lnTo>
                  <a:lnTo>
                    <a:pt x="733709" y="312997"/>
                  </a:lnTo>
                  <a:lnTo>
                    <a:pt x="722090" y="351459"/>
                  </a:lnTo>
                  <a:lnTo>
                    <a:pt x="703425" y="387663"/>
                  </a:lnTo>
                  <a:lnTo>
                    <a:pt x="678282" y="421188"/>
                  </a:lnTo>
                  <a:lnTo>
                    <a:pt x="647232" y="451611"/>
                  </a:lnTo>
                  <a:lnTo>
                    <a:pt x="610847" y="478510"/>
                  </a:lnTo>
                  <a:lnTo>
                    <a:pt x="569697" y="501465"/>
                  </a:lnTo>
                  <a:lnTo>
                    <a:pt x="524352" y="520053"/>
                  </a:lnTo>
                  <a:lnTo>
                    <a:pt x="475384" y="533853"/>
                  </a:lnTo>
                  <a:lnTo>
                    <a:pt x="423362" y="542442"/>
                  </a:lnTo>
                  <a:lnTo>
                    <a:pt x="368859" y="545398"/>
                  </a:lnTo>
                  <a:close/>
                </a:path>
              </a:pathLst>
            </a:custGeom>
            <a:solidFill>
              <a:srgbClr val="D6E6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197010" y="1870103"/>
              <a:ext cx="737870" cy="545465"/>
            </a:xfrm>
            <a:custGeom>
              <a:avLst/>
              <a:gdLst/>
              <a:ahLst/>
              <a:cxnLst/>
              <a:rect l="l" t="t" r="r" b="b"/>
              <a:pathLst>
                <a:path w="737869" h="545464">
                  <a:moveTo>
                    <a:pt x="0" y="272699"/>
                  </a:moveTo>
                  <a:lnTo>
                    <a:pt x="3999" y="232402"/>
                  </a:lnTo>
                  <a:lnTo>
                    <a:pt x="15616" y="193940"/>
                  </a:lnTo>
                  <a:lnTo>
                    <a:pt x="34282" y="157736"/>
                  </a:lnTo>
                  <a:lnTo>
                    <a:pt x="59424" y="124211"/>
                  </a:lnTo>
                  <a:lnTo>
                    <a:pt x="90473" y="93788"/>
                  </a:lnTo>
                  <a:lnTo>
                    <a:pt x="126858" y="66888"/>
                  </a:lnTo>
                  <a:lnTo>
                    <a:pt x="168009" y="43933"/>
                  </a:lnTo>
                  <a:lnTo>
                    <a:pt x="213355" y="25345"/>
                  </a:lnTo>
                  <a:lnTo>
                    <a:pt x="262326" y="11545"/>
                  </a:lnTo>
                  <a:lnTo>
                    <a:pt x="314350" y="2956"/>
                  </a:lnTo>
                  <a:lnTo>
                    <a:pt x="368859" y="0"/>
                  </a:lnTo>
                  <a:lnTo>
                    <a:pt x="423362" y="2956"/>
                  </a:lnTo>
                  <a:lnTo>
                    <a:pt x="475384" y="11545"/>
                  </a:lnTo>
                  <a:lnTo>
                    <a:pt x="524352" y="25345"/>
                  </a:lnTo>
                  <a:lnTo>
                    <a:pt x="569697" y="43933"/>
                  </a:lnTo>
                  <a:lnTo>
                    <a:pt x="610847" y="66888"/>
                  </a:lnTo>
                  <a:lnTo>
                    <a:pt x="647232" y="93788"/>
                  </a:lnTo>
                  <a:lnTo>
                    <a:pt x="678282" y="124211"/>
                  </a:lnTo>
                  <a:lnTo>
                    <a:pt x="703425" y="157736"/>
                  </a:lnTo>
                  <a:lnTo>
                    <a:pt x="722090" y="193940"/>
                  </a:lnTo>
                  <a:lnTo>
                    <a:pt x="733709" y="232402"/>
                  </a:lnTo>
                  <a:lnTo>
                    <a:pt x="737708" y="272699"/>
                  </a:lnTo>
                  <a:lnTo>
                    <a:pt x="733709" y="312997"/>
                  </a:lnTo>
                  <a:lnTo>
                    <a:pt x="722090" y="351459"/>
                  </a:lnTo>
                  <a:lnTo>
                    <a:pt x="703425" y="387663"/>
                  </a:lnTo>
                  <a:lnTo>
                    <a:pt x="678282" y="421188"/>
                  </a:lnTo>
                  <a:lnTo>
                    <a:pt x="647232" y="451611"/>
                  </a:lnTo>
                  <a:lnTo>
                    <a:pt x="610847" y="478510"/>
                  </a:lnTo>
                  <a:lnTo>
                    <a:pt x="569697" y="501465"/>
                  </a:lnTo>
                  <a:lnTo>
                    <a:pt x="524352" y="520053"/>
                  </a:lnTo>
                  <a:lnTo>
                    <a:pt x="475384" y="533853"/>
                  </a:lnTo>
                  <a:lnTo>
                    <a:pt x="423362" y="542442"/>
                  </a:lnTo>
                  <a:lnTo>
                    <a:pt x="368859" y="545398"/>
                  </a:lnTo>
                  <a:lnTo>
                    <a:pt x="314350" y="542442"/>
                  </a:lnTo>
                  <a:lnTo>
                    <a:pt x="262326" y="533853"/>
                  </a:lnTo>
                  <a:lnTo>
                    <a:pt x="213355" y="520053"/>
                  </a:lnTo>
                  <a:lnTo>
                    <a:pt x="168009" y="501465"/>
                  </a:lnTo>
                  <a:lnTo>
                    <a:pt x="126858" y="478510"/>
                  </a:lnTo>
                  <a:lnTo>
                    <a:pt x="90473" y="451611"/>
                  </a:lnTo>
                  <a:lnTo>
                    <a:pt x="59424" y="421188"/>
                  </a:lnTo>
                  <a:lnTo>
                    <a:pt x="34282" y="387663"/>
                  </a:lnTo>
                  <a:lnTo>
                    <a:pt x="15616" y="351459"/>
                  </a:lnTo>
                  <a:lnTo>
                    <a:pt x="3999" y="312997"/>
                  </a:lnTo>
                  <a:lnTo>
                    <a:pt x="0" y="272699"/>
                  </a:lnTo>
                  <a:close/>
                </a:path>
              </a:pathLst>
            </a:custGeom>
            <a:ln w="25399">
              <a:solidFill>
                <a:srgbClr val="607C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2391858" y="1967540"/>
            <a:ext cx="152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35">
                <a:solidFill>
                  <a:srgbClr val="BF791A"/>
                </a:solidFill>
                <a:latin typeface="Arial Black"/>
                <a:cs typeface="Arial Black"/>
              </a:rPr>
              <a:t>h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518809" y="2147457"/>
            <a:ext cx="221615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-114">
                <a:solidFill>
                  <a:srgbClr val="BF791A"/>
                </a:solidFill>
                <a:latin typeface="Arial Black"/>
                <a:cs typeface="Arial Black"/>
              </a:rPr>
              <a:t>t-1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09042" y="4639853"/>
            <a:ext cx="5932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85">
                <a:solidFill>
                  <a:srgbClr val="BF791A"/>
                </a:solidFill>
                <a:latin typeface="Arial Black"/>
                <a:cs typeface="Arial Black"/>
              </a:rPr>
              <a:t>The </a:t>
            </a:r>
            <a:r>
              <a:rPr dirty="0" sz="1800" spc="-300">
                <a:solidFill>
                  <a:srgbClr val="BF791A"/>
                </a:solidFill>
                <a:latin typeface="Arial Black"/>
                <a:cs typeface="Arial Black"/>
              </a:rPr>
              <a:t>repeating module </a:t>
            </a:r>
            <a:r>
              <a:rPr dirty="0" sz="1800" spc="-260">
                <a:solidFill>
                  <a:srgbClr val="BF791A"/>
                </a:solidFill>
                <a:latin typeface="Arial Black"/>
                <a:cs typeface="Arial Black"/>
              </a:rPr>
              <a:t>in </a:t>
            </a:r>
            <a:r>
              <a:rPr dirty="0" sz="1800" spc="-434">
                <a:solidFill>
                  <a:srgbClr val="BF791A"/>
                </a:solidFill>
                <a:latin typeface="Arial Black"/>
                <a:cs typeface="Arial Black"/>
              </a:rPr>
              <a:t>a </a:t>
            </a:r>
            <a:r>
              <a:rPr dirty="0" sz="1800" spc="-310">
                <a:solidFill>
                  <a:srgbClr val="BF791A"/>
                </a:solidFill>
                <a:latin typeface="Arial Black"/>
                <a:cs typeface="Arial Black"/>
              </a:rPr>
              <a:t>standard </a:t>
            </a:r>
            <a:r>
              <a:rPr dirty="0" sz="1800" spc="-170">
                <a:solidFill>
                  <a:srgbClr val="BF791A"/>
                </a:solidFill>
                <a:latin typeface="Arial Black"/>
                <a:cs typeface="Arial Black"/>
              </a:rPr>
              <a:t>RNN </a:t>
            </a:r>
            <a:r>
              <a:rPr dirty="0" sz="1800" spc="-315">
                <a:solidFill>
                  <a:srgbClr val="BF791A"/>
                </a:solidFill>
                <a:latin typeface="Arial Black"/>
                <a:cs typeface="Arial Black"/>
              </a:rPr>
              <a:t>contains </a:t>
            </a:r>
            <a:r>
              <a:rPr dirty="0" sz="1800" spc="-434">
                <a:solidFill>
                  <a:srgbClr val="BF791A"/>
                </a:solidFill>
                <a:latin typeface="Arial Black"/>
                <a:cs typeface="Arial Black"/>
              </a:rPr>
              <a:t>a </a:t>
            </a:r>
            <a:r>
              <a:rPr dirty="0" sz="1800" spc="-320">
                <a:solidFill>
                  <a:srgbClr val="BF791A"/>
                </a:solidFill>
                <a:latin typeface="Arial Black"/>
                <a:cs typeface="Arial Black"/>
              </a:rPr>
              <a:t>single</a:t>
            </a:r>
            <a:r>
              <a:rPr dirty="0" sz="1800" spc="-380">
                <a:solidFill>
                  <a:srgbClr val="BF791A"/>
                </a:solidFill>
                <a:latin typeface="Arial Black"/>
                <a:cs typeface="Arial Black"/>
              </a:rPr>
              <a:t> </a:t>
            </a:r>
            <a:r>
              <a:rPr dirty="0" sz="1800" spc="-280">
                <a:solidFill>
                  <a:srgbClr val="BF791A"/>
                </a:solidFill>
                <a:latin typeface="Arial Black"/>
                <a:cs typeface="Arial Black"/>
              </a:rPr>
              <a:t>layer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457200" marR="5080">
              <a:lnSpc>
                <a:spcPts val="3900"/>
              </a:lnSpc>
              <a:spcBef>
                <a:spcPts val="580"/>
              </a:spcBef>
            </a:pPr>
            <a:r>
              <a:rPr dirty="0" sz="3600" spc="120"/>
              <a:t>Long </a:t>
            </a:r>
            <a:r>
              <a:rPr dirty="0" sz="3600" spc="90"/>
              <a:t>Short </a:t>
            </a:r>
            <a:r>
              <a:rPr dirty="0" sz="3600" spc="-60"/>
              <a:t>Term</a:t>
            </a:r>
            <a:r>
              <a:rPr dirty="0" sz="3600" spc="-560"/>
              <a:t> </a:t>
            </a:r>
            <a:r>
              <a:rPr dirty="0" sz="3600" spc="135"/>
              <a:t>Memory  </a:t>
            </a:r>
            <a:r>
              <a:rPr dirty="0" sz="3600" spc="80"/>
              <a:t>Networks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99175" y="1518983"/>
            <a:ext cx="7436080" cy="2418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33084" y="4580753"/>
            <a:ext cx="18084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60">
                <a:solidFill>
                  <a:srgbClr val="999999"/>
                </a:solidFill>
                <a:latin typeface="Arial Black"/>
                <a:cs typeface="Arial Black"/>
              </a:rPr>
              <a:t>Sou</a:t>
            </a:r>
            <a:r>
              <a:rPr dirty="0" sz="1400" spc="-114">
                <a:solidFill>
                  <a:srgbClr val="999999"/>
                </a:solidFill>
                <a:latin typeface="Arial Black"/>
                <a:cs typeface="Arial Black"/>
              </a:rPr>
              <a:t>r</a:t>
            </a:r>
            <a:r>
              <a:rPr dirty="0" sz="1400" spc="-305">
                <a:solidFill>
                  <a:srgbClr val="999999"/>
                </a:solidFill>
                <a:latin typeface="Arial Black"/>
                <a:cs typeface="Arial Black"/>
              </a:rPr>
              <a:t>c</a:t>
            </a:r>
            <a:r>
              <a:rPr dirty="0" sz="1400" spc="-145">
                <a:solidFill>
                  <a:srgbClr val="999999"/>
                </a:solidFill>
                <a:latin typeface="Arial Black"/>
                <a:cs typeface="Arial Black"/>
              </a:rPr>
              <a:t>e:Ana</a:t>
            </a:r>
            <a:r>
              <a:rPr dirty="0" sz="1400" spc="-100">
                <a:solidFill>
                  <a:srgbClr val="999999"/>
                </a:solidFill>
                <a:latin typeface="Arial Black"/>
                <a:cs typeface="Arial Black"/>
              </a:rPr>
              <a:t>l</a:t>
            </a:r>
            <a:r>
              <a:rPr dirty="0" sz="1400" spc="-130">
                <a:solidFill>
                  <a:srgbClr val="999999"/>
                </a:solidFill>
                <a:latin typeface="Arial Black"/>
                <a:cs typeface="Arial Black"/>
              </a:rPr>
              <a:t>y</a:t>
            </a:r>
            <a:r>
              <a:rPr dirty="0" sz="1400" spc="-130">
                <a:solidFill>
                  <a:srgbClr val="999999"/>
                </a:solidFill>
                <a:latin typeface="Arial Black"/>
                <a:cs typeface="Arial Black"/>
              </a:rPr>
              <a:t>t</a:t>
            </a:r>
            <a:r>
              <a:rPr dirty="0" sz="1400" spc="-165">
                <a:solidFill>
                  <a:srgbClr val="999999"/>
                </a:solidFill>
                <a:latin typeface="Arial Black"/>
                <a:cs typeface="Arial Black"/>
              </a:rPr>
              <a:t>ics</a:t>
            </a:r>
            <a:r>
              <a:rPr dirty="0" sz="1400" spc="-210">
                <a:solidFill>
                  <a:srgbClr val="999999"/>
                </a:solidFill>
                <a:latin typeface="Arial Black"/>
                <a:cs typeface="Arial Black"/>
              </a:rPr>
              <a:t>V</a:t>
            </a:r>
            <a:r>
              <a:rPr dirty="0" sz="1400" spc="-125">
                <a:solidFill>
                  <a:srgbClr val="999999"/>
                </a:solidFill>
                <a:latin typeface="Arial Black"/>
                <a:cs typeface="Arial Black"/>
              </a:rPr>
              <a:t>id</a:t>
            </a:r>
            <a:r>
              <a:rPr dirty="0" sz="1400" spc="-165">
                <a:solidFill>
                  <a:srgbClr val="999999"/>
                </a:solidFill>
                <a:latin typeface="Arial Black"/>
                <a:cs typeface="Arial Black"/>
              </a:rPr>
              <a:t>y</a:t>
            </a:r>
            <a:r>
              <a:rPr dirty="0" sz="1400" spc="-195">
                <a:solidFill>
                  <a:srgbClr val="999999"/>
                </a:solidFill>
                <a:latin typeface="Arial Black"/>
                <a:cs typeface="Arial Black"/>
              </a:rPr>
              <a:t>a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42975" y="4453699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394"/>
                </a:moveTo>
                <a:lnTo>
                  <a:pt x="304749" y="97790"/>
                </a:lnTo>
                <a:lnTo>
                  <a:pt x="270408" y="46393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25"/>
                </a:lnTo>
                <a:lnTo>
                  <a:pt x="0" y="688492"/>
                </a:lnTo>
                <a:lnTo>
                  <a:pt x="316801" y="688517"/>
                </a:lnTo>
                <a:lnTo>
                  <a:pt x="316801" y="506425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01178" y="410569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407"/>
                </a:moveTo>
                <a:lnTo>
                  <a:pt x="304749" y="97790"/>
                </a:lnTo>
                <a:lnTo>
                  <a:pt x="270421" y="46405"/>
                </a:lnTo>
                <a:lnTo>
                  <a:pt x="219024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399"/>
                </a:lnTo>
                <a:lnTo>
                  <a:pt x="0" y="854430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30"/>
                </a:lnTo>
                <a:lnTo>
                  <a:pt x="316801" y="506399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59407" y="3757701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788" y="158394"/>
                </a:moveTo>
                <a:lnTo>
                  <a:pt x="304736" y="97777"/>
                </a:lnTo>
                <a:lnTo>
                  <a:pt x="270395" y="46367"/>
                </a:lnTo>
                <a:lnTo>
                  <a:pt x="219011" y="12052"/>
                </a:lnTo>
                <a:lnTo>
                  <a:pt x="158394" y="0"/>
                </a:lnTo>
                <a:lnTo>
                  <a:pt x="108318" y="8077"/>
                </a:lnTo>
                <a:lnTo>
                  <a:pt x="64833" y="30556"/>
                </a:lnTo>
                <a:lnTo>
                  <a:pt x="30556" y="64846"/>
                </a:lnTo>
                <a:lnTo>
                  <a:pt x="8064" y="108318"/>
                </a:lnTo>
                <a:lnTo>
                  <a:pt x="0" y="158394"/>
                </a:lnTo>
                <a:lnTo>
                  <a:pt x="0" y="506399"/>
                </a:lnTo>
                <a:lnTo>
                  <a:pt x="0" y="854392"/>
                </a:lnTo>
                <a:lnTo>
                  <a:pt x="0" y="1202423"/>
                </a:lnTo>
                <a:lnTo>
                  <a:pt x="0" y="1384490"/>
                </a:lnTo>
                <a:lnTo>
                  <a:pt x="316788" y="1384515"/>
                </a:lnTo>
                <a:lnTo>
                  <a:pt x="316788" y="1202423"/>
                </a:lnTo>
                <a:lnTo>
                  <a:pt x="316788" y="854392"/>
                </a:lnTo>
                <a:lnTo>
                  <a:pt x="316788" y="506399"/>
                </a:lnTo>
                <a:lnTo>
                  <a:pt x="316788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17598" y="3409670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01" y="158407"/>
                </a:moveTo>
                <a:lnTo>
                  <a:pt x="304736" y="97790"/>
                </a:lnTo>
                <a:lnTo>
                  <a:pt x="270408" y="46405"/>
                </a:lnTo>
                <a:lnTo>
                  <a:pt x="219011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25"/>
                </a:lnTo>
                <a:lnTo>
                  <a:pt x="0" y="854430"/>
                </a:lnTo>
                <a:lnTo>
                  <a:pt x="0" y="1732546"/>
                </a:lnTo>
                <a:lnTo>
                  <a:pt x="316801" y="1732546"/>
                </a:lnTo>
                <a:lnTo>
                  <a:pt x="316801" y="506425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60957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9" y="396599"/>
                </a:moveTo>
                <a:lnTo>
                  <a:pt x="152829" y="391361"/>
                </a:lnTo>
                <a:lnTo>
                  <a:pt x="111089" y="376443"/>
                </a:lnTo>
                <a:lnTo>
                  <a:pt x="74270" y="353034"/>
                </a:lnTo>
                <a:lnTo>
                  <a:pt x="43562" y="322325"/>
                </a:lnTo>
                <a:lnTo>
                  <a:pt x="20154" y="285506"/>
                </a:lnTo>
                <a:lnTo>
                  <a:pt x="5236" y="243767"/>
                </a:lnTo>
                <a:lnTo>
                  <a:pt x="0" y="198299"/>
                </a:lnTo>
                <a:lnTo>
                  <a:pt x="5236" y="152831"/>
                </a:lnTo>
                <a:lnTo>
                  <a:pt x="20154" y="111092"/>
                </a:lnTo>
                <a:lnTo>
                  <a:pt x="43562" y="74273"/>
                </a:lnTo>
                <a:lnTo>
                  <a:pt x="74270" y="43564"/>
                </a:lnTo>
                <a:lnTo>
                  <a:pt x="111089" y="20155"/>
                </a:lnTo>
                <a:lnTo>
                  <a:pt x="152829" y="5237"/>
                </a:lnTo>
                <a:lnTo>
                  <a:pt x="198299" y="0"/>
                </a:lnTo>
                <a:lnTo>
                  <a:pt x="237169" y="3845"/>
                </a:lnTo>
                <a:lnTo>
                  <a:pt x="274186" y="15094"/>
                </a:lnTo>
                <a:lnTo>
                  <a:pt x="308317" y="33316"/>
                </a:lnTo>
                <a:lnTo>
                  <a:pt x="338524" y="58079"/>
                </a:lnTo>
                <a:lnTo>
                  <a:pt x="363281" y="88282"/>
                </a:lnTo>
                <a:lnTo>
                  <a:pt x="381502" y="122413"/>
                </a:lnTo>
                <a:lnTo>
                  <a:pt x="392752" y="159432"/>
                </a:lnTo>
                <a:lnTo>
                  <a:pt x="396599" y="198299"/>
                </a:lnTo>
                <a:lnTo>
                  <a:pt x="391362" y="243767"/>
                </a:lnTo>
                <a:lnTo>
                  <a:pt x="376445" y="285506"/>
                </a:lnTo>
                <a:lnTo>
                  <a:pt x="353037" y="322325"/>
                </a:lnTo>
                <a:lnTo>
                  <a:pt x="322328" y="353034"/>
                </a:lnTo>
                <a:lnTo>
                  <a:pt x="285509" y="376443"/>
                </a:lnTo>
                <a:lnTo>
                  <a:pt x="243770" y="391361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70318" y="3480803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5816" y="319981"/>
                </a:moveTo>
                <a:lnTo>
                  <a:pt x="114943" y="313739"/>
                </a:lnTo>
                <a:lnTo>
                  <a:pt x="59506" y="284983"/>
                </a:lnTo>
                <a:lnTo>
                  <a:pt x="19293" y="237214"/>
                </a:lnTo>
                <a:lnTo>
                  <a:pt x="406" y="177667"/>
                </a:lnTo>
                <a:lnTo>
                  <a:pt x="0" y="146437"/>
                </a:lnTo>
                <a:lnTo>
                  <a:pt x="5743" y="115439"/>
                </a:lnTo>
                <a:lnTo>
                  <a:pt x="27662" y="69119"/>
                </a:lnTo>
                <a:lnTo>
                  <a:pt x="61721" y="33239"/>
                </a:lnTo>
                <a:lnTo>
                  <a:pt x="104649" y="9599"/>
                </a:lnTo>
                <a:lnTo>
                  <a:pt x="153180" y="0"/>
                </a:lnTo>
                <a:lnTo>
                  <a:pt x="204043" y="6239"/>
                </a:lnTo>
                <a:lnTo>
                  <a:pt x="250372" y="28159"/>
                </a:lnTo>
                <a:lnTo>
                  <a:pt x="286253" y="62217"/>
                </a:lnTo>
                <a:lnTo>
                  <a:pt x="309890" y="105146"/>
                </a:lnTo>
                <a:lnTo>
                  <a:pt x="319485" y="153676"/>
                </a:lnTo>
                <a:lnTo>
                  <a:pt x="313243" y="204539"/>
                </a:lnTo>
                <a:lnTo>
                  <a:pt x="291326" y="250869"/>
                </a:lnTo>
                <a:lnTo>
                  <a:pt x="257272" y="286750"/>
                </a:lnTo>
                <a:lnTo>
                  <a:pt x="214347" y="310386"/>
                </a:lnTo>
                <a:lnTo>
                  <a:pt x="165816" y="319981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47775" y="2704274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228" y="317627"/>
                </a:moveTo>
                <a:lnTo>
                  <a:pt x="633590" y="295325"/>
                </a:lnTo>
                <a:lnTo>
                  <a:pt x="632358" y="274955"/>
                </a:lnTo>
                <a:lnTo>
                  <a:pt x="631952" y="273075"/>
                </a:lnTo>
                <a:lnTo>
                  <a:pt x="631786" y="270687"/>
                </a:lnTo>
                <a:lnTo>
                  <a:pt x="626135" y="245414"/>
                </a:lnTo>
                <a:lnTo>
                  <a:pt x="622833" y="229704"/>
                </a:lnTo>
                <a:lnTo>
                  <a:pt x="622312" y="228307"/>
                </a:lnTo>
                <a:lnTo>
                  <a:pt x="621779" y="225894"/>
                </a:lnTo>
                <a:lnTo>
                  <a:pt x="611314" y="198450"/>
                </a:lnTo>
                <a:lnTo>
                  <a:pt x="607009" y="186728"/>
                </a:lnTo>
                <a:lnTo>
                  <a:pt x="606501" y="185813"/>
                </a:lnTo>
                <a:lnTo>
                  <a:pt x="605713" y="183718"/>
                </a:lnTo>
                <a:lnTo>
                  <a:pt x="590791" y="156832"/>
                </a:lnTo>
                <a:lnTo>
                  <a:pt x="585279" y="146646"/>
                </a:lnTo>
                <a:lnTo>
                  <a:pt x="584771" y="145986"/>
                </a:lnTo>
                <a:lnTo>
                  <a:pt x="584060" y="144678"/>
                </a:lnTo>
                <a:lnTo>
                  <a:pt x="564476" y="118732"/>
                </a:lnTo>
                <a:lnTo>
                  <a:pt x="558050" y="110083"/>
                </a:lnTo>
                <a:lnTo>
                  <a:pt x="557707" y="109753"/>
                </a:lnTo>
                <a:lnTo>
                  <a:pt x="557326" y="109232"/>
                </a:lnTo>
                <a:lnTo>
                  <a:pt x="525995" y="77901"/>
                </a:lnTo>
                <a:lnTo>
                  <a:pt x="525716" y="77647"/>
                </a:lnTo>
                <a:lnTo>
                  <a:pt x="520128" y="73482"/>
                </a:lnTo>
                <a:lnTo>
                  <a:pt x="490562" y="51168"/>
                </a:lnTo>
                <a:lnTo>
                  <a:pt x="489369" y="50520"/>
                </a:lnTo>
                <a:lnTo>
                  <a:pt x="488657" y="49974"/>
                </a:lnTo>
                <a:lnTo>
                  <a:pt x="479666" y="45135"/>
                </a:lnTo>
                <a:lnTo>
                  <a:pt x="451523" y="29527"/>
                </a:lnTo>
                <a:lnTo>
                  <a:pt x="448779" y="28486"/>
                </a:lnTo>
                <a:lnTo>
                  <a:pt x="447281" y="27673"/>
                </a:lnTo>
                <a:lnTo>
                  <a:pt x="435635" y="23469"/>
                </a:lnTo>
                <a:lnTo>
                  <a:pt x="409359" y="13449"/>
                </a:lnTo>
                <a:lnTo>
                  <a:pt x="405472" y="12585"/>
                </a:lnTo>
                <a:lnTo>
                  <a:pt x="403059" y="11709"/>
                </a:lnTo>
                <a:lnTo>
                  <a:pt x="387286" y="8521"/>
                </a:lnTo>
                <a:lnTo>
                  <a:pt x="364553" y="3441"/>
                </a:lnTo>
                <a:lnTo>
                  <a:pt x="360819" y="3175"/>
                </a:lnTo>
                <a:lnTo>
                  <a:pt x="357720" y="2540"/>
                </a:lnTo>
                <a:lnTo>
                  <a:pt x="336842" y="1409"/>
                </a:lnTo>
                <a:lnTo>
                  <a:pt x="317627" y="0"/>
                </a:lnTo>
                <a:lnTo>
                  <a:pt x="314731" y="215"/>
                </a:lnTo>
                <a:lnTo>
                  <a:pt x="311988" y="63"/>
                </a:lnTo>
                <a:lnTo>
                  <a:pt x="290728" y="1981"/>
                </a:lnTo>
                <a:lnTo>
                  <a:pt x="270687" y="3441"/>
                </a:lnTo>
                <a:lnTo>
                  <a:pt x="268211" y="4000"/>
                </a:lnTo>
                <a:lnTo>
                  <a:pt x="266585" y="4140"/>
                </a:lnTo>
                <a:lnTo>
                  <a:pt x="251231" y="7797"/>
                </a:lnTo>
                <a:lnTo>
                  <a:pt x="225894" y="13449"/>
                </a:lnTo>
                <a:lnTo>
                  <a:pt x="223380" y="14414"/>
                </a:lnTo>
                <a:lnTo>
                  <a:pt x="222224" y="14681"/>
                </a:lnTo>
                <a:lnTo>
                  <a:pt x="210731" y="19240"/>
                </a:lnTo>
                <a:lnTo>
                  <a:pt x="183718" y="29527"/>
                </a:lnTo>
                <a:lnTo>
                  <a:pt x="181229" y="30911"/>
                </a:lnTo>
                <a:lnTo>
                  <a:pt x="179641" y="31534"/>
                </a:lnTo>
                <a:lnTo>
                  <a:pt x="167805" y="38354"/>
                </a:lnTo>
                <a:lnTo>
                  <a:pt x="144678" y="51168"/>
                </a:lnTo>
                <a:lnTo>
                  <a:pt x="141897" y="53263"/>
                </a:lnTo>
                <a:lnTo>
                  <a:pt x="139560" y="54610"/>
                </a:lnTo>
                <a:lnTo>
                  <a:pt x="128219" y="63588"/>
                </a:lnTo>
                <a:lnTo>
                  <a:pt x="109245" y="77901"/>
                </a:lnTo>
                <a:lnTo>
                  <a:pt x="105867" y="81280"/>
                </a:lnTo>
                <a:lnTo>
                  <a:pt x="102704" y="83781"/>
                </a:lnTo>
                <a:lnTo>
                  <a:pt x="103009" y="84137"/>
                </a:lnTo>
                <a:lnTo>
                  <a:pt x="77914" y="109232"/>
                </a:lnTo>
                <a:lnTo>
                  <a:pt x="51168" y="144678"/>
                </a:lnTo>
                <a:lnTo>
                  <a:pt x="29527" y="183718"/>
                </a:lnTo>
                <a:lnTo>
                  <a:pt x="13449" y="225894"/>
                </a:lnTo>
                <a:lnTo>
                  <a:pt x="3441" y="270687"/>
                </a:lnTo>
                <a:lnTo>
                  <a:pt x="0" y="317627"/>
                </a:lnTo>
                <a:lnTo>
                  <a:pt x="3441" y="364553"/>
                </a:lnTo>
                <a:lnTo>
                  <a:pt x="13449" y="409346"/>
                </a:lnTo>
                <a:lnTo>
                  <a:pt x="29527" y="451510"/>
                </a:lnTo>
                <a:lnTo>
                  <a:pt x="51168" y="490562"/>
                </a:lnTo>
                <a:lnTo>
                  <a:pt x="77914" y="525995"/>
                </a:lnTo>
                <a:lnTo>
                  <a:pt x="109245" y="557326"/>
                </a:lnTo>
                <a:lnTo>
                  <a:pt x="144678" y="584060"/>
                </a:lnTo>
                <a:lnTo>
                  <a:pt x="183718" y="605701"/>
                </a:lnTo>
                <a:lnTo>
                  <a:pt x="225894" y="621779"/>
                </a:lnTo>
                <a:lnTo>
                  <a:pt x="270687" y="631786"/>
                </a:lnTo>
                <a:lnTo>
                  <a:pt x="317627" y="635228"/>
                </a:lnTo>
                <a:lnTo>
                  <a:pt x="367614" y="631266"/>
                </a:lnTo>
                <a:lnTo>
                  <a:pt x="415912" y="619633"/>
                </a:lnTo>
                <a:lnTo>
                  <a:pt x="461683" y="600684"/>
                </a:lnTo>
                <a:lnTo>
                  <a:pt x="504063" y="574751"/>
                </a:lnTo>
                <a:lnTo>
                  <a:pt x="542201" y="542201"/>
                </a:lnTo>
                <a:lnTo>
                  <a:pt x="574751" y="504063"/>
                </a:lnTo>
                <a:lnTo>
                  <a:pt x="600684" y="461683"/>
                </a:lnTo>
                <a:lnTo>
                  <a:pt x="619645" y="415912"/>
                </a:lnTo>
                <a:lnTo>
                  <a:pt x="631266" y="367601"/>
                </a:lnTo>
                <a:lnTo>
                  <a:pt x="634885" y="321881"/>
                </a:lnTo>
                <a:lnTo>
                  <a:pt x="635203" y="321881"/>
                </a:lnTo>
                <a:lnTo>
                  <a:pt x="635063" y="319659"/>
                </a:lnTo>
                <a:lnTo>
                  <a:pt x="635228" y="31762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60944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5925" y="396596"/>
                </a:moveTo>
                <a:lnTo>
                  <a:pt x="152280" y="391201"/>
                </a:lnTo>
                <a:lnTo>
                  <a:pt x="109912" y="375804"/>
                </a:lnTo>
                <a:lnTo>
                  <a:pt x="72097" y="351269"/>
                </a:lnTo>
                <a:lnTo>
                  <a:pt x="41493" y="319687"/>
                </a:lnTo>
                <a:lnTo>
                  <a:pt x="18806" y="282558"/>
                </a:lnTo>
                <a:lnTo>
                  <a:pt x="4740" y="241383"/>
                </a:lnTo>
                <a:lnTo>
                  <a:pt x="0" y="197661"/>
                </a:lnTo>
                <a:lnTo>
                  <a:pt x="5288" y="152894"/>
                </a:lnTo>
                <a:lnTo>
                  <a:pt x="20513" y="110464"/>
                </a:lnTo>
                <a:lnTo>
                  <a:pt x="44248" y="73440"/>
                </a:lnTo>
                <a:lnTo>
                  <a:pt x="75194" y="42853"/>
                </a:lnTo>
                <a:lnTo>
                  <a:pt x="112052" y="19732"/>
                </a:lnTo>
                <a:lnTo>
                  <a:pt x="153525" y="5104"/>
                </a:lnTo>
                <a:lnTo>
                  <a:pt x="198312" y="0"/>
                </a:lnTo>
                <a:lnTo>
                  <a:pt x="198312" y="198299"/>
                </a:lnTo>
                <a:lnTo>
                  <a:pt x="356562" y="78814"/>
                </a:lnTo>
                <a:lnTo>
                  <a:pt x="379477" y="117635"/>
                </a:lnTo>
                <a:lnTo>
                  <a:pt x="392795" y="159549"/>
                </a:lnTo>
                <a:lnTo>
                  <a:pt x="396556" y="202899"/>
                </a:lnTo>
                <a:lnTo>
                  <a:pt x="390795" y="246027"/>
                </a:lnTo>
                <a:lnTo>
                  <a:pt x="375552" y="287278"/>
                </a:lnTo>
                <a:lnTo>
                  <a:pt x="350862" y="324994"/>
                </a:lnTo>
                <a:lnTo>
                  <a:pt x="318318" y="356188"/>
                </a:lnTo>
                <a:lnTo>
                  <a:pt x="280566" y="378748"/>
                </a:lnTo>
                <a:lnTo>
                  <a:pt x="239228" y="392331"/>
                </a:lnTo>
                <a:lnTo>
                  <a:pt x="195925" y="396596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76616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293" y="295440"/>
                </a:lnTo>
                <a:lnTo>
                  <a:pt x="624078" y="284657"/>
                </a:lnTo>
                <a:lnTo>
                  <a:pt x="621499" y="268655"/>
                </a:lnTo>
                <a:lnTo>
                  <a:pt x="620191" y="255993"/>
                </a:lnTo>
                <a:lnTo>
                  <a:pt x="618413" y="249440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561" y="111912"/>
                </a:lnTo>
                <a:lnTo>
                  <a:pt x="531355" y="89090"/>
                </a:lnTo>
                <a:lnTo>
                  <a:pt x="528701" y="86868"/>
                </a:lnTo>
                <a:lnTo>
                  <a:pt x="526694" y="84658"/>
                </a:lnTo>
                <a:lnTo>
                  <a:pt x="513435" y="74028"/>
                </a:lnTo>
                <a:lnTo>
                  <a:pt x="495909" y="59270"/>
                </a:lnTo>
                <a:lnTo>
                  <a:pt x="492264" y="57035"/>
                </a:lnTo>
                <a:lnTo>
                  <a:pt x="489165" y="54533"/>
                </a:lnTo>
                <a:lnTo>
                  <a:pt x="474967" y="46367"/>
                </a:lnTo>
                <a:lnTo>
                  <a:pt x="456488" y="34950"/>
                </a:lnTo>
                <a:lnTo>
                  <a:pt x="451332" y="32740"/>
                </a:lnTo>
                <a:lnTo>
                  <a:pt x="447560" y="30556"/>
                </a:lnTo>
                <a:lnTo>
                  <a:pt x="434809" y="25628"/>
                </a:lnTo>
                <a:lnTo>
                  <a:pt x="414985" y="17081"/>
                </a:lnTo>
                <a:lnTo>
                  <a:pt x="407822" y="15176"/>
                </a:lnTo>
                <a:lnTo>
                  <a:pt x="402678" y="13169"/>
                </a:lnTo>
                <a:lnTo>
                  <a:pt x="390347" y="10490"/>
                </a:lnTo>
                <a:lnTo>
                  <a:pt x="372071" y="5588"/>
                </a:lnTo>
                <a:lnTo>
                  <a:pt x="362699" y="4470"/>
                </a:lnTo>
                <a:lnTo>
                  <a:pt x="355295" y="2844"/>
                </a:lnTo>
                <a:lnTo>
                  <a:pt x="343750" y="2184"/>
                </a:lnTo>
                <a:lnTo>
                  <a:pt x="328434" y="330"/>
                </a:lnTo>
                <a:lnTo>
                  <a:pt x="316141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297" y="34366"/>
                </a:lnTo>
                <a:lnTo>
                  <a:pt x="162648" y="38239"/>
                </a:lnTo>
                <a:lnTo>
                  <a:pt x="161658" y="38887"/>
                </a:lnTo>
                <a:lnTo>
                  <a:pt x="160108" y="39611"/>
                </a:lnTo>
                <a:lnTo>
                  <a:pt x="122961" y="63969"/>
                </a:lnTo>
                <a:lnTo>
                  <a:pt x="122174" y="64668"/>
                </a:lnTo>
                <a:lnTo>
                  <a:pt x="122034" y="64757"/>
                </a:lnTo>
                <a:lnTo>
                  <a:pt x="119761" y="66814"/>
                </a:lnTo>
                <a:lnTo>
                  <a:pt x="89141" y="93916"/>
                </a:lnTo>
                <a:lnTo>
                  <a:pt x="87566" y="95783"/>
                </a:lnTo>
                <a:lnTo>
                  <a:pt x="86271" y="96951"/>
                </a:lnTo>
                <a:lnTo>
                  <a:pt x="76339" y="109131"/>
                </a:lnTo>
                <a:lnTo>
                  <a:pt x="59309" y="129362"/>
                </a:lnTo>
                <a:lnTo>
                  <a:pt x="57759" y="131914"/>
                </a:lnTo>
                <a:lnTo>
                  <a:pt x="55918" y="134162"/>
                </a:lnTo>
                <a:lnTo>
                  <a:pt x="43472" y="155359"/>
                </a:lnTo>
                <a:lnTo>
                  <a:pt x="33629" y="171513"/>
                </a:lnTo>
                <a:lnTo>
                  <a:pt x="32791" y="173532"/>
                </a:lnTo>
                <a:lnTo>
                  <a:pt x="31546" y="175666"/>
                </a:lnTo>
                <a:lnTo>
                  <a:pt x="22072" y="199644"/>
                </a:lnTo>
                <a:lnTo>
                  <a:pt x="15049" y="216750"/>
                </a:lnTo>
                <a:lnTo>
                  <a:pt x="14630" y="218465"/>
                </a:lnTo>
                <a:lnTo>
                  <a:pt x="13728" y="220776"/>
                </a:lnTo>
                <a:lnTo>
                  <a:pt x="8420" y="244602"/>
                </a:lnTo>
                <a:lnTo>
                  <a:pt x="3771" y="264185"/>
                </a:lnTo>
                <a:lnTo>
                  <a:pt x="3606" y="266255"/>
                </a:lnTo>
                <a:lnTo>
                  <a:pt x="3048" y="268782"/>
                </a:lnTo>
                <a:lnTo>
                  <a:pt x="1816" y="289344"/>
                </a:lnTo>
                <a:lnTo>
                  <a:pt x="0" y="312940"/>
                </a:lnTo>
                <a:lnTo>
                  <a:pt x="241" y="315963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46" y="533882"/>
                </a:lnTo>
                <a:lnTo>
                  <a:pt x="129438" y="565861"/>
                </a:lnTo>
                <a:lnTo>
                  <a:pt x="168859" y="590194"/>
                </a:lnTo>
                <a:lnTo>
                  <a:pt x="210362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11" y="604177"/>
                </a:lnTo>
                <a:lnTo>
                  <a:pt x="463715" y="586232"/>
                </a:lnTo>
                <a:lnTo>
                  <a:pt x="463905" y="586143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93" y="559371"/>
                </a:lnTo>
                <a:lnTo>
                  <a:pt x="505701" y="558507"/>
                </a:lnTo>
                <a:lnTo>
                  <a:pt x="514324" y="550583"/>
                </a:lnTo>
                <a:lnTo>
                  <a:pt x="536181" y="531215"/>
                </a:lnTo>
                <a:lnTo>
                  <a:pt x="538924" y="527951"/>
                </a:lnTo>
                <a:lnTo>
                  <a:pt x="541909" y="525208"/>
                </a:lnTo>
                <a:lnTo>
                  <a:pt x="552665" y="511632"/>
                </a:lnTo>
                <a:lnTo>
                  <a:pt x="566013" y="495769"/>
                </a:lnTo>
                <a:lnTo>
                  <a:pt x="568782" y="491286"/>
                </a:lnTo>
                <a:lnTo>
                  <a:pt x="572020" y="487197"/>
                </a:lnTo>
                <a:lnTo>
                  <a:pt x="579958" y="473176"/>
                </a:lnTo>
                <a:lnTo>
                  <a:pt x="590346" y="456361"/>
                </a:lnTo>
                <a:lnTo>
                  <a:pt x="593039" y="450088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23"/>
                </a:lnTo>
                <a:lnTo>
                  <a:pt x="619709" y="371970"/>
                </a:lnTo>
                <a:lnTo>
                  <a:pt x="620966" y="361454"/>
                </a:lnTo>
                <a:lnTo>
                  <a:pt x="622693" y="353326"/>
                </a:lnTo>
                <a:lnTo>
                  <a:pt x="623277" y="342315"/>
                </a:lnTo>
                <a:lnTo>
                  <a:pt x="624967" y="328333"/>
                </a:lnTo>
                <a:lnTo>
                  <a:pt x="624700" y="315671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5399839" y="356356"/>
            <a:ext cx="2577465" cy="2577465"/>
            <a:chOff x="5399839" y="356356"/>
            <a:chExt cx="2577465" cy="2577465"/>
          </a:xfrm>
        </p:grpSpPr>
        <p:sp>
          <p:nvSpPr>
            <p:cNvPr id="13" name="object 13"/>
            <p:cNvSpPr/>
            <p:nvPr/>
          </p:nvSpPr>
          <p:spPr>
            <a:xfrm>
              <a:off x="5399837" y="356374"/>
              <a:ext cx="2577465" cy="2577465"/>
            </a:xfrm>
            <a:custGeom>
              <a:avLst/>
              <a:gdLst/>
              <a:ahLst/>
              <a:cxnLst/>
              <a:rect l="l" t="t" r="r" b="b"/>
              <a:pathLst>
                <a:path w="2577465" h="2577465">
                  <a:moveTo>
                    <a:pt x="2576995" y="1288491"/>
                  </a:moveTo>
                  <a:lnTo>
                    <a:pt x="2575979" y="1237348"/>
                  </a:lnTo>
                  <a:lnTo>
                    <a:pt x="2572943" y="1186472"/>
                  </a:lnTo>
                  <a:lnTo>
                    <a:pt x="2567927" y="1135900"/>
                  </a:lnTo>
                  <a:lnTo>
                    <a:pt x="2560942" y="1085710"/>
                  </a:lnTo>
                  <a:lnTo>
                    <a:pt x="2552001" y="1035951"/>
                  </a:lnTo>
                  <a:lnTo>
                    <a:pt x="2541143" y="986663"/>
                  </a:lnTo>
                  <a:lnTo>
                    <a:pt x="2528379" y="937907"/>
                  </a:lnTo>
                  <a:lnTo>
                    <a:pt x="2513736" y="889749"/>
                  </a:lnTo>
                  <a:lnTo>
                    <a:pt x="2497239" y="842225"/>
                  </a:lnTo>
                  <a:lnTo>
                    <a:pt x="2478913" y="795401"/>
                  </a:lnTo>
                  <a:lnTo>
                    <a:pt x="2458770" y="749338"/>
                  </a:lnTo>
                  <a:lnTo>
                    <a:pt x="2436825" y="704062"/>
                  </a:lnTo>
                  <a:lnTo>
                    <a:pt x="2413127" y="659663"/>
                  </a:lnTo>
                  <a:lnTo>
                    <a:pt x="2387676" y="616165"/>
                  </a:lnTo>
                  <a:lnTo>
                    <a:pt x="2360511" y="573633"/>
                  </a:lnTo>
                  <a:lnTo>
                    <a:pt x="2331631" y="532130"/>
                  </a:lnTo>
                  <a:lnTo>
                    <a:pt x="2301087" y="491693"/>
                  </a:lnTo>
                  <a:lnTo>
                    <a:pt x="2268880" y="452386"/>
                  </a:lnTo>
                  <a:lnTo>
                    <a:pt x="2235047" y="414274"/>
                  </a:lnTo>
                  <a:lnTo>
                    <a:pt x="2199589" y="377393"/>
                  </a:lnTo>
                  <a:lnTo>
                    <a:pt x="2162708" y="341934"/>
                  </a:lnTo>
                  <a:lnTo>
                    <a:pt x="2124583" y="308102"/>
                  </a:lnTo>
                  <a:lnTo>
                    <a:pt x="2085276" y="275894"/>
                  </a:lnTo>
                  <a:lnTo>
                    <a:pt x="2044852" y="245351"/>
                  </a:lnTo>
                  <a:lnTo>
                    <a:pt x="2003336" y="216484"/>
                  </a:lnTo>
                  <a:lnTo>
                    <a:pt x="1960816" y="189306"/>
                  </a:lnTo>
                  <a:lnTo>
                    <a:pt x="1917319" y="163855"/>
                  </a:lnTo>
                  <a:lnTo>
                    <a:pt x="1872907" y="140157"/>
                  </a:lnTo>
                  <a:lnTo>
                    <a:pt x="1827644" y="118224"/>
                  </a:lnTo>
                  <a:lnTo>
                    <a:pt x="1781568" y="98082"/>
                  </a:lnTo>
                  <a:lnTo>
                    <a:pt x="1734743" y="79743"/>
                  </a:lnTo>
                  <a:lnTo>
                    <a:pt x="1687233" y="63246"/>
                  </a:lnTo>
                  <a:lnTo>
                    <a:pt x="1639074" y="48602"/>
                  </a:lnTo>
                  <a:lnTo>
                    <a:pt x="1590319" y="35839"/>
                  </a:lnTo>
                  <a:lnTo>
                    <a:pt x="1541030" y="24980"/>
                  </a:lnTo>
                  <a:lnTo>
                    <a:pt x="1491272" y="16052"/>
                  </a:lnTo>
                  <a:lnTo>
                    <a:pt x="1441081" y="9055"/>
                  </a:lnTo>
                  <a:lnTo>
                    <a:pt x="1390523" y="4038"/>
                  </a:lnTo>
                  <a:lnTo>
                    <a:pt x="1339634" y="1016"/>
                  </a:lnTo>
                  <a:lnTo>
                    <a:pt x="1288491" y="0"/>
                  </a:lnTo>
                  <a:lnTo>
                    <a:pt x="1240193" y="889"/>
                  </a:lnTo>
                  <a:lnTo>
                    <a:pt x="1192326" y="3530"/>
                  </a:lnTo>
                  <a:lnTo>
                    <a:pt x="1144955" y="7899"/>
                  </a:lnTo>
                  <a:lnTo>
                    <a:pt x="1098092" y="13970"/>
                  </a:lnTo>
                  <a:lnTo>
                    <a:pt x="1051763" y="21691"/>
                  </a:lnTo>
                  <a:lnTo>
                    <a:pt x="1006017" y="31051"/>
                  </a:lnTo>
                  <a:lnTo>
                    <a:pt x="960869" y="42011"/>
                  </a:lnTo>
                  <a:lnTo>
                    <a:pt x="916355" y="54546"/>
                  </a:lnTo>
                  <a:lnTo>
                    <a:pt x="872515" y="68618"/>
                  </a:lnTo>
                  <a:lnTo>
                    <a:pt x="829360" y="84201"/>
                  </a:lnTo>
                  <a:lnTo>
                    <a:pt x="786955" y="101257"/>
                  </a:lnTo>
                  <a:lnTo>
                    <a:pt x="745286" y="119748"/>
                  </a:lnTo>
                  <a:lnTo>
                    <a:pt x="704430" y="139661"/>
                  </a:lnTo>
                  <a:lnTo>
                    <a:pt x="664387" y="160959"/>
                  </a:lnTo>
                  <a:lnTo>
                    <a:pt x="625195" y="183616"/>
                  </a:lnTo>
                  <a:lnTo>
                    <a:pt x="586892" y="207581"/>
                  </a:lnTo>
                  <a:lnTo>
                    <a:pt x="549503" y="232841"/>
                  </a:lnTo>
                  <a:lnTo>
                    <a:pt x="513054" y="259359"/>
                  </a:lnTo>
                  <a:lnTo>
                    <a:pt x="477596" y="287096"/>
                  </a:lnTo>
                  <a:lnTo>
                    <a:pt x="443141" y="316039"/>
                  </a:lnTo>
                  <a:lnTo>
                    <a:pt x="409727" y="346151"/>
                  </a:lnTo>
                  <a:lnTo>
                    <a:pt x="377380" y="377393"/>
                  </a:lnTo>
                  <a:lnTo>
                    <a:pt x="346151" y="409727"/>
                  </a:lnTo>
                  <a:lnTo>
                    <a:pt x="316039" y="443141"/>
                  </a:lnTo>
                  <a:lnTo>
                    <a:pt x="287096" y="477596"/>
                  </a:lnTo>
                  <a:lnTo>
                    <a:pt x="259359" y="513067"/>
                  </a:lnTo>
                  <a:lnTo>
                    <a:pt x="232841" y="549503"/>
                  </a:lnTo>
                  <a:lnTo>
                    <a:pt x="207581" y="586892"/>
                  </a:lnTo>
                  <a:lnTo>
                    <a:pt x="183616" y="625195"/>
                  </a:lnTo>
                  <a:lnTo>
                    <a:pt x="160959" y="664387"/>
                  </a:lnTo>
                  <a:lnTo>
                    <a:pt x="139661" y="704430"/>
                  </a:lnTo>
                  <a:lnTo>
                    <a:pt x="119748" y="745299"/>
                  </a:lnTo>
                  <a:lnTo>
                    <a:pt x="101257" y="786955"/>
                  </a:lnTo>
                  <a:lnTo>
                    <a:pt x="84201" y="829373"/>
                  </a:lnTo>
                  <a:lnTo>
                    <a:pt x="68618" y="872515"/>
                  </a:lnTo>
                  <a:lnTo>
                    <a:pt x="54546" y="916355"/>
                  </a:lnTo>
                  <a:lnTo>
                    <a:pt x="42011" y="960869"/>
                  </a:lnTo>
                  <a:lnTo>
                    <a:pt x="31051" y="1006017"/>
                  </a:lnTo>
                  <a:lnTo>
                    <a:pt x="21691" y="1051763"/>
                  </a:lnTo>
                  <a:lnTo>
                    <a:pt x="13970" y="1098092"/>
                  </a:lnTo>
                  <a:lnTo>
                    <a:pt x="7899" y="1144955"/>
                  </a:lnTo>
                  <a:lnTo>
                    <a:pt x="3530" y="1192326"/>
                  </a:lnTo>
                  <a:lnTo>
                    <a:pt x="1485" y="1229283"/>
                  </a:lnTo>
                  <a:lnTo>
                    <a:pt x="1435" y="1230122"/>
                  </a:lnTo>
                  <a:lnTo>
                    <a:pt x="1422" y="1230515"/>
                  </a:lnTo>
                  <a:lnTo>
                    <a:pt x="889" y="1240193"/>
                  </a:lnTo>
                  <a:lnTo>
                    <a:pt x="482" y="1261732"/>
                  </a:lnTo>
                  <a:lnTo>
                    <a:pt x="25" y="1277391"/>
                  </a:lnTo>
                  <a:lnTo>
                    <a:pt x="63" y="1284516"/>
                  </a:lnTo>
                  <a:lnTo>
                    <a:pt x="0" y="1288491"/>
                  </a:lnTo>
                  <a:lnTo>
                    <a:pt x="152" y="1297051"/>
                  </a:lnTo>
                  <a:lnTo>
                    <a:pt x="342" y="1324660"/>
                  </a:lnTo>
                  <a:lnTo>
                    <a:pt x="2387" y="1371892"/>
                  </a:lnTo>
                  <a:lnTo>
                    <a:pt x="6172" y="1419009"/>
                  </a:lnTo>
                  <a:lnTo>
                    <a:pt x="11671" y="1465986"/>
                  </a:lnTo>
                  <a:lnTo>
                    <a:pt x="18910" y="1512760"/>
                  </a:lnTo>
                  <a:lnTo>
                    <a:pt x="27863" y="1559293"/>
                  </a:lnTo>
                  <a:lnTo>
                    <a:pt x="38531" y="1605521"/>
                  </a:lnTo>
                  <a:lnTo>
                    <a:pt x="50927" y="1651406"/>
                  </a:lnTo>
                  <a:lnTo>
                    <a:pt x="65036" y="1696897"/>
                  </a:lnTo>
                  <a:lnTo>
                    <a:pt x="80860" y="1741944"/>
                  </a:lnTo>
                  <a:lnTo>
                    <a:pt x="98399" y="1786483"/>
                  </a:lnTo>
                  <a:lnTo>
                    <a:pt x="117640" y="1830489"/>
                  </a:lnTo>
                  <a:lnTo>
                    <a:pt x="138595" y="1873910"/>
                  </a:lnTo>
                  <a:lnTo>
                    <a:pt x="161251" y="1916671"/>
                  </a:lnTo>
                  <a:lnTo>
                    <a:pt x="185610" y="1958746"/>
                  </a:lnTo>
                  <a:lnTo>
                    <a:pt x="211670" y="2000084"/>
                  </a:lnTo>
                  <a:lnTo>
                    <a:pt x="213512" y="1998878"/>
                  </a:lnTo>
                  <a:lnTo>
                    <a:pt x="232841" y="2027491"/>
                  </a:lnTo>
                  <a:lnTo>
                    <a:pt x="259359" y="2063927"/>
                  </a:lnTo>
                  <a:lnTo>
                    <a:pt x="287096" y="2099386"/>
                  </a:lnTo>
                  <a:lnTo>
                    <a:pt x="316039" y="2133841"/>
                  </a:lnTo>
                  <a:lnTo>
                    <a:pt x="346151" y="2167255"/>
                  </a:lnTo>
                  <a:lnTo>
                    <a:pt x="377380" y="2199602"/>
                  </a:lnTo>
                  <a:lnTo>
                    <a:pt x="409727" y="2230844"/>
                  </a:lnTo>
                  <a:lnTo>
                    <a:pt x="443141" y="2260955"/>
                  </a:lnTo>
                  <a:lnTo>
                    <a:pt x="477596" y="2289886"/>
                  </a:lnTo>
                  <a:lnTo>
                    <a:pt x="513054" y="2317635"/>
                  </a:lnTo>
                  <a:lnTo>
                    <a:pt x="549503" y="2344153"/>
                  </a:lnTo>
                  <a:lnTo>
                    <a:pt x="586892" y="2369413"/>
                  </a:lnTo>
                  <a:lnTo>
                    <a:pt x="625195" y="2393378"/>
                  </a:lnTo>
                  <a:lnTo>
                    <a:pt x="664387" y="2416035"/>
                  </a:lnTo>
                  <a:lnTo>
                    <a:pt x="704430" y="2437333"/>
                  </a:lnTo>
                  <a:lnTo>
                    <a:pt x="745286" y="2457246"/>
                  </a:lnTo>
                  <a:lnTo>
                    <a:pt x="786955" y="2475738"/>
                  </a:lnTo>
                  <a:lnTo>
                    <a:pt x="829360" y="2492794"/>
                  </a:lnTo>
                  <a:lnTo>
                    <a:pt x="872515" y="2508377"/>
                  </a:lnTo>
                  <a:lnTo>
                    <a:pt x="916355" y="2522448"/>
                  </a:lnTo>
                  <a:lnTo>
                    <a:pt x="960869" y="2534983"/>
                  </a:lnTo>
                  <a:lnTo>
                    <a:pt x="1006017" y="2545943"/>
                  </a:lnTo>
                  <a:lnTo>
                    <a:pt x="1051763" y="2555303"/>
                  </a:lnTo>
                  <a:lnTo>
                    <a:pt x="1098092" y="2563025"/>
                  </a:lnTo>
                  <a:lnTo>
                    <a:pt x="1144955" y="2569095"/>
                  </a:lnTo>
                  <a:lnTo>
                    <a:pt x="1192326" y="2573464"/>
                  </a:lnTo>
                  <a:lnTo>
                    <a:pt x="1240193" y="2576106"/>
                  </a:lnTo>
                  <a:lnTo>
                    <a:pt x="1288491" y="2576995"/>
                  </a:lnTo>
                  <a:lnTo>
                    <a:pt x="1336802" y="2576106"/>
                  </a:lnTo>
                  <a:lnTo>
                    <a:pt x="1384655" y="2573464"/>
                  </a:lnTo>
                  <a:lnTo>
                    <a:pt x="1432026" y="2569095"/>
                  </a:lnTo>
                  <a:lnTo>
                    <a:pt x="1478889" y="2563025"/>
                  </a:lnTo>
                  <a:lnTo>
                    <a:pt x="1525219" y="2555303"/>
                  </a:lnTo>
                  <a:lnTo>
                    <a:pt x="1570964" y="2545943"/>
                  </a:lnTo>
                  <a:lnTo>
                    <a:pt x="1616113" y="2534983"/>
                  </a:lnTo>
                  <a:lnTo>
                    <a:pt x="1660626" y="2522448"/>
                  </a:lnTo>
                  <a:lnTo>
                    <a:pt x="1704467" y="2508377"/>
                  </a:lnTo>
                  <a:lnTo>
                    <a:pt x="1747608" y="2492794"/>
                  </a:lnTo>
                  <a:lnTo>
                    <a:pt x="1790026" y="2475738"/>
                  </a:lnTo>
                  <a:lnTo>
                    <a:pt x="1831682" y="2457246"/>
                  </a:lnTo>
                  <a:lnTo>
                    <a:pt x="1872551" y="2437333"/>
                  </a:lnTo>
                  <a:lnTo>
                    <a:pt x="1912594" y="2416035"/>
                  </a:lnTo>
                  <a:lnTo>
                    <a:pt x="1951786" y="2393378"/>
                  </a:lnTo>
                  <a:lnTo>
                    <a:pt x="1990090" y="2369413"/>
                  </a:lnTo>
                  <a:lnTo>
                    <a:pt x="2027478" y="2344153"/>
                  </a:lnTo>
                  <a:lnTo>
                    <a:pt x="2063915" y="2317635"/>
                  </a:lnTo>
                  <a:lnTo>
                    <a:pt x="2099386" y="2289886"/>
                  </a:lnTo>
                  <a:lnTo>
                    <a:pt x="2133841" y="2260955"/>
                  </a:lnTo>
                  <a:lnTo>
                    <a:pt x="2167255" y="2230844"/>
                  </a:lnTo>
                  <a:lnTo>
                    <a:pt x="2199589" y="2199602"/>
                  </a:lnTo>
                  <a:lnTo>
                    <a:pt x="2230831" y="2167255"/>
                  </a:lnTo>
                  <a:lnTo>
                    <a:pt x="2260943" y="2133841"/>
                  </a:lnTo>
                  <a:lnTo>
                    <a:pt x="2289873" y="2099386"/>
                  </a:lnTo>
                  <a:lnTo>
                    <a:pt x="2317623" y="2063927"/>
                  </a:lnTo>
                  <a:lnTo>
                    <a:pt x="2344140" y="2027491"/>
                  </a:lnTo>
                  <a:lnTo>
                    <a:pt x="2369401" y="1990090"/>
                  </a:lnTo>
                  <a:lnTo>
                    <a:pt x="2393365" y="1951786"/>
                  </a:lnTo>
                  <a:lnTo>
                    <a:pt x="2416022" y="1912607"/>
                  </a:lnTo>
                  <a:lnTo>
                    <a:pt x="2437320" y="1872564"/>
                  </a:lnTo>
                  <a:lnTo>
                    <a:pt x="2457234" y="1831695"/>
                  </a:lnTo>
                  <a:lnTo>
                    <a:pt x="2475738" y="1790039"/>
                  </a:lnTo>
                  <a:lnTo>
                    <a:pt x="2492781" y="1747621"/>
                  </a:lnTo>
                  <a:lnTo>
                    <a:pt x="2508364" y="1704467"/>
                  </a:lnTo>
                  <a:lnTo>
                    <a:pt x="2522436" y="1660626"/>
                  </a:lnTo>
                  <a:lnTo>
                    <a:pt x="2534970" y="1616113"/>
                  </a:lnTo>
                  <a:lnTo>
                    <a:pt x="2545931" y="1570977"/>
                  </a:lnTo>
                  <a:lnTo>
                    <a:pt x="2555290" y="1525219"/>
                  </a:lnTo>
                  <a:lnTo>
                    <a:pt x="2563025" y="1478902"/>
                  </a:lnTo>
                  <a:lnTo>
                    <a:pt x="2569083" y="1432026"/>
                  </a:lnTo>
                  <a:lnTo>
                    <a:pt x="2573451" y="1384655"/>
                  </a:lnTo>
                  <a:lnTo>
                    <a:pt x="2576106" y="1336802"/>
                  </a:lnTo>
                  <a:lnTo>
                    <a:pt x="2576995" y="1288491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11381" y="867672"/>
              <a:ext cx="1554480" cy="1554480"/>
            </a:xfrm>
            <a:custGeom>
              <a:avLst/>
              <a:gdLst/>
              <a:ahLst/>
              <a:cxnLst/>
              <a:rect l="l" t="t" r="r" b="b"/>
              <a:pathLst>
                <a:path w="1554479" h="1554480">
                  <a:moveTo>
                    <a:pt x="770414" y="1554324"/>
                  </a:moveTo>
                  <a:lnTo>
                    <a:pt x="726033" y="1552711"/>
                  </a:lnTo>
                  <a:lnTo>
                    <a:pt x="681687" y="1548548"/>
                  </a:lnTo>
                  <a:lnTo>
                    <a:pt x="637488" y="1541813"/>
                  </a:lnTo>
                  <a:lnTo>
                    <a:pt x="593549" y="1532483"/>
                  </a:lnTo>
                  <a:lnTo>
                    <a:pt x="549984" y="1520538"/>
                  </a:lnTo>
                  <a:lnTo>
                    <a:pt x="506905" y="1505955"/>
                  </a:lnTo>
                  <a:lnTo>
                    <a:pt x="464425" y="1488713"/>
                  </a:lnTo>
                  <a:lnTo>
                    <a:pt x="422656" y="1468789"/>
                  </a:lnTo>
                  <a:lnTo>
                    <a:pt x="381712" y="1446163"/>
                  </a:lnTo>
                  <a:lnTo>
                    <a:pt x="341706" y="1420812"/>
                  </a:lnTo>
                  <a:lnTo>
                    <a:pt x="303292" y="1393111"/>
                  </a:lnTo>
                  <a:lnTo>
                    <a:pt x="267058" y="1363526"/>
                  </a:lnTo>
                  <a:lnTo>
                    <a:pt x="233026" y="1332170"/>
                  </a:lnTo>
                  <a:lnTo>
                    <a:pt x="201219" y="1299155"/>
                  </a:lnTo>
                  <a:lnTo>
                    <a:pt x="171657" y="1264594"/>
                  </a:lnTo>
                  <a:lnTo>
                    <a:pt x="144362" y="1228601"/>
                  </a:lnTo>
                  <a:lnTo>
                    <a:pt x="119357" y="1191289"/>
                  </a:lnTo>
                  <a:lnTo>
                    <a:pt x="96662" y="1152769"/>
                  </a:lnTo>
                  <a:lnTo>
                    <a:pt x="76301" y="1113156"/>
                  </a:lnTo>
                  <a:lnTo>
                    <a:pt x="58294" y="1072561"/>
                  </a:lnTo>
                  <a:lnTo>
                    <a:pt x="42663" y="1031098"/>
                  </a:lnTo>
                  <a:lnTo>
                    <a:pt x="29430" y="988879"/>
                  </a:lnTo>
                  <a:lnTo>
                    <a:pt x="18618" y="946019"/>
                  </a:lnTo>
                  <a:lnTo>
                    <a:pt x="10246" y="902628"/>
                  </a:lnTo>
                  <a:lnTo>
                    <a:pt x="4338" y="858821"/>
                  </a:lnTo>
                  <a:lnTo>
                    <a:pt x="915" y="814710"/>
                  </a:lnTo>
                  <a:lnTo>
                    <a:pt x="0" y="770408"/>
                  </a:lnTo>
                  <a:lnTo>
                    <a:pt x="1612" y="726027"/>
                  </a:lnTo>
                  <a:lnTo>
                    <a:pt x="5775" y="681682"/>
                  </a:lnTo>
                  <a:lnTo>
                    <a:pt x="12511" y="637484"/>
                  </a:lnTo>
                  <a:lnTo>
                    <a:pt x="21840" y="593547"/>
                  </a:lnTo>
                  <a:lnTo>
                    <a:pt x="33785" y="549983"/>
                  </a:lnTo>
                  <a:lnTo>
                    <a:pt x="48367" y="506905"/>
                  </a:lnTo>
                  <a:lnTo>
                    <a:pt x="65609" y="464426"/>
                  </a:lnTo>
                  <a:lnTo>
                    <a:pt x="85531" y="422660"/>
                  </a:lnTo>
                  <a:lnTo>
                    <a:pt x="108156" y="381718"/>
                  </a:lnTo>
                  <a:lnTo>
                    <a:pt x="133506" y="341714"/>
                  </a:lnTo>
                  <a:lnTo>
                    <a:pt x="161208" y="303300"/>
                  </a:lnTo>
                  <a:lnTo>
                    <a:pt x="190794" y="267066"/>
                  </a:lnTo>
                  <a:lnTo>
                    <a:pt x="222151" y="233033"/>
                  </a:lnTo>
                  <a:lnTo>
                    <a:pt x="255166" y="201225"/>
                  </a:lnTo>
                  <a:lnTo>
                    <a:pt x="289727" y="171663"/>
                  </a:lnTo>
                  <a:lnTo>
                    <a:pt x="325720" y="144367"/>
                  </a:lnTo>
                  <a:lnTo>
                    <a:pt x="363033" y="119361"/>
                  </a:lnTo>
                  <a:lnTo>
                    <a:pt x="401553" y="96666"/>
                  </a:lnTo>
                  <a:lnTo>
                    <a:pt x="441167" y="76304"/>
                  </a:lnTo>
                  <a:lnTo>
                    <a:pt x="481762" y="58297"/>
                  </a:lnTo>
                  <a:lnTo>
                    <a:pt x="523225" y="42665"/>
                  </a:lnTo>
                  <a:lnTo>
                    <a:pt x="565443" y="29432"/>
                  </a:lnTo>
                  <a:lnTo>
                    <a:pt x="608304" y="18619"/>
                  </a:lnTo>
                  <a:lnTo>
                    <a:pt x="651694" y="10247"/>
                  </a:lnTo>
                  <a:lnTo>
                    <a:pt x="695501" y="4339"/>
                  </a:lnTo>
                  <a:lnTo>
                    <a:pt x="739612" y="916"/>
                  </a:lnTo>
                  <a:lnTo>
                    <a:pt x="783914" y="0"/>
                  </a:lnTo>
                  <a:lnTo>
                    <a:pt x="828294" y="1612"/>
                  </a:lnTo>
                  <a:lnTo>
                    <a:pt x="872639" y="5775"/>
                  </a:lnTo>
                  <a:lnTo>
                    <a:pt x="916837" y="12511"/>
                  </a:lnTo>
                  <a:lnTo>
                    <a:pt x="960774" y="21841"/>
                  </a:lnTo>
                  <a:lnTo>
                    <a:pt x="1004337" y="33786"/>
                  </a:lnTo>
                  <a:lnTo>
                    <a:pt x="1047415" y="48370"/>
                  </a:lnTo>
                  <a:lnTo>
                    <a:pt x="1089893" y="65612"/>
                  </a:lnTo>
                  <a:lnTo>
                    <a:pt x="1131659" y="85536"/>
                  </a:lnTo>
                  <a:lnTo>
                    <a:pt x="1172601" y="108163"/>
                  </a:lnTo>
                  <a:lnTo>
                    <a:pt x="1212604" y="133515"/>
                  </a:lnTo>
                  <a:lnTo>
                    <a:pt x="1254168" y="163679"/>
                  </a:lnTo>
                  <a:lnTo>
                    <a:pt x="1293438" y="196334"/>
                  </a:lnTo>
                  <a:lnTo>
                    <a:pt x="1330325" y="231346"/>
                  </a:lnTo>
                  <a:lnTo>
                    <a:pt x="1364737" y="268576"/>
                  </a:lnTo>
                  <a:lnTo>
                    <a:pt x="1396586" y="307890"/>
                  </a:lnTo>
                  <a:lnTo>
                    <a:pt x="1425782" y="349149"/>
                  </a:lnTo>
                  <a:lnTo>
                    <a:pt x="1452234" y="392219"/>
                  </a:lnTo>
                  <a:lnTo>
                    <a:pt x="1475854" y="436962"/>
                  </a:lnTo>
                  <a:lnTo>
                    <a:pt x="1496550" y="483243"/>
                  </a:lnTo>
                  <a:lnTo>
                    <a:pt x="1514234" y="530924"/>
                  </a:lnTo>
                  <a:lnTo>
                    <a:pt x="1528815" y="579870"/>
                  </a:lnTo>
                  <a:lnTo>
                    <a:pt x="1540204" y="629944"/>
                  </a:lnTo>
                  <a:lnTo>
                    <a:pt x="1548263" y="680660"/>
                  </a:lnTo>
                  <a:lnTo>
                    <a:pt x="1552939" y="731518"/>
                  </a:lnTo>
                  <a:lnTo>
                    <a:pt x="1554264" y="782356"/>
                  </a:lnTo>
                  <a:lnTo>
                    <a:pt x="1552270" y="833015"/>
                  </a:lnTo>
                  <a:lnTo>
                    <a:pt x="1546991" y="883334"/>
                  </a:lnTo>
                  <a:lnTo>
                    <a:pt x="1538460" y="933153"/>
                  </a:lnTo>
                  <a:lnTo>
                    <a:pt x="1526709" y="982313"/>
                  </a:lnTo>
                  <a:lnTo>
                    <a:pt x="1511770" y="1030653"/>
                  </a:lnTo>
                  <a:lnTo>
                    <a:pt x="1493678" y="1078013"/>
                  </a:lnTo>
                  <a:lnTo>
                    <a:pt x="1472464" y="1124233"/>
                  </a:lnTo>
                  <a:lnTo>
                    <a:pt x="1448162" y="1169153"/>
                  </a:lnTo>
                  <a:lnTo>
                    <a:pt x="1420804" y="1212613"/>
                  </a:lnTo>
                  <a:lnTo>
                    <a:pt x="1393105" y="1251027"/>
                  </a:lnTo>
                  <a:lnTo>
                    <a:pt x="1363521" y="1287261"/>
                  </a:lnTo>
                  <a:lnTo>
                    <a:pt x="1332167" y="1321293"/>
                  </a:lnTo>
                  <a:lnTo>
                    <a:pt x="1299153" y="1353101"/>
                  </a:lnTo>
                  <a:lnTo>
                    <a:pt x="1264594" y="1382664"/>
                  </a:lnTo>
                  <a:lnTo>
                    <a:pt x="1228603" y="1409959"/>
                  </a:lnTo>
                  <a:lnTo>
                    <a:pt x="1191291" y="1434964"/>
                  </a:lnTo>
                  <a:lnTo>
                    <a:pt x="1152773" y="1457659"/>
                  </a:lnTo>
                  <a:lnTo>
                    <a:pt x="1113160" y="1478021"/>
                  </a:lnTo>
                  <a:lnTo>
                    <a:pt x="1072566" y="1496028"/>
                  </a:lnTo>
                  <a:lnTo>
                    <a:pt x="1031104" y="1511659"/>
                  </a:lnTo>
                  <a:lnTo>
                    <a:pt x="988886" y="1524892"/>
                  </a:lnTo>
                  <a:lnTo>
                    <a:pt x="946025" y="1535706"/>
                  </a:lnTo>
                  <a:lnTo>
                    <a:pt x="902635" y="1544077"/>
                  </a:lnTo>
                  <a:lnTo>
                    <a:pt x="858828" y="1549985"/>
                  </a:lnTo>
                  <a:lnTo>
                    <a:pt x="814716" y="1553408"/>
                  </a:lnTo>
                  <a:lnTo>
                    <a:pt x="770414" y="1554324"/>
                  </a:lnTo>
                  <a:close/>
                </a:path>
              </a:pathLst>
            </a:custGeom>
            <a:solidFill>
              <a:srgbClr val="59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63913" y="356356"/>
              <a:ext cx="1124585" cy="1289050"/>
            </a:xfrm>
            <a:custGeom>
              <a:avLst/>
              <a:gdLst/>
              <a:ahLst/>
              <a:cxnLst/>
              <a:rect l="l" t="t" r="r" b="b"/>
              <a:pathLst>
                <a:path w="1124584" h="1289050">
                  <a:moveTo>
                    <a:pt x="1124372" y="1288497"/>
                  </a:moveTo>
                  <a:lnTo>
                    <a:pt x="0" y="659206"/>
                  </a:lnTo>
                  <a:lnTo>
                    <a:pt x="25176" y="616188"/>
                  </a:lnTo>
                  <a:lnTo>
                    <a:pt x="51854" y="574383"/>
                  </a:lnTo>
                  <a:lnTo>
                    <a:pt x="79989" y="533817"/>
                  </a:lnTo>
                  <a:lnTo>
                    <a:pt x="109536" y="494516"/>
                  </a:lnTo>
                  <a:lnTo>
                    <a:pt x="140450" y="456508"/>
                  </a:lnTo>
                  <a:lnTo>
                    <a:pt x="172684" y="419818"/>
                  </a:lnTo>
                  <a:lnTo>
                    <a:pt x="206195" y="384472"/>
                  </a:lnTo>
                  <a:lnTo>
                    <a:pt x="240936" y="350499"/>
                  </a:lnTo>
                  <a:lnTo>
                    <a:pt x="276862" y="317924"/>
                  </a:lnTo>
                  <a:lnTo>
                    <a:pt x="313927" y="286773"/>
                  </a:lnTo>
                  <a:lnTo>
                    <a:pt x="352088" y="257075"/>
                  </a:lnTo>
                  <a:lnTo>
                    <a:pt x="391297" y="228853"/>
                  </a:lnTo>
                  <a:lnTo>
                    <a:pt x="431511" y="202137"/>
                  </a:lnTo>
                  <a:lnTo>
                    <a:pt x="472683" y="176952"/>
                  </a:lnTo>
                  <a:lnTo>
                    <a:pt x="514768" y="153324"/>
                  </a:lnTo>
                  <a:lnTo>
                    <a:pt x="557722" y="131280"/>
                  </a:lnTo>
                  <a:lnTo>
                    <a:pt x="601498" y="110848"/>
                  </a:lnTo>
                  <a:lnTo>
                    <a:pt x="646051" y="92052"/>
                  </a:lnTo>
                  <a:lnTo>
                    <a:pt x="691337" y="74921"/>
                  </a:lnTo>
                  <a:lnTo>
                    <a:pt x="737309" y="59480"/>
                  </a:lnTo>
                  <a:lnTo>
                    <a:pt x="783923" y="45756"/>
                  </a:lnTo>
                  <a:lnTo>
                    <a:pt x="831132" y="33776"/>
                  </a:lnTo>
                  <a:lnTo>
                    <a:pt x="878893" y="23566"/>
                  </a:lnTo>
                  <a:lnTo>
                    <a:pt x="927159" y="15153"/>
                  </a:lnTo>
                  <a:lnTo>
                    <a:pt x="975885" y="8563"/>
                  </a:lnTo>
                  <a:lnTo>
                    <a:pt x="1025026" y="3823"/>
                  </a:lnTo>
                  <a:lnTo>
                    <a:pt x="1074537" y="960"/>
                  </a:lnTo>
                  <a:lnTo>
                    <a:pt x="1124372" y="0"/>
                  </a:lnTo>
                  <a:lnTo>
                    <a:pt x="1124372" y="1288497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6470405" y="3480986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7891" y="319890"/>
                </a:moveTo>
                <a:lnTo>
                  <a:pt x="114856" y="313556"/>
                </a:lnTo>
                <a:lnTo>
                  <a:pt x="159406" y="159806"/>
                </a:lnTo>
                <a:lnTo>
                  <a:pt x="9856" y="216906"/>
                </a:lnTo>
                <a:lnTo>
                  <a:pt x="0" y="174529"/>
                </a:lnTo>
                <a:lnTo>
                  <a:pt x="1739" y="132178"/>
                </a:lnTo>
                <a:lnTo>
                  <a:pt x="14381" y="92055"/>
                </a:lnTo>
                <a:lnTo>
                  <a:pt x="37234" y="56363"/>
                </a:lnTo>
                <a:lnTo>
                  <a:pt x="69606" y="27306"/>
                </a:lnTo>
                <a:lnTo>
                  <a:pt x="108581" y="8006"/>
                </a:lnTo>
                <a:lnTo>
                  <a:pt x="150199" y="0"/>
                </a:lnTo>
                <a:lnTo>
                  <a:pt x="192151" y="3116"/>
                </a:lnTo>
                <a:lnTo>
                  <a:pt x="232131" y="17184"/>
                </a:lnTo>
                <a:lnTo>
                  <a:pt x="267830" y="42031"/>
                </a:lnTo>
                <a:lnTo>
                  <a:pt x="295544" y="75563"/>
                </a:lnTo>
                <a:lnTo>
                  <a:pt x="312866" y="114246"/>
                </a:lnTo>
                <a:lnTo>
                  <a:pt x="319436" y="155798"/>
                </a:lnTo>
                <a:lnTo>
                  <a:pt x="314894" y="197937"/>
                </a:lnTo>
                <a:lnTo>
                  <a:pt x="298880" y="238381"/>
                </a:lnTo>
                <a:lnTo>
                  <a:pt x="272585" y="273038"/>
                </a:lnTo>
                <a:lnTo>
                  <a:pt x="238895" y="298758"/>
                </a:lnTo>
                <a:lnTo>
                  <a:pt x="199951" y="314666"/>
                </a:lnTo>
                <a:lnTo>
                  <a:pt x="157891" y="319890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0424" y="167136"/>
            <a:ext cx="44843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65" b="1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dirty="0" sz="36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90" b="1">
                <a:solidFill>
                  <a:srgbClr val="FFFFFF"/>
                </a:solidFill>
                <a:latin typeface="Trebuchet MS"/>
                <a:cs typeface="Trebuchet MS"/>
              </a:rPr>
              <a:t>Statement: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3769" y="1312084"/>
            <a:ext cx="647192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10">
                <a:solidFill>
                  <a:srgbClr val="FFFFFF"/>
                </a:solidFill>
                <a:latin typeface="Arial Black"/>
                <a:cs typeface="Arial Black"/>
              </a:rPr>
              <a:t>Creating </a:t>
            </a:r>
            <a:r>
              <a:rPr dirty="0" sz="2000" spc="-275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2000" spc="-229">
                <a:solidFill>
                  <a:srgbClr val="FFFFFF"/>
                </a:solidFill>
                <a:latin typeface="Arial Black"/>
                <a:cs typeface="Arial Black"/>
              </a:rPr>
              <a:t>website </a:t>
            </a:r>
            <a:r>
              <a:rPr dirty="0" sz="2000" spc="-245">
                <a:solidFill>
                  <a:srgbClr val="FFFFFF"/>
                </a:solidFill>
                <a:latin typeface="Arial Black"/>
                <a:cs typeface="Arial Black"/>
              </a:rPr>
              <a:t>which </a:t>
            </a:r>
            <a:r>
              <a:rPr dirty="0" sz="2000" spc="-140">
                <a:solidFill>
                  <a:srgbClr val="FFFFFF"/>
                </a:solidFill>
                <a:latin typeface="Arial Black"/>
                <a:cs typeface="Arial Black"/>
              </a:rPr>
              <a:t>will </a:t>
            </a:r>
            <a:r>
              <a:rPr dirty="0" sz="2000" spc="-220">
                <a:solidFill>
                  <a:srgbClr val="FFFFFF"/>
                </a:solidFill>
                <a:latin typeface="Arial Black"/>
                <a:cs typeface="Arial Black"/>
              </a:rPr>
              <a:t>be </a:t>
            </a:r>
            <a:r>
              <a:rPr dirty="0" sz="2000" spc="-200">
                <a:solidFill>
                  <a:srgbClr val="FFFFFF"/>
                </a:solidFill>
                <a:latin typeface="Arial Black"/>
                <a:cs typeface="Arial Black"/>
              </a:rPr>
              <a:t>able </a:t>
            </a:r>
            <a:r>
              <a:rPr dirty="0" sz="2000" spc="-21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2000" spc="-229">
                <a:solidFill>
                  <a:srgbClr val="FFFFFF"/>
                </a:solidFill>
                <a:latin typeface="Arial Black"/>
                <a:cs typeface="Arial Black"/>
              </a:rPr>
              <a:t>predict </a:t>
            </a:r>
            <a:r>
              <a:rPr dirty="0" sz="2000" spc="-200">
                <a:solidFill>
                  <a:srgbClr val="FFFFFF"/>
                </a:solidFill>
                <a:latin typeface="Arial Black"/>
                <a:cs typeface="Arial Black"/>
              </a:rPr>
              <a:t>future  </a:t>
            </a:r>
            <a:r>
              <a:rPr dirty="0" sz="2000" spc="-250">
                <a:solidFill>
                  <a:srgbClr val="FFFFFF"/>
                </a:solidFill>
                <a:latin typeface="Arial Black"/>
                <a:cs typeface="Arial Black"/>
              </a:rPr>
              <a:t>price </a:t>
            </a:r>
            <a:r>
              <a:rPr dirty="0" sz="2000" spc="-175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2000" spc="-245">
                <a:solidFill>
                  <a:srgbClr val="FFFFFF"/>
                </a:solidFill>
                <a:latin typeface="Arial Black"/>
                <a:cs typeface="Arial Black"/>
              </a:rPr>
              <a:t>certain </a:t>
            </a:r>
            <a:r>
              <a:rPr dirty="0" sz="2000" spc="-254">
                <a:solidFill>
                  <a:srgbClr val="FFFFFF"/>
                </a:solidFill>
                <a:latin typeface="Arial Black"/>
                <a:cs typeface="Arial Black"/>
              </a:rPr>
              <a:t>company </a:t>
            </a:r>
            <a:r>
              <a:rPr dirty="0" sz="2000" spc="-210">
                <a:solidFill>
                  <a:srgbClr val="FFFFFF"/>
                </a:solidFill>
                <a:latin typeface="Arial Black"/>
                <a:cs typeface="Arial Black"/>
              </a:rPr>
              <a:t>out </a:t>
            </a:r>
            <a:r>
              <a:rPr dirty="0" sz="2000" spc="-175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2000" spc="-185">
                <a:solidFill>
                  <a:srgbClr val="FFFFFF"/>
                </a:solidFill>
                <a:latin typeface="Arial Black"/>
                <a:cs typeface="Arial Black"/>
              </a:rPr>
              <a:t>Nifty </a:t>
            </a:r>
            <a:r>
              <a:rPr dirty="0" sz="2000" spc="-135">
                <a:solidFill>
                  <a:srgbClr val="FFFFFF"/>
                </a:solidFill>
                <a:latin typeface="Arial Black"/>
                <a:cs typeface="Arial Black"/>
              </a:rPr>
              <a:t>50 </a:t>
            </a:r>
            <a:r>
              <a:rPr dirty="0" sz="2000" spc="-260">
                <a:solidFill>
                  <a:srgbClr val="FFFFFF"/>
                </a:solidFill>
                <a:latin typeface="Arial Black"/>
                <a:cs typeface="Arial Black"/>
              </a:rPr>
              <a:t>companies </a:t>
            </a:r>
            <a:r>
              <a:rPr dirty="0" sz="2000" spc="-210">
                <a:solidFill>
                  <a:srgbClr val="FFFFFF"/>
                </a:solidFill>
                <a:latin typeface="Arial Black"/>
                <a:cs typeface="Arial Black"/>
              </a:rPr>
              <a:t>using  </a:t>
            </a:r>
            <a:r>
              <a:rPr dirty="0" sz="2000" spc="-220">
                <a:solidFill>
                  <a:srgbClr val="FFFFFF"/>
                </a:solidFill>
                <a:latin typeface="Arial Black"/>
                <a:cs typeface="Arial Black"/>
              </a:rPr>
              <a:t>deep </a:t>
            </a:r>
            <a:r>
              <a:rPr dirty="0" sz="2000" spc="-195">
                <a:solidFill>
                  <a:srgbClr val="FFFFFF"/>
                </a:solidFill>
                <a:latin typeface="Arial Black"/>
                <a:cs typeface="Arial Black"/>
              </a:rPr>
              <a:t>learning </a:t>
            </a:r>
            <a:r>
              <a:rPr dirty="0" sz="2000" spc="-240">
                <a:solidFill>
                  <a:srgbClr val="FFFFFF"/>
                </a:solidFill>
                <a:latin typeface="Arial Black"/>
                <a:cs typeface="Arial Black"/>
              </a:rPr>
              <a:t>techniques </a:t>
            </a:r>
            <a:r>
              <a:rPr dirty="0" sz="2000" spc="-20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dirty="0" sz="2000" spc="-22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2000" spc="-210">
                <a:solidFill>
                  <a:srgbClr val="FFFFFF"/>
                </a:solidFill>
                <a:latin typeface="Arial Black"/>
                <a:cs typeface="Arial Black"/>
              </a:rPr>
              <a:t>form </a:t>
            </a:r>
            <a:r>
              <a:rPr dirty="0" sz="2000" spc="-175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2000" spc="-200">
                <a:solidFill>
                  <a:srgbClr val="FFFFFF"/>
                </a:solidFill>
                <a:latin typeface="Arial Black"/>
                <a:cs typeface="Arial Black"/>
              </a:rPr>
              <a:t>table or</a:t>
            </a:r>
            <a:r>
              <a:rPr dirty="0" sz="2000" spc="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200">
                <a:solidFill>
                  <a:srgbClr val="FFFFFF"/>
                </a:solidFill>
                <a:latin typeface="Arial Black"/>
                <a:cs typeface="Arial Black"/>
              </a:rPr>
              <a:t>graph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7470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610"/>
              </a:spcBef>
            </a:pPr>
            <a:r>
              <a:rPr dirty="0" spc="140"/>
              <a:t>Long </a:t>
            </a:r>
            <a:r>
              <a:rPr dirty="0" spc="105"/>
              <a:t>Short </a:t>
            </a:r>
            <a:r>
              <a:rPr dirty="0" spc="-50"/>
              <a:t>Term</a:t>
            </a:r>
            <a:r>
              <a:rPr dirty="0" spc="-605"/>
              <a:t> </a:t>
            </a:r>
            <a:r>
              <a:rPr dirty="0" spc="160"/>
              <a:t>Memory  </a:t>
            </a:r>
            <a:r>
              <a:rPr dirty="0" spc="85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1074417" y="3257543"/>
            <a:ext cx="4031091" cy="1596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74417" y="971548"/>
            <a:ext cx="4057641" cy="2184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87689" y="3102493"/>
            <a:ext cx="3727792" cy="1731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171" y="316375"/>
            <a:ext cx="274002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5"/>
              <a:t>Implementation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767167" y="1060962"/>
            <a:ext cx="5109019" cy="3665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325825"/>
            <a:ext cx="274002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5"/>
              <a:t>Implementation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051422" y="978473"/>
            <a:ext cx="7169185" cy="3584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29711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75"/>
              <a:t>Evaluating</a:t>
            </a:r>
            <a:r>
              <a:rPr dirty="0" sz="2800" spc="-125"/>
              <a:t> </a:t>
            </a:r>
            <a:r>
              <a:rPr dirty="0" sz="2800" spc="70"/>
              <a:t>Model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45072" y="1752396"/>
            <a:ext cx="6299612" cy="2142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60422"/>
            <a:ext cx="184848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r>
              <a:rPr dirty="0" sz="2200" spc="-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000000"/>
                </a:solidFill>
                <a:latin typeface="Times New Roman"/>
                <a:cs typeface="Times New Roman"/>
              </a:rPr>
              <a:t>Design: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2065" y="1175786"/>
            <a:ext cx="19634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5">
                <a:latin typeface="Times New Roman"/>
                <a:cs typeface="Times New Roman"/>
              </a:rPr>
              <a:t>Block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Diagram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2022" y="2287442"/>
            <a:ext cx="7612628" cy="1223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60422"/>
            <a:ext cx="184848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r>
              <a:rPr dirty="0" sz="2200" spc="-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000000"/>
                </a:solidFill>
                <a:latin typeface="Times New Roman"/>
                <a:cs typeface="Times New Roman"/>
              </a:rPr>
              <a:t>Design: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2065" y="1175786"/>
            <a:ext cx="21913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5">
                <a:latin typeface="Times New Roman"/>
                <a:cs typeface="Times New Roman"/>
              </a:rPr>
              <a:t>Activity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Diagram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19521" y="401938"/>
            <a:ext cx="3829341" cy="461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520" y="214801"/>
            <a:ext cx="4189729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65"/>
              <a:t>Overview of </a:t>
            </a:r>
            <a:r>
              <a:rPr dirty="0" sz="2800" spc="40"/>
              <a:t>Our</a:t>
            </a:r>
            <a:r>
              <a:rPr dirty="0" sz="2800" spc="-395"/>
              <a:t> </a:t>
            </a:r>
            <a:r>
              <a:rPr dirty="0" sz="2800" spc="95"/>
              <a:t>System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67474" y="644411"/>
            <a:ext cx="1640096" cy="1637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138520" y="693586"/>
            <a:ext cx="6932930" cy="1988185"/>
            <a:chOff x="2138520" y="693586"/>
            <a:chExt cx="6932930" cy="1988185"/>
          </a:xfrm>
        </p:grpSpPr>
        <p:sp>
          <p:nvSpPr>
            <p:cNvPr id="5" name="object 5"/>
            <p:cNvSpPr/>
            <p:nvPr/>
          </p:nvSpPr>
          <p:spPr>
            <a:xfrm>
              <a:off x="2138520" y="693586"/>
              <a:ext cx="4447266" cy="15391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58312" y="1894896"/>
              <a:ext cx="2712544" cy="7866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00411" y="863579"/>
              <a:ext cx="2101670" cy="8299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80099" y="3218943"/>
            <a:ext cx="2825594" cy="14127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8018" y="2823394"/>
            <a:ext cx="2712544" cy="18083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2912" y="3275318"/>
            <a:ext cx="2607644" cy="11651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351310" y="4847348"/>
            <a:ext cx="11893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60">
                <a:solidFill>
                  <a:srgbClr val="999999"/>
                </a:solidFill>
                <a:latin typeface="Arial Black"/>
                <a:cs typeface="Arial Black"/>
              </a:rPr>
              <a:t>Source:Google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3869" y="595462"/>
            <a:ext cx="6783705" cy="39897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3520" indent="-211454">
              <a:lnSpc>
                <a:spcPct val="100000"/>
              </a:lnSpc>
              <a:spcBef>
                <a:spcPts val="100"/>
              </a:spcBef>
              <a:buSzPct val="76470"/>
              <a:buAutoNum type="arabicPeriod"/>
              <a:tabLst>
                <a:tab pos="224154" algn="l"/>
              </a:tabLst>
            </a:pPr>
            <a:r>
              <a:rPr dirty="0" sz="1700" spc="-20" b="1">
                <a:solidFill>
                  <a:srgbClr val="424242"/>
                </a:solidFill>
                <a:latin typeface="Arial"/>
                <a:cs typeface="Arial"/>
              </a:rPr>
              <a:t>Framework </a:t>
            </a:r>
            <a:r>
              <a:rPr dirty="0" sz="1700" spc="-10" b="1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1700" spc="-15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700" spc="-65" b="1">
                <a:solidFill>
                  <a:srgbClr val="424242"/>
                </a:solidFill>
                <a:latin typeface="Arial"/>
                <a:cs typeface="Arial"/>
              </a:rPr>
              <a:t>Backend:</a:t>
            </a:r>
            <a:endParaRPr sz="1700">
              <a:latin typeface="Arial"/>
              <a:cs typeface="Arial"/>
            </a:endParaRPr>
          </a:p>
          <a:p>
            <a:pPr marL="12700" marR="108585" indent="457200">
              <a:lnSpc>
                <a:spcPct val="113999"/>
              </a:lnSpc>
              <a:spcBef>
                <a:spcPts val="1650"/>
              </a:spcBef>
            </a:pPr>
            <a:r>
              <a:rPr dirty="0" sz="1700" spc="-160">
                <a:solidFill>
                  <a:srgbClr val="424242"/>
                </a:solidFill>
                <a:latin typeface="Arial Black"/>
                <a:cs typeface="Arial Black"/>
              </a:rPr>
              <a:t>Django </a:t>
            </a:r>
            <a:r>
              <a:rPr dirty="0" sz="1700" spc="-200">
                <a:solidFill>
                  <a:srgbClr val="424242"/>
                </a:solidFill>
                <a:latin typeface="Arial Black"/>
                <a:cs typeface="Arial Black"/>
              </a:rPr>
              <a:t>is </a:t>
            </a:r>
            <a:r>
              <a:rPr dirty="0" sz="1700" spc="-235">
                <a:solidFill>
                  <a:srgbClr val="424242"/>
                </a:solidFill>
                <a:latin typeface="Arial Black"/>
                <a:cs typeface="Arial Black"/>
              </a:rPr>
              <a:t>a 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Python-based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free 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and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open-source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web </a:t>
            </a:r>
            <a:r>
              <a:rPr dirty="0" sz="1700" spc="-200">
                <a:solidFill>
                  <a:srgbClr val="424242"/>
                </a:solidFill>
                <a:latin typeface="Arial Black"/>
                <a:cs typeface="Arial Black"/>
              </a:rPr>
              <a:t>framework 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that </a:t>
            </a:r>
            <a:r>
              <a:rPr dirty="0" sz="1700" spc="-155">
                <a:solidFill>
                  <a:srgbClr val="424242"/>
                </a:solidFill>
                <a:latin typeface="Arial Black"/>
                <a:cs typeface="Arial Black"/>
              </a:rPr>
              <a:t>follows 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the 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model-view-controller </a:t>
            </a:r>
            <a:r>
              <a:rPr dirty="0" sz="1700" spc="-204">
                <a:solidFill>
                  <a:srgbClr val="424242"/>
                </a:solidFill>
                <a:latin typeface="Arial Black"/>
                <a:cs typeface="Arial Black"/>
              </a:rPr>
              <a:t>architectural</a:t>
            </a:r>
            <a:r>
              <a:rPr dirty="0" sz="1700" spc="3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pattern.</a:t>
            </a:r>
            <a:endParaRPr sz="1700">
              <a:latin typeface="Arial Black"/>
              <a:cs typeface="Arial Black"/>
            </a:endParaRPr>
          </a:p>
          <a:p>
            <a:pPr marL="254000" indent="-241935">
              <a:lnSpc>
                <a:spcPct val="100000"/>
              </a:lnSpc>
              <a:spcBef>
                <a:spcPts val="1935"/>
              </a:spcBef>
              <a:buAutoNum type="arabicPeriod" startAt="2"/>
              <a:tabLst>
                <a:tab pos="254635" algn="l"/>
              </a:tabLst>
            </a:pPr>
            <a:r>
              <a:rPr dirty="0" sz="1700" spc="-65" b="1">
                <a:solidFill>
                  <a:srgbClr val="424242"/>
                </a:solidFill>
                <a:latin typeface="Arial"/>
                <a:cs typeface="Arial"/>
              </a:rPr>
              <a:t>Processing</a:t>
            </a:r>
            <a:r>
              <a:rPr dirty="0" sz="1700" spc="-20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700" spc="-45" b="1">
                <a:solidFill>
                  <a:srgbClr val="424242"/>
                </a:solidFill>
                <a:latin typeface="Arial"/>
                <a:cs typeface="Arial"/>
              </a:rPr>
              <a:t>input</a:t>
            </a:r>
            <a:r>
              <a:rPr dirty="0" sz="1700" spc="-45">
                <a:solidFill>
                  <a:srgbClr val="424242"/>
                </a:solidFill>
                <a:latin typeface="Arial Black"/>
                <a:cs typeface="Arial Black"/>
              </a:rPr>
              <a:t>:</a:t>
            </a:r>
            <a:endParaRPr sz="1700">
              <a:latin typeface="Arial Black"/>
              <a:cs typeface="Arial Black"/>
            </a:endParaRPr>
          </a:p>
          <a:p>
            <a:pPr marL="12700" marR="52705" indent="457200">
              <a:lnSpc>
                <a:spcPct val="113999"/>
              </a:lnSpc>
              <a:spcBef>
                <a:spcPts val="1645"/>
              </a:spcBef>
            </a:pPr>
            <a:r>
              <a:rPr dirty="0" sz="1700" spc="-160">
                <a:solidFill>
                  <a:srgbClr val="424242"/>
                </a:solidFill>
                <a:latin typeface="Arial Black"/>
                <a:cs typeface="Arial Black"/>
              </a:rPr>
              <a:t>Django </a:t>
            </a: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based website </a:t>
            </a:r>
            <a:r>
              <a:rPr dirty="0" sz="1700" spc="-120">
                <a:solidFill>
                  <a:srgbClr val="424242"/>
                </a:solidFill>
                <a:latin typeface="Arial Black"/>
                <a:cs typeface="Arial Black"/>
              </a:rPr>
              <a:t>will </a:t>
            </a:r>
            <a:r>
              <a:rPr dirty="0" sz="1700" spc="-235">
                <a:solidFill>
                  <a:srgbClr val="424242"/>
                </a:solidFill>
                <a:latin typeface="Arial Black"/>
                <a:cs typeface="Arial Black"/>
              </a:rPr>
              <a:t>take </a:t>
            </a:r>
            <a:r>
              <a:rPr dirty="0" sz="1700" spc="-165">
                <a:solidFill>
                  <a:srgbClr val="424242"/>
                </a:solidFill>
                <a:latin typeface="Arial Black"/>
                <a:cs typeface="Arial Black"/>
              </a:rPr>
              <a:t>input </a:t>
            </a:r>
            <a:r>
              <a:rPr dirty="0" sz="1700" spc="-210">
                <a:solidFill>
                  <a:srgbClr val="424242"/>
                </a:solidFill>
                <a:latin typeface="Arial Black"/>
                <a:cs typeface="Arial Black"/>
              </a:rPr>
              <a:t>i.e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historical </a:t>
            </a: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data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from </a:t>
            </a: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user  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and </a:t>
            </a:r>
            <a:r>
              <a:rPr dirty="0" sz="1700" spc="-220">
                <a:solidFill>
                  <a:srgbClr val="424242"/>
                </a:solidFill>
                <a:latin typeface="Arial Black"/>
                <a:cs typeface="Arial Black"/>
              </a:rPr>
              <a:t>process </a:t>
            </a:r>
            <a:r>
              <a:rPr dirty="0" sz="1700" spc="-170">
                <a:solidFill>
                  <a:srgbClr val="424242"/>
                </a:solidFill>
                <a:latin typeface="Arial Black"/>
                <a:cs typeface="Arial Black"/>
              </a:rPr>
              <a:t>it in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real </a:t>
            </a:r>
            <a:r>
              <a:rPr dirty="0" sz="1700" spc="-200">
                <a:solidFill>
                  <a:srgbClr val="424242"/>
                </a:solidFill>
                <a:latin typeface="Arial Black"/>
                <a:cs typeface="Arial Black"/>
              </a:rPr>
              <a:t>time</a:t>
            </a:r>
            <a:r>
              <a:rPr dirty="0" sz="1700" spc="-6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using 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predeﬁned 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deep-learning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model</a:t>
            </a:r>
            <a:endParaRPr sz="1700">
              <a:latin typeface="Arial Black"/>
              <a:cs typeface="Arial Black"/>
            </a:endParaRPr>
          </a:p>
          <a:p>
            <a:pPr marL="254000" indent="-241935">
              <a:lnSpc>
                <a:spcPct val="100000"/>
              </a:lnSpc>
              <a:spcBef>
                <a:spcPts val="1935"/>
              </a:spcBef>
              <a:buAutoNum type="arabicPeriod" startAt="3"/>
              <a:tabLst>
                <a:tab pos="254635" algn="l"/>
              </a:tabLst>
            </a:pPr>
            <a:r>
              <a:rPr dirty="0" sz="1700" spc="-35" b="1">
                <a:solidFill>
                  <a:srgbClr val="424242"/>
                </a:solidFill>
                <a:latin typeface="Arial"/>
                <a:cs typeface="Arial"/>
              </a:rPr>
              <a:t>Graphical</a:t>
            </a:r>
            <a:r>
              <a:rPr dirty="0" sz="1700" spc="-15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700" spc="-35" b="1">
                <a:solidFill>
                  <a:srgbClr val="424242"/>
                </a:solidFill>
                <a:latin typeface="Arial"/>
                <a:cs typeface="Arial"/>
              </a:rPr>
              <a:t>Representation:</a:t>
            </a:r>
            <a:endParaRPr sz="1700">
              <a:latin typeface="Arial"/>
              <a:cs typeface="Arial"/>
            </a:endParaRPr>
          </a:p>
          <a:p>
            <a:pPr marL="12700" marR="5080" indent="457200">
              <a:lnSpc>
                <a:spcPct val="113999"/>
              </a:lnSpc>
              <a:spcBef>
                <a:spcPts val="1650"/>
              </a:spcBef>
            </a:pPr>
            <a:r>
              <a:rPr dirty="0" sz="1700" spc="-160">
                <a:solidFill>
                  <a:srgbClr val="424242"/>
                </a:solidFill>
                <a:latin typeface="Arial Black"/>
                <a:cs typeface="Arial Black"/>
              </a:rPr>
              <a:t>Website </a:t>
            </a:r>
            <a:r>
              <a:rPr dirty="0" sz="1700" spc="-120">
                <a:solidFill>
                  <a:srgbClr val="424242"/>
                </a:solidFill>
                <a:latin typeface="Arial Black"/>
                <a:cs typeface="Arial Black"/>
              </a:rPr>
              <a:t>will </a:t>
            </a:r>
            <a:r>
              <a:rPr dirty="0" sz="1700" spc="-204">
                <a:solidFill>
                  <a:srgbClr val="424242"/>
                </a:solidFill>
                <a:latin typeface="Arial Black"/>
                <a:cs typeface="Arial Black"/>
              </a:rPr>
              <a:t>produce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value 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of </a:t>
            </a:r>
            <a:r>
              <a:rPr dirty="0" sz="1700" spc="-245">
                <a:solidFill>
                  <a:srgbClr val="424242"/>
                </a:solidFill>
                <a:latin typeface="Arial Black"/>
                <a:cs typeface="Arial Black"/>
              </a:rPr>
              <a:t>stock </a:t>
            </a:r>
            <a:r>
              <a:rPr dirty="0" sz="1700" spc="-170">
                <a:solidFill>
                  <a:srgbClr val="424242"/>
                </a:solidFill>
                <a:latin typeface="Arial Black"/>
                <a:cs typeface="Arial Black"/>
              </a:rPr>
              <a:t>in 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graphical format </a:t>
            </a:r>
            <a:r>
              <a:rPr dirty="0" sz="1700" spc="-229">
                <a:solidFill>
                  <a:srgbClr val="424242"/>
                </a:solidFill>
                <a:latin typeface="Arial Black"/>
                <a:cs typeface="Arial Black"/>
              </a:rPr>
              <a:t>such as 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bar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charts,line </a:t>
            </a:r>
            <a:r>
              <a:rPr dirty="0" sz="1700" spc="-210">
                <a:solidFill>
                  <a:srgbClr val="424242"/>
                </a:solidFill>
                <a:latin typeface="Arial Black"/>
                <a:cs typeface="Arial Black"/>
              </a:rPr>
              <a:t>chart,comparison </a:t>
            </a: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between predicted </a:t>
            </a:r>
            <a:r>
              <a:rPr dirty="0" sz="1700" spc="-204">
                <a:solidFill>
                  <a:srgbClr val="424242"/>
                </a:solidFill>
                <a:latin typeface="Arial Black"/>
                <a:cs typeface="Arial Black"/>
              </a:rPr>
              <a:t>vs </a:t>
            </a:r>
            <a:r>
              <a:rPr dirty="0" sz="1700" spc="-229">
                <a:solidFill>
                  <a:srgbClr val="424242"/>
                </a:solidFill>
                <a:latin typeface="Arial Black"/>
                <a:cs typeface="Arial Black"/>
              </a:rPr>
              <a:t>actual,accuracy  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of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prediction</a:t>
            </a:r>
            <a:r>
              <a:rPr dirty="0" sz="1700" spc="-114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700" spc="-250">
                <a:solidFill>
                  <a:srgbClr val="424242"/>
                </a:solidFill>
                <a:latin typeface="Arial Black"/>
                <a:cs typeface="Arial Black"/>
              </a:rPr>
              <a:t>etc</a:t>
            </a:r>
            <a:endParaRPr sz="1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96225"/>
            <a:ext cx="12223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5"/>
              <a:t>Output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475078" y="2018238"/>
            <a:ext cx="5937885" cy="615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1475" marR="5080" indent="-359410">
              <a:lnSpc>
                <a:spcPct val="113999"/>
              </a:lnSpc>
              <a:spcBef>
                <a:spcPts val="100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dirty="0" sz="1700" spc="-160">
                <a:solidFill>
                  <a:srgbClr val="424242"/>
                </a:solidFill>
                <a:latin typeface="Arial Black"/>
                <a:cs typeface="Arial Black"/>
              </a:rPr>
              <a:t>Website </a:t>
            </a:r>
            <a:r>
              <a:rPr dirty="0" sz="1700" spc="-120">
                <a:solidFill>
                  <a:srgbClr val="424242"/>
                </a:solidFill>
                <a:latin typeface="Arial Black"/>
                <a:cs typeface="Arial Black"/>
              </a:rPr>
              <a:t>will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give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upto </a:t>
            </a:r>
            <a:r>
              <a:rPr dirty="0" sz="1700" spc="-204">
                <a:solidFill>
                  <a:srgbClr val="424242"/>
                </a:solidFill>
                <a:latin typeface="Arial Black"/>
                <a:cs typeface="Arial Black"/>
              </a:rPr>
              <a:t>next </a:t>
            </a:r>
            <a:r>
              <a:rPr dirty="0" sz="1700" spc="-114">
                <a:solidFill>
                  <a:srgbClr val="424242"/>
                </a:solidFill>
                <a:latin typeface="Arial Black"/>
                <a:cs typeface="Arial Black"/>
              </a:rPr>
              <a:t>30 </a:t>
            </a:r>
            <a:r>
              <a:rPr dirty="0" sz="1700" spc="-200">
                <a:solidFill>
                  <a:srgbClr val="424242"/>
                </a:solidFill>
                <a:latin typeface="Arial Black"/>
                <a:cs typeface="Arial Black"/>
              </a:rPr>
              <a:t>days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closing </a:t>
            </a:r>
            <a:r>
              <a:rPr dirty="0" sz="1700" spc="-215">
                <a:solidFill>
                  <a:srgbClr val="424242"/>
                </a:solidFill>
                <a:latin typeface="Arial Black"/>
                <a:cs typeface="Arial Black"/>
              </a:rPr>
              <a:t>price 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of </a:t>
            </a:r>
            <a:r>
              <a:rPr dirty="0" sz="1700" spc="-245">
                <a:solidFill>
                  <a:srgbClr val="424242"/>
                </a:solidFill>
                <a:latin typeface="Arial Black"/>
                <a:cs typeface="Arial Black"/>
              </a:rPr>
              <a:t>stock  </a:t>
            </a:r>
            <a:r>
              <a:rPr dirty="0" sz="1700" spc="-210">
                <a:solidFill>
                  <a:srgbClr val="424242"/>
                </a:solidFill>
                <a:latin typeface="Arial Black"/>
                <a:cs typeface="Arial Black"/>
              </a:rPr>
              <a:t>selected </a:t>
            </a:r>
            <a:r>
              <a:rPr dirty="0" sz="1700" spc="-165">
                <a:solidFill>
                  <a:srgbClr val="424242"/>
                </a:solidFill>
                <a:latin typeface="Arial Black"/>
                <a:cs typeface="Arial Black"/>
              </a:rPr>
              <a:t>by </a:t>
            </a: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user </a:t>
            </a:r>
            <a:r>
              <a:rPr dirty="0" sz="1700" spc="-170">
                <a:solidFill>
                  <a:srgbClr val="424242"/>
                </a:solidFill>
                <a:latin typeface="Arial Black"/>
                <a:cs typeface="Arial Black"/>
              </a:rPr>
              <a:t>in 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the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form 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of </a:t>
            </a:r>
            <a:r>
              <a:rPr dirty="0" sz="1700" spc="-170">
                <a:solidFill>
                  <a:srgbClr val="424242"/>
                </a:solidFill>
                <a:latin typeface="Arial Black"/>
                <a:cs typeface="Arial Black"/>
              </a:rPr>
              <a:t>table or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700" spc="-170">
                <a:solidFill>
                  <a:srgbClr val="424242"/>
                </a:solidFill>
                <a:latin typeface="Arial Black"/>
                <a:cs typeface="Arial Black"/>
              </a:rPr>
              <a:t>graph</a:t>
            </a:r>
            <a:endParaRPr sz="1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5594" y="1195605"/>
            <a:ext cx="5668842" cy="1717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0693" y="356775"/>
            <a:ext cx="38233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>
                <a:solidFill>
                  <a:srgbClr val="000000"/>
                </a:solidFill>
                <a:latin typeface="Arial"/>
                <a:cs typeface="Arial"/>
              </a:rPr>
              <a:t>Website </a:t>
            </a:r>
            <a:r>
              <a:rPr dirty="0" sz="2800" spc="-45">
                <a:solidFill>
                  <a:srgbClr val="000000"/>
                </a:solidFill>
                <a:latin typeface="Arial"/>
                <a:cs typeface="Arial"/>
              </a:rPr>
              <a:t>User</a:t>
            </a:r>
            <a:r>
              <a:rPr dirty="0" sz="2800" spc="-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000000"/>
                </a:solidFill>
                <a:latin typeface="Arial"/>
                <a:cs typeface="Arial"/>
              </a:rPr>
              <a:t>Interface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349" y="710123"/>
            <a:ext cx="5797550" cy="891540"/>
          </a:xfrm>
          <a:prstGeom prst="rect"/>
          <a:ln w="31749">
            <a:solidFill>
              <a:srgbClr val="3F3F3F"/>
            </a:solidFill>
          </a:ln>
        </p:spPr>
        <p:txBody>
          <a:bodyPr wrap="square" lIns="0" tIns="2070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30"/>
              </a:spcBef>
            </a:pPr>
            <a:r>
              <a:rPr dirty="0" sz="2800" spc="114"/>
              <a:t>DESCRIPTION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98579" y="1985767"/>
            <a:ext cx="5720080" cy="208470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219075" marR="5080" indent="-207010">
              <a:lnSpc>
                <a:spcPts val="2020"/>
              </a:lnSpc>
              <a:spcBef>
                <a:spcPts val="180"/>
              </a:spcBef>
              <a:buFont typeface="Arial"/>
              <a:buChar char="●"/>
              <a:tabLst>
                <a:tab pos="219710" algn="l"/>
                <a:tab pos="2093595" algn="l"/>
                <a:tab pos="2283460" algn="l"/>
                <a:tab pos="3567429" algn="l"/>
                <a:tab pos="5185410" algn="l"/>
                <a:tab pos="5351145" algn="l"/>
              </a:tabLst>
            </a:pPr>
            <a:r>
              <a:rPr dirty="0" sz="1700" spc="204">
                <a:solidFill>
                  <a:srgbClr val="424242"/>
                </a:solidFill>
                <a:latin typeface="Arial Black"/>
                <a:cs typeface="Arial Black"/>
              </a:rPr>
              <a:t>W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hat</a:t>
            </a:r>
            <a:r>
              <a:rPr dirty="0" sz="1700">
                <a:solidFill>
                  <a:srgbClr val="424242"/>
                </a:solidFill>
                <a:latin typeface="Arial Black"/>
                <a:cs typeface="Arial Black"/>
              </a:rPr>
              <a:t>	</a:t>
            </a:r>
            <a:r>
              <a:rPr dirty="0" sz="1700" spc="-200">
                <a:solidFill>
                  <a:srgbClr val="424242"/>
                </a:solidFill>
                <a:latin typeface="Arial Black"/>
                <a:cs typeface="Arial Black"/>
              </a:rPr>
              <a:t>is</a:t>
            </a:r>
            <a:r>
              <a:rPr dirty="0" sz="1700">
                <a:solidFill>
                  <a:srgbClr val="424242"/>
                </a:solidFill>
                <a:latin typeface="Arial Black"/>
                <a:cs typeface="Arial Black"/>
              </a:rPr>
              <a:t>		</a:t>
            </a:r>
            <a:r>
              <a:rPr dirty="0" sz="1700" spc="-160">
                <a:solidFill>
                  <a:srgbClr val="424242"/>
                </a:solidFill>
                <a:latin typeface="Arial Black"/>
                <a:cs typeface="Arial Black"/>
              </a:rPr>
              <a:t>Ni</a:t>
            </a:r>
            <a:r>
              <a:rPr dirty="0" sz="1700" spc="-155">
                <a:solidFill>
                  <a:srgbClr val="424242"/>
                </a:solidFill>
                <a:latin typeface="Arial Black"/>
                <a:cs typeface="Arial Black"/>
              </a:rPr>
              <a:t>f</a:t>
            </a:r>
            <a:r>
              <a:rPr dirty="0" sz="1700" spc="-155">
                <a:solidFill>
                  <a:srgbClr val="424242"/>
                </a:solidFill>
                <a:latin typeface="Arial Black"/>
                <a:cs typeface="Arial Black"/>
              </a:rPr>
              <a:t>t</a:t>
            </a:r>
            <a:r>
              <a:rPr dirty="0" sz="1700" spc="-165">
                <a:solidFill>
                  <a:srgbClr val="424242"/>
                </a:solidFill>
                <a:latin typeface="Arial Black"/>
                <a:cs typeface="Arial Black"/>
              </a:rPr>
              <a:t>y</a:t>
            </a:r>
            <a:r>
              <a:rPr dirty="0" sz="1700">
                <a:solidFill>
                  <a:srgbClr val="424242"/>
                </a:solidFill>
                <a:latin typeface="Arial Black"/>
                <a:cs typeface="Arial Black"/>
              </a:rPr>
              <a:t>		</a:t>
            </a:r>
            <a:r>
              <a:rPr dirty="0" sz="1700" spc="-140">
                <a:solidFill>
                  <a:srgbClr val="424242"/>
                </a:solidFill>
                <a:latin typeface="Arial Black"/>
                <a:cs typeface="Arial Black"/>
              </a:rPr>
              <a:t>50?  </a:t>
            </a:r>
            <a:r>
              <a:rPr dirty="0" sz="1700" spc="-85">
                <a:solidFill>
                  <a:srgbClr val="424242"/>
                </a:solidFill>
                <a:latin typeface="Arial Black"/>
                <a:cs typeface="Arial Black"/>
              </a:rPr>
              <a:t>A </a:t>
            </a:r>
            <a:r>
              <a:rPr dirty="0" sz="1700" spc="-245">
                <a:solidFill>
                  <a:srgbClr val="424242"/>
                </a:solidFill>
                <a:latin typeface="Arial Black"/>
                <a:cs typeface="Arial Black"/>
              </a:rPr>
              <a:t>stock </a:t>
            </a:r>
            <a:r>
              <a:rPr dirty="0" sz="1700" spc="-200">
                <a:solidFill>
                  <a:srgbClr val="424242"/>
                </a:solidFill>
                <a:latin typeface="Arial Black"/>
                <a:cs typeface="Arial Black"/>
              </a:rPr>
              <a:t>is 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the </a:t>
            </a:r>
            <a:r>
              <a:rPr dirty="0" sz="1700" spc="-204">
                <a:solidFill>
                  <a:srgbClr val="424242"/>
                </a:solidFill>
                <a:latin typeface="Arial Black"/>
                <a:cs typeface="Arial Black"/>
              </a:rPr>
              <a:t>certain </a:t>
            </a:r>
            <a:r>
              <a:rPr dirty="0" sz="1700" spc="-200">
                <a:solidFill>
                  <a:srgbClr val="424242"/>
                </a:solidFill>
                <a:latin typeface="Arial Black"/>
                <a:cs typeface="Arial Black"/>
              </a:rPr>
              <a:t>amount 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of 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ownership </a:t>
            </a:r>
            <a:r>
              <a:rPr dirty="0" sz="1700" spc="-170">
                <a:solidFill>
                  <a:srgbClr val="424242"/>
                </a:solidFill>
                <a:latin typeface="Arial Black"/>
                <a:cs typeface="Arial Black"/>
              </a:rPr>
              <a:t>in </a:t>
            </a:r>
            <a:r>
              <a:rPr dirty="0" sz="1700" spc="-225">
                <a:solidFill>
                  <a:srgbClr val="424242"/>
                </a:solidFill>
                <a:latin typeface="Arial Black"/>
                <a:cs typeface="Arial Black"/>
              </a:rPr>
              <a:t>company.  </a:t>
            </a:r>
            <a:r>
              <a:rPr dirty="0" sz="1700" spc="-229">
                <a:solidFill>
                  <a:srgbClr val="424242"/>
                </a:solidFill>
                <a:latin typeface="Arial Black"/>
                <a:cs typeface="Arial Black"/>
              </a:rPr>
              <a:t>Basic </a:t>
            </a:r>
            <a:r>
              <a:rPr dirty="0" sz="1700" spc="-160">
                <a:solidFill>
                  <a:srgbClr val="424242"/>
                </a:solidFill>
                <a:latin typeface="Arial Black"/>
                <a:cs typeface="Arial Black"/>
              </a:rPr>
              <a:t>goal 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of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this </a:t>
            </a:r>
            <a:r>
              <a:rPr dirty="0" sz="1700" spc="-200">
                <a:solidFill>
                  <a:srgbClr val="424242"/>
                </a:solidFill>
                <a:latin typeface="Arial Black"/>
                <a:cs typeface="Arial Black"/>
              </a:rPr>
              <a:t>project is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to </a:t>
            </a:r>
            <a:r>
              <a:rPr dirty="0" sz="1700" spc="-215">
                <a:solidFill>
                  <a:srgbClr val="424242"/>
                </a:solidFill>
                <a:latin typeface="Arial Black"/>
                <a:cs typeface="Arial Black"/>
              </a:rPr>
              <a:t>use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deep </a:t>
            </a:r>
            <a:r>
              <a:rPr dirty="0" sz="1700" spc="-170">
                <a:solidFill>
                  <a:srgbClr val="424242"/>
                </a:solidFill>
                <a:latin typeface="Arial Black"/>
                <a:cs typeface="Arial Black"/>
              </a:rPr>
              <a:t>learning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to </a:t>
            </a:r>
            <a:r>
              <a:rPr dirty="0" sz="1700" spc="-254">
                <a:solidFill>
                  <a:srgbClr val="424242"/>
                </a:solidFill>
                <a:latin typeface="Arial Black"/>
                <a:cs typeface="Arial Black"/>
              </a:rPr>
              <a:t>make 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p</a:t>
            </a:r>
            <a:r>
              <a:rPr dirty="0" sz="1700" spc="-135">
                <a:solidFill>
                  <a:srgbClr val="424242"/>
                </a:solidFill>
                <a:latin typeface="Arial Black"/>
                <a:cs typeface="Arial Black"/>
              </a:rPr>
              <a:t>r</a:t>
            </a:r>
            <a:r>
              <a:rPr dirty="0" sz="1700" spc="-225">
                <a:solidFill>
                  <a:srgbClr val="424242"/>
                </a:solidFill>
                <a:latin typeface="Arial Black"/>
                <a:cs typeface="Arial Black"/>
              </a:rPr>
              <a:t>edic</a:t>
            </a:r>
            <a:r>
              <a:rPr dirty="0" sz="1700" spc="-160">
                <a:solidFill>
                  <a:srgbClr val="424242"/>
                </a:solidFill>
                <a:latin typeface="Arial Black"/>
                <a:cs typeface="Arial Black"/>
              </a:rPr>
              <a:t>t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ion</a:t>
            </a:r>
            <a:r>
              <a:rPr dirty="0" sz="1700">
                <a:solidFill>
                  <a:srgbClr val="424242"/>
                </a:solidFill>
                <a:latin typeface="Arial Black"/>
                <a:cs typeface="Arial Black"/>
              </a:rPr>
              <a:t>		</a:t>
            </a:r>
            <a:r>
              <a:rPr dirty="0" sz="1700" spc="-200">
                <a:solidFill>
                  <a:srgbClr val="424242"/>
                </a:solidFill>
                <a:latin typeface="Arial Black"/>
                <a:cs typeface="Arial Black"/>
              </a:rPr>
              <a:t>o</a:t>
            </a:r>
            <a:r>
              <a:rPr dirty="0" sz="1700" spc="-100">
                <a:solidFill>
                  <a:srgbClr val="424242"/>
                </a:solidFill>
                <a:latin typeface="Arial Black"/>
                <a:cs typeface="Arial Black"/>
              </a:rPr>
              <a:t>f</a:t>
            </a:r>
            <a:r>
              <a:rPr dirty="0" sz="1700">
                <a:solidFill>
                  <a:srgbClr val="424242"/>
                </a:solidFill>
                <a:latin typeface="Arial Black"/>
                <a:cs typeface="Arial Black"/>
              </a:rPr>
              <a:t>	</a:t>
            </a:r>
            <a:r>
              <a:rPr dirty="0" sz="1700" spc="-49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700" spc="-235">
                <a:solidFill>
                  <a:srgbClr val="424242"/>
                </a:solidFill>
                <a:latin typeface="Arial Black"/>
                <a:cs typeface="Arial Black"/>
              </a:rPr>
              <a:t>s</a:t>
            </a:r>
            <a:r>
              <a:rPr dirty="0" sz="1700" spc="-170">
                <a:solidFill>
                  <a:srgbClr val="424242"/>
                </a:solidFill>
                <a:latin typeface="Arial Black"/>
                <a:cs typeface="Arial Black"/>
              </a:rPr>
              <a:t>t</a:t>
            </a:r>
            <a:r>
              <a:rPr dirty="0" sz="1700" spc="-275">
                <a:solidFill>
                  <a:srgbClr val="424242"/>
                </a:solidFill>
                <a:latin typeface="Arial Black"/>
                <a:cs typeface="Arial Black"/>
              </a:rPr>
              <a:t>ock</a:t>
            </a:r>
            <a:r>
              <a:rPr dirty="0" sz="1700">
                <a:solidFill>
                  <a:srgbClr val="424242"/>
                </a:solidFill>
                <a:latin typeface="Arial Black"/>
                <a:cs typeface="Arial Black"/>
              </a:rPr>
              <a:t>	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pri</a:t>
            </a:r>
            <a:r>
              <a:rPr dirty="0" sz="1700" spc="-280">
                <a:solidFill>
                  <a:srgbClr val="424242"/>
                </a:solidFill>
                <a:latin typeface="Arial Black"/>
                <a:cs typeface="Arial Black"/>
              </a:rPr>
              <a:t>c</a:t>
            </a:r>
            <a:r>
              <a:rPr dirty="0" sz="1700" spc="-170">
                <a:solidFill>
                  <a:srgbClr val="424242"/>
                </a:solidFill>
                <a:latin typeface="Arial Black"/>
                <a:cs typeface="Arial Black"/>
              </a:rPr>
              <a:t>e.  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This </a:t>
            </a:r>
            <a:r>
              <a:rPr dirty="0" sz="1700" spc="-200">
                <a:solidFill>
                  <a:srgbClr val="424242"/>
                </a:solidFill>
                <a:latin typeface="Arial Black"/>
                <a:cs typeface="Arial Black"/>
              </a:rPr>
              <a:t>project </a:t>
            </a:r>
            <a:r>
              <a:rPr dirty="0" sz="1700" spc="-220">
                <a:solidFill>
                  <a:srgbClr val="424242"/>
                </a:solidFill>
                <a:latin typeface="Arial Black"/>
                <a:cs typeface="Arial Black"/>
              </a:rPr>
              <a:t>focuses</a:t>
            </a:r>
            <a:r>
              <a:rPr dirty="0" sz="1700" spc="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on </a:t>
            </a:r>
            <a:r>
              <a:rPr dirty="0" sz="1700" spc="-220">
                <a:solidFill>
                  <a:srgbClr val="424242"/>
                </a:solidFill>
                <a:latin typeface="Arial Black"/>
                <a:cs typeface="Arial Black"/>
              </a:rPr>
              <a:t>NIFTY  </a:t>
            </a:r>
            <a:r>
              <a:rPr dirty="0" sz="1700" spc="-114">
                <a:solidFill>
                  <a:srgbClr val="424242"/>
                </a:solidFill>
                <a:latin typeface="Arial Black"/>
                <a:cs typeface="Arial Black"/>
              </a:rPr>
              <a:t>50 </a:t>
            </a:r>
            <a:r>
              <a:rPr dirty="0" sz="1700" spc="-220">
                <a:solidFill>
                  <a:srgbClr val="424242"/>
                </a:solidFill>
                <a:latin typeface="Arial Black"/>
                <a:cs typeface="Arial Black"/>
              </a:rPr>
              <a:t>companies 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only.  </a:t>
            </a:r>
            <a:r>
              <a:rPr dirty="0" sz="1700" spc="-80">
                <a:solidFill>
                  <a:srgbClr val="424242"/>
                </a:solidFill>
                <a:latin typeface="Arial Black"/>
                <a:cs typeface="Arial Black"/>
              </a:rPr>
              <a:t>We </a:t>
            </a:r>
            <a:r>
              <a:rPr dirty="0" sz="1700" spc="-210">
                <a:solidFill>
                  <a:srgbClr val="424242"/>
                </a:solidFill>
                <a:latin typeface="Arial Black"/>
                <a:cs typeface="Arial Black"/>
              </a:rPr>
              <a:t>are </a:t>
            </a:r>
            <a:r>
              <a:rPr dirty="0" sz="1700" spc="-165">
                <a:solidFill>
                  <a:srgbClr val="424242"/>
                </a:solidFill>
                <a:latin typeface="Arial Black"/>
                <a:cs typeface="Arial Black"/>
              </a:rPr>
              <a:t>going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to 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implement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deep </a:t>
            </a:r>
            <a:r>
              <a:rPr dirty="0" sz="1700" spc="-170">
                <a:solidFill>
                  <a:srgbClr val="424242"/>
                </a:solidFill>
                <a:latin typeface="Arial Black"/>
                <a:cs typeface="Arial Black"/>
              </a:rPr>
              <a:t>learning algorithm  </a:t>
            </a:r>
            <a:r>
              <a:rPr dirty="0" sz="1700" spc="-210">
                <a:solidFill>
                  <a:srgbClr val="424242"/>
                </a:solidFill>
                <a:latin typeface="Arial Black"/>
                <a:cs typeface="Arial Black"/>
              </a:rPr>
              <a:t>know </a:t>
            </a:r>
            <a:r>
              <a:rPr dirty="0" sz="1700" spc="-229">
                <a:solidFill>
                  <a:srgbClr val="424242"/>
                </a:solidFill>
                <a:latin typeface="Arial Black"/>
                <a:cs typeface="Arial Black"/>
              </a:rPr>
              <a:t>as </a:t>
            </a:r>
            <a:r>
              <a:rPr dirty="0" sz="1700" spc="-145">
                <a:solidFill>
                  <a:srgbClr val="424242"/>
                </a:solidFill>
                <a:latin typeface="Arial Black"/>
                <a:cs typeface="Arial Black"/>
              </a:rPr>
              <a:t>long 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short-term </a:t>
            </a:r>
            <a:r>
              <a:rPr dirty="0" sz="1700" spc="-200">
                <a:solidFill>
                  <a:srgbClr val="424242"/>
                </a:solidFill>
                <a:latin typeface="Arial Black"/>
                <a:cs typeface="Arial Black"/>
              </a:rPr>
              <a:t>memory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(LSTM) </a:t>
            </a:r>
            <a:r>
              <a:rPr dirty="0" sz="1700" spc="-210">
                <a:solidFill>
                  <a:srgbClr val="424242"/>
                </a:solidFill>
                <a:latin typeface="Arial Black"/>
                <a:cs typeface="Arial Black"/>
              </a:rPr>
              <a:t>which </a:t>
            </a:r>
            <a:r>
              <a:rPr dirty="0" sz="1700" spc="-200">
                <a:solidFill>
                  <a:srgbClr val="424242"/>
                </a:solidFill>
                <a:latin typeface="Arial Black"/>
                <a:cs typeface="Arial Black"/>
              </a:rPr>
              <a:t>is </a:t>
            </a: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based 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on </a:t>
            </a:r>
            <a:r>
              <a:rPr dirty="0" sz="1700" spc="-204">
                <a:solidFill>
                  <a:srgbClr val="424242"/>
                </a:solidFill>
                <a:latin typeface="Arial Black"/>
                <a:cs typeface="Arial Black"/>
              </a:rPr>
              <a:t>Recurrent </a:t>
            </a:r>
            <a:r>
              <a:rPr dirty="0" sz="1700" spc="-170">
                <a:solidFill>
                  <a:srgbClr val="424242"/>
                </a:solidFill>
                <a:latin typeface="Arial Black"/>
                <a:cs typeface="Arial Black"/>
              </a:rPr>
              <a:t>Neural </a:t>
            </a: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Network</a:t>
            </a:r>
            <a:r>
              <a:rPr dirty="0" sz="1700" spc="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700" spc="-155">
                <a:solidFill>
                  <a:srgbClr val="424242"/>
                </a:solidFill>
                <a:latin typeface="Arial Black"/>
                <a:cs typeface="Arial Black"/>
              </a:rPr>
              <a:t>(RNN).</a:t>
            </a:r>
            <a:endParaRPr sz="1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8439" y="987196"/>
            <a:ext cx="6877093" cy="3815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5297" y="227225"/>
            <a:ext cx="27762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15" b="0">
                <a:solidFill>
                  <a:srgbClr val="000000"/>
                </a:solidFill>
                <a:latin typeface="Arial Black"/>
                <a:cs typeface="Arial Black"/>
              </a:rPr>
              <a:t>Complete</a:t>
            </a:r>
            <a:r>
              <a:rPr dirty="0" sz="2800" spc="-265" b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dirty="0" sz="2800" spc="-275" b="0">
                <a:solidFill>
                  <a:srgbClr val="000000"/>
                </a:solidFill>
                <a:latin typeface="Arial Black"/>
                <a:cs typeface="Arial Black"/>
              </a:rPr>
              <a:t>Design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8986" y="99637"/>
          <a:ext cx="8822690" cy="4996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180"/>
                <a:gridCol w="2202180"/>
                <a:gridCol w="2202180"/>
                <a:gridCol w="2202179"/>
              </a:tblGrid>
              <a:tr h="3923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5">
                          <a:latin typeface="Arial"/>
                          <a:cs typeface="Arial"/>
                        </a:rPr>
                        <a:t>Title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Author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40">
                          <a:latin typeface="Arial"/>
                          <a:cs typeface="Arial"/>
                        </a:rPr>
                        <a:t>Year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Publication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801298">
                <a:tc>
                  <a:txBody>
                    <a:bodyPr/>
                    <a:lstStyle/>
                    <a:p>
                      <a:pPr marL="85090" marR="9588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An overview of time 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series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forecasting</a:t>
                      </a:r>
                      <a:r>
                        <a:rPr dirty="0" sz="14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models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David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Burba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2019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Medium.com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64848">
                <a:tc>
                  <a:txBody>
                    <a:bodyPr/>
                    <a:lstStyle/>
                    <a:p>
                      <a:pPr marL="85090" marR="194310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Time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Series</a:t>
                      </a:r>
                      <a:r>
                        <a:rPr dirty="0" sz="14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Forecasting 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Methods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4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Python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Jason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Brownlee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2018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3525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machinelearningmaster</a:t>
                      </a:r>
                      <a:r>
                        <a:rPr dirty="0" sz="1400" spc="-105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.  com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917671">
                <a:tc>
                  <a:txBody>
                    <a:bodyPr/>
                    <a:lstStyle/>
                    <a:p>
                      <a:pPr marL="85090" marR="191770">
                        <a:lnSpc>
                          <a:spcPts val="2320"/>
                        </a:lnSpc>
                        <a:spcBef>
                          <a:spcPts val="160"/>
                        </a:spcBef>
                      </a:pPr>
                      <a:r>
                        <a:rPr dirty="0" sz="14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Stock Prices Prediction  Using </a:t>
                      </a:r>
                      <a:r>
                        <a:rPr dirty="0" sz="14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Machine</a:t>
                      </a:r>
                      <a:r>
                        <a:rPr dirty="0" sz="1400" spc="-9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Learning  and Deep Learning  </a:t>
                      </a:r>
                      <a:r>
                        <a:rPr dirty="0" sz="1400" spc="-2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Techniques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Aishwarya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Singh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2018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AnalyticsVidya.com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210622">
                <a:tc>
                  <a:txBody>
                    <a:bodyPr/>
                    <a:lstStyle/>
                    <a:p>
                      <a:pPr marL="85090" marR="204470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dirty="0" sz="1400" spc="2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Stock </a:t>
                      </a:r>
                      <a:r>
                        <a:rPr dirty="0" sz="140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Market</a:t>
                      </a:r>
                      <a:r>
                        <a:rPr dirty="0" sz="1400" spc="-95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Prediction  </a:t>
                      </a:r>
                      <a:r>
                        <a:rPr dirty="0" sz="1400" spc="35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Using </a:t>
                      </a:r>
                      <a:r>
                        <a:rPr dirty="0" sz="1400" spc="55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LSTM </a:t>
                      </a:r>
                      <a:r>
                        <a:rPr dirty="0" sz="140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Recurrent  </a:t>
                      </a:r>
                      <a:r>
                        <a:rPr dirty="0" sz="1400" spc="15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Neural</a:t>
                      </a:r>
                      <a:r>
                        <a:rPr dirty="0" sz="1400" spc="-3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2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Network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925" indent="-336550">
                        <a:lnSpc>
                          <a:spcPts val="1664"/>
                        </a:lnSpc>
                        <a:spcBef>
                          <a:spcPts val="620"/>
                        </a:spcBef>
                        <a:buFont typeface="Arial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dirty="0" sz="1400" spc="-2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Adil</a:t>
                      </a:r>
                      <a:r>
                        <a:rPr dirty="0" sz="1400" spc="-3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5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MOGHAR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542925" indent="-336550">
                        <a:lnSpc>
                          <a:spcPts val="1664"/>
                        </a:lnSpc>
                        <a:buFont typeface="Arial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dirty="0" sz="1400" spc="30">
                          <a:solidFill>
                            <a:srgbClr val="424242"/>
                          </a:solidFill>
                          <a:latin typeface="Trebuchet MS"/>
                          <a:cs typeface="Trebuchet MS"/>
                        </a:rPr>
                        <a:t>Mhamed,HAMICHE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2020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sciencedirect.com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17526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0"/>
              <a:t>Reference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05731" y="1526609"/>
            <a:ext cx="6714490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0360" marR="5080" indent="-328295">
              <a:lnSpc>
                <a:spcPct val="115399"/>
              </a:lnSpc>
              <a:spcBef>
                <a:spcPts val="100"/>
              </a:spcBef>
              <a:buClr>
                <a:srgbClr val="424242"/>
              </a:buClr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u="heavy" sz="1300" spc="-130">
                <a:solidFill>
                  <a:srgbClr val="26268A"/>
                </a:solidFill>
                <a:uFill>
                  <a:solidFill>
                    <a:srgbClr val="26268A"/>
                  </a:solidFill>
                </a:uFill>
                <a:latin typeface="Arial Black"/>
                <a:cs typeface="Arial Black"/>
                <a:hlinkClick r:id="rId2"/>
              </a:rPr>
              <a:t>https://machinelearningmastery.com/time-series-forecasting-methods-in-python-chea </a:t>
            </a:r>
            <a:r>
              <a:rPr dirty="0" u="heavy" sz="1300" spc="-130">
                <a:solidFill>
                  <a:srgbClr val="26268A"/>
                </a:solidFill>
                <a:uFill>
                  <a:solidFill>
                    <a:srgbClr val="26268A"/>
                  </a:solidFill>
                </a:uFill>
                <a:latin typeface="Arial Black"/>
                <a:cs typeface="Arial Black"/>
                <a:hlinkClick r:id="rId2"/>
              </a:rPr>
              <a:t> </a:t>
            </a:r>
            <a:r>
              <a:rPr dirty="0" u="heavy" sz="1300" spc="-90">
                <a:solidFill>
                  <a:srgbClr val="26268A"/>
                </a:solidFill>
                <a:uFill>
                  <a:solidFill>
                    <a:srgbClr val="26268A"/>
                  </a:solidFill>
                </a:uFill>
                <a:latin typeface="Arial Black"/>
                <a:cs typeface="Arial Black"/>
                <a:hlinkClick r:id="rId2"/>
              </a:rPr>
              <a:t>t-sheet/</a:t>
            </a:r>
            <a:endParaRPr sz="1300">
              <a:latin typeface="Arial Black"/>
              <a:cs typeface="Arial Black"/>
            </a:endParaRPr>
          </a:p>
          <a:p>
            <a:pPr marL="340360" marR="22860" indent="-328295">
              <a:lnSpc>
                <a:spcPct val="115399"/>
              </a:lnSpc>
              <a:buClr>
                <a:srgbClr val="424242"/>
              </a:buClr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u="heavy" sz="1300" spc="-125">
                <a:solidFill>
                  <a:srgbClr val="26268A"/>
                </a:solidFill>
                <a:uFill>
                  <a:solidFill>
                    <a:srgbClr val="26268A"/>
                  </a:solidFill>
                </a:uFill>
                <a:latin typeface="Arial Black"/>
                <a:cs typeface="Arial Black"/>
                <a:hlinkClick r:id="rId3"/>
              </a:rPr>
              <a:t>https://www.analyticsvidhya.com/blog/2018/10/predicting-stock-price-machine-learni </a:t>
            </a:r>
            <a:r>
              <a:rPr dirty="0" u="heavy" sz="1300" spc="-125">
                <a:solidFill>
                  <a:srgbClr val="26268A"/>
                </a:solidFill>
                <a:uFill>
                  <a:solidFill>
                    <a:srgbClr val="26268A"/>
                  </a:solidFill>
                </a:uFill>
                <a:latin typeface="Arial Black"/>
                <a:cs typeface="Arial Black"/>
                <a:hlinkClick r:id="rId3"/>
              </a:rPr>
              <a:t> </a:t>
            </a:r>
            <a:r>
              <a:rPr dirty="0" u="heavy" sz="1300" spc="-105">
                <a:solidFill>
                  <a:srgbClr val="26268A"/>
                </a:solidFill>
                <a:uFill>
                  <a:solidFill>
                    <a:srgbClr val="26268A"/>
                  </a:solidFill>
                </a:uFill>
                <a:latin typeface="Arial Black"/>
                <a:cs typeface="Arial Black"/>
                <a:hlinkClick r:id="rId3"/>
              </a:rPr>
              <a:t>ngnd-deep-learning-techniques-python/</a:t>
            </a:r>
            <a:endParaRPr sz="1300">
              <a:latin typeface="Arial Black"/>
              <a:cs typeface="Arial Black"/>
            </a:endParaRPr>
          </a:p>
          <a:p>
            <a:pPr marL="340360" marR="51435" indent="-328295">
              <a:lnSpc>
                <a:spcPct val="115399"/>
              </a:lnSpc>
              <a:buClr>
                <a:srgbClr val="424242"/>
              </a:buClr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u="heavy" sz="1300" spc="-125">
                <a:solidFill>
                  <a:srgbClr val="26268A"/>
                </a:solidFill>
                <a:uFill>
                  <a:solidFill>
                    <a:srgbClr val="26268A"/>
                  </a:solidFill>
                </a:uFill>
                <a:latin typeface="Arial Black"/>
                <a:cs typeface="Arial Black"/>
                <a:hlinkClick r:id="rId4"/>
              </a:rPr>
              <a:t>https://towardsdatascience.com/an-overview-of-time-series-forecasting-models-a2fa </a:t>
            </a:r>
            <a:r>
              <a:rPr dirty="0" u="heavy" sz="1300" spc="-125">
                <a:solidFill>
                  <a:srgbClr val="26268A"/>
                </a:solidFill>
                <a:uFill>
                  <a:solidFill>
                    <a:srgbClr val="26268A"/>
                  </a:solidFill>
                </a:uFill>
                <a:latin typeface="Arial Black"/>
                <a:cs typeface="Arial Black"/>
                <a:hlinkClick r:id="rId4"/>
              </a:rPr>
              <a:t> 7a358fcb</a:t>
            </a:r>
            <a:endParaRPr sz="1300">
              <a:latin typeface="Arial Black"/>
              <a:cs typeface="Arial Black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lr>
                <a:srgbClr val="424242"/>
              </a:buClr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u="heavy" sz="1300" spc="-135">
                <a:solidFill>
                  <a:srgbClr val="26268A"/>
                </a:solidFill>
                <a:uFill>
                  <a:solidFill>
                    <a:srgbClr val="26268A"/>
                  </a:solidFill>
                </a:uFill>
                <a:latin typeface="Arial Black"/>
                <a:cs typeface="Arial Black"/>
                <a:hlinkClick r:id="rId5"/>
              </a:rPr>
              <a:t>https://en.wikipedia.org/wiki/Recurrent_neural_network</a:t>
            </a:r>
            <a:endParaRPr sz="1300">
              <a:latin typeface="Arial Black"/>
              <a:cs typeface="Arial Black"/>
            </a:endParaRPr>
          </a:p>
          <a:p>
            <a:pPr marL="340360" marR="114300" indent="-328295">
              <a:lnSpc>
                <a:spcPct val="115399"/>
              </a:lnSpc>
              <a:buClr>
                <a:srgbClr val="424242"/>
              </a:buClr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u="heavy" sz="1300" spc="-120">
                <a:solidFill>
                  <a:srgbClr val="26268A"/>
                </a:solidFill>
                <a:uFill>
                  <a:solidFill>
                    <a:srgbClr val="26268A"/>
                  </a:solidFill>
                </a:uFill>
                <a:latin typeface="Arial Black"/>
                <a:cs typeface="Arial Black"/>
                <a:hlinkClick r:id="rId6"/>
              </a:rPr>
              <a:t>https://www.analyticsvidhya.com/blog/2017/12/introduction-to-recurrent-neural-net </a:t>
            </a:r>
            <a:r>
              <a:rPr dirty="0" u="heavy" sz="1300" spc="-120">
                <a:solidFill>
                  <a:srgbClr val="26268A"/>
                </a:solidFill>
                <a:uFill>
                  <a:solidFill>
                    <a:srgbClr val="26268A"/>
                  </a:solidFill>
                </a:uFill>
                <a:latin typeface="Arial Black"/>
                <a:cs typeface="Arial Black"/>
                <a:hlinkClick r:id="rId6"/>
              </a:rPr>
              <a:t> </a:t>
            </a:r>
            <a:r>
              <a:rPr dirty="0" u="heavy" sz="1300" spc="-135">
                <a:solidFill>
                  <a:srgbClr val="26268A"/>
                </a:solidFill>
                <a:uFill>
                  <a:solidFill>
                    <a:srgbClr val="26268A"/>
                  </a:solidFill>
                </a:uFill>
                <a:latin typeface="Arial Black"/>
                <a:cs typeface="Arial Black"/>
                <a:hlinkClick r:id="rId6"/>
              </a:rPr>
              <a:t>works/</a:t>
            </a:r>
            <a:endParaRPr sz="1300">
              <a:latin typeface="Arial Black"/>
              <a:cs typeface="Arial Black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lr>
                <a:srgbClr val="424242"/>
              </a:buClr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u="heavy" sz="1300" spc="-135">
                <a:solidFill>
                  <a:srgbClr val="26268A"/>
                </a:solidFill>
                <a:uFill>
                  <a:solidFill>
                    <a:srgbClr val="26268A"/>
                  </a:solidFill>
                </a:uFill>
                <a:latin typeface="Arial Black"/>
                <a:cs typeface="Arial Black"/>
                <a:hlinkClick r:id="rId7"/>
              </a:rPr>
              <a:t>https://www.youtube.com/watch?v=ndz8WKFqu8o</a:t>
            </a:r>
            <a:endParaRPr sz="1300">
              <a:latin typeface="Arial Black"/>
              <a:cs typeface="Arial Black"/>
            </a:endParaRPr>
          </a:p>
          <a:p>
            <a:pPr marL="340360" marR="34925" indent="-328295">
              <a:lnSpc>
                <a:spcPct val="115399"/>
              </a:lnSpc>
              <a:buClr>
                <a:srgbClr val="424242"/>
              </a:buClr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u="heavy" sz="1300" spc="-130">
                <a:solidFill>
                  <a:srgbClr val="26268A"/>
                </a:solidFill>
                <a:uFill>
                  <a:solidFill>
                    <a:srgbClr val="26268A"/>
                  </a:solidFill>
                </a:uFill>
                <a:latin typeface="Arial Black"/>
                <a:cs typeface="Arial Black"/>
                <a:hlinkClick r:id="rId8"/>
              </a:rPr>
              <a:t>https://www.researchgate.net/publication/340636297_Stock_Market_Prediction_Usin </a:t>
            </a:r>
            <a:r>
              <a:rPr dirty="0" u="heavy" sz="1300" spc="-130">
                <a:solidFill>
                  <a:srgbClr val="26268A"/>
                </a:solidFill>
                <a:uFill>
                  <a:solidFill>
                    <a:srgbClr val="26268A"/>
                  </a:solidFill>
                </a:uFill>
                <a:latin typeface="Arial Black"/>
                <a:cs typeface="Arial Black"/>
                <a:hlinkClick r:id="rId8"/>
              </a:rPr>
              <a:t> g_LSTM_Recurrent_Neural_Network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6645" y="152399"/>
            <a:ext cx="4670690" cy="4838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299" y="357094"/>
            <a:ext cx="5797550" cy="892175"/>
          </a:xfrm>
          <a:prstGeom prst="rect"/>
          <a:ln w="31749">
            <a:solidFill>
              <a:srgbClr val="3F3F3F"/>
            </a:solidFill>
          </a:ln>
        </p:spPr>
        <p:txBody>
          <a:bodyPr wrap="square" lIns="0" tIns="2832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30"/>
              </a:spcBef>
            </a:pPr>
            <a:r>
              <a:rPr dirty="0" sz="2800" spc="75"/>
              <a:t>OBJECTIVES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50193" y="1551456"/>
            <a:ext cx="5770880" cy="31705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343535" marR="33020" indent="-331470">
              <a:lnSpc>
                <a:spcPts val="2020"/>
              </a:lnSpc>
              <a:spcBef>
                <a:spcPts val="180"/>
              </a:spcBef>
              <a:buAutoNum type="arabicPeriod"/>
              <a:tabLst>
                <a:tab pos="344170" algn="l"/>
              </a:tabLst>
            </a:pPr>
            <a:r>
              <a:rPr dirty="0" sz="1700" spc="-265">
                <a:solidFill>
                  <a:srgbClr val="424242"/>
                </a:solidFill>
                <a:latin typeface="Arial Black"/>
                <a:cs typeface="Arial Black"/>
              </a:rPr>
              <a:t>To 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implement </a:t>
            </a:r>
            <a:r>
              <a:rPr dirty="0" sz="1700" spc="-204">
                <a:solidFill>
                  <a:srgbClr val="424242"/>
                </a:solidFill>
                <a:latin typeface="Arial Black"/>
                <a:cs typeface="Arial Black"/>
              </a:rPr>
              <a:t>LSTM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model </a:t>
            </a:r>
            <a:r>
              <a:rPr dirty="0" sz="1700" spc="-210">
                <a:solidFill>
                  <a:srgbClr val="424242"/>
                </a:solidFill>
                <a:latin typeface="Arial Black"/>
                <a:cs typeface="Arial Black"/>
              </a:rPr>
              <a:t>which </a:t>
            </a:r>
            <a:r>
              <a:rPr dirty="0" sz="1700" spc="-120">
                <a:solidFill>
                  <a:srgbClr val="424242"/>
                </a:solidFill>
                <a:latin typeface="Arial Black"/>
                <a:cs typeface="Arial Black"/>
              </a:rPr>
              <a:t>will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be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train on 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available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historical</a:t>
            </a:r>
            <a:r>
              <a:rPr dirty="0" sz="1700" spc="-9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data.</a:t>
            </a:r>
            <a:endParaRPr sz="1700">
              <a:latin typeface="Arial Black"/>
              <a:cs typeface="Arial Black"/>
            </a:endParaRPr>
          </a:p>
          <a:p>
            <a:pPr algn="just" marL="343535" marR="33020" indent="-331470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344170" algn="l"/>
              </a:tabLst>
            </a:pPr>
            <a:r>
              <a:rPr dirty="0" sz="1700" spc="-265">
                <a:solidFill>
                  <a:srgbClr val="424242"/>
                </a:solidFill>
                <a:latin typeface="Arial Black"/>
                <a:cs typeface="Arial Black"/>
              </a:rPr>
              <a:t>To </a:t>
            </a:r>
            <a:r>
              <a:rPr dirty="0" sz="1700" spc="-210">
                <a:solidFill>
                  <a:srgbClr val="424242"/>
                </a:solidFill>
                <a:latin typeface="Arial Black"/>
                <a:cs typeface="Arial Black"/>
              </a:rPr>
              <a:t>forecast 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the </a:t>
            </a:r>
            <a:r>
              <a:rPr dirty="0" sz="1700" spc="-204">
                <a:solidFill>
                  <a:srgbClr val="424242"/>
                </a:solidFill>
                <a:latin typeface="Arial Black"/>
                <a:cs typeface="Arial Black"/>
              </a:rPr>
              <a:t>next </a:t>
            </a:r>
            <a:r>
              <a:rPr dirty="0" sz="1700" spc="-114">
                <a:solidFill>
                  <a:srgbClr val="424242"/>
                </a:solidFill>
                <a:latin typeface="Arial Black"/>
                <a:cs typeface="Arial Black"/>
              </a:rPr>
              <a:t>30 </a:t>
            </a:r>
            <a:r>
              <a:rPr dirty="0" sz="1700" spc="-200">
                <a:solidFill>
                  <a:srgbClr val="424242"/>
                </a:solidFill>
                <a:latin typeface="Arial Black"/>
                <a:cs typeface="Arial Black"/>
              </a:rPr>
              <a:t>days </a:t>
            </a:r>
            <a:r>
              <a:rPr dirty="0" sz="1700" spc="-215">
                <a:solidFill>
                  <a:srgbClr val="424242"/>
                </a:solidFill>
                <a:latin typeface="Arial Black"/>
                <a:cs typeface="Arial Black"/>
              </a:rPr>
              <a:t>price 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of </a:t>
            </a:r>
            <a:r>
              <a:rPr dirty="0" sz="1700" spc="-245">
                <a:solidFill>
                  <a:srgbClr val="424242"/>
                </a:solidFill>
                <a:latin typeface="Arial Black"/>
                <a:cs typeface="Arial Black"/>
              </a:rPr>
              <a:t>stock 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of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particular  </a:t>
            </a:r>
            <a:r>
              <a:rPr dirty="0" sz="1700" spc="-220">
                <a:solidFill>
                  <a:srgbClr val="424242"/>
                </a:solidFill>
                <a:latin typeface="Arial Black"/>
                <a:cs typeface="Arial Black"/>
              </a:rPr>
              <a:t>NIFTY </a:t>
            </a:r>
            <a:r>
              <a:rPr dirty="0" sz="1700" spc="-114">
                <a:solidFill>
                  <a:srgbClr val="424242"/>
                </a:solidFill>
                <a:latin typeface="Arial Black"/>
                <a:cs typeface="Arial Black"/>
              </a:rPr>
              <a:t>50 </a:t>
            </a:r>
            <a:r>
              <a:rPr dirty="0" sz="1700" spc="-170">
                <a:solidFill>
                  <a:srgbClr val="424242"/>
                </a:solidFill>
                <a:latin typeface="Arial Black"/>
                <a:cs typeface="Arial Black"/>
              </a:rPr>
              <a:t>listed </a:t>
            </a:r>
            <a:r>
              <a:rPr dirty="0" sz="1700" spc="-220">
                <a:solidFill>
                  <a:srgbClr val="424242"/>
                </a:solidFill>
                <a:latin typeface="Arial Black"/>
                <a:cs typeface="Arial Black"/>
              </a:rPr>
              <a:t>company </a:t>
            </a:r>
            <a:r>
              <a:rPr dirty="0" sz="1700" spc="-170">
                <a:solidFill>
                  <a:srgbClr val="424242"/>
                </a:solidFill>
                <a:latin typeface="Arial Black"/>
                <a:cs typeface="Arial Black"/>
              </a:rPr>
              <a:t>in </a:t>
            </a:r>
            <a:r>
              <a:rPr dirty="0" sz="1700" spc="-210">
                <a:solidFill>
                  <a:srgbClr val="424242"/>
                </a:solidFill>
                <a:latin typeface="Arial Black"/>
                <a:cs typeface="Arial Black"/>
              </a:rPr>
              <a:t>which </a:t>
            </a: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user </a:t>
            </a:r>
            <a:r>
              <a:rPr dirty="0" sz="1700" spc="-200">
                <a:solidFill>
                  <a:srgbClr val="424242"/>
                </a:solidFill>
                <a:latin typeface="Arial Black"/>
                <a:cs typeface="Arial Black"/>
              </a:rPr>
              <a:t>is</a:t>
            </a:r>
            <a:r>
              <a:rPr dirty="0" sz="1700" spc="-114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interested.</a:t>
            </a:r>
            <a:endParaRPr sz="1700">
              <a:latin typeface="Arial Black"/>
              <a:cs typeface="Arial Black"/>
            </a:endParaRPr>
          </a:p>
          <a:p>
            <a:pPr algn="just" marL="343535" marR="13335" indent="-331470">
              <a:lnSpc>
                <a:spcPct val="99700"/>
              </a:lnSpc>
              <a:spcBef>
                <a:spcPts val="800"/>
              </a:spcBef>
              <a:buClr>
                <a:srgbClr val="424242"/>
              </a:buClr>
              <a:buFont typeface="Arial Black"/>
              <a:buAutoNum type="arabicPeriod"/>
              <a:tabLst>
                <a:tab pos="430530" algn="l"/>
              </a:tabLst>
            </a:pPr>
            <a:r>
              <a:rPr dirty="0"/>
              <a:t>	</a:t>
            </a:r>
            <a:r>
              <a:rPr dirty="0" sz="1700" spc="-265">
                <a:solidFill>
                  <a:srgbClr val="424242"/>
                </a:solidFill>
                <a:latin typeface="Arial Black"/>
                <a:cs typeface="Arial Black"/>
              </a:rPr>
              <a:t>To 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integrate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this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model </a:t>
            </a:r>
            <a:r>
              <a:rPr dirty="0" sz="1700" spc="-170">
                <a:solidFill>
                  <a:srgbClr val="424242"/>
                </a:solidFill>
                <a:latin typeface="Arial Black"/>
                <a:cs typeface="Arial Black"/>
              </a:rPr>
              <a:t>in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order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to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develop 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simple  </a:t>
            </a:r>
            <a:r>
              <a:rPr dirty="0" sz="1700" spc="-220">
                <a:solidFill>
                  <a:srgbClr val="424242"/>
                </a:solidFill>
                <a:latin typeface="Arial Black"/>
                <a:cs typeface="Arial Black"/>
              </a:rPr>
              <a:t>system</a:t>
            </a:r>
            <a:r>
              <a:rPr dirty="0" sz="1700" spc="1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700" spc="-165">
                <a:solidFill>
                  <a:srgbClr val="424242"/>
                </a:solidFill>
                <a:latin typeface="Arial Black"/>
                <a:cs typeface="Arial Black"/>
              </a:rPr>
              <a:t>through </a:t>
            </a:r>
            <a:r>
              <a:rPr dirty="0" sz="1700" spc="-210">
                <a:solidFill>
                  <a:srgbClr val="424242"/>
                </a:solidFill>
                <a:latin typeface="Arial Black"/>
                <a:cs typeface="Arial Black"/>
              </a:rPr>
              <a:t>which </a:t>
            </a: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user </a:t>
            </a:r>
            <a:r>
              <a:rPr dirty="0" sz="1700" spc="-254">
                <a:solidFill>
                  <a:srgbClr val="424242"/>
                </a:solidFill>
                <a:latin typeface="Arial Black"/>
                <a:cs typeface="Arial Black"/>
              </a:rPr>
              <a:t>can </a:t>
            </a:r>
            <a:r>
              <a:rPr dirty="0" sz="1700" spc="-204">
                <a:solidFill>
                  <a:srgbClr val="424242"/>
                </a:solidFill>
                <a:latin typeface="Arial Black"/>
                <a:cs typeface="Arial Black"/>
              </a:rPr>
              <a:t>interact 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and </a:t>
            </a:r>
            <a:r>
              <a:rPr dirty="0" sz="1700" spc="-170">
                <a:solidFill>
                  <a:srgbClr val="424242"/>
                </a:solidFill>
                <a:latin typeface="Arial Black"/>
                <a:cs typeface="Arial Black"/>
              </a:rPr>
              <a:t>perform  </a:t>
            </a: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predictions </a:t>
            </a:r>
            <a:r>
              <a:rPr dirty="0" sz="1700" spc="-229">
                <a:solidFill>
                  <a:srgbClr val="424242"/>
                </a:solidFill>
                <a:latin typeface="Arial Black"/>
                <a:cs typeface="Arial Black"/>
              </a:rPr>
              <a:t>as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per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his </a:t>
            </a: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requirements </a:t>
            </a:r>
            <a:r>
              <a:rPr dirty="0" sz="1700" spc="-210">
                <a:solidFill>
                  <a:srgbClr val="424242"/>
                </a:solidFill>
                <a:latin typeface="Arial Black"/>
                <a:cs typeface="Arial Black"/>
              </a:rPr>
              <a:t>i.e </a:t>
            </a:r>
            <a:r>
              <a:rPr dirty="0" sz="1700" spc="-220">
                <a:solidFill>
                  <a:srgbClr val="424242"/>
                </a:solidFill>
                <a:latin typeface="Arial Black"/>
                <a:cs typeface="Arial Black"/>
              </a:rPr>
              <a:t>company name  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and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number 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dirty="0" sz="1700" spc="-1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predictions.</a:t>
            </a:r>
            <a:endParaRPr sz="1700">
              <a:latin typeface="Arial Black"/>
              <a:cs typeface="Arial Black"/>
            </a:endParaRPr>
          </a:p>
          <a:p>
            <a:pPr algn="just" marL="343535" marR="5080" indent="-331470">
              <a:lnSpc>
                <a:spcPct val="99900"/>
              </a:lnSpc>
              <a:spcBef>
                <a:spcPts val="785"/>
              </a:spcBef>
              <a:buAutoNum type="arabicPeriod"/>
              <a:tabLst>
                <a:tab pos="344170" algn="l"/>
              </a:tabLst>
            </a:pPr>
            <a:r>
              <a:rPr dirty="0" sz="1700" spc="-265">
                <a:solidFill>
                  <a:srgbClr val="424242"/>
                </a:solidFill>
                <a:latin typeface="Arial Black"/>
                <a:cs typeface="Arial Black"/>
              </a:rPr>
              <a:t>To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provide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insights 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of </a:t>
            </a: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data </a:t>
            </a:r>
            <a:r>
              <a:rPr dirty="0" sz="1700" spc="-170">
                <a:solidFill>
                  <a:srgbClr val="424242"/>
                </a:solidFill>
                <a:latin typeface="Arial Black"/>
                <a:cs typeface="Arial Black"/>
              </a:rPr>
              <a:t>in 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graphical format </a:t>
            </a:r>
            <a:r>
              <a:rPr dirty="0" sz="1700" spc="-229">
                <a:solidFill>
                  <a:srgbClr val="424242"/>
                </a:solidFill>
                <a:latin typeface="Arial Black"/>
                <a:cs typeface="Arial Black"/>
              </a:rPr>
              <a:t>such as 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bar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charts,line </a:t>
            </a:r>
            <a:r>
              <a:rPr dirty="0" sz="1700" spc="-210">
                <a:solidFill>
                  <a:srgbClr val="424242"/>
                </a:solidFill>
                <a:latin typeface="Arial Black"/>
                <a:cs typeface="Arial Black"/>
              </a:rPr>
              <a:t>chart,comparison </a:t>
            </a: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between predicted </a:t>
            </a:r>
            <a:r>
              <a:rPr dirty="0" sz="1700" spc="-204">
                <a:solidFill>
                  <a:srgbClr val="424242"/>
                </a:solidFill>
                <a:latin typeface="Arial Black"/>
                <a:cs typeface="Arial Black"/>
              </a:rPr>
              <a:t>vs  </a:t>
            </a:r>
            <a:r>
              <a:rPr dirty="0" sz="1700" spc="-229">
                <a:solidFill>
                  <a:srgbClr val="424242"/>
                </a:solidFill>
                <a:latin typeface="Arial Black"/>
                <a:cs typeface="Arial Black"/>
              </a:rPr>
              <a:t>actual,accuracy 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of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prediction</a:t>
            </a:r>
            <a:r>
              <a:rPr dirty="0" sz="1700" spc="-1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700" spc="-229">
                <a:solidFill>
                  <a:srgbClr val="424242"/>
                </a:solidFill>
                <a:latin typeface="Arial Black"/>
                <a:cs typeface="Arial Black"/>
              </a:rPr>
              <a:t>etc.</a:t>
            </a:r>
            <a:endParaRPr sz="1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349" y="669243"/>
            <a:ext cx="5797550" cy="892175"/>
          </a:xfrm>
          <a:prstGeom prst="rect"/>
          <a:ln w="31749">
            <a:solidFill>
              <a:srgbClr val="3F3F3F"/>
            </a:solidFill>
          </a:ln>
        </p:spPr>
        <p:txBody>
          <a:bodyPr wrap="square" lIns="0" tIns="2070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30"/>
              </a:spcBef>
            </a:pPr>
            <a:r>
              <a:rPr dirty="0" sz="2800" spc="120"/>
              <a:t>SCOPE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50240" y="1985767"/>
            <a:ext cx="5764530" cy="23958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343535" marR="8890" indent="-331470">
              <a:lnSpc>
                <a:spcPts val="2020"/>
              </a:lnSpc>
              <a:spcBef>
                <a:spcPts val="180"/>
              </a:spcBef>
              <a:buAutoNum type="arabicPeriod"/>
              <a:tabLst>
                <a:tab pos="344170" algn="l"/>
              </a:tabLst>
            </a:pP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The </a:t>
            </a:r>
            <a:r>
              <a:rPr dirty="0" sz="1700" spc="-200">
                <a:solidFill>
                  <a:srgbClr val="424242"/>
                </a:solidFill>
                <a:latin typeface="Arial Black"/>
                <a:cs typeface="Arial Black"/>
              </a:rPr>
              <a:t>project is </a:t>
            </a:r>
            <a:r>
              <a:rPr dirty="0" sz="1700" spc="-220">
                <a:solidFill>
                  <a:srgbClr val="424242"/>
                </a:solidFill>
                <a:latin typeface="Arial Black"/>
                <a:cs typeface="Arial Black"/>
              </a:rPr>
              <a:t>focuses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on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applications 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of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model(LSTM)  </a:t>
            </a:r>
            <a:r>
              <a:rPr dirty="0" sz="1700" spc="-155">
                <a:solidFill>
                  <a:srgbClr val="424242"/>
                </a:solidFill>
                <a:latin typeface="Arial Black"/>
                <a:cs typeface="Arial Black"/>
              </a:rPr>
              <a:t>for </a:t>
            </a:r>
            <a:r>
              <a:rPr dirty="0" sz="1700" spc="-245">
                <a:solidFill>
                  <a:srgbClr val="424242"/>
                </a:solidFill>
                <a:latin typeface="Arial Black"/>
                <a:cs typeface="Arial Black"/>
              </a:rPr>
              <a:t>stock </a:t>
            </a:r>
            <a:r>
              <a:rPr dirty="0" sz="1700" spc="-215">
                <a:solidFill>
                  <a:srgbClr val="424242"/>
                </a:solidFill>
                <a:latin typeface="Arial Black"/>
                <a:cs typeface="Arial Black"/>
              </a:rPr>
              <a:t>price</a:t>
            </a:r>
            <a:r>
              <a:rPr dirty="0" sz="1700" spc="-31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prediction.</a:t>
            </a:r>
            <a:endParaRPr sz="1700">
              <a:latin typeface="Arial Black"/>
              <a:cs typeface="Arial Black"/>
            </a:endParaRPr>
          </a:p>
          <a:p>
            <a:pPr algn="just" marL="343535" marR="5080" indent="-331470">
              <a:lnSpc>
                <a:spcPct val="99900"/>
              </a:lnSpc>
              <a:spcBef>
                <a:spcPts val="730"/>
              </a:spcBef>
              <a:buAutoNum type="arabicPeriod"/>
              <a:tabLst>
                <a:tab pos="344170" algn="l"/>
              </a:tabLst>
            </a:pPr>
            <a:r>
              <a:rPr dirty="0" sz="1700" spc="-200">
                <a:solidFill>
                  <a:srgbClr val="424242"/>
                </a:solidFill>
                <a:latin typeface="Arial Black"/>
                <a:cs typeface="Arial Black"/>
              </a:rPr>
              <a:t>In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this </a:t>
            </a:r>
            <a:r>
              <a:rPr dirty="0" sz="1700" spc="-200">
                <a:solidFill>
                  <a:srgbClr val="424242"/>
                </a:solidFill>
                <a:latin typeface="Arial Black"/>
                <a:cs typeface="Arial Black"/>
              </a:rPr>
              <a:t>project </a:t>
            </a:r>
            <a:r>
              <a:rPr dirty="0" sz="1700" spc="-210">
                <a:solidFill>
                  <a:srgbClr val="424242"/>
                </a:solidFill>
                <a:latin typeface="Arial Black"/>
                <a:cs typeface="Arial Black"/>
              </a:rPr>
              <a:t>we are </a:t>
            </a: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considering </a:t>
            </a:r>
            <a:r>
              <a:rPr dirty="0" sz="1700" spc="-155">
                <a:solidFill>
                  <a:srgbClr val="424242"/>
                </a:solidFill>
                <a:latin typeface="Arial Black"/>
                <a:cs typeface="Arial Black"/>
              </a:rPr>
              <a:t>only </a:t>
            </a:r>
            <a:r>
              <a:rPr dirty="0" sz="1700" spc="-220">
                <a:solidFill>
                  <a:srgbClr val="424242"/>
                </a:solidFill>
                <a:latin typeface="Arial Black"/>
                <a:cs typeface="Arial Black"/>
              </a:rPr>
              <a:t>NIFTY </a:t>
            </a:r>
            <a:r>
              <a:rPr dirty="0" sz="1700" spc="-114">
                <a:solidFill>
                  <a:srgbClr val="424242"/>
                </a:solidFill>
                <a:latin typeface="Arial Black"/>
                <a:cs typeface="Arial Black"/>
              </a:rPr>
              <a:t>50 </a:t>
            </a:r>
            <a:r>
              <a:rPr dirty="0" sz="1700" spc="-170">
                <a:solidFill>
                  <a:srgbClr val="424242"/>
                </a:solidFill>
                <a:latin typeface="Arial Black"/>
                <a:cs typeface="Arial Black"/>
              </a:rPr>
              <a:t>listed </a:t>
            </a:r>
            <a:r>
              <a:rPr dirty="0" sz="1700" spc="22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700" spc="-220">
                <a:solidFill>
                  <a:srgbClr val="424242"/>
                </a:solidFill>
                <a:latin typeface="Arial Black"/>
                <a:cs typeface="Arial Black"/>
              </a:rPr>
              <a:t>companies </a:t>
            </a:r>
            <a:r>
              <a:rPr dirty="0" sz="1700" spc="-229">
                <a:solidFill>
                  <a:srgbClr val="424242"/>
                </a:solidFill>
                <a:latin typeface="Arial Black"/>
                <a:cs typeface="Arial Black"/>
              </a:rPr>
              <a:t>as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their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historical </a:t>
            </a: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data </a:t>
            </a:r>
            <a:r>
              <a:rPr dirty="0" sz="1700" spc="-185">
                <a:solidFill>
                  <a:srgbClr val="424242"/>
                </a:solidFill>
                <a:latin typeface="Arial Black"/>
                <a:cs typeface="Arial Black"/>
              </a:rPr>
              <a:t>and </a:t>
            </a:r>
            <a:r>
              <a:rPr dirty="0" sz="1700" spc="-175">
                <a:solidFill>
                  <a:srgbClr val="424242"/>
                </a:solidFill>
                <a:latin typeface="Arial Black"/>
                <a:cs typeface="Arial Black"/>
              </a:rPr>
              <a:t>real </a:t>
            </a:r>
            <a:r>
              <a:rPr dirty="0" sz="1700" spc="-204">
                <a:solidFill>
                  <a:srgbClr val="424242"/>
                </a:solidFill>
                <a:latin typeface="Arial Black"/>
                <a:cs typeface="Arial Black"/>
              </a:rPr>
              <a:t>time </a:t>
            </a: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data </a:t>
            </a:r>
            <a:r>
              <a:rPr dirty="0" sz="1700" spc="-210">
                <a:solidFill>
                  <a:srgbClr val="424242"/>
                </a:solidFill>
                <a:latin typeface="Arial Black"/>
                <a:cs typeface="Arial Black"/>
              </a:rPr>
              <a:t>are  </a:t>
            </a:r>
            <a:r>
              <a:rPr dirty="0" sz="1700" spc="-220">
                <a:solidFill>
                  <a:srgbClr val="424242"/>
                </a:solidFill>
                <a:latin typeface="Arial Black"/>
                <a:cs typeface="Arial Black"/>
              </a:rPr>
              <a:t>easy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to</a:t>
            </a:r>
            <a:r>
              <a:rPr dirty="0" sz="1700" spc="-4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700" spc="-204">
                <a:solidFill>
                  <a:srgbClr val="424242"/>
                </a:solidFill>
                <a:latin typeface="Arial Black"/>
                <a:cs typeface="Arial Black"/>
              </a:rPr>
              <a:t>fetch.</a:t>
            </a:r>
            <a:endParaRPr sz="1700">
              <a:latin typeface="Arial Black"/>
              <a:cs typeface="Arial Black"/>
            </a:endParaRPr>
          </a:p>
          <a:p>
            <a:pPr algn="just" marL="343535" marR="27940" indent="-331470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344170" algn="l"/>
              </a:tabLst>
            </a:pPr>
            <a:r>
              <a:rPr dirty="0" sz="1700" spc="-265">
                <a:solidFill>
                  <a:srgbClr val="424242"/>
                </a:solidFill>
                <a:latin typeface="Arial Black"/>
                <a:cs typeface="Arial Black"/>
              </a:rPr>
              <a:t>To </a:t>
            </a: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predict </a:t>
            </a:r>
            <a:r>
              <a:rPr dirty="0" sz="1700" spc="-245">
                <a:solidFill>
                  <a:srgbClr val="424242"/>
                </a:solidFill>
                <a:latin typeface="Arial Black"/>
                <a:cs typeface="Arial Black"/>
              </a:rPr>
              <a:t>stock </a:t>
            </a:r>
            <a:r>
              <a:rPr dirty="0" sz="1700" spc="-215">
                <a:solidFill>
                  <a:srgbClr val="424242"/>
                </a:solidFill>
                <a:latin typeface="Arial Black"/>
                <a:cs typeface="Arial Black"/>
              </a:rPr>
              <a:t>price </a:t>
            </a: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user </a:t>
            </a:r>
            <a:r>
              <a:rPr dirty="0" sz="1700" spc="-120">
                <a:solidFill>
                  <a:srgbClr val="424242"/>
                </a:solidFill>
                <a:latin typeface="Arial Black"/>
                <a:cs typeface="Arial Black"/>
              </a:rPr>
              <a:t>will </a:t>
            </a:r>
            <a:r>
              <a:rPr dirty="0" sz="1700" spc="-204">
                <a:solidFill>
                  <a:srgbClr val="424242"/>
                </a:solidFill>
                <a:latin typeface="Arial Black"/>
                <a:cs typeface="Arial Black"/>
              </a:rPr>
              <a:t>have </a:t>
            </a:r>
            <a:r>
              <a:rPr dirty="0" sz="1700" spc="-170">
                <a:solidFill>
                  <a:srgbClr val="424242"/>
                </a:solidFill>
                <a:latin typeface="Arial Black"/>
                <a:cs typeface="Arial Black"/>
              </a:rPr>
              <a:t>option 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of </a:t>
            </a:r>
            <a:r>
              <a:rPr dirty="0" sz="1700" spc="-160">
                <a:solidFill>
                  <a:srgbClr val="424242"/>
                </a:solidFill>
                <a:latin typeface="Arial Black"/>
                <a:cs typeface="Arial Black"/>
              </a:rPr>
              <a:t>uploading  </a:t>
            </a:r>
            <a:r>
              <a:rPr dirty="0" sz="1700" spc="-200">
                <a:solidFill>
                  <a:srgbClr val="424242"/>
                </a:solidFill>
                <a:latin typeface="Arial Black"/>
                <a:cs typeface="Arial Black"/>
              </a:rPr>
              <a:t>dataset 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of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that</a:t>
            </a:r>
            <a:r>
              <a:rPr dirty="0" sz="1700" spc="-4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700" spc="-220">
                <a:solidFill>
                  <a:srgbClr val="424242"/>
                </a:solidFill>
                <a:latin typeface="Arial Black"/>
                <a:cs typeface="Arial Black"/>
              </a:rPr>
              <a:t>company</a:t>
            </a:r>
            <a:endParaRPr sz="1700">
              <a:latin typeface="Arial Black"/>
              <a:cs typeface="Arial Black"/>
            </a:endParaRPr>
          </a:p>
          <a:p>
            <a:pPr algn="just" marL="343535" indent="-33147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44170" algn="l"/>
              </a:tabLst>
            </a:pPr>
            <a:r>
              <a:rPr dirty="0" sz="1700" spc="-195">
                <a:solidFill>
                  <a:srgbClr val="424242"/>
                </a:solidFill>
                <a:latin typeface="Arial Black"/>
                <a:cs typeface="Arial Black"/>
              </a:rPr>
              <a:t>User </a:t>
            </a:r>
            <a:r>
              <a:rPr dirty="0" sz="1700" spc="-120">
                <a:solidFill>
                  <a:srgbClr val="424242"/>
                </a:solidFill>
                <a:latin typeface="Arial Black"/>
                <a:cs typeface="Arial Black"/>
              </a:rPr>
              <a:t>will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be </a:t>
            </a:r>
            <a:r>
              <a:rPr dirty="0" sz="1700" spc="-170">
                <a:solidFill>
                  <a:srgbClr val="424242"/>
                </a:solidFill>
                <a:latin typeface="Arial Black"/>
                <a:cs typeface="Arial Black"/>
              </a:rPr>
              <a:t>able </a:t>
            </a:r>
            <a:r>
              <a:rPr dirty="0" sz="1700" spc="-180">
                <a:solidFill>
                  <a:srgbClr val="424242"/>
                </a:solidFill>
                <a:latin typeface="Arial Black"/>
                <a:cs typeface="Arial Black"/>
              </a:rPr>
              <a:t>to </a:t>
            </a:r>
            <a:r>
              <a:rPr dirty="0" sz="1700" spc="-254">
                <a:solidFill>
                  <a:srgbClr val="424242"/>
                </a:solidFill>
                <a:latin typeface="Arial Black"/>
                <a:cs typeface="Arial Black"/>
              </a:rPr>
              <a:t>make </a:t>
            </a:r>
            <a:r>
              <a:rPr dirty="0" sz="1700" spc="-190">
                <a:solidFill>
                  <a:srgbClr val="424242"/>
                </a:solidFill>
                <a:latin typeface="Arial Black"/>
                <a:cs typeface="Arial Black"/>
              </a:rPr>
              <a:t>prediction </a:t>
            </a:r>
            <a:r>
              <a:rPr dirty="0" sz="1700" spc="-150">
                <a:solidFill>
                  <a:srgbClr val="424242"/>
                </a:solidFill>
                <a:latin typeface="Arial Black"/>
                <a:cs typeface="Arial Black"/>
              </a:rPr>
              <a:t>of </a:t>
            </a:r>
            <a:r>
              <a:rPr dirty="0" sz="1700" spc="-204">
                <a:solidFill>
                  <a:srgbClr val="424242"/>
                </a:solidFill>
                <a:latin typeface="Arial Black"/>
                <a:cs typeface="Arial Black"/>
              </a:rPr>
              <a:t>next </a:t>
            </a:r>
            <a:r>
              <a:rPr dirty="0" sz="1700" spc="-114">
                <a:solidFill>
                  <a:srgbClr val="424242"/>
                </a:solidFill>
                <a:latin typeface="Arial Black"/>
                <a:cs typeface="Arial Black"/>
              </a:rPr>
              <a:t>30</a:t>
            </a:r>
            <a:r>
              <a:rPr dirty="0" sz="1700" spc="4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700" spc="-200">
                <a:solidFill>
                  <a:srgbClr val="424242"/>
                </a:solidFill>
                <a:latin typeface="Arial Black"/>
                <a:cs typeface="Arial Black"/>
              </a:rPr>
              <a:t>days.</a:t>
            </a:r>
            <a:endParaRPr sz="1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42975" y="4453699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394"/>
                </a:moveTo>
                <a:lnTo>
                  <a:pt x="304749" y="97790"/>
                </a:lnTo>
                <a:lnTo>
                  <a:pt x="270408" y="46393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25"/>
                </a:lnTo>
                <a:lnTo>
                  <a:pt x="0" y="688492"/>
                </a:lnTo>
                <a:lnTo>
                  <a:pt x="316801" y="688517"/>
                </a:lnTo>
                <a:lnTo>
                  <a:pt x="316801" y="506425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01178" y="410569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407"/>
                </a:moveTo>
                <a:lnTo>
                  <a:pt x="304749" y="97790"/>
                </a:lnTo>
                <a:lnTo>
                  <a:pt x="270421" y="46405"/>
                </a:lnTo>
                <a:lnTo>
                  <a:pt x="219024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399"/>
                </a:lnTo>
                <a:lnTo>
                  <a:pt x="0" y="854430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30"/>
                </a:lnTo>
                <a:lnTo>
                  <a:pt x="316801" y="506399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59407" y="3757701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788" y="158394"/>
                </a:moveTo>
                <a:lnTo>
                  <a:pt x="304736" y="97777"/>
                </a:lnTo>
                <a:lnTo>
                  <a:pt x="270395" y="46367"/>
                </a:lnTo>
                <a:lnTo>
                  <a:pt x="219011" y="12052"/>
                </a:lnTo>
                <a:lnTo>
                  <a:pt x="158394" y="0"/>
                </a:lnTo>
                <a:lnTo>
                  <a:pt x="108318" y="8077"/>
                </a:lnTo>
                <a:lnTo>
                  <a:pt x="64833" y="30556"/>
                </a:lnTo>
                <a:lnTo>
                  <a:pt x="30556" y="64846"/>
                </a:lnTo>
                <a:lnTo>
                  <a:pt x="8064" y="108318"/>
                </a:lnTo>
                <a:lnTo>
                  <a:pt x="0" y="158394"/>
                </a:lnTo>
                <a:lnTo>
                  <a:pt x="0" y="506399"/>
                </a:lnTo>
                <a:lnTo>
                  <a:pt x="0" y="854392"/>
                </a:lnTo>
                <a:lnTo>
                  <a:pt x="0" y="1202423"/>
                </a:lnTo>
                <a:lnTo>
                  <a:pt x="0" y="1384490"/>
                </a:lnTo>
                <a:lnTo>
                  <a:pt x="316788" y="1384515"/>
                </a:lnTo>
                <a:lnTo>
                  <a:pt x="316788" y="1202423"/>
                </a:lnTo>
                <a:lnTo>
                  <a:pt x="316788" y="854392"/>
                </a:lnTo>
                <a:lnTo>
                  <a:pt x="316788" y="506399"/>
                </a:lnTo>
                <a:lnTo>
                  <a:pt x="316788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17598" y="3409670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01" y="158407"/>
                </a:moveTo>
                <a:lnTo>
                  <a:pt x="304736" y="97790"/>
                </a:lnTo>
                <a:lnTo>
                  <a:pt x="270408" y="46405"/>
                </a:lnTo>
                <a:lnTo>
                  <a:pt x="219011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25"/>
                </a:lnTo>
                <a:lnTo>
                  <a:pt x="0" y="854430"/>
                </a:lnTo>
                <a:lnTo>
                  <a:pt x="0" y="1732546"/>
                </a:lnTo>
                <a:lnTo>
                  <a:pt x="316801" y="1732546"/>
                </a:lnTo>
                <a:lnTo>
                  <a:pt x="316801" y="506425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60957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9" y="396599"/>
                </a:moveTo>
                <a:lnTo>
                  <a:pt x="152829" y="391361"/>
                </a:lnTo>
                <a:lnTo>
                  <a:pt x="111089" y="376443"/>
                </a:lnTo>
                <a:lnTo>
                  <a:pt x="74270" y="353034"/>
                </a:lnTo>
                <a:lnTo>
                  <a:pt x="43562" y="322325"/>
                </a:lnTo>
                <a:lnTo>
                  <a:pt x="20154" y="285506"/>
                </a:lnTo>
                <a:lnTo>
                  <a:pt x="5236" y="243767"/>
                </a:lnTo>
                <a:lnTo>
                  <a:pt x="0" y="198299"/>
                </a:lnTo>
                <a:lnTo>
                  <a:pt x="5236" y="152831"/>
                </a:lnTo>
                <a:lnTo>
                  <a:pt x="20154" y="111092"/>
                </a:lnTo>
                <a:lnTo>
                  <a:pt x="43562" y="74273"/>
                </a:lnTo>
                <a:lnTo>
                  <a:pt x="74270" y="43564"/>
                </a:lnTo>
                <a:lnTo>
                  <a:pt x="111089" y="20155"/>
                </a:lnTo>
                <a:lnTo>
                  <a:pt x="152829" y="5237"/>
                </a:lnTo>
                <a:lnTo>
                  <a:pt x="198299" y="0"/>
                </a:lnTo>
                <a:lnTo>
                  <a:pt x="237169" y="3845"/>
                </a:lnTo>
                <a:lnTo>
                  <a:pt x="274186" y="15094"/>
                </a:lnTo>
                <a:lnTo>
                  <a:pt x="308317" y="33316"/>
                </a:lnTo>
                <a:lnTo>
                  <a:pt x="338524" y="58079"/>
                </a:lnTo>
                <a:lnTo>
                  <a:pt x="363281" y="88282"/>
                </a:lnTo>
                <a:lnTo>
                  <a:pt x="381502" y="122413"/>
                </a:lnTo>
                <a:lnTo>
                  <a:pt x="392752" y="159432"/>
                </a:lnTo>
                <a:lnTo>
                  <a:pt x="396599" y="198299"/>
                </a:lnTo>
                <a:lnTo>
                  <a:pt x="391362" y="243767"/>
                </a:lnTo>
                <a:lnTo>
                  <a:pt x="376445" y="285506"/>
                </a:lnTo>
                <a:lnTo>
                  <a:pt x="353037" y="322325"/>
                </a:lnTo>
                <a:lnTo>
                  <a:pt x="322328" y="353034"/>
                </a:lnTo>
                <a:lnTo>
                  <a:pt x="285509" y="376443"/>
                </a:lnTo>
                <a:lnTo>
                  <a:pt x="243770" y="391361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70318" y="3480803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5816" y="319981"/>
                </a:moveTo>
                <a:lnTo>
                  <a:pt x="114943" y="313739"/>
                </a:lnTo>
                <a:lnTo>
                  <a:pt x="59506" y="284983"/>
                </a:lnTo>
                <a:lnTo>
                  <a:pt x="19293" y="237214"/>
                </a:lnTo>
                <a:lnTo>
                  <a:pt x="406" y="177667"/>
                </a:lnTo>
                <a:lnTo>
                  <a:pt x="0" y="146437"/>
                </a:lnTo>
                <a:lnTo>
                  <a:pt x="5743" y="115439"/>
                </a:lnTo>
                <a:lnTo>
                  <a:pt x="27662" y="69119"/>
                </a:lnTo>
                <a:lnTo>
                  <a:pt x="61721" y="33239"/>
                </a:lnTo>
                <a:lnTo>
                  <a:pt x="104649" y="9599"/>
                </a:lnTo>
                <a:lnTo>
                  <a:pt x="153180" y="0"/>
                </a:lnTo>
                <a:lnTo>
                  <a:pt x="204043" y="6239"/>
                </a:lnTo>
                <a:lnTo>
                  <a:pt x="250372" y="28159"/>
                </a:lnTo>
                <a:lnTo>
                  <a:pt x="286253" y="62217"/>
                </a:lnTo>
                <a:lnTo>
                  <a:pt x="309890" y="105146"/>
                </a:lnTo>
                <a:lnTo>
                  <a:pt x="319485" y="153676"/>
                </a:lnTo>
                <a:lnTo>
                  <a:pt x="313243" y="204539"/>
                </a:lnTo>
                <a:lnTo>
                  <a:pt x="291326" y="250869"/>
                </a:lnTo>
                <a:lnTo>
                  <a:pt x="257272" y="286750"/>
                </a:lnTo>
                <a:lnTo>
                  <a:pt x="214347" y="310386"/>
                </a:lnTo>
                <a:lnTo>
                  <a:pt x="165816" y="319981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47775" y="2704274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228" y="317627"/>
                </a:moveTo>
                <a:lnTo>
                  <a:pt x="633590" y="295325"/>
                </a:lnTo>
                <a:lnTo>
                  <a:pt x="632358" y="274955"/>
                </a:lnTo>
                <a:lnTo>
                  <a:pt x="631952" y="273075"/>
                </a:lnTo>
                <a:lnTo>
                  <a:pt x="631786" y="270687"/>
                </a:lnTo>
                <a:lnTo>
                  <a:pt x="626135" y="245414"/>
                </a:lnTo>
                <a:lnTo>
                  <a:pt x="622833" y="229704"/>
                </a:lnTo>
                <a:lnTo>
                  <a:pt x="622312" y="228307"/>
                </a:lnTo>
                <a:lnTo>
                  <a:pt x="621779" y="225894"/>
                </a:lnTo>
                <a:lnTo>
                  <a:pt x="611314" y="198450"/>
                </a:lnTo>
                <a:lnTo>
                  <a:pt x="607009" y="186728"/>
                </a:lnTo>
                <a:lnTo>
                  <a:pt x="606501" y="185813"/>
                </a:lnTo>
                <a:lnTo>
                  <a:pt x="605713" y="183718"/>
                </a:lnTo>
                <a:lnTo>
                  <a:pt x="590791" y="156832"/>
                </a:lnTo>
                <a:lnTo>
                  <a:pt x="585279" y="146646"/>
                </a:lnTo>
                <a:lnTo>
                  <a:pt x="584771" y="145986"/>
                </a:lnTo>
                <a:lnTo>
                  <a:pt x="584060" y="144678"/>
                </a:lnTo>
                <a:lnTo>
                  <a:pt x="564476" y="118732"/>
                </a:lnTo>
                <a:lnTo>
                  <a:pt x="558050" y="110083"/>
                </a:lnTo>
                <a:lnTo>
                  <a:pt x="557707" y="109753"/>
                </a:lnTo>
                <a:lnTo>
                  <a:pt x="557326" y="109232"/>
                </a:lnTo>
                <a:lnTo>
                  <a:pt x="525995" y="77901"/>
                </a:lnTo>
                <a:lnTo>
                  <a:pt x="525716" y="77647"/>
                </a:lnTo>
                <a:lnTo>
                  <a:pt x="520128" y="73482"/>
                </a:lnTo>
                <a:lnTo>
                  <a:pt x="490562" y="51168"/>
                </a:lnTo>
                <a:lnTo>
                  <a:pt x="489369" y="50520"/>
                </a:lnTo>
                <a:lnTo>
                  <a:pt x="488657" y="49974"/>
                </a:lnTo>
                <a:lnTo>
                  <a:pt x="479666" y="45135"/>
                </a:lnTo>
                <a:lnTo>
                  <a:pt x="451523" y="29527"/>
                </a:lnTo>
                <a:lnTo>
                  <a:pt x="448779" y="28486"/>
                </a:lnTo>
                <a:lnTo>
                  <a:pt x="447281" y="27673"/>
                </a:lnTo>
                <a:lnTo>
                  <a:pt x="435635" y="23469"/>
                </a:lnTo>
                <a:lnTo>
                  <a:pt x="409359" y="13449"/>
                </a:lnTo>
                <a:lnTo>
                  <a:pt x="405472" y="12585"/>
                </a:lnTo>
                <a:lnTo>
                  <a:pt x="403059" y="11709"/>
                </a:lnTo>
                <a:lnTo>
                  <a:pt x="387286" y="8521"/>
                </a:lnTo>
                <a:lnTo>
                  <a:pt x="364553" y="3441"/>
                </a:lnTo>
                <a:lnTo>
                  <a:pt x="360819" y="3175"/>
                </a:lnTo>
                <a:lnTo>
                  <a:pt x="357720" y="2540"/>
                </a:lnTo>
                <a:lnTo>
                  <a:pt x="336842" y="1409"/>
                </a:lnTo>
                <a:lnTo>
                  <a:pt x="317627" y="0"/>
                </a:lnTo>
                <a:lnTo>
                  <a:pt x="314731" y="215"/>
                </a:lnTo>
                <a:lnTo>
                  <a:pt x="311988" y="63"/>
                </a:lnTo>
                <a:lnTo>
                  <a:pt x="290728" y="1981"/>
                </a:lnTo>
                <a:lnTo>
                  <a:pt x="270687" y="3441"/>
                </a:lnTo>
                <a:lnTo>
                  <a:pt x="268211" y="4000"/>
                </a:lnTo>
                <a:lnTo>
                  <a:pt x="266585" y="4140"/>
                </a:lnTo>
                <a:lnTo>
                  <a:pt x="251231" y="7797"/>
                </a:lnTo>
                <a:lnTo>
                  <a:pt x="225894" y="13449"/>
                </a:lnTo>
                <a:lnTo>
                  <a:pt x="223380" y="14414"/>
                </a:lnTo>
                <a:lnTo>
                  <a:pt x="222224" y="14681"/>
                </a:lnTo>
                <a:lnTo>
                  <a:pt x="210731" y="19240"/>
                </a:lnTo>
                <a:lnTo>
                  <a:pt x="183718" y="29527"/>
                </a:lnTo>
                <a:lnTo>
                  <a:pt x="181229" y="30911"/>
                </a:lnTo>
                <a:lnTo>
                  <a:pt x="179641" y="31534"/>
                </a:lnTo>
                <a:lnTo>
                  <a:pt x="167805" y="38354"/>
                </a:lnTo>
                <a:lnTo>
                  <a:pt x="144678" y="51168"/>
                </a:lnTo>
                <a:lnTo>
                  <a:pt x="141897" y="53263"/>
                </a:lnTo>
                <a:lnTo>
                  <a:pt x="139560" y="54610"/>
                </a:lnTo>
                <a:lnTo>
                  <a:pt x="128219" y="63588"/>
                </a:lnTo>
                <a:lnTo>
                  <a:pt x="109245" y="77901"/>
                </a:lnTo>
                <a:lnTo>
                  <a:pt x="105867" y="81280"/>
                </a:lnTo>
                <a:lnTo>
                  <a:pt x="102704" y="83781"/>
                </a:lnTo>
                <a:lnTo>
                  <a:pt x="103009" y="84137"/>
                </a:lnTo>
                <a:lnTo>
                  <a:pt x="77914" y="109232"/>
                </a:lnTo>
                <a:lnTo>
                  <a:pt x="51168" y="144678"/>
                </a:lnTo>
                <a:lnTo>
                  <a:pt x="29527" y="183718"/>
                </a:lnTo>
                <a:lnTo>
                  <a:pt x="13449" y="225894"/>
                </a:lnTo>
                <a:lnTo>
                  <a:pt x="3441" y="270687"/>
                </a:lnTo>
                <a:lnTo>
                  <a:pt x="0" y="317627"/>
                </a:lnTo>
                <a:lnTo>
                  <a:pt x="3441" y="364553"/>
                </a:lnTo>
                <a:lnTo>
                  <a:pt x="13449" y="409346"/>
                </a:lnTo>
                <a:lnTo>
                  <a:pt x="29527" y="451510"/>
                </a:lnTo>
                <a:lnTo>
                  <a:pt x="51168" y="490562"/>
                </a:lnTo>
                <a:lnTo>
                  <a:pt x="77914" y="525995"/>
                </a:lnTo>
                <a:lnTo>
                  <a:pt x="109245" y="557326"/>
                </a:lnTo>
                <a:lnTo>
                  <a:pt x="144678" y="584060"/>
                </a:lnTo>
                <a:lnTo>
                  <a:pt x="183718" y="605701"/>
                </a:lnTo>
                <a:lnTo>
                  <a:pt x="225894" y="621779"/>
                </a:lnTo>
                <a:lnTo>
                  <a:pt x="270687" y="631786"/>
                </a:lnTo>
                <a:lnTo>
                  <a:pt x="317627" y="635228"/>
                </a:lnTo>
                <a:lnTo>
                  <a:pt x="367614" y="631266"/>
                </a:lnTo>
                <a:lnTo>
                  <a:pt x="415912" y="619633"/>
                </a:lnTo>
                <a:lnTo>
                  <a:pt x="461683" y="600684"/>
                </a:lnTo>
                <a:lnTo>
                  <a:pt x="504063" y="574751"/>
                </a:lnTo>
                <a:lnTo>
                  <a:pt x="542201" y="542201"/>
                </a:lnTo>
                <a:lnTo>
                  <a:pt x="574751" y="504063"/>
                </a:lnTo>
                <a:lnTo>
                  <a:pt x="600684" y="461683"/>
                </a:lnTo>
                <a:lnTo>
                  <a:pt x="619645" y="415912"/>
                </a:lnTo>
                <a:lnTo>
                  <a:pt x="631266" y="367601"/>
                </a:lnTo>
                <a:lnTo>
                  <a:pt x="634885" y="321881"/>
                </a:lnTo>
                <a:lnTo>
                  <a:pt x="635203" y="321881"/>
                </a:lnTo>
                <a:lnTo>
                  <a:pt x="635063" y="319659"/>
                </a:lnTo>
                <a:lnTo>
                  <a:pt x="635228" y="31762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60944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5925" y="396596"/>
                </a:moveTo>
                <a:lnTo>
                  <a:pt x="152280" y="391201"/>
                </a:lnTo>
                <a:lnTo>
                  <a:pt x="109912" y="375804"/>
                </a:lnTo>
                <a:lnTo>
                  <a:pt x="72097" y="351269"/>
                </a:lnTo>
                <a:lnTo>
                  <a:pt x="41493" y="319687"/>
                </a:lnTo>
                <a:lnTo>
                  <a:pt x="18806" y="282558"/>
                </a:lnTo>
                <a:lnTo>
                  <a:pt x="4740" y="241383"/>
                </a:lnTo>
                <a:lnTo>
                  <a:pt x="0" y="197661"/>
                </a:lnTo>
                <a:lnTo>
                  <a:pt x="5288" y="152894"/>
                </a:lnTo>
                <a:lnTo>
                  <a:pt x="20513" y="110464"/>
                </a:lnTo>
                <a:lnTo>
                  <a:pt x="44248" y="73440"/>
                </a:lnTo>
                <a:lnTo>
                  <a:pt x="75194" y="42853"/>
                </a:lnTo>
                <a:lnTo>
                  <a:pt x="112052" y="19732"/>
                </a:lnTo>
                <a:lnTo>
                  <a:pt x="153525" y="5104"/>
                </a:lnTo>
                <a:lnTo>
                  <a:pt x="198312" y="0"/>
                </a:lnTo>
                <a:lnTo>
                  <a:pt x="198312" y="198299"/>
                </a:lnTo>
                <a:lnTo>
                  <a:pt x="356562" y="78814"/>
                </a:lnTo>
                <a:lnTo>
                  <a:pt x="379477" y="117635"/>
                </a:lnTo>
                <a:lnTo>
                  <a:pt x="392795" y="159549"/>
                </a:lnTo>
                <a:lnTo>
                  <a:pt x="396556" y="202899"/>
                </a:lnTo>
                <a:lnTo>
                  <a:pt x="390795" y="246027"/>
                </a:lnTo>
                <a:lnTo>
                  <a:pt x="375552" y="287278"/>
                </a:lnTo>
                <a:lnTo>
                  <a:pt x="350862" y="324994"/>
                </a:lnTo>
                <a:lnTo>
                  <a:pt x="318318" y="356188"/>
                </a:lnTo>
                <a:lnTo>
                  <a:pt x="280566" y="378748"/>
                </a:lnTo>
                <a:lnTo>
                  <a:pt x="239228" y="392331"/>
                </a:lnTo>
                <a:lnTo>
                  <a:pt x="195925" y="396596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76616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293" y="295440"/>
                </a:lnTo>
                <a:lnTo>
                  <a:pt x="624078" y="284657"/>
                </a:lnTo>
                <a:lnTo>
                  <a:pt x="621499" y="268655"/>
                </a:lnTo>
                <a:lnTo>
                  <a:pt x="620191" y="255993"/>
                </a:lnTo>
                <a:lnTo>
                  <a:pt x="618413" y="249440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561" y="111912"/>
                </a:lnTo>
                <a:lnTo>
                  <a:pt x="531355" y="89090"/>
                </a:lnTo>
                <a:lnTo>
                  <a:pt x="528701" y="86868"/>
                </a:lnTo>
                <a:lnTo>
                  <a:pt x="526694" y="84658"/>
                </a:lnTo>
                <a:lnTo>
                  <a:pt x="513435" y="74028"/>
                </a:lnTo>
                <a:lnTo>
                  <a:pt x="495909" y="59270"/>
                </a:lnTo>
                <a:lnTo>
                  <a:pt x="492264" y="57035"/>
                </a:lnTo>
                <a:lnTo>
                  <a:pt x="489165" y="54533"/>
                </a:lnTo>
                <a:lnTo>
                  <a:pt x="474967" y="46367"/>
                </a:lnTo>
                <a:lnTo>
                  <a:pt x="456488" y="34950"/>
                </a:lnTo>
                <a:lnTo>
                  <a:pt x="451332" y="32740"/>
                </a:lnTo>
                <a:lnTo>
                  <a:pt x="447560" y="30556"/>
                </a:lnTo>
                <a:lnTo>
                  <a:pt x="434809" y="25628"/>
                </a:lnTo>
                <a:lnTo>
                  <a:pt x="414985" y="17081"/>
                </a:lnTo>
                <a:lnTo>
                  <a:pt x="407822" y="15176"/>
                </a:lnTo>
                <a:lnTo>
                  <a:pt x="402678" y="13169"/>
                </a:lnTo>
                <a:lnTo>
                  <a:pt x="390347" y="10490"/>
                </a:lnTo>
                <a:lnTo>
                  <a:pt x="372071" y="5588"/>
                </a:lnTo>
                <a:lnTo>
                  <a:pt x="362699" y="4470"/>
                </a:lnTo>
                <a:lnTo>
                  <a:pt x="355295" y="2844"/>
                </a:lnTo>
                <a:lnTo>
                  <a:pt x="343750" y="2184"/>
                </a:lnTo>
                <a:lnTo>
                  <a:pt x="328434" y="330"/>
                </a:lnTo>
                <a:lnTo>
                  <a:pt x="316141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297" y="34366"/>
                </a:lnTo>
                <a:lnTo>
                  <a:pt x="162648" y="38239"/>
                </a:lnTo>
                <a:lnTo>
                  <a:pt x="161658" y="38887"/>
                </a:lnTo>
                <a:lnTo>
                  <a:pt x="160108" y="39611"/>
                </a:lnTo>
                <a:lnTo>
                  <a:pt x="122961" y="63969"/>
                </a:lnTo>
                <a:lnTo>
                  <a:pt x="122174" y="64668"/>
                </a:lnTo>
                <a:lnTo>
                  <a:pt x="122034" y="64757"/>
                </a:lnTo>
                <a:lnTo>
                  <a:pt x="119761" y="66814"/>
                </a:lnTo>
                <a:lnTo>
                  <a:pt x="89141" y="93916"/>
                </a:lnTo>
                <a:lnTo>
                  <a:pt x="87566" y="95783"/>
                </a:lnTo>
                <a:lnTo>
                  <a:pt x="86271" y="96951"/>
                </a:lnTo>
                <a:lnTo>
                  <a:pt x="76339" y="109131"/>
                </a:lnTo>
                <a:lnTo>
                  <a:pt x="59309" y="129362"/>
                </a:lnTo>
                <a:lnTo>
                  <a:pt x="57759" y="131914"/>
                </a:lnTo>
                <a:lnTo>
                  <a:pt x="55918" y="134162"/>
                </a:lnTo>
                <a:lnTo>
                  <a:pt x="43472" y="155359"/>
                </a:lnTo>
                <a:lnTo>
                  <a:pt x="33629" y="171513"/>
                </a:lnTo>
                <a:lnTo>
                  <a:pt x="32791" y="173532"/>
                </a:lnTo>
                <a:lnTo>
                  <a:pt x="31546" y="175666"/>
                </a:lnTo>
                <a:lnTo>
                  <a:pt x="22072" y="199644"/>
                </a:lnTo>
                <a:lnTo>
                  <a:pt x="15049" y="216750"/>
                </a:lnTo>
                <a:lnTo>
                  <a:pt x="14630" y="218465"/>
                </a:lnTo>
                <a:lnTo>
                  <a:pt x="13728" y="220776"/>
                </a:lnTo>
                <a:lnTo>
                  <a:pt x="8420" y="244602"/>
                </a:lnTo>
                <a:lnTo>
                  <a:pt x="3771" y="264185"/>
                </a:lnTo>
                <a:lnTo>
                  <a:pt x="3606" y="266255"/>
                </a:lnTo>
                <a:lnTo>
                  <a:pt x="3048" y="268782"/>
                </a:lnTo>
                <a:lnTo>
                  <a:pt x="1816" y="289344"/>
                </a:lnTo>
                <a:lnTo>
                  <a:pt x="0" y="312940"/>
                </a:lnTo>
                <a:lnTo>
                  <a:pt x="241" y="315963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46" y="533882"/>
                </a:lnTo>
                <a:lnTo>
                  <a:pt x="129438" y="565861"/>
                </a:lnTo>
                <a:lnTo>
                  <a:pt x="168859" y="590194"/>
                </a:lnTo>
                <a:lnTo>
                  <a:pt x="210362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11" y="604177"/>
                </a:lnTo>
                <a:lnTo>
                  <a:pt x="463715" y="586232"/>
                </a:lnTo>
                <a:lnTo>
                  <a:pt x="463905" y="586143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93" y="559371"/>
                </a:lnTo>
                <a:lnTo>
                  <a:pt x="505701" y="558507"/>
                </a:lnTo>
                <a:lnTo>
                  <a:pt x="514324" y="550583"/>
                </a:lnTo>
                <a:lnTo>
                  <a:pt x="536181" y="531215"/>
                </a:lnTo>
                <a:lnTo>
                  <a:pt x="538924" y="527951"/>
                </a:lnTo>
                <a:lnTo>
                  <a:pt x="541909" y="525208"/>
                </a:lnTo>
                <a:lnTo>
                  <a:pt x="552665" y="511632"/>
                </a:lnTo>
                <a:lnTo>
                  <a:pt x="566013" y="495769"/>
                </a:lnTo>
                <a:lnTo>
                  <a:pt x="568782" y="491286"/>
                </a:lnTo>
                <a:lnTo>
                  <a:pt x="572020" y="487197"/>
                </a:lnTo>
                <a:lnTo>
                  <a:pt x="579958" y="473176"/>
                </a:lnTo>
                <a:lnTo>
                  <a:pt x="590346" y="456361"/>
                </a:lnTo>
                <a:lnTo>
                  <a:pt x="593039" y="450088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23"/>
                </a:lnTo>
                <a:lnTo>
                  <a:pt x="619709" y="371970"/>
                </a:lnTo>
                <a:lnTo>
                  <a:pt x="620966" y="361454"/>
                </a:lnTo>
                <a:lnTo>
                  <a:pt x="622693" y="353326"/>
                </a:lnTo>
                <a:lnTo>
                  <a:pt x="623277" y="342315"/>
                </a:lnTo>
                <a:lnTo>
                  <a:pt x="624967" y="328333"/>
                </a:lnTo>
                <a:lnTo>
                  <a:pt x="624700" y="315671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5399839" y="356356"/>
            <a:ext cx="2577465" cy="2577465"/>
            <a:chOff x="5399839" y="356356"/>
            <a:chExt cx="2577465" cy="2577465"/>
          </a:xfrm>
        </p:grpSpPr>
        <p:sp>
          <p:nvSpPr>
            <p:cNvPr id="13" name="object 13"/>
            <p:cNvSpPr/>
            <p:nvPr/>
          </p:nvSpPr>
          <p:spPr>
            <a:xfrm>
              <a:off x="5399837" y="356374"/>
              <a:ext cx="2577465" cy="2577465"/>
            </a:xfrm>
            <a:custGeom>
              <a:avLst/>
              <a:gdLst/>
              <a:ahLst/>
              <a:cxnLst/>
              <a:rect l="l" t="t" r="r" b="b"/>
              <a:pathLst>
                <a:path w="2577465" h="2577465">
                  <a:moveTo>
                    <a:pt x="2576995" y="1288491"/>
                  </a:moveTo>
                  <a:lnTo>
                    <a:pt x="2575979" y="1237348"/>
                  </a:lnTo>
                  <a:lnTo>
                    <a:pt x="2572943" y="1186472"/>
                  </a:lnTo>
                  <a:lnTo>
                    <a:pt x="2567927" y="1135900"/>
                  </a:lnTo>
                  <a:lnTo>
                    <a:pt x="2560942" y="1085710"/>
                  </a:lnTo>
                  <a:lnTo>
                    <a:pt x="2552001" y="1035951"/>
                  </a:lnTo>
                  <a:lnTo>
                    <a:pt x="2541143" y="986663"/>
                  </a:lnTo>
                  <a:lnTo>
                    <a:pt x="2528379" y="937907"/>
                  </a:lnTo>
                  <a:lnTo>
                    <a:pt x="2513736" y="889749"/>
                  </a:lnTo>
                  <a:lnTo>
                    <a:pt x="2497239" y="842225"/>
                  </a:lnTo>
                  <a:lnTo>
                    <a:pt x="2478913" y="795401"/>
                  </a:lnTo>
                  <a:lnTo>
                    <a:pt x="2458770" y="749338"/>
                  </a:lnTo>
                  <a:lnTo>
                    <a:pt x="2436825" y="704062"/>
                  </a:lnTo>
                  <a:lnTo>
                    <a:pt x="2413127" y="659663"/>
                  </a:lnTo>
                  <a:lnTo>
                    <a:pt x="2387676" y="616165"/>
                  </a:lnTo>
                  <a:lnTo>
                    <a:pt x="2360511" y="573633"/>
                  </a:lnTo>
                  <a:lnTo>
                    <a:pt x="2331631" y="532130"/>
                  </a:lnTo>
                  <a:lnTo>
                    <a:pt x="2301087" y="491693"/>
                  </a:lnTo>
                  <a:lnTo>
                    <a:pt x="2268880" y="452386"/>
                  </a:lnTo>
                  <a:lnTo>
                    <a:pt x="2235047" y="414274"/>
                  </a:lnTo>
                  <a:lnTo>
                    <a:pt x="2199589" y="377393"/>
                  </a:lnTo>
                  <a:lnTo>
                    <a:pt x="2162708" y="341934"/>
                  </a:lnTo>
                  <a:lnTo>
                    <a:pt x="2124583" y="308102"/>
                  </a:lnTo>
                  <a:lnTo>
                    <a:pt x="2085276" y="275894"/>
                  </a:lnTo>
                  <a:lnTo>
                    <a:pt x="2044852" y="245351"/>
                  </a:lnTo>
                  <a:lnTo>
                    <a:pt x="2003336" y="216484"/>
                  </a:lnTo>
                  <a:lnTo>
                    <a:pt x="1960816" y="189306"/>
                  </a:lnTo>
                  <a:lnTo>
                    <a:pt x="1917319" y="163855"/>
                  </a:lnTo>
                  <a:lnTo>
                    <a:pt x="1872907" y="140157"/>
                  </a:lnTo>
                  <a:lnTo>
                    <a:pt x="1827644" y="118224"/>
                  </a:lnTo>
                  <a:lnTo>
                    <a:pt x="1781568" y="98082"/>
                  </a:lnTo>
                  <a:lnTo>
                    <a:pt x="1734743" y="79743"/>
                  </a:lnTo>
                  <a:lnTo>
                    <a:pt x="1687233" y="63246"/>
                  </a:lnTo>
                  <a:lnTo>
                    <a:pt x="1639074" y="48602"/>
                  </a:lnTo>
                  <a:lnTo>
                    <a:pt x="1590319" y="35839"/>
                  </a:lnTo>
                  <a:lnTo>
                    <a:pt x="1541030" y="24980"/>
                  </a:lnTo>
                  <a:lnTo>
                    <a:pt x="1491272" y="16052"/>
                  </a:lnTo>
                  <a:lnTo>
                    <a:pt x="1441081" y="9055"/>
                  </a:lnTo>
                  <a:lnTo>
                    <a:pt x="1390523" y="4038"/>
                  </a:lnTo>
                  <a:lnTo>
                    <a:pt x="1339634" y="1016"/>
                  </a:lnTo>
                  <a:lnTo>
                    <a:pt x="1288491" y="0"/>
                  </a:lnTo>
                  <a:lnTo>
                    <a:pt x="1240193" y="889"/>
                  </a:lnTo>
                  <a:lnTo>
                    <a:pt x="1192326" y="3530"/>
                  </a:lnTo>
                  <a:lnTo>
                    <a:pt x="1144955" y="7899"/>
                  </a:lnTo>
                  <a:lnTo>
                    <a:pt x="1098092" y="13970"/>
                  </a:lnTo>
                  <a:lnTo>
                    <a:pt x="1051763" y="21691"/>
                  </a:lnTo>
                  <a:lnTo>
                    <a:pt x="1006017" y="31051"/>
                  </a:lnTo>
                  <a:lnTo>
                    <a:pt x="960869" y="42011"/>
                  </a:lnTo>
                  <a:lnTo>
                    <a:pt x="916355" y="54546"/>
                  </a:lnTo>
                  <a:lnTo>
                    <a:pt x="872515" y="68618"/>
                  </a:lnTo>
                  <a:lnTo>
                    <a:pt x="829360" y="84201"/>
                  </a:lnTo>
                  <a:lnTo>
                    <a:pt x="786955" y="101257"/>
                  </a:lnTo>
                  <a:lnTo>
                    <a:pt x="745286" y="119748"/>
                  </a:lnTo>
                  <a:lnTo>
                    <a:pt x="704430" y="139661"/>
                  </a:lnTo>
                  <a:lnTo>
                    <a:pt x="664387" y="160959"/>
                  </a:lnTo>
                  <a:lnTo>
                    <a:pt x="625195" y="183616"/>
                  </a:lnTo>
                  <a:lnTo>
                    <a:pt x="586892" y="207581"/>
                  </a:lnTo>
                  <a:lnTo>
                    <a:pt x="549503" y="232841"/>
                  </a:lnTo>
                  <a:lnTo>
                    <a:pt x="513054" y="259359"/>
                  </a:lnTo>
                  <a:lnTo>
                    <a:pt x="477596" y="287096"/>
                  </a:lnTo>
                  <a:lnTo>
                    <a:pt x="443141" y="316039"/>
                  </a:lnTo>
                  <a:lnTo>
                    <a:pt x="409727" y="346151"/>
                  </a:lnTo>
                  <a:lnTo>
                    <a:pt x="377380" y="377393"/>
                  </a:lnTo>
                  <a:lnTo>
                    <a:pt x="346151" y="409727"/>
                  </a:lnTo>
                  <a:lnTo>
                    <a:pt x="316039" y="443141"/>
                  </a:lnTo>
                  <a:lnTo>
                    <a:pt x="287096" y="477596"/>
                  </a:lnTo>
                  <a:lnTo>
                    <a:pt x="259359" y="513067"/>
                  </a:lnTo>
                  <a:lnTo>
                    <a:pt x="232841" y="549503"/>
                  </a:lnTo>
                  <a:lnTo>
                    <a:pt x="207581" y="586892"/>
                  </a:lnTo>
                  <a:lnTo>
                    <a:pt x="183616" y="625195"/>
                  </a:lnTo>
                  <a:lnTo>
                    <a:pt x="160959" y="664387"/>
                  </a:lnTo>
                  <a:lnTo>
                    <a:pt x="139661" y="704430"/>
                  </a:lnTo>
                  <a:lnTo>
                    <a:pt x="119748" y="745299"/>
                  </a:lnTo>
                  <a:lnTo>
                    <a:pt x="101257" y="786955"/>
                  </a:lnTo>
                  <a:lnTo>
                    <a:pt x="84201" y="829373"/>
                  </a:lnTo>
                  <a:lnTo>
                    <a:pt x="68618" y="872515"/>
                  </a:lnTo>
                  <a:lnTo>
                    <a:pt x="54546" y="916355"/>
                  </a:lnTo>
                  <a:lnTo>
                    <a:pt x="42011" y="960869"/>
                  </a:lnTo>
                  <a:lnTo>
                    <a:pt x="31051" y="1006017"/>
                  </a:lnTo>
                  <a:lnTo>
                    <a:pt x="21691" y="1051763"/>
                  </a:lnTo>
                  <a:lnTo>
                    <a:pt x="13970" y="1098092"/>
                  </a:lnTo>
                  <a:lnTo>
                    <a:pt x="7899" y="1144955"/>
                  </a:lnTo>
                  <a:lnTo>
                    <a:pt x="3530" y="1192326"/>
                  </a:lnTo>
                  <a:lnTo>
                    <a:pt x="1485" y="1229283"/>
                  </a:lnTo>
                  <a:lnTo>
                    <a:pt x="1435" y="1230122"/>
                  </a:lnTo>
                  <a:lnTo>
                    <a:pt x="1422" y="1230515"/>
                  </a:lnTo>
                  <a:lnTo>
                    <a:pt x="889" y="1240193"/>
                  </a:lnTo>
                  <a:lnTo>
                    <a:pt x="482" y="1261732"/>
                  </a:lnTo>
                  <a:lnTo>
                    <a:pt x="25" y="1277391"/>
                  </a:lnTo>
                  <a:lnTo>
                    <a:pt x="63" y="1284516"/>
                  </a:lnTo>
                  <a:lnTo>
                    <a:pt x="0" y="1288491"/>
                  </a:lnTo>
                  <a:lnTo>
                    <a:pt x="152" y="1297051"/>
                  </a:lnTo>
                  <a:lnTo>
                    <a:pt x="342" y="1324660"/>
                  </a:lnTo>
                  <a:lnTo>
                    <a:pt x="2387" y="1371892"/>
                  </a:lnTo>
                  <a:lnTo>
                    <a:pt x="6172" y="1419009"/>
                  </a:lnTo>
                  <a:lnTo>
                    <a:pt x="11671" y="1465986"/>
                  </a:lnTo>
                  <a:lnTo>
                    <a:pt x="18910" y="1512760"/>
                  </a:lnTo>
                  <a:lnTo>
                    <a:pt x="27863" y="1559293"/>
                  </a:lnTo>
                  <a:lnTo>
                    <a:pt x="38531" y="1605521"/>
                  </a:lnTo>
                  <a:lnTo>
                    <a:pt x="50927" y="1651406"/>
                  </a:lnTo>
                  <a:lnTo>
                    <a:pt x="65036" y="1696897"/>
                  </a:lnTo>
                  <a:lnTo>
                    <a:pt x="80860" y="1741944"/>
                  </a:lnTo>
                  <a:lnTo>
                    <a:pt x="98399" y="1786483"/>
                  </a:lnTo>
                  <a:lnTo>
                    <a:pt x="117640" y="1830489"/>
                  </a:lnTo>
                  <a:lnTo>
                    <a:pt x="138595" y="1873910"/>
                  </a:lnTo>
                  <a:lnTo>
                    <a:pt x="161251" y="1916671"/>
                  </a:lnTo>
                  <a:lnTo>
                    <a:pt x="185610" y="1958746"/>
                  </a:lnTo>
                  <a:lnTo>
                    <a:pt x="211670" y="2000084"/>
                  </a:lnTo>
                  <a:lnTo>
                    <a:pt x="213512" y="1998878"/>
                  </a:lnTo>
                  <a:lnTo>
                    <a:pt x="232841" y="2027491"/>
                  </a:lnTo>
                  <a:lnTo>
                    <a:pt x="259359" y="2063927"/>
                  </a:lnTo>
                  <a:lnTo>
                    <a:pt x="287096" y="2099386"/>
                  </a:lnTo>
                  <a:lnTo>
                    <a:pt x="316039" y="2133841"/>
                  </a:lnTo>
                  <a:lnTo>
                    <a:pt x="346151" y="2167255"/>
                  </a:lnTo>
                  <a:lnTo>
                    <a:pt x="377380" y="2199602"/>
                  </a:lnTo>
                  <a:lnTo>
                    <a:pt x="409727" y="2230844"/>
                  </a:lnTo>
                  <a:lnTo>
                    <a:pt x="443141" y="2260955"/>
                  </a:lnTo>
                  <a:lnTo>
                    <a:pt x="477596" y="2289886"/>
                  </a:lnTo>
                  <a:lnTo>
                    <a:pt x="513054" y="2317635"/>
                  </a:lnTo>
                  <a:lnTo>
                    <a:pt x="549503" y="2344153"/>
                  </a:lnTo>
                  <a:lnTo>
                    <a:pt x="586892" y="2369413"/>
                  </a:lnTo>
                  <a:lnTo>
                    <a:pt x="625195" y="2393378"/>
                  </a:lnTo>
                  <a:lnTo>
                    <a:pt x="664387" y="2416035"/>
                  </a:lnTo>
                  <a:lnTo>
                    <a:pt x="704430" y="2437333"/>
                  </a:lnTo>
                  <a:lnTo>
                    <a:pt x="745286" y="2457246"/>
                  </a:lnTo>
                  <a:lnTo>
                    <a:pt x="786955" y="2475738"/>
                  </a:lnTo>
                  <a:lnTo>
                    <a:pt x="829360" y="2492794"/>
                  </a:lnTo>
                  <a:lnTo>
                    <a:pt x="872515" y="2508377"/>
                  </a:lnTo>
                  <a:lnTo>
                    <a:pt x="916355" y="2522448"/>
                  </a:lnTo>
                  <a:lnTo>
                    <a:pt x="960869" y="2534983"/>
                  </a:lnTo>
                  <a:lnTo>
                    <a:pt x="1006017" y="2545943"/>
                  </a:lnTo>
                  <a:lnTo>
                    <a:pt x="1051763" y="2555303"/>
                  </a:lnTo>
                  <a:lnTo>
                    <a:pt x="1098092" y="2563025"/>
                  </a:lnTo>
                  <a:lnTo>
                    <a:pt x="1144955" y="2569095"/>
                  </a:lnTo>
                  <a:lnTo>
                    <a:pt x="1192326" y="2573464"/>
                  </a:lnTo>
                  <a:lnTo>
                    <a:pt x="1240193" y="2576106"/>
                  </a:lnTo>
                  <a:lnTo>
                    <a:pt x="1288491" y="2576995"/>
                  </a:lnTo>
                  <a:lnTo>
                    <a:pt x="1336802" y="2576106"/>
                  </a:lnTo>
                  <a:lnTo>
                    <a:pt x="1384655" y="2573464"/>
                  </a:lnTo>
                  <a:lnTo>
                    <a:pt x="1432026" y="2569095"/>
                  </a:lnTo>
                  <a:lnTo>
                    <a:pt x="1478889" y="2563025"/>
                  </a:lnTo>
                  <a:lnTo>
                    <a:pt x="1525219" y="2555303"/>
                  </a:lnTo>
                  <a:lnTo>
                    <a:pt x="1570964" y="2545943"/>
                  </a:lnTo>
                  <a:lnTo>
                    <a:pt x="1616113" y="2534983"/>
                  </a:lnTo>
                  <a:lnTo>
                    <a:pt x="1660626" y="2522448"/>
                  </a:lnTo>
                  <a:lnTo>
                    <a:pt x="1704467" y="2508377"/>
                  </a:lnTo>
                  <a:lnTo>
                    <a:pt x="1747608" y="2492794"/>
                  </a:lnTo>
                  <a:lnTo>
                    <a:pt x="1790026" y="2475738"/>
                  </a:lnTo>
                  <a:lnTo>
                    <a:pt x="1831682" y="2457246"/>
                  </a:lnTo>
                  <a:lnTo>
                    <a:pt x="1872551" y="2437333"/>
                  </a:lnTo>
                  <a:lnTo>
                    <a:pt x="1912594" y="2416035"/>
                  </a:lnTo>
                  <a:lnTo>
                    <a:pt x="1951786" y="2393378"/>
                  </a:lnTo>
                  <a:lnTo>
                    <a:pt x="1990090" y="2369413"/>
                  </a:lnTo>
                  <a:lnTo>
                    <a:pt x="2027478" y="2344153"/>
                  </a:lnTo>
                  <a:lnTo>
                    <a:pt x="2063915" y="2317635"/>
                  </a:lnTo>
                  <a:lnTo>
                    <a:pt x="2099386" y="2289886"/>
                  </a:lnTo>
                  <a:lnTo>
                    <a:pt x="2133841" y="2260955"/>
                  </a:lnTo>
                  <a:lnTo>
                    <a:pt x="2167255" y="2230844"/>
                  </a:lnTo>
                  <a:lnTo>
                    <a:pt x="2199589" y="2199602"/>
                  </a:lnTo>
                  <a:lnTo>
                    <a:pt x="2230831" y="2167255"/>
                  </a:lnTo>
                  <a:lnTo>
                    <a:pt x="2260943" y="2133841"/>
                  </a:lnTo>
                  <a:lnTo>
                    <a:pt x="2289873" y="2099386"/>
                  </a:lnTo>
                  <a:lnTo>
                    <a:pt x="2317623" y="2063927"/>
                  </a:lnTo>
                  <a:lnTo>
                    <a:pt x="2344140" y="2027491"/>
                  </a:lnTo>
                  <a:lnTo>
                    <a:pt x="2369401" y="1990090"/>
                  </a:lnTo>
                  <a:lnTo>
                    <a:pt x="2393365" y="1951786"/>
                  </a:lnTo>
                  <a:lnTo>
                    <a:pt x="2416022" y="1912607"/>
                  </a:lnTo>
                  <a:lnTo>
                    <a:pt x="2437320" y="1872564"/>
                  </a:lnTo>
                  <a:lnTo>
                    <a:pt x="2457234" y="1831695"/>
                  </a:lnTo>
                  <a:lnTo>
                    <a:pt x="2475738" y="1790039"/>
                  </a:lnTo>
                  <a:lnTo>
                    <a:pt x="2492781" y="1747621"/>
                  </a:lnTo>
                  <a:lnTo>
                    <a:pt x="2508364" y="1704467"/>
                  </a:lnTo>
                  <a:lnTo>
                    <a:pt x="2522436" y="1660626"/>
                  </a:lnTo>
                  <a:lnTo>
                    <a:pt x="2534970" y="1616113"/>
                  </a:lnTo>
                  <a:lnTo>
                    <a:pt x="2545931" y="1570977"/>
                  </a:lnTo>
                  <a:lnTo>
                    <a:pt x="2555290" y="1525219"/>
                  </a:lnTo>
                  <a:lnTo>
                    <a:pt x="2563025" y="1478902"/>
                  </a:lnTo>
                  <a:lnTo>
                    <a:pt x="2569083" y="1432026"/>
                  </a:lnTo>
                  <a:lnTo>
                    <a:pt x="2573451" y="1384655"/>
                  </a:lnTo>
                  <a:lnTo>
                    <a:pt x="2576106" y="1336802"/>
                  </a:lnTo>
                  <a:lnTo>
                    <a:pt x="2576995" y="1288491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11381" y="867672"/>
              <a:ext cx="1554480" cy="1554480"/>
            </a:xfrm>
            <a:custGeom>
              <a:avLst/>
              <a:gdLst/>
              <a:ahLst/>
              <a:cxnLst/>
              <a:rect l="l" t="t" r="r" b="b"/>
              <a:pathLst>
                <a:path w="1554479" h="1554480">
                  <a:moveTo>
                    <a:pt x="770414" y="1554324"/>
                  </a:moveTo>
                  <a:lnTo>
                    <a:pt x="726033" y="1552711"/>
                  </a:lnTo>
                  <a:lnTo>
                    <a:pt x="681687" y="1548548"/>
                  </a:lnTo>
                  <a:lnTo>
                    <a:pt x="637488" y="1541813"/>
                  </a:lnTo>
                  <a:lnTo>
                    <a:pt x="593549" y="1532483"/>
                  </a:lnTo>
                  <a:lnTo>
                    <a:pt x="549984" y="1520538"/>
                  </a:lnTo>
                  <a:lnTo>
                    <a:pt x="506905" y="1505955"/>
                  </a:lnTo>
                  <a:lnTo>
                    <a:pt x="464425" y="1488713"/>
                  </a:lnTo>
                  <a:lnTo>
                    <a:pt x="422656" y="1468789"/>
                  </a:lnTo>
                  <a:lnTo>
                    <a:pt x="381712" y="1446163"/>
                  </a:lnTo>
                  <a:lnTo>
                    <a:pt x="341706" y="1420812"/>
                  </a:lnTo>
                  <a:lnTo>
                    <a:pt x="303292" y="1393111"/>
                  </a:lnTo>
                  <a:lnTo>
                    <a:pt x="267058" y="1363526"/>
                  </a:lnTo>
                  <a:lnTo>
                    <a:pt x="233026" y="1332170"/>
                  </a:lnTo>
                  <a:lnTo>
                    <a:pt x="201219" y="1299155"/>
                  </a:lnTo>
                  <a:lnTo>
                    <a:pt x="171657" y="1264594"/>
                  </a:lnTo>
                  <a:lnTo>
                    <a:pt x="144362" y="1228601"/>
                  </a:lnTo>
                  <a:lnTo>
                    <a:pt x="119357" y="1191289"/>
                  </a:lnTo>
                  <a:lnTo>
                    <a:pt x="96662" y="1152769"/>
                  </a:lnTo>
                  <a:lnTo>
                    <a:pt x="76301" y="1113156"/>
                  </a:lnTo>
                  <a:lnTo>
                    <a:pt x="58294" y="1072561"/>
                  </a:lnTo>
                  <a:lnTo>
                    <a:pt x="42663" y="1031098"/>
                  </a:lnTo>
                  <a:lnTo>
                    <a:pt x="29430" y="988879"/>
                  </a:lnTo>
                  <a:lnTo>
                    <a:pt x="18618" y="946019"/>
                  </a:lnTo>
                  <a:lnTo>
                    <a:pt x="10246" y="902628"/>
                  </a:lnTo>
                  <a:lnTo>
                    <a:pt x="4338" y="858821"/>
                  </a:lnTo>
                  <a:lnTo>
                    <a:pt x="915" y="814710"/>
                  </a:lnTo>
                  <a:lnTo>
                    <a:pt x="0" y="770408"/>
                  </a:lnTo>
                  <a:lnTo>
                    <a:pt x="1612" y="726027"/>
                  </a:lnTo>
                  <a:lnTo>
                    <a:pt x="5775" y="681682"/>
                  </a:lnTo>
                  <a:lnTo>
                    <a:pt x="12511" y="637484"/>
                  </a:lnTo>
                  <a:lnTo>
                    <a:pt x="21840" y="593547"/>
                  </a:lnTo>
                  <a:lnTo>
                    <a:pt x="33785" y="549983"/>
                  </a:lnTo>
                  <a:lnTo>
                    <a:pt x="48367" y="506905"/>
                  </a:lnTo>
                  <a:lnTo>
                    <a:pt x="65609" y="464426"/>
                  </a:lnTo>
                  <a:lnTo>
                    <a:pt x="85531" y="422660"/>
                  </a:lnTo>
                  <a:lnTo>
                    <a:pt x="108156" y="381718"/>
                  </a:lnTo>
                  <a:lnTo>
                    <a:pt x="133506" y="341714"/>
                  </a:lnTo>
                  <a:lnTo>
                    <a:pt x="161208" y="303300"/>
                  </a:lnTo>
                  <a:lnTo>
                    <a:pt x="190794" y="267066"/>
                  </a:lnTo>
                  <a:lnTo>
                    <a:pt x="222151" y="233033"/>
                  </a:lnTo>
                  <a:lnTo>
                    <a:pt x="255166" y="201225"/>
                  </a:lnTo>
                  <a:lnTo>
                    <a:pt x="289727" y="171663"/>
                  </a:lnTo>
                  <a:lnTo>
                    <a:pt x="325720" y="144367"/>
                  </a:lnTo>
                  <a:lnTo>
                    <a:pt x="363033" y="119361"/>
                  </a:lnTo>
                  <a:lnTo>
                    <a:pt x="401553" y="96666"/>
                  </a:lnTo>
                  <a:lnTo>
                    <a:pt x="441167" y="76304"/>
                  </a:lnTo>
                  <a:lnTo>
                    <a:pt x="481762" y="58297"/>
                  </a:lnTo>
                  <a:lnTo>
                    <a:pt x="523225" y="42665"/>
                  </a:lnTo>
                  <a:lnTo>
                    <a:pt x="565443" y="29432"/>
                  </a:lnTo>
                  <a:lnTo>
                    <a:pt x="608304" y="18619"/>
                  </a:lnTo>
                  <a:lnTo>
                    <a:pt x="651694" y="10247"/>
                  </a:lnTo>
                  <a:lnTo>
                    <a:pt x="695501" y="4339"/>
                  </a:lnTo>
                  <a:lnTo>
                    <a:pt x="739612" y="916"/>
                  </a:lnTo>
                  <a:lnTo>
                    <a:pt x="783914" y="0"/>
                  </a:lnTo>
                  <a:lnTo>
                    <a:pt x="828294" y="1612"/>
                  </a:lnTo>
                  <a:lnTo>
                    <a:pt x="872639" y="5775"/>
                  </a:lnTo>
                  <a:lnTo>
                    <a:pt x="916837" y="12511"/>
                  </a:lnTo>
                  <a:lnTo>
                    <a:pt x="960774" y="21841"/>
                  </a:lnTo>
                  <a:lnTo>
                    <a:pt x="1004337" y="33786"/>
                  </a:lnTo>
                  <a:lnTo>
                    <a:pt x="1047415" y="48370"/>
                  </a:lnTo>
                  <a:lnTo>
                    <a:pt x="1089893" y="65612"/>
                  </a:lnTo>
                  <a:lnTo>
                    <a:pt x="1131659" y="85536"/>
                  </a:lnTo>
                  <a:lnTo>
                    <a:pt x="1172601" y="108163"/>
                  </a:lnTo>
                  <a:lnTo>
                    <a:pt x="1212604" y="133515"/>
                  </a:lnTo>
                  <a:lnTo>
                    <a:pt x="1254168" y="163679"/>
                  </a:lnTo>
                  <a:lnTo>
                    <a:pt x="1293438" y="196334"/>
                  </a:lnTo>
                  <a:lnTo>
                    <a:pt x="1330325" y="231346"/>
                  </a:lnTo>
                  <a:lnTo>
                    <a:pt x="1364737" y="268576"/>
                  </a:lnTo>
                  <a:lnTo>
                    <a:pt x="1396586" y="307890"/>
                  </a:lnTo>
                  <a:lnTo>
                    <a:pt x="1425782" y="349149"/>
                  </a:lnTo>
                  <a:lnTo>
                    <a:pt x="1452234" y="392219"/>
                  </a:lnTo>
                  <a:lnTo>
                    <a:pt x="1475854" y="436962"/>
                  </a:lnTo>
                  <a:lnTo>
                    <a:pt x="1496550" y="483243"/>
                  </a:lnTo>
                  <a:lnTo>
                    <a:pt x="1514234" y="530924"/>
                  </a:lnTo>
                  <a:lnTo>
                    <a:pt x="1528815" y="579870"/>
                  </a:lnTo>
                  <a:lnTo>
                    <a:pt x="1540204" y="629944"/>
                  </a:lnTo>
                  <a:lnTo>
                    <a:pt x="1548263" y="680660"/>
                  </a:lnTo>
                  <a:lnTo>
                    <a:pt x="1552939" y="731518"/>
                  </a:lnTo>
                  <a:lnTo>
                    <a:pt x="1554264" y="782356"/>
                  </a:lnTo>
                  <a:lnTo>
                    <a:pt x="1552270" y="833015"/>
                  </a:lnTo>
                  <a:lnTo>
                    <a:pt x="1546991" y="883334"/>
                  </a:lnTo>
                  <a:lnTo>
                    <a:pt x="1538460" y="933153"/>
                  </a:lnTo>
                  <a:lnTo>
                    <a:pt x="1526709" y="982313"/>
                  </a:lnTo>
                  <a:lnTo>
                    <a:pt x="1511770" y="1030653"/>
                  </a:lnTo>
                  <a:lnTo>
                    <a:pt x="1493678" y="1078013"/>
                  </a:lnTo>
                  <a:lnTo>
                    <a:pt x="1472464" y="1124233"/>
                  </a:lnTo>
                  <a:lnTo>
                    <a:pt x="1448162" y="1169153"/>
                  </a:lnTo>
                  <a:lnTo>
                    <a:pt x="1420804" y="1212613"/>
                  </a:lnTo>
                  <a:lnTo>
                    <a:pt x="1393105" y="1251027"/>
                  </a:lnTo>
                  <a:lnTo>
                    <a:pt x="1363521" y="1287261"/>
                  </a:lnTo>
                  <a:lnTo>
                    <a:pt x="1332167" y="1321293"/>
                  </a:lnTo>
                  <a:lnTo>
                    <a:pt x="1299153" y="1353101"/>
                  </a:lnTo>
                  <a:lnTo>
                    <a:pt x="1264594" y="1382664"/>
                  </a:lnTo>
                  <a:lnTo>
                    <a:pt x="1228603" y="1409959"/>
                  </a:lnTo>
                  <a:lnTo>
                    <a:pt x="1191291" y="1434964"/>
                  </a:lnTo>
                  <a:lnTo>
                    <a:pt x="1152773" y="1457659"/>
                  </a:lnTo>
                  <a:lnTo>
                    <a:pt x="1113160" y="1478021"/>
                  </a:lnTo>
                  <a:lnTo>
                    <a:pt x="1072566" y="1496028"/>
                  </a:lnTo>
                  <a:lnTo>
                    <a:pt x="1031104" y="1511659"/>
                  </a:lnTo>
                  <a:lnTo>
                    <a:pt x="988886" y="1524892"/>
                  </a:lnTo>
                  <a:lnTo>
                    <a:pt x="946025" y="1535706"/>
                  </a:lnTo>
                  <a:lnTo>
                    <a:pt x="902635" y="1544077"/>
                  </a:lnTo>
                  <a:lnTo>
                    <a:pt x="858828" y="1549985"/>
                  </a:lnTo>
                  <a:lnTo>
                    <a:pt x="814716" y="1553408"/>
                  </a:lnTo>
                  <a:lnTo>
                    <a:pt x="770414" y="1554324"/>
                  </a:lnTo>
                  <a:close/>
                </a:path>
              </a:pathLst>
            </a:custGeom>
            <a:solidFill>
              <a:srgbClr val="59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63913" y="356356"/>
              <a:ext cx="1124585" cy="1289050"/>
            </a:xfrm>
            <a:custGeom>
              <a:avLst/>
              <a:gdLst/>
              <a:ahLst/>
              <a:cxnLst/>
              <a:rect l="l" t="t" r="r" b="b"/>
              <a:pathLst>
                <a:path w="1124584" h="1289050">
                  <a:moveTo>
                    <a:pt x="1124372" y="1288497"/>
                  </a:moveTo>
                  <a:lnTo>
                    <a:pt x="0" y="659206"/>
                  </a:lnTo>
                  <a:lnTo>
                    <a:pt x="25176" y="616188"/>
                  </a:lnTo>
                  <a:lnTo>
                    <a:pt x="51854" y="574383"/>
                  </a:lnTo>
                  <a:lnTo>
                    <a:pt x="79989" y="533817"/>
                  </a:lnTo>
                  <a:lnTo>
                    <a:pt x="109536" y="494516"/>
                  </a:lnTo>
                  <a:lnTo>
                    <a:pt x="140450" y="456508"/>
                  </a:lnTo>
                  <a:lnTo>
                    <a:pt x="172684" y="419818"/>
                  </a:lnTo>
                  <a:lnTo>
                    <a:pt x="206195" y="384472"/>
                  </a:lnTo>
                  <a:lnTo>
                    <a:pt x="240936" y="350499"/>
                  </a:lnTo>
                  <a:lnTo>
                    <a:pt x="276862" y="317924"/>
                  </a:lnTo>
                  <a:lnTo>
                    <a:pt x="313927" y="286773"/>
                  </a:lnTo>
                  <a:lnTo>
                    <a:pt x="352088" y="257075"/>
                  </a:lnTo>
                  <a:lnTo>
                    <a:pt x="391297" y="228853"/>
                  </a:lnTo>
                  <a:lnTo>
                    <a:pt x="431511" y="202137"/>
                  </a:lnTo>
                  <a:lnTo>
                    <a:pt x="472683" y="176952"/>
                  </a:lnTo>
                  <a:lnTo>
                    <a:pt x="514768" y="153324"/>
                  </a:lnTo>
                  <a:lnTo>
                    <a:pt x="557722" y="131280"/>
                  </a:lnTo>
                  <a:lnTo>
                    <a:pt x="601498" y="110848"/>
                  </a:lnTo>
                  <a:lnTo>
                    <a:pt x="646051" y="92052"/>
                  </a:lnTo>
                  <a:lnTo>
                    <a:pt x="691337" y="74921"/>
                  </a:lnTo>
                  <a:lnTo>
                    <a:pt x="737309" y="59480"/>
                  </a:lnTo>
                  <a:lnTo>
                    <a:pt x="783923" y="45756"/>
                  </a:lnTo>
                  <a:lnTo>
                    <a:pt x="831132" y="33776"/>
                  </a:lnTo>
                  <a:lnTo>
                    <a:pt x="878893" y="23566"/>
                  </a:lnTo>
                  <a:lnTo>
                    <a:pt x="927159" y="15153"/>
                  </a:lnTo>
                  <a:lnTo>
                    <a:pt x="975885" y="8563"/>
                  </a:lnTo>
                  <a:lnTo>
                    <a:pt x="1025026" y="3823"/>
                  </a:lnTo>
                  <a:lnTo>
                    <a:pt x="1074537" y="960"/>
                  </a:lnTo>
                  <a:lnTo>
                    <a:pt x="1124372" y="0"/>
                  </a:lnTo>
                  <a:lnTo>
                    <a:pt x="1124372" y="1288497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6470405" y="3480986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7891" y="319890"/>
                </a:moveTo>
                <a:lnTo>
                  <a:pt x="114856" y="313556"/>
                </a:lnTo>
                <a:lnTo>
                  <a:pt x="159406" y="159806"/>
                </a:lnTo>
                <a:lnTo>
                  <a:pt x="9856" y="216906"/>
                </a:lnTo>
                <a:lnTo>
                  <a:pt x="0" y="174529"/>
                </a:lnTo>
                <a:lnTo>
                  <a:pt x="1739" y="132178"/>
                </a:lnTo>
                <a:lnTo>
                  <a:pt x="14381" y="92055"/>
                </a:lnTo>
                <a:lnTo>
                  <a:pt x="37234" y="56363"/>
                </a:lnTo>
                <a:lnTo>
                  <a:pt x="69606" y="27306"/>
                </a:lnTo>
                <a:lnTo>
                  <a:pt x="108581" y="8006"/>
                </a:lnTo>
                <a:lnTo>
                  <a:pt x="150199" y="0"/>
                </a:lnTo>
                <a:lnTo>
                  <a:pt x="192151" y="3116"/>
                </a:lnTo>
                <a:lnTo>
                  <a:pt x="232131" y="17184"/>
                </a:lnTo>
                <a:lnTo>
                  <a:pt x="267830" y="42031"/>
                </a:lnTo>
                <a:lnTo>
                  <a:pt x="295544" y="75563"/>
                </a:lnTo>
                <a:lnTo>
                  <a:pt x="312866" y="114246"/>
                </a:lnTo>
                <a:lnTo>
                  <a:pt x="319436" y="155798"/>
                </a:lnTo>
                <a:lnTo>
                  <a:pt x="314894" y="197937"/>
                </a:lnTo>
                <a:lnTo>
                  <a:pt x="298880" y="238381"/>
                </a:lnTo>
                <a:lnTo>
                  <a:pt x="272585" y="273038"/>
                </a:lnTo>
                <a:lnTo>
                  <a:pt x="238895" y="298758"/>
                </a:lnTo>
                <a:lnTo>
                  <a:pt x="199951" y="314666"/>
                </a:lnTo>
                <a:lnTo>
                  <a:pt x="157891" y="319890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306099" y="619634"/>
            <a:ext cx="52222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">
                <a:solidFill>
                  <a:srgbClr val="FFFFFF"/>
                </a:solidFill>
              </a:rPr>
              <a:t>Time </a:t>
            </a:r>
            <a:r>
              <a:rPr dirty="0" sz="3600" spc="45">
                <a:solidFill>
                  <a:srgbClr val="FFFFFF"/>
                </a:solidFill>
              </a:rPr>
              <a:t>Series</a:t>
            </a:r>
            <a:r>
              <a:rPr dirty="0" sz="3600" spc="-225">
                <a:solidFill>
                  <a:srgbClr val="FFFFFF"/>
                </a:solidFill>
              </a:rPr>
              <a:t> </a:t>
            </a:r>
            <a:r>
              <a:rPr dirty="0" sz="3600" spc="45">
                <a:solidFill>
                  <a:srgbClr val="FFFFFF"/>
                </a:solidFill>
              </a:rPr>
              <a:t>Forecasting</a:t>
            </a:r>
            <a:endParaRPr sz="3600"/>
          </a:p>
        </p:txBody>
      </p:sp>
      <p:sp>
        <p:nvSpPr>
          <p:cNvPr id="18" name="object 18"/>
          <p:cNvSpPr txBox="1"/>
          <p:nvPr/>
        </p:nvSpPr>
        <p:spPr>
          <a:xfrm>
            <a:off x="642198" y="1694957"/>
            <a:ext cx="7901305" cy="22885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87630">
              <a:lnSpc>
                <a:spcPct val="101200"/>
              </a:lnSpc>
              <a:spcBef>
                <a:spcPts val="70"/>
              </a:spcBef>
            </a:pPr>
            <a:r>
              <a:rPr dirty="0" sz="2100" spc="-254">
                <a:solidFill>
                  <a:srgbClr val="FFFFFF"/>
                </a:solidFill>
                <a:latin typeface="Arial Black"/>
                <a:cs typeface="Arial Black"/>
              </a:rPr>
              <a:t>Time </a:t>
            </a:r>
            <a:r>
              <a:rPr dirty="0" sz="2100" spc="-245">
                <a:solidFill>
                  <a:srgbClr val="FFFFFF"/>
                </a:solidFill>
                <a:latin typeface="Arial Black"/>
                <a:cs typeface="Arial Black"/>
              </a:rPr>
              <a:t>Series </a:t>
            </a:r>
            <a:r>
              <a:rPr dirty="0" sz="2100" spc="-254">
                <a:solidFill>
                  <a:srgbClr val="FFFFFF"/>
                </a:solidFill>
                <a:latin typeface="Arial Black"/>
                <a:cs typeface="Arial Black"/>
              </a:rPr>
              <a:t>Forecasting </a:t>
            </a:r>
            <a:r>
              <a:rPr dirty="0" sz="2100" spc="-245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dirty="0" sz="2100" spc="-215">
                <a:solidFill>
                  <a:srgbClr val="FFFFFF"/>
                </a:solidFill>
                <a:latin typeface="Arial Black"/>
                <a:cs typeface="Arial Black"/>
              </a:rPr>
              <a:t>type </a:t>
            </a:r>
            <a:r>
              <a:rPr dirty="0" sz="2100" spc="-185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2100" spc="-210">
                <a:solidFill>
                  <a:srgbClr val="FFFFFF"/>
                </a:solidFill>
                <a:latin typeface="Arial Black"/>
                <a:cs typeface="Arial Black"/>
              </a:rPr>
              <a:t>problem in </a:t>
            </a:r>
            <a:r>
              <a:rPr dirty="0" sz="2100" spc="-280">
                <a:solidFill>
                  <a:srgbClr val="FFFFFF"/>
                </a:solidFill>
                <a:latin typeface="Arial Black"/>
                <a:cs typeface="Arial Black"/>
              </a:rPr>
              <a:t>machine </a:t>
            </a:r>
            <a:r>
              <a:rPr dirty="0" sz="2100" spc="-204">
                <a:solidFill>
                  <a:srgbClr val="FFFFFF"/>
                </a:solidFill>
                <a:latin typeface="Arial Black"/>
                <a:cs typeface="Arial Black"/>
              </a:rPr>
              <a:t>learning </a:t>
            </a:r>
            <a:r>
              <a:rPr dirty="0" sz="2100" spc="-210">
                <a:solidFill>
                  <a:srgbClr val="FFFFFF"/>
                </a:solidFill>
                <a:latin typeface="Arial Black"/>
                <a:cs typeface="Arial Black"/>
              </a:rPr>
              <a:t>or  </a:t>
            </a:r>
            <a:r>
              <a:rPr dirty="0" sz="2100" spc="-229">
                <a:solidFill>
                  <a:srgbClr val="FFFFFF"/>
                </a:solidFill>
                <a:latin typeface="Arial Black"/>
                <a:cs typeface="Arial Black"/>
              </a:rPr>
              <a:t>deep</a:t>
            </a:r>
            <a:r>
              <a:rPr dirty="0" sz="2100" spc="-1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204">
                <a:solidFill>
                  <a:srgbClr val="FFFFFF"/>
                </a:solidFill>
                <a:latin typeface="Arial Black"/>
                <a:cs typeface="Arial Black"/>
              </a:rPr>
              <a:t>learning</a:t>
            </a:r>
            <a:endParaRPr sz="2100">
              <a:latin typeface="Arial Black"/>
              <a:cs typeface="Arial Black"/>
            </a:endParaRPr>
          </a:p>
          <a:p>
            <a:pPr marL="12700" marR="5080">
              <a:lnSpc>
                <a:spcPct val="101200"/>
              </a:lnSpc>
            </a:pPr>
            <a:r>
              <a:rPr dirty="0" sz="2100" spc="-114">
                <a:solidFill>
                  <a:srgbClr val="FFFFFF"/>
                </a:solidFill>
                <a:latin typeface="Arial Black"/>
                <a:cs typeface="Arial Black"/>
              </a:rPr>
              <a:t>When </a:t>
            </a:r>
            <a:r>
              <a:rPr dirty="0" sz="2100" spc="-260">
                <a:solidFill>
                  <a:srgbClr val="FFFFFF"/>
                </a:solidFill>
                <a:latin typeface="Arial Black"/>
                <a:cs typeface="Arial Black"/>
              </a:rPr>
              <a:t>we </a:t>
            </a:r>
            <a:r>
              <a:rPr dirty="0" sz="2100" spc="-235">
                <a:solidFill>
                  <a:srgbClr val="FFFFFF"/>
                </a:solidFill>
                <a:latin typeface="Arial Black"/>
                <a:cs typeface="Arial Black"/>
              </a:rPr>
              <a:t>want </a:t>
            </a:r>
            <a:r>
              <a:rPr dirty="0" sz="2100" spc="-225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2100" spc="-315">
                <a:solidFill>
                  <a:srgbClr val="FFFFFF"/>
                </a:solidFill>
                <a:latin typeface="Arial Black"/>
                <a:cs typeface="Arial Black"/>
              </a:rPr>
              <a:t>make </a:t>
            </a:r>
            <a:r>
              <a:rPr dirty="0" sz="2100" spc="-235">
                <a:solidFill>
                  <a:srgbClr val="FFFFFF"/>
                </a:solidFill>
                <a:latin typeface="Arial Black"/>
                <a:cs typeface="Arial Black"/>
              </a:rPr>
              <a:t>prediction over </a:t>
            </a:r>
            <a:r>
              <a:rPr dirty="0" sz="2100" spc="-229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2100" spc="-215">
                <a:solidFill>
                  <a:srgbClr val="FFFFFF"/>
                </a:solidFill>
                <a:latin typeface="Arial Black"/>
                <a:cs typeface="Arial Black"/>
              </a:rPr>
              <a:t>period </a:t>
            </a:r>
            <a:r>
              <a:rPr dirty="0" sz="2100" spc="-185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2100" spc="-250">
                <a:solidFill>
                  <a:srgbClr val="FFFFFF"/>
                </a:solidFill>
                <a:latin typeface="Arial Black"/>
                <a:cs typeface="Arial Black"/>
              </a:rPr>
              <a:t>time </a:t>
            </a:r>
            <a:r>
              <a:rPr dirty="0" sz="2100" spc="-260">
                <a:solidFill>
                  <a:srgbClr val="FFFFFF"/>
                </a:solidFill>
                <a:latin typeface="Arial Black"/>
                <a:cs typeface="Arial Black"/>
              </a:rPr>
              <a:t>we  </a:t>
            </a:r>
            <a:r>
              <a:rPr dirty="0" sz="2100" spc="-254">
                <a:solidFill>
                  <a:srgbClr val="FFFFFF"/>
                </a:solidFill>
                <a:latin typeface="Arial Black"/>
                <a:cs typeface="Arial Black"/>
              </a:rPr>
              <a:t>consider </a:t>
            </a:r>
            <a:r>
              <a:rPr dirty="0" sz="2100" spc="-204">
                <a:solidFill>
                  <a:srgbClr val="FFFFFF"/>
                </a:solidFill>
                <a:latin typeface="Arial Black"/>
                <a:cs typeface="Arial Black"/>
              </a:rPr>
              <a:t>it </a:t>
            </a:r>
            <a:r>
              <a:rPr dirty="0" sz="2100" spc="-285">
                <a:solidFill>
                  <a:srgbClr val="FFFFFF"/>
                </a:solidFill>
                <a:latin typeface="Arial Black"/>
                <a:cs typeface="Arial Black"/>
              </a:rPr>
              <a:t>as </a:t>
            </a:r>
            <a:r>
              <a:rPr dirty="0" sz="2100" spc="-250">
                <a:solidFill>
                  <a:srgbClr val="FFFFFF"/>
                </a:solidFill>
                <a:latin typeface="Arial Black"/>
                <a:cs typeface="Arial Black"/>
              </a:rPr>
              <a:t>time </a:t>
            </a:r>
            <a:r>
              <a:rPr dirty="0" sz="2100" spc="-254">
                <a:solidFill>
                  <a:srgbClr val="FFFFFF"/>
                </a:solidFill>
                <a:latin typeface="Arial Black"/>
                <a:cs typeface="Arial Black"/>
              </a:rPr>
              <a:t>series </a:t>
            </a:r>
            <a:r>
              <a:rPr dirty="0" sz="2100" spc="-245">
                <a:solidFill>
                  <a:srgbClr val="FFFFFF"/>
                </a:solidFill>
                <a:latin typeface="Arial Black"/>
                <a:cs typeface="Arial Black"/>
              </a:rPr>
              <a:t>forecasting </a:t>
            </a:r>
            <a:r>
              <a:rPr dirty="0" sz="2100" spc="-210">
                <a:solidFill>
                  <a:srgbClr val="FFFFFF"/>
                </a:solidFill>
                <a:latin typeface="Arial Black"/>
                <a:cs typeface="Arial Black"/>
              </a:rPr>
              <a:t>problem </a:t>
            </a:r>
            <a:r>
              <a:rPr dirty="0" sz="2100" spc="-225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2100" spc="-250">
                <a:solidFill>
                  <a:srgbClr val="FFFFFF"/>
                </a:solidFill>
                <a:latin typeface="Arial Black"/>
                <a:cs typeface="Arial Black"/>
              </a:rPr>
              <a:t>these  </a:t>
            </a:r>
            <a:r>
              <a:rPr dirty="0" sz="2100" spc="-235">
                <a:solidFill>
                  <a:srgbClr val="FFFFFF"/>
                </a:solidFill>
                <a:latin typeface="Arial Black"/>
                <a:cs typeface="Arial Black"/>
              </a:rPr>
              <a:t>predictions </a:t>
            </a:r>
            <a:r>
              <a:rPr dirty="0" sz="2100" spc="-270">
                <a:solidFill>
                  <a:srgbClr val="FFFFFF"/>
                </a:solidFill>
                <a:latin typeface="Arial Black"/>
                <a:cs typeface="Arial Black"/>
              </a:rPr>
              <a:t>may </a:t>
            </a:r>
            <a:r>
              <a:rPr dirty="0" sz="2100" spc="-229">
                <a:solidFill>
                  <a:srgbClr val="FFFFFF"/>
                </a:solidFill>
                <a:latin typeface="Arial Black"/>
                <a:cs typeface="Arial Black"/>
              </a:rPr>
              <a:t>be </a:t>
            </a:r>
            <a:r>
              <a:rPr dirty="0" sz="2100" spc="-245">
                <a:solidFill>
                  <a:srgbClr val="FFFFFF"/>
                </a:solidFill>
                <a:latin typeface="Arial Black"/>
                <a:cs typeface="Arial Black"/>
              </a:rPr>
              <a:t>sales </a:t>
            </a:r>
            <a:r>
              <a:rPr dirty="0" sz="2100" spc="-210">
                <a:solidFill>
                  <a:srgbClr val="FFFFFF"/>
                </a:solidFill>
                <a:latin typeface="Arial Black"/>
                <a:cs typeface="Arial Black"/>
              </a:rPr>
              <a:t>or </a:t>
            </a:r>
            <a:r>
              <a:rPr dirty="0" sz="2100" spc="-245">
                <a:solidFill>
                  <a:srgbClr val="FFFFFF"/>
                </a:solidFill>
                <a:latin typeface="Arial Black"/>
                <a:cs typeface="Arial Black"/>
              </a:rPr>
              <a:t>revenue </a:t>
            </a:r>
            <a:r>
              <a:rPr dirty="0" sz="2100" spc="-229">
                <a:solidFill>
                  <a:srgbClr val="FFFFFF"/>
                </a:solidFill>
                <a:latin typeface="Arial Black"/>
                <a:cs typeface="Arial Black"/>
              </a:rPr>
              <a:t>after </a:t>
            </a:r>
            <a:r>
              <a:rPr dirty="0" sz="2100" spc="-145">
                <a:solidFill>
                  <a:srgbClr val="FFFFFF"/>
                </a:solidFill>
                <a:latin typeface="Arial Black"/>
                <a:cs typeface="Arial Black"/>
              </a:rPr>
              <a:t>1 </a:t>
            </a:r>
            <a:r>
              <a:rPr dirty="0" sz="2100" spc="25">
                <a:solidFill>
                  <a:srgbClr val="FFFFFF"/>
                </a:solidFill>
                <a:latin typeface="Arial Black"/>
                <a:cs typeface="Arial Black"/>
              </a:rPr>
              <a:t>-2 </a:t>
            </a:r>
            <a:r>
              <a:rPr dirty="0" sz="2100" spc="-240">
                <a:solidFill>
                  <a:srgbClr val="FFFFFF"/>
                </a:solidFill>
                <a:latin typeface="Arial Black"/>
                <a:cs typeface="Arial Black"/>
              </a:rPr>
              <a:t>months </a:t>
            </a:r>
            <a:r>
              <a:rPr dirty="0" sz="2100" spc="-210">
                <a:solidFill>
                  <a:srgbClr val="FFFFFF"/>
                </a:solidFill>
                <a:latin typeface="Arial Black"/>
                <a:cs typeface="Arial Black"/>
              </a:rPr>
              <a:t>or </a:t>
            </a:r>
            <a:r>
              <a:rPr dirty="0" sz="2100" spc="-265">
                <a:solidFill>
                  <a:srgbClr val="FFFFFF"/>
                </a:solidFill>
                <a:latin typeface="Arial Black"/>
                <a:cs typeface="Arial Black"/>
              </a:rPr>
              <a:t>price </a:t>
            </a:r>
            <a:r>
              <a:rPr dirty="0" sz="2100" spc="-185">
                <a:solidFill>
                  <a:srgbClr val="FFFFFF"/>
                </a:solidFill>
                <a:latin typeface="Arial Black"/>
                <a:cs typeface="Arial Black"/>
              </a:rPr>
              <a:t>of  </a:t>
            </a:r>
            <a:r>
              <a:rPr dirty="0" sz="2100" spc="-305">
                <a:solidFill>
                  <a:srgbClr val="FFFFFF"/>
                </a:solidFill>
                <a:latin typeface="Arial Black"/>
                <a:cs typeface="Arial Black"/>
              </a:rPr>
              <a:t>stock </a:t>
            </a:r>
            <a:r>
              <a:rPr dirty="0" sz="2100" spc="-185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2100" spc="-29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2100" spc="-270">
                <a:solidFill>
                  <a:srgbClr val="FFFFFF"/>
                </a:solidFill>
                <a:latin typeface="Arial Black"/>
                <a:cs typeface="Arial Black"/>
              </a:rPr>
              <a:t>company </a:t>
            </a:r>
            <a:r>
              <a:rPr dirty="0" sz="2100" spc="-210">
                <a:solidFill>
                  <a:srgbClr val="FFFFFF"/>
                </a:solidFill>
                <a:latin typeface="Arial Black"/>
                <a:cs typeface="Arial Black"/>
              </a:rPr>
              <a:t>or </a:t>
            </a:r>
            <a:r>
              <a:rPr dirty="0" sz="2100" spc="-240">
                <a:solidFill>
                  <a:srgbClr val="FFFFFF"/>
                </a:solidFill>
                <a:latin typeface="Arial Black"/>
                <a:cs typeface="Arial Black"/>
              </a:rPr>
              <a:t>any </a:t>
            </a:r>
            <a:r>
              <a:rPr dirty="0" sz="2100" spc="-210">
                <a:solidFill>
                  <a:srgbClr val="FFFFFF"/>
                </a:solidFill>
                <a:latin typeface="Arial Black"/>
                <a:cs typeface="Arial Black"/>
              </a:rPr>
              <a:t>arbitrary </a:t>
            </a:r>
            <a:r>
              <a:rPr dirty="0" sz="2100" spc="-220">
                <a:solidFill>
                  <a:srgbClr val="FFFFFF"/>
                </a:solidFill>
                <a:latin typeface="Arial Black"/>
                <a:cs typeface="Arial Black"/>
              </a:rPr>
              <a:t>value </a:t>
            </a:r>
            <a:r>
              <a:rPr dirty="0" sz="2100" spc="-254">
                <a:solidFill>
                  <a:srgbClr val="FFFFFF"/>
                </a:solidFill>
                <a:latin typeface="Arial Black"/>
                <a:cs typeface="Arial Black"/>
              </a:rPr>
              <a:t>which </a:t>
            </a:r>
            <a:r>
              <a:rPr dirty="0" sz="2100" spc="-315">
                <a:solidFill>
                  <a:srgbClr val="FFFFFF"/>
                </a:solidFill>
                <a:latin typeface="Arial Black"/>
                <a:cs typeface="Arial Black"/>
              </a:rPr>
              <a:t>make </a:t>
            </a:r>
            <a:r>
              <a:rPr dirty="0" sz="2100" spc="-275">
                <a:solidFill>
                  <a:srgbClr val="FFFFFF"/>
                </a:solidFill>
                <a:latin typeface="Arial Black"/>
                <a:cs typeface="Arial Black"/>
              </a:rPr>
              <a:t>some </a:t>
            </a:r>
            <a:r>
              <a:rPr dirty="0" sz="2100" spc="-265">
                <a:solidFill>
                  <a:srgbClr val="FFFFFF"/>
                </a:solidFill>
                <a:latin typeface="Arial Black"/>
                <a:cs typeface="Arial Black"/>
              </a:rPr>
              <a:t>sense  </a:t>
            </a:r>
            <a:r>
              <a:rPr dirty="0" sz="2100" spc="-21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dirty="0" sz="2100" spc="-215">
                <a:solidFill>
                  <a:srgbClr val="FFFFFF"/>
                </a:solidFill>
                <a:latin typeface="Arial Black"/>
                <a:cs typeface="Arial Black"/>
              </a:rPr>
              <a:t>real</a:t>
            </a:r>
            <a:r>
              <a:rPr dirty="0" sz="2100" spc="-11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00" spc="-185">
                <a:solidFill>
                  <a:srgbClr val="FFFFFF"/>
                </a:solidFill>
                <a:latin typeface="Arial Black"/>
                <a:cs typeface="Arial Black"/>
              </a:rPr>
              <a:t>world</a:t>
            </a:r>
            <a:endParaRPr sz="2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9119" y="257875"/>
            <a:ext cx="604647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Time </a:t>
            </a:r>
            <a:r>
              <a:rPr dirty="0" sz="2800" spc="35"/>
              <a:t>Series Forecasting</a:t>
            </a:r>
            <a:r>
              <a:rPr dirty="0" sz="2800" spc="-280"/>
              <a:t> </a:t>
            </a:r>
            <a:r>
              <a:rPr dirty="0" sz="2800" spc="80"/>
              <a:t>Algorithms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03781" y="901588"/>
            <a:ext cx="7263765" cy="39116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sz="1300" spc="-140">
                <a:solidFill>
                  <a:srgbClr val="424242"/>
                </a:solidFill>
                <a:latin typeface="Arial Black"/>
                <a:cs typeface="Arial Black"/>
              </a:rPr>
              <a:t>Autoregression</a:t>
            </a:r>
            <a:r>
              <a:rPr dirty="0" sz="1300" spc="-10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300" spc="-100">
                <a:solidFill>
                  <a:srgbClr val="424242"/>
                </a:solidFill>
                <a:latin typeface="Arial Black"/>
                <a:cs typeface="Arial Black"/>
              </a:rPr>
              <a:t>(AR)</a:t>
            </a:r>
            <a:endParaRPr sz="1300">
              <a:latin typeface="Arial Black"/>
              <a:cs typeface="Arial Black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sz="1300" spc="-130">
                <a:solidFill>
                  <a:srgbClr val="424242"/>
                </a:solidFill>
                <a:latin typeface="Arial Black"/>
                <a:cs typeface="Arial Black"/>
              </a:rPr>
              <a:t>Moving </a:t>
            </a:r>
            <a:r>
              <a:rPr dirty="0" sz="1300" spc="-145">
                <a:solidFill>
                  <a:srgbClr val="424242"/>
                </a:solidFill>
                <a:latin typeface="Arial Black"/>
                <a:cs typeface="Arial Black"/>
              </a:rPr>
              <a:t>Average</a:t>
            </a:r>
            <a:r>
              <a:rPr dirty="0" sz="1300" spc="-7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300" spc="-95">
                <a:solidFill>
                  <a:srgbClr val="424242"/>
                </a:solidFill>
                <a:latin typeface="Arial Black"/>
                <a:cs typeface="Arial Black"/>
              </a:rPr>
              <a:t>(MA)</a:t>
            </a:r>
            <a:endParaRPr sz="1300">
              <a:latin typeface="Arial Black"/>
              <a:cs typeface="Arial Black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sz="1300" spc="-140">
                <a:solidFill>
                  <a:srgbClr val="424242"/>
                </a:solidFill>
                <a:latin typeface="Arial Black"/>
                <a:cs typeface="Arial Black"/>
              </a:rPr>
              <a:t>Autoregressive </a:t>
            </a:r>
            <a:r>
              <a:rPr dirty="0" sz="1300" spc="-130">
                <a:solidFill>
                  <a:srgbClr val="424242"/>
                </a:solidFill>
                <a:latin typeface="Arial Black"/>
                <a:cs typeface="Arial Black"/>
              </a:rPr>
              <a:t>Moving </a:t>
            </a:r>
            <a:r>
              <a:rPr dirty="0" sz="1300" spc="-145">
                <a:solidFill>
                  <a:srgbClr val="424242"/>
                </a:solidFill>
                <a:latin typeface="Arial Black"/>
                <a:cs typeface="Arial Black"/>
              </a:rPr>
              <a:t>Average</a:t>
            </a:r>
            <a:r>
              <a:rPr dirty="0" sz="1300" spc="-3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300" spc="-100">
                <a:solidFill>
                  <a:srgbClr val="424242"/>
                </a:solidFill>
                <a:latin typeface="Arial Black"/>
                <a:cs typeface="Arial Black"/>
              </a:rPr>
              <a:t>(ARMA)</a:t>
            </a:r>
            <a:endParaRPr sz="1300">
              <a:latin typeface="Arial Black"/>
              <a:cs typeface="Arial Black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sz="1300" spc="-140">
                <a:solidFill>
                  <a:srgbClr val="424242"/>
                </a:solidFill>
                <a:latin typeface="Arial Black"/>
                <a:cs typeface="Arial Black"/>
              </a:rPr>
              <a:t>Autoregressive </a:t>
            </a:r>
            <a:r>
              <a:rPr dirty="0" sz="1300" spc="-145">
                <a:solidFill>
                  <a:srgbClr val="424242"/>
                </a:solidFill>
                <a:latin typeface="Arial Black"/>
                <a:cs typeface="Arial Black"/>
              </a:rPr>
              <a:t>Integrated </a:t>
            </a:r>
            <a:r>
              <a:rPr dirty="0" sz="1300" spc="-130">
                <a:solidFill>
                  <a:srgbClr val="424242"/>
                </a:solidFill>
                <a:latin typeface="Arial Black"/>
                <a:cs typeface="Arial Black"/>
              </a:rPr>
              <a:t>Moving </a:t>
            </a:r>
            <a:r>
              <a:rPr dirty="0" sz="1300" spc="-145">
                <a:solidFill>
                  <a:srgbClr val="424242"/>
                </a:solidFill>
                <a:latin typeface="Arial Black"/>
                <a:cs typeface="Arial Black"/>
              </a:rPr>
              <a:t>Average</a:t>
            </a:r>
            <a:r>
              <a:rPr dirty="0" sz="1300" spc="1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300" spc="-110">
                <a:solidFill>
                  <a:srgbClr val="424242"/>
                </a:solidFill>
                <a:latin typeface="Arial Black"/>
                <a:cs typeface="Arial Black"/>
              </a:rPr>
              <a:t>(ARIMA)</a:t>
            </a:r>
            <a:endParaRPr sz="1300">
              <a:latin typeface="Arial Black"/>
              <a:cs typeface="Arial Black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sz="1300" spc="-150">
                <a:solidFill>
                  <a:srgbClr val="424242"/>
                </a:solidFill>
                <a:latin typeface="Arial Black"/>
                <a:cs typeface="Arial Black"/>
              </a:rPr>
              <a:t>Seasonal </a:t>
            </a:r>
            <a:r>
              <a:rPr dirty="0" sz="1300" spc="-140">
                <a:solidFill>
                  <a:srgbClr val="424242"/>
                </a:solidFill>
                <a:latin typeface="Arial Black"/>
                <a:cs typeface="Arial Black"/>
              </a:rPr>
              <a:t>Autoregressive </a:t>
            </a:r>
            <a:r>
              <a:rPr dirty="0" sz="1300" spc="-145">
                <a:solidFill>
                  <a:srgbClr val="424242"/>
                </a:solidFill>
                <a:latin typeface="Arial Black"/>
                <a:cs typeface="Arial Black"/>
              </a:rPr>
              <a:t>Integrated </a:t>
            </a:r>
            <a:r>
              <a:rPr dirty="0" sz="1300" spc="-120">
                <a:solidFill>
                  <a:srgbClr val="424242"/>
                </a:solidFill>
                <a:latin typeface="Arial Black"/>
                <a:cs typeface="Arial Black"/>
              </a:rPr>
              <a:t>Moving-Average</a:t>
            </a:r>
            <a:r>
              <a:rPr dirty="0" sz="1300" spc="3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300" spc="-114">
                <a:solidFill>
                  <a:srgbClr val="424242"/>
                </a:solidFill>
                <a:latin typeface="Arial Black"/>
                <a:cs typeface="Arial Black"/>
              </a:rPr>
              <a:t>(SARIMA)</a:t>
            </a:r>
            <a:endParaRPr sz="1300">
              <a:latin typeface="Arial Black"/>
              <a:cs typeface="Arial Black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sz="1300" spc="-150">
                <a:solidFill>
                  <a:srgbClr val="424242"/>
                </a:solidFill>
                <a:latin typeface="Arial Black"/>
                <a:cs typeface="Arial Black"/>
              </a:rPr>
              <a:t>Seasonal </a:t>
            </a:r>
            <a:r>
              <a:rPr dirty="0" sz="1300" spc="-140">
                <a:solidFill>
                  <a:srgbClr val="424242"/>
                </a:solidFill>
                <a:latin typeface="Arial Black"/>
                <a:cs typeface="Arial Black"/>
              </a:rPr>
              <a:t>Autoregressive </a:t>
            </a:r>
            <a:r>
              <a:rPr dirty="0" sz="1300" spc="-145">
                <a:solidFill>
                  <a:srgbClr val="424242"/>
                </a:solidFill>
                <a:latin typeface="Arial Black"/>
                <a:cs typeface="Arial Black"/>
              </a:rPr>
              <a:t>Integrated </a:t>
            </a:r>
            <a:r>
              <a:rPr dirty="0" sz="1300" spc="-120">
                <a:solidFill>
                  <a:srgbClr val="424242"/>
                </a:solidFill>
                <a:latin typeface="Arial Black"/>
                <a:cs typeface="Arial Black"/>
              </a:rPr>
              <a:t>Moving-Average </a:t>
            </a:r>
            <a:r>
              <a:rPr dirty="0" sz="1300" spc="-130">
                <a:solidFill>
                  <a:srgbClr val="424242"/>
                </a:solidFill>
                <a:latin typeface="Arial Black"/>
                <a:cs typeface="Arial Black"/>
              </a:rPr>
              <a:t>with </a:t>
            </a:r>
            <a:r>
              <a:rPr dirty="0" sz="1300" spc="-155">
                <a:solidFill>
                  <a:srgbClr val="424242"/>
                </a:solidFill>
                <a:latin typeface="Arial Black"/>
                <a:cs typeface="Arial Black"/>
              </a:rPr>
              <a:t>Exogenous Regressors</a:t>
            </a:r>
            <a:r>
              <a:rPr dirty="0" sz="1300" spc="-8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300" spc="-120">
                <a:solidFill>
                  <a:srgbClr val="424242"/>
                </a:solidFill>
                <a:latin typeface="Arial Black"/>
                <a:cs typeface="Arial Black"/>
              </a:rPr>
              <a:t>(SARIMAX)</a:t>
            </a:r>
            <a:endParaRPr sz="1300">
              <a:latin typeface="Arial Black"/>
              <a:cs typeface="Arial Black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sz="1300" spc="-175">
                <a:solidFill>
                  <a:srgbClr val="424242"/>
                </a:solidFill>
                <a:latin typeface="Arial Black"/>
                <a:cs typeface="Arial Black"/>
              </a:rPr>
              <a:t>Vector </a:t>
            </a:r>
            <a:r>
              <a:rPr dirty="0" sz="1300" spc="-140">
                <a:solidFill>
                  <a:srgbClr val="424242"/>
                </a:solidFill>
                <a:latin typeface="Arial Black"/>
                <a:cs typeface="Arial Black"/>
              </a:rPr>
              <a:t>Autoregression</a:t>
            </a:r>
            <a:r>
              <a:rPr dirty="0" sz="1300" spc="-3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300" spc="-110">
                <a:solidFill>
                  <a:srgbClr val="424242"/>
                </a:solidFill>
                <a:latin typeface="Arial Black"/>
                <a:cs typeface="Arial Black"/>
              </a:rPr>
              <a:t>(VAR)</a:t>
            </a:r>
            <a:endParaRPr sz="1300">
              <a:latin typeface="Arial Black"/>
              <a:cs typeface="Arial Black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sz="1300" spc="-175">
                <a:solidFill>
                  <a:srgbClr val="424242"/>
                </a:solidFill>
                <a:latin typeface="Arial Black"/>
                <a:cs typeface="Arial Black"/>
              </a:rPr>
              <a:t>Vector </a:t>
            </a:r>
            <a:r>
              <a:rPr dirty="0" sz="1300" spc="-140">
                <a:solidFill>
                  <a:srgbClr val="424242"/>
                </a:solidFill>
                <a:latin typeface="Arial Black"/>
                <a:cs typeface="Arial Black"/>
              </a:rPr>
              <a:t>Autoregression </a:t>
            </a:r>
            <a:r>
              <a:rPr dirty="0" sz="1300" spc="-120">
                <a:solidFill>
                  <a:srgbClr val="424242"/>
                </a:solidFill>
                <a:latin typeface="Arial Black"/>
                <a:cs typeface="Arial Black"/>
              </a:rPr>
              <a:t>Moving-Average</a:t>
            </a:r>
            <a:r>
              <a:rPr dirty="0" sz="1300" spc="1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300" spc="-105">
                <a:solidFill>
                  <a:srgbClr val="424242"/>
                </a:solidFill>
                <a:latin typeface="Arial Black"/>
                <a:cs typeface="Arial Black"/>
              </a:rPr>
              <a:t>(VARMA)</a:t>
            </a:r>
            <a:endParaRPr sz="1300">
              <a:latin typeface="Arial Black"/>
              <a:cs typeface="Arial Black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sz="1300" spc="-175">
                <a:solidFill>
                  <a:srgbClr val="424242"/>
                </a:solidFill>
                <a:latin typeface="Arial Black"/>
                <a:cs typeface="Arial Black"/>
              </a:rPr>
              <a:t>Vector </a:t>
            </a:r>
            <a:r>
              <a:rPr dirty="0" sz="1300" spc="-140">
                <a:solidFill>
                  <a:srgbClr val="424242"/>
                </a:solidFill>
                <a:latin typeface="Arial Black"/>
                <a:cs typeface="Arial Black"/>
              </a:rPr>
              <a:t>Autoregression </a:t>
            </a:r>
            <a:r>
              <a:rPr dirty="0" sz="1300" spc="-120">
                <a:solidFill>
                  <a:srgbClr val="424242"/>
                </a:solidFill>
                <a:latin typeface="Arial Black"/>
                <a:cs typeface="Arial Black"/>
              </a:rPr>
              <a:t>Moving-Average </a:t>
            </a:r>
            <a:r>
              <a:rPr dirty="0" sz="1300" spc="-130">
                <a:solidFill>
                  <a:srgbClr val="424242"/>
                </a:solidFill>
                <a:latin typeface="Arial Black"/>
                <a:cs typeface="Arial Black"/>
              </a:rPr>
              <a:t>with </a:t>
            </a:r>
            <a:r>
              <a:rPr dirty="0" sz="1300" spc="-155">
                <a:solidFill>
                  <a:srgbClr val="424242"/>
                </a:solidFill>
                <a:latin typeface="Arial Black"/>
                <a:cs typeface="Arial Black"/>
              </a:rPr>
              <a:t>Exogenous Regressors</a:t>
            </a:r>
            <a:r>
              <a:rPr dirty="0" sz="1300" spc="-15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300" spc="-114">
                <a:solidFill>
                  <a:srgbClr val="424242"/>
                </a:solidFill>
                <a:latin typeface="Arial Black"/>
                <a:cs typeface="Arial Black"/>
              </a:rPr>
              <a:t>(VARMAX)</a:t>
            </a:r>
            <a:endParaRPr sz="1300">
              <a:latin typeface="Arial Black"/>
              <a:cs typeface="Arial Black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sz="1300" spc="-135">
                <a:solidFill>
                  <a:srgbClr val="424242"/>
                </a:solidFill>
                <a:latin typeface="Arial Black"/>
                <a:cs typeface="Arial Black"/>
              </a:rPr>
              <a:t>Simple </a:t>
            </a:r>
            <a:r>
              <a:rPr dirty="0" sz="1300" spc="-140">
                <a:solidFill>
                  <a:srgbClr val="424242"/>
                </a:solidFill>
                <a:latin typeface="Arial Black"/>
                <a:cs typeface="Arial Black"/>
              </a:rPr>
              <a:t>Exponential Smoothing</a:t>
            </a:r>
            <a:r>
              <a:rPr dirty="0" sz="1300" spc="-3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300" spc="-135">
                <a:solidFill>
                  <a:srgbClr val="424242"/>
                </a:solidFill>
                <a:latin typeface="Arial Black"/>
                <a:cs typeface="Arial Black"/>
              </a:rPr>
              <a:t>(SES)</a:t>
            </a:r>
            <a:endParaRPr sz="1300">
              <a:latin typeface="Arial Black"/>
              <a:cs typeface="Arial Black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sz="1300" spc="-110">
                <a:solidFill>
                  <a:srgbClr val="424242"/>
                </a:solidFill>
                <a:latin typeface="Arial Black"/>
                <a:cs typeface="Arial Black"/>
              </a:rPr>
              <a:t>Holt </a:t>
            </a:r>
            <a:r>
              <a:rPr dirty="0" sz="1300" spc="-95">
                <a:solidFill>
                  <a:srgbClr val="424242"/>
                </a:solidFill>
                <a:latin typeface="Arial Black"/>
                <a:cs typeface="Arial Black"/>
              </a:rPr>
              <a:t>Winter’s </a:t>
            </a:r>
            <a:r>
              <a:rPr dirty="0" sz="1300" spc="-140">
                <a:solidFill>
                  <a:srgbClr val="424242"/>
                </a:solidFill>
                <a:latin typeface="Arial Black"/>
                <a:cs typeface="Arial Black"/>
              </a:rPr>
              <a:t>Exponential Smoothing</a:t>
            </a:r>
            <a:r>
              <a:rPr dirty="0" sz="1300" spc="-6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300" spc="-85">
                <a:solidFill>
                  <a:srgbClr val="424242"/>
                </a:solidFill>
                <a:latin typeface="Arial Black"/>
                <a:cs typeface="Arial Black"/>
              </a:rPr>
              <a:t>(HWES)</a:t>
            </a:r>
            <a:endParaRPr sz="1300">
              <a:latin typeface="Arial Black"/>
              <a:cs typeface="Arial Black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sz="1300" spc="-150">
                <a:solidFill>
                  <a:srgbClr val="424242"/>
                </a:solidFill>
                <a:latin typeface="Arial Black"/>
                <a:cs typeface="Arial Black"/>
              </a:rPr>
              <a:t>Naïve,</a:t>
            </a:r>
            <a:r>
              <a:rPr dirty="0" sz="1300" spc="-10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300" spc="-150">
                <a:solidFill>
                  <a:srgbClr val="424242"/>
                </a:solidFill>
                <a:latin typeface="Arial Black"/>
                <a:cs typeface="Arial Black"/>
              </a:rPr>
              <a:t>Snaïve</a:t>
            </a:r>
            <a:endParaRPr sz="1300">
              <a:latin typeface="Arial Black"/>
              <a:cs typeface="Arial Black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sz="1300" spc="-140">
                <a:solidFill>
                  <a:srgbClr val="424242"/>
                </a:solidFill>
                <a:latin typeface="Arial Black"/>
                <a:cs typeface="Arial Black"/>
              </a:rPr>
              <a:t>Exponential</a:t>
            </a:r>
            <a:r>
              <a:rPr dirty="0" sz="1300" spc="-105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dirty="0" sz="1300" spc="-145">
                <a:solidFill>
                  <a:srgbClr val="424242"/>
                </a:solidFill>
                <a:latin typeface="Arial Black"/>
                <a:cs typeface="Arial Black"/>
              </a:rPr>
              <a:t>smoothing</a:t>
            </a:r>
            <a:endParaRPr sz="1300">
              <a:latin typeface="Arial Black"/>
              <a:cs typeface="Arial Black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sz="1300" spc="-160">
                <a:solidFill>
                  <a:srgbClr val="424242"/>
                </a:solidFill>
                <a:latin typeface="Arial Black"/>
                <a:cs typeface="Arial Black"/>
              </a:rPr>
              <a:t>TBATS</a:t>
            </a:r>
            <a:endParaRPr sz="1300">
              <a:latin typeface="Arial Black"/>
              <a:cs typeface="Arial Black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sz="1300" spc="-135">
                <a:solidFill>
                  <a:srgbClr val="424242"/>
                </a:solidFill>
                <a:latin typeface="Arial Black"/>
                <a:cs typeface="Arial Black"/>
              </a:rPr>
              <a:t>Prophet</a:t>
            </a:r>
            <a:endParaRPr sz="1300">
              <a:latin typeface="Arial Black"/>
              <a:cs typeface="Arial Black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sz="1300" spc="-155">
                <a:solidFill>
                  <a:srgbClr val="424242"/>
                </a:solidFill>
                <a:latin typeface="Arial Black"/>
                <a:cs typeface="Arial Black"/>
              </a:rPr>
              <a:t>NNETAR</a:t>
            </a:r>
            <a:endParaRPr sz="1300">
              <a:latin typeface="Arial Black"/>
              <a:cs typeface="Arial Black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dirty="0" sz="1300" spc="-155">
                <a:solidFill>
                  <a:srgbClr val="424242"/>
                </a:solidFill>
                <a:latin typeface="Arial Black"/>
                <a:cs typeface="Arial Black"/>
              </a:rPr>
              <a:t>LSTM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947" y="682350"/>
            <a:ext cx="339471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80"/>
              <a:t>Choosing</a:t>
            </a:r>
            <a:r>
              <a:rPr dirty="0" sz="2800" spc="-125"/>
              <a:t> </a:t>
            </a:r>
            <a:r>
              <a:rPr dirty="0" sz="2800" spc="70"/>
              <a:t>Algorithm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94725" y="1837130"/>
            <a:ext cx="1990725" cy="1056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1475" indent="-359410">
              <a:lnSpc>
                <a:spcPts val="2030"/>
              </a:lnSpc>
              <a:spcBef>
                <a:spcPts val="100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dirty="0" sz="1700" spc="-145">
                <a:latin typeface="Arial Black"/>
                <a:cs typeface="Arial Black"/>
              </a:rPr>
              <a:t>Blog</a:t>
            </a:r>
            <a:r>
              <a:rPr dirty="0" sz="1700" spc="-140">
                <a:latin typeface="Arial Black"/>
                <a:cs typeface="Arial Black"/>
              </a:rPr>
              <a:t> </a:t>
            </a:r>
            <a:r>
              <a:rPr dirty="0" sz="1700" spc="-170">
                <a:latin typeface="Arial Black"/>
                <a:cs typeface="Arial Black"/>
              </a:rPr>
              <a:t>Article</a:t>
            </a:r>
            <a:endParaRPr sz="1700">
              <a:latin typeface="Arial Black"/>
              <a:cs typeface="Arial Black"/>
            </a:endParaRPr>
          </a:p>
          <a:p>
            <a:pPr marL="371475" indent="-359410">
              <a:lnSpc>
                <a:spcPts val="2025"/>
              </a:lnSpc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dirty="0" sz="1700" spc="-225">
                <a:latin typeface="Arial Black"/>
                <a:cs typeface="Arial Black"/>
              </a:rPr>
              <a:t>Research</a:t>
            </a:r>
            <a:r>
              <a:rPr dirty="0" sz="1700" spc="-195">
                <a:latin typeface="Arial Black"/>
                <a:cs typeface="Arial Black"/>
              </a:rPr>
              <a:t> </a:t>
            </a:r>
            <a:r>
              <a:rPr dirty="0" sz="1700" spc="-190">
                <a:latin typeface="Arial Black"/>
                <a:cs typeface="Arial Black"/>
              </a:rPr>
              <a:t>papers</a:t>
            </a:r>
            <a:endParaRPr sz="1700">
              <a:latin typeface="Arial Black"/>
              <a:cs typeface="Arial Black"/>
            </a:endParaRPr>
          </a:p>
          <a:p>
            <a:pPr marL="371475" indent="-359410">
              <a:lnSpc>
                <a:spcPts val="2025"/>
              </a:lnSpc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dirty="0" sz="1700" spc="-165">
                <a:latin typeface="Arial Black"/>
                <a:cs typeface="Arial Black"/>
              </a:rPr>
              <a:t>Websites</a:t>
            </a:r>
            <a:endParaRPr sz="1700">
              <a:latin typeface="Arial Black"/>
              <a:cs typeface="Arial Black"/>
            </a:endParaRPr>
          </a:p>
          <a:p>
            <a:pPr marL="371475" indent="-359410">
              <a:lnSpc>
                <a:spcPts val="2030"/>
              </a:lnSpc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dirty="0" sz="1700" spc="-220">
                <a:latin typeface="Arial Black"/>
                <a:cs typeface="Arial Black"/>
              </a:rPr>
              <a:t>Youtube</a:t>
            </a:r>
            <a:r>
              <a:rPr dirty="0" sz="1700" spc="-160">
                <a:latin typeface="Arial Black"/>
                <a:cs typeface="Arial Black"/>
              </a:rPr>
              <a:t> </a:t>
            </a:r>
            <a:r>
              <a:rPr dirty="0" sz="1700" spc="-180">
                <a:latin typeface="Arial Black"/>
                <a:cs typeface="Arial Black"/>
              </a:rPr>
              <a:t>Videos</a:t>
            </a:r>
            <a:endParaRPr sz="1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57" y="799020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68"/>
                </a:moveTo>
                <a:lnTo>
                  <a:pt x="500265" y="297027"/>
                </a:lnTo>
                <a:lnTo>
                  <a:pt x="499656" y="12"/>
                </a:lnTo>
                <a:lnTo>
                  <a:pt x="202628" y="0"/>
                </a:lnTo>
                <a:lnTo>
                  <a:pt x="0" y="12"/>
                </a:lnTo>
                <a:lnTo>
                  <a:pt x="2451" y="49466"/>
                </a:lnTo>
                <a:lnTo>
                  <a:pt x="9715" y="98082"/>
                </a:lnTo>
                <a:lnTo>
                  <a:pt x="21653" y="145516"/>
                </a:lnTo>
                <a:lnTo>
                  <a:pt x="38138" y="191465"/>
                </a:lnTo>
                <a:lnTo>
                  <a:pt x="59016" y="235585"/>
                </a:lnTo>
                <a:lnTo>
                  <a:pt x="84162" y="277545"/>
                </a:lnTo>
                <a:lnTo>
                  <a:pt x="113436" y="317030"/>
                </a:lnTo>
                <a:lnTo>
                  <a:pt x="146710" y="353695"/>
                </a:lnTo>
                <a:lnTo>
                  <a:pt x="183451" y="386892"/>
                </a:lnTo>
                <a:lnTo>
                  <a:pt x="222986" y="416090"/>
                </a:lnTo>
                <a:lnTo>
                  <a:pt x="265010" y="441147"/>
                </a:lnTo>
                <a:lnTo>
                  <a:pt x="309168" y="461937"/>
                </a:lnTo>
                <a:lnTo>
                  <a:pt x="355142" y="478320"/>
                </a:lnTo>
                <a:lnTo>
                  <a:pt x="402615" y="490156"/>
                </a:lnTo>
                <a:lnTo>
                  <a:pt x="451243" y="497319"/>
                </a:lnTo>
                <a:lnTo>
                  <a:pt x="500697" y="499668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56075" y="415900"/>
            <a:ext cx="53759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0" b="1">
                <a:solidFill>
                  <a:srgbClr val="424242"/>
                </a:solidFill>
                <a:latin typeface="Trebuchet MS"/>
                <a:cs typeface="Trebuchet MS"/>
              </a:rPr>
              <a:t>Using </a:t>
            </a:r>
            <a:r>
              <a:rPr dirty="0" sz="2800" spc="45" b="1">
                <a:solidFill>
                  <a:srgbClr val="424242"/>
                </a:solidFill>
                <a:latin typeface="Trebuchet MS"/>
                <a:cs typeface="Trebuchet MS"/>
              </a:rPr>
              <a:t>Simple </a:t>
            </a:r>
            <a:r>
              <a:rPr dirty="0" sz="2800" spc="15" b="1">
                <a:solidFill>
                  <a:srgbClr val="424242"/>
                </a:solidFill>
                <a:latin typeface="Trebuchet MS"/>
                <a:cs typeface="Trebuchet MS"/>
              </a:rPr>
              <a:t>Linear</a:t>
            </a:r>
            <a:r>
              <a:rPr dirty="0" sz="2800" spc="-42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2800" spc="75" b="1">
                <a:solidFill>
                  <a:srgbClr val="424242"/>
                </a:solidFill>
                <a:latin typeface="Trebuchet MS"/>
                <a:cs typeface="Trebuchet MS"/>
              </a:rPr>
              <a:t>Regression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4697" y="1759814"/>
            <a:ext cx="4346616" cy="3079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35988" y="1671738"/>
            <a:ext cx="2129155" cy="6578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-70">
                <a:latin typeface="Arial Black"/>
                <a:cs typeface="Arial Black"/>
              </a:rPr>
              <a:t>We </a:t>
            </a:r>
            <a:r>
              <a:rPr dirty="0" sz="1400" spc="-160">
                <a:latin typeface="Arial Black"/>
                <a:cs typeface="Arial Black"/>
              </a:rPr>
              <a:t>used </a:t>
            </a:r>
            <a:r>
              <a:rPr dirty="0" sz="1400" spc="-165">
                <a:latin typeface="Arial Black"/>
                <a:cs typeface="Arial Black"/>
              </a:rPr>
              <a:t>dataset </a:t>
            </a:r>
            <a:r>
              <a:rPr dirty="0" sz="1400" spc="-125">
                <a:latin typeface="Arial Black"/>
                <a:cs typeface="Arial Black"/>
              </a:rPr>
              <a:t>of </a:t>
            </a:r>
            <a:r>
              <a:rPr dirty="0" sz="1400" spc="-160">
                <a:latin typeface="Arial Black"/>
                <a:cs typeface="Arial Black"/>
              </a:rPr>
              <a:t>Ashok  </a:t>
            </a:r>
            <a:r>
              <a:rPr dirty="0" sz="1400" spc="-130">
                <a:latin typeface="Arial Black"/>
                <a:cs typeface="Arial Black"/>
              </a:rPr>
              <a:t>leyland </a:t>
            </a:r>
            <a:r>
              <a:rPr dirty="0" sz="1400" spc="-125">
                <a:latin typeface="Arial Black"/>
                <a:cs typeface="Arial Black"/>
              </a:rPr>
              <a:t>for </a:t>
            </a:r>
            <a:r>
              <a:rPr dirty="0" sz="1400" spc="-145">
                <a:latin typeface="Arial Black"/>
                <a:cs typeface="Arial Black"/>
              </a:rPr>
              <a:t>from </a:t>
            </a:r>
            <a:r>
              <a:rPr dirty="0" sz="1400" spc="-95">
                <a:latin typeface="Arial Black"/>
                <a:cs typeface="Arial Black"/>
              </a:rPr>
              <a:t>2019 </a:t>
            </a:r>
            <a:r>
              <a:rPr dirty="0" sz="1400" spc="-150">
                <a:latin typeface="Arial Black"/>
                <a:cs typeface="Arial Black"/>
              </a:rPr>
              <a:t>to  </a:t>
            </a:r>
            <a:r>
              <a:rPr dirty="0" sz="1400" spc="-100">
                <a:latin typeface="Arial Black"/>
                <a:cs typeface="Arial Black"/>
              </a:rPr>
              <a:t>April</a:t>
            </a:r>
            <a:r>
              <a:rPr dirty="0" sz="1400" spc="-114">
                <a:latin typeface="Arial Black"/>
                <a:cs typeface="Arial Black"/>
              </a:rPr>
              <a:t> </a:t>
            </a:r>
            <a:r>
              <a:rPr dirty="0" sz="1400" spc="-95">
                <a:latin typeface="Arial Black"/>
                <a:cs typeface="Arial Black"/>
              </a:rPr>
              <a:t>2020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8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2021-05-07T07:56:39Z</dcterms:created>
  <dcterms:modified xsi:type="dcterms:W3CDTF">2021-05-07T07:56:39Z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2021-05-07T00:00:00Z</vt:filetime>
  </property>
</Properties>
</file>