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37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0" r:id="rId30"/>
    <p:sldId id="301" r:id="rId31"/>
    <p:sldId id="308" r:id="rId32"/>
    <p:sldId id="309" r:id="rId33"/>
    <p:sldId id="310" r:id="rId34"/>
    <p:sldId id="311" r:id="rId35"/>
    <p:sldId id="313" r:id="rId36"/>
    <p:sldId id="314" r:id="rId37"/>
    <p:sldId id="317" r:id="rId38"/>
    <p:sldId id="318" r:id="rId39"/>
    <p:sldId id="319" r:id="rId40"/>
    <p:sldId id="321" r:id="rId41"/>
    <p:sldId id="323" r:id="rId42"/>
    <p:sldId id="373" r:id="rId43"/>
    <p:sldId id="327" r:id="rId44"/>
    <p:sldId id="328" r:id="rId45"/>
    <p:sldId id="329" r:id="rId46"/>
    <p:sldId id="334" r:id="rId47"/>
    <p:sldId id="335" r:id="rId48"/>
    <p:sldId id="336" r:id="rId49"/>
    <p:sldId id="339" r:id="rId50"/>
    <p:sldId id="340" r:id="rId51"/>
    <p:sldId id="341" r:id="rId52"/>
    <p:sldId id="343" r:id="rId53"/>
    <p:sldId id="344" r:id="rId54"/>
    <p:sldId id="374" r:id="rId55"/>
    <p:sldId id="352" r:id="rId56"/>
    <p:sldId id="353" r:id="rId57"/>
    <p:sldId id="375" r:id="rId58"/>
    <p:sldId id="366" r:id="rId59"/>
    <p:sldId id="368" r:id="rId60"/>
    <p:sldId id="371" r:id="rId61"/>
    <p:sldId id="372" r:id="rId62"/>
    <p:sldId id="378" r:id="rId6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FFCC"/>
    <a:srgbClr val="99FF99"/>
    <a:srgbClr val="B7DBFF"/>
    <a:srgbClr val="3399FF"/>
    <a:srgbClr val="FFD1D1"/>
    <a:srgbClr val="FFB7AF"/>
    <a:srgbClr val="FF99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500" autoAdjust="0"/>
    <p:restoredTop sz="79899" autoAdjust="0"/>
  </p:normalViewPr>
  <p:slideViewPr>
    <p:cSldViewPr snapToGrid="0">
      <p:cViewPr>
        <p:scale>
          <a:sx n="75" d="100"/>
          <a:sy n="75" d="100"/>
        </p:scale>
        <p:origin x="-1686" y="-72"/>
      </p:cViewPr>
      <p:guideLst>
        <p:guide orient="horz" pos="5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>
        <p:scale>
          <a:sx n="100" d="100"/>
          <a:sy n="100" d="100"/>
        </p:scale>
        <p:origin x="-864" y="21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5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9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19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4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34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tercera gráfica muestra la curva del ingreso total de Carlitos (IT).</a:t>
            </a:r>
          </a:p>
          <a:p>
            <a:r>
              <a:rPr lang="en-US"/>
              <a:t>2) El punto </a:t>
            </a:r>
            <a:r>
              <a:rPr lang="en-US" i="1"/>
              <a:t>a</a:t>
            </a:r>
            <a:r>
              <a:rPr lang="en-US"/>
              <a:t> corresponde a la segunda fila de la tabla presentada anteriormente.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8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3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8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3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7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La tabla enumera el ingreso total, costo total y beneficio económico de Camisas Carlitos.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El beneficio económico en la gráfica es la altura del área azul entre las curvas del costo total y del ingreso total.</a:t>
            </a:r>
          </a:p>
          <a:p>
            <a:r>
              <a:rPr lang="en-US"/>
              <a:t>2) Camisas Carlitos obtiene un beneficio económico máximo de $42 diarios ($225 - $183), cuando produce 9 camisas: el producto en el cual la distancia vertical entre las curvas del ingreso total y el costo total es la mayor.</a:t>
            </a:r>
          </a:p>
          <a:p>
            <a:r>
              <a:rPr lang="en-US"/>
              <a:t>3) A productos de 4 camisas diarias y 12 camisas diarias, Camisas Carlitos obtiene un beneficio económico de cero: estos son puntos de </a:t>
            </a:r>
            <a:r>
              <a:rPr lang="en-US" i="1"/>
              <a:t>equilibrio</a:t>
            </a:r>
            <a:r>
              <a:rPr lang="en-US"/>
              <a:t>.</a:t>
            </a:r>
          </a:p>
          <a:p>
            <a:r>
              <a:rPr lang="en-US"/>
              <a:t>4) A productos menores que 4 y mayores que 12 camisas diarias, Camisas Carlitos incurre una pérdida económica.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34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1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gráfica muestra la curva de beneficio de Camisas Carlitos.</a:t>
            </a:r>
          </a:p>
          <a:p>
            <a:r>
              <a:rPr lang="en-US"/>
              <a:t>2) La curva de beneficio alcanza un máximo cuando el beneficio económico alcanza un máximo y cruza el eje horizontal en los puntos de </a:t>
            </a:r>
            <a:r>
              <a:rPr lang="en-US" i="1"/>
              <a:t>equilibrio</a:t>
            </a:r>
            <a:r>
              <a:rPr lang="en-US"/>
              <a:t>.</a:t>
            </a:r>
            <a:endParaRPr lang="en-US" u="sng"/>
          </a:p>
          <a:p>
            <a:endParaRPr lang="en-US" u="sn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35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36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37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tabla muestra que si el producto aumenta de 8 a 9 camisas, el costo marginal es $23, que es menor que el ingreso marginal de $25.</a:t>
            </a:r>
          </a:p>
          <a:p>
            <a:r>
              <a:rPr lang="en-US"/>
              <a:t>2) Si el producto aumenta de 9 a 10 camisas. El costo marginal es $27, que excede el ingreso marginal de $25.</a:t>
            </a:r>
          </a:p>
          <a:p>
            <a:r>
              <a:rPr lang="en-US"/>
              <a:t>3) El beneficio se maximiza cuando el ingreso marginal es igual al costo marginal.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38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37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809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0910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tabla muestra que si el producto aumenta de 8 a 9 camisas, el costo marginal es $23, que es menor que el ingreso marginal de $25.</a:t>
            </a:r>
          </a:p>
          <a:p>
            <a:r>
              <a:rPr lang="en-US"/>
              <a:t>2) Si el producto aumenta de 9 a 10 camisas. El costo marginal es $27, que excede el ingreso marginal de $25.</a:t>
            </a:r>
          </a:p>
          <a:p>
            <a:r>
              <a:rPr lang="en-US"/>
              <a:t>3) El beneficio se maximiza cuando el ingreso marginal es igual al costo marginal.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39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5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37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829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2958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tabla muestra que si el producto aumenta de 8 a 9 camisas, el costo marginal es $23, que es menor que el ingreso marginal de $25.</a:t>
            </a:r>
          </a:p>
          <a:p>
            <a:r>
              <a:rPr lang="en-US"/>
              <a:t>2) Si el producto aumenta de 9 a 10 camisas. El costo marginal es $27, que excede el ingreso marginal de $25.</a:t>
            </a:r>
          </a:p>
          <a:p>
            <a:r>
              <a:rPr lang="en-US"/>
              <a:t>3) El beneficio se maximiza cuando el ingreso marginal es igual al costo marginal.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40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9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37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850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5006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tabla muestra que si el producto aumenta de 8 a 9 camisas, el costo marginal es $23, que es menor que el ingreso marginal de $25.</a:t>
            </a:r>
          </a:p>
          <a:p>
            <a:r>
              <a:rPr lang="en-US"/>
              <a:t>2) Si el producto aumenta de 9 a 10 camisas. El costo marginal es $27, que excede el ingreso marginal de $25.</a:t>
            </a:r>
          </a:p>
          <a:p>
            <a:r>
              <a:rPr lang="en-US"/>
              <a:t>3) El beneficio se maximiza cuando el ingreso marginal es igual al costo marginal.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41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4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37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7054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tabla muestra que si el producto aumenta de 8 a 9 camisas, el costo marginal es $23, que es menor que el ingreso marginal de $25.</a:t>
            </a:r>
          </a:p>
          <a:p>
            <a:r>
              <a:rPr lang="en-US"/>
              <a:t>2) Si el producto aumenta de 9 a 10 camisas. El costo marginal es $27, que excede el ingreso marginal de $25.</a:t>
            </a:r>
          </a:p>
          <a:p>
            <a:r>
              <a:rPr lang="en-US"/>
              <a:t>3) El beneficio se maximiza cuando el ingreso marginal es igual al costo marginal.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45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3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gráfica muestra que el costo marginal y el ingreso marginal son iguales cuando Camisas Carlitos produce 9 camisas diarias.</a:t>
            </a:r>
          </a:p>
          <a:p>
            <a:r>
              <a:rPr lang="en-US"/>
              <a:t>2) Si el ingreso marginal excede al costo marginal, un aumento del producto incrementa el beneficio económico.</a:t>
            </a:r>
          </a:p>
          <a:p>
            <a:r>
              <a:rPr lang="en-US"/>
              <a:t>3) Si el ingreso marginal es menor que el costo marginal, un aumento del producto disminuye el beneficio económico.</a:t>
            </a:r>
          </a:p>
          <a:p>
            <a:r>
              <a:rPr lang="en-US"/>
              <a:t>4) Si el ingreso marginal es igual al costo marginal, se maximiza el beneficio económico.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46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53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gráfica muestra la curva de oferta de Camisas Carlitos: el número de camisas que Camisas Carlitos  producirá a cada precio.</a:t>
            </a:r>
          </a:p>
          <a:p>
            <a:r>
              <a:rPr lang="en-US"/>
              <a:t>2) Se forma con la curva del costo marginal en todos los puntos por encima del costo variable medio y el eje vertical en todos los precios por debajo del costo variable medio mínimo.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54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6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36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gráfica muestra la curva de oferta de Camisas Carlitos: el número de camisas que Camisas Carlitos  producirá a cada precio.</a:t>
            </a:r>
          </a:p>
          <a:p>
            <a:r>
              <a:rPr lang="en-US"/>
              <a:t>2) Se forma con la curva del costo marginal en todos los puntos por encima del costo variable medio y el eje vertical en todos los precios por debajo del costo variable medio mínimo.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55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7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57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56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7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La tabla de la oferta de la industria es la suma de las tablas de oferta de todas las empresas individuales.</a:t>
            </a:r>
          </a:p>
          <a:p>
            <a:r>
              <a:rPr lang="en-US"/>
              <a:t>2) Una industria que consiste de 1,000 empresas idénticas tiene una tabla de oferta similar a la de la empresa individual, pero la cantidad ofrecida por la industria es 1,000 veces más grande que el de la empresa individual.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58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86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18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</a:t>
            </a:r>
          </a:p>
          <a:p>
            <a:r>
              <a:rPr lang="en-US"/>
              <a:t>1) La curva de oferta de la industria es S</a:t>
            </a:r>
            <a:r>
              <a:rPr lang="en-US" baseline="-25000"/>
              <a:t>1</a:t>
            </a:r>
            <a:r>
              <a:rPr lang="en-US"/>
              <a:t>.  Los puntos a, b, c, y d corresponden a las filas de la tabla. </a:t>
            </a:r>
          </a:p>
          <a:p>
            <a:r>
              <a:rPr lang="en-US"/>
              <a:t>2) Al precio de cierre de $17, cada empresa produce ya sea 0 o 7 camisas diarias, así que la curva de oferta de la industria es perfectamente elástica al precio de cierre.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59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91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39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62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0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00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</a:t>
            </a:r>
          </a:p>
          <a:p>
            <a:r>
              <a:rPr lang="en-US"/>
              <a:t>1) Cuando la demanda disminuye a D</a:t>
            </a:r>
            <a:r>
              <a:rPr lang="en-US" baseline="-25000"/>
              <a:t>3</a:t>
            </a:r>
            <a:r>
              <a:rPr lang="en-US"/>
              <a:t>, el precio desciende a $17 y cada empresa disminuye su producto a 7 camisas diarias.</a:t>
            </a:r>
          </a:p>
          <a:p>
            <a:r>
              <a:rPr lang="en-US"/>
              <a:t>2) El producto de la industria es 7,000 camisas diarias.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63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1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64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15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4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66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24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En el corto plazo, las empresas podrían estar en equilibrio (obtener un beneficio normal), obtener un beneficio económico o incurrir una pérdida económica.</a:t>
            </a:r>
          </a:p>
          <a:p>
            <a:r>
              <a:rPr lang="en-US"/>
              <a:t>2) Si el precio es igual al costo total medio mínimo, la empresa está en equilibrio y obtiene un beneficio normal, como se muestra.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68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34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23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En el corto plazo, las empresas podrían estar en equilibrio (obtener un beneficio normal), obtener un beneficio económico o incurrir una pérdida económica.</a:t>
            </a:r>
          </a:p>
          <a:p>
            <a:r>
              <a:rPr lang="en-US"/>
              <a:t>2) Si el precio excede el costo total medio de producción del producto que maximiza el beneficio, la empresa obtiene un beneficio económico (el rectángulo azul en la gráfica).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70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1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11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En el corto plazo, las empreas podrían estar en equilibrio (obtener un beneficio normal), obtener un beneficio económico o incurrir una pérdida económica.</a:t>
            </a:r>
          </a:p>
          <a:p>
            <a:r>
              <a:rPr lang="en-US"/>
              <a:t>2) Si el precio está debajo del costo total medio mínimo, la empresa incurre una pérdida económica (el triángulo rojo mostrado).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72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53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0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73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58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74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63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79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8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4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80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9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81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9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89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84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11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5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En el equilibrio de largo plazo, una empresa opera con un tamaño de planta que minimiza su costo promedio.</a:t>
            </a:r>
          </a:p>
          <a:p>
            <a:r>
              <a:rPr lang="en-US"/>
              <a:t>2) Aquí Camisas Carlitos opera la planta con CM</a:t>
            </a:r>
            <a:r>
              <a:rPr lang="en-US" baseline="-25000"/>
              <a:t>1 </a:t>
            </a:r>
            <a:r>
              <a:rPr lang="en-US"/>
              <a:t> de corto plazo y costo promedio de corto plazo CPCP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3) Camisas Carlitos está también en su curva de costo promedio de largo plazo CPLP y produce en el punto </a:t>
            </a:r>
            <a:r>
              <a:rPr lang="en-US" i="1"/>
              <a:t>m.</a:t>
            </a:r>
          </a:p>
          <a:p>
            <a:r>
              <a:rPr lang="en-US"/>
              <a:t>4) Su producto es 8 camisas diarios y su costo total promedio es igual al precio de una camisa: $20.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1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1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71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86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2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88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3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89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35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53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96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2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72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Este es un resumen de todos los eventos.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97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73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17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98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78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37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110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En la tercera gráfica, la curva de oferta de largo plazo es SL</a:t>
            </a:r>
            <a:r>
              <a:rPr lang="en-US" baseline="-25000"/>
              <a:t>C</a:t>
            </a:r>
            <a:r>
              <a:rPr lang="en-US"/>
              <a:t>; el precio desciende a P</a:t>
            </a:r>
            <a:r>
              <a:rPr lang="en-US" baseline="-25000"/>
              <a:t>3</a:t>
            </a:r>
            <a:r>
              <a:rPr lang="en-US"/>
              <a:t>, y la cantidad aumenta a Q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r>
              <a:rPr lang="en-US"/>
              <a:t>2) Este caso ocurre en una industria con economías externas.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111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4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04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113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5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45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116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64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06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u="sng"/>
              <a:t>Notas del instructor:</a:t>
            </a:r>
          </a:p>
          <a:p>
            <a:r>
              <a:rPr lang="en-US"/>
              <a:t>1) El uso eficiente de recursos requiere de </a:t>
            </a:r>
            <a:r>
              <a:rPr lang="en-US" i="1"/>
              <a:t>eficiencia del consumidor,</a:t>
            </a:r>
            <a:r>
              <a:rPr lang="en-US"/>
              <a:t> que ocurre cuando los consumidores están en su curva de demanda; eficiencia del productor</a:t>
            </a:r>
            <a:r>
              <a:rPr lang="en-US" i="1"/>
              <a:t>, </a:t>
            </a:r>
            <a:r>
              <a:rPr lang="en-US"/>
              <a:t>que ocurre cuando las empresas están en sus curvas de oferta y </a:t>
            </a:r>
            <a:r>
              <a:rPr lang="en-US" i="1"/>
              <a:t>eficiencia de intercambio</a:t>
            </a:r>
            <a:r>
              <a:rPr lang="en-US"/>
              <a:t>, que ocurre cuando todas las ganancias del comercio se han realizado.</a:t>
            </a:r>
          </a:p>
          <a:p>
            <a:r>
              <a:rPr lang="en-US"/>
              <a:t>2) Los recursos se usan eficientemente en la cantidad Q</a:t>
            </a:r>
            <a:r>
              <a:rPr lang="en-US" baseline="30000"/>
              <a:t>* </a:t>
            </a:r>
            <a:r>
              <a:rPr lang="en-US"/>
              <a:t>y el precio P</a:t>
            </a:r>
            <a:r>
              <a:rPr lang="en-US" baseline="30000"/>
              <a:t>* </a:t>
            </a:r>
            <a:r>
              <a:rPr lang="en-US"/>
              <a:t>.</a:t>
            </a:r>
          </a:p>
          <a:p>
            <a:r>
              <a:rPr lang="en-US"/>
              <a:t>3) Sin beneficios externos ni costos externos, la competencia perfecta alcanza un uso eficiente de recursos.</a:t>
            </a:r>
          </a:p>
          <a:p>
            <a:r>
              <a:rPr lang="en-US"/>
              <a:t>4) Si el producto es Q</a:t>
            </a:r>
            <a:r>
              <a:rPr lang="en-US" baseline="-25000"/>
              <a:t>0</a:t>
            </a:r>
            <a:r>
              <a:rPr lang="en-US"/>
              <a:t>, no se realizan algunas ganancias del comercio. El costo de producir una unidad más, C</a:t>
            </a:r>
            <a:r>
              <a:rPr lang="en-US" baseline="-25000"/>
              <a:t>0</a:t>
            </a:r>
            <a:r>
              <a:rPr lang="en-US"/>
              <a:t> es menor que su beneficio marginal, B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r>
              <a:rPr lang="en-US"/>
              <a:t>5) En el producto Q</a:t>
            </a:r>
            <a:r>
              <a:rPr lang="en-US" baseline="-25000"/>
              <a:t>0</a:t>
            </a:r>
            <a:r>
              <a:rPr lang="en-US"/>
              <a:t>, la suma del excedente del consumidor y del excedente del producto no se maximiza.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117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69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26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b"/>
          <a:lstStyle/>
          <a:p>
            <a:pPr algn="r"/>
            <a:r>
              <a:rPr lang="en-US" sz="1200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347663"/>
            <a:ext cx="1943100" cy="57483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47663"/>
            <a:ext cx="5676900" cy="57483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3"/>
          <p:cNvSpPr>
            <a:spLocks noChangeShapeType="1"/>
          </p:cNvSpPr>
          <p:nvPr/>
        </p:nvSpPr>
        <p:spPr bwMode="auto">
          <a:xfrm flipH="1">
            <a:off x="147638" y="228600"/>
            <a:ext cx="7720012" cy="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8193088" y="228600"/>
            <a:ext cx="830262" cy="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125413" y="6592888"/>
            <a:ext cx="8866187" cy="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47663"/>
            <a:ext cx="7772400" cy="995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238125" y="2132013"/>
            <a:ext cx="9131300" cy="343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0" tIns="0" rIns="0" bIns="0"/>
          <a:lstStyle/>
          <a:p>
            <a:pPr algn="ctr"/>
            <a:r>
              <a:rPr lang="en-US" sz="4400" b="1" i="1" baseline="30000">
                <a:solidFill>
                  <a:schemeClr val="tx2"/>
                </a:solidFill>
              </a:rPr>
              <a:t>CAPÍTULO</a:t>
            </a:r>
            <a:r>
              <a:rPr lang="en-US" sz="6000" b="1" i="1">
                <a:solidFill>
                  <a:schemeClr val="tx2"/>
                </a:solidFill>
              </a:rPr>
              <a:t> 12</a:t>
            </a:r>
            <a:br>
              <a:rPr lang="en-US" sz="6000" b="1" i="1">
                <a:solidFill>
                  <a:schemeClr val="tx2"/>
                </a:solidFill>
              </a:rPr>
            </a:br>
            <a:r>
              <a:rPr lang="en-US" sz="6000" b="1" i="1">
                <a:solidFill>
                  <a:schemeClr val="tx2"/>
                </a:solidFill>
              </a:rPr>
              <a:t>Competencia perfecta</a:t>
            </a:r>
            <a:endParaRPr lang="en-US" sz="7200" b="1" i="1">
              <a:solidFill>
                <a:schemeClr val="tx2"/>
              </a:solidFill>
            </a:endParaRP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1608138" y="0"/>
            <a:ext cx="5135562" cy="1465263"/>
            <a:chOff x="1013" y="0"/>
            <a:chExt cx="3235" cy="923"/>
          </a:xfrm>
        </p:grpSpPr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1584" y="481"/>
              <a:ext cx="116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4000"/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013" y="0"/>
              <a:ext cx="3235" cy="6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000" b="1" i="1">
                  <a:solidFill>
                    <a:srgbClr val="FF0000"/>
                  </a:solidFill>
                </a:rPr>
                <a:t>Microeconomía</a:t>
              </a:r>
              <a:endParaRPr lang="en-US" sz="6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Demanda, precio e ingresos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Cantidad	Precio	  Ingreso        Ingreso	            Ingreso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 vendida	  (P)	    total          marginal          promedio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   (Q)	</a:t>
            </a:r>
            <a:r>
              <a:rPr lang="en-US" sz="1800"/>
              <a:t>	  </a:t>
            </a:r>
            <a:r>
              <a:rPr lang="en-US" sz="2000" i="1"/>
              <a:t>IT = P </a:t>
            </a:r>
            <a:r>
              <a:rPr lang="en-US" sz="2000" i="1">
                <a:latin typeface="Symbol" pitchFamily="18" charset="2"/>
              </a:rPr>
              <a:t></a:t>
            </a:r>
            <a:r>
              <a:rPr lang="en-US" sz="2000" i="1"/>
              <a:t> Q</a:t>
            </a:r>
            <a:r>
              <a:rPr lang="en-US" sz="2400"/>
              <a:t>    (</a:t>
            </a:r>
            <a:r>
              <a:rPr lang="en-US" sz="2000" i="1"/>
              <a:t>IM = ΔIT/ΔQ</a:t>
            </a:r>
            <a:r>
              <a:rPr lang="en-US" sz="2000"/>
              <a:t>)</a:t>
            </a:r>
            <a:r>
              <a:rPr lang="en-US" sz="2400"/>
              <a:t>       </a:t>
            </a:r>
            <a:r>
              <a:rPr lang="en-US" sz="2000"/>
              <a:t>(</a:t>
            </a:r>
            <a:r>
              <a:rPr lang="en-US" sz="2000" i="1"/>
              <a:t>IP = IT/Q</a:t>
            </a:r>
            <a:r>
              <a:rPr lang="en-US" sz="2000"/>
              <a:t>)</a:t>
            </a:r>
            <a:endParaRPr lang="en-US" sz="180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/>
              <a:t>         (camisas	 ($ por 	   	                  ($ por	                    ($ por</a:t>
            </a:r>
          </a:p>
          <a:p>
            <a:pPr>
              <a:lnSpc>
                <a:spcPct val="60000"/>
              </a:lnSpc>
              <a:spcAft>
                <a:spcPct val="80000"/>
              </a:spcAft>
              <a:buFontTx/>
              <a:buNone/>
            </a:pPr>
            <a:r>
              <a:rPr lang="en-US" sz="1800"/>
              <a:t>	     por día)	 camisa)	         ($)	           camisa adicional)	    camisa)</a:t>
            </a:r>
          </a:p>
          <a:p>
            <a:pPr>
              <a:lnSpc>
                <a:spcPct val="13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 8	   25	    200				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	9	   25	    225				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10	   25	    250				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90525" y="3568700"/>
            <a:ext cx="760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862513" y="4157663"/>
            <a:ext cx="48577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  <a:p>
            <a:endParaRPr lang="en-US"/>
          </a:p>
          <a:p>
            <a:r>
              <a:rPr lang="en-US"/>
              <a:t>25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673475" y="4419600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673475" y="5105400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Demanda, precio e ingresos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Cantidad	Precio	  Ingreso        Ingreso	            Ingreso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 vendida	  (P)	    total          marginal          promedio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   (Q)	</a:t>
            </a:r>
            <a:r>
              <a:rPr lang="en-US" sz="1800"/>
              <a:t>	  </a:t>
            </a:r>
            <a:r>
              <a:rPr lang="en-US" sz="2000" i="1"/>
              <a:t>IT = P </a:t>
            </a:r>
            <a:r>
              <a:rPr lang="en-US" sz="2000" i="1">
                <a:latin typeface="Symbol" pitchFamily="18" charset="2"/>
              </a:rPr>
              <a:t></a:t>
            </a:r>
            <a:r>
              <a:rPr lang="en-US" sz="2000" i="1"/>
              <a:t> Q</a:t>
            </a:r>
            <a:r>
              <a:rPr lang="en-US" sz="2400"/>
              <a:t>    (</a:t>
            </a:r>
            <a:r>
              <a:rPr lang="en-US" sz="2000" i="1"/>
              <a:t>IM = ΔIT/ΔQ</a:t>
            </a:r>
            <a:r>
              <a:rPr lang="en-US" sz="2000"/>
              <a:t>)</a:t>
            </a:r>
            <a:r>
              <a:rPr lang="en-US" sz="2400"/>
              <a:t>       </a:t>
            </a:r>
            <a:r>
              <a:rPr lang="en-US" sz="2000"/>
              <a:t>(</a:t>
            </a:r>
            <a:r>
              <a:rPr lang="en-US" sz="2000" i="1"/>
              <a:t>IP = IT/Q</a:t>
            </a:r>
            <a:r>
              <a:rPr lang="en-US" sz="2000"/>
              <a:t>)</a:t>
            </a:r>
            <a:endParaRPr lang="en-US" sz="180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/>
              <a:t>         (camisas	 ($ por 	   	                  ($ por	                    ($ por</a:t>
            </a:r>
          </a:p>
          <a:p>
            <a:pPr>
              <a:lnSpc>
                <a:spcPct val="60000"/>
              </a:lnSpc>
              <a:spcAft>
                <a:spcPct val="80000"/>
              </a:spcAft>
              <a:buFontTx/>
              <a:buNone/>
            </a:pPr>
            <a:r>
              <a:rPr lang="en-US" sz="1800"/>
              <a:t>	     por día)	 camisa)	         ($)	           camisa adicional)	    camisa)</a:t>
            </a:r>
          </a:p>
          <a:p>
            <a:pPr>
              <a:lnSpc>
                <a:spcPct val="13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 8	   25	    200				     25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	9	   25	    225				     25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10	   25	    250				     25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90525" y="3568700"/>
            <a:ext cx="760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862513" y="4157663"/>
            <a:ext cx="48577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  <a:p>
            <a:endParaRPr lang="en-US"/>
          </a:p>
          <a:p>
            <a:r>
              <a:rPr lang="en-US"/>
              <a:t>25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3673475" y="4419600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673475" y="5105400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386" name="Group 2050"/>
          <p:cNvGrpSpPr>
            <a:grpSpLocks/>
          </p:cNvGrpSpPr>
          <p:nvPr/>
        </p:nvGrpSpPr>
        <p:grpSpPr bwMode="auto">
          <a:xfrm>
            <a:off x="6564313" y="2905125"/>
            <a:ext cx="2085975" cy="2587625"/>
            <a:chOff x="4185" y="2017"/>
            <a:chExt cx="1314" cy="1630"/>
          </a:xfrm>
        </p:grpSpPr>
        <p:sp>
          <p:nvSpPr>
            <p:cNvPr id="272387" name="Line 2051"/>
            <p:cNvSpPr>
              <a:spLocks noChangeShapeType="1"/>
            </p:cNvSpPr>
            <p:nvPr/>
          </p:nvSpPr>
          <p:spPr bwMode="auto">
            <a:xfrm flipV="1">
              <a:off x="4185" y="2257"/>
              <a:ext cx="1134" cy="139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388" name="Rectangle 2052"/>
            <p:cNvSpPr>
              <a:spLocks noChangeArrowheads="1"/>
            </p:cNvSpPr>
            <p:nvPr/>
          </p:nvSpPr>
          <p:spPr bwMode="auto">
            <a:xfrm>
              <a:off x="5233" y="2017"/>
              <a:ext cx="2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IT</a:t>
              </a:r>
            </a:p>
          </p:txBody>
        </p:sp>
      </p:grpSp>
      <p:grpSp>
        <p:nvGrpSpPr>
          <p:cNvPr id="272389" name="Group 2053"/>
          <p:cNvGrpSpPr>
            <a:grpSpLocks/>
          </p:cNvGrpSpPr>
          <p:nvPr/>
        </p:nvGrpSpPr>
        <p:grpSpPr bwMode="auto">
          <a:xfrm>
            <a:off x="806450" y="3986213"/>
            <a:ext cx="1646238" cy="1446212"/>
            <a:chOff x="586" y="2698"/>
            <a:chExt cx="1037" cy="911"/>
          </a:xfrm>
        </p:grpSpPr>
        <p:sp>
          <p:nvSpPr>
            <p:cNvPr id="272390" name="Line 2054"/>
            <p:cNvSpPr>
              <a:spLocks noChangeShapeType="1"/>
            </p:cNvSpPr>
            <p:nvPr/>
          </p:nvSpPr>
          <p:spPr bwMode="auto">
            <a:xfrm>
              <a:off x="586" y="2698"/>
              <a:ext cx="798" cy="79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391" name="Rectangle 2055"/>
            <p:cNvSpPr>
              <a:spLocks noChangeArrowheads="1"/>
            </p:cNvSpPr>
            <p:nvPr/>
          </p:nvSpPr>
          <p:spPr bwMode="auto">
            <a:xfrm>
              <a:off x="1393" y="3361"/>
              <a:ext cx="23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D</a:t>
              </a:r>
            </a:p>
          </p:txBody>
        </p:sp>
      </p:grpSp>
      <p:grpSp>
        <p:nvGrpSpPr>
          <p:cNvPr id="272392" name="Group 2056"/>
          <p:cNvGrpSpPr>
            <a:grpSpLocks/>
          </p:cNvGrpSpPr>
          <p:nvPr/>
        </p:nvGrpSpPr>
        <p:grpSpPr bwMode="auto">
          <a:xfrm>
            <a:off x="728663" y="3681413"/>
            <a:ext cx="1644650" cy="1430337"/>
            <a:chOff x="537" y="2506"/>
            <a:chExt cx="1036" cy="901"/>
          </a:xfrm>
        </p:grpSpPr>
        <p:sp>
          <p:nvSpPr>
            <p:cNvPr id="272393" name="Line 2057"/>
            <p:cNvSpPr>
              <a:spLocks noChangeShapeType="1"/>
            </p:cNvSpPr>
            <p:nvPr/>
          </p:nvSpPr>
          <p:spPr bwMode="auto">
            <a:xfrm flipV="1">
              <a:off x="537" y="2641"/>
              <a:ext cx="750" cy="7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394" name="Rectangle 2058"/>
            <p:cNvSpPr>
              <a:spLocks noChangeArrowheads="1"/>
            </p:cNvSpPr>
            <p:nvPr/>
          </p:nvSpPr>
          <p:spPr bwMode="auto">
            <a:xfrm>
              <a:off x="1335" y="2506"/>
              <a:ext cx="23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O</a:t>
              </a:r>
            </a:p>
          </p:txBody>
        </p:sp>
      </p:grpSp>
      <p:sp>
        <p:nvSpPr>
          <p:cNvPr id="272395" name="Rectangle 2059"/>
          <p:cNvSpPr>
            <a:spLocks noChangeArrowheads="1"/>
          </p:cNvSpPr>
          <p:nvPr/>
        </p:nvSpPr>
        <p:spPr bwMode="auto">
          <a:xfrm>
            <a:off x="606425" y="5951538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396" name="Rectangle 2060"/>
          <p:cNvSpPr>
            <a:spLocks noChangeArrowheads="1"/>
          </p:cNvSpPr>
          <p:nvPr/>
        </p:nvSpPr>
        <p:spPr bwMode="auto">
          <a:xfrm>
            <a:off x="3044825" y="5951538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397" name="Rectangle 206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Demanda, precio e ingresos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72398" name="Line 2062"/>
          <p:cNvSpPr>
            <a:spLocks noChangeShapeType="1"/>
          </p:cNvSpPr>
          <p:nvPr/>
        </p:nvSpPr>
        <p:spPr bwMode="auto">
          <a:xfrm>
            <a:off x="533400" y="5494338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399" name="Line 2063"/>
          <p:cNvSpPr>
            <a:spLocks noChangeShapeType="1"/>
          </p:cNvSpPr>
          <p:nvPr/>
        </p:nvSpPr>
        <p:spPr bwMode="auto">
          <a:xfrm>
            <a:off x="6553200" y="5494338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00" name="Line 2064"/>
          <p:cNvSpPr>
            <a:spLocks noChangeShapeType="1"/>
          </p:cNvSpPr>
          <p:nvPr/>
        </p:nvSpPr>
        <p:spPr bwMode="auto">
          <a:xfrm>
            <a:off x="3505200" y="5494338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01" name="Line 2065"/>
          <p:cNvSpPr>
            <a:spLocks noChangeShapeType="1"/>
          </p:cNvSpPr>
          <p:nvPr/>
        </p:nvSpPr>
        <p:spPr bwMode="auto">
          <a:xfrm flipV="1">
            <a:off x="485775" y="2979738"/>
            <a:ext cx="0" cy="25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02" name="Line 2066"/>
          <p:cNvSpPr>
            <a:spLocks noChangeShapeType="1"/>
          </p:cNvSpPr>
          <p:nvPr/>
        </p:nvSpPr>
        <p:spPr bwMode="auto">
          <a:xfrm flipV="1">
            <a:off x="3502025" y="2979738"/>
            <a:ext cx="0" cy="25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03" name="Line 2067"/>
          <p:cNvSpPr>
            <a:spLocks noChangeShapeType="1"/>
          </p:cNvSpPr>
          <p:nvPr/>
        </p:nvSpPr>
        <p:spPr bwMode="auto">
          <a:xfrm flipV="1">
            <a:off x="6550025" y="2979738"/>
            <a:ext cx="0" cy="25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04" name="Rectangle 2068"/>
          <p:cNvSpPr>
            <a:spLocks noChangeArrowheads="1"/>
          </p:cNvSpPr>
          <p:nvPr/>
        </p:nvSpPr>
        <p:spPr bwMode="auto">
          <a:xfrm>
            <a:off x="400050" y="5724525"/>
            <a:ext cx="27368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1400"/>
              <a:t>Cantidad (miles de camisas por día)</a:t>
            </a:r>
          </a:p>
        </p:txBody>
      </p:sp>
      <p:sp>
        <p:nvSpPr>
          <p:cNvPr id="272405" name="Rectangle 2069"/>
          <p:cNvSpPr>
            <a:spLocks noChangeArrowheads="1"/>
          </p:cNvSpPr>
          <p:nvPr/>
        </p:nvSpPr>
        <p:spPr bwMode="auto">
          <a:xfrm>
            <a:off x="3992563" y="5788025"/>
            <a:ext cx="20939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/>
              <a:t>Cantidad (camisas por día)</a:t>
            </a:r>
          </a:p>
        </p:txBody>
      </p:sp>
      <p:sp>
        <p:nvSpPr>
          <p:cNvPr id="272406" name="Rectangle 2070"/>
          <p:cNvSpPr>
            <a:spLocks noChangeArrowheads="1"/>
          </p:cNvSpPr>
          <p:nvPr/>
        </p:nvSpPr>
        <p:spPr bwMode="auto">
          <a:xfrm>
            <a:off x="6832600" y="5768975"/>
            <a:ext cx="20939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/>
              <a:t>Cantidad (camisas por día)</a:t>
            </a:r>
          </a:p>
        </p:txBody>
      </p:sp>
      <p:sp>
        <p:nvSpPr>
          <p:cNvPr id="272407" name="Rectangle 2071"/>
          <p:cNvSpPr>
            <a:spLocks noChangeArrowheads="1"/>
          </p:cNvSpPr>
          <p:nvPr/>
        </p:nvSpPr>
        <p:spPr bwMode="auto">
          <a:xfrm rot="16200000">
            <a:off x="-721518" y="3821906"/>
            <a:ext cx="1706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/>
              <a:t>Precio ($ por camisa)</a:t>
            </a:r>
          </a:p>
        </p:txBody>
      </p:sp>
      <p:sp>
        <p:nvSpPr>
          <p:cNvPr id="272408" name="Rectangle 2072"/>
          <p:cNvSpPr>
            <a:spLocks noChangeArrowheads="1"/>
          </p:cNvSpPr>
          <p:nvPr/>
        </p:nvSpPr>
        <p:spPr bwMode="auto">
          <a:xfrm rot="16200000">
            <a:off x="2259806" y="3842544"/>
            <a:ext cx="17065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/>
              <a:t>Precio ($ por camisa)</a:t>
            </a:r>
          </a:p>
        </p:txBody>
      </p:sp>
      <p:sp>
        <p:nvSpPr>
          <p:cNvPr id="272409" name="Rectangle 2073"/>
          <p:cNvSpPr>
            <a:spLocks noChangeArrowheads="1"/>
          </p:cNvSpPr>
          <p:nvPr/>
        </p:nvSpPr>
        <p:spPr bwMode="auto">
          <a:xfrm rot="16200000">
            <a:off x="5150644" y="3991769"/>
            <a:ext cx="18684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/>
              <a:t>Ingreso total ($ por día)</a:t>
            </a:r>
          </a:p>
        </p:txBody>
      </p:sp>
      <p:sp>
        <p:nvSpPr>
          <p:cNvPr id="272410" name="Rectangle 2074"/>
          <p:cNvSpPr>
            <a:spLocks noChangeArrowheads="1"/>
          </p:cNvSpPr>
          <p:nvPr/>
        </p:nvSpPr>
        <p:spPr bwMode="auto">
          <a:xfrm>
            <a:off x="303213" y="5495925"/>
            <a:ext cx="83089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/>
              <a:t>0	 9	  20	     0	      10	      20	          0	            9                20</a:t>
            </a:r>
          </a:p>
        </p:txBody>
      </p:sp>
      <p:sp>
        <p:nvSpPr>
          <p:cNvPr id="272411" name="Rectangle 2075"/>
          <p:cNvSpPr>
            <a:spLocks noChangeArrowheads="1"/>
          </p:cNvSpPr>
          <p:nvPr/>
        </p:nvSpPr>
        <p:spPr bwMode="auto">
          <a:xfrm>
            <a:off x="182563" y="4352925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/>
              <a:t>25</a:t>
            </a:r>
          </a:p>
        </p:txBody>
      </p:sp>
      <p:sp>
        <p:nvSpPr>
          <p:cNvPr id="272412" name="Rectangle 2076"/>
          <p:cNvSpPr>
            <a:spLocks noChangeArrowheads="1"/>
          </p:cNvSpPr>
          <p:nvPr/>
        </p:nvSpPr>
        <p:spPr bwMode="auto">
          <a:xfrm>
            <a:off x="182563" y="3362325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/>
              <a:t>50</a:t>
            </a:r>
          </a:p>
        </p:txBody>
      </p:sp>
      <p:sp>
        <p:nvSpPr>
          <p:cNvPr id="272413" name="Rectangle 2077"/>
          <p:cNvSpPr>
            <a:spLocks noChangeArrowheads="1"/>
          </p:cNvSpPr>
          <p:nvPr/>
        </p:nvSpPr>
        <p:spPr bwMode="auto">
          <a:xfrm>
            <a:off x="3122613" y="4321175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/>
              <a:t>25</a:t>
            </a:r>
          </a:p>
        </p:txBody>
      </p:sp>
      <p:sp>
        <p:nvSpPr>
          <p:cNvPr id="272414" name="Rectangle 2078"/>
          <p:cNvSpPr>
            <a:spLocks noChangeArrowheads="1"/>
          </p:cNvSpPr>
          <p:nvPr/>
        </p:nvSpPr>
        <p:spPr bwMode="auto">
          <a:xfrm>
            <a:off x="6094413" y="4321175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/>
              <a:t>225</a:t>
            </a:r>
          </a:p>
        </p:txBody>
      </p:sp>
      <p:sp>
        <p:nvSpPr>
          <p:cNvPr id="272415" name="Rectangle 2079"/>
          <p:cNvSpPr>
            <a:spLocks noChangeArrowheads="1"/>
          </p:cNvSpPr>
          <p:nvPr/>
        </p:nvSpPr>
        <p:spPr bwMode="auto">
          <a:xfrm>
            <a:off x="3122613" y="3330575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/>
              <a:t>50</a:t>
            </a:r>
          </a:p>
        </p:txBody>
      </p:sp>
      <p:sp>
        <p:nvSpPr>
          <p:cNvPr id="272416" name="Oval 2080"/>
          <p:cNvSpPr>
            <a:spLocks noChangeArrowheads="1"/>
          </p:cNvSpPr>
          <p:nvPr/>
        </p:nvSpPr>
        <p:spPr bwMode="auto">
          <a:xfrm>
            <a:off x="1249363" y="4429125"/>
            <a:ext cx="149225" cy="149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17" name="Line 2081"/>
          <p:cNvSpPr>
            <a:spLocks noChangeShapeType="1"/>
          </p:cNvSpPr>
          <p:nvPr/>
        </p:nvSpPr>
        <p:spPr bwMode="auto">
          <a:xfrm flipV="1">
            <a:off x="546100" y="4502150"/>
            <a:ext cx="2425700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2439" name="Group 2103"/>
          <p:cNvGrpSpPr>
            <a:grpSpLocks/>
          </p:cNvGrpSpPr>
          <p:nvPr/>
        </p:nvGrpSpPr>
        <p:grpSpPr bwMode="auto">
          <a:xfrm>
            <a:off x="3517900" y="4200525"/>
            <a:ext cx="2147888" cy="363538"/>
            <a:chOff x="2216" y="2450"/>
            <a:chExt cx="1353" cy="229"/>
          </a:xfrm>
        </p:grpSpPr>
        <p:sp>
          <p:nvSpPr>
            <p:cNvPr id="272419" name="Line 2083"/>
            <p:cNvSpPr>
              <a:spLocks noChangeShapeType="1"/>
            </p:cNvSpPr>
            <p:nvPr/>
          </p:nvSpPr>
          <p:spPr bwMode="auto">
            <a:xfrm>
              <a:off x="2216" y="2641"/>
              <a:ext cx="1326" cy="0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420" name="Rectangle 2084"/>
            <p:cNvSpPr>
              <a:spLocks noChangeArrowheads="1"/>
            </p:cNvSpPr>
            <p:nvPr/>
          </p:nvSpPr>
          <p:spPr bwMode="auto">
            <a:xfrm>
              <a:off x="3263" y="2450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IM</a:t>
              </a:r>
            </a:p>
          </p:txBody>
        </p:sp>
      </p:grpSp>
      <p:sp>
        <p:nvSpPr>
          <p:cNvPr id="272421" name="Line 2085"/>
          <p:cNvSpPr>
            <a:spLocks noChangeShapeType="1"/>
          </p:cNvSpPr>
          <p:nvPr/>
        </p:nvSpPr>
        <p:spPr bwMode="auto">
          <a:xfrm>
            <a:off x="1323975" y="4595813"/>
            <a:ext cx="0" cy="8858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22" name="Line 2086"/>
          <p:cNvSpPr>
            <a:spLocks noChangeShapeType="1"/>
          </p:cNvSpPr>
          <p:nvPr/>
        </p:nvSpPr>
        <p:spPr bwMode="auto">
          <a:xfrm>
            <a:off x="7388225" y="4595813"/>
            <a:ext cx="0" cy="8858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425" name="Line 2089"/>
          <p:cNvSpPr>
            <a:spLocks noChangeShapeType="1"/>
          </p:cNvSpPr>
          <p:nvPr/>
        </p:nvSpPr>
        <p:spPr bwMode="auto">
          <a:xfrm>
            <a:off x="6565900" y="450373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2438" name="Group 2102"/>
          <p:cNvGrpSpPr>
            <a:grpSpLocks/>
          </p:cNvGrpSpPr>
          <p:nvPr/>
        </p:nvGrpSpPr>
        <p:grpSpPr bwMode="auto">
          <a:xfrm>
            <a:off x="7313613" y="4291013"/>
            <a:ext cx="458787" cy="363537"/>
            <a:chOff x="4607" y="2507"/>
            <a:chExt cx="289" cy="229"/>
          </a:xfrm>
        </p:grpSpPr>
        <p:sp>
          <p:nvSpPr>
            <p:cNvPr id="272424" name="Oval 2088"/>
            <p:cNvSpPr>
              <a:spLocks noChangeArrowheads="1"/>
            </p:cNvSpPr>
            <p:nvPr/>
          </p:nvSpPr>
          <p:spPr bwMode="auto">
            <a:xfrm>
              <a:off x="4607" y="2594"/>
              <a:ext cx="94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426" name="Rectangle 2090"/>
            <p:cNvSpPr>
              <a:spLocks noChangeArrowheads="1"/>
            </p:cNvSpPr>
            <p:nvPr/>
          </p:nvSpPr>
          <p:spPr bwMode="auto">
            <a:xfrm>
              <a:off x="4710" y="2507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a</a:t>
              </a:r>
            </a:p>
          </p:txBody>
        </p:sp>
      </p:grpSp>
      <p:sp>
        <p:nvSpPr>
          <p:cNvPr id="272435" name="Text Box 2099"/>
          <p:cNvSpPr txBox="1">
            <a:spLocks noChangeArrowheads="1"/>
          </p:cNvSpPr>
          <p:nvPr/>
        </p:nvSpPr>
        <p:spPr bwMode="auto">
          <a:xfrm>
            <a:off x="825500" y="2135188"/>
            <a:ext cx="2063750" cy="379412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Mercado de camisas</a:t>
            </a:r>
          </a:p>
        </p:txBody>
      </p:sp>
      <p:sp>
        <p:nvSpPr>
          <p:cNvPr id="272436" name="Text Box 2100"/>
          <p:cNvSpPr txBox="1">
            <a:spLocks noChangeArrowheads="1"/>
          </p:cNvSpPr>
          <p:nvPr/>
        </p:nvSpPr>
        <p:spPr bwMode="auto">
          <a:xfrm>
            <a:off x="3467100" y="1871663"/>
            <a:ext cx="2946400" cy="65405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Demanda de ingreso marginal</a:t>
            </a:r>
          </a:p>
          <a:p>
            <a:r>
              <a:rPr lang="en-US" sz="1800"/>
              <a:t>de Camisas Carlitos</a:t>
            </a:r>
          </a:p>
        </p:txBody>
      </p:sp>
      <p:sp>
        <p:nvSpPr>
          <p:cNvPr id="272437" name="Text Box 2101"/>
          <p:cNvSpPr txBox="1">
            <a:spLocks noChangeArrowheads="1"/>
          </p:cNvSpPr>
          <p:nvPr/>
        </p:nvSpPr>
        <p:spPr bwMode="auto">
          <a:xfrm>
            <a:off x="6873875" y="2089150"/>
            <a:ext cx="1938338" cy="744538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Ingreso total de</a:t>
            </a:r>
          </a:p>
          <a:p>
            <a:r>
              <a:rPr lang="en-US" sz="1800"/>
              <a:t>Camisas Carlitos</a:t>
            </a:r>
            <a:r>
              <a:rPr lang="en-US"/>
              <a:t> </a:t>
            </a:r>
          </a:p>
        </p:txBody>
      </p:sp>
      <p:grpSp>
        <p:nvGrpSpPr>
          <p:cNvPr id="272440" name="Group 2104"/>
          <p:cNvGrpSpPr>
            <a:grpSpLocks/>
          </p:cNvGrpSpPr>
          <p:nvPr/>
        </p:nvGrpSpPr>
        <p:grpSpPr bwMode="auto">
          <a:xfrm>
            <a:off x="4114800" y="3187700"/>
            <a:ext cx="1352550" cy="1309688"/>
            <a:chOff x="2592" y="1812"/>
            <a:chExt cx="852" cy="825"/>
          </a:xfrm>
        </p:grpSpPr>
        <p:sp>
          <p:nvSpPr>
            <p:cNvPr id="272432" name="Line 2096"/>
            <p:cNvSpPr>
              <a:spLocks noChangeShapeType="1"/>
            </p:cNvSpPr>
            <p:nvPr/>
          </p:nvSpPr>
          <p:spPr bwMode="auto">
            <a:xfrm flipH="1">
              <a:off x="2832" y="2359"/>
              <a:ext cx="190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431" name="Rectangle 2095"/>
            <p:cNvSpPr>
              <a:spLocks noChangeArrowheads="1"/>
            </p:cNvSpPr>
            <p:nvPr/>
          </p:nvSpPr>
          <p:spPr bwMode="auto">
            <a:xfrm>
              <a:off x="2592" y="1812"/>
              <a:ext cx="852" cy="52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b="1"/>
                <a:t>Curva de</a:t>
              </a:r>
            </a:p>
            <a:p>
              <a:r>
                <a:rPr lang="en-US" sz="1600" b="1"/>
                <a:t>demanda</a:t>
              </a:r>
            </a:p>
            <a:p>
              <a:r>
                <a:rPr lang="en-US" sz="1600" b="1"/>
                <a:t>para Carlitos</a:t>
              </a:r>
            </a:p>
          </p:txBody>
        </p:sp>
      </p:grpSp>
      <p:grpSp>
        <p:nvGrpSpPr>
          <p:cNvPr id="272442" name="Group 2106"/>
          <p:cNvGrpSpPr>
            <a:grpSpLocks/>
          </p:cNvGrpSpPr>
          <p:nvPr/>
        </p:nvGrpSpPr>
        <p:grpSpPr bwMode="auto">
          <a:xfrm>
            <a:off x="1768475" y="4008438"/>
            <a:ext cx="1262063" cy="1096962"/>
            <a:chOff x="1114" y="2525"/>
            <a:chExt cx="795" cy="691"/>
          </a:xfrm>
        </p:grpSpPr>
        <p:sp>
          <p:nvSpPr>
            <p:cNvPr id="272427" name="Rectangle 2091"/>
            <p:cNvSpPr>
              <a:spLocks noChangeArrowheads="1"/>
            </p:cNvSpPr>
            <p:nvPr/>
          </p:nvSpPr>
          <p:spPr bwMode="auto">
            <a:xfrm>
              <a:off x="1114" y="2525"/>
              <a:ext cx="795" cy="52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b="1"/>
                <a:t>Curva de</a:t>
              </a:r>
            </a:p>
            <a:p>
              <a:r>
                <a:rPr lang="en-US" sz="1600" b="1"/>
                <a:t>demanda</a:t>
              </a:r>
            </a:p>
            <a:p>
              <a:r>
                <a:rPr lang="en-US" sz="1600" b="1"/>
                <a:t>del mercado</a:t>
              </a:r>
            </a:p>
          </p:txBody>
        </p:sp>
        <p:sp>
          <p:nvSpPr>
            <p:cNvPr id="272441" name="Line 2105"/>
            <p:cNvSpPr>
              <a:spLocks noChangeShapeType="1"/>
            </p:cNvSpPr>
            <p:nvPr/>
          </p:nvSpPr>
          <p:spPr bwMode="auto">
            <a:xfrm flipH="1">
              <a:off x="1216" y="3040"/>
              <a:ext cx="112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16" grpId="0" animBg="1"/>
      <p:bldP spid="272417" grpId="0" animBg="1"/>
      <p:bldP spid="272421" grpId="0" animBg="1"/>
      <p:bldP spid="272422" grpId="0" animBg="1"/>
      <p:bldP spid="2724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84188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Las decisiones de la empresa 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n-US" sz="3200"/>
              <a:t>	</a:t>
            </a:r>
            <a:r>
              <a:rPr lang="es-MX" sz="3200">
                <a:solidFill>
                  <a:srgbClr val="000000"/>
                </a:solidFill>
              </a:rPr>
              <a:t>La tarea de una empresa competitiva es obtener el máximo beneficio económico posible, tomando en consideración las restricciones a las que se enfrenta.	</a:t>
            </a:r>
          </a:p>
          <a:p>
            <a:pPr>
              <a:spcAft>
                <a:spcPct val="100000"/>
              </a:spcAft>
              <a:buFontTx/>
              <a:buNone/>
            </a:pPr>
            <a:r>
              <a:rPr lang="en-US" sz="3200"/>
              <a:t>	</a:t>
            </a:r>
            <a:r>
              <a:rPr lang="es-MX" sz="3200">
                <a:solidFill>
                  <a:srgbClr val="000000"/>
                </a:solidFill>
              </a:rPr>
              <a:t>Para lograrlo, la empresa debe tomar dos decisiones fundamentales a corto plazo y dos a largo plazo.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Las decisiones de la empresa 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	Decisiones a corto plazo</a:t>
            </a:r>
            <a:endParaRPr lang="en-US" sz="3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s-MX" sz="2800">
                <a:solidFill>
                  <a:srgbClr val="000000"/>
                </a:solidFill>
              </a:rPr>
              <a:t>Un marco de tiempo en el que cada empresa tiene un tamaño de planta determinado y el número de empresas de la industria es fijo.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	Decisiones a largo plazo</a:t>
            </a:r>
            <a:endParaRPr lang="en-US" sz="3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s-MX" sz="2800">
                <a:solidFill>
                  <a:srgbClr val="000000"/>
                </a:solidFill>
              </a:rPr>
              <a:t>Un marco de tiempo en el que cada empresa puede cambiar el tamaño de su planta y decidir si entran o no a la industria.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Las decisiones de la empresa 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</a:t>
            </a:r>
            <a:r>
              <a:rPr lang="es-MX" sz="3200">
                <a:solidFill>
                  <a:srgbClr val="FF0000"/>
                </a:solidFill>
              </a:rPr>
              <a:t>A corto plazo, la empresa debe decidir: </a:t>
            </a:r>
          </a:p>
          <a:p>
            <a:pPr lvl="1">
              <a:spcAft>
                <a:spcPct val="100000"/>
              </a:spcAft>
            </a:pPr>
            <a:r>
              <a:rPr lang="es-MX" sz="2800">
                <a:solidFill>
                  <a:srgbClr val="000000"/>
                </a:solidFill>
              </a:rPr>
              <a:t>Si producir o cerrar.</a:t>
            </a:r>
          </a:p>
          <a:p>
            <a:pPr lvl="1">
              <a:spcAft>
                <a:spcPct val="100000"/>
              </a:spcAft>
            </a:pPr>
            <a:r>
              <a:rPr lang="es-MX" sz="2800">
                <a:solidFill>
                  <a:srgbClr val="000000"/>
                </a:solidFill>
              </a:rPr>
              <a:t>Si la decisión es producir, ¿qué cantidad producir?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39738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Las decisiones de la empresa 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s-MX" sz="3200">
                <a:solidFill>
                  <a:srgbClr val="FF0000"/>
                </a:solidFill>
              </a:rPr>
              <a:t>	A largo plazo, la empresa debe decidir:</a:t>
            </a:r>
            <a:endParaRPr lang="es-MX" sz="3200">
              <a:solidFill>
                <a:srgbClr val="000000"/>
              </a:solidFill>
            </a:endParaRPr>
          </a:p>
          <a:p>
            <a:pPr lvl="1">
              <a:spcAft>
                <a:spcPct val="100000"/>
              </a:spcAft>
            </a:pPr>
            <a:r>
              <a:rPr lang="es-MX" sz="2800">
                <a:solidFill>
                  <a:srgbClr val="000000"/>
                </a:solidFill>
              </a:rPr>
              <a:t>Si aumenta o disminuye el tamaño de su planta. </a:t>
            </a:r>
          </a:p>
          <a:p>
            <a:pPr lvl="1">
              <a:spcAft>
                <a:spcPct val="100000"/>
              </a:spcAft>
            </a:pPr>
            <a:r>
              <a:rPr lang="es-MX" sz="2800">
                <a:solidFill>
                  <a:srgbClr val="000000"/>
                </a:solidFill>
              </a:rPr>
              <a:t>Si permanece en la industria o si la abandona.</a:t>
            </a:r>
            <a:r>
              <a:rPr lang="es-MX" sz="2800">
                <a:solidFill>
                  <a:srgbClr val="FF0000"/>
                </a:solidFill>
              </a:rPr>
              <a:t> </a:t>
            </a:r>
            <a:endParaRPr lang="es-MX" sz="2800">
              <a:solidFill>
                <a:srgbClr val="000000"/>
              </a:solidFill>
            </a:endParaRPr>
          </a:p>
          <a:p>
            <a:pPr algn="ctr">
              <a:spcAft>
                <a:spcPct val="100000"/>
              </a:spcAft>
              <a:buFontTx/>
              <a:buNone/>
            </a:pPr>
            <a:r>
              <a:rPr lang="es-MX" sz="3200">
                <a:solidFill>
                  <a:srgbClr val="FF0000"/>
                </a:solidFill>
              </a:rPr>
              <a:t>Veamos primero el corto plazo.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1143000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Ingreso total, costo total 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y beneficio económico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806575"/>
            <a:ext cx="8815388" cy="1162050"/>
          </a:xfrm>
          <a:noFill/>
          <a:ln/>
        </p:spPr>
        <p:txBody>
          <a:bodyPr/>
          <a:lstStyle/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/>
              <a:t>	                 </a:t>
            </a:r>
            <a:r>
              <a:rPr lang="en-US" sz="2000" b="1"/>
              <a:t>Cantidad    Ingreso          Costo            Beneficio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2000" b="1"/>
              <a:t>	                            (Q)	            total              total	             económico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1600" b="1"/>
              <a:t>	                                (camisas           </a:t>
            </a:r>
            <a:r>
              <a:rPr lang="en-US" sz="2000" b="1"/>
              <a:t>(IT)               (CT)             (IT – CT) 	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2000" b="1"/>
              <a:t>                                </a:t>
            </a:r>
            <a:r>
              <a:rPr lang="en-US" sz="1600" b="1"/>
              <a:t>por día)             ($)                       ($)                           ($)</a:t>
            </a:r>
            <a:r>
              <a:rPr lang="en-US" sz="1800" b="1"/>
              <a:t>			      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942975" y="2873375"/>
            <a:ext cx="7508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282825" y="2954338"/>
            <a:ext cx="2603500" cy="355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0	0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1	25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2	50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3	75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4	100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5	125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6	150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7	175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8	200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9	225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10	250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11	275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12	300	</a:t>
            </a:r>
          </a:p>
          <a:p>
            <a:pPr>
              <a:lnSpc>
                <a:spcPct val="90000"/>
              </a:lnSpc>
              <a:tabLst>
                <a:tab pos="1144588" algn="l"/>
              </a:tabLst>
            </a:pPr>
            <a:r>
              <a:rPr lang="en-US" sz="1800" b="1"/>
              <a:t>13	325	</a:t>
            </a:r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Ingreso total, costo total 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y beneficio económico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812925"/>
            <a:ext cx="9144000" cy="1139825"/>
          </a:xfrm>
          <a:noFill/>
          <a:ln/>
        </p:spPr>
        <p:txBody>
          <a:bodyPr/>
          <a:lstStyle/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/>
              <a:t>	                 </a:t>
            </a:r>
            <a:r>
              <a:rPr lang="en-US" sz="2000" b="1"/>
              <a:t>Cantidad    Ingreso          Costo            Beneficio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2000" b="1"/>
              <a:t>	                            (Q)	            total              total	             económico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1600" b="1"/>
              <a:t>	                                (camisas           </a:t>
            </a:r>
            <a:r>
              <a:rPr lang="en-US" sz="2000" b="1"/>
              <a:t>(IT)               (CT)             (IT – CT) 	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2000" b="1"/>
              <a:t>                                </a:t>
            </a:r>
            <a:r>
              <a:rPr lang="en-US" sz="1600" b="1"/>
              <a:t>por día)             ($)                       ($)                           ($)</a:t>
            </a:r>
            <a:r>
              <a:rPr lang="en-US" sz="1800" b="1"/>
              <a:t>		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922338" y="2879725"/>
            <a:ext cx="7529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289175" y="2968625"/>
            <a:ext cx="5414963" cy="355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0	0	22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1	25	45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2	50	66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3	75	85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4	100	100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5	125	114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6	150	126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7	175	141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8	200	160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9	225	183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10	250	210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11	275	245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12	300	300</a:t>
            </a:r>
          </a:p>
          <a:p>
            <a:pPr>
              <a:lnSpc>
                <a:spcPct val="90000"/>
              </a:lnSpc>
              <a:tabLst>
                <a:tab pos="1144588" algn="l"/>
                <a:tab pos="1196975" algn="l"/>
                <a:tab pos="1258888" algn="l"/>
                <a:tab pos="2571750" algn="l"/>
              </a:tabLst>
            </a:pPr>
            <a:r>
              <a:rPr lang="en-US" sz="1800" b="1"/>
              <a:t>13	325	360		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7772400" cy="1143000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Ingreso total, costo total 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y beneficio económico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812925"/>
            <a:ext cx="9144000" cy="1150938"/>
          </a:xfrm>
          <a:noFill/>
          <a:ln/>
        </p:spPr>
        <p:txBody>
          <a:bodyPr/>
          <a:lstStyle/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/>
              <a:t>	                 </a:t>
            </a:r>
            <a:r>
              <a:rPr lang="en-US" sz="2000" b="1"/>
              <a:t>Cantidad    Ingreso          Costo            Beneficio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2000" b="1"/>
              <a:t>	                            (Q)	            total              total	             económico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1600" b="1"/>
              <a:t>	                                (camisas           </a:t>
            </a:r>
            <a:r>
              <a:rPr lang="en-US" sz="2000" b="1"/>
              <a:t>(IT)               (CT)             (IT – CT) 	</a:t>
            </a:r>
          </a:p>
          <a:p>
            <a:pPr defTabSz="1066800">
              <a:lnSpc>
                <a:spcPct val="60000"/>
              </a:lnSpc>
              <a:buFontTx/>
              <a:buNone/>
              <a:tabLst>
                <a:tab pos="2395538" algn="r"/>
                <a:tab pos="3549650" algn="r"/>
                <a:tab pos="5080000" algn="r"/>
                <a:tab pos="6811963" algn="r"/>
              </a:tabLst>
            </a:pPr>
            <a:r>
              <a:rPr lang="en-US" sz="2000" b="1"/>
              <a:t>                                </a:t>
            </a:r>
            <a:r>
              <a:rPr lang="en-US" sz="1600" b="1"/>
              <a:t>por día)             ($)                       ($)                           ($)</a:t>
            </a:r>
            <a:r>
              <a:rPr lang="en-US" sz="1800" b="1"/>
              <a:t>		</a:t>
            </a:r>
            <a:r>
              <a:rPr lang="en-US" sz="1600" b="1"/>
              <a:t>	      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933450" y="2879725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214563" y="2959100"/>
            <a:ext cx="6665912" cy="355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0	0	22	-22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1	25	45	-20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2	50	66	-16		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3	75	85	-10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4	100	100	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5	125	114	11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6	150	126	24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7	175	141	24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8	200	160	40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>
                <a:solidFill>
                  <a:srgbClr val="FF3300"/>
                </a:solidFill>
              </a:rPr>
              <a:t>9	225	183	42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10	250	210	40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11	275	245	30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12	300	300	0</a:t>
            </a:r>
          </a:p>
          <a:p>
            <a:pPr>
              <a:lnSpc>
                <a:spcPct val="90000"/>
              </a:lnSpc>
              <a:tabLst>
                <a:tab pos="1196975" algn="l"/>
                <a:tab pos="2740025" algn="l"/>
                <a:tab pos="4229100" algn="l"/>
                <a:tab pos="4576763" algn="l"/>
              </a:tabLst>
            </a:pPr>
            <a:r>
              <a:rPr lang="en-US" sz="1800" b="1"/>
              <a:t>13	325	360	-35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Características de la competencia perfecta</a:t>
            </a:r>
            <a:endParaRPr lang="en-US" sz="3200"/>
          </a:p>
          <a:p>
            <a:pPr lvl="1">
              <a:lnSpc>
                <a:spcPct val="120000"/>
              </a:lnSpc>
            </a:pPr>
            <a:r>
              <a:rPr lang="es-MX" sz="2800">
                <a:solidFill>
                  <a:srgbClr val="000000"/>
                </a:solidFill>
              </a:rPr>
              <a:t>Muchas empresas venden productos idénticos. </a:t>
            </a:r>
          </a:p>
          <a:p>
            <a:pPr lvl="1">
              <a:lnSpc>
                <a:spcPct val="120000"/>
              </a:lnSpc>
            </a:pPr>
            <a:r>
              <a:rPr lang="es-MX" sz="2800">
                <a:solidFill>
                  <a:srgbClr val="000000"/>
                </a:solidFill>
              </a:rPr>
              <a:t>Hay muchos compradores.</a:t>
            </a:r>
          </a:p>
          <a:p>
            <a:pPr lvl="1">
              <a:lnSpc>
                <a:spcPct val="120000"/>
              </a:lnSpc>
            </a:pPr>
            <a:r>
              <a:rPr lang="es-MX" sz="2800">
                <a:solidFill>
                  <a:srgbClr val="000000"/>
                </a:solidFill>
              </a:rPr>
              <a:t>No hay restricciones para entrar a la industria.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Freeform 4"/>
          <p:cNvSpPr>
            <a:spLocks/>
          </p:cNvSpPr>
          <p:nvPr/>
        </p:nvSpPr>
        <p:spPr bwMode="auto">
          <a:xfrm>
            <a:off x="5359400" y="2286000"/>
            <a:ext cx="534988" cy="611188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36" y="0"/>
              </a:cxn>
              <a:cxn ang="0">
                <a:pos x="96" y="0"/>
              </a:cxn>
              <a:cxn ang="0">
                <a:pos x="0" y="384"/>
              </a:cxn>
            </a:cxnLst>
            <a:rect l="0" t="0" r="r" b="b"/>
            <a:pathLst>
              <a:path w="337" h="385">
                <a:moveTo>
                  <a:pt x="0" y="384"/>
                </a:moveTo>
                <a:lnTo>
                  <a:pt x="336" y="0"/>
                </a:lnTo>
                <a:lnTo>
                  <a:pt x="96" y="0"/>
                </a:lnTo>
                <a:lnTo>
                  <a:pt x="0" y="384"/>
                </a:lnTo>
              </a:path>
            </a:pathLst>
          </a:custGeom>
          <a:solidFill>
            <a:srgbClr val="FF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5541" name="Freeform 5"/>
          <p:cNvSpPr>
            <a:spLocks/>
          </p:cNvSpPr>
          <p:nvPr/>
        </p:nvSpPr>
        <p:spPr bwMode="auto">
          <a:xfrm>
            <a:off x="3432175" y="2895600"/>
            <a:ext cx="1906588" cy="1982788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0" y="1248"/>
              </a:cxn>
              <a:cxn ang="0">
                <a:pos x="336" y="1056"/>
              </a:cxn>
              <a:cxn ang="0">
                <a:pos x="624" y="864"/>
              </a:cxn>
              <a:cxn ang="0">
                <a:pos x="864" y="624"/>
              </a:cxn>
              <a:cxn ang="0">
                <a:pos x="1008" y="384"/>
              </a:cxn>
              <a:cxn ang="0">
                <a:pos x="1200" y="0"/>
              </a:cxn>
            </a:cxnLst>
            <a:rect l="0" t="0" r="r" b="b"/>
            <a:pathLst>
              <a:path w="1201" h="1249">
                <a:moveTo>
                  <a:pt x="1200" y="0"/>
                </a:moveTo>
                <a:lnTo>
                  <a:pt x="0" y="1248"/>
                </a:lnTo>
                <a:lnTo>
                  <a:pt x="336" y="1056"/>
                </a:lnTo>
                <a:lnTo>
                  <a:pt x="624" y="864"/>
                </a:lnTo>
                <a:lnTo>
                  <a:pt x="864" y="624"/>
                </a:lnTo>
                <a:lnTo>
                  <a:pt x="1008" y="384"/>
                </a:lnTo>
                <a:lnTo>
                  <a:pt x="1200" y="0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4575175" y="3582988"/>
            <a:ext cx="0" cy="2273300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42" name="Freeform 6"/>
          <p:cNvSpPr>
            <a:spLocks/>
          </p:cNvSpPr>
          <p:nvPr/>
        </p:nvSpPr>
        <p:spPr bwMode="auto">
          <a:xfrm>
            <a:off x="2517775" y="4876800"/>
            <a:ext cx="915988" cy="992188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624"/>
              </a:cxn>
              <a:cxn ang="0">
                <a:pos x="0" y="432"/>
              </a:cxn>
              <a:cxn ang="0">
                <a:pos x="192" y="240"/>
              </a:cxn>
              <a:cxn ang="0">
                <a:pos x="336" y="96"/>
              </a:cxn>
              <a:cxn ang="0">
                <a:pos x="576" y="0"/>
              </a:cxn>
            </a:cxnLst>
            <a:rect l="0" t="0" r="r" b="b"/>
            <a:pathLst>
              <a:path w="577" h="625">
                <a:moveTo>
                  <a:pt x="576" y="0"/>
                </a:moveTo>
                <a:lnTo>
                  <a:pt x="0" y="624"/>
                </a:lnTo>
                <a:lnTo>
                  <a:pt x="0" y="432"/>
                </a:lnTo>
                <a:lnTo>
                  <a:pt x="192" y="240"/>
                </a:lnTo>
                <a:lnTo>
                  <a:pt x="336" y="96"/>
                </a:lnTo>
                <a:lnTo>
                  <a:pt x="576" y="0"/>
                </a:lnTo>
              </a:path>
            </a:pathLst>
          </a:custGeom>
          <a:solidFill>
            <a:srgbClr val="FF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grpSp>
        <p:nvGrpSpPr>
          <p:cNvPr id="65574" name="Group 38"/>
          <p:cNvGrpSpPr>
            <a:grpSpLocks/>
          </p:cNvGrpSpPr>
          <p:nvPr/>
        </p:nvGrpSpPr>
        <p:grpSpPr bwMode="auto">
          <a:xfrm>
            <a:off x="2520950" y="1803400"/>
            <a:ext cx="3200400" cy="3762375"/>
            <a:chOff x="1490" y="1136"/>
            <a:chExt cx="2016" cy="2370"/>
          </a:xfrm>
        </p:grpSpPr>
        <p:grpSp>
          <p:nvGrpSpPr>
            <p:cNvPr id="65571" name="Group 35"/>
            <p:cNvGrpSpPr>
              <a:grpSpLocks/>
            </p:cNvGrpSpPr>
            <p:nvPr/>
          </p:nvGrpSpPr>
          <p:grpSpPr bwMode="auto">
            <a:xfrm>
              <a:off x="1490" y="1438"/>
              <a:ext cx="1872" cy="2068"/>
              <a:chOff x="1490" y="1438"/>
              <a:chExt cx="1872" cy="2068"/>
            </a:xfrm>
          </p:grpSpPr>
          <p:sp>
            <p:nvSpPr>
              <p:cNvPr id="65544" name="Freeform 8"/>
              <p:cNvSpPr>
                <a:spLocks/>
              </p:cNvSpPr>
              <p:nvPr/>
            </p:nvSpPr>
            <p:spPr bwMode="auto">
              <a:xfrm>
                <a:off x="1490" y="1438"/>
                <a:ext cx="1872" cy="2068"/>
              </a:xfrm>
              <a:custGeom>
                <a:avLst/>
                <a:gdLst/>
                <a:ahLst/>
                <a:cxnLst>
                  <a:cxn ang="0">
                    <a:pos x="0" y="2067"/>
                  </a:cxn>
                  <a:cxn ang="0">
                    <a:pos x="70" y="1985"/>
                  </a:cxn>
                  <a:cxn ang="0">
                    <a:pos x="145" y="1909"/>
                  </a:cxn>
                  <a:cxn ang="0">
                    <a:pos x="215" y="1839"/>
                  </a:cxn>
                  <a:cxn ang="0">
                    <a:pos x="285" y="1781"/>
                  </a:cxn>
                  <a:cxn ang="0">
                    <a:pos x="317" y="1758"/>
                  </a:cxn>
                  <a:cxn ang="0">
                    <a:pos x="349" y="1740"/>
                  </a:cxn>
                  <a:cxn ang="0">
                    <a:pos x="403" y="1717"/>
                  </a:cxn>
                  <a:cxn ang="0">
                    <a:pos x="435" y="1705"/>
                  </a:cxn>
                  <a:cxn ang="0">
                    <a:pos x="473" y="1693"/>
                  </a:cxn>
                  <a:cxn ang="0">
                    <a:pos x="521" y="1670"/>
                  </a:cxn>
                  <a:cxn ang="0">
                    <a:pos x="575" y="1635"/>
                  </a:cxn>
                  <a:cxn ang="0">
                    <a:pos x="645" y="1594"/>
                  </a:cxn>
                  <a:cxn ang="0">
                    <a:pos x="731" y="1547"/>
                  </a:cxn>
                  <a:cxn ang="0">
                    <a:pos x="822" y="1489"/>
                  </a:cxn>
                  <a:cxn ang="0">
                    <a:pos x="925" y="1431"/>
                  </a:cxn>
                  <a:cxn ang="0">
                    <a:pos x="1027" y="1372"/>
                  </a:cxn>
                  <a:cxn ang="0">
                    <a:pos x="1124" y="1302"/>
                  </a:cxn>
                  <a:cxn ang="0">
                    <a:pos x="1215" y="1232"/>
                  </a:cxn>
                  <a:cxn ang="0">
                    <a:pos x="1296" y="1156"/>
                  </a:cxn>
                  <a:cxn ang="0">
                    <a:pos x="1371" y="1069"/>
                  </a:cxn>
                  <a:cxn ang="0">
                    <a:pos x="1441" y="975"/>
                  </a:cxn>
                  <a:cxn ang="0">
                    <a:pos x="1511" y="870"/>
                  </a:cxn>
                  <a:cxn ang="0">
                    <a:pos x="1575" y="765"/>
                  </a:cxn>
                  <a:cxn ang="0">
                    <a:pos x="1634" y="660"/>
                  </a:cxn>
                  <a:cxn ang="0">
                    <a:pos x="1688" y="561"/>
                  </a:cxn>
                  <a:cxn ang="0">
                    <a:pos x="1737" y="467"/>
                  </a:cxn>
                  <a:cxn ang="0">
                    <a:pos x="1774" y="386"/>
                  </a:cxn>
                  <a:cxn ang="0">
                    <a:pos x="1806" y="315"/>
                  </a:cxn>
                  <a:cxn ang="0">
                    <a:pos x="1828" y="257"/>
                  </a:cxn>
                  <a:cxn ang="0">
                    <a:pos x="1849" y="205"/>
                  </a:cxn>
                  <a:cxn ang="0">
                    <a:pos x="1860" y="158"/>
                  </a:cxn>
                  <a:cxn ang="0">
                    <a:pos x="1871" y="76"/>
                  </a:cxn>
                  <a:cxn ang="0">
                    <a:pos x="1871" y="0"/>
                  </a:cxn>
                </a:cxnLst>
                <a:rect l="0" t="0" r="r" b="b"/>
                <a:pathLst>
                  <a:path w="1872" h="2068">
                    <a:moveTo>
                      <a:pt x="0" y="2067"/>
                    </a:moveTo>
                    <a:lnTo>
                      <a:pt x="70" y="1985"/>
                    </a:lnTo>
                    <a:lnTo>
                      <a:pt x="145" y="1909"/>
                    </a:lnTo>
                    <a:lnTo>
                      <a:pt x="215" y="1839"/>
                    </a:lnTo>
                    <a:lnTo>
                      <a:pt x="285" y="1781"/>
                    </a:lnTo>
                    <a:lnTo>
                      <a:pt x="317" y="1758"/>
                    </a:lnTo>
                    <a:lnTo>
                      <a:pt x="349" y="1740"/>
                    </a:lnTo>
                    <a:lnTo>
                      <a:pt x="403" y="1717"/>
                    </a:lnTo>
                    <a:lnTo>
                      <a:pt x="435" y="1705"/>
                    </a:lnTo>
                    <a:lnTo>
                      <a:pt x="473" y="1693"/>
                    </a:lnTo>
                    <a:lnTo>
                      <a:pt x="521" y="1670"/>
                    </a:lnTo>
                    <a:lnTo>
                      <a:pt x="575" y="1635"/>
                    </a:lnTo>
                    <a:lnTo>
                      <a:pt x="645" y="1594"/>
                    </a:lnTo>
                    <a:lnTo>
                      <a:pt x="731" y="1547"/>
                    </a:lnTo>
                    <a:lnTo>
                      <a:pt x="822" y="1489"/>
                    </a:lnTo>
                    <a:lnTo>
                      <a:pt x="925" y="1431"/>
                    </a:lnTo>
                    <a:lnTo>
                      <a:pt x="1027" y="1372"/>
                    </a:lnTo>
                    <a:lnTo>
                      <a:pt x="1124" y="1302"/>
                    </a:lnTo>
                    <a:lnTo>
                      <a:pt x="1215" y="1232"/>
                    </a:lnTo>
                    <a:lnTo>
                      <a:pt x="1296" y="1156"/>
                    </a:lnTo>
                    <a:lnTo>
                      <a:pt x="1371" y="1069"/>
                    </a:lnTo>
                    <a:lnTo>
                      <a:pt x="1441" y="975"/>
                    </a:lnTo>
                    <a:lnTo>
                      <a:pt x="1511" y="870"/>
                    </a:lnTo>
                    <a:lnTo>
                      <a:pt x="1575" y="765"/>
                    </a:lnTo>
                    <a:lnTo>
                      <a:pt x="1634" y="660"/>
                    </a:lnTo>
                    <a:lnTo>
                      <a:pt x="1688" y="561"/>
                    </a:lnTo>
                    <a:lnTo>
                      <a:pt x="1737" y="467"/>
                    </a:lnTo>
                    <a:lnTo>
                      <a:pt x="1774" y="386"/>
                    </a:lnTo>
                    <a:lnTo>
                      <a:pt x="1806" y="315"/>
                    </a:lnTo>
                    <a:lnTo>
                      <a:pt x="1828" y="257"/>
                    </a:lnTo>
                    <a:lnTo>
                      <a:pt x="1849" y="205"/>
                    </a:lnTo>
                    <a:lnTo>
                      <a:pt x="1860" y="158"/>
                    </a:lnTo>
                    <a:lnTo>
                      <a:pt x="1871" y="76"/>
                    </a:lnTo>
                    <a:lnTo>
                      <a:pt x="1871" y="0"/>
                    </a:lnTo>
                  </a:path>
                </a:pathLst>
              </a:custGeom>
              <a:noFill/>
              <a:ln w="50800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5558" name="Oval 22"/>
              <p:cNvSpPr>
                <a:spLocks noChangeArrowheads="1"/>
              </p:cNvSpPr>
              <p:nvPr/>
            </p:nvSpPr>
            <p:spPr bwMode="auto">
              <a:xfrm>
                <a:off x="2737" y="2545"/>
                <a:ext cx="94" cy="9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3169" y="1136"/>
              <a:ext cx="33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CT</a:t>
              </a:r>
            </a:p>
          </p:txBody>
        </p:sp>
      </p:grp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841375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279775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Ingreso total, costo total 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y beneficio económico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2517775" y="2073275"/>
            <a:ext cx="0" cy="3781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2533650" y="5867400"/>
            <a:ext cx="3781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3789363" y="6173788"/>
            <a:ext cx="26384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 (camisas por día)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 rot="16200000">
            <a:off x="260350" y="2838450"/>
            <a:ext cx="2505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1800"/>
              <a:t>Ingreso total y costo total</a:t>
            </a:r>
          </a:p>
          <a:p>
            <a:pPr algn="r"/>
            <a:r>
              <a:rPr lang="en-US" sz="1800"/>
              <a:t> ($ por día)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2214563" y="5842000"/>
            <a:ext cx="3368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0   	   4	      </a:t>
            </a:r>
            <a:r>
              <a:rPr lang="en-US" sz="2000">
                <a:solidFill>
                  <a:srgbClr val="FF3300"/>
                </a:solidFill>
              </a:rPr>
              <a:t>9</a:t>
            </a:r>
            <a:r>
              <a:rPr lang="en-US" sz="2000"/>
              <a:t>	   12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1909763" y="464978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100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1909763" y="266858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300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909763" y="396398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183</a:t>
            </a: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1909763" y="343058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225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rot="60000" flipV="1">
            <a:off x="2566988" y="2252663"/>
            <a:ext cx="3298825" cy="35782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56" name="Oval 20"/>
          <p:cNvSpPr>
            <a:spLocks noChangeArrowheads="1"/>
          </p:cNvSpPr>
          <p:nvPr/>
        </p:nvSpPr>
        <p:spPr bwMode="auto">
          <a:xfrm>
            <a:off x="3357563" y="4786313"/>
            <a:ext cx="149225" cy="149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57" name="Oval 21"/>
          <p:cNvSpPr>
            <a:spLocks noChangeArrowheads="1"/>
          </p:cNvSpPr>
          <p:nvPr/>
        </p:nvSpPr>
        <p:spPr bwMode="auto">
          <a:xfrm>
            <a:off x="4500563" y="3567113"/>
            <a:ext cx="149225" cy="149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5337175" y="2705100"/>
            <a:ext cx="149225" cy="1492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5932488" y="2133600"/>
            <a:ext cx="449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IT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H="1">
            <a:off x="2520950" y="3657600"/>
            <a:ext cx="1978025" cy="0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2520950" y="4114800"/>
            <a:ext cx="1978025" cy="0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2824163" y="5108575"/>
            <a:ext cx="1643062" cy="650875"/>
            <a:chOff x="1681" y="3218"/>
            <a:chExt cx="1035" cy="410"/>
          </a:xfrm>
        </p:grpSpPr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1970" y="3218"/>
              <a:ext cx="746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Pérdida</a:t>
              </a:r>
            </a:p>
            <a:p>
              <a:r>
                <a:rPr lang="en-US" sz="1800"/>
                <a:t>económica</a:t>
              </a:r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 flipH="1" flipV="1">
              <a:off x="1681" y="3409"/>
              <a:ext cx="286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5573" name="Group 37"/>
          <p:cNvGrpSpPr>
            <a:grpSpLocks/>
          </p:cNvGrpSpPr>
          <p:nvPr/>
        </p:nvGrpSpPr>
        <p:grpSpPr bwMode="auto">
          <a:xfrm>
            <a:off x="4729163" y="3735388"/>
            <a:ext cx="1655762" cy="927100"/>
            <a:chOff x="2881" y="2353"/>
            <a:chExt cx="1043" cy="584"/>
          </a:xfrm>
        </p:grpSpPr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3170" y="2354"/>
              <a:ext cx="754" cy="5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Beneficio</a:t>
              </a:r>
            </a:p>
            <a:p>
              <a:r>
                <a:rPr lang="en-US" sz="1800"/>
                <a:t>económico</a:t>
              </a:r>
            </a:p>
            <a:p>
              <a:r>
                <a:rPr lang="en-US" sz="1800"/>
                <a:t>= TR - TC</a:t>
              </a:r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 flipH="1" flipV="1">
              <a:off x="2881" y="2353"/>
              <a:ext cx="286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5579" name="Group 43"/>
          <p:cNvGrpSpPr>
            <a:grpSpLocks/>
          </p:cNvGrpSpPr>
          <p:nvPr/>
        </p:nvGrpSpPr>
        <p:grpSpPr bwMode="auto">
          <a:xfrm>
            <a:off x="5641975" y="2362200"/>
            <a:ext cx="1260475" cy="1108075"/>
            <a:chOff x="3456" y="1488"/>
            <a:chExt cx="794" cy="698"/>
          </a:xfrm>
        </p:grpSpPr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3504" y="1776"/>
              <a:ext cx="746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Pérdida</a:t>
              </a:r>
            </a:p>
            <a:p>
              <a:r>
                <a:rPr lang="en-US" sz="1800"/>
                <a:t>económica</a:t>
              </a:r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 flipH="1" flipV="1">
              <a:off x="3456" y="1488"/>
              <a:ext cx="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2803525" y="1789113"/>
            <a:ext cx="2024063" cy="376237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/>
              <a:t>Ingreso y costo</a:t>
            </a:r>
            <a:endParaRPr lang="en-US" sz="1800" b="1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  <p:bldP spid="65543" grpId="0" animBg="1"/>
      <p:bldP spid="65542" grpId="0" animBg="1"/>
      <p:bldP spid="65562" grpId="0" animBg="1"/>
      <p:bldP spid="655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84" name="Freeform 4"/>
          <p:cNvSpPr>
            <a:spLocks/>
          </p:cNvSpPr>
          <p:nvPr/>
        </p:nvSpPr>
        <p:spPr bwMode="auto">
          <a:xfrm>
            <a:off x="3733800" y="3352800"/>
            <a:ext cx="1906588" cy="1220788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1200" y="768"/>
              </a:cxn>
              <a:cxn ang="0">
                <a:pos x="1152" y="432"/>
              </a:cxn>
              <a:cxn ang="0">
                <a:pos x="1056" y="144"/>
              </a:cxn>
              <a:cxn ang="0">
                <a:pos x="816" y="0"/>
              </a:cxn>
              <a:cxn ang="0">
                <a:pos x="672" y="0"/>
              </a:cxn>
              <a:cxn ang="0">
                <a:pos x="432" y="144"/>
              </a:cxn>
              <a:cxn ang="0">
                <a:pos x="192" y="384"/>
              </a:cxn>
              <a:cxn ang="0">
                <a:pos x="48" y="672"/>
              </a:cxn>
              <a:cxn ang="0">
                <a:pos x="0" y="768"/>
              </a:cxn>
            </a:cxnLst>
            <a:rect l="0" t="0" r="r" b="b"/>
            <a:pathLst>
              <a:path w="1201" h="769">
                <a:moveTo>
                  <a:pt x="0" y="768"/>
                </a:moveTo>
                <a:lnTo>
                  <a:pt x="1200" y="768"/>
                </a:lnTo>
                <a:lnTo>
                  <a:pt x="1152" y="432"/>
                </a:lnTo>
                <a:lnTo>
                  <a:pt x="1056" y="144"/>
                </a:lnTo>
                <a:lnTo>
                  <a:pt x="816" y="0"/>
                </a:lnTo>
                <a:lnTo>
                  <a:pt x="672" y="0"/>
                </a:lnTo>
                <a:lnTo>
                  <a:pt x="432" y="144"/>
                </a:lnTo>
                <a:lnTo>
                  <a:pt x="192" y="384"/>
                </a:lnTo>
                <a:lnTo>
                  <a:pt x="48" y="672"/>
                </a:lnTo>
                <a:lnTo>
                  <a:pt x="0" y="768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4876800" y="2974975"/>
            <a:ext cx="0" cy="1595438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2593975" y="3352800"/>
            <a:ext cx="2282825" cy="0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717" name="Group 37"/>
          <p:cNvGrpSpPr>
            <a:grpSpLocks/>
          </p:cNvGrpSpPr>
          <p:nvPr/>
        </p:nvGrpSpPr>
        <p:grpSpPr bwMode="auto">
          <a:xfrm>
            <a:off x="2590800" y="4572000"/>
            <a:ext cx="3201988" cy="611188"/>
            <a:chOff x="1632" y="2880"/>
            <a:chExt cx="2017" cy="385"/>
          </a:xfrm>
        </p:grpSpPr>
        <p:sp>
          <p:nvSpPr>
            <p:cNvPr id="71687" name="Freeform 7"/>
            <p:cNvSpPr>
              <a:spLocks/>
            </p:cNvSpPr>
            <p:nvPr/>
          </p:nvSpPr>
          <p:spPr bwMode="auto">
            <a:xfrm>
              <a:off x="3552" y="2880"/>
              <a:ext cx="97" cy="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84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385">
                  <a:moveTo>
                    <a:pt x="0" y="0"/>
                  </a:moveTo>
                  <a:lnTo>
                    <a:pt x="96" y="384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FF99C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1688" name="Freeform 8"/>
            <p:cNvSpPr>
              <a:spLocks/>
            </p:cNvSpPr>
            <p:nvPr/>
          </p:nvSpPr>
          <p:spPr bwMode="auto">
            <a:xfrm>
              <a:off x="1632" y="2880"/>
              <a:ext cx="721" cy="385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0"/>
                </a:cxn>
                <a:cxn ang="0">
                  <a:pos x="720" y="0"/>
                </a:cxn>
                <a:cxn ang="0">
                  <a:pos x="528" y="240"/>
                </a:cxn>
                <a:cxn ang="0">
                  <a:pos x="288" y="336"/>
                </a:cxn>
                <a:cxn ang="0">
                  <a:pos x="0" y="384"/>
                </a:cxn>
              </a:cxnLst>
              <a:rect l="0" t="0" r="r" b="b"/>
              <a:pathLst>
                <a:path w="721" h="385">
                  <a:moveTo>
                    <a:pt x="0" y="384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528" y="240"/>
                  </a:lnTo>
                  <a:lnTo>
                    <a:pt x="288" y="336"/>
                  </a:lnTo>
                  <a:lnTo>
                    <a:pt x="0" y="384"/>
                  </a:lnTo>
                </a:path>
              </a:pathLst>
            </a:custGeom>
            <a:solidFill>
              <a:srgbClr val="FF99CC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169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Ingreso total, costo total 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y beneficio económico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392863" y="4497388"/>
            <a:ext cx="1063625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 </a:t>
            </a:r>
          </a:p>
          <a:p>
            <a:r>
              <a:rPr lang="en-US" sz="1800"/>
              <a:t>(camisas </a:t>
            </a:r>
          </a:p>
          <a:p>
            <a:r>
              <a:rPr lang="en-US" sz="1800"/>
              <a:t> por día)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516188" y="4573588"/>
            <a:ext cx="3368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   	   4	      </a:t>
            </a:r>
            <a:r>
              <a:rPr lang="en-US" sz="2000" b="1">
                <a:solidFill>
                  <a:srgbClr val="FF3300"/>
                </a:solidFill>
              </a:rPr>
              <a:t>9</a:t>
            </a:r>
            <a:r>
              <a:rPr lang="en-US" sz="2000" b="1"/>
              <a:t>	   12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1982788" y="4916488"/>
            <a:ext cx="519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-</a:t>
            </a:r>
            <a:r>
              <a:rPr lang="en-US" sz="2000" b="1"/>
              <a:t>20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2193925" y="4344988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0</a:t>
            </a: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2606675" y="4572000"/>
            <a:ext cx="3781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590800" y="2987675"/>
            <a:ext cx="0" cy="286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1982788" y="5487988"/>
            <a:ext cx="5191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-</a:t>
            </a:r>
            <a:r>
              <a:rPr lang="en-US" sz="2000" b="1"/>
              <a:t>40</a:t>
            </a: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982788" y="3125788"/>
            <a:ext cx="498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 </a:t>
            </a:r>
            <a:r>
              <a:rPr lang="en-US" sz="2000" b="1">
                <a:solidFill>
                  <a:srgbClr val="FF3300"/>
                </a:solidFill>
              </a:rPr>
              <a:t>42</a:t>
            </a: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2003425" y="3773488"/>
            <a:ext cx="498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 </a:t>
            </a:r>
            <a:r>
              <a:rPr lang="en-US" sz="2000" b="1"/>
              <a:t>20</a:t>
            </a:r>
          </a:p>
        </p:txBody>
      </p:sp>
      <p:grpSp>
        <p:nvGrpSpPr>
          <p:cNvPr id="71716" name="Group 36"/>
          <p:cNvGrpSpPr>
            <a:grpSpLocks/>
          </p:cNvGrpSpPr>
          <p:nvPr/>
        </p:nvGrpSpPr>
        <p:grpSpPr bwMode="auto">
          <a:xfrm>
            <a:off x="2595563" y="3278188"/>
            <a:ext cx="3198812" cy="1906587"/>
            <a:chOff x="1635" y="2065"/>
            <a:chExt cx="2015" cy="1201"/>
          </a:xfrm>
        </p:grpSpPr>
        <p:sp>
          <p:nvSpPr>
            <p:cNvPr id="71689" name="Freeform 9"/>
            <p:cNvSpPr>
              <a:spLocks/>
            </p:cNvSpPr>
            <p:nvPr/>
          </p:nvSpPr>
          <p:spPr bwMode="auto">
            <a:xfrm>
              <a:off x="1635" y="2110"/>
              <a:ext cx="2015" cy="1156"/>
            </a:xfrm>
            <a:custGeom>
              <a:avLst/>
              <a:gdLst/>
              <a:ahLst/>
              <a:cxnLst>
                <a:cxn ang="0">
                  <a:pos x="0" y="1155"/>
                </a:cxn>
                <a:cxn ang="0">
                  <a:pos x="99" y="1145"/>
                </a:cxn>
                <a:cxn ang="0">
                  <a:pos x="192" y="1124"/>
                </a:cxn>
                <a:cxn ang="0">
                  <a:pos x="292" y="1098"/>
                </a:cxn>
                <a:cxn ang="0">
                  <a:pos x="379" y="1056"/>
                </a:cxn>
                <a:cxn ang="0">
                  <a:pos x="467" y="1004"/>
                </a:cxn>
                <a:cxn ang="0">
                  <a:pos x="554" y="936"/>
                </a:cxn>
                <a:cxn ang="0">
                  <a:pos x="636" y="857"/>
                </a:cxn>
                <a:cxn ang="0">
                  <a:pos x="718" y="768"/>
                </a:cxn>
                <a:cxn ang="0">
                  <a:pos x="753" y="716"/>
                </a:cxn>
                <a:cxn ang="0">
                  <a:pos x="788" y="659"/>
                </a:cxn>
                <a:cxn ang="0">
                  <a:pos x="858" y="528"/>
                </a:cxn>
                <a:cxn ang="0">
                  <a:pos x="922" y="403"/>
                </a:cxn>
                <a:cxn ang="0">
                  <a:pos x="963" y="340"/>
                </a:cxn>
                <a:cxn ang="0">
                  <a:pos x="1004" y="288"/>
                </a:cxn>
                <a:cxn ang="0">
                  <a:pos x="1103" y="194"/>
                </a:cxn>
                <a:cxn ang="0">
                  <a:pos x="1220" y="105"/>
                </a:cxn>
                <a:cxn ang="0">
                  <a:pos x="1273" y="63"/>
                </a:cxn>
                <a:cxn ang="0">
                  <a:pos x="1331" y="37"/>
                </a:cxn>
                <a:cxn ang="0">
                  <a:pos x="1383" y="11"/>
                </a:cxn>
                <a:cxn ang="0">
                  <a:pos x="1436" y="0"/>
                </a:cxn>
                <a:cxn ang="0">
                  <a:pos x="1483" y="0"/>
                </a:cxn>
                <a:cxn ang="0">
                  <a:pos x="1529" y="6"/>
                </a:cxn>
                <a:cxn ang="0">
                  <a:pos x="1576" y="21"/>
                </a:cxn>
                <a:cxn ang="0">
                  <a:pos x="1623" y="42"/>
                </a:cxn>
                <a:cxn ang="0">
                  <a:pos x="1664" y="74"/>
                </a:cxn>
                <a:cxn ang="0">
                  <a:pos x="1705" y="110"/>
                </a:cxn>
                <a:cxn ang="0">
                  <a:pos x="1740" y="147"/>
                </a:cxn>
                <a:cxn ang="0">
                  <a:pos x="1775" y="194"/>
                </a:cxn>
                <a:cxn ang="0">
                  <a:pos x="1804" y="251"/>
                </a:cxn>
                <a:cxn ang="0">
                  <a:pos x="1821" y="319"/>
                </a:cxn>
                <a:cxn ang="0">
                  <a:pos x="1845" y="392"/>
                </a:cxn>
                <a:cxn ang="0">
                  <a:pos x="1862" y="471"/>
                </a:cxn>
                <a:cxn ang="0">
                  <a:pos x="1874" y="554"/>
                </a:cxn>
                <a:cxn ang="0">
                  <a:pos x="1891" y="633"/>
                </a:cxn>
                <a:cxn ang="0">
                  <a:pos x="1903" y="706"/>
                </a:cxn>
                <a:cxn ang="0">
                  <a:pos x="1915" y="768"/>
                </a:cxn>
                <a:cxn ang="0">
                  <a:pos x="1944" y="883"/>
                </a:cxn>
                <a:cxn ang="0">
                  <a:pos x="1967" y="977"/>
                </a:cxn>
                <a:cxn ang="0">
                  <a:pos x="1991" y="1071"/>
                </a:cxn>
                <a:cxn ang="0">
                  <a:pos x="2014" y="1155"/>
                </a:cxn>
              </a:cxnLst>
              <a:rect l="0" t="0" r="r" b="b"/>
              <a:pathLst>
                <a:path w="2015" h="1156">
                  <a:moveTo>
                    <a:pt x="0" y="1155"/>
                  </a:moveTo>
                  <a:lnTo>
                    <a:pt x="99" y="1145"/>
                  </a:lnTo>
                  <a:lnTo>
                    <a:pt x="192" y="1124"/>
                  </a:lnTo>
                  <a:lnTo>
                    <a:pt x="292" y="1098"/>
                  </a:lnTo>
                  <a:lnTo>
                    <a:pt x="379" y="1056"/>
                  </a:lnTo>
                  <a:lnTo>
                    <a:pt x="467" y="1004"/>
                  </a:lnTo>
                  <a:lnTo>
                    <a:pt x="554" y="936"/>
                  </a:lnTo>
                  <a:lnTo>
                    <a:pt x="636" y="857"/>
                  </a:lnTo>
                  <a:lnTo>
                    <a:pt x="718" y="768"/>
                  </a:lnTo>
                  <a:lnTo>
                    <a:pt x="753" y="716"/>
                  </a:lnTo>
                  <a:lnTo>
                    <a:pt x="788" y="659"/>
                  </a:lnTo>
                  <a:lnTo>
                    <a:pt x="858" y="528"/>
                  </a:lnTo>
                  <a:lnTo>
                    <a:pt x="922" y="403"/>
                  </a:lnTo>
                  <a:lnTo>
                    <a:pt x="963" y="340"/>
                  </a:lnTo>
                  <a:lnTo>
                    <a:pt x="1004" y="288"/>
                  </a:lnTo>
                  <a:lnTo>
                    <a:pt x="1103" y="194"/>
                  </a:lnTo>
                  <a:lnTo>
                    <a:pt x="1220" y="105"/>
                  </a:lnTo>
                  <a:lnTo>
                    <a:pt x="1273" y="63"/>
                  </a:lnTo>
                  <a:lnTo>
                    <a:pt x="1331" y="37"/>
                  </a:lnTo>
                  <a:lnTo>
                    <a:pt x="1383" y="11"/>
                  </a:lnTo>
                  <a:lnTo>
                    <a:pt x="1436" y="0"/>
                  </a:lnTo>
                  <a:lnTo>
                    <a:pt x="1483" y="0"/>
                  </a:lnTo>
                  <a:lnTo>
                    <a:pt x="1529" y="6"/>
                  </a:lnTo>
                  <a:lnTo>
                    <a:pt x="1576" y="21"/>
                  </a:lnTo>
                  <a:lnTo>
                    <a:pt x="1623" y="42"/>
                  </a:lnTo>
                  <a:lnTo>
                    <a:pt x="1664" y="74"/>
                  </a:lnTo>
                  <a:lnTo>
                    <a:pt x="1705" y="110"/>
                  </a:lnTo>
                  <a:lnTo>
                    <a:pt x="1740" y="147"/>
                  </a:lnTo>
                  <a:lnTo>
                    <a:pt x="1775" y="194"/>
                  </a:lnTo>
                  <a:lnTo>
                    <a:pt x="1804" y="251"/>
                  </a:lnTo>
                  <a:lnTo>
                    <a:pt x="1821" y="319"/>
                  </a:lnTo>
                  <a:lnTo>
                    <a:pt x="1845" y="392"/>
                  </a:lnTo>
                  <a:lnTo>
                    <a:pt x="1862" y="471"/>
                  </a:lnTo>
                  <a:lnTo>
                    <a:pt x="1874" y="554"/>
                  </a:lnTo>
                  <a:lnTo>
                    <a:pt x="1891" y="633"/>
                  </a:lnTo>
                  <a:lnTo>
                    <a:pt x="1903" y="706"/>
                  </a:lnTo>
                  <a:lnTo>
                    <a:pt x="1915" y="768"/>
                  </a:lnTo>
                  <a:lnTo>
                    <a:pt x="1944" y="883"/>
                  </a:lnTo>
                  <a:lnTo>
                    <a:pt x="1967" y="977"/>
                  </a:lnTo>
                  <a:lnTo>
                    <a:pt x="1991" y="1071"/>
                  </a:lnTo>
                  <a:lnTo>
                    <a:pt x="2014" y="1155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1700" name="Oval 20"/>
            <p:cNvSpPr>
              <a:spLocks noChangeArrowheads="1"/>
            </p:cNvSpPr>
            <p:nvPr/>
          </p:nvSpPr>
          <p:spPr bwMode="auto">
            <a:xfrm>
              <a:off x="2305" y="2833"/>
              <a:ext cx="94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01" name="Oval 21"/>
            <p:cNvSpPr>
              <a:spLocks noChangeArrowheads="1"/>
            </p:cNvSpPr>
            <p:nvPr/>
          </p:nvSpPr>
          <p:spPr bwMode="auto">
            <a:xfrm>
              <a:off x="3505" y="2833"/>
              <a:ext cx="94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02" name="Oval 22"/>
            <p:cNvSpPr>
              <a:spLocks noChangeArrowheads="1"/>
            </p:cNvSpPr>
            <p:nvPr/>
          </p:nvSpPr>
          <p:spPr bwMode="auto">
            <a:xfrm>
              <a:off x="3025" y="2065"/>
              <a:ext cx="94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714" name="Group 34"/>
          <p:cNvGrpSpPr>
            <a:grpSpLocks/>
          </p:cNvGrpSpPr>
          <p:nvPr/>
        </p:nvGrpSpPr>
        <p:grpSpPr bwMode="auto">
          <a:xfrm>
            <a:off x="3432175" y="4573588"/>
            <a:ext cx="1436688" cy="1765300"/>
            <a:chOff x="2162" y="2881"/>
            <a:chExt cx="905" cy="1112"/>
          </a:xfrm>
        </p:grpSpPr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2162" y="3410"/>
              <a:ext cx="886" cy="5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Cantidad que</a:t>
              </a:r>
            </a:p>
            <a:p>
              <a:r>
                <a:rPr lang="en-US" sz="1800"/>
                <a:t>maximiza el</a:t>
              </a:r>
            </a:p>
            <a:p>
              <a:r>
                <a:rPr lang="en-US" sz="1800"/>
                <a:t>beneficio</a:t>
              </a:r>
              <a:endParaRPr lang="en-US" sz="1800" b="1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flipV="1">
              <a:off x="2645" y="2881"/>
              <a:ext cx="422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395913" y="5145088"/>
            <a:ext cx="1069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Beneficio</a:t>
            </a:r>
          </a:p>
          <a:p>
            <a:r>
              <a:rPr lang="en-US" sz="1800"/>
              <a:t>/pérdida</a:t>
            </a:r>
          </a:p>
        </p:txBody>
      </p: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5260975" y="3432175"/>
            <a:ext cx="1806575" cy="650875"/>
            <a:chOff x="3314" y="2162"/>
            <a:chExt cx="1138" cy="410"/>
          </a:xfrm>
        </p:grpSpPr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3698" y="2162"/>
              <a:ext cx="754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Beneficio</a:t>
              </a:r>
            </a:p>
            <a:p>
              <a:r>
                <a:rPr lang="en-US" sz="1800"/>
                <a:t>económico</a:t>
              </a:r>
              <a:endParaRPr lang="en-US" sz="1800" b="1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H="1">
              <a:off x="3314" y="2310"/>
              <a:ext cx="382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713" name="Group 33"/>
          <p:cNvGrpSpPr>
            <a:grpSpLocks/>
          </p:cNvGrpSpPr>
          <p:nvPr/>
        </p:nvGrpSpPr>
        <p:grpSpPr bwMode="auto">
          <a:xfrm>
            <a:off x="2746375" y="3508375"/>
            <a:ext cx="1184275" cy="1209675"/>
            <a:chOff x="1730" y="2210"/>
            <a:chExt cx="746" cy="762"/>
          </a:xfrm>
        </p:grpSpPr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1730" y="2210"/>
              <a:ext cx="746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Pérdida</a:t>
              </a:r>
            </a:p>
            <a:p>
              <a:r>
                <a:rPr lang="en-US" sz="1800"/>
                <a:t>económica</a:t>
              </a:r>
            </a:p>
          </p:txBody>
        </p:sp>
        <p:sp>
          <p:nvSpPr>
            <p:cNvPr id="71709" name="Line 29"/>
            <p:cNvSpPr>
              <a:spLocks noChangeShapeType="1"/>
            </p:cNvSpPr>
            <p:nvPr/>
          </p:nvSpPr>
          <p:spPr bwMode="auto">
            <a:xfrm flipH="1">
              <a:off x="1874" y="2646"/>
              <a:ext cx="94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710" name="Rectangle 30"/>
          <p:cNvSpPr>
            <a:spLocks noChangeArrowheads="1"/>
          </p:cNvSpPr>
          <p:nvPr/>
        </p:nvSpPr>
        <p:spPr bwMode="auto">
          <a:xfrm rot="16200000">
            <a:off x="536575" y="3471863"/>
            <a:ext cx="18192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1800"/>
              <a:t>Beneficio/pérdida</a:t>
            </a:r>
          </a:p>
          <a:p>
            <a:pPr algn="r"/>
            <a:r>
              <a:rPr lang="en-US" sz="1800"/>
              <a:t> ($ por día)</a:t>
            </a:r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3438525" y="2017713"/>
            <a:ext cx="2265363" cy="65087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/>
              <a:t>Beneficio y pérdida económica</a:t>
            </a:r>
            <a:endParaRPr lang="en-US" sz="1800" b="1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14325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Análisis marginal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70000"/>
              </a:spcAft>
              <a:buFontTx/>
              <a:buNone/>
            </a:pPr>
            <a:r>
              <a:rPr lang="en-US" sz="3200"/>
              <a:t>   </a:t>
            </a:r>
            <a:r>
              <a:rPr lang="es-MX" sz="3200">
                <a:solidFill>
                  <a:srgbClr val="000000"/>
                </a:solidFill>
              </a:rPr>
              <a:t>Con el </a:t>
            </a:r>
            <a:r>
              <a:rPr lang="es-MX" sz="3200">
                <a:solidFill>
                  <a:srgbClr val="FF0000"/>
                </a:solidFill>
              </a:rPr>
              <a:t>análisis marginal</a:t>
            </a:r>
            <a:r>
              <a:rPr lang="es-MX" sz="3200">
                <a:solidFill>
                  <a:srgbClr val="000000"/>
                </a:solidFill>
              </a:rPr>
              <a:t>, se compara el ingreso marginal con el costo marginal.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25438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Análisis marginal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0" y="1701800"/>
            <a:ext cx="8343900" cy="4165600"/>
          </a:xfrm>
          <a:noFill/>
          <a:ln/>
        </p:spPr>
        <p:txBody>
          <a:bodyPr/>
          <a:lstStyle/>
          <a:p>
            <a:pPr>
              <a:spcAft>
                <a:spcPct val="70000"/>
              </a:spcAft>
              <a:buFontTx/>
              <a:buNone/>
            </a:pPr>
            <a:r>
              <a:rPr lang="en-US" sz="2400"/>
              <a:t>	Si el IM &gt; CM, </a:t>
            </a:r>
            <a:r>
              <a:rPr lang="es-MX" sz="2400">
                <a:solidFill>
                  <a:srgbClr val="000000"/>
                </a:solidFill>
              </a:rPr>
              <a:t>el ingreso adicional proveniente de vender una unidad más, excede al costo adicional.</a:t>
            </a:r>
          </a:p>
          <a:p>
            <a:pPr lvl="1">
              <a:lnSpc>
                <a:spcPct val="70000"/>
              </a:lnSpc>
              <a:spcAft>
                <a:spcPct val="70000"/>
              </a:spcAft>
            </a:pPr>
            <a:r>
              <a:rPr lang="es-MX" sz="2000">
                <a:solidFill>
                  <a:srgbClr val="000000"/>
                </a:solidFill>
              </a:rPr>
              <a:t>La empresa debe aumentar la producción para incrementar el beneficio.</a:t>
            </a:r>
          </a:p>
          <a:p>
            <a:pPr>
              <a:spcAft>
                <a:spcPct val="70000"/>
              </a:spcAft>
              <a:buFontTx/>
              <a:buNone/>
            </a:pPr>
            <a:r>
              <a:rPr lang="en-US" sz="2400"/>
              <a:t>	Si el IM &lt; CM, </a:t>
            </a:r>
            <a:r>
              <a:rPr lang="es-MX" sz="2400">
                <a:solidFill>
                  <a:srgbClr val="000000"/>
                </a:solidFill>
              </a:rPr>
              <a:t>el ingreso adicional proveniente de vender una unidad más, es menor que el costo adicional.</a:t>
            </a:r>
          </a:p>
          <a:p>
            <a:pPr lvl="1">
              <a:lnSpc>
                <a:spcPct val="60000"/>
              </a:lnSpc>
              <a:spcAft>
                <a:spcPct val="70000"/>
              </a:spcAft>
            </a:pPr>
            <a:r>
              <a:rPr lang="es-MX" sz="2000">
                <a:solidFill>
                  <a:srgbClr val="000000"/>
                </a:solidFill>
              </a:rPr>
              <a:t>La empresa debe disminuir la producción para aumentar el beneficio.</a:t>
            </a:r>
          </a:p>
          <a:p>
            <a:pPr>
              <a:spcAft>
                <a:spcPct val="70000"/>
              </a:spcAft>
              <a:buFontTx/>
              <a:buNone/>
            </a:pPr>
            <a:r>
              <a:rPr lang="en-US" sz="2400">
                <a:solidFill>
                  <a:srgbClr val="FF3300"/>
                </a:solidFill>
              </a:rPr>
              <a:t>	Si el IM = CM, </a:t>
            </a:r>
            <a:r>
              <a:rPr lang="es-MX" sz="2400">
                <a:solidFill>
                  <a:srgbClr val="FF0000"/>
                </a:solidFill>
              </a:rPr>
              <a:t>se maximiza el beneficio económico.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 que maximiza el beneficio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2057400"/>
          </a:xfrm>
          <a:noFill/>
          <a:ln/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Ingreso 		 Costo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marginal 		 marginal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Cantidad   Ingreso        (IM)          Costo       (CM)       Beneficio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(Q)	total	  (</a:t>
            </a:r>
            <a:r>
              <a:rPr lang="en-US" sz="1800"/>
              <a:t>$ por	</a:t>
            </a:r>
            <a:r>
              <a:rPr lang="en-US" sz="2400"/>
              <a:t>total</a:t>
            </a:r>
            <a:r>
              <a:rPr lang="en-US" sz="1800"/>
              <a:t>	($ por	</a:t>
            </a:r>
            <a:r>
              <a:rPr lang="en-US" sz="2400"/>
              <a:t>económico</a:t>
            </a:r>
            <a:endParaRPr lang="en-US" sz="14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400"/>
              <a:t>	</a:t>
            </a:r>
            <a:r>
              <a:rPr lang="en-US" sz="1800"/>
              <a:t>(camisas	</a:t>
            </a:r>
            <a:r>
              <a:rPr lang="en-US" sz="2400"/>
              <a:t>(IT)</a:t>
            </a:r>
            <a:r>
              <a:rPr lang="en-US" sz="1800"/>
              <a:t>	   camisa	</a:t>
            </a:r>
            <a:r>
              <a:rPr lang="en-US" sz="2400"/>
              <a:t>(CT)</a:t>
            </a:r>
            <a:r>
              <a:rPr lang="en-US" sz="1800"/>
              <a:t>	 camisa	</a:t>
            </a:r>
            <a:r>
              <a:rPr lang="en-US" sz="2400"/>
              <a:t>(IT - CT)</a:t>
            </a: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800"/>
              <a:t>	por día)	($)	     adicional)	($)	  adicional)	($)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771525" y="3962400"/>
            <a:ext cx="7985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281113" y="4157663"/>
            <a:ext cx="74803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7	175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8	200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9	225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10	250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11	275	</a:t>
            </a:r>
          </a:p>
        </p:txBody>
      </p:sp>
    </p:spTree>
  </p:cSld>
  <p:clrMapOvr>
    <a:masterClrMapping/>
  </p:clrMapOvr>
  <p:transition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 que maximiza el beneficio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2057400"/>
          </a:xfrm>
          <a:noFill/>
          <a:ln/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Ingreso 		 Costo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marginal 		 marginal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Cantidad   Ingreso        (IM)          Costo       (CM)       Beneficio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(Q)	total	  (</a:t>
            </a:r>
            <a:r>
              <a:rPr lang="en-US" sz="1800"/>
              <a:t>$ por	</a:t>
            </a:r>
            <a:r>
              <a:rPr lang="en-US" sz="2400"/>
              <a:t>total</a:t>
            </a:r>
            <a:r>
              <a:rPr lang="en-US" sz="1800"/>
              <a:t>	($ por	</a:t>
            </a:r>
            <a:r>
              <a:rPr lang="en-US" sz="2400"/>
              <a:t>económico</a:t>
            </a:r>
            <a:endParaRPr lang="en-US" sz="14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400"/>
              <a:t>	</a:t>
            </a:r>
            <a:r>
              <a:rPr lang="en-US" sz="1800"/>
              <a:t>(camisas	</a:t>
            </a:r>
            <a:r>
              <a:rPr lang="en-US" sz="2400"/>
              <a:t>(IT)</a:t>
            </a:r>
            <a:r>
              <a:rPr lang="en-US" sz="1800"/>
              <a:t>	   camisa	</a:t>
            </a:r>
            <a:r>
              <a:rPr lang="en-US" sz="2400"/>
              <a:t>(CT)</a:t>
            </a:r>
            <a:r>
              <a:rPr lang="en-US" sz="1800"/>
              <a:t>	 camisa	</a:t>
            </a:r>
            <a:r>
              <a:rPr lang="en-US" sz="2400"/>
              <a:t>(IT - CT)</a:t>
            </a: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800"/>
              <a:t>	por día)	($)	     adicional)	($)	  adicional)	($)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771525" y="3962400"/>
            <a:ext cx="7985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281113" y="4157663"/>
            <a:ext cx="74803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7	175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8	200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9	225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10	250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11	275	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582988" y="4344988"/>
            <a:ext cx="485775" cy="184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2759075" y="46482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759075" y="5105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2759075" y="5486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2759075" y="59436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 que maximiza el beneficio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2057400"/>
          </a:xfrm>
          <a:noFill/>
          <a:ln/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Ingreso 		 Costo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marginal 		 marginal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Cantidad   Ingreso        (IM)          Costo       (CM)       Beneficio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(Q)	total	  (</a:t>
            </a:r>
            <a:r>
              <a:rPr lang="en-US" sz="1800"/>
              <a:t>$ por	</a:t>
            </a:r>
            <a:r>
              <a:rPr lang="en-US" sz="2400"/>
              <a:t>total</a:t>
            </a:r>
            <a:r>
              <a:rPr lang="en-US" sz="1800"/>
              <a:t>	($ por	</a:t>
            </a:r>
            <a:r>
              <a:rPr lang="en-US" sz="2400"/>
              <a:t>económico</a:t>
            </a:r>
            <a:endParaRPr lang="en-US" sz="14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400"/>
              <a:t>	</a:t>
            </a:r>
            <a:r>
              <a:rPr lang="en-US" sz="1800"/>
              <a:t>(camisas	</a:t>
            </a:r>
            <a:r>
              <a:rPr lang="en-US" sz="2400"/>
              <a:t>(IT)</a:t>
            </a:r>
            <a:r>
              <a:rPr lang="en-US" sz="1800"/>
              <a:t>	   camisa	</a:t>
            </a:r>
            <a:r>
              <a:rPr lang="en-US" sz="2400"/>
              <a:t>(CT)</a:t>
            </a:r>
            <a:r>
              <a:rPr lang="en-US" sz="1800"/>
              <a:t>	 camisa	</a:t>
            </a:r>
            <a:r>
              <a:rPr lang="en-US" sz="2400"/>
              <a:t>(IT - CT)</a:t>
            </a: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800"/>
              <a:t>	por día)	($)	     adicional)	($)	  adicional)	($)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771525" y="3962400"/>
            <a:ext cx="7985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281113" y="4157663"/>
            <a:ext cx="74803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7	175	141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8	200	160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9	225	183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10	250	210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11	275	245	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582988" y="4344988"/>
            <a:ext cx="485775" cy="184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759075" y="46482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2759075" y="5105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2759075" y="5486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759075" y="59436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 que maximiza el beneficio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2057400"/>
          </a:xfrm>
          <a:noFill/>
          <a:ln/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Ingreso 		 Costo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marginal 		 marginal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Cantidad   Ingreso        (IM)          Costo       (CM)       Beneficio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(Q)	total	  (</a:t>
            </a:r>
            <a:r>
              <a:rPr lang="en-US" sz="1800"/>
              <a:t>$ por	</a:t>
            </a:r>
            <a:r>
              <a:rPr lang="en-US" sz="2400"/>
              <a:t>total</a:t>
            </a:r>
            <a:r>
              <a:rPr lang="en-US" sz="1800"/>
              <a:t>	($ por	</a:t>
            </a:r>
            <a:r>
              <a:rPr lang="en-US" sz="2400"/>
              <a:t>económico</a:t>
            </a:r>
            <a:endParaRPr lang="en-US" sz="14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400"/>
              <a:t>	</a:t>
            </a:r>
            <a:r>
              <a:rPr lang="en-US" sz="1800"/>
              <a:t>(camisas	</a:t>
            </a:r>
            <a:r>
              <a:rPr lang="en-US" sz="2400"/>
              <a:t>(IT)</a:t>
            </a:r>
            <a:r>
              <a:rPr lang="en-US" sz="1800"/>
              <a:t>	   camisa	</a:t>
            </a:r>
            <a:r>
              <a:rPr lang="en-US" sz="2400"/>
              <a:t>(CT)</a:t>
            </a:r>
            <a:r>
              <a:rPr lang="en-US" sz="1800"/>
              <a:t>	 camisa	</a:t>
            </a:r>
            <a:r>
              <a:rPr lang="en-US" sz="2400"/>
              <a:t>(IT - CT)</a:t>
            </a: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800"/>
              <a:t>	por día)	($)	     adicional)	($)	  adicional)	($)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771525" y="3962400"/>
            <a:ext cx="7985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281113" y="4157663"/>
            <a:ext cx="74803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7	175	141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8	200	160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9	225	183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10	250	210	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11	275	245	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3582988" y="4344988"/>
            <a:ext cx="485775" cy="184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759075" y="46482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759075" y="5105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2759075" y="5486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759075" y="59436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6326188" y="4344988"/>
            <a:ext cx="485775" cy="184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19</a:t>
            </a:r>
          </a:p>
          <a:p>
            <a:pPr>
              <a:lnSpc>
                <a:spcPct val="120000"/>
              </a:lnSpc>
            </a:pPr>
            <a:r>
              <a:rPr lang="en-US"/>
              <a:t>23</a:t>
            </a:r>
          </a:p>
          <a:p>
            <a:pPr>
              <a:lnSpc>
                <a:spcPct val="120000"/>
              </a:lnSpc>
            </a:pPr>
            <a:r>
              <a:rPr lang="en-US"/>
              <a:t>27</a:t>
            </a:r>
          </a:p>
          <a:p>
            <a:pPr>
              <a:lnSpc>
                <a:spcPct val="120000"/>
              </a:lnSpc>
            </a:pPr>
            <a:r>
              <a:rPr lang="en-US"/>
              <a:t>35</a:t>
            </a: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502275" y="46482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5502275" y="5105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5502275" y="5486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5502275" y="59436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 que maximiza el beneficio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2057400"/>
          </a:xfrm>
          <a:noFill/>
          <a:ln/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Ingreso 		 Costo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		  marginal 		 marginal 	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Cantidad   Ingreso        (IM)          Costo       (CM)       Beneficio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2400"/>
              <a:t>	(Q)	total	  (</a:t>
            </a:r>
            <a:r>
              <a:rPr lang="en-US" sz="1800"/>
              <a:t>$ por	</a:t>
            </a:r>
            <a:r>
              <a:rPr lang="en-US" sz="2400"/>
              <a:t>total</a:t>
            </a:r>
            <a:r>
              <a:rPr lang="en-US" sz="1800"/>
              <a:t>	($ por	</a:t>
            </a:r>
            <a:r>
              <a:rPr lang="en-US" sz="2400"/>
              <a:t>económico</a:t>
            </a:r>
            <a:endParaRPr lang="en-US" sz="14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400"/>
              <a:t>	</a:t>
            </a:r>
            <a:r>
              <a:rPr lang="en-US" sz="1800"/>
              <a:t>(camisas	</a:t>
            </a:r>
            <a:r>
              <a:rPr lang="en-US" sz="2400"/>
              <a:t>(IT)</a:t>
            </a:r>
            <a:r>
              <a:rPr lang="en-US" sz="1800"/>
              <a:t>	   camisa	</a:t>
            </a:r>
            <a:r>
              <a:rPr lang="en-US" sz="2400"/>
              <a:t>(CT)</a:t>
            </a:r>
            <a:r>
              <a:rPr lang="en-US" sz="1800"/>
              <a:t>	 camisa	</a:t>
            </a:r>
            <a:r>
              <a:rPr lang="en-US" sz="2400"/>
              <a:t>(IT - CT)</a:t>
            </a: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r>
              <a:rPr lang="en-US" sz="1800"/>
              <a:t>	por día)	($)	     adicional)	($)	  adicional)	($)</a:t>
            </a:r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lnSpc>
                <a:spcPct val="70000"/>
              </a:lnSpc>
              <a:buFontTx/>
              <a:buNone/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  <a:p>
            <a:pPr marL="0" indent="0">
              <a:tabLst>
                <a:tab pos="635000" algn="ctr"/>
                <a:tab pos="1703388" algn="ctr"/>
                <a:tab pos="3030538" algn="ctr"/>
                <a:tab pos="4560888" algn="ctr"/>
                <a:tab pos="5772150" algn="ctr"/>
                <a:tab pos="7302500" algn="ctr"/>
              </a:tabLst>
            </a:pPr>
            <a:endParaRPr lang="en-US" sz="1800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771525" y="3962400"/>
            <a:ext cx="7985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281113" y="4157663"/>
            <a:ext cx="74803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7	175	141	34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8	200	160	40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  </a:t>
            </a:r>
            <a:r>
              <a:rPr lang="en-US">
                <a:solidFill>
                  <a:srgbClr val="FF3300"/>
                </a:solidFill>
              </a:rPr>
              <a:t>9</a:t>
            </a: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225</a:t>
            </a: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183</a:t>
            </a:r>
            <a:r>
              <a:rPr lang="en-US"/>
              <a:t>	42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10	250	210	40</a:t>
            </a:r>
          </a:p>
          <a:p>
            <a:pPr>
              <a:lnSpc>
                <a:spcPct val="120000"/>
              </a:lnSpc>
              <a:tabLst>
                <a:tab pos="1154113" algn="r"/>
                <a:tab pos="4070350" algn="r"/>
                <a:tab pos="6811963" algn="r"/>
              </a:tabLst>
            </a:pPr>
            <a:r>
              <a:rPr lang="en-US"/>
              <a:t>11	275	245	30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582988" y="4344988"/>
            <a:ext cx="485775" cy="184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25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25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25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25</a:t>
            </a: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2759075" y="46482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2759075" y="5105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2759075" y="5486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2759075" y="59436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6326188" y="4344988"/>
            <a:ext cx="485775" cy="184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19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23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27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35</a:t>
            </a: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5502275" y="46482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5502275" y="5105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502275" y="54864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5502275" y="59436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63373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124200" y="63373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12" name="Freeform 4"/>
          <p:cNvSpPr>
            <a:spLocks/>
          </p:cNvSpPr>
          <p:nvPr/>
        </p:nvSpPr>
        <p:spPr bwMode="auto">
          <a:xfrm>
            <a:off x="4876800" y="2908300"/>
            <a:ext cx="382588" cy="611188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384"/>
              </a:cxn>
              <a:cxn ang="0">
                <a:pos x="240" y="0"/>
              </a:cxn>
            </a:cxnLst>
            <a:rect l="0" t="0" r="r" b="b"/>
            <a:pathLst>
              <a:path w="241" h="385">
                <a:moveTo>
                  <a:pt x="240" y="0"/>
                </a:moveTo>
                <a:lnTo>
                  <a:pt x="0" y="0"/>
                </a:lnTo>
                <a:lnTo>
                  <a:pt x="0" y="384"/>
                </a:lnTo>
                <a:lnTo>
                  <a:pt x="240" y="0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4213" name="Freeform 5"/>
          <p:cNvSpPr>
            <a:spLocks/>
          </p:cNvSpPr>
          <p:nvPr/>
        </p:nvSpPr>
        <p:spPr bwMode="auto">
          <a:xfrm>
            <a:off x="5257800" y="2298700"/>
            <a:ext cx="382588" cy="611188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240" y="384"/>
              </a:cxn>
              <a:cxn ang="0">
                <a:pos x="240" y="0"/>
              </a:cxn>
              <a:cxn ang="0">
                <a:pos x="0" y="384"/>
              </a:cxn>
            </a:cxnLst>
            <a:rect l="0" t="0" r="r" b="b"/>
            <a:pathLst>
              <a:path w="241" h="385">
                <a:moveTo>
                  <a:pt x="0" y="384"/>
                </a:moveTo>
                <a:lnTo>
                  <a:pt x="240" y="384"/>
                </a:lnTo>
                <a:lnTo>
                  <a:pt x="240" y="0"/>
                </a:lnTo>
                <a:lnTo>
                  <a:pt x="0" y="384"/>
                </a:lnTo>
              </a:path>
            </a:pathLst>
          </a:custGeom>
          <a:solidFill>
            <a:srgbClr val="FF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 que maximiza el beneficio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2209800" y="1577975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2209800" y="5867400"/>
            <a:ext cx="428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491038" y="6243638"/>
            <a:ext cx="26384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 (camisas por día)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495800" y="5880100"/>
            <a:ext cx="155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  8    9    10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676400" y="48895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676400" y="34417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676400" y="19939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V="1">
            <a:off x="2209800" y="5429250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V="1">
            <a:off x="2098675" y="5194300"/>
            <a:ext cx="1873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 rot="16200000">
            <a:off x="-509587" y="2933700"/>
            <a:ext cx="35814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600"/>
              <a:t>Ingreso marginal y costo marginal</a:t>
            </a:r>
          </a:p>
          <a:p>
            <a:pPr algn="r"/>
            <a:r>
              <a:rPr lang="en-US" sz="1600"/>
              <a:t> ($ por día)</a:t>
            </a:r>
          </a:p>
        </p:txBody>
      </p:sp>
      <p:grpSp>
        <p:nvGrpSpPr>
          <p:cNvPr id="94241" name="Group 33"/>
          <p:cNvGrpSpPr>
            <a:grpSpLocks/>
          </p:cNvGrpSpPr>
          <p:nvPr/>
        </p:nvGrpSpPr>
        <p:grpSpPr bwMode="auto">
          <a:xfrm>
            <a:off x="2238375" y="2632075"/>
            <a:ext cx="4870450" cy="454025"/>
            <a:chOff x="1410" y="1602"/>
            <a:chExt cx="3068" cy="286"/>
          </a:xfrm>
        </p:grpSpPr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1410" y="1776"/>
              <a:ext cx="2606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4129" y="1602"/>
              <a:ext cx="34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IM</a:t>
              </a:r>
            </a:p>
          </p:txBody>
        </p:sp>
      </p:grp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677988" y="2722563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</p:txBody>
      </p:sp>
      <p:grpSp>
        <p:nvGrpSpPr>
          <p:cNvPr id="94242" name="Group 34"/>
          <p:cNvGrpSpPr>
            <a:grpSpLocks/>
          </p:cNvGrpSpPr>
          <p:nvPr/>
        </p:nvGrpSpPr>
        <p:grpSpPr bwMode="auto">
          <a:xfrm>
            <a:off x="2435225" y="1690688"/>
            <a:ext cx="4241800" cy="3081337"/>
            <a:chOff x="1534" y="1009"/>
            <a:chExt cx="2672" cy="1941"/>
          </a:xfrm>
        </p:grpSpPr>
        <p:sp>
          <p:nvSpPr>
            <p:cNvPr id="94231" name="Freeform 23"/>
            <p:cNvSpPr>
              <a:spLocks/>
            </p:cNvSpPr>
            <p:nvPr/>
          </p:nvSpPr>
          <p:spPr bwMode="auto">
            <a:xfrm>
              <a:off x="1534" y="1105"/>
              <a:ext cx="2212" cy="1845"/>
            </a:xfrm>
            <a:custGeom>
              <a:avLst/>
              <a:gdLst/>
              <a:ahLst/>
              <a:cxnLst>
                <a:cxn ang="0">
                  <a:pos x="0" y="815"/>
                </a:cxn>
                <a:cxn ang="0">
                  <a:pos x="24" y="891"/>
                </a:cxn>
                <a:cxn ang="0">
                  <a:pos x="54" y="968"/>
                </a:cxn>
                <a:cxn ang="0">
                  <a:pos x="90" y="1054"/>
                </a:cxn>
                <a:cxn ang="0">
                  <a:pos x="138" y="1151"/>
                </a:cxn>
                <a:cxn ang="0">
                  <a:pos x="168" y="1207"/>
                </a:cxn>
                <a:cxn ang="0">
                  <a:pos x="204" y="1268"/>
                </a:cxn>
                <a:cxn ang="0">
                  <a:pos x="288" y="1401"/>
                </a:cxn>
                <a:cxn ang="0">
                  <a:pos x="330" y="1467"/>
                </a:cxn>
                <a:cxn ang="0">
                  <a:pos x="377" y="1528"/>
                </a:cxn>
                <a:cxn ang="0">
                  <a:pos x="419" y="1584"/>
                </a:cxn>
                <a:cxn ang="0">
                  <a:pos x="461" y="1630"/>
                </a:cxn>
                <a:cxn ang="0">
                  <a:pos x="545" y="1707"/>
                </a:cxn>
                <a:cxn ang="0">
                  <a:pos x="581" y="1742"/>
                </a:cxn>
                <a:cxn ang="0">
                  <a:pos x="623" y="1768"/>
                </a:cxn>
                <a:cxn ang="0">
                  <a:pos x="665" y="1793"/>
                </a:cxn>
                <a:cxn ang="0">
                  <a:pos x="707" y="1809"/>
                </a:cxn>
                <a:cxn ang="0">
                  <a:pos x="743" y="1819"/>
                </a:cxn>
                <a:cxn ang="0">
                  <a:pos x="785" y="1824"/>
                </a:cxn>
                <a:cxn ang="0">
                  <a:pos x="821" y="1829"/>
                </a:cxn>
                <a:cxn ang="0">
                  <a:pos x="845" y="1839"/>
                </a:cxn>
                <a:cxn ang="0">
                  <a:pos x="869" y="1844"/>
                </a:cxn>
                <a:cxn ang="0">
                  <a:pos x="899" y="1844"/>
                </a:cxn>
                <a:cxn ang="0">
                  <a:pos x="911" y="1834"/>
                </a:cxn>
                <a:cxn ang="0">
                  <a:pos x="929" y="1824"/>
                </a:cxn>
                <a:cxn ang="0">
                  <a:pos x="947" y="1809"/>
                </a:cxn>
                <a:cxn ang="0">
                  <a:pos x="971" y="1788"/>
                </a:cxn>
                <a:cxn ang="0">
                  <a:pos x="1001" y="1763"/>
                </a:cxn>
                <a:cxn ang="0">
                  <a:pos x="1031" y="1727"/>
                </a:cxn>
                <a:cxn ang="0">
                  <a:pos x="1067" y="1681"/>
                </a:cxn>
                <a:cxn ang="0">
                  <a:pos x="1108" y="1630"/>
                </a:cxn>
                <a:cxn ang="0">
                  <a:pos x="1156" y="1569"/>
                </a:cxn>
                <a:cxn ang="0">
                  <a:pos x="1204" y="1498"/>
                </a:cxn>
                <a:cxn ang="0">
                  <a:pos x="1258" y="1421"/>
                </a:cxn>
                <a:cxn ang="0">
                  <a:pos x="1318" y="1340"/>
                </a:cxn>
                <a:cxn ang="0">
                  <a:pos x="1378" y="1248"/>
                </a:cxn>
                <a:cxn ang="0">
                  <a:pos x="1444" y="1156"/>
                </a:cxn>
                <a:cxn ang="0">
                  <a:pos x="1516" y="1054"/>
                </a:cxn>
                <a:cxn ang="0">
                  <a:pos x="1588" y="947"/>
                </a:cxn>
                <a:cxn ang="0">
                  <a:pos x="1732" y="728"/>
                </a:cxn>
                <a:cxn ang="0">
                  <a:pos x="1887" y="489"/>
                </a:cxn>
                <a:cxn ang="0">
                  <a:pos x="2049" y="249"/>
                </a:cxn>
                <a:cxn ang="0">
                  <a:pos x="2211" y="0"/>
                </a:cxn>
              </a:cxnLst>
              <a:rect l="0" t="0" r="r" b="b"/>
              <a:pathLst>
                <a:path w="2212" h="1845">
                  <a:moveTo>
                    <a:pt x="0" y="815"/>
                  </a:moveTo>
                  <a:lnTo>
                    <a:pt x="24" y="891"/>
                  </a:lnTo>
                  <a:lnTo>
                    <a:pt x="54" y="968"/>
                  </a:lnTo>
                  <a:lnTo>
                    <a:pt x="90" y="1054"/>
                  </a:lnTo>
                  <a:lnTo>
                    <a:pt x="138" y="1151"/>
                  </a:lnTo>
                  <a:lnTo>
                    <a:pt x="168" y="1207"/>
                  </a:lnTo>
                  <a:lnTo>
                    <a:pt x="204" y="1268"/>
                  </a:lnTo>
                  <a:lnTo>
                    <a:pt x="288" y="1401"/>
                  </a:lnTo>
                  <a:lnTo>
                    <a:pt x="330" y="1467"/>
                  </a:lnTo>
                  <a:lnTo>
                    <a:pt x="377" y="1528"/>
                  </a:lnTo>
                  <a:lnTo>
                    <a:pt x="419" y="1584"/>
                  </a:lnTo>
                  <a:lnTo>
                    <a:pt x="461" y="1630"/>
                  </a:lnTo>
                  <a:lnTo>
                    <a:pt x="545" y="1707"/>
                  </a:lnTo>
                  <a:lnTo>
                    <a:pt x="581" y="1742"/>
                  </a:lnTo>
                  <a:lnTo>
                    <a:pt x="623" y="1768"/>
                  </a:lnTo>
                  <a:lnTo>
                    <a:pt x="665" y="1793"/>
                  </a:lnTo>
                  <a:lnTo>
                    <a:pt x="707" y="1809"/>
                  </a:lnTo>
                  <a:lnTo>
                    <a:pt x="743" y="1819"/>
                  </a:lnTo>
                  <a:lnTo>
                    <a:pt x="785" y="1824"/>
                  </a:lnTo>
                  <a:lnTo>
                    <a:pt x="821" y="1829"/>
                  </a:lnTo>
                  <a:lnTo>
                    <a:pt x="845" y="1839"/>
                  </a:lnTo>
                  <a:lnTo>
                    <a:pt x="869" y="1844"/>
                  </a:lnTo>
                  <a:lnTo>
                    <a:pt x="899" y="1844"/>
                  </a:lnTo>
                  <a:lnTo>
                    <a:pt x="911" y="1834"/>
                  </a:lnTo>
                  <a:lnTo>
                    <a:pt x="929" y="1824"/>
                  </a:lnTo>
                  <a:lnTo>
                    <a:pt x="947" y="1809"/>
                  </a:lnTo>
                  <a:lnTo>
                    <a:pt x="971" y="1788"/>
                  </a:lnTo>
                  <a:lnTo>
                    <a:pt x="1001" y="1763"/>
                  </a:lnTo>
                  <a:lnTo>
                    <a:pt x="1031" y="1727"/>
                  </a:lnTo>
                  <a:lnTo>
                    <a:pt x="1067" y="1681"/>
                  </a:lnTo>
                  <a:lnTo>
                    <a:pt x="1108" y="1630"/>
                  </a:lnTo>
                  <a:lnTo>
                    <a:pt x="1156" y="1569"/>
                  </a:lnTo>
                  <a:lnTo>
                    <a:pt x="1204" y="1498"/>
                  </a:lnTo>
                  <a:lnTo>
                    <a:pt x="1258" y="1421"/>
                  </a:lnTo>
                  <a:lnTo>
                    <a:pt x="1318" y="1340"/>
                  </a:lnTo>
                  <a:lnTo>
                    <a:pt x="1378" y="1248"/>
                  </a:lnTo>
                  <a:lnTo>
                    <a:pt x="1444" y="1156"/>
                  </a:lnTo>
                  <a:lnTo>
                    <a:pt x="1516" y="1054"/>
                  </a:lnTo>
                  <a:lnTo>
                    <a:pt x="1588" y="947"/>
                  </a:lnTo>
                  <a:lnTo>
                    <a:pt x="1732" y="728"/>
                  </a:lnTo>
                  <a:lnTo>
                    <a:pt x="1887" y="489"/>
                  </a:lnTo>
                  <a:lnTo>
                    <a:pt x="2049" y="249"/>
                  </a:lnTo>
                  <a:lnTo>
                    <a:pt x="2211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3793" y="1009"/>
              <a:ext cx="41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CM</a:t>
              </a:r>
            </a:p>
          </p:txBody>
        </p:sp>
      </p:grpSp>
      <p:grpSp>
        <p:nvGrpSpPr>
          <p:cNvPr id="94246" name="Group 38"/>
          <p:cNvGrpSpPr>
            <a:grpSpLocks/>
          </p:cNvGrpSpPr>
          <p:nvPr/>
        </p:nvGrpSpPr>
        <p:grpSpPr bwMode="auto">
          <a:xfrm>
            <a:off x="5183188" y="2833688"/>
            <a:ext cx="149225" cy="3033712"/>
            <a:chOff x="3265" y="1729"/>
            <a:chExt cx="94" cy="1911"/>
          </a:xfrm>
        </p:grpSpPr>
        <p:sp>
          <p:nvSpPr>
            <p:cNvPr id="94233" name="Oval 25"/>
            <p:cNvSpPr>
              <a:spLocks noChangeArrowheads="1"/>
            </p:cNvSpPr>
            <p:nvPr/>
          </p:nvSpPr>
          <p:spPr bwMode="auto">
            <a:xfrm>
              <a:off x="3265" y="1729"/>
              <a:ext cx="94" cy="9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3312" y="1834"/>
              <a:ext cx="0" cy="18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4243" name="Group 35"/>
          <p:cNvGrpSpPr>
            <a:grpSpLocks/>
          </p:cNvGrpSpPr>
          <p:nvPr/>
        </p:nvGrpSpPr>
        <p:grpSpPr bwMode="auto">
          <a:xfrm>
            <a:off x="3355975" y="1616075"/>
            <a:ext cx="1895475" cy="1285875"/>
            <a:chOff x="2114" y="962"/>
            <a:chExt cx="1194" cy="810"/>
          </a:xfrm>
        </p:grpSpPr>
        <p:sp>
          <p:nvSpPr>
            <p:cNvPr id="94214" name="Line 6"/>
            <p:cNvSpPr>
              <a:spLocks noChangeShapeType="1"/>
            </p:cNvSpPr>
            <p:nvPr/>
          </p:nvSpPr>
          <p:spPr bwMode="auto">
            <a:xfrm>
              <a:off x="3030" y="1446"/>
              <a:ext cx="278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2114" y="962"/>
              <a:ext cx="938" cy="5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Punto de</a:t>
              </a:r>
            </a:p>
            <a:p>
              <a:r>
                <a:rPr lang="en-US" sz="1800"/>
                <a:t>maximización</a:t>
              </a:r>
            </a:p>
            <a:p>
              <a:r>
                <a:rPr lang="en-US" sz="1800"/>
                <a:t>del benficio</a:t>
              </a:r>
            </a:p>
          </p:txBody>
        </p:sp>
      </p:grpSp>
      <p:grpSp>
        <p:nvGrpSpPr>
          <p:cNvPr id="94245" name="Group 37"/>
          <p:cNvGrpSpPr>
            <a:grpSpLocks/>
          </p:cNvGrpSpPr>
          <p:nvPr/>
        </p:nvGrpSpPr>
        <p:grpSpPr bwMode="auto">
          <a:xfrm>
            <a:off x="5565775" y="1768475"/>
            <a:ext cx="2765425" cy="828675"/>
            <a:chOff x="3506" y="1058"/>
            <a:chExt cx="1742" cy="522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4274" y="1058"/>
              <a:ext cx="974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Pérdida de la</a:t>
              </a:r>
            </a:p>
            <a:p>
              <a:r>
                <a:rPr lang="en-US" sz="1800"/>
                <a:t>décima camisa</a:t>
              </a:r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H="1">
              <a:off x="3506" y="1350"/>
              <a:ext cx="766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4244" name="Group 36"/>
          <p:cNvGrpSpPr>
            <a:grpSpLocks/>
          </p:cNvGrpSpPr>
          <p:nvPr/>
        </p:nvGrpSpPr>
        <p:grpSpPr bwMode="auto">
          <a:xfrm>
            <a:off x="3051175" y="3062288"/>
            <a:ext cx="1893888" cy="927100"/>
            <a:chOff x="1922" y="1873"/>
            <a:chExt cx="1193" cy="584"/>
          </a:xfrm>
        </p:grpSpPr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1922" y="1874"/>
              <a:ext cx="854" cy="5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Beneficio de</a:t>
              </a:r>
            </a:p>
            <a:p>
              <a:r>
                <a:rPr lang="en-US" sz="1800"/>
                <a:t>la novena</a:t>
              </a:r>
            </a:p>
            <a:p>
              <a:r>
                <a:rPr lang="en-US" sz="1800"/>
                <a:t>camisa</a:t>
              </a:r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2693" y="1873"/>
              <a:ext cx="422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2133600" y="5337175"/>
            <a:ext cx="187325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48" name="Rectangle 40"/>
          <p:cNvSpPr>
            <a:spLocks noChangeArrowheads="1"/>
          </p:cNvSpPr>
          <p:nvPr/>
        </p:nvSpPr>
        <p:spPr bwMode="auto">
          <a:xfrm>
            <a:off x="1905000" y="58801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Características de la competencia perfecta</a:t>
            </a:r>
            <a:endParaRPr lang="en-US" sz="3200"/>
          </a:p>
          <a:p>
            <a:pPr lvl="1">
              <a:lnSpc>
                <a:spcPct val="120000"/>
              </a:lnSpc>
            </a:pPr>
            <a:r>
              <a:rPr lang="es-MX" sz="2800">
                <a:solidFill>
                  <a:srgbClr val="000000"/>
                </a:solidFill>
              </a:rPr>
              <a:t>Las empresas establecidas no tienen ventajas sobre las nuevas.</a:t>
            </a:r>
          </a:p>
          <a:p>
            <a:pPr lvl="1">
              <a:lnSpc>
                <a:spcPct val="120000"/>
              </a:lnSpc>
            </a:pPr>
            <a:r>
              <a:rPr lang="es-MX" sz="2800">
                <a:solidFill>
                  <a:srgbClr val="000000"/>
                </a:solidFill>
              </a:rPr>
              <a:t>Los vendedores y los compradores están bien informados sobre los precios.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88" y="473075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La curva de oferta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de la empresa a corto plazo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6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A corto plazo, una empresa no puede evitar incurrir en sus costos fijos.</a:t>
            </a:r>
          </a:p>
          <a:p>
            <a:pPr>
              <a:spcAft>
                <a:spcPct val="6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La empresa puede evitar los costos variables despidiendo temporalmente a sus trabajadores.</a:t>
            </a:r>
          </a:p>
          <a:p>
            <a:pPr>
              <a:spcAft>
                <a:spcPct val="6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A una empresa le conviene </a:t>
            </a:r>
            <a:r>
              <a:rPr lang="es-MX">
                <a:solidFill>
                  <a:srgbClr val="FF0000"/>
                </a:solidFill>
              </a:rPr>
              <a:t>cerrar </a:t>
            </a:r>
            <a:r>
              <a:rPr lang="es-MX">
                <a:solidFill>
                  <a:srgbClr val="000000"/>
                </a:solidFill>
              </a:rPr>
              <a:t>si el precio cae por debajo del </a:t>
            </a:r>
            <a:r>
              <a:rPr lang="es-MX">
                <a:solidFill>
                  <a:srgbClr val="FF0000"/>
                </a:solidFill>
              </a:rPr>
              <a:t>mínimo del costo variable promedio.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31" name="Group 39"/>
          <p:cNvGrpSpPr>
            <a:grpSpLocks/>
          </p:cNvGrpSpPr>
          <p:nvPr/>
        </p:nvGrpSpPr>
        <p:grpSpPr bwMode="auto">
          <a:xfrm>
            <a:off x="2349500" y="2038350"/>
            <a:ext cx="4818063" cy="454025"/>
            <a:chOff x="1410" y="1249"/>
            <a:chExt cx="3035" cy="286"/>
          </a:xfrm>
        </p:grpSpPr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>
              <a:off x="1410" y="1392"/>
              <a:ext cx="2606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26" name="Rectangle 34"/>
            <p:cNvSpPr>
              <a:spLocks noChangeArrowheads="1"/>
            </p:cNvSpPr>
            <p:nvPr/>
          </p:nvSpPr>
          <p:spPr bwMode="auto">
            <a:xfrm>
              <a:off x="4032" y="1249"/>
              <a:ext cx="41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IM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0630" name="Group 38"/>
          <p:cNvGrpSpPr>
            <a:grpSpLocks/>
          </p:cNvGrpSpPr>
          <p:nvPr/>
        </p:nvGrpSpPr>
        <p:grpSpPr bwMode="auto">
          <a:xfrm>
            <a:off x="2349500" y="3181350"/>
            <a:ext cx="4894263" cy="454025"/>
            <a:chOff x="1410" y="1969"/>
            <a:chExt cx="3083" cy="286"/>
          </a:xfrm>
        </p:grpSpPr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>
              <a:off x="1410" y="2160"/>
              <a:ext cx="2606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27" name="Rectangle 35"/>
            <p:cNvSpPr>
              <a:spLocks noChangeArrowheads="1"/>
            </p:cNvSpPr>
            <p:nvPr/>
          </p:nvSpPr>
          <p:spPr bwMode="auto">
            <a:xfrm>
              <a:off x="4080" y="1969"/>
              <a:ext cx="41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IM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796925" y="6303963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235325" y="6303963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25438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Curva de oferta de una empresa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3235325" y="6062663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2320925" y="1544638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2320925" y="5834063"/>
            <a:ext cx="428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3357563" y="6197600"/>
            <a:ext cx="26384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 (camisas por día)</a:t>
            </a: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4454525" y="5846763"/>
            <a:ext cx="162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       9   10</a:t>
            </a:r>
          </a:p>
        </p:txBody>
      </p: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1787525" y="4551363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1787525" y="3255963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1787525" y="2036763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31</a:t>
            </a:r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 flipV="1">
            <a:off x="2320925" y="5395913"/>
            <a:ext cx="0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V="1">
            <a:off x="2244725" y="5126038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 flipV="1">
            <a:off x="2244725" y="529272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 rot="16200000">
            <a:off x="-505618" y="3001169"/>
            <a:ext cx="35814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800"/>
              <a:t>Precio y costo ($ por día)</a:t>
            </a:r>
          </a:p>
        </p:txBody>
      </p:sp>
      <p:grpSp>
        <p:nvGrpSpPr>
          <p:cNvPr id="110632" name="Group 40"/>
          <p:cNvGrpSpPr>
            <a:grpSpLocks/>
          </p:cNvGrpSpPr>
          <p:nvPr/>
        </p:nvGrpSpPr>
        <p:grpSpPr bwMode="auto">
          <a:xfrm>
            <a:off x="2470150" y="1428750"/>
            <a:ext cx="4241800" cy="3886200"/>
            <a:chOff x="1486" y="865"/>
            <a:chExt cx="2672" cy="2448"/>
          </a:xfrm>
        </p:grpSpPr>
        <p:sp>
          <p:nvSpPr>
            <p:cNvPr id="110613" name="Freeform 21"/>
            <p:cNvSpPr>
              <a:spLocks/>
            </p:cNvSpPr>
            <p:nvPr/>
          </p:nvSpPr>
          <p:spPr bwMode="auto">
            <a:xfrm>
              <a:off x="1486" y="962"/>
              <a:ext cx="2260" cy="2351"/>
            </a:xfrm>
            <a:custGeom>
              <a:avLst/>
              <a:gdLst/>
              <a:ahLst/>
              <a:cxnLst>
                <a:cxn ang="0">
                  <a:pos x="0" y="2111"/>
                </a:cxn>
                <a:cxn ang="0">
                  <a:pos x="120" y="2206"/>
                </a:cxn>
                <a:cxn ang="0">
                  <a:pos x="180" y="2250"/>
                </a:cxn>
                <a:cxn ang="0">
                  <a:pos x="240" y="2284"/>
                </a:cxn>
                <a:cxn ang="0">
                  <a:pos x="306" y="2317"/>
                </a:cxn>
                <a:cxn ang="0">
                  <a:pos x="372" y="2339"/>
                </a:cxn>
                <a:cxn ang="0">
                  <a:pos x="449" y="2350"/>
                </a:cxn>
                <a:cxn ang="0">
                  <a:pos x="527" y="2350"/>
                </a:cxn>
                <a:cxn ang="0">
                  <a:pos x="617" y="2339"/>
                </a:cxn>
                <a:cxn ang="0">
                  <a:pos x="719" y="2317"/>
                </a:cxn>
                <a:cxn ang="0">
                  <a:pos x="833" y="2289"/>
                </a:cxn>
                <a:cxn ang="0">
                  <a:pos x="941" y="2250"/>
                </a:cxn>
                <a:cxn ang="0">
                  <a:pos x="1055" y="2200"/>
                </a:cxn>
                <a:cxn ang="0">
                  <a:pos x="1162" y="2145"/>
                </a:cxn>
                <a:cxn ang="0">
                  <a:pos x="1258" y="2084"/>
                </a:cxn>
                <a:cxn ang="0">
                  <a:pos x="1348" y="2011"/>
                </a:cxn>
                <a:cxn ang="0">
                  <a:pos x="1426" y="1934"/>
                </a:cxn>
                <a:cxn ang="0">
                  <a:pos x="1498" y="1839"/>
                </a:cxn>
                <a:cxn ang="0">
                  <a:pos x="1558" y="1739"/>
                </a:cxn>
                <a:cxn ang="0">
                  <a:pos x="1618" y="1634"/>
                </a:cxn>
                <a:cxn ang="0">
                  <a:pos x="1726" y="1411"/>
                </a:cxn>
                <a:cxn ang="0">
                  <a:pos x="1780" y="1300"/>
                </a:cxn>
                <a:cxn ang="0">
                  <a:pos x="1828" y="1200"/>
                </a:cxn>
                <a:cxn ang="0">
                  <a:pos x="1917" y="994"/>
                </a:cxn>
                <a:cxn ang="0">
                  <a:pos x="1989" y="789"/>
                </a:cxn>
                <a:cxn ang="0">
                  <a:pos x="2025" y="689"/>
                </a:cxn>
                <a:cxn ang="0">
                  <a:pos x="2055" y="594"/>
                </a:cxn>
                <a:cxn ang="0">
                  <a:pos x="2085" y="505"/>
                </a:cxn>
                <a:cxn ang="0">
                  <a:pos x="2115" y="428"/>
                </a:cxn>
                <a:cxn ang="0">
                  <a:pos x="2139" y="355"/>
                </a:cxn>
                <a:cxn ang="0">
                  <a:pos x="2163" y="294"/>
                </a:cxn>
                <a:cxn ang="0">
                  <a:pos x="2181" y="233"/>
                </a:cxn>
                <a:cxn ang="0">
                  <a:pos x="2199" y="183"/>
                </a:cxn>
                <a:cxn ang="0">
                  <a:pos x="2229" y="89"/>
                </a:cxn>
                <a:cxn ang="0">
                  <a:pos x="2259" y="0"/>
                </a:cxn>
              </a:cxnLst>
              <a:rect l="0" t="0" r="r" b="b"/>
              <a:pathLst>
                <a:path w="2260" h="2351">
                  <a:moveTo>
                    <a:pt x="0" y="2111"/>
                  </a:moveTo>
                  <a:lnTo>
                    <a:pt x="120" y="2206"/>
                  </a:lnTo>
                  <a:lnTo>
                    <a:pt x="180" y="2250"/>
                  </a:lnTo>
                  <a:lnTo>
                    <a:pt x="240" y="2284"/>
                  </a:lnTo>
                  <a:lnTo>
                    <a:pt x="306" y="2317"/>
                  </a:lnTo>
                  <a:lnTo>
                    <a:pt x="372" y="2339"/>
                  </a:lnTo>
                  <a:lnTo>
                    <a:pt x="449" y="2350"/>
                  </a:lnTo>
                  <a:lnTo>
                    <a:pt x="527" y="2350"/>
                  </a:lnTo>
                  <a:lnTo>
                    <a:pt x="617" y="2339"/>
                  </a:lnTo>
                  <a:lnTo>
                    <a:pt x="719" y="2317"/>
                  </a:lnTo>
                  <a:lnTo>
                    <a:pt x="833" y="2289"/>
                  </a:lnTo>
                  <a:lnTo>
                    <a:pt x="941" y="2250"/>
                  </a:lnTo>
                  <a:lnTo>
                    <a:pt x="1055" y="2200"/>
                  </a:lnTo>
                  <a:lnTo>
                    <a:pt x="1162" y="2145"/>
                  </a:lnTo>
                  <a:lnTo>
                    <a:pt x="1258" y="2084"/>
                  </a:lnTo>
                  <a:lnTo>
                    <a:pt x="1348" y="2011"/>
                  </a:lnTo>
                  <a:lnTo>
                    <a:pt x="1426" y="1934"/>
                  </a:lnTo>
                  <a:lnTo>
                    <a:pt x="1498" y="1839"/>
                  </a:lnTo>
                  <a:lnTo>
                    <a:pt x="1558" y="1739"/>
                  </a:lnTo>
                  <a:lnTo>
                    <a:pt x="1618" y="1634"/>
                  </a:lnTo>
                  <a:lnTo>
                    <a:pt x="1726" y="1411"/>
                  </a:lnTo>
                  <a:lnTo>
                    <a:pt x="1780" y="1300"/>
                  </a:lnTo>
                  <a:lnTo>
                    <a:pt x="1828" y="1200"/>
                  </a:lnTo>
                  <a:lnTo>
                    <a:pt x="1917" y="994"/>
                  </a:lnTo>
                  <a:lnTo>
                    <a:pt x="1989" y="789"/>
                  </a:lnTo>
                  <a:lnTo>
                    <a:pt x="2025" y="689"/>
                  </a:lnTo>
                  <a:lnTo>
                    <a:pt x="2055" y="594"/>
                  </a:lnTo>
                  <a:lnTo>
                    <a:pt x="2085" y="505"/>
                  </a:lnTo>
                  <a:lnTo>
                    <a:pt x="2115" y="428"/>
                  </a:lnTo>
                  <a:lnTo>
                    <a:pt x="2139" y="355"/>
                  </a:lnTo>
                  <a:lnTo>
                    <a:pt x="2163" y="294"/>
                  </a:lnTo>
                  <a:lnTo>
                    <a:pt x="2181" y="233"/>
                  </a:lnTo>
                  <a:lnTo>
                    <a:pt x="2199" y="183"/>
                  </a:lnTo>
                  <a:lnTo>
                    <a:pt x="2229" y="89"/>
                  </a:lnTo>
                  <a:lnTo>
                    <a:pt x="2259" y="0"/>
                  </a:lnTo>
                </a:path>
              </a:pathLst>
            </a:custGeom>
            <a:noFill/>
            <a:ln w="508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10615" name="Rectangle 23"/>
            <p:cNvSpPr>
              <a:spLocks noChangeArrowheads="1"/>
            </p:cNvSpPr>
            <p:nvPr/>
          </p:nvSpPr>
          <p:spPr bwMode="auto">
            <a:xfrm>
              <a:off x="3745" y="865"/>
              <a:ext cx="41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CM</a:t>
              </a:r>
            </a:p>
          </p:txBody>
        </p:sp>
      </p:grpSp>
      <p:grpSp>
        <p:nvGrpSpPr>
          <p:cNvPr id="110629" name="Group 37"/>
          <p:cNvGrpSpPr>
            <a:grpSpLocks/>
          </p:cNvGrpSpPr>
          <p:nvPr/>
        </p:nvGrpSpPr>
        <p:grpSpPr bwMode="auto">
          <a:xfrm>
            <a:off x="2349500" y="4476750"/>
            <a:ext cx="4819650" cy="454025"/>
            <a:chOff x="1410" y="2785"/>
            <a:chExt cx="3036" cy="286"/>
          </a:xfrm>
        </p:grpSpPr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1410" y="2976"/>
              <a:ext cx="2606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16" name="Rectangle 24"/>
            <p:cNvSpPr>
              <a:spLocks noChangeArrowheads="1"/>
            </p:cNvSpPr>
            <p:nvPr/>
          </p:nvSpPr>
          <p:spPr bwMode="auto">
            <a:xfrm>
              <a:off x="4033" y="2785"/>
              <a:ext cx="41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IM</a:t>
              </a:r>
              <a:r>
                <a:rPr lang="en-US" baseline="-25000"/>
                <a:t>0</a:t>
              </a:r>
            </a:p>
          </p:txBody>
        </p:sp>
      </p:grpSp>
      <p:grpSp>
        <p:nvGrpSpPr>
          <p:cNvPr id="110628" name="Group 36"/>
          <p:cNvGrpSpPr>
            <a:grpSpLocks/>
          </p:cNvGrpSpPr>
          <p:nvPr/>
        </p:nvGrpSpPr>
        <p:grpSpPr bwMode="auto">
          <a:xfrm>
            <a:off x="2620963" y="3714750"/>
            <a:ext cx="4516437" cy="1068388"/>
            <a:chOff x="1581" y="2305"/>
            <a:chExt cx="2845" cy="673"/>
          </a:xfrm>
        </p:grpSpPr>
        <p:sp>
          <p:nvSpPr>
            <p:cNvPr id="110614" name="Freeform 22"/>
            <p:cNvSpPr>
              <a:spLocks/>
            </p:cNvSpPr>
            <p:nvPr/>
          </p:nvSpPr>
          <p:spPr bwMode="auto">
            <a:xfrm>
              <a:off x="1581" y="2353"/>
              <a:ext cx="2357" cy="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25"/>
                </a:cxn>
                <a:cxn ang="0">
                  <a:pos x="246" y="239"/>
                </a:cxn>
                <a:cxn ang="0">
                  <a:pos x="384" y="344"/>
                </a:cxn>
                <a:cxn ang="0">
                  <a:pos x="454" y="389"/>
                </a:cxn>
                <a:cxn ang="0">
                  <a:pos x="529" y="429"/>
                </a:cxn>
                <a:cxn ang="0">
                  <a:pos x="611" y="469"/>
                </a:cxn>
                <a:cxn ang="0">
                  <a:pos x="699" y="504"/>
                </a:cxn>
                <a:cxn ang="0">
                  <a:pos x="882" y="564"/>
                </a:cxn>
                <a:cxn ang="0">
                  <a:pos x="983" y="589"/>
                </a:cxn>
                <a:cxn ang="0">
                  <a:pos x="1077" y="609"/>
                </a:cxn>
                <a:cxn ang="0">
                  <a:pos x="1165" y="619"/>
                </a:cxn>
                <a:cxn ang="0">
                  <a:pos x="1254" y="624"/>
                </a:cxn>
                <a:cxn ang="0">
                  <a:pos x="1336" y="619"/>
                </a:cxn>
                <a:cxn ang="0">
                  <a:pos x="1417" y="609"/>
                </a:cxn>
                <a:cxn ang="0">
                  <a:pos x="1499" y="589"/>
                </a:cxn>
                <a:cxn ang="0">
                  <a:pos x="1575" y="564"/>
                </a:cxn>
                <a:cxn ang="0">
                  <a:pos x="1732" y="504"/>
                </a:cxn>
                <a:cxn ang="0">
                  <a:pos x="1877" y="429"/>
                </a:cxn>
                <a:cxn ang="0">
                  <a:pos x="1947" y="389"/>
                </a:cxn>
                <a:cxn ang="0">
                  <a:pos x="2010" y="344"/>
                </a:cxn>
                <a:cxn ang="0">
                  <a:pos x="2129" y="239"/>
                </a:cxn>
                <a:cxn ang="0">
                  <a:pos x="2243" y="125"/>
                </a:cxn>
                <a:cxn ang="0">
                  <a:pos x="2356" y="0"/>
                </a:cxn>
              </a:cxnLst>
              <a:rect l="0" t="0" r="r" b="b"/>
              <a:pathLst>
                <a:path w="2357" h="625">
                  <a:moveTo>
                    <a:pt x="0" y="0"/>
                  </a:moveTo>
                  <a:lnTo>
                    <a:pt x="120" y="125"/>
                  </a:lnTo>
                  <a:lnTo>
                    <a:pt x="246" y="239"/>
                  </a:lnTo>
                  <a:lnTo>
                    <a:pt x="384" y="344"/>
                  </a:lnTo>
                  <a:lnTo>
                    <a:pt x="454" y="389"/>
                  </a:lnTo>
                  <a:lnTo>
                    <a:pt x="529" y="429"/>
                  </a:lnTo>
                  <a:lnTo>
                    <a:pt x="611" y="469"/>
                  </a:lnTo>
                  <a:lnTo>
                    <a:pt x="699" y="504"/>
                  </a:lnTo>
                  <a:lnTo>
                    <a:pt x="882" y="564"/>
                  </a:lnTo>
                  <a:lnTo>
                    <a:pt x="983" y="589"/>
                  </a:lnTo>
                  <a:lnTo>
                    <a:pt x="1077" y="609"/>
                  </a:lnTo>
                  <a:lnTo>
                    <a:pt x="1165" y="619"/>
                  </a:lnTo>
                  <a:lnTo>
                    <a:pt x="1254" y="624"/>
                  </a:lnTo>
                  <a:lnTo>
                    <a:pt x="1336" y="619"/>
                  </a:lnTo>
                  <a:lnTo>
                    <a:pt x="1417" y="609"/>
                  </a:lnTo>
                  <a:lnTo>
                    <a:pt x="1499" y="589"/>
                  </a:lnTo>
                  <a:lnTo>
                    <a:pt x="1575" y="564"/>
                  </a:lnTo>
                  <a:lnTo>
                    <a:pt x="1732" y="504"/>
                  </a:lnTo>
                  <a:lnTo>
                    <a:pt x="1877" y="429"/>
                  </a:lnTo>
                  <a:lnTo>
                    <a:pt x="1947" y="389"/>
                  </a:lnTo>
                  <a:lnTo>
                    <a:pt x="2010" y="344"/>
                  </a:lnTo>
                  <a:lnTo>
                    <a:pt x="2129" y="239"/>
                  </a:lnTo>
                  <a:lnTo>
                    <a:pt x="2243" y="125"/>
                  </a:lnTo>
                  <a:lnTo>
                    <a:pt x="2356" y="0"/>
                  </a:lnTo>
                </a:path>
              </a:pathLst>
            </a:custGeom>
            <a:noFill/>
            <a:ln w="50800" cap="rnd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10617" name="Rectangle 25"/>
            <p:cNvSpPr>
              <a:spLocks noChangeArrowheads="1"/>
            </p:cNvSpPr>
            <p:nvPr/>
          </p:nvSpPr>
          <p:spPr bwMode="auto">
            <a:xfrm>
              <a:off x="3938" y="2305"/>
              <a:ext cx="48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CVP</a:t>
              </a:r>
            </a:p>
          </p:txBody>
        </p:sp>
      </p:grpSp>
      <p:grpSp>
        <p:nvGrpSpPr>
          <p:cNvPr id="110639" name="Group 47"/>
          <p:cNvGrpSpPr>
            <a:grpSpLocks/>
          </p:cNvGrpSpPr>
          <p:nvPr/>
        </p:nvGrpSpPr>
        <p:grpSpPr bwMode="auto">
          <a:xfrm>
            <a:off x="4440238" y="4213225"/>
            <a:ext cx="401637" cy="1620838"/>
            <a:chOff x="2727" y="2619"/>
            <a:chExt cx="253" cy="1021"/>
          </a:xfrm>
        </p:grpSpPr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>
              <a:off x="2832" y="2986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10633" name="Group 41"/>
            <p:cNvGrpSpPr>
              <a:grpSpLocks/>
            </p:cNvGrpSpPr>
            <p:nvPr/>
          </p:nvGrpSpPr>
          <p:grpSpPr bwMode="auto">
            <a:xfrm>
              <a:off x="2727" y="2619"/>
              <a:ext cx="253" cy="404"/>
              <a:chOff x="2727" y="2619"/>
              <a:chExt cx="253" cy="404"/>
            </a:xfrm>
          </p:grpSpPr>
          <p:sp>
            <p:nvSpPr>
              <p:cNvPr id="110619" name="Rectangle 27"/>
              <p:cNvSpPr>
                <a:spLocks noChangeArrowheads="1"/>
              </p:cNvSpPr>
              <p:nvPr/>
            </p:nvSpPr>
            <p:spPr bwMode="auto">
              <a:xfrm>
                <a:off x="2727" y="2619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b="1">
                    <a:solidFill>
                      <a:srgbClr val="FF3300"/>
                    </a:solidFill>
                  </a:rPr>
                  <a:t>C</a:t>
                </a:r>
              </a:p>
            </p:txBody>
          </p:sp>
          <p:sp>
            <p:nvSpPr>
              <p:cNvPr id="110620" name="Oval 28"/>
              <p:cNvSpPr>
                <a:spLocks noChangeArrowheads="1"/>
              </p:cNvSpPr>
              <p:nvPr/>
            </p:nvSpPr>
            <p:spPr bwMode="auto">
              <a:xfrm>
                <a:off x="2785" y="2929"/>
                <a:ext cx="94" cy="9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10637" name="Group 45"/>
          <p:cNvGrpSpPr>
            <a:grpSpLocks/>
          </p:cNvGrpSpPr>
          <p:nvPr/>
        </p:nvGrpSpPr>
        <p:grpSpPr bwMode="auto">
          <a:xfrm>
            <a:off x="5751513" y="2190750"/>
            <a:ext cx="149225" cy="3656013"/>
            <a:chOff x="3553" y="1345"/>
            <a:chExt cx="94" cy="2303"/>
          </a:xfrm>
        </p:grpSpPr>
        <p:sp>
          <p:nvSpPr>
            <p:cNvPr id="110596" name="Line 4"/>
            <p:cNvSpPr>
              <a:spLocks noChangeShapeType="1"/>
            </p:cNvSpPr>
            <p:nvPr/>
          </p:nvSpPr>
          <p:spPr bwMode="auto">
            <a:xfrm>
              <a:off x="3600" y="1450"/>
              <a:ext cx="0" cy="2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21" name="Oval 29"/>
            <p:cNvSpPr>
              <a:spLocks noChangeArrowheads="1"/>
            </p:cNvSpPr>
            <p:nvPr/>
          </p:nvSpPr>
          <p:spPr bwMode="auto">
            <a:xfrm>
              <a:off x="3553" y="1345"/>
              <a:ext cx="94" cy="9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638" name="Group 46"/>
          <p:cNvGrpSpPr>
            <a:grpSpLocks/>
          </p:cNvGrpSpPr>
          <p:nvPr/>
        </p:nvGrpSpPr>
        <p:grpSpPr bwMode="auto">
          <a:xfrm>
            <a:off x="5294313" y="3409950"/>
            <a:ext cx="149225" cy="2424113"/>
            <a:chOff x="3265" y="2113"/>
            <a:chExt cx="94" cy="1527"/>
          </a:xfrm>
        </p:grpSpPr>
        <p:sp>
          <p:nvSpPr>
            <p:cNvPr id="110622" name="Oval 30"/>
            <p:cNvSpPr>
              <a:spLocks noChangeArrowheads="1"/>
            </p:cNvSpPr>
            <p:nvPr/>
          </p:nvSpPr>
          <p:spPr bwMode="auto">
            <a:xfrm>
              <a:off x="3265" y="2113"/>
              <a:ext cx="94" cy="9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23" name="Line 31"/>
            <p:cNvSpPr>
              <a:spLocks noChangeShapeType="1"/>
            </p:cNvSpPr>
            <p:nvPr/>
          </p:nvSpPr>
          <p:spPr bwMode="auto">
            <a:xfrm>
              <a:off x="3312" y="2218"/>
              <a:ext cx="0" cy="14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634" name="Group 42"/>
          <p:cNvGrpSpPr>
            <a:grpSpLocks/>
          </p:cNvGrpSpPr>
          <p:nvPr/>
        </p:nvGrpSpPr>
        <p:grpSpPr bwMode="auto">
          <a:xfrm>
            <a:off x="3679825" y="3678238"/>
            <a:ext cx="987425" cy="1095375"/>
            <a:chOff x="2248" y="2282"/>
            <a:chExt cx="622" cy="690"/>
          </a:xfrm>
        </p:grpSpPr>
        <p:sp>
          <p:nvSpPr>
            <p:cNvPr id="110635" name="Rectangle 43"/>
            <p:cNvSpPr>
              <a:spLocks noChangeArrowheads="1"/>
            </p:cNvSpPr>
            <p:nvPr/>
          </p:nvSpPr>
          <p:spPr bwMode="auto">
            <a:xfrm>
              <a:off x="2248" y="2282"/>
              <a:ext cx="622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Punto</a:t>
              </a:r>
            </a:p>
            <a:p>
              <a:r>
                <a:rPr lang="en-US" sz="1800"/>
                <a:t>de cierre</a:t>
              </a:r>
            </a:p>
          </p:txBody>
        </p:sp>
        <p:sp>
          <p:nvSpPr>
            <p:cNvPr id="110636" name="Line 44"/>
            <p:cNvSpPr>
              <a:spLocks noChangeShapeType="1"/>
            </p:cNvSpPr>
            <p:nvPr/>
          </p:nvSpPr>
          <p:spPr bwMode="auto">
            <a:xfrm>
              <a:off x="2694" y="2694"/>
              <a:ext cx="134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0640" name="Rectangle 48"/>
          <p:cNvSpPr>
            <a:spLocks noChangeArrowheads="1"/>
          </p:cNvSpPr>
          <p:nvPr/>
        </p:nvSpPr>
        <p:spPr bwMode="auto">
          <a:xfrm>
            <a:off x="2016125" y="5846763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0641" name="Text Box 49"/>
          <p:cNvSpPr txBox="1">
            <a:spLocks noChangeArrowheads="1"/>
          </p:cNvSpPr>
          <p:nvPr/>
        </p:nvSpPr>
        <p:spPr bwMode="auto">
          <a:xfrm>
            <a:off x="2590800" y="1181100"/>
            <a:ext cx="2857500" cy="65405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Costo marginal y costo variable promedio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885825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324225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695825" y="4740275"/>
            <a:ext cx="0" cy="10382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25438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Curva de oferta de una empresa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324225" y="60071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2409825" y="1489075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409825" y="5778500"/>
            <a:ext cx="428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081338" y="6142038"/>
            <a:ext cx="290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Cantidad (camisas por día)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543425" y="5791200"/>
            <a:ext cx="162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       9   10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1876425" y="44958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1876425" y="32004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1876425" y="19812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31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 flipV="1">
            <a:off x="2409825" y="5340350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2333625" y="507047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 flipV="1">
            <a:off x="2333625" y="5237163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 rot="16200000">
            <a:off x="-416718" y="2939256"/>
            <a:ext cx="35814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800"/>
              <a:t>Precio y costo ($ por día)</a:t>
            </a:r>
          </a:p>
        </p:txBody>
      </p:sp>
      <p:grpSp>
        <p:nvGrpSpPr>
          <p:cNvPr id="112671" name="Group 31"/>
          <p:cNvGrpSpPr>
            <a:grpSpLocks/>
          </p:cNvGrpSpPr>
          <p:nvPr/>
        </p:nvGrpSpPr>
        <p:grpSpPr bwMode="auto">
          <a:xfrm>
            <a:off x="2587625" y="1373188"/>
            <a:ext cx="3987800" cy="3886200"/>
            <a:chOff x="1486" y="865"/>
            <a:chExt cx="2512" cy="2448"/>
          </a:xfrm>
        </p:grpSpPr>
        <p:sp>
          <p:nvSpPr>
            <p:cNvPr id="112658" name="Freeform 18"/>
            <p:cNvSpPr>
              <a:spLocks/>
            </p:cNvSpPr>
            <p:nvPr/>
          </p:nvSpPr>
          <p:spPr bwMode="auto">
            <a:xfrm>
              <a:off x="1486" y="962"/>
              <a:ext cx="2260" cy="2351"/>
            </a:xfrm>
            <a:custGeom>
              <a:avLst/>
              <a:gdLst/>
              <a:ahLst/>
              <a:cxnLst>
                <a:cxn ang="0">
                  <a:pos x="0" y="2111"/>
                </a:cxn>
                <a:cxn ang="0">
                  <a:pos x="120" y="2206"/>
                </a:cxn>
                <a:cxn ang="0">
                  <a:pos x="180" y="2250"/>
                </a:cxn>
                <a:cxn ang="0">
                  <a:pos x="240" y="2284"/>
                </a:cxn>
                <a:cxn ang="0">
                  <a:pos x="306" y="2317"/>
                </a:cxn>
                <a:cxn ang="0">
                  <a:pos x="372" y="2339"/>
                </a:cxn>
                <a:cxn ang="0">
                  <a:pos x="449" y="2350"/>
                </a:cxn>
                <a:cxn ang="0">
                  <a:pos x="527" y="2350"/>
                </a:cxn>
                <a:cxn ang="0">
                  <a:pos x="617" y="2339"/>
                </a:cxn>
                <a:cxn ang="0">
                  <a:pos x="719" y="2317"/>
                </a:cxn>
                <a:cxn ang="0">
                  <a:pos x="833" y="2289"/>
                </a:cxn>
                <a:cxn ang="0">
                  <a:pos x="941" y="2250"/>
                </a:cxn>
                <a:cxn ang="0">
                  <a:pos x="1055" y="2200"/>
                </a:cxn>
                <a:cxn ang="0">
                  <a:pos x="1162" y="2145"/>
                </a:cxn>
                <a:cxn ang="0">
                  <a:pos x="1258" y="2084"/>
                </a:cxn>
                <a:cxn ang="0">
                  <a:pos x="1348" y="2011"/>
                </a:cxn>
                <a:cxn ang="0">
                  <a:pos x="1426" y="1934"/>
                </a:cxn>
                <a:cxn ang="0">
                  <a:pos x="1498" y="1839"/>
                </a:cxn>
                <a:cxn ang="0">
                  <a:pos x="1558" y="1739"/>
                </a:cxn>
                <a:cxn ang="0">
                  <a:pos x="1618" y="1634"/>
                </a:cxn>
                <a:cxn ang="0">
                  <a:pos x="1726" y="1411"/>
                </a:cxn>
                <a:cxn ang="0">
                  <a:pos x="1780" y="1300"/>
                </a:cxn>
                <a:cxn ang="0">
                  <a:pos x="1828" y="1200"/>
                </a:cxn>
                <a:cxn ang="0">
                  <a:pos x="1917" y="994"/>
                </a:cxn>
                <a:cxn ang="0">
                  <a:pos x="1989" y="789"/>
                </a:cxn>
                <a:cxn ang="0">
                  <a:pos x="2025" y="689"/>
                </a:cxn>
                <a:cxn ang="0">
                  <a:pos x="2055" y="594"/>
                </a:cxn>
                <a:cxn ang="0">
                  <a:pos x="2085" y="505"/>
                </a:cxn>
                <a:cxn ang="0">
                  <a:pos x="2115" y="428"/>
                </a:cxn>
                <a:cxn ang="0">
                  <a:pos x="2139" y="355"/>
                </a:cxn>
                <a:cxn ang="0">
                  <a:pos x="2163" y="294"/>
                </a:cxn>
                <a:cxn ang="0">
                  <a:pos x="2181" y="233"/>
                </a:cxn>
                <a:cxn ang="0">
                  <a:pos x="2199" y="183"/>
                </a:cxn>
                <a:cxn ang="0">
                  <a:pos x="2229" y="89"/>
                </a:cxn>
                <a:cxn ang="0">
                  <a:pos x="2259" y="0"/>
                </a:cxn>
              </a:cxnLst>
              <a:rect l="0" t="0" r="r" b="b"/>
              <a:pathLst>
                <a:path w="2260" h="2351">
                  <a:moveTo>
                    <a:pt x="0" y="2111"/>
                  </a:moveTo>
                  <a:lnTo>
                    <a:pt x="120" y="2206"/>
                  </a:lnTo>
                  <a:lnTo>
                    <a:pt x="180" y="2250"/>
                  </a:lnTo>
                  <a:lnTo>
                    <a:pt x="240" y="2284"/>
                  </a:lnTo>
                  <a:lnTo>
                    <a:pt x="306" y="2317"/>
                  </a:lnTo>
                  <a:lnTo>
                    <a:pt x="372" y="2339"/>
                  </a:lnTo>
                  <a:lnTo>
                    <a:pt x="449" y="2350"/>
                  </a:lnTo>
                  <a:lnTo>
                    <a:pt x="527" y="2350"/>
                  </a:lnTo>
                  <a:lnTo>
                    <a:pt x="617" y="2339"/>
                  </a:lnTo>
                  <a:lnTo>
                    <a:pt x="719" y="2317"/>
                  </a:lnTo>
                  <a:lnTo>
                    <a:pt x="833" y="2289"/>
                  </a:lnTo>
                  <a:lnTo>
                    <a:pt x="941" y="2250"/>
                  </a:lnTo>
                  <a:lnTo>
                    <a:pt x="1055" y="2200"/>
                  </a:lnTo>
                  <a:lnTo>
                    <a:pt x="1162" y="2145"/>
                  </a:lnTo>
                  <a:lnTo>
                    <a:pt x="1258" y="2084"/>
                  </a:lnTo>
                  <a:lnTo>
                    <a:pt x="1348" y="2011"/>
                  </a:lnTo>
                  <a:lnTo>
                    <a:pt x="1426" y="1934"/>
                  </a:lnTo>
                  <a:lnTo>
                    <a:pt x="1498" y="1839"/>
                  </a:lnTo>
                  <a:lnTo>
                    <a:pt x="1558" y="1739"/>
                  </a:lnTo>
                  <a:lnTo>
                    <a:pt x="1618" y="1634"/>
                  </a:lnTo>
                  <a:lnTo>
                    <a:pt x="1726" y="1411"/>
                  </a:lnTo>
                  <a:lnTo>
                    <a:pt x="1780" y="1300"/>
                  </a:lnTo>
                  <a:lnTo>
                    <a:pt x="1828" y="1200"/>
                  </a:lnTo>
                  <a:lnTo>
                    <a:pt x="1917" y="994"/>
                  </a:lnTo>
                  <a:lnTo>
                    <a:pt x="1989" y="789"/>
                  </a:lnTo>
                  <a:lnTo>
                    <a:pt x="2025" y="689"/>
                  </a:lnTo>
                  <a:lnTo>
                    <a:pt x="2055" y="594"/>
                  </a:lnTo>
                  <a:lnTo>
                    <a:pt x="2085" y="505"/>
                  </a:lnTo>
                  <a:lnTo>
                    <a:pt x="2115" y="428"/>
                  </a:lnTo>
                  <a:lnTo>
                    <a:pt x="2139" y="355"/>
                  </a:lnTo>
                  <a:lnTo>
                    <a:pt x="2163" y="294"/>
                  </a:lnTo>
                  <a:lnTo>
                    <a:pt x="2181" y="233"/>
                  </a:lnTo>
                  <a:lnTo>
                    <a:pt x="2199" y="183"/>
                  </a:lnTo>
                  <a:lnTo>
                    <a:pt x="2229" y="89"/>
                  </a:lnTo>
                  <a:lnTo>
                    <a:pt x="2259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12659" name="Rectangle 19"/>
            <p:cNvSpPr>
              <a:spLocks noChangeArrowheads="1"/>
            </p:cNvSpPr>
            <p:nvPr/>
          </p:nvSpPr>
          <p:spPr bwMode="auto">
            <a:xfrm>
              <a:off x="3745" y="86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2486025" y="4724400"/>
            <a:ext cx="22098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5915025" y="2209800"/>
            <a:ext cx="0" cy="3565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5457825" y="3521075"/>
            <a:ext cx="0" cy="22574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H="1">
            <a:off x="2413000" y="4724400"/>
            <a:ext cx="23590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2676" name="Group 36"/>
          <p:cNvGrpSpPr>
            <a:grpSpLocks/>
          </p:cNvGrpSpPr>
          <p:nvPr/>
        </p:nvGrpSpPr>
        <p:grpSpPr bwMode="auto">
          <a:xfrm>
            <a:off x="2413000" y="2133600"/>
            <a:ext cx="3575050" cy="149225"/>
            <a:chOff x="1394" y="1344"/>
            <a:chExt cx="2252" cy="94"/>
          </a:xfrm>
        </p:grpSpPr>
        <p:sp>
          <p:nvSpPr>
            <p:cNvPr id="112668" name="Line 28"/>
            <p:cNvSpPr>
              <a:spLocks noChangeShapeType="1"/>
            </p:cNvSpPr>
            <p:nvPr/>
          </p:nvSpPr>
          <p:spPr bwMode="auto">
            <a:xfrm flipH="1">
              <a:off x="1394" y="1392"/>
              <a:ext cx="22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661" name="Oval 21"/>
            <p:cNvSpPr>
              <a:spLocks noChangeArrowheads="1"/>
            </p:cNvSpPr>
            <p:nvPr/>
          </p:nvSpPr>
          <p:spPr bwMode="auto">
            <a:xfrm>
              <a:off x="3552" y="1344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2674" name="Group 34"/>
          <p:cNvGrpSpPr>
            <a:grpSpLocks/>
          </p:cNvGrpSpPr>
          <p:nvPr/>
        </p:nvGrpSpPr>
        <p:grpSpPr bwMode="auto">
          <a:xfrm>
            <a:off x="2413000" y="3352800"/>
            <a:ext cx="3117850" cy="149225"/>
            <a:chOff x="1394" y="2112"/>
            <a:chExt cx="1964" cy="94"/>
          </a:xfrm>
        </p:grpSpPr>
        <p:sp>
          <p:nvSpPr>
            <p:cNvPr id="112669" name="Line 29"/>
            <p:cNvSpPr>
              <a:spLocks noChangeShapeType="1"/>
            </p:cNvSpPr>
            <p:nvPr/>
          </p:nvSpPr>
          <p:spPr bwMode="auto">
            <a:xfrm flipH="1">
              <a:off x="1394" y="2160"/>
              <a:ext cx="19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662" name="Oval 22"/>
            <p:cNvSpPr>
              <a:spLocks noChangeArrowheads="1"/>
            </p:cNvSpPr>
            <p:nvPr/>
          </p:nvSpPr>
          <p:spPr bwMode="auto">
            <a:xfrm>
              <a:off x="3264" y="2112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2673" name="Group 33"/>
          <p:cNvGrpSpPr>
            <a:grpSpLocks/>
          </p:cNvGrpSpPr>
          <p:nvPr/>
        </p:nvGrpSpPr>
        <p:grpSpPr bwMode="auto">
          <a:xfrm>
            <a:off x="4543425" y="4191000"/>
            <a:ext cx="401638" cy="639763"/>
            <a:chOff x="2727" y="2619"/>
            <a:chExt cx="253" cy="403"/>
          </a:xfrm>
        </p:grpSpPr>
        <p:sp>
          <p:nvSpPr>
            <p:cNvPr id="112660" name="Rectangle 20"/>
            <p:cNvSpPr>
              <a:spLocks noChangeArrowheads="1"/>
            </p:cNvSpPr>
            <p:nvPr/>
          </p:nvSpPr>
          <p:spPr bwMode="auto">
            <a:xfrm>
              <a:off x="2727" y="2619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C</a:t>
              </a:r>
            </a:p>
          </p:txBody>
        </p:sp>
        <p:sp>
          <p:nvSpPr>
            <p:cNvPr id="112664" name="Oval 24"/>
            <p:cNvSpPr>
              <a:spLocks noChangeArrowheads="1"/>
            </p:cNvSpPr>
            <p:nvPr/>
          </p:nvSpPr>
          <p:spPr bwMode="auto">
            <a:xfrm>
              <a:off x="2786" y="2928"/>
              <a:ext cx="94" cy="9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2677" name="Rectangle 37"/>
          <p:cNvSpPr>
            <a:spLocks noChangeArrowheads="1"/>
          </p:cNvSpPr>
          <p:nvPr/>
        </p:nvSpPr>
        <p:spPr bwMode="auto">
          <a:xfrm>
            <a:off x="2105025" y="579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3022600" y="1231900"/>
            <a:ext cx="2374900" cy="37941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/>
              <a:t>Curva de oferta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65" grpId="0" animBg="1"/>
      <p:bldP spid="112666" grpId="0" animBg="1"/>
      <p:bldP spid="1126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Curva de oferta de la industria a corto plazo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30000"/>
              </a:spcAft>
              <a:buFontTx/>
              <a:buNone/>
            </a:pPr>
            <a:r>
              <a:rPr lang="en-US">
                <a:solidFill>
                  <a:srgbClr val="FF3300"/>
                </a:solidFill>
              </a:rPr>
              <a:t>	</a:t>
            </a:r>
            <a:r>
              <a:rPr lang="es-MX">
                <a:solidFill>
                  <a:srgbClr val="FF0000"/>
                </a:solidFill>
              </a:rPr>
              <a:t>Curva de oferta de la industria</a:t>
            </a:r>
            <a:r>
              <a:rPr lang="es-MX">
                <a:solidFill>
                  <a:srgbClr val="000000"/>
                </a:solidFill>
              </a:rPr>
              <a:t> </a:t>
            </a:r>
            <a:r>
              <a:rPr lang="es-MX">
                <a:solidFill>
                  <a:srgbClr val="FF0000"/>
                </a:solidFill>
              </a:rPr>
              <a:t>a corto plazo</a:t>
            </a:r>
            <a:endParaRPr lang="es-MX">
              <a:solidFill>
                <a:srgbClr val="000000"/>
              </a:solidFill>
            </a:endParaRPr>
          </a:p>
          <a:p>
            <a:pPr lvl="1">
              <a:spcAft>
                <a:spcPct val="30000"/>
              </a:spcAft>
              <a:buFontTx/>
              <a:buNone/>
            </a:pPr>
            <a:r>
              <a:rPr lang="en-US"/>
              <a:t>	</a:t>
            </a:r>
            <a:r>
              <a:rPr lang="es-MX" sz="2800">
                <a:solidFill>
                  <a:srgbClr val="000000"/>
                </a:solidFill>
              </a:rPr>
              <a:t>Muestra la cantidad ofrecida por la industria a cada precio, cuando el tamaño de planta de cada empresa y el número de empresas permanecen constante.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es-MX" sz="2800">
                <a:solidFill>
                  <a:srgbClr val="000000"/>
                </a:solidFill>
              </a:rPr>
              <a:t>	Se obtiene mediante la suma de las cantidades ofrecidas por todas las empresas en la industria a ese precio.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36550"/>
            <a:ext cx="7772400" cy="995363"/>
          </a:xfrm>
          <a:noFill/>
          <a:ln/>
        </p:spPr>
        <p:txBody>
          <a:bodyPr/>
          <a:lstStyle/>
          <a:p>
            <a:r>
              <a:rPr lang="en-US"/>
              <a:t>Industry Supply Curve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160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1817688" algn="ctr"/>
                <a:tab pos="4011613" algn="ctr"/>
                <a:tab pos="6869113" algn="ctr"/>
              </a:tabLst>
            </a:pPr>
            <a:r>
              <a:rPr lang="en-US" sz="2400"/>
              <a:t>			Cantidad ofrecida	Cantidad ofrecida</a:t>
            </a:r>
          </a:p>
          <a:p>
            <a:pPr>
              <a:lnSpc>
                <a:spcPct val="90000"/>
              </a:lnSpc>
              <a:buFontTx/>
              <a:buNone/>
              <a:tabLst>
                <a:tab pos="1817688" algn="ctr"/>
                <a:tab pos="4011613" algn="ctr"/>
                <a:tab pos="6869113" algn="ctr"/>
              </a:tabLst>
            </a:pPr>
            <a:r>
              <a:rPr lang="en-US" sz="2400"/>
              <a:t>	    	Precio	 por Camisas Carlitos	por la industria</a:t>
            </a:r>
          </a:p>
          <a:p>
            <a:pPr>
              <a:lnSpc>
                <a:spcPct val="90000"/>
              </a:lnSpc>
              <a:buFontTx/>
              <a:buNone/>
              <a:tabLst>
                <a:tab pos="1817688" algn="ctr"/>
                <a:tab pos="4011613" algn="ctr"/>
                <a:tab pos="6869113" algn="ctr"/>
              </a:tabLst>
            </a:pPr>
            <a:r>
              <a:rPr lang="en-US" sz="2000"/>
              <a:t>		</a:t>
            </a:r>
            <a:r>
              <a:rPr lang="en-US" sz="1800"/>
              <a:t>($ por 	(camisas	(camisas</a:t>
            </a:r>
          </a:p>
          <a:p>
            <a:pPr>
              <a:lnSpc>
                <a:spcPct val="90000"/>
              </a:lnSpc>
              <a:buFontTx/>
              <a:buNone/>
              <a:tabLst>
                <a:tab pos="1817688" algn="ctr"/>
                <a:tab pos="4011613" algn="ctr"/>
                <a:tab pos="6869113" algn="ctr"/>
              </a:tabLst>
            </a:pPr>
            <a:r>
              <a:rPr lang="en-US" sz="1800"/>
              <a:t>		 camisa)	por día)	por día)</a:t>
            </a:r>
            <a:r>
              <a:rPr lang="en-US" sz="2000"/>
              <a:t>		 </a:t>
            </a: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542925" y="3581400"/>
            <a:ext cx="775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519113" y="3949700"/>
            <a:ext cx="80899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40000"/>
              </a:lnSpc>
              <a:tabLst>
                <a:tab pos="1374775" algn="r"/>
                <a:tab pos="3600450" algn="r"/>
                <a:tab pos="6811963" algn="r"/>
              </a:tabLst>
            </a:pPr>
            <a:r>
              <a:rPr lang="en-US"/>
              <a:t>a	17	                        0 o 7	                         0 a 7,000</a:t>
            </a:r>
          </a:p>
          <a:p>
            <a:pPr>
              <a:lnSpc>
                <a:spcPct val="140000"/>
              </a:lnSpc>
              <a:tabLst>
                <a:tab pos="1374775" algn="r"/>
                <a:tab pos="3600450" algn="r"/>
                <a:tab pos="6811963" algn="r"/>
              </a:tabLst>
            </a:pPr>
            <a:r>
              <a:rPr lang="en-US"/>
              <a:t>b	2	8	8,000</a:t>
            </a:r>
          </a:p>
          <a:p>
            <a:pPr>
              <a:lnSpc>
                <a:spcPct val="140000"/>
              </a:lnSpc>
              <a:tabLst>
                <a:tab pos="1374775" algn="r"/>
                <a:tab pos="3600450" algn="r"/>
                <a:tab pos="6811963" algn="r"/>
              </a:tabLst>
            </a:pPr>
            <a:r>
              <a:rPr lang="en-US"/>
              <a:t>c	25	9	9,000</a:t>
            </a:r>
          </a:p>
          <a:p>
            <a:pPr>
              <a:lnSpc>
                <a:spcPct val="140000"/>
              </a:lnSpc>
              <a:tabLst>
                <a:tab pos="1374775" algn="r"/>
                <a:tab pos="3600450" algn="r"/>
                <a:tab pos="6811963" algn="r"/>
              </a:tabLst>
            </a:pPr>
            <a:r>
              <a:rPr lang="en-US"/>
              <a:t>d	31	10	10,000</a:t>
            </a:r>
          </a:p>
        </p:txBody>
      </p:sp>
    </p:spTree>
  </p:cSld>
  <p:clrMapOvr>
    <a:masterClrMapping/>
  </p:clrMapOvr>
  <p:transition>
    <p:pull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64" name="Group 32"/>
          <p:cNvGrpSpPr>
            <a:grpSpLocks/>
          </p:cNvGrpSpPr>
          <p:nvPr/>
        </p:nvGrpSpPr>
        <p:grpSpPr bwMode="auto">
          <a:xfrm>
            <a:off x="2209800" y="2135188"/>
            <a:ext cx="4391025" cy="3654425"/>
            <a:chOff x="1392" y="1345"/>
            <a:chExt cx="2766" cy="2302"/>
          </a:xfrm>
        </p:grpSpPr>
        <p:sp>
          <p:nvSpPr>
            <p:cNvPr id="120836" name="Freeform 4"/>
            <p:cNvSpPr>
              <a:spLocks/>
            </p:cNvSpPr>
            <p:nvPr/>
          </p:nvSpPr>
          <p:spPr bwMode="auto">
            <a:xfrm>
              <a:off x="2352" y="1584"/>
              <a:ext cx="1538" cy="1586"/>
            </a:xfrm>
            <a:custGeom>
              <a:avLst/>
              <a:gdLst/>
              <a:ahLst/>
              <a:cxnLst>
                <a:cxn ang="0">
                  <a:pos x="0" y="1585"/>
                </a:cxn>
                <a:cxn ang="0">
                  <a:pos x="106" y="1553"/>
                </a:cxn>
                <a:cxn ang="0">
                  <a:pos x="218" y="1511"/>
                </a:cxn>
                <a:cxn ang="0">
                  <a:pos x="324" y="1463"/>
                </a:cxn>
                <a:cxn ang="0">
                  <a:pos x="429" y="1394"/>
                </a:cxn>
                <a:cxn ang="0">
                  <a:pos x="541" y="1304"/>
                </a:cxn>
                <a:cxn ang="0">
                  <a:pos x="647" y="1203"/>
                </a:cxn>
                <a:cxn ang="0">
                  <a:pos x="753" y="1087"/>
                </a:cxn>
                <a:cxn ang="0">
                  <a:pos x="865" y="960"/>
                </a:cxn>
                <a:cxn ang="0">
                  <a:pos x="921" y="891"/>
                </a:cxn>
                <a:cxn ang="0">
                  <a:pos x="989" y="822"/>
                </a:cxn>
                <a:cxn ang="0">
                  <a:pos x="1120" y="668"/>
                </a:cxn>
                <a:cxn ang="0">
                  <a:pos x="1245" y="520"/>
                </a:cxn>
                <a:cxn ang="0">
                  <a:pos x="1301" y="445"/>
                </a:cxn>
                <a:cxn ang="0">
                  <a:pos x="1344" y="382"/>
                </a:cxn>
                <a:cxn ang="0">
                  <a:pos x="1381" y="323"/>
                </a:cxn>
                <a:cxn ang="0">
                  <a:pos x="1413" y="270"/>
                </a:cxn>
                <a:cxn ang="0">
                  <a:pos x="1469" y="175"/>
                </a:cxn>
                <a:cxn ang="0">
                  <a:pos x="1506" y="85"/>
                </a:cxn>
                <a:cxn ang="0">
                  <a:pos x="1537" y="0"/>
                </a:cxn>
              </a:cxnLst>
              <a:rect l="0" t="0" r="r" b="b"/>
              <a:pathLst>
                <a:path w="1538" h="1586">
                  <a:moveTo>
                    <a:pt x="0" y="1585"/>
                  </a:moveTo>
                  <a:lnTo>
                    <a:pt x="106" y="1553"/>
                  </a:lnTo>
                  <a:lnTo>
                    <a:pt x="218" y="1511"/>
                  </a:lnTo>
                  <a:lnTo>
                    <a:pt x="324" y="1463"/>
                  </a:lnTo>
                  <a:lnTo>
                    <a:pt x="429" y="1394"/>
                  </a:lnTo>
                  <a:lnTo>
                    <a:pt x="541" y="1304"/>
                  </a:lnTo>
                  <a:lnTo>
                    <a:pt x="647" y="1203"/>
                  </a:lnTo>
                  <a:lnTo>
                    <a:pt x="753" y="1087"/>
                  </a:lnTo>
                  <a:lnTo>
                    <a:pt x="865" y="960"/>
                  </a:lnTo>
                  <a:lnTo>
                    <a:pt x="921" y="891"/>
                  </a:lnTo>
                  <a:lnTo>
                    <a:pt x="989" y="822"/>
                  </a:lnTo>
                  <a:lnTo>
                    <a:pt x="1120" y="668"/>
                  </a:lnTo>
                  <a:lnTo>
                    <a:pt x="1245" y="520"/>
                  </a:lnTo>
                  <a:lnTo>
                    <a:pt x="1301" y="445"/>
                  </a:lnTo>
                  <a:lnTo>
                    <a:pt x="1344" y="382"/>
                  </a:lnTo>
                  <a:lnTo>
                    <a:pt x="1381" y="323"/>
                  </a:lnTo>
                  <a:lnTo>
                    <a:pt x="1413" y="270"/>
                  </a:lnTo>
                  <a:lnTo>
                    <a:pt x="1469" y="175"/>
                  </a:lnTo>
                  <a:lnTo>
                    <a:pt x="1506" y="85"/>
                  </a:lnTo>
                  <a:lnTo>
                    <a:pt x="1537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20857" name="Line 25"/>
            <p:cNvSpPr>
              <a:spLocks noChangeShapeType="1"/>
            </p:cNvSpPr>
            <p:nvPr/>
          </p:nvSpPr>
          <p:spPr bwMode="auto">
            <a:xfrm flipH="1">
              <a:off x="1394" y="3168"/>
              <a:ext cx="91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 flipV="1">
              <a:off x="1392" y="3409"/>
              <a:ext cx="0" cy="238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859" name="Line 27"/>
            <p:cNvSpPr>
              <a:spLocks noChangeShapeType="1"/>
            </p:cNvSpPr>
            <p:nvPr/>
          </p:nvSpPr>
          <p:spPr bwMode="auto">
            <a:xfrm>
              <a:off x="1392" y="3186"/>
              <a:ext cx="0" cy="11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860" name="Rectangle 28"/>
            <p:cNvSpPr>
              <a:spLocks noChangeArrowheads="1"/>
            </p:cNvSpPr>
            <p:nvPr/>
          </p:nvSpPr>
          <p:spPr bwMode="auto">
            <a:xfrm>
              <a:off x="3841" y="1345"/>
              <a:ext cx="3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O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Curva de oferta de la industria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124200" y="60071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2209800" y="1489075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2667000" y="5778500"/>
            <a:ext cx="3848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2971800" y="6096000"/>
            <a:ext cx="3819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Cantidad (miles de camisas por día)</a:t>
            </a: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2895600" y="5791200"/>
            <a:ext cx="3228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6       7       8       9       10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676400" y="44958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1676400" y="31242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676400" y="17526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V="1">
            <a:off x="2209800" y="5340350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V="1">
            <a:off x="2133600" y="5081588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 flipV="1">
            <a:off x="2133600" y="5246688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 rot="16200000">
            <a:off x="-296862" y="3108325"/>
            <a:ext cx="3581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2000"/>
              <a:t>Precio ($ por camisa)</a:t>
            </a:r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 flipV="1">
            <a:off x="2457450" y="5715000"/>
            <a:ext cx="8255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2209800" y="578485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0863" name="Group 31"/>
          <p:cNvGrpSpPr>
            <a:grpSpLocks/>
          </p:cNvGrpSpPr>
          <p:nvPr/>
        </p:nvGrpSpPr>
        <p:grpSpPr bwMode="auto">
          <a:xfrm>
            <a:off x="3659188" y="3049588"/>
            <a:ext cx="2282825" cy="2054225"/>
            <a:chOff x="2305" y="1921"/>
            <a:chExt cx="1438" cy="1294"/>
          </a:xfrm>
        </p:grpSpPr>
        <p:sp>
          <p:nvSpPr>
            <p:cNvPr id="120853" name="Oval 21"/>
            <p:cNvSpPr>
              <a:spLocks noChangeArrowheads="1"/>
            </p:cNvSpPr>
            <p:nvPr/>
          </p:nvSpPr>
          <p:spPr bwMode="auto">
            <a:xfrm>
              <a:off x="2305" y="3121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854" name="Oval 22"/>
            <p:cNvSpPr>
              <a:spLocks noChangeArrowheads="1"/>
            </p:cNvSpPr>
            <p:nvPr/>
          </p:nvSpPr>
          <p:spPr bwMode="auto">
            <a:xfrm>
              <a:off x="2737" y="2929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855" name="Oval 23"/>
            <p:cNvSpPr>
              <a:spLocks noChangeArrowheads="1"/>
            </p:cNvSpPr>
            <p:nvPr/>
          </p:nvSpPr>
          <p:spPr bwMode="auto">
            <a:xfrm>
              <a:off x="3169" y="2497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3649" y="1921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0866" name="Line 34"/>
          <p:cNvSpPr>
            <a:spLocks noChangeShapeType="1"/>
          </p:cNvSpPr>
          <p:nvPr/>
        </p:nvSpPr>
        <p:spPr bwMode="auto">
          <a:xfrm flipV="1">
            <a:off x="2613025" y="5715000"/>
            <a:ext cx="8255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1905000" y="579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88" y="473075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Producción, precio y beneficio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70000"/>
              </a:spcAft>
              <a:buFontTx/>
              <a:buNone/>
            </a:pPr>
            <a:r>
              <a:rPr lang="en-US" sz="3200"/>
              <a:t>	</a:t>
            </a:r>
            <a:r>
              <a:rPr lang="es-MX" sz="3200">
                <a:solidFill>
                  <a:srgbClr val="000000"/>
                </a:solidFill>
              </a:rPr>
              <a:t>La demanda y la oferta de la industria determinan el precio de mercado y la producción de la industria.</a:t>
            </a:r>
          </a:p>
          <a:p>
            <a:pPr>
              <a:spcAft>
                <a:spcPct val="70000"/>
              </a:spcAft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Los cambios en la demanda ocasionan cambios en el equilibrio de la industria a corto plazo.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1" name="Line 17"/>
          <p:cNvSpPr>
            <a:spLocks noChangeShapeType="1"/>
          </p:cNvSpPr>
          <p:nvPr/>
        </p:nvSpPr>
        <p:spPr bwMode="auto">
          <a:xfrm flipV="1">
            <a:off x="2311400" y="507047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9073" name="Group 49"/>
          <p:cNvGrpSpPr>
            <a:grpSpLocks/>
          </p:cNvGrpSpPr>
          <p:nvPr/>
        </p:nvGrpSpPr>
        <p:grpSpPr bwMode="auto">
          <a:xfrm>
            <a:off x="2997200" y="3840163"/>
            <a:ext cx="2228850" cy="1874837"/>
            <a:chOff x="1746" y="2418"/>
            <a:chExt cx="1404" cy="1181"/>
          </a:xfrm>
        </p:grpSpPr>
        <p:sp>
          <p:nvSpPr>
            <p:cNvPr id="129028" name="Line 4"/>
            <p:cNvSpPr>
              <a:spLocks noChangeShapeType="1"/>
            </p:cNvSpPr>
            <p:nvPr/>
          </p:nvSpPr>
          <p:spPr bwMode="auto">
            <a:xfrm>
              <a:off x="1746" y="2418"/>
              <a:ext cx="1070" cy="1022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057" name="Rectangle 33"/>
            <p:cNvSpPr>
              <a:spLocks noChangeArrowheads="1"/>
            </p:cNvSpPr>
            <p:nvPr/>
          </p:nvSpPr>
          <p:spPr bwMode="auto">
            <a:xfrm>
              <a:off x="2833" y="3313"/>
              <a:ext cx="3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4321175" y="2771775"/>
            <a:ext cx="2609850" cy="1951038"/>
            <a:chOff x="2610" y="1746"/>
            <a:chExt cx="1644" cy="1229"/>
          </a:xfrm>
        </p:grpSpPr>
        <p:sp>
          <p:nvSpPr>
            <p:cNvPr id="129029" name="Line 5"/>
            <p:cNvSpPr>
              <a:spLocks noChangeShapeType="1"/>
            </p:cNvSpPr>
            <p:nvPr/>
          </p:nvSpPr>
          <p:spPr bwMode="auto">
            <a:xfrm>
              <a:off x="2610" y="1746"/>
              <a:ext cx="1214" cy="1118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056" name="Rectangle 32"/>
            <p:cNvSpPr>
              <a:spLocks noChangeArrowheads="1"/>
            </p:cNvSpPr>
            <p:nvPr/>
          </p:nvSpPr>
          <p:spPr bwMode="auto">
            <a:xfrm>
              <a:off x="3937" y="2689"/>
              <a:ext cx="3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D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8636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3020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405188" y="3227388"/>
            <a:ext cx="2308225" cy="21558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31" name="Freeform 7"/>
          <p:cNvSpPr>
            <a:spLocks/>
          </p:cNvSpPr>
          <p:nvPr/>
        </p:nvSpPr>
        <p:spPr bwMode="auto">
          <a:xfrm>
            <a:off x="3836988" y="3044825"/>
            <a:ext cx="1906587" cy="1682750"/>
          </a:xfrm>
          <a:custGeom>
            <a:avLst/>
            <a:gdLst/>
            <a:ahLst/>
            <a:cxnLst>
              <a:cxn ang="0">
                <a:pos x="0" y="1059"/>
              </a:cxn>
              <a:cxn ang="0">
                <a:pos x="84" y="1034"/>
              </a:cxn>
              <a:cxn ang="0">
                <a:pos x="168" y="1009"/>
              </a:cxn>
              <a:cxn ang="0">
                <a:pos x="252" y="974"/>
              </a:cxn>
              <a:cxn ang="0">
                <a:pos x="336" y="929"/>
              </a:cxn>
              <a:cxn ang="0">
                <a:pos x="420" y="869"/>
              </a:cxn>
              <a:cxn ang="0">
                <a:pos x="505" y="799"/>
              </a:cxn>
              <a:cxn ang="0">
                <a:pos x="589" y="724"/>
              </a:cxn>
              <a:cxn ang="0">
                <a:pos x="673" y="640"/>
              </a:cxn>
              <a:cxn ang="0">
                <a:pos x="718" y="595"/>
              </a:cxn>
              <a:cxn ang="0">
                <a:pos x="768" y="550"/>
              </a:cxn>
              <a:cxn ang="0">
                <a:pos x="869" y="450"/>
              </a:cxn>
              <a:cxn ang="0">
                <a:pos x="970" y="350"/>
              </a:cxn>
              <a:cxn ang="0">
                <a:pos x="1009" y="300"/>
              </a:cxn>
              <a:cxn ang="0">
                <a:pos x="1049" y="260"/>
              </a:cxn>
              <a:cxn ang="0">
                <a:pos x="1082" y="220"/>
              </a:cxn>
              <a:cxn ang="0">
                <a:pos x="1105" y="185"/>
              </a:cxn>
              <a:cxn ang="0">
                <a:pos x="1144" y="115"/>
              </a:cxn>
              <a:cxn ang="0">
                <a:pos x="1178" y="55"/>
              </a:cxn>
              <a:cxn ang="0">
                <a:pos x="1200" y="0"/>
              </a:cxn>
            </a:cxnLst>
            <a:rect l="0" t="0" r="r" b="b"/>
            <a:pathLst>
              <a:path w="1201" h="1060">
                <a:moveTo>
                  <a:pt x="0" y="1059"/>
                </a:moveTo>
                <a:lnTo>
                  <a:pt x="84" y="1034"/>
                </a:lnTo>
                <a:lnTo>
                  <a:pt x="168" y="1009"/>
                </a:lnTo>
                <a:lnTo>
                  <a:pt x="252" y="974"/>
                </a:lnTo>
                <a:lnTo>
                  <a:pt x="336" y="929"/>
                </a:lnTo>
                <a:lnTo>
                  <a:pt x="420" y="869"/>
                </a:lnTo>
                <a:lnTo>
                  <a:pt x="505" y="799"/>
                </a:lnTo>
                <a:lnTo>
                  <a:pt x="589" y="724"/>
                </a:lnTo>
                <a:lnTo>
                  <a:pt x="673" y="640"/>
                </a:lnTo>
                <a:lnTo>
                  <a:pt x="718" y="595"/>
                </a:lnTo>
                <a:lnTo>
                  <a:pt x="768" y="550"/>
                </a:lnTo>
                <a:lnTo>
                  <a:pt x="869" y="450"/>
                </a:lnTo>
                <a:lnTo>
                  <a:pt x="970" y="350"/>
                </a:lnTo>
                <a:lnTo>
                  <a:pt x="1009" y="300"/>
                </a:lnTo>
                <a:lnTo>
                  <a:pt x="1049" y="260"/>
                </a:lnTo>
                <a:lnTo>
                  <a:pt x="1082" y="220"/>
                </a:lnTo>
                <a:lnTo>
                  <a:pt x="1105" y="185"/>
                </a:lnTo>
                <a:lnTo>
                  <a:pt x="1144" y="115"/>
                </a:lnTo>
                <a:lnTo>
                  <a:pt x="1178" y="55"/>
                </a:lnTo>
                <a:lnTo>
                  <a:pt x="120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2903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Equilibrio a corto plazo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3302000" y="60071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2387600" y="1489075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844800" y="5778500"/>
            <a:ext cx="3848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2971800" y="6170613"/>
            <a:ext cx="34639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 (miles de camisas por día)</a:t>
            </a: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3073400" y="5791200"/>
            <a:ext cx="3228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6       7       8       9       10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1854200" y="44958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854200" y="34290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 flipV="1">
            <a:off x="2387600" y="5340350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 flipV="1">
            <a:off x="2311400" y="522287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 rot="16200000">
            <a:off x="-103981" y="3091656"/>
            <a:ext cx="35814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800"/>
              <a:t>Precio ($ por camisa)</a:t>
            </a: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 flipV="1">
            <a:off x="2644775" y="5715000"/>
            <a:ext cx="8255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2387600" y="578485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4522788" y="4268788"/>
            <a:ext cx="149225" cy="1492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 flipH="1">
            <a:off x="2390775" y="4724400"/>
            <a:ext cx="14446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 flipV="1">
            <a:off x="2387600" y="5334000"/>
            <a:ext cx="0" cy="4540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5741988" y="2592388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 flipV="1">
            <a:off x="2387600" y="4725988"/>
            <a:ext cx="0" cy="4540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1854200" y="411480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5873750" y="5073650"/>
            <a:ext cx="503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619375" y="1755775"/>
            <a:ext cx="2954338" cy="8350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 b="1"/>
              <a:t>Aumento en la demanda:</a:t>
            </a:r>
          </a:p>
          <a:p>
            <a:r>
              <a:rPr lang="en-US" sz="1600" b="1"/>
              <a:t>el precio se eleva y las empresas</a:t>
            </a:r>
          </a:p>
          <a:p>
            <a:r>
              <a:rPr lang="en-US" sz="1600" b="1"/>
              <a:t>aumentan la producción.</a:t>
            </a:r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 flipH="1">
            <a:off x="2390775" y="4343400"/>
            <a:ext cx="21304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4597400" y="4435475"/>
            <a:ext cx="0" cy="13430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5283200" y="3657600"/>
            <a:ext cx="0" cy="21209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9081" name="Group 57"/>
          <p:cNvGrpSpPr>
            <a:grpSpLocks/>
          </p:cNvGrpSpPr>
          <p:nvPr/>
        </p:nvGrpSpPr>
        <p:grpSpPr bwMode="auto">
          <a:xfrm>
            <a:off x="3836988" y="4649788"/>
            <a:ext cx="149225" cy="1128712"/>
            <a:chOff x="2305" y="2929"/>
            <a:chExt cx="94" cy="711"/>
          </a:xfrm>
        </p:grpSpPr>
        <p:sp>
          <p:nvSpPr>
            <p:cNvPr id="129064" name="Line 40"/>
            <p:cNvSpPr>
              <a:spLocks noChangeShapeType="1"/>
            </p:cNvSpPr>
            <p:nvPr/>
          </p:nvSpPr>
          <p:spPr bwMode="auto">
            <a:xfrm>
              <a:off x="2352" y="2986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047" name="Oval 23"/>
            <p:cNvSpPr>
              <a:spLocks noChangeArrowheads="1"/>
            </p:cNvSpPr>
            <p:nvPr/>
          </p:nvSpPr>
          <p:spPr bwMode="auto">
            <a:xfrm>
              <a:off x="2305" y="2929"/>
              <a:ext cx="94" cy="9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077" name="Group 53"/>
          <p:cNvGrpSpPr>
            <a:grpSpLocks/>
          </p:cNvGrpSpPr>
          <p:nvPr/>
        </p:nvGrpSpPr>
        <p:grpSpPr bwMode="auto">
          <a:xfrm>
            <a:off x="4445000" y="4724400"/>
            <a:ext cx="838200" cy="609600"/>
            <a:chOff x="2688" y="2976"/>
            <a:chExt cx="528" cy="384"/>
          </a:xfrm>
        </p:grpSpPr>
        <p:sp>
          <p:nvSpPr>
            <p:cNvPr id="129065" name="AutoShape 41"/>
            <p:cNvSpPr>
              <a:spLocks noChangeArrowheads="1"/>
            </p:cNvSpPr>
            <p:nvPr/>
          </p:nvSpPr>
          <p:spPr bwMode="auto">
            <a:xfrm flipH="1">
              <a:off x="2688" y="2976"/>
              <a:ext cx="389" cy="384"/>
            </a:xfrm>
            <a:prstGeom prst="rightArrow">
              <a:avLst>
                <a:gd name="adj1" fmla="val 50000"/>
                <a:gd name="adj2" fmla="val 25354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066" name="AutoShape 42"/>
            <p:cNvSpPr>
              <a:spLocks noChangeArrowheads="1"/>
            </p:cNvSpPr>
            <p:nvPr/>
          </p:nvSpPr>
          <p:spPr bwMode="auto">
            <a:xfrm>
              <a:off x="3077" y="3072"/>
              <a:ext cx="139" cy="192"/>
            </a:xfrm>
            <a:prstGeom prst="rtTriangle">
              <a:avLst/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3759200" y="3124200"/>
            <a:ext cx="990600" cy="609600"/>
            <a:chOff x="2256" y="1968"/>
            <a:chExt cx="624" cy="384"/>
          </a:xfrm>
        </p:grpSpPr>
        <p:sp>
          <p:nvSpPr>
            <p:cNvPr id="129068" name="AutoShape 44"/>
            <p:cNvSpPr>
              <a:spLocks noChangeArrowheads="1"/>
            </p:cNvSpPr>
            <p:nvPr/>
          </p:nvSpPr>
          <p:spPr bwMode="auto">
            <a:xfrm>
              <a:off x="2420" y="1968"/>
              <a:ext cx="460" cy="384"/>
            </a:xfrm>
            <a:prstGeom prst="rightArrow">
              <a:avLst>
                <a:gd name="adj1" fmla="val 50000"/>
                <a:gd name="adj2" fmla="val 30003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069" name="AutoShape 45"/>
            <p:cNvSpPr>
              <a:spLocks noChangeArrowheads="1"/>
            </p:cNvSpPr>
            <p:nvPr/>
          </p:nvSpPr>
          <p:spPr bwMode="auto">
            <a:xfrm rot="10800000">
              <a:off x="2256" y="2064"/>
              <a:ext cx="164" cy="192"/>
            </a:xfrm>
            <a:prstGeom prst="rtTriangle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080" name="Group 56"/>
          <p:cNvGrpSpPr>
            <a:grpSpLocks/>
          </p:cNvGrpSpPr>
          <p:nvPr/>
        </p:nvGrpSpPr>
        <p:grpSpPr bwMode="auto">
          <a:xfrm>
            <a:off x="2390775" y="3582988"/>
            <a:ext cx="2967038" cy="149225"/>
            <a:chOff x="1394" y="2257"/>
            <a:chExt cx="1869" cy="94"/>
          </a:xfrm>
        </p:grpSpPr>
        <p:sp>
          <p:nvSpPr>
            <p:cNvPr id="129062" name="Line 38"/>
            <p:cNvSpPr>
              <a:spLocks noChangeShapeType="1"/>
            </p:cNvSpPr>
            <p:nvPr/>
          </p:nvSpPr>
          <p:spPr bwMode="auto">
            <a:xfrm flipH="1">
              <a:off x="1394" y="2304"/>
              <a:ext cx="18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049" name="Oval 25"/>
            <p:cNvSpPr>
              <a:spLocks noChangeArrowheads="1"/>
            </p:cNvSpPr>
            <p:nvPr/>
          </p:nvSpPr>
          <p:spPr bwMode="auto">
            <a:xfrm>
              <a:off x="3169" y="2257"/>
              <a:ext cx="94" cy="9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800350" y="5715000"/>
            <a:ext cx="8255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2082800" y="579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1117600" y="4851400"/>
            <a:ext cx="2676525" cy="8350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 b="1"/>
              <a:t>Disminución en la demanda:</a:t>
            </a:r>
          </a:p>
          <a:p>
            <a:r>
              <a:rPr lang="en-US" sz="1600" b="1"/>
              <a:t>el precio baja y las empresas</a:t>
            </a:r>
          </a:p>
          <a:p>
            <a:r>
              <a:rPr lang="en-US" sz="1600" b="1"/>
              <a:t>disminuyen la producción.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8" grpId="0" animBg="1" autoUpdateAnimBg="0"/>
      <p:bldP spid="129063" grpId="0" animBg="1"/>
      <p:bldP spid="12905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Beneficios y pérdidas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a corto plazo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50000"/>
              </a:spcAft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En el equilibrio a corto plazo, la empresa puede:</a:t>
            </a:r>
          </a:p>
          <a:p>
            <a:pPr lvl="1">
              <a:spcAft>
                <a:spcPct val="50000"/>
              </a:spcAft>
            </a:pPr>
            <a:r>
              <a:rPr lang="es-MX" sz="2800">
                <a:solidFill>
                  <a:srgbClr val="000000"/>
                </a:solidFill>
              </a:rPr>
              <a:t>Obtener un beneficio económico</a:t>
            </a:r>
          </a:p>
          <a:p>
            <a:pPr lvl="1">
              <a:spcAft>
                <a:spcPct val="50000"/>
              </a:spcAft>
            </a:pPr>
            <a:r>
              <a:rPr lang="es-MX" sz="2800">
                <a:solidFill>
                  <a:srgbClr val="000000"/>
                </a:solidFill>
              </a:rPr>
              <a:t>Quedar en el punto de beneficio normal </a:t>
            </a:r>
          </a:p>
          <a:p>
            <a:pPr lvl="1">
              <a:spcAft>
                <a:spcPct val="50000"/>
              </a:spcAft>
            </a:pPr>
            <a:r>
              <a:rPr lang="es-MX" sz="2800">
                <a:solidFill>
                  <a:srgbClr val="000000"/>
                </a:solidFill>
              </a:rPr>
              <a:t>Incurrir en una pérdida económica.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73075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Beneficios y pérdidas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a corto plazo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5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Si el precio es igual al costo promedio mínimo, la empresa queda en el punto de beneficio normal.</a:t>
            </a:r>
          </a:p>
          <a:p>
            <a:pPr>
              <a:spcAft>
                <a:spcPct val="50000"/>
              </a:spcAft>
              <a:buFontTx/>
              <a:buNone/>
            </a:pPr>
            <a:r>
              <a:rPr lang="es-MX">
                <a:solidFill>
                  <a:srgbClr val="000000"/>
                </a:solidFill>
              </a:rPr>
              <a:t>	Si el precio excede al costo promedio de elaborar la producción que maximiza el beneficio, la empresa obtiene un beneficio económico.</a:t>
            </a:r>
          </a:p>
          <a:p>
            <a:pPr>
              <a:spcAft>
                <a:spcPct val="50000"/>
              </a:spcAft>
              <a:buFontTx/>
              <a:buNone/>
            </a:pPr>
            <a:r>
              <a:rPr lang="es-MX">
                <a:solidFill>
                  <a:srgbClr val="000000"/>
                </a:solidFill>
              </a:rPr>
              <a:t>	Si el precio es inferior al costo promedio mínimo, la empresa incurre en una pérdida económica.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n-US" sz="3200"/>
              <a:t>	</a:t>
            </a:r>
            <a:r>
              <a:rPr lang="es-MX" sz="3200">
                <a:solidFill>
                  <a:srgbClr val="000000"/>
                </a:solidFill>
              </a:rPr>
              <a:t>Como resultado de estas características, las empresas en competencia perfecta son </a:t>
            </a:r>
            <a:r>
              <a:rPr lang="es-MX" sz="3200">
                <a:solidFill>
                  <a:srgbClr val="FF0000"/>
                </a:solidFill>
              </a:rPr>
              <a:t>tomadoras de precios</a:t>
            </a:r>
            <a:r>
              <a:rPr lang="es-MX" sz="3200">
                <a:solidFill>
                  <a:srgbClr val="000000"/>
                </a:solidFill>
              </a:rPr>
              <a:t>.</a:t>
            </a:r>
          </a:p>
          <a:p>
            <a:pPr>
              <a:spcAft>
                <a:spcPct val="20000"/>
              </a:spcAft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	</a:t>
            </a:r>
            <a:r>
              <a:rPr lang="es-MX" sz="3200">
                <a:solidFill>
                  <a:srgbClr val="FF0000"/>
                </a:solidFill>
              </a:rPr>
              <a:t>Tomador de precios</a:t>
            </a:r>
            <a:r>
              <a:rPr lang="es-MX" sz="3200">
                <a:solidFill>
                  <a:srgbClr val="000000"/>
                </a:solidFill>
              </a:rPr>
              <a:t> </a:t>
            </a:r>
          </a:p>
          <a:p>
            <a:pPr lvl="1">
              <a:spcAft>
                <a:spcPct val="20000"/>
              </a:spcAft>
              <a:buFontTx/>
              <a:buNone/>
            </a:pPr>
            <a:r>
              <a:rPr lang="en-US" sz="2800"/>
              <a:t> 	</a:t>
            </a:r>
            <a:r>
              <a:rPr lang="es-MX" sz="2800">
                <a:solidFill>
                  <a:srgbClr val="000000"/>
                </a:solidFill>
              </a:rPr>
              <a:t>Una empresa que no puede influir sobre el precio de un bien o servicio.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Line 1030"/>
          <p:cNvSpPr>
            <a:spLocks noChangeShapeType="1"/>
          </p:cNvSpPr>
          <p:nvPr/>
        </p:nvSpPr>
        <p:spPr bwMode="auto">
          <a:xfrm>
            <a:off x="2354263" y="6073775"/>
            <a:ext cx="428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23" name="Rectangle 1031"/>
          <p:cNvSpPr>
            <a:spLocks noChangeArrowheads="1"/>
          </p:cNvSpPr>
          <p:nvPr/>
        </p:nvSpPr>
        <p:spPr bwMode="auto">
          <a:xfrm>
            <a:off x="5330825" y="6248400"/>
            <a:ext cx="3813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2000"/>
              <a:t>Cantidad </a:t>
            </a:r>
            <a:r>
              <a:rPr lang="en-US" sz="1800"/>
              <a:t>(camisas por día)</a:t>
            </a:r>
          </a:p>
        </p:txBody>
      </p:sp>
      <p:sp>
        <p:nvSpPr>
          <p:cNvPr id="137224" name="Rectangle 1032"/>
          <p:cNvSpPr>
            <a:spLocks noChangeArrowheads="1"/>
          </p:cNvSpPr>
          <p:nvPr/>
        </p:nvSpPr>
        <p:spPr bwMode="auto">
          <a:xfrm rot="16200000">
            <a:off x="-262731" y="2820194"/>
            <a:ext cx="3144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Precio y costo ($ por camisa)</a:t>
            </a:r>
          </a:p>
        </p:txBody>
      </p:sp>
      <p:sp>
        <p:nvSpPr>
          <p:cNvPr id="137225" name="Rectangle 1033"/>
          <p:cNvSpPr>
            <a:spLocks noChangeArrowheads="1"/>
          </p:cNvSpPr>
          <p:nvPr/>
        </p:nvSpPr>
        <p:spPr bwMode="auto">
          <a:xfrm>
            <a:off x="1579563" y="5013325"/>
            <a:ext cx="76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15</a:t>
            </a:r>
            <a:r>
              <a:rPr lang="en-US"/>
              <a:t>.</a:t>
            </a:r>
            <a:r>
              <a:rPr lang="en-US" sz="2000"/>
              <a:t>00</a:t>
            </a:r>
          </a:p>
        </p:txBody>
      </p:sp>
      <p:sp>
        <p:nvSpPr>
          <p:cNvPr id="137226" name="Rectangle 1034"/>
          <p:cNvSpPr>
            <a:spLocks noChangeArrowheads="1"/>
          </p:cNvSpPr>
          <p:nvPr/>
        </p:nvSpPr>
        <p:spPr bwMode="auto">
          <a:xfrm>
            <a:off x="1592263" y="39465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20.00</a:t>
            </a:r>
          </a:p>
        </p:txBody>
      </p:sp>
      <p:sp>
        <p:nvSpPr>
          <p:cNvPr id="137227" name="Rectangle 1035"/>
          <p:cNvSpPr>
            <a:spLocks noChangeArrowheads="1"/>
          </p:cNvSpPr>
          <p:nvPr/>
        </p:nvSpPr>
        <p:spPr bwMode="auto">
          <a:xfrm>
            <a:off x="1592263" y="28797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25.00</a:t>
            </a:r>
          </a:p>
        </p:txBody>
      </p:sp>
      <p:sp>
        <p:nvSpPr>
          <p:cNvPr id="137228" name="Line 1036"/>
          <p:cNvSpPr>
            <a:spLocks noChangeShapeType="1"/>
          </p:cNvSpPr>
          <p:nvPr/>
        </p:nvSpPr>
        <p:spPr bwMode="auto">
          <a:xfrm flipV="1">
            <a:off x="2354263" y="5635625"/>
            <a:ext cx="0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29" name="Line 1037"/>
          <p:cNvSpPr>
            <a:spLocks noChangeShapeType="1"/>
          </p:cNvSpPr>
          <p:nvPr/>
        </p:nvSpPr>
        <p:spPr bwMode="auto">
          <a:xfrm flipV="1">
            <a:off x="2278063" y="5365750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30" name="Line 1038"/>
          <p:cNvSpPr>
            <a:spLocks noChangeShapeType="1"/>
          </p:cNvSpPr>
          <p:nvPr/>
        </p:nvSpPr>
        <p:spPr bwMode="auto">
          <a:xfrm flipV="1">
            <a:off x="2278063" y="5535613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32" name="Rectangle 1040"/>
          <p:cNvSpPr>
            <a:spLocks noChangeArrowheads="1"/>
          </p:cNvSpPr>
          <p:nvPr/>
        </p:nvSpPr>
        <p:spPr bwMode="auto">
          <a:xfrm>
            <a:off x="4016375" y="6122988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     10</a:t>
            </a:r>
          </a:p>
        </p:txBody>
      </p:sp>
      <p:sp>
        <p:nvSpPr>
          <p:cNvPr id="137233" name="Rectangle 1041"/>
          <p:cNvSpPr>
            <a:spLocks noChangeArrowheads="1"/>
          </p:cNvSpPr>
          <p:nvPr/>
        </p:nvSpPr>
        <p:spPr bwMode="auto">
          <a:xfrm>
            <a:off x="1592263" y="18129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30.00</a:t>
            </a:r>
          </a:p>
        </p:txBody>
      </p:sp>
      <p:grpSp>
        <p:nvGrpSpPr>
          <p:cNvPr id="137246" name="Group 1054"/>
          <p:cNvGrpSpPr>
            <a:grpSpLocks/>
          </p:cNvGrpSpPr>
          <p:nvPr/>
        </p:nvGrpSpPr>
        <p:grpSpPr bwMode="auto">
          <a:xfrm>
            <a:off x="2354263" y="4173538"/>
            <a:ext cx="4910137" cy="500062"/>
            <a:chOff x="1411" y="2447"/>
            <a:chExt cx="3093" cy="315"/>
          </a:xfrm>
        </p:grpSpPr>
        <p:sp>
          <p:nvSpPr>
            <p:cNvPr id="137234" name="Line 1042"/>
            <p:cNvSpPr>
              <a:spLocks noChangeShapeType="1"/>
            </p:cNvSpPr>
            <p:nvPr/>
          </p:nvSpPr>
          <p:spPr bwMode="auto">
            <a:xfrm>
              <a:off x="1411" y="2447"/>
              <a:ext cx="2750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235" name="Rectangle 1043"/>
            <p:cNvSpPr>
              <a:spLocks noChangeArrowheads="1"/>
            </p:cNvSpPr>
            <p:nvPr/>
          </p:nvSpPr>
          <p:spPr bwMode="auto">
            <a:xfrm>
              <a:off x="3732" y="2476"/>
              <a:ext cx="77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IP  = IM</a:t>
              </a:r>
            </a:p>
          </p:txBody>
        </p:sp>
      </p:grpSp>
      <p:sp>
        <p:nvSpPr>
          <p:cNvPr id="137236" name="Freeform 1044"/>
          <p:cNvSpPr>
            <a:spLocks/>
          </p:cNvSpPr>
          <p:nvPr/>
        </p:nvSpPr>
        <p:spPr bwMode="auto">
          <a:xfrm>
            <a:off x="2813050" y="2341563"/>
            <a:ext cx="1755775" cy="3516312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75" y="1713"/>
              </a:cxn>
              <a:cxn ang="0">
                <a:pos x="151" y="1872"/>
              </a:cxn>
              <a:cxn ang="0">
                <a:pos x="191" y="1943"/>
              </a:cxn>
              <a:cxn ang="0">
                <a:pos x="227" y="2007"/>
              </a:cxn>
              <a:cxn ang="0">
                <a:pos x="258" y="2066"/>
              </a:cxn>
              <a:cxn ang="0">
                <a:pos x="289" y="2113"/>
              </a:cxn>
              <a:cxn ang="0">
                <a:pos x="316" y="2149"/>
              </a:cxn>
              <a:cxn ang="0">
                <a:pos x="343" y="2178"/>
              </a:cxn>
              <a:cxn ang="0">
                <a:pos x="369" y="2196"/>
              </a:cxn>
              <a:cxn ang="0">
                <a:pos x="392" y="2208"/>
              </a:cxn>
              <a:cxn ang="0">
                <a:pos x="436" y="2214"/>
              </a:cxn>
              <a:cxn ang="0">
                <a:pos x="481" y="2208"/>
              </a:cxn>
              <a:cxn ang="0">
                <a:pos x="530" y="2208"/>
              </a:cxn>
              <a:cxn ang="0">
                <a:pos x="552" y="2208"/>
              </a:cxn>
              <a:cxn ang="0">
                <a:pos x="579" y="2202"/>
              </a:cxn>
              <a:cxn ang="0">
                <a:pos x="601" y="2190"/>
              </a:cxn>
              <a:cxn ang="0">
                <a:pos x="624" y="2161"/>
              </a:cxn>
              <a:cxn ang="0">
                <a:pos x="650" y="2125"/>
              </a:cxn>
              <a:cxn ang="0">
                <a:pos x="673" y="2066"/>
              </a:cxn>
              <a:cxn ang="0">
                <a:pos x="695" y="1990"/>
              </a:cxn>
              <a:cxn ang="0">
                <a:pos x="717" y="1896"/>
              </a:cxn>
              <a:cxn ang="0">
                <a:pos x="744" y="1790"/>
              </a:cxn>
              <a:cxn ang="0">
                <a:pos x="766" y="1672"/>
              </a:cxn>
              <a:cxn ang="0">
                <a:pos x="789" y="1548"/>
              </a:cxn>
              <a:cxn ang="0">
                <a:pos x="815" y="1419"/>
              </a:cxn>
              <a:cxn ang="0">
                <a:pos x="864" y="1154"/>
              </a:cxn>
              <a:cxn ang="0">
                <a:pos x="891" y="1024"/>
              </a:cxn>
              <a:cxn ang="0">
                <a:pos x="922" y="889"/>
              </a:cxn>
              <a:cxn ang="0">
                <a:pos x="980" y="600"/>
              </a:cxn>
              <a:cxn ang="0">
                <a:pos x="1043" y="306"/>
              </a:cxn>
              <a:cxn ang="0">
                <a:pos x="1105" y="0"/>
              </a:cxn>
            </a:cxnLst>
            <a:rect l="0" t="0" r="r" b="b"/>
            <a:pathLst>
              <a:path w="1106" h="2215">
                <a:moveTo>
                  <a:pt x="0" y="1536"/>
                </a:moveTo>
                <a:lnTo>
                  <a:pt x="75" y="1713"/>
                </a:lnTo>
                <a:lnTo>
                  <a:pt x="151" y="1872"/>
                </a:lnTo>
                <a:lnTo>
                  <a:pt x="191" y="1943"/>
                </a:lnTo>
                <a:lnTo>
                  <a:pt x="227" y="2007"/>
                </a:lnTo>
                <a:lnTo>
                  <a:pt x="258" y="2066"/>
                </a:lnTo>
                <a:lnTo>
                  <a:pt x="289" y="2113"/>
                </a:lnTo>
                <a:lnTo>
                  <a:pt x="316" y="2149"/>
                </a:lnTo>
                <a:lnTo>
                  <a:pt x="343" y="2178"/>
                </a:lnTo>
                <a:lnTo>
                  <a:pt x="369" y="2196"/>
                </a:lnTo>
                <a:lnTo>
                  <a:pt x="392" y="2208"/>
                </a:lnTo>
                <a:lnTo>
                  <a:pt x="436" y="2214"/>
                </a:lnTo>
                <a:lnTo>
                  <a:pt x="481" y="2208"/>
                </a:lnTo>
                <a:lnTo>
                  <a:pt x="530" y="2208"/>
                </a:lnTo>
                <a:lnTo>
                  <a:pt x="552" y="2208"/>
                </a:lnTo>
                <a:lnTo>
                  <a:pt x="579" y="2202"/>
                </a:lnTo>
                <a:lnTo>
                  <a:pt x="601" y="2190"/>
                </a:lnTo>
                <a:lnTo>
                  <a:pt x="624" y="2161"/>
                </a:lnTo>
                <a:lnTo>
                  <a:pt x="650" y="2125"/>
                </a:lnTo>
                <a:lnTo>
                  <a:pt x="673" y="2066"/>
                </a:lnTo>
                <a:lnTo>
                  <a:pt x="695" y="1990"/>
                </a:lnTo>
                <a:lnTo>
                  <a:pt x="717" y="1896"/>
                </a:lnTo>
                <a:lnTo>
                  <a:pt x="744" y="1790"/>
                </a:lnTo>
                <a:lnTo>
                  <a:pt x="766" y="1672"/>
                </a:lnTo>
                <a:lnTo>
                  <a:pt x="789" y="1548"/>
                </a:lnTo>
                <a:lnTo>
                  <a:pt x="815" y="1419"/>
                </a:lnTo>
                <a:lnTo>
                  <a:pt x="864" y="1154"/>
                </a:lnTo>
                <a:lnTo>
                  <a:pt x="891" y="1024"/>
                </a:lnTo>
                <a:lnTo>
                  <a:pt x="922" y="889"/>
                </a:lnTo>
                <a:lnTo>
                  <a:pt x="980" y="600"/>
                </a:lnTo>
                <a:lnTo>
                  <a:pt x="1043" y="306"/>
                </a:lnTo>
                <a:lnTo>
                  <a:pt x="1105" y="0"/>
                </a:lnTo>
              </a:path>
            </a:pathLst>
          </a:custGeom>
          <a:noFill/>
          <a:ln w="50800" cap="rnd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37237" name="Rectangle 1045"/>
          <p:cNvSpPr>
            <a:spLocks noChangeArrowheads="1"/>
          </p:cNvSpPr>
          <p:nvPr/>
        </p:nvSpPr>
        <p:spPr bwMode="auto">
          <a:xfrm>
            <a:off x="4597400" y="2195513"/>
            <a:ext cx="655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CM</a:t>
            </a:r>
          </a:p>
        </p:txBody>
      </p:sp>
      <p:sp>
        <p:nvSpPr>
          <p:cNvPr id="137238" name="Freeform 1046"/>
          <p:cNvSpPr>
            <a:spLocks/>
          </p:cNvSpPr>
          <p:nvPr/>
        </p:nvSpPr>
        <p:spPr bwMode="auto">
          <a:xfrm>
            <a:off x="2816225" y="2571750"/>
            <a:ext cx="2970213" cy="1604963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62" y="322"/>
              </a:cxn>
              <a:cxn ang="0">
                <a:pos x="96" y="401"/>
              </a:cxn>
              <a:cxn ang="0">
                <a:pos x="142" y="480"/>
              </a:cxn>
              <a:cxn ang="0">
                <a:pos x="187" y="555"/>
              </a:cxn>
              <a:cxn ang="0">
                <a:pos x="244" y="630"/>
              </a:cxn>
              <a:cxn ang="0">
                <a:pos x="307" y="701"/>
              </a:cxn>
              <a:cxn ang="0">
                <a:pos x="381" y="768"/>
              </a:cxn>
              <a:cxn ang="0">
                <a:pos x="426" y="806"/>
              </a:cxn>
              <a:cxn ang="0">
                <a:pos x="477" y="843"/>
              </a:cxn>
              <a:cxn ang="0">
                <a:pos x="585" y="918"/>
              </a:cxn>
              <a:cxn ang="0">
                <a:pos x="642" y="952"/>
              </a:cxn>
              <a:cxn ang="0">
                <a:pos x="699" y="977"/>
              </a:cxn>
              <a:cxn ang="0">
                <a:pos x="756" y="998"/>
              </a:cxn>
              <a:cxn ang="0">
                <a:pos x="813" y="1010"/>
              </a:cxn>
              <a:cxn ang="0">
                <a:pos x="869" y="1010"/>
              </a:cxn>
              <a:cxn ang="0">
                <a:pos x="921" y="1006"/>
              </a:cxn>
              <a:cxn ang="0">
                <a:pos x="977" y="989"/>
              </a:cxn>
              <a:cxn ang="0">
                <a:pos x="1034" y="973"/>
              </a:cxn>
              <a:cxn ang="0">
                <a:pos x="1091" y="948"/>
              </a:cxn>
              <a:cxn ang="0">
                <a:pos x="1142" y="923"/>
              </a:cxn>
              <a:cxn ang="0">
                <a:pos x="1245" y="864"/>
              </a:cxn>
              <a:cxn ang="0">
                <a:pos x="1336" y="810"/>
              </a:cxn>
              <a:cxn ang="0">
                <a:pos x="1421" y="747"/>
              </a:cxn>
              <a:cxn ang="0">
                <a:pos x="1466" y="714"/>
              </a:cxn>
              <a:cxn ang="0">
                <a:pos x="1500" y="672"/>
              </a:cxn>
              <a:cxn ang="0">
                <a:pos x="1540" y="626"/>
              </a:cxn>
              <a:cxn ang="0">
                <a:pos x="1580" y="576"/>
              </a:cxn>
              <a:cxn ang="0">
                <a:pos x="1620" y="518"/>
              </a:cxn>
              <a:cxn ang="0">
                <a:pos x="1654" y="455"/>
              </a:cxn>
              <a:cxn ang="0">
                <a:pos x="1694" y="388"/>
              </a:cxn>
              <a:cxn ang="0">
                <a:pos x="1728" y="317"/>
              </a:cxn>
              <a:cxn ang="0">
                <a:pos x="1802" y="163"/>
              </a:cxn>
              <a:cxn ang="0">
                <a:pos x="1870" y="0"/>
              </a:cxn>
            </a:cxnLst>
            <a:rect l="0" t="0" r="r" b="b"/>
            <a:pathLst>
              <a:path w="1871" h="1011">
                <a:moveTo>
                  <a:pt x="0" y="146"/>
                </a:moveTo>
                <a:lnTo>
                  <a:pt x="62" y="322"/>
                </a:lnTo>
                <a:lnTo>
                  <a:pt x="96" y="401"/>
                </a:lnTo>
                <a:lnTo>
                  <a:pt x="142" y="480"/>
                </a:lnTo>
                <a:lnTo>
                  <a:pt x="187" y="555"/>
                </a:lnTo>
                <a:lnTo>
                  <a:pt x="244" y="630"/>
                </a:lnTo>
                <a:lnTo>
                  <a:pt x="307" y="701"/>
                </a:lnTo>
                <a:lnTo>
                  <a:pt x="381" y="768"/>
                </a:lnTo>
                <a:lnTo>
                  <a:pt x="426" y="806"/>
                </a:lnTo>
                <a:lnTo>
                  <a:pt x="477" y="843"/>
                </a:lnTo>
                <a:lnTo>
                  <a:pt x="585" y="918"/>
                </a:lnTo>
                <a:lnTo>
                  <a:pt x="642" y="952"/>
                </a:lnTo>
                <a:lnTo>
                  <a:pt x="699" y="977"/>
                </a:lnTo>
                <a:lnTo>
                  <a:pt x="756" y="998"/>
                </a:lnTo>
                <a:lnTo>
                  <a:pt x="813" y="1010"/>
                </a:lnTo>
                <a:lnTo>
                  <a:pt x="869" y="1010"/>
                </a:lnTo>
                <a:lnTo>
                  <a:pt x="921" y="1006"/>
                </a:lnTo>
                <a:lnTo>
                  <a:pt x="977" y="989"/>
                </a:lnTo>
                <a:lnTo>
                  <a:pt x="1034" y="973"/>
                </a:lnTo>
                <a:lnTo>
                  <a:pt x="1091" y="948"/>
                </a:lnTo>
                <a:lnTo>
                  <a:pt x="1142" y="923"/>
                </a:lnTo>
                <a:lnTo>
                  <a:pt x="1245" y="864"/>
                </a:lnTo>
                <a:lnTo>
                  <a:pt x="1336" y="810"/>
                </a:lnTo>
                <a:lnTo>
                  <a:pt x="1421" y="747"/>
                </a:lnTo>
                <a:lnTo>
                  <a:pt x="1466" y="714"/>
                </a:lnTo>
                <a:lnTo>
                  <a:pt x="1500" y="672"/>
                </a:lnTo>
                <a:lnTo>
                  <a:pt x="1540" y="626"/>
                </a:lnTo>
                <a:lnTo>
                  <a:pt x="1580" y="576"/>
                </a:lnTo>
                <a:lnTo>
                  <a:pt x="1620" y="518"/>
                </a:lnTo>
                <a:lnTo>
                  <a:pt x="1654" y="455"/>
                </a:lnTo>
                <a:lnTo>
                  <a:pt x="1694" y="388"/>
                </a:lnTo>
                <a:lnTo>
                  <a:pt x="1728" y="317"/>
                </a:lnTo>
                <a:lnTo>
                  <a:pt x="1802" y="163"/>
                </a:lnTo>
                <a:lnTo>
                  <a:pt x="187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37239" name="Rectangle 1047"/>
          <p:cNvSpPr>
            <a:spLocks noChangeArrowheads="1"/>
          </p:cNvSpPr>
          <p:nvPr/>
        </p:nvSpPr>
        <p:spPr bwMode="auto">
          <a:xfrm>
            <a:off x="5632450" y="2195513"/>
            <a:ext cx="554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CP</a:t>
            </a:r>
          </a:p>
        </p:txBody>
      </p:sp>
      <p:grpSp>
        <p:nvGrpSpPr>
          <p:cNvPr id="137247" name="Group 1055"/>
          <p:cNvGrpSpPr>
            <a:grpSpLocks/>
          </p:cNvGrpSpPr>
          <p:nvPr/>
        </p:nvGrpSpPr>
        <p:grpSpPr bwMode="auto">
          <a:xfrm>
            <a:off x="2951163" y="2387600"/>
            <a:ext cx="1749425" cy="1704975"/>
            <a:chOff x="1768" y="1322"/>
            <a:chExt cx="1102" cy="1074"/>
          </a:xfrm>
        </p:grpSpPr>
        <p:sp>
          <p:nvSpPr>
            <p:cNvPr id="137240" name="Rectangle 1048"/>
            <p:cNvSpPr>
              <a:spLocks noChangeArrowheads="1"/>
            </p:cNvSpPr>
            <p:nvPr/>
          </p:nvSpPr>
          <p:spPr bwMode="auto">
            <a:xfrm>
              <a:off x="1768" y="1322"/>
              <a:ext cx="1102" cy="41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Punto de</a:t>
              </a:r>
            </a:p>
            <a:p>
              <a:r>
                <a:rPr lang="en-US" sz="1800"/>
                <a:t>beneficio normal</a:t>
              </a:r>
              <a:endParaRPr lang="en-US" sz="1800" b="1"/>
            </a:p>
          </p:txBody>
        </p:sp>
        <p:sp>
          <p:nvSpPr>
            <p:cNvPr id="137241" name="Line 1049"/>
            <p:cNvSpPr>
              <a:spLocks noChangeShapeType="1"/>
            </p:cNvSpPr>
            <p:nvPr/>
          </p:nvSpPr>
          <p:spPr bwMode="auto">
            <a:xfrm>
              <a:off x="2358" y="1734"/>
              <a:ext cx="182" cy="66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7242" name="Line 1050"/>
          <p:cNvSpPr>
            <a:spLocks noChangeShapeType="1"/>
          </p:cNvSpPr>
          <p:nvPr/>
        </p:nvSpPr>
        <p:spPr bwMode="auto">
          <a:xfrm>
            <a:off x="4183063" y="4191000"/>
            <a:ext cx="0" cy="1876425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43" name="Rectangle 1051"/>
          <p:cNvSpPr>
            <a:spLocks noChangeArrowheads="1"/>
          </p:cNvSpPr>
          <p:nvPr/>
        </p:nvSpPr>
        <p:spPr bwMode="auto">
          <a:xfrm>
            <a:off x="3421063" y="1639888"/>
            <a:ext cx="2314575" cy="46672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/>
              <a:t>Beneficio normal</a:t>
            </a:r>
          </a:p>
        </p:txBody>
      </p:sp>
      <p:sp>
        <p:nvSpPr>
          <p:cNvPr id="137244" name="Oval 1052"/>
          <p:cNvSpPr>
            <a:spLocks noChangeArrowheads="1"/>
          </p:cNvSpPr>
          <p:nvPr/>
        </p:nvSpPr>
        <p:spPr bwMode="auto">
          <a:xfrm>
            <a:off x="4108450" y="4100513"/>
            <a:ext cx="149225" cy="149225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21" name="Line 1029"/>
          <p:cNvSpPr>
            <a:spLocks noChangeShapeType="1"/>
          </p:cNvSpPr>
          <p:nvPr/>
        </p:nvSpPr>
        <p:spPr bwMode="auto">
          <a:xfrm>
            <a:off x="2354263" y="1784350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248" name="Rectangle 1056"/>
          <p:cNvSpPr>
            <a:spLocks noChangeArrowheads="1"/>
          </p:cNvSpPr>
          <p:nvPr/>
        </p:nvSpPr>
        <p:spPr bwMode="auto">
          <a:xfrm>
            <a:off x="2049463" y="6080125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7249" name="Rectangle 1057"/>
          <p:cNvSpPr>
            <a:spLocks noGrp="1" noChangeArrowheads="1"/>
          </p:cNvSpPr>
          <p:nvPr>
            <p:ph type="title"/>
          </p:nvPr>
        </p:nvSpPr>
        <p:spPr>
          <a:xfrm>
            <a:off x="685800" y="414338"/>
            <a:ext cx="7772400" cy="995362"/>
          </a:xfrm>
        </p:spPr>
        <p:txBody>
          <a:bodyPr/>
          <a:lstStyle/>
          <a:p>
            <a:r>
              <a:rPr lang="en-US"/>
              <a:t>Tres posibles resultados de beneficios a corto plazo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2" grpId="0" animBg="1"/>
      <p:bldP spid="1372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2520950" y="2930525"/>
            <a:ext cx="2057400" cy="1066800"/>
            <a:chOff x="1392" y="1872"/>
            <a:chExt cx="1296" cy="672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1392" y="1872"/>
              <a:ext cx="1296" cy="672"/>
            </a:xfrm>
            <a:prstGeom prst="rect">
              <a:avLst/>
            </a:prstGeom>
            <a:solidFill>
              <a:srgbClr val="B7DBFF"/>
            </a:solidFill>
            <a:ln w="12700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1840" y="1968"/>
              <a:ext cx="819" cy="364"/>
            </a:xfrm>
            <a:prstGeom prst="rect">
              <a:avLst/>
            </a:prstGeom>
            <a:solidFill>
              <a:srgbClr val="B7DB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b="1"/>
                <a:t>Beneficio</a:t>
              </a:r>
            </a:p>
            <a:p>
              <a:pPr algn="ctr"/>
              <a:r>
                <a:rPr lang="en-US" sz="1600" b="1"/>
                <a:t>    económico</a:t>
              </a:r>
            </a:p>
          </p:txBody>
        </p:sp>
      </p:grp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996950" y="63595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435350" y="63595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216150" y="5902325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2520950" y="1606550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2520950" y="5895975"/>
            <a:ext cx="428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5078413" y="6251575"/>
            <a:ext cx="290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Cantidad (camisas por día)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 rot="16200000">
            <a:off x="-145257" y="2707482"/>
            <a:ext cx="324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Precio y costos ($ por camisa)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746250" y="4835525"/>
            <a:ext cx="76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15</a:t>
            </a:r>
            <a:r>
              <a:rPr lang="en-US"/>
              <a:t>.</a:t>
            </a:r>
            <a:r>
              <a:rPr lang="en-US" sz="2000"/>
              <a:t>00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1758950" y="36925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20.33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1758950" y="27019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25.00</a:t>
            </a:r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2520950" y="5457825"/>
            <a:ext cx="0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V="1">
            <a:off x="2444750" y="5187950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2444750" y="5357813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28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Tres posibles resultados de beneficios a corto plazo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4183063" y="5945188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   </a:t>
            </a:r>
            <a:r>
              <a:rPr lang="en-US">
                <a:solidFill>
                  <a:srgbClr val="FF3300"/>
                </a:solidFill>
              </a:rPr>
              <a:t>9</a:t>
            </a:r>
            <a:r>
              <a:rPr lang="en-US"/>
              <a:t>   10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1758950" y="1635125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30.00</a:t>
            </a:r>
          </a:p>
        </p:txBody>
      </p:sp>
      <p:grpSp>
        <p:nvGrpSpPr>
          <p:cNvPr id="141343" name="Group 31"/>
          <p:cNvGrpSpPr>
            <a:grpSpLocks/>
          </p:cNvGrpSpPr>
          <p:nvPr/>
        </p:nvGrpSpPr>
        <p:grpSpPr bwMode="auto">
          <a:xfrm>
            <a:off x="2520950" y="2930525"/>
            <a:ext cx="4932363" cy="531813"/>
            <a:chOff x="1392" y="1776"/>
            <a:chExt cx="3107" cy="335"/>
          </a:xfrm>
        </p:grpSpPr>
        <p:sp>
          <p:nvSpPr>
            <p:cNvPr id="141331" name="Line 19"/>
            <p:cNvSpPr>
              <a:spLocks noChangeShapeType="1"/>
            </p:cNvSpPr>
            <p:nvPr/>
          </p:nvSpPr>
          <p:spPr bwMode="auto">
            <a:xfrm>
              <a:off x="1392" y="1776"/>
              <a:ext cx="2750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3775" y="1825"/>
              <a:ext cx="72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IP = IM</a:t>
              </a:r>
            </a:p>
          </p:txBody>
        </p:sp>
      </p:grpSp>
      <p:sp>
        <p:nvSpPr>
          <p:cNvPr id="141333" name="Freeform 21"/>
          <p:cNvSpPr>
            <a:spLocks/>
          </p:cNvSpPr>
          <p:nvPr/>
        </p:nvSpPr>
        <p:spPr bwMode="auto">
          <a:xfrm>
            <a:off x="2979738" y="2163763"/>
            <a:ext cx="1755775" cy="3516312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75" y="1713"/>
              </a:cxn>
              <a:cxn ang="0">
                <a:pos x="151" y="1872"/>
              </a:cxn>
              <a:cxn ang="0">
                <a:pos x="191" y="1943"/>
              </a:cxn>
              <a:cxn ang="0">
                <a:pos x="227" y="2007"/>
              </a:cxn>
              <a:cxn ang="0">
                <a:pos x="258" y="2066"/>
              </a:cxn>
              <a:cxn ang="0">
                <a:pos x="289" y="2113"/>
              </a:cxn>
              <a:cxn ang="0">
                <a:pos x="316" y="2149"/>
              </a:cxn>
              <a:cxn ang="0">
                <a:pos x="343" y="2178"/>
              </a:cxn>
              <a:cxn ang="0">
                <a:pos x="369" y="2196"/>
              </a:cxn>
              <a:cxn ang="0">
                <a:pos x="392" y="2208"/>
              </a:cxn>
              <a:cxn ang="0">
                <a:pos x="436" y="2214"/>
              </a:cxn>
              <a:cxn ang="0">
                <a:pos x="481" y="2208"/>
              </a:cxn>
              <a:cxn ang="0">
                <a:pos x="530" y="2208"/>
              </a:cxn>
              <a:cxn ang="0">
                <a:pos x="552" y="2208"/>
              </a:cxn>
              <a:cxn ang="0">
                <a:pos x="579" y="2202"/>
              </a:cxn>
              <a:cxn ang="0">
                <a:pos x="601" y="2190"/>
              </a:cxn>
              <a:cxn ang="0">
                <a:pos x="624" y="2161"/>
              </a:cxn>
              <a:cxn ang="0">
                <a:pos x="650" y="2125"/>
              </a:cxn>
              <a:cxn ang="0">
                <a:pos x="673" y="2066"/>
              </a:cxn>
              <a:cxn ang="0">
                <a:pos x="695" y="1990"/>
              </a:cxn>
              <a:cxn ang="0">
                <a:pos x="717" y="1896"/>
              </a:cxn>
              <a:cxn ang="0">
                <a:pos x="744" y="1790"/>
              </a:cxn>
              <a:cxn ang="0">
                <a:pos x="766" y="1672"/>
              </a:cxn>
              <a:cxn ang="0">
                <a:pos x="789" y="1548"/>
              </a:cxn>
              <a:cxn ang="0">
                <a:pos x="815" y="1419"/>
              </a:cxn>
              <a:cxn ang="0">
                <a:pos x="864" y="1154"/>
              </a:cxn>
              <a:cxn ang="0">
                <a:pos x="891" y="1024"/>
              </a:cxn>
              <a:cxn ang="0">
                <a:pos x="922" y="889"/>
              </a:cxn>
              <a:cxn ang="0">
                <a:pos x="980" y="600"/>
              </a:cxn>
              <a:cxn ang="0">
                <a:pos x="1043" y="306"/>
              </a:cxn>
              <a:cxn ang="0">
                <a:pos x="1105" y="0"/>
              </a:cxn>
            </a:cxnLst>
            <a:rect l="0" t="0" r="r" b="b"/>
            <a:pathLst>
              <a:path w="1106" h="2215">
                <a:moveTo>
                  <a:pt x="0" y="1536"/>
                </a:moveTo>
                <a:lnTo>
                  <a:pt x="75" y="1713"/>
                </a:lnTo>
                <a:lnTo>
                  <a:pt x="151" y="1872"/>
                </a:lnTo>
                <a:lnTo>
                  <a:pt x="191" y="1943"/>
                </a:lnTo>
                <a:lnTo>
                  <a:pt x="227" y="2007"/>
                </a:lnTo>
                <a:lnTo>
                  <a:pt x="258" y="2066"/>
                </a:lnTo>
                <a:lnTo>
                  <a:pt x="289" y="2113"/>
                </a:lnTo>
                <a:lnTo>
                  <a:pt x="316" y="2149"/>
                </a:lnTo>
                <a:lnTo>
                  <a:pt x="343" y="2178"/>
                </a:lnTo>
                <a:lnTo>
                  <a:pt x="369" y="2196"/>
                </a:lnTo>
                <a:lnTo>
                  <a:pt x="392" y="2208"/>
                </a:lnTo>
                <a:lnTo>
                  <a:pt x="436" y="2214"/>
                </a:lnTo>
                <a:lnTo>
                  <a:pt x="481" y="2208"/>
                </a:lnTo>
                <a:lnTo>
                  <a:pt x="530" y="2208"/>
                </a:lnTo>
                <a:lnTo>
                  <a:pt x="552" y="2208"/>
                </a:lnTo>
                <a:lnTo>
                  <a:pt x="579" y="2202"/>
                </a:lnTo>
                <a:lnTo>
                  <a:pt x="601" y="2190"/>
                </a:lnTo>
                <a:lnTo>
                  <a:pt x="624" y="2161"/>
                </a:lnTo>
                <a:lnTo>
                  <a:pt x="650" y="2125"/>
                </a:lnTo>
                <a:lnTo>
                  <a:pt x="673" y="2066"/>
                </a:lnTo>
                <a:lnTo>
                  <a:pt x="695" y="1990"/>
                </a:lnTo>
                <a:lnTo>
                  <a:pt x="717" y="1896"/>
                </a:lnTo>
                <a:lnTo>
                  <a:pt x="744" y="1790"/>
                </a:lnTo>
                <a:lnTo>
                  <a:pt x="766" y="1672"/>
                </a:lnTo>
                <a:lnTo>
                  <a:pt x="789" y="1548"/>
                </a:lnTo>
                <a:lnTo>
                  <a:pt x="815" y="1419"/>
                </a:lnTo>
                <a:lnTo>
                  <a:pt x="864" y="1154"/>
                </a:lnTo>
                <a:lnTo>
                  <a:pt x="891" y="1024"/>
                </a:lnTo>
                <a:lnTo>
                  <a:pt x="922" y="889"/>
                </a:lnTo>
                <a:lnTo>
                  <a:pt x="980" y="600"/>
                </a:lnTo>
                <a:lnTo>
                  <a:pt x="1043" y="306"/>
                </a:lnTo>
                <a:lnTo>
                  <a:pt x="1105" y="0"/>
                </a:lnTo>
              </a:path>
            </a:pathLst>
          </a:custGeom>
          <a:noFill/>
          <a:ln w="50800" cap="rnd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764088" y="2017713"/>
            <a:ext cx="655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CM</a:t>
            </a:r>
          </a:p>
        </p:txBody>
      </p:sp>
      <p:sp>
        <p:nvSpPr>
          <p:cNvPr id="141335" name="Freeform 23"/>
          <p:cNvSpPr>
            <a:spLocks/>
          </p:cNvSpPr>
          <p:nvPr/>
        </p:nvSpPr>
        <p:spPr bwMode="auto">
          <a:xfrm>
            <a:off x="2982913" y="2393950"/>
            <a:ext cx="2970212" cy="1604963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62" y="322"/>
              </a:cxn>
              <a:cxn ang="0">
                <a:pos x="96" y="401"/>
              </a:cxn>
              <a:cxn ang="0">
                <a:pos x="142" y="480"/>
              </a:cxn>
              <a:cxn ang="0">
                <a:pos x="187" y="555"/>
              </a:cxn>
              <a:cxn ang="0">
                <a:pos x="244" y="630"/>
              </a:cxn>
              <a:cxn ang="0">
                <a:pos x="307" y="701"/>
              </a:cxn>
              <a:cxn ang="0">
                <a:pos x="381" y="768"/>
              </a:cxn>
              <a:cxn ang="0">
                <a:pos x="426" y="806"/>
              </a:cxn>
              <a:cxn ang="0">
                <a:pos x="477" y="843"/>
              </a:cxn>
              <a:cxn ang="0">
                <a:pos x="585" y="918"/>
              </a:cxn>
              <a:cxn ang="0">
                <a:pos x="642" y="952"/>
              </a:cxn>
              <a:cxn ang="0">
                <a:pos x="699" y="977"/>
              </a:cxn>
              <a:cxn ang="0">
                <a:pos x="756" y="998"/>
              </a:cxn>
              <a:cxn ang="0">
                <a:pos x="813" y="1010"/>
              </a:cxn>
              <a:cxn ang="0">
                <a:pos x="869" y="1010"/>
              </a:cxn>
              <a:cxn ang="0">
                <a:pos x="921" y="1006"/>
              </a:cxn>
              <a:cxn ang="0">
                <a:pos x="977" y="989"/>
              </a:cxn>
              <a:cxn ang="0">
                <a:pos x="1034" y="973"/>
              </a:cxn>
              <a:cxn ang="0">
                <a:pos x="1091" y="948"/>
              </a:cxn>
              <a:cxn ang="0">
                <a:pos x="1142" y="923"/>
              </a:cxn>
              <a:cxn ang="0">
                <a:pos x="1245" y="864"/>
              </a:cxn>
              <a:cxn ang="0">
                <a:pos x="1336" y="810"/>
              </a:cxn>
              <a:cxn ang="0">
                <a:pos x="1421" y="747"/>
              </a:cxn>
              <a:cxn ang="0">
                <a:pos x="1466" y="714"/>
              </a:cxn>
              <a:cxn ang="0">
                <a:pos x="1500" y="672"/>
              </a:cxn>
              <a:cxn ang="0">
                <a:pos x="1540" y="626"/>
              </a:cxn>
              <a:cxn ang="0">
                <a:pos x="1580" y="576"/>
              </a:cxn>
              <a:cxn ang="0">
                <a:pos x="1620" y="518"/>
              </a:cxn>
              <a:cxn ang="0">
                <a:pos x="1654" y="455"/>
              </a:cxn>
              <a:cxn ang="0">
                <a:pos x="1694" y="388"/>
              </a:cxn>
              <a:cxn ang="0">
                <a:pos x="1728" y="317"/>
              </a:cxn>
              <a:cxn ang="0">
                <a:pos x="1802" y="163"/>
              </a:cxn>
              <a:cxn ang="0">
                <a:pos x="1870" y="0"/>
              </a:cxn>
            </a:cxnLst>
            <a:rect l="0" t="0" r="r" b="b"/>
            <a:pathLst>
              <a:path w="1871" h="1011">
                <a:moveTo>
                  <a:pt x="0" y="146"/>
                </a:moveTo>
                <a:lnTo>
                  <a:pt x="62" y="322"/>
                </a:lnTo>
                <a:lnTo>
                  <a:pt x="96" y="401"/>
                </a:lnTo>
                <a:lnTo>
                  <a:pt x="142" y="480"/>
                </a:lnTo>
                <a:lnTo>
                  <a:pt x="187" y="555"/>
                </a:lnTo>
                <a:lnTo>
                  <a:pt x="244" y="630"/>
                </a:lnTo>
                <a:lnTo>
                  <a:pt x="307" y="701"/>
                </a:lnTo>
                <a:lnTo>
                  <a:pt x="381" y="768"/>
                </a:lnTo>
                <a:lnTo>
                  <a:pt x="426" y="806"/>
                </a:lnTo>
                <a:lnTo>
                  <a:pt x="477" y="843"/>
                </a:lnTo>
                <a:lnTo>
                  <a:pt x="585" y="918"/>
                </a:lnTo>
                <a:lnTo>
                  <a:pt x="642" y="952"/>
                </a:lnTo>
                <a:lnTo>
                  <a:pt x="699" y="977"/>
                </a:lnTo>
                <a:lnTo>
                  <a:pt x="756" y="998"/>
                </a:lnTo>
                <a:lnTo>
                  <a:pt x="813" y="1010"/>
                </a:lnTo>
                <a:lnTo>
                  <a:pt x="869" y="1010"/>
                </a:lnTo>
                <a:lnTo>
                  <a:pt x="921" y="1006"/>
                </a:lnTo>
                <a:lnTo>
                  <a:pt x="977" y="989"/>
                </a:lnTo>
                <a:lnTo>
                  <a:pt x="1034" y="973"/>
                </a:lnTo>
                <a:lnTo>
                  <a:pt x="1091" y="948"/>
                </a:lnTo>
                <a:lnTo>
                  <a:pt x="1142" y="923"/>
                </a:lnTo>
                <a:lnTo>
                  <a:pt x="1245" y="864"/>
                </a:lnTo>
                <a:lnTo>
                  <a:pt x="1336" y="810"/>
                </a:lnTo>
                <a:lnTo>
                  <a:pt x="1421" y="747"/>
                </a:lnTo>
                <a:lnTo>
                  <a:pt x="1466" y="714"/>
                </a:lnTo>
                <a:lnTo>
                  <a:pt x="1500" y="672"/>
                </a:lnTo>
                <a:lnTo>
                  <a:pt x="1540" y="626"/>
                </a:lnTo>
                <a:lnTo>
                  <a:pt x="1580" y="576"/>
                </a:lnTo>
                <a:lnTo>
                  <a:pt x="1620" y="518"/>
                </a:lnTo>
                <a:lnTo>
                  <a:pt x="1654" y="455"/>
                </a:lnTo>
                <a:lnTo>
                  <a:pt x="1694" y="388"/>
                </a:lnTo>
                <a:lnTo>
                  <a:pt x="1728" y="317"/>
                </a:lnTo>
                <a:lnTo>
                  <a:pt x="1802" y="163"/>
                </a:lnTo>
                <a:lnTo>
                  <a:pt x="187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5799138" y="2017713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CP</a:t>
            </a: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4578350" y="2946400"/>
            <a:ext cx="0" cy="2943225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3184525" y="1452563"/>
            <a:ext cx="2787650" cy="46672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/>
              <a:t>Beneficio económico</a:t>
            </a:r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 flipH="1">
            <a:off x="2524125" y="3997325"/>
            <a:ext cx="20542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40" name="Oval 28"/>
          <p:cNvSpPr>
            <a:spLocks noChangeArrowheads="1"/>
          </p:cNvSpPr>
          <p:nvPr/>
        </p:nvSpPr>
        <p:spPr bwMode="auto">
          <a:xfrm>
            <a:off x="4503738" y="2855913"/>
            <a:ext cx="149225" cy="149225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341" name="Oval 29"/>
          <p:cNvSpPr>
            <a:spLocks noChangeArrowheads="1"/>
          </p:cNvSpPr>
          <p:nvPr/>
        </p:nvSpPr>
        <p:spPr bwMode="auto">
          <a:xfrm>
            <a:off x="4503738" y="3922713"/>
            <a:ext cx="149225" cy="149225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7" grpId="0" animBg="1"/>
      <p:bldP spid="141339" grpId="0" animBg="1"/>
      <p:bldP spid="141340" grpId="0" animBg="1"/>
      <p:bldP spid="1413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130" name="Group 2082"/>
          <p:cNvGrpSpPr>
            <a:grpSpLocks/>
          </p:cNvGrpSpPr>
          <p:nvPr/>
        </p:nvGrpSpPr>
        <p:grpSpPr bwMode="auto">
          <a:xfrm>
            <a:off x="2209800" y="4008438"/>
            <a:ext cx="1676400" cy="685800"/>
            <a:chOff x="1392" y="2448"/>
            <a:chExt cx="1056" cy="432"/>
          </a:xfrm>
        </p:grpSpPr>
        <p:sp>
          <p:nvSpPr>
            <p:cNvPr id="260100" name="Rectangle 2052"/>
            <p:cNvSpPr>
              <a:spLocks noChangeArrowheads="1"/>
            </p:cNvSpPr>
            <p:nvPr/>
          </p:nvSpPr>
          <p:spPr bwMode="auto">
            <a:xfrm>
              <a:off x="1392" y="2448"/>
              <a:ext cx="1056" cy="432"/>
            </a:xfrm>
            <a:prstGeom prst="rect">
              <a:avLst/>
            </a:prstGeom>
            <a:solidFill>
              <a:srgbClr val="FFD1D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126" name="Rectangle 2078"/>
            <p:cNvSpPr>
              <a:spLocks noChangeArrowheads="1"/>
            </p:cNvSpPr>
            <p:nvPr/>
          </p:nvSpPr>
          <p:spPr bwMode="auto">
            <a:xfrm>
              <a:off x="1633" y="2496"/>
              <a:ext cx="755" cy="364"/>
            </a:xfrm>
            <a:prstGeom prst="rect">
              <a:avLst/>
            </a:prstGeom>
            <a:solidFill>
              <a:srgbClr val="FFD1D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b="1"/>
                <a:t>Pérdida</a:t>
              </a:r>
            </a:p>
            <a:p>
              <a:pPr algn="ctr"/>
              <a:r>
                <a:rPr lang="en-US" sz="1600" b="1"/>
                <a:t>  económica</a:t>
              </a:r>
            </a:p>
          </p:txBody>
        </p:sp>
      </p:grpSp>
      <p:grpSp>
        <p:nvGrpSpPr>
          <p:cNvPr id="260129" name="Group 2081"/>
          <p:cNvGrpSpPr>
            <a:grpSpLocks/>
          </p:cNvGrpSpPr>
          <p:nvPr/>
        </p:nvGrpSpPr>
        <p:grpSpPr bwMode="auto">
          <a:xfrm>
            <a:off x="2220913" y="4694238"/>
            <a:ext cx="4779962" cy="531812"/>
            <a:chOff x="1410" y="2880"/>
            <a:chExt cx="3011" cy="335"/>
          </a:xfrm>
        </p:grpSpPr>
        <p:sp>
          <p:nvSpPr>
            <p:cNvPr id="260119" name="Line 2071"/>
            <p:cNvSpPr>
              <a:spLocks noChangeShapeType="1"/>
            </p:cNvSpPr>
            <p:nvPr/>
          </p:nvSpPr>
          <p:spPr bwMode="auto">
            <a:xfrm>
              <a:off x="1410" y="2880"/>
              <a:ext cx="2750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122" name="Rectangle 2074"/>
            <p:cNvSpPr>
              <a:spLocks noChangeArrowheads="1"/>
            </p:cNvSpPr>
            <p:nvPr/>
          </p:nvSpPr>
          <p:spPr bwMode="auto">
            <a:xfrm>
              <a:off x="3697" y="2929"/>
              <a:ext cx="72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IP = IM</a:t>
              </a:r>
            </a:p>
          </p:txBody>
        </p:sp>
      </p:grpSp>
      <p:sp>
        <p:nvSpPr>
          <p:cNvPr id="260102" name="Line 2054"/>
          <p:cNvSpPr>
            <a:spLocks noChangeShapeType="1"/>
          </p:cNvSpPr>
          <p:nvPr/>
        </p:nvSpPr>
        <p:spPr bwMode="auto">
          <a:xfrm>
            <a:off x="2209800" y="1617663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03" name="Line 2055"/>
          <p:cNvSpPr>
            <a:spLocks noChangeShapeType="1"/>
          </p:cNvSpPr>
          <p:nvPr/>
        </p:nvSpPr>
        <p:spPr bwMode="auto">
          <a:xfrm>
            <a:off x="2209800" y="5907088"/>
            <a:ext cx="428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04" name="Rectangle 2056"/>
          <p:cNvSpPr>
            <a:spLocks noChangeArrowheads="1"/>
          </p:cNvSpPr>
          <p:nvPr/>
        </p:nvSpPr>
        <p:spPr bwMode="auto">
          <a:xfrm>
            <a:off x="4491038" y="6249988"/>
            <a:ext cx="26384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 (camisas por día)</a:t>
            </a:r>
          </a:p>
        </p:txBody>
      </p:sp>
      <p:sp>
        <p:nvSpPr>
          <p:cNvPr id="260105" name="Rectangle 2057"/>
          <p:cNvSpPr>
            <a:spLocks noChangeArrowheads="1"/>
          </p:cNvSpPr>
          <p:nvPr/>
        </p:nvSpPr>
        <p:spPr bwMode="auto">
          <a:xfrm rot="16200000">
            <a:off x="-454818" y="2799556"/>
            <a:ext cx="33035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Precio y costo </a:t>
            </a:r>
            <a:r>
              <a:rPr lang="en-US" sz="1800"/>
              <a:t>($ por camisa)</a:t>
            </a:r>
          </a:p>
        </p:txBody>
      </p:sp>
      <p:sp>
        <p:nvSpPr>
          <p:cNvPr id="260106" name="Rectangle 2058"/>
          <p:cNvSpPr>
            <a:spLocks noChangeArrowheads="1"/>
          </p:cNvSpPr>
          <p:nvPr/>
        </p:nvSpPr>
        <p:spPr bwMode="auto">
          <a:xfrm>
            <a:off x="1447800" y="4465638"/>
            <a:ext cx="76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17</a:t>
            </a:r>
            <a:r>
              <a:rPr lang="en-US">
                <a:solidFill>
                  <a:srgbClr val="FF3300"/>
                </a:solidFill>
              </a:rPr>
              <a:t>.</a:t>
            </a:r>
            <a:r>
              <a:rPr lang="en-US" sz="2000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260107" name="Rectangle 2059"/>
          <p:cNvSpPr>
            <a:spLocks noChangeArrowheads="1"/>
          </p:cNvSpPr>
          <p:nvPr/>
        </p:nvSpPr>
        <p:spPr bwMode="auto">
          <a:xfrm>
            <a:off x="1447800" y="3779838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20.14</a:t>
            </a:r>
          </a:p>
        </p:txBody>
      </p:sp>
      <p:sp>
        <p:nvSpPr>
          <p:cNvPr id="260108" name="Rectangle 2060"/>
          <p:cNvSpPr>
            <a:spLocks noChangeArrowheads="1"/>
          </p:cNvSpPr>
          <p:nvPr/>
        </p:nvSpPr>
        <p:spPr bwMode="auto">
          <a:xfrm>
            <a:off x="1447800" y="2713038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25.00</a:t>
            </a:r>
          </a:p>
        </p:txBody>
      </p:sp>
      <p:sp>
        <p:nvSpPr>
          <p:cNvPr id="260109" name="Line 2061"/>
          <p:cNvSpPr>
            <a:spLocks noChangeShapeType="1"/>
          </p:cNvSpPr>
          <p:nvPr/>
        </p:nvSpPr>
        <p:spPr bwMode="auto">
          <a:xfrm flipV="1">
            <a:off x="2209800" y="546893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10" name="Line 2062"/>
          <p:cNvSpPr>
            <a:spLocks noChangeShapeType="1"/>
          </p:cNvSpPr>
          <p:nvPr/>
        </p:nvSpPr>
        <p:spPr bwMode="auto">
          <a:xfrm flipV="1">
            <a:off x="2133600" y="5199063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11" name="Line 2063"/>
          <p:cNvSpPr>
            <a:spLocks noChangeShapeType="1"/>
          </p:cNvSpPr>
          <p:nvPr/>
        </p:nvSpPr>
        <p:spPr bwMode="auto">
          <a:xfrm flipV="1">
            <a:off x="2133600" y="536892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12" name="Rectangle 2064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Tres posibles resultados de beneficios a corto plazo</a:t>
            </a:r>
          </a:p>
        </p:txBody>
      </p:sp>
      <p:sp>
        <p:nvSpPr>
          <p:cNvPr id="260113" name="Rectangle 2065"/>
          <p:cNvSpPr>
            <a:spLocks noChangeArrowheads="1"/>
          </p:cNvSpPr>
          <p:nvPr/>
        </p:nvSpPr>
        <p:spPr bwMode="auto">
          <a:xfrm>
            <a:off x="1447800" y="1646238"/>
            <a:ext cx="752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30.00</a:t>
            </a:r>
          </a:p>
        </p:txBody>
      </p:sp>
      <p:sp>
        <p:nvSpPr>
          <p:cNvPr id="260114" name="Freeform 2066"/>
          <p:cNvSpPr>
            <a:spLocks/>
          </p:cNvSpPr>
          <p:nvPr/>
        </p:nvSpPr>
        <p:spPr bwMode="auto">
          <a:xfrm>
            <a:off x="2668588" y="2174875"/>
            <a:ext cx="1755775" cy="3516313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75" y="1713"/>
              </a:cxn>
              <a:cxn ang="0">
                <a:pos x="151" y="1872"/>
              </a:cxn>
              <a:cxn ang="0">
                <a:pos x="191" y="1943"/>
              </a:cxn>
              <a:cxn ang="0">
                <a:pos x="227" y="2007"/>
              </a:cxn>
              <a:cxn ang="0">
                <a:pos x="258" y="2066"/>
              </a:cxn>
              <a:cxn ang="0">
                <a:pos x="289" y="2113"/>
              </a:cxn>
              <a:cxn ang="0">
                <a:pos x="316" y="2149"/>
              </a:cxn>
              <a:cxn ang="0">
                <a:pos x="343" y="2178"/>
              </a:cxn>
              <a:cxn ang="0">
                <a:pos x="369" y="2196"/>
              </a:cxn>
              <a:cxn ang="0">
                <a:pos x="392" y="2208"/>
              </a:cxn>
              <a:cxn ang="0">
                <a:pos x="436" y="2214"/>
              </a:cxn>
              <a:cxn ang="0">
                <a:pos x="481" y="2208"/>
              </a:cxn>
              <a:cxn ang="0">
                <a:pos x="530" y="2208"/>
              </a:cxn>
              <a:cxn ang="0">
                <a:pos x="552" y="2208"/>
              </a:cxn>
              <a:cxn ang="0">
                <a:pos x="579" y="2202"/>
              </a:cxn>
              <a:cxn ang="0">
                <a:pos x="601" y="2190"/>
              </a:cxn>
              <a:cxn ang="0">
                <a:pos x="624" y="2161"/>
              </a:cxn>
              <a:cxn ang="0">
                <a:pos x="650" y="2125"/>
              </a:cxn>
              <a:cxn ang="0">
                <a:pos x="673" y="2066"/>
              </a:cxn>
              <a:cxn ang="0">
                <a:pos x="695" y="1990"/>
              </a:cxn>
              <a:cxn ang="0">
                <a:pos x="717" y="1896"/>
              </a:cxn>
              <a:cxn ang="0">
                <a:pos x="744" y="1790"/>
              </a:cxn>
              <a:cxn ang="0">
                <a:pos x="766" y="1672"/>
              </a:cxn>
              <a:cxn ang="0">
                <a:pos x="789" y="1548"/>
              </a:cxn>
              <a:cxn ang="0">
                <a:pos x="815" y="1419"/>
              </a:cxn>
              <a:cxn ang="0">
                <a:pos x="864" y="1154"/>
              </a:cxn>
              <a:cxn ang="0">
                <a:pos x="891" y="1024"/>
              </a:cxn>
              <a:cxn ang="0">
                <a:pos x="922" y="889"/>
              </a:cxn>
              <a:cxn ang="0">
                <a:pos x="980" y="600"/>
              </a:cxn>
              <a:cxn ang="0">
                <a:pos x="1043" y="306"/>
              </a:cxn>
              <a:cxn ang="0">
                <a:pos x="1105" y="0"/>
              </a:cxn>
            </a:cxnLst>
            <a:rect l="0" t="0" r="r" b="b"/>
            <a:pathLst>
              <a:path w="1106" h="2215">
                <a:moveTo>
                  <a:pt x="0" y="1536"/>
                </a:moveTo>
                <a:lnTo>
                  <a:pt x="75" y="1713"/>
                </a:lnTo>
                <a:lnTo>
                  <a:pt x="151" y="1872"/>
                </a:lnTo>
                <a:lnTo>
                  <a:pt x="191" y="1943"/>
                </a:lnTo>
                <a:lnTo>
                  <a:pt x="227" y="2007"/>
                </a:lnTo>
                <a:lnTo>
                  <a:pt x="258" y="2066"/>
                </a:lnTo>
                <a:lnTo>
                  <a:pt x="289" y="2113"/>
                </a:lnTo>
                <a:lnTo>
                  <a:pt x="316" y="2149"/>
                </a:lnTo>
                <a:lnTo>
                  <a:pt x="343" y="2178"/>
                </a:lnTo>
                <a:lnTo>
                  <a:pt x="369" y="2196"/>
                </a:lnTo>
                <a:lnTo>
                  <a:pt x="392" y="2208"/>
                </a:lnTo>
                <a:lnTo>
                  <a:pt x="436" y="2214"/>
                </a:lnTo>
                <a:lnTo>
                  <a:pt x="481" y="2208"/>
                </a:lnTo>
                <a:lnTo>
                  <a:pt x="530" y="2208"/>
                </a:lnTo>
                <a:lnTo>
                  <a:pt x="552" y="2208"/>
                </a:lnTo>
                <a:lnTo>
                  <a:pt x="579" y="2202"/>
                </a:lnTo>
                <a:lnTo>
                  <a:pt x="601" y="2190"/>
                </a:lnTo>
                <a:lnTo>
                  <a:pt x="624" y="2161"/>
                </a:lnTo>
                <a:lnTo>
                  <a:pt x="650" y="2125"/>
                </a:lnTo>
                <a:lnTo>
                  <a:pt x="673" y="2066"/>
                </a:lnTo>
                <a:lnTo>
                  <a:pt x="695" y="1990"/>
                </a:lnTo>
                <a:lnTo>
                  <a:pt x="717" y="1896"/>
                </a:lnTo>
                <a:lnTo>
                  <a:pt x="744" y="1790"/>
                </a:lnTo>
                <a:lnTo>
                  <a:pt x="766" y="1672"/>
                </a:lnTo>
                <a:lnTo>
                  <a:pt x="789" y="1548"/>
                </a:lnTo>
                <a:lnTo>
                  <a:pt x="815" y="1419"/>
                </a:lnTo>
                <a:lnTo>
                  <a:pt x="864" y="1154"/>
                </a:lnTo>
                <a:lnTo>
                  <a:pt x="891" y="1024"/>
                </a:lnTo>
                <a:lnTo>
                  <a:pt x="922" y="889"/>
                </a:lnTo>
                <a:lnTo>
                  <a:pt x="980" y="600"/>
                </a:lnTo>
                <a:lnTo>
                  <a:pt x="1043" y="306"/>
                </a:lnTo>
                <a:lnTo>
                  <a:pt x="1105" y="0"/>
                </a:lnTo>
              </a:path>
            </a:pathLst>
          </a:custGeom>
          <a:noFill/>
          <a:ln w="50800" cap="rnd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60115" name="Rectangle 2067"/>
          <p:cNvSpPr>
            <a:spLocks noChangeArrowheads="1"/>
          </p:cNvSpPr>
          <p:nvPr/>
        </p:nvSpPr>
        <p:spPr bwMode="auto">
          <a:xfrm>
            <a:off x="4441825" y="2006600"/>
            <a:ext cx="655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CM</a:t>
            </a:r>
          </a:p>
        </p:txBody>
      </p:sp>
      <p:sp>
        <p:nvSpPr>
          <p:cNvPr id="260116" name="Freeform 2068"/>
          <p:cNvSpPr>
            <a:spLocks/>
          </p:cNvSpPr>
          <p:nvPr/>
        </p:nvSpPr>
        <p:spPr bwMode="auto">
          <a:xfrm>
            <a:off x="2671763" y="2405063"/>
            <a:ext cx="2970212" cy="1604962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62" y="322"/>
              </a:cxn>
              <a:cxn ang="0">
                <a:pos x="96" y="401"/>
              </a:cxn>
              <a:cxn ang="0">
                <a:pos x="142" y="480"/>
              </a:cxn>
              <a:cxn ang="0">
                <a:pos x="187" y="555"/>
              </a:cxn>
              <a:cxn ang="0">
                <a:pos x="244" y="630"/>
              </a:cxn>
              <a:cxn ang="0">
                <a:pos x="307" y="701"/>
              </a:cxn>
              <a:cxn ang="0">
                <a:pos x="381" y="768"/>
              </a:cxn>
              <a:cxn ang="0">
                <a:pos x="426" y="806"/>
              </a:cxn>
              <a:cxn ang="0">
                <a:pos x="477" y="843"/>
              </a:cxn>
              <a:cxn ang="0">
                <a:pos x="585" y="918"/>
              </a:cxn>
              <a:cxn ang="0">
                <a:pos x="642" y="952"/>
              </a:cxn>
              <a:cxn ang="0">
                <a:pos x="699" y="977"/>
              </a:cxn>
              <a:cxn ang="0">
                <a:pos x="756" y="998"/>
              </a:cxn>
              <a:cxn ang="0">
                <a:pos x="813" y="1010"/>
              </a:cxn>
              <a:cxn ang="0">
                <a:pos x="869" y="1010"/>
              </a:cxn>
              <a:cxn ang="0">
                <a:pos x="921" y="1006"/>
              </a:cxn>
              <a:cxn ang="0">
                <a:pos x="977" y="989"/>
              </a:cxn>
              <a:cxn ang="0">
                <a:pos x="1034" y="973"/>
              </a:cxn>
              <a:cxn ang="0">
                <a:pos x="1091" y="948"/>
              </a:cxn>
              <a:cxn ang="0">
                <a:pos x="1142" y="923"/>
              </a:cxn>
              <a:cxn ang="0">
                <a:pos x="1245" y="864"/>
              </a:cxn>
              <a:cxn ang="0">
                <a:pos x="1336" y="810"/>
              </a:cxn>
              <a:cxn ang="0">
                <a:pos x="1421" y="747"/>
              </a:cxn>
              <a:cxn ang="0">
                <a:pos x="1466" y="714"/>
              </a:cxn>
              <a:cxn ang="0">
                <a:pos x="1500" y="672"/>
              </a:cxn>
              <a:cxn ang="0">
                <a:pos x="1540" y="626"/>
              </a:cxn>
              <a:cxn ang="0">
                <a:pos x="1580" y="576"/>
              </a:cxn>
              <a:cxn ang="0">
                <a:pos x="1620" y="518"/>
              </a:cxn>
              <a:cxn ang="0">
                <a:pos x="1654" y="455"/>
              </a:cxn>
              <a:cxn ang="0">
                <a:pos x="1694" y="388"/>
              </a:cxn>
              <a:cxn ang="0">
                <a:pos x="1728" y="317"/>
              </a:cxn>
              <a:cxn ang="0">
                <a:pos x="1802" y="163"/>
              </a:cxn>
              <a:cxn ang="0">
                <a:pos x="1870" y="0"/>
              </a:cxn>
            </a:cxnLst>
            <a:rect l="0" t="0" r="r" b="b"/>
            <a:pathLst>
              <a:path w="1871" h="1011">
                <a:moveTo>
                  <a:pt x="0" y="146"/>
                </a:moveTo>
                <a:lnTo>
                  <a:pt x="62" y="322"/>
                </a:lnTo>
                <a:lnTo>
                  <a:pt x="96" y="401"/>
                </a:lnTo>
                <a:lnTo>
                  <a:pt x="142" y="480"/>
                </a:lnTo>
                <a:lnTo>
                  <a:pt x="187" y="555"/>
                </a:lnTo>
                <a:lnTo>
                  <a:pt x="244" y="630"/>
                </a:lnTo>
                <a:lnTo>
                  <a:pt x="307" y="701"/>
                </a:lnTo>
                <a:lnTo>
                  <a:pt x="381" y="768"/>
                </a:lnTo>
                <a:lnTo>
                  <a:pt x="426" y="806"/>
                </a:lnTo>
                <a:lnTo>
                  <a:pt x="477" y="843"/>
                </a:lnTo>
                <a:lnTo>
                  <a:pt x="585" y="918"/>
                </a:lnTo>
                <a:lnTo>
                  <a:pt x="642" y="952"/>
                </a:lnTo>
                <a:lnTo>
                  <a:pt x="699" y="977"/>
                </a:lnTo>
                <a:lnTo>
                  <a:pt x="756" y="998"/>
                </a:lnTo>
                <a:lnTo>
                  <a:pt x="813" y="1010"/>
                </a:lnTo>
                <a:lnTo>
                  <a:pt x="869" y="1010"/>
                </a:lnTo>
                <a:lnTo>
                  <a:pt x="921" y="1006"/>
                </a:lnTo>
                <a:lnTo>
                  <a:pt x="977" y="989"/>
                </a:lnTo>
                <a:lnTo>
                  <a:pt x="1034" y="973"/>
                </a:lnTo>
                <a:lnTo>
                  <a:pt x="1091" y="948"/>
                </a:lnTo>
                <a:lnTo>
                  <a:pt x="1142" y="923"/>
                </a:lnTo>
                <a:lnTo>
                  <a:pt x="1245" y="864"/>
                </a:lnTo>
                <a:lnTo>
                  <a:pt x="1336" y="810"/>
                </a:lnTo>
                <a:lnTo>
                  <a:pt x="1421" y="747"/>
                </a:lnTo>
                <a:lnTo>
                  <a:pt x="1466" y="714"/>
                </a:lnTo>
                <a:lnTo>
                  <a:pt x="1500" y="672"/>
                </a:lnTo>
                <a:lnTo>
                  <a:pt x="1540" y="626"/>
                </a:lnTo>
                <a:lnTo>
                  <a:pt x="1580" y="576"/>
                </a:lnTo>
                <a:lnTo>
                  <a:pt x="1620" y="518"/>
                </a:lnTo>
                <a:lnTo>
                  <a:pt x="1654" y="455"/>
                </a:lnTo>
                <a:lnTo>
                  <a:pt x="1694" y="388"/>
                </a:lnTo>
                <a:lnTo>
                  <a:pt x="1728" y="317"/>
                </a:lnTo>
                <a:lnTo>
                  <a:pt x="1802" y="163"/>
                </a:lnTo>
                <a:lnTo>
                  <a:pt x="187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60117" name="Rectangle 2069"/>
          <p:cNvSpPr>
            <a:spLocks noChangeArrowheads="1"/>
          </p:cNvSpPr>
          <p:nvPr/>
        </p:nvSpPr>
        <p:spPr bwMode="auto">
          <a:xfrm>
            <a:off x="5487988" y="2028825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CP</a:t>
            </a:r>
          </a:p>
        </p:txBody>
      </p:sp>
      <p:sp>
        <p:nvSpPr>
          <p:cNvPr id="260118" name="Rectangle 2070"/>
          <p:cNvSpPr>
            <a:spLocks noChangeArrowheads="1"/>
          </p:cNvSpPr>
          <p:nvPr/>
        </p:nvSpPr>
        <p:spPr bwMode="auto">
          <a:xfrm>
            <a:off x="3319463" y="1473200"/>
            <a:ext cx="2517775" cy="46672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/>
              <a:t>Pérdida económica</a:t>
            </a:r>
          </a:p>
        </p:txBody>
      </p:sp>
      <p:sp>
        <p:nvSpPr>
          <p:cNvPr id="260120" name="Oval 2072"/>
          <p:cNvSpPr>
            <a:spLocks noChangeArrowheads="1"/>
          </p:cNvSpPr>
          <p:nvPr/>
        </p:nvSpPr>
        <p:spPr bwMode="auto">
          <a:xfrm>
            <a:off x="3811588" y="4619625"/>
            <a:ext cx="149225" cy="149225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23" name="Line 2075"/>
          <p:cNvSpPr>
            <a:spLocks noChangeShapeType="1"/>
          </p:cNvSpPr>
          <p:nvPr/>
        </p:nvSpPr>
        <p:spPr bwMode="auto">
          <a:xfrm flipV="1">
            <a:off x="3886200" y="4695825"/>
            <a:ext cx="0" cy="1216025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124" name="Line 2076"/>
          <p:cNvSpPr>
            <a:spLocks noChangeShapeType="1"/>
          </p:cNvSpPr>
          <p:nvPr/>
        </p:nvSpPr>
        <p:spPr bwMode="auto">
          <a:xfrm flipV="1">
            <a:off x="3886200" y="4010025"/>
            <a:ext cx="0" cy="6064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0131" name="Group 2083"/>
          <p:cNvGrpSpPr>
            <a:grpSpLocks/>
          </p:cNvGrpSpPr>
          <p:nvPr/>
        </p:nvGrpSpPr>
        <p:grpSpPr bwMode="auto">
          <a:xfrm>
            <a:off x="2212975" y="3933825"/>
            <a:ext cx="1747838" cy="149225"/>
            <a:chOff x="1394" y="2401"/>
            <a:chExt cx="1101" cy="94"/>
          </a:xfrm>
        </p:grpSpPr>
        <p:sp>
          <p:nvSpPr>
            <p:cNvPr id="260121" name="Oval 2073"/>
            <p:cNvSpPr>
              <a:spLocks noChangeArrowheads="1"/>
            </p:cNvSpPr>
            <p:nvPr/>
          </p:nvSpPr>
          <p:spPr bwMode="auto">
            <a:xfrm>
              <a:off x="2401" y="2401"/>
              <a:ext cx="94" cy="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125" name="Line 2077"/>
            <p:cNvSpPr>
              <a:spLocks noChangeShapeType="1"/>
            </p:cNvSpPr>
            <p:nvPr/>
          </p:nvSpPr>
          <p:spPr bwMode="auto">
            <a:xfrm flipH="1">
              <a:off x="1394" y="2448"/>
              <a:ext cx="10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0127" name="Rectangle 2079"/>
          <p:cNvSpPr>
            <a:spLocks noChangeArrowheads="1"/>
          </p:cNvSpPr>
          <p:nvPr/>
        </p:nvSpPr>
        <p:spPr bwMode="auto">
          <a:xfrm>
            <a:off x="3582988" y="5915025"/>
            <a:ext cx="152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/>
              <a:t>  7        10</a:t>
            </a:r>
          </a:p>
        </p:txBody>
      </p:sp>
      <p:sp>
        <p:nvSpPr>
          <p:cNvPr id="260132" name="Rectangle 2084"/>
          <p:cNvSpPr>
            <a:spLocks noChangeArrowheads="1"/>
          </p:cNvSpPr>
          <p:nvPr/>
        </p:nvSpPr>
        <p:spPr bwMode="auto">
          <a:xfrm>
            <a:off x="1905000" y="5913438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0" grpId="0" animBg="1"/>
      <p:bldP spid="260123" grpId="0" animBg="1"/>
      <p:bldP spid="2601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Ajustes a largo plazo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Las fuerzas que operan en una industria competitiva aseguran que sólo una de estas situaciones sea posible a largo plazo.</a:t>
            </a:r>
          </a:p>
          <a:p>
            <a:pPr>
              <a:spcAft>
                <a:spcPct val="50000"/>
              </a:spcAft>
              <a:buFontTx/>
              <a:buNone/>
            </a:pPr>
            <a:r>
              <a:rPr lang="en-US"/>
              <a:t>	Una industria competitiva se a justa en dos formas:</a:t>
            </a:r>
          </a:p>
          <a:p>
            <a:pPr lvl="1">
              <a:spcAft>
                <a:spcPct val="50000"/>
              </a:spcAft>
            </a:pPr>
            <a:r>
              <a:rPr lang="es-MX">
                <a:solidFill>
                  <a:srgbClr val="000000"/>
                </a:solidFill>
              </a:rPr>
              <a:t>Entrada y salida</a:t>
            </a:r>
          </a:p>
          <a:p>
            <a:pPr lvl="1">
              <a:spcAft>
                <a:spcPct val="50000"/>
              </a:spcAft>
            </a:pPr>
            <a:r>
              <a:rPr lang="es-MX">
                <a:solidFill>
                  <a:srgbClr val="000000"/>
                </a:solidFill>
              </a:rPr>
              <a:t>Cambios en el tamaño de la planta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Entrada y salida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ct val="6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La posibilidad de un beneficio o pérdida persistente ocasiona que las empresas entren o salgan de una industria.</a:t>
            </a:r>
          </a:p>
          <a:p>
            <a:pPr>
              <a:lnSpc>
                <a:spcPct val="90000"/>
              </a:lnSpc>
              <a:spcAft>
                <a:spcPct val="60000"/>
              </a:spcAft>
              <a:buFontTx/>
              <a:buNone/>
            </a:pPr>
            <a:r>
              <a:rPr lang="es-MX">
                <a:solidFill>
                  <a:srgbClr val="000000"/>
                </a:solidFill>
              </a:rPr>
              <a:t>	Si las empresas participantes están obteniendo beneficios económicos, otras empresas entran a la industria.</a:t>
            </a:r>
          </a:p>
          <a:p>
            <a:pPr>
              <a:lnSpc>
                <a:spcPct val="90000"/>
              </a:lnSpc>
              <a:spcAft>
                <a:spcPct val="60000"/>
              </a:spcAft>
              <a:buFontTx/>
              <a:buNone/>
            </a:pPr>
            <a:r>
              <a:rPr lang="es-MX">
                <a:solidFill>
                  <a:srgbClr val="000000"/>
                </a:solidFill>
              </a:rPr>
              <a:t>	Si las empresas están teniendo pérdidas económicas, algunas de las empresas participantes salen de la industria.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Entrada y salida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n-US" sz="3200"/>
              <a:t>   </a:t>
            </a:r>
            <a:r>
              <a:rPr lang="es-MX">
                <a:solidFill>
                  <a:srgbClr val="000000"/>
                </a:solidFill>
              </a:rPr>
              <a:t>Esta entrada y salida de empresas influye sobre el precio, la cantidad producida y los beneficios económicos.</a:t>
            </a:r>
          </a:p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	</a:t>
            </a:r>
            <a:r>
              <a:rPr lang="es-MX">
                <a:solidFill>
                  <a:srgbClr val="FF0000"/>
                </a:solidFill>
              </a:rPr>
              <a:t>Veamos qué sucede cuando las empresas entran y salen de una industria.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4" name="Line 24"/>
          <p:cNvSpPr>
            <a:spLocks noChangeShapeType="1"/>
          </p:cNvSpPr>
          <p:nvPr/>
        </p:nvSpPr>
        <p:spPr bwMode="auto">
          <a:xfrm flipV="1">
            <a:off x="2209800" y="5334000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57" name="Freeform 17"/>
          <p:cNvSpPr>
            <a:spLocks/>
          </p:cNvSpPr>
          <p:nvPr/>
        </p:nvSpPr>
        <p:spPr bwMode="auto">
          <a:xfrm>
            <a:off x="3659188" y="3044825"/>
            <a:ext cx="1906587" cy="1682750"/>
          </a:xfrm>
          <a:custGeom>
            <a:avLst/>
            <a:gdLst/>
            <a:ahLst/>
            <a:cxnLst>
              <a:cxn ang="0">
                <a:pos x="0" y="1059"/>
              </a:cxn>
              <a:cxn ang="0">
                <a:pos x="84" y="1034"/>
              </a:cxn>
              <a:cxn ang="0">
                <a:pos x="168" y="1009"/>
              </a:cxn>
              <a:cxn ang="0">
                <a:pos x="252" y="974"/>
              </a:cxn>
              <a:cxn ang="0">
                <a:pos x="336" y="929"/>
              </a:cxn>
              <a:cxn ang="0">
                <a:pos x="420" y="869"/>
              </a:cxn>
              <a:cxn ang="0">
                <a:pos x="505" y="799"/>
              </a:cxn>
              <a:cxn ang="0">
                <a:pos x="589" y="724"/>
              </a:cxn>
              <a:cxn ang="0">
                <a:pos x="673" y="640"/>
              </a:cxn>
              <a:cxn ang="0">
                <a:pos x="718" y="595"/>
              </a:cxn>
              <a:cxn ang="0">
                <a:pos x="768" y="550"/>
              </a:cxn>
              <a:cxn ang="0">
                <a:pos x="869" y="450"/>
              </a:cxn>
              <a:cxn ang="0">
                <a:pos x="970" y="350"/>
              </a:cxn>
              <a:cxn ang="0">
                <a:pos x="1009" y="300"/>
              </a:cxn>
              <a:cxn ang="0">
                <a:pos x="1049" y="260"/>
              </a:cxn>
              <a:cxn ang="0">
                <a:pos x="1082" y="220"/>
              </a:cxn>
              <a:cxn ang="0">
                <a:pos x="1105" y="185"/>
              </a:cxn>
              <a:cxn ang="0">
                <a:pos x="1144" y="115"/>
              </a:cxn>
              <a:cxn ang="0">
                <a:pos x="1178" y="55"/>
              </a:cxn>
              <a:cxn ang="0">
                <a:pos x="1200" y="0"/>
              </a:cxn>
            </a:cxnLst>
            <a:rect l="0" t="0" r="r" b="b"/>
            <a:pathLst>
              <a:path w="1201" h="1060">
                <a:moveTo>
                  <a:pt x="0" y="1059"/>
                </a:moveTo>
                <a:lnTo>
                  <a:pt x="84" y="1034"/>
                </a:lnTo>
                <a:lnTo>
                  <a:pt x="168" y="1009"/>
                </a:lnTo>
                <a:lnTo>
                  <a:pt x="252" y="974"/>
                </a:lnTo>
                <a:lnTo>
                  <a:pt x="336" y="929"/>
                </a:lnTo>
                <a:lnTo>
                  <a:pt x="420" y="869"/>
                </a:lnTo>
                <a:lnTo>
                  <a:pt x="505" y="799"/>
                </a:lnTo>
                <a:lnTo>
                  <a:pt x="589" y="724"/>
                </a:lnTo>
                <a:lnTo>
                  <a:pt x="673" y="640"/>
                </a:lnTo>
                <a:lnTo>
                  <a:pt x="718" y="595"/>
                </a:lnTo>
                <a:lnTo>
                  <a:pt x="768" y="550"/>
                </a:lnTo>
                <a:lnTo>
                  <a:pt x="869" y="450"/>
                </a:lnTo>
                <a:lnTo>
                  <a:pt x="970" y="350"/>
                </a:lnTo>
                <a:lnTo>
                  <a:pt x="1009" y="300"/>
                </a:lnTo>
                <a:lnTo>
                  <a:pt x="1049" y="260"/>
                </a:lnTo>
                <a:lnTo>
                  <a:pt x="1082" y="220"/>
                </a:lnTo>
                <a:lnTo>
                  <a:pt x="1105" y="185"/>
                </a:lnTo>
                <a:lnTo>
                  <a:pt x="1144" y="115"/>
                </a:lnTo>
                <a:lnTo>
                  <a:pt x="1178" y="55"/>
                </a:lnTo>
                <a:lnTo>
                  <a:pt x="120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63872" name="Line 32"/>
          <p:cNvSpPr>
            <a:spLocks noChangeShapeType="1"/>
          </p:cNvSpPr>
          <p:nvPr/>
        </p:nvSpPr>
        <p:spPr bwMode="auto">
          <a:xfrm flipH="1">
            <a:off x="2212975" y="4724400"/>
            <a:ext cx="14446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73" name="Line 33"/>
          <p:cNvSpPr>
            <a:spLocks noChangeShapeType="1"/>
          </p:cNvSpPr>
          <p:nvPr/>
        </p:nvSpPr>
        <p:spPr bwMode="auto">
          <a:xfrm flipV="1">
            <a:off x="1828800" y="5257800"/>
            <a:ext cx="0" cy="3778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74" name="Line 34"/>
          <p:cNvSpPr>
            <a:spLocks noChangeShapeType="1"/>
          </p:cNvSpPr>
          <p:nvPr/>
        </p:nvSpPr>
        <p:spPr bwMode="auto">
          <a:xfrm flipV="1">
            <a:off x="2209800" y="4725988"/>
            <a:ext cx="0" cy="4540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78" name="Rectangle 38"/>
          <p:cNvSpPr>
            <a:spLocks noChangeArrowheads="1"/>
          </p:cNvSpPr>
          <p:nvPr/>
        </p:nvSpPr>
        <p:spPr bwMode="auto">
          <a:xfrm>
            <a:off x="5411788" y="2516188"/>
            <a:ext cx="503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0</a:t>
            </a: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3836988" y="3700463"/>
            <a:ext cx="628650" cy="593725"/>
            <a:chOff x="2417" y="2331"/>
            <a:chExt cx="396" cy="374"/>
          </a:xfrm>
        </p:grpSpPr>
        <p:sp>
          <p:nvSpPr>
            <p:cNvPr id="163844" name="AutoShape 4"/>
            <p:cNvSpPr>
              <a:spLocks noChangeArrowheads="1"/>
            </p:cNvSpPr>
            <p:nvPr/>
          </p:nvSpPr>
          <p:spPr bwMode="auto">
            <a:xfrm rot="7740000">
              <a:off x="2381" y="2367"/>
              <a:ext cx="188" cy="115"/>
            </a:xfrm>
            <a:prstGeom prst="triangle">
              <a:avLst>
                <a:gd name="adj" fmla="val 49981"/>
              </a:avLst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45" name="AutoShape 5"/>
            <p:cNvSpPr>
              <a:spLocks noChangeArrowheads="1"/>
            </p:cNvSpPr>
            <p:nvPr/>
          </p:nvSpPr>
          <p:spPr bwMode="auto">
            <a:xfrm rot="7740000">
              <a:off x="2505" y="2460"/>
              <a:ext cx="188" cy="115"/>
            </a:xfrm>
            <a:prstGeom prst="triangle">
              <a:avLst>
                <a:gd name="adj" fmla="val 49981"/>
              </a:avLst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46" name="AutoShape 6"/>
            <p:cNvSpPr>
              <a:spLocks noChangeArrowheads="1"/>
            </p:cNvSpPr>
            <p:nvPr/>
          </p:nvSpPr>
          <p:spPr bwMode="auto">
            <a:xfrm rot="7740000">
              <a:off x="2662" y="2553"/>
              <a:ext cx="188" cy="115"/>
            </a:xfrm>
            <a:prstGeom prst="triangle">
              <a:avLst>
                <a:gd name="adj" fmla="val 49981"/>
              </a:avLst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3152775" y="3305175"/>
            <a:ext cx="2689225" cy="19272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3852" name="Group 12"/>
          <p:cNvGrpSpPr>
            <a:grpSpLocks/>
          </p:cNvGrpSpPr>
          <p:nvPr/>
        </p:nvGrpSpPr>
        <p:grpSpPr bwMode="auto">
          <a:xfrm>
            <a:off x="4486275" y="4271963"/>
            <a:ext cx="623888" cy="444500"/>
            <a:chOff x="2826" y="2691"/>
            <a:chExt cx="393" cy="280"/>
          </a:xfrm>
        </p:grpSpPr>
        <p:sp>
          <p:nvSpPr>
            <p:cNvPr id="163849" name="AutoShape 9"/>
            <p:cNvSpPr>
              <a:spLocks noChangeArrowheads="1"/>
            </p:cNvSpPr>
            <p:nvPr/>
          </p:nvSpPr>
          <p:spPr bwMode="auto">
            <a:xfrm rot="18900000">
              <a:off x="3054" y="2873"/>
              <a:ext cx="165" cy="98"/>
            </a:xfrm>
            <a:prstGeom prst="triangle">
              <a:avLst>
                <a:gd name="adj" fmla="val 49981"/>
              </a:avLst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50" name="AutoShape 10"/>
            <p:cNvSpPr>
              <a:spLocks noChangeArrowheads="1"/>
            </p:cNvSpPr>
            <p:nvPr/>
          </p:nvSpPr>
          <p:spPr bwMode="auto">
            <a:xfrm rot="18900000">
              <a:off x="2954" y="2783"/>
              <a:ext cx="165" cy="97"/>
            </a:xfrm>
            <a:prstGeom prst="triangle">
              <a:avLst>
                <a:gd name="adj" fmla="val 49981"/>
              </a:avLst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51" name="AutoShape 11"/>
            <p:cNvSpPr>
              <a:spLocks noChangeArrowheads="1"/>
            </p:cNvSpPr>
            <p:nvPr/>
          </p:nvSpPr>
          <p:spPr bwMode="auto">
            <a:xfrm rot="18900000">
              <a:off x="2826" y="2691"/>
              <a:ext cx="165" cy="98"/>
            </a:xfrm>
            <a:prstGeom prst="triangle">
              <a:avLst>
                <a:gd name="adj" fmla="val 49981"/>
              </a:avLst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3152775" y="3305175"/>
            <a:ext cx="2689225" cy="19272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3910" name="Group 70"/>
          <p:cNvGrpSpPr>
            <a:grpSpLocks/>
          </p:cNvGrpSpPr>
          <p:nvPr/>
        </p:nvGrpSpPr>
        <p:grpSpPr bwMode="auto">
          <a:xfrm>
            <a:off x="5486400" y="3048000"/>
            <a:ext cx="992188" cy="533400"/>
            <a:chOff x="3456" y="1920"/>
            <a:chExt cx="625" cy="336"/>
          </a:xfrm>
        </p:grpSpPr>
        <p:sp>
          <p:nvSpPr>
            <p:cNvPr id="163854" name="AutoShape 14"/>
            <p:cNvSpPr>
              <a:spLocks noChangeArrowheads="1"/>
            </p:cNvSpPr>
            <p:nvPr/>
          </p:nvSpPr>
          <p:spPr bwMode="auto">
            <a:xfrm flipH="1">
              <a:off x="3456" y="1920"/>
              <a:ext cx="624" cy="336"/>
            </a:xfrm>
            <a:prstGeom prst="rightArrow">
              <a:avLst>
                <a:gd name="adj1" fmla="val 50000"/>
                <a:gd name="adj2" fmla="val 101584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55" name="Freeform 15"/>
            <p:cNvSpPr>
              <a:spLocks/>
            </p:cNvSpPr>
            <p:nvPr/>
          </p:nvSpPr>
          <p:spPr bwMode="auto">
            <a:xfrm>
              <a:off x="3924" y="2032"/>
              <a:ext cx="157" cy="16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168"/>
                </a:cxn>
                <a:cxn ang="0">
                  <a:pos x="156" y="168"/>
                </a:cxn>
                <a:cxn ang="0">
                  <a:pos x="156" y="0"/>
                </a:cxn>
              </a:cxnLst>
              <a:rect l="0" t="0" r="r" b="b"/>
              <a:pathLst>
                <a:path w="157" h="169">
                  <a:moveTo>
                    <a:pt x="156" y="0"/>
                  </a:moveTo>
                  <a:lnTo>
                    <a:pt x="0" y="168"/>
                  </a:lnTo>
                  <a:lnTo>
                    <a:pt x="156" y="168"/>
                  </a:lnTo>
                  <a:lnTo>
                    <a:pt x="156" y="0"/>
                  </a:lnTo>
                </a:path>
              </a:pathLst>
            </a:custGeom>
            <a:solidFill>
              <a:schemeClr val="bg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63858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Entrada y salida de empresas</a:t>
            </a:r>
          </a:p>
        </p:txBody>
      </p:sp>
      <p:sp>
        <p:nvSpPr>
          <p:cNvPr id="163859" name="Rectangle 19"/>
          <p:cNvSpPr>
            <a:spLocks noChangeArrowheads="1"/>
          </p:cNvSpPr>
          <p:nvPr/>
        </p:nvSpPr>
        <p:spPr bwMode="auto">
          <a:xfrm>
            <a:off x="3124200" y="60071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60" name="Line 20"/>
          <p:cNvSpPr>
            <a:spLocks noChangeShapeType="1"/>
          </p:cNvSpPr>
          <p:nvPr/>
        </p:nvSpPr>
        <p:spPr bwMode="auto">
          <a:xfrm>
            <a:off x="2209800" y="1489075"/>
            <a:ext cx="0" cy="3679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62" name="Rectangle 22"/>
          <p:cNvSpPr>
            <a:spLocks noChangeArrowheads="1"/>
          </p:cNvSpPr>
          <p:nvPr/>
        </p:nvSpPr>
        <p:spPr bwMode="auto">
          <a:xfrm>
            <a:off x="2971800" y="6207125"/>
            <a:ext cx="3819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Cantidad (miles de camisas por día)</a:t>
            </a:r>
          </a:p>
        </p:txBody>
      </p:sp>
      <p:sp>
        <p:nvSpPr>
          <p:cNvPr id="163863" name="Rectangle 23"/>
          <p:cNvSpPr>
            <a:spLocks noChangeArrowheads="1"/>
          </p:cNvSpPr>
          <p:nvPr/>
        </p:nvSpPr>
        <p:spPr bwMode="auto">
          <a:xfrm>
            <a:off x="2895600" y="5791200"/>
            <a:ext cx="330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6       7       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      9       10</a:t>
            </a:r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 flipV="1">
            <a:off x="2147888" y="507047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2147888" y="5222875"/>
            <a:ext cx="14605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867" name="Rectangle 27"/>
          <p:cNvSpPr>
            <a:spLocks noChangeArrowheads="1"/>
          </p:cNvSpPr>
          <p:nvPr/>
        </p:nvSpPr>
        <p:spPr bwMode="auto">
          <a:xfrm rot="16200000">
            <a:off x="-296862" y="3108325"/>
            <a:ext cx="3581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2000"/>
              <a:t>Precio ($ por camisa)</a:t>
            </a:r>
          </a:p>
        </p:txBody>
      </p:sp>
      <p:sp>
        <p:nvSpPr>
          <p:cNvPr id="163869" name="Line 29"/>
          <p:cNvSpPr>
            <a:spLocks noChangeShapeType="1"/>
          </p:cNvSpPr>
          <p:nvPr/>
        </p:nvSpPr>
        <p:spPr bwMode="auto">
          <a:xfrm>
            <a:off x="2209800" y="57848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3904" name="Group 64"/>
          <p:cNvGrpSpPr>
            <a:grpSpLocks/>
          </p:cNvGrpSpPr>
          <p:nvPr/>
        </p:nvGrpSpPr>
        <p:grpSpPr bwMode="auto">
          <a:xfrm>
            <a:off x="2209800" y="4192588"/>
            <a:ext cx="2360613" cy="149225"/>
            <a:chOff x="1392" y="2641"/>
            <a:chExt cx="1487" cy="94"/>
          </a:xfrm>
        </p:grpSpPr>
        <p:sp>
          <p:nvSpPr>
            <p:cNvPr id="163871" name="Oval 31"/>
            <p:cNvSpPr>
              <a:spLocks noChangeArrowheads="1"/>
            </p:cNvSpPr>
            <p:nvPr/>
          </p:nvSpPr>
          <p:spPr bwMode="auto">
            <a:xfrm>
              <a:off x="2785" y="2641"/>
              <a:ext cx="94" cy="9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 flipH="1">
              <a:off x="1392" y="2688"/>
              <a:ext cx="139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3876" name="Line 36"/>
          <p:cNvSpPr>
            <a:spLocks noChangeShapeType="1"/>
          </p:cNvSpPr>
          <p:nvPr/>
        </p:nvSpPr>
        <p:spPr bwMode="auto">
          <a:xfrm>
            <a:off x="4495800" y="4267200"/>
            <a:ext cx="0" cy="1511300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3912" name="Group 72"/>
          <p:cNvGrpSpPr>
            <a:grpSpLocks/>
          </p:cNvGrpSpPr>
          <p:nvPr/>
        </p:nvGrpSpPr>
        <p:grpSpPr bwMode="auto">
          <a:xfrm>
            <a:off x="3581400" y="2516188"/>
            <a:ext cx="3629025" cy="2211387"/>
            <a:chOff x="2256" y="1585"/>
            <a:chExt cx="2286" cy="1393"/>
          </a:xfrm>
        </p:grpSpPr>
        <p:grpSp>
          <p:nvGrpSpPr>
            <p:cNvPr id="163911" name="Group 71"/>
            <p:cNvGrpSpPr>
              <a:grpSpLocks/>
            </p:cNvGrpSpPr>
            <p:nvPr/>
          </p:nvGrpSpPr>
          <p:grpSpPr bwMode="auto">
            <a:xfrm>
              <a:off x="3265" y="1585"/>
              <a:ext cx="1277" cy="1393"/>
              <a:chOff x="3265" y="1585"/>
              <a:chExt cx="1277" cy="1393"/>
            </a:xfrm>
          </p:grpSpPr>
          <p:sp>
            <p:nvSpPr>
              <p:cNvPr id="163884" name="Freeform 44"/>
              <p:cNvSpPr>
                <a:spLocks/>
              </p:cNvSpPr>
              <p:nvPr/>
            </p:nvSpPr>
            <p:spPr bwMode="auto">
              <a:xfrm>
                <a:off x="3265" y="1918"/>
                <a:ext cx="961" cy="1060"/>
              </a:xfrm>
              <a:custGeom>
                <a:avLst/>
                <a:gdLst/>
                <a:ahLst/>
                <a:cxnLst>
                  <a:cxn ang="0">
                    <a:pos x="0" y="1059"/>
                  </a:cxn>
                  <a:cxn ang="0">
                    <a:pos x="68" y="1034"/>
                  </a:cxn>
                  <a:cxn ang="0">
                    <a:pos x="135" y="1009"/>
                  </a:cxn>
                  <a:cxn ang="0">
                    <a:pos x="203" y="974"/>
                  </a:cxn>
                  <a:cxn ang="0">
                    <a:pos x="270" y="929"/>
                  </a:cxn>
                  <a:cxn ang="0">
                    <a:pos x="338" y="869"/>
                  </a:cxn>
                  <a:cxn ang="0">
                    <a:pos x="406" y="799"/>
                  </a:cxn>
                  <a:cxn ang="0">
                    <a:pos x="473" y="724"/>
                  </a:cxn>
                  <a:cxn ang="0">
                    <a:pos x="541" y="640"/>
                  </a:cxn>
                  <a:cxn ang="0">
                    <a:pos x="581" y="595"/>
                  </a:cxn>
                  <a:cxn ang="0">
                    <a:pos x="615" y="550"/>
                  </a:cxn>
                  <a:cxn ang="0">
                    <a:pos x="703" y="450"/>
                  </a:cxn>
                  <a:cxn ang="0">
                    <a:pos x="777" y="350"/>
                  </a:cxn>
                  <a:cxn ang="0">
                    <a:pos x="811" y="300"/>
                  </a:cxn>
                  <a:cxn ang="0">
                    <a:pos x="838" y="260"/>
                  </a:cxn>
                  <a:cxn ang="0">
                    <a:pos x="886" y="185"/>
                  </a:cxn>
                  <a:cxn ang="0">
                    <a:pos x="913" y="115"/>
                  </a:cxn>
                  <a:cxn ang="0">
                    <a:pos x="940" y="55"/>
                  </a:cxn>
                  <a:cxn ang="0">
                    <a:pos x="960" y="0"/>
                  </a:cxn>
                </a:cxnLst>
                <a:rect l="0" t="0" r="r" b="b"/>
                <a:pathLst>
                  <a:path w="961" h="1060">
                    <a:moveTo>
                      <a:pt x="0" y="1059"/>
                    </a:moveTo>
                    <a:lnTo>
                      <a:pt x="68" y="1034"/>
                    </a:lnTo>
                    <a:lnTo>
                      <a:pt x="135" y="1009"/>
                    </a:lnTo>
                    <a:lnTo>
                      <a:pt x="203" y="974"/>
                    </a:lnTo>
                    <a:lnTo>
                      <a:pt x="270" y="929"/>
                    </a:lnTo>
                    <a:lnTo>
                      <a:pt x="338" y="869"/>
                    </a:lnTo>
                    <a:lnTo>
                      <a:pt x="406" y="799"/>
                    </a:lnTo>
                    <a:lnTo>
                      <a:pt x="473" y="724"/>
                    </a:lnTo>
                    <a:lnTo>
                      <a:pt x="541" y="640"/>
                    </a:lnTo>
                    <a:lnTo>
                      <a:pt x="581" y="595"/>
                    </a:lnTo>
                    <a:lnTo>
                      <a:pt x="615" y="550"/>
                    </a:lnTo>
                    <a:lnTo>
                      <a:pt x="703" y="450"/>
                    </a:lnTo>
                    <a:lnTo>
                      <a:pt x="777" y="350"/>
                    </a:lnTo>
                    <a:lnTo>
                      <a:pt x="811" y="300"/>
                    </a:lnTo>
                    <a:lnTo>
                      <a:pt x="838" y="260"/>
                    </a:lnTo>
                    <a:lnTo>
                      <a:pt x="886" y="185"/>
                    </a:lnTo>
                    <a:lnTo>
                      <a:pt x="913" y="115"/>
                    </a:lnTo>
                    <a:lnTo>
                      <a:pt x="940" y="55"/>
                    </a:lnTo>
                    <a:lnTo>
                      <a:pt x="96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3886" name="Rectangle 46"/>
              <p:cNvSpPr>
                <a:spLocks noChangeArrowheads="1"/>
              </p:cNvSpPr>
              <p:nvPr/>
            </p:nvSpPr>
            <p:spPr bwMode="auto">
              <a:xfrm>
                <a:off x="4225" y="1585"/>
                <a:ext cx="317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/>
                  <a:t>O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 flipH="1">
              <a:off x="2256" y="2976"/>
              <a:ext cx="95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3882" name="Group 42"/>
          <p:cNvGrpSpPr>
            <a:grpSpLocks/>
          </p:cNvGrpSpPr>
          <p:nvPr/>
        </p:nvGrpSpPr>
        <p:grpSpPr bwMode="auto">
          <a:xfrm>
            <a:off x="1752600" y="3505200"/>
            <a:ext cx="485775" cy="1444625"/>
            <a:chOff x="1104" y="2208"/>
            <a:chExt cx="306" cy="910"/>
          </a:xfrm>
        </p:grpSpPr>
        <p:sp>
          <p:nvSpPr>
            <p:cNvPr id="163879" name="Rectangle 39"/>
            <p:cNvSpPr>
              <a:spLocks noChangeArrowheads="1"/>
            </p:cNvSpPr>
            <p:nvPr/>
          </p:nvSpPr>
          <p:spPr bwMode="auto">
            <a:xfrm>
              <a:off x="1104" y="2208"/>
              <a:ext cx="30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163880" name="Rectangle 40"/>
            <p:cNvSpPr>
              <a:spLocks noChangeArrowheads="1"/>
            </p:cNvSpPr>
            <p:nvPr/>
          </p:nvSpPr>
          <p:spPr bwMode="auto">
            <a:xfrm>
              <a:off x="1104" y="2832"/>
              <a:ext cx="30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163881" name="Rectangle 41"/>
            <p:cNvSpPr>
              <a:spLocks noChangeArrowheads="1"/>
            </p:cNvSpPr>
            <p:nvPr/>
          </p:nvSpPr>
          <p:spPr bwMode="auto">
            <a:xfrm>
              <a:off x="1104" y="2520"/>
              <a:ext cx="30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20</a:t>
              </a:r>
              <a:endParaRPr lang="en-US"/>
            </a:p>
          </p:txBody>
        </p:sp>
      </p:grpSp>
      <p:sp>
        <p:nvSpPr>
          <p:cNvPr id="163883" name="Rectangle 43"/>
          <p:cNvSpPr>
            <a:spLocks noChangeArrowheads="1"/>
          </p:cNvSpPr>
          <p:nvPr/>
        </p:nvSpPr>
        <p:spPr bwMode="auto">
          <a:xfrm>
            <a:off x="5945188" y="4954588"/>
            <a:ext cx="503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grpSp>
        <p:nvGrpSpPr>
          <p:cNvPr id="163905" name="Group 65"/>
          <p:cNvGrpSpPr>
            <a:grpSpLocks/>
          </p:cNvGrpSpPr>
          <p:nvPr/>
        </p:nvGrpSpPr>
        <p:grpSpPr bwMode="auto">
          <a:xfrm>
            <a:off x="5030788" y="4649788"/>
            <a:ext cx="149225" cy="1128712"/>
            <a:chOff x="3169" y="2929"/>
            <a:chExt cx="94" cy="711"/>
          </a:xfrm>
        </p:grpSpPr>
        <p:sp>
          <p:nvSpPr>
            <p:cNvPr id="163885" name="Oval 45"/>
            <p:cNvSpPr>
              <a:spLocks noChangeArrowheads="1"/>
            </p:cNvSpPr>
            <p:nvPr/>
          </p:nvSpPr>
          <p:spPr bwMode="auto">
            <a:xfrm>
              <a:off x="3169" y="2929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87" name="Line 47"/>
            <p:cNvSpPr>
              <a:spLocks noChangeShapeType="1"/>
            </p:cNvSpPr>
            <p:nvPr/>
          </p:nvSpPr>
          <p:spPr bwMode="auto">
            <a:xfrm>
              <a:off x="3216" y="3034"/>
              <a:ext cx="0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3906" name="Group 66"/>
          <p:cNvGrpSpPr>
            <a:grpSpLocks/>
          </p:cNvGrpSpPr>
          <p:nvPr/>
        </p:nvGrpSpPr>
        <p:grpSpPr bwMode="auto">
          <a:xfrm>
            <a:off x="4419600" y="2971800"/>
            <a:ext cx="990600" cy="533400"/>
            <a:chOff x="2784" y="1872"/>
            <a:chExt cx="624" cy="336"/>
          </a:xfrm>
        </p:grpSpPr>
        <p:sp>
          <p:nvSpPr>
            <p:cNvPr id="163888" name="AutoShape 48"/>
            <p:cNvSpPr>
              <a:spLocks noChangeArrowheads="1"/>
            </p:cNvSpPr>
            <p:nvPr/>
          </p:nvSpPr>
          <p:spPr bwMode="auto">
            <a:xfrm>
              <a:off x="2784" y="1872"/>
              <a:ext cx="624" cy="336"/>
            </a:xfrm>
            <a:prstGeom prst="rightArrow">
              <a:avLst>
                <a:gd name="adj1" fmla="val 50000"/>
                <a:gd name="adj2" fmla="val 10155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89" name="Freeform 49"/>
            <p:cNvSpPr>
              <a:spLocks/>
            </p:cNvSpPr>
            <p:nvPr/>
          </p:nvSpPr>
          <p:spPr bwMode="auto">
            <a:xfrm>
              <a:off x="2784" y="1928"/>
              <a:ext cx="157" cy="169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156" y="0"/>
                </a:cxn>
                <a:cxn ang="0">
                  <a:pos x="0" y="0"/>
                </a:cxn>
                <a:cxn ang="0">
                  <a:pos x="0" y="168"/>
                </a:cxn>
              </a:cxnLst>
              <a:rect l="0" t="0" r="r" b="b"/>
              <a:pathLst>
                <a:path w="157" h="169">
                  <a:moveTo>
                    <a:pt x="0" y="168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solidFill>
              <a:schemeClr val="bg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63891" name="Freeform 51"/>
          <p:cNvSpPr>
            <a:spLocks/>
          </p:cNvSpPr>
          <p:nvPr/>
        </p:nvSpPr>
        <p:spPr bwMode="auto">
          <a:xfrm>
            <a:off x="2744788" y="2968625"/>
            <a:ext cx="1677987" cy="1377950"/>
          </a:xfrm>
          <a:custGeom>
            <a:avLst/>
            <a:gdLst/>
            <a:ahLst/>
            <a:cxnLst>
              <a:cxn ang="0">
                <a:pos x="0" y="867"/>
              </a:cxn>
              <a:cxn ang="0">
                <a:pos x="76" y="849"/>
              </a:cxn>
              <a:cxn ang="0">
                <a:pos x="147" y="826"/>
              </a:cxn>
              <a:cxn ang="0">
                <a:pos x="223" y="798"/>
              </a:cxn>
              <a:cxn ang="0">
                <a:pos x="294" y="761"/>
              </a:cxn>
              <a:cxn ang="0">
                <a:pos x="370" y="715"/>
              </a:cxn>
              <a:cxn ang="0">
                <a:pos x="446" y="660"/>
              </a:cxn>
              <a:cxn ang="0">
                <a:pos x="517" y="595"/>
              </a:cxn>
              <a:cxn ang="0">
                <a:pos x="593" y="526"/>
              </a:cxn>
              <a:cxn ang="0">
                <a:pos x="633" y="489"/>
              </a:cxn>
              <a:cxn ang="0">
                <a:pos x="677" y="452"/>
              </a:cxn>
              <a:cxn ang="0">
                <a:pos x="766" y="369"/>
              </a:cxn>
              <a:cxn ang="0">
                <a:pos x="855" y="286"/>
              </a:cxn>
              <a:cxn ang="0">
                <a:pos x="891" y="249"/>
              </a:cxn>
              <a:cxn ang="0">
                <a:pos x="922" y="212"/>
              </a:cxn>
              <a:cxn ang="0">
                <a:pos x="949" y="180"/>
              </a:cxn>
              <a:cxn ang="0">
                <a:pos x="971" y="153"/>
              </a:cxn>
              <a:cxn ang="0">
                <a:pos x="1007" y="97"/>
              </a:cxn>
              <a:cxn ang="0">
                <a:pos x="1034" y="46"/>
              </a:cxn>
              <a:cxn ang="0">
                <a:pos x="1056" y="0"/>
              </a:cxn>
            </a:cxnLst>
            <a:rect l="0" t="0" r="r" b="b"/>
            <a:pathLst>
              <a:path w="1057" h="868">
                <a:moveTo>
                  <a:pt x="0" y="867"/>
                </a:moveTo>
                <a:lnTo>
                  <a:pt x="76" y="849"/>
                </a:lnTo>
                <a:lnTo>
                  <a:pt x="147" y="826"/>
                </a:lnTo>
                <a:lnTo>
                  <a:pt x="223" y="798"/>
                </a:lnTo>
                <a:lnTo>
                  <a:pt x="294" y="761"/>
                </a:lnTo>
                <a:lnTo>
                  <a:pt x="370" y="715"/>
                </a:lnTo>
                <a:lnTo>
                  <a:pt x="446" y="660"/>
                </a:lnTo>
                <a:lnTo>
                  <a:pt x="517" y="595"/>
                </a:lnTo>
                <a:lnTo>
                  <a:pt x="593" y="526"/>
                </a:lnTo>
                <a:lnTo>
                  <a:pt x="633" y="489"/>
                </a:lnTo>
                <a:lnTo>
                  <a:pt x="677" y="452"/>
                </a:lnTo>
                <a:lnTo>
                  <a:pt x="766" y="369"/>
                </a:lnTo>
                <a:lnTo>
                  <a:pt x="855" y="286"/>
                </a:lnTo>
                <a:lnTo>
                  <a:pt x="891" y="249"/>
                </a:lnTo>
                <a:lnTo>
                  <a:pt x="922" y="212"/>
                </a:lnTo>
                <a:lnTo>
                  <a:pt x="949" y="180"/>
                </a:lnTo>
                <a:lnTo>
                  <a:pt x="971" y="153"/>
                </a:lnTo>
                <a:lnTo>
                  <a:pt x="1007" y="97"/>
                </a:lnTo>
                <a:lnTo>
                  <a:pt x="1034" y="46"/>
                </a:lnTo>
                <a:lnTo>
                  <a:pt x="1056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63892" name="Rectangle 52"/>
          <p:cNvSpPr>
            <a:spLocks noChangeArrowheads="1"/>
          </p:cNvSpPr>
          <p:nvPr/>
        </p:nvSpPr>
        <p:spPr bwMode="auto">
          <a:xfrm>
            <a:off x="4344988" y="2516188"/>
            <a:ext cx="503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1</a:t>
            </a:r>
          </a:p>
        </p:txBody>
      </p:sp>
      <p:grpSp>
        <p:nvGrpSpPr>
          <p:cNvPr id="163908" name="Group 68"/>
          <p:cNvGrpSpPr>
            <a:grpSpLocks/>
          </p:cNvGrpSpPr>
          <p:nvPr/>
        </p:nvGrpSpPr>
        <p:grpSpPr bwMode="auto">
          <a:xfrm>
            <a:off x="2212975" y="3659188"/>
            <a:ext cx="1595438" cy="2119312"/>
            <a:chOff x="1394" y="2305"/>
            <a:chExt cx="1005" cy="1335"/>
          </a:xfrm>
        </p:grpSpPr>
        <p:sp>
          <p:nvSpPr>
            <p:cNvPr id="163896" name="Oval 56"/>
            <p:cNvSpPr>
              <a:spLocks noChangeArrowheads="1"/>
            </p:cNvSpPr>
            <p:nvPr/>
          </p:nvSpPr>
          <p:spPr bwMode="auto">
            <a:xfrm>
              <a:off x="2305" y="2305"/>
              <a:ext cx="94" cy="9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97" name="Line 57"/>
            <p:cNvSpPr>
              <a:spLocks noChangeShapeType="1"/>
            </p:cNvSpPr>
            <p:nvPr/>
          </p:nvSpPr>
          <p:spPr bwMode="auto">
            <a:xfrm flipH="1">
              <a:off x="1394" y="2352"/>
              <a:ext cx="9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898" name="Line 58"/>
            <p:cNvSpPr>
              <a:spLocks noChangeShapeType="1"/>
            </p:cNvSpPr>
            <p:nvPr/>
          </p:nvSpPr>
          <p:spPr bwMode="auto">
            <a:xfrm>
              <a:off x="2352" y="2362"/>
              <a:ext cx="0" cy="1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3916" name="Group 76"/>
          <p:cNvGrpSpPr>
            <a:grpSpLocks/>
          </p:cNvGrpSpPr>
          <p:nvPr/>
        </p:nvGrpSpPr>
        <p:grpSpPr bwMode="auto">
          <a:xfrm>
            <a:off x="4054475" y="1363663"/>
            <a:ext cx="1193800" cy="1836737"/>
            <a:chOff x="2554" y="859"/>
            <a:chExt cx="752" cy="1157"/>
          </a:xfrm>
        </p:grpSpPr>
        <p:sp>
          <p:nvSpPr>
            <p:cNvPr id="163915" name="Line 75"/>
            <p:cNvSpPr>
              <a:spLocks noChangeShapeType="1"/>
            </p:cNvSpPr>
            <p:nvPr/>
          </p:nvSpPr>
          <p:spPr bwMode="auto">
            <a:xfrm>
              <a:off x="3120" y="1392"/>
              <a:ext cx="4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13" name="Text Box 73"/>
            <p:cNvSpPr txBox="1">
              <a:spLocks noChangeArrowheads="1"/>
            </p:cNvSpPr>
            <p:nvPr/>
          </p:nvSpPr>
          <p:spPr bwMode="auto">
            <a:xfrm>
              <a:off x="2554" y="859"/>
              <a:ext cx="752" cy="5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La entrada</a:t>
              </a:r>
            </a:p>
            <a:p>
              <a:r>
                <a:rPr lang="en-US" sz="1800"/>
                <a:t>aumenta la</a:t>
              </a:r>
            </a:p>
            <a:p>
              <a:r>
                <a:rPr lang="en-US" sz="1800"/>
                <a:t>oferta</a:t>
              </a:r>
            </a:p>
          </p:txBody>
        </p:sp>
      </p:grpSp>
      <p:grpSp>
        <p:nvGrpSpPr>
          <p:cNvPr id="163918" name="Group 78"/>
          <p:cNvGrpSpPr>
            <a:grpSpLocks/>
          </p:cNvGrpSpPr>
          <p:nvPr/>
        </p:nvGrpSpPr>
        <p:grpSpPr bwMode="auto">
          <a:xfrm>
            <a:off x="6172200" y="3276600"/>
            <a:ext cx="1847850" cy="1187450"/>
            <a:chOff x="3888" y="2064"/>
            <a:chExt cx="1164" cy="748"/>
          </a:xfrm>
        </p:grpSpPr>
        <p:sp>
          <p:nvSpPr>
            <p:cNvPr id="163917" name="Line 77"/>
            <p:cNvSpPr>
              <a:spLocks noChangeShapeType="1"/>
            </p:cNvSpPr>
            <p:nvPr/>
          </p:nvSpPr>
          <p:spPr bwMode="auto">
            <a:xfrm flipH="1" flipV="1">
              <a:off x="3888" y="206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14" name="Text Box 74"/>
            <p:cNvSpPr txBox="1">
              <a:spLocks noChangeArrowheads="1"/>
            </p:cNvSpPr>
            <p:nvPr/>
          </p:nvSpPr>
          <p:spPr bwMode="auto">
            <a:xfrm>
              <a:off x="4032" y="2400"/>
              <a:ext cx="1020" cy="41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La salida</a:t>
              </a:r>
            </a:p>
            <a:p>
              <a:r>
                <a:rPr lang="en-US" sz="1800"/>
                <a:t>reduce la oferta</a:t>
              </a:r>
            </a:p>
          </p:txBody>
        </p:sp>
      </p:grpSp>
      <p:sp>
        <p:nvSpPr>
          <p:cNvPr id="163919" name="Rectangle 79"/>
          <p:cNvSpPr>
            <a:spLocks noChangeArrowheads="1"/>
          </p:cNvSpPr>
          <p:nvPr/>
        </p:nvSpPr>
        <p:spPr bwMode="auto">
          <a:xfrm>
            <a:off x="1905000" y="579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grpSp>
        <p:nvGrpSpPr>
          <p:cNvPr id="163927" name="Group 87"/>
          <p:cNvGrpSpPr>
            <a:grpSpLocks/>
          </p:cNvGrpSpPr>
          <p:nvPr/>
        </p:nvGrpSpPr>
        <p:grpSpPr bwMode="auto">
          <a:xfrm>
            <a:off x="2366963" y="5715000"/>
            <a:ext cx="263525" cy="166688"/>
            <a:chOff x="1488" y="3600"/>
            <a:chExt cx="166" cy="105"/>
          </a:xfrm>
        </p:grpSpPr>
        <p:sp>
          <p:nvSpPr>
            <p:cNvPr id="163868" name="Line 28"/>
            <p:cNvSpPr>
              <a:spLocks noChangeShapeType="1"/>
            </p:cNvSpPr>
            <p:nvPr/>
          </p:nvSpPr>
          <p:spPr bwMode="auto">
            <a:xfrm flipV="1">
              <a:off x="1488" y="3600"/>
              <a:ext cx="7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26" name="Line 86"/>
            <p:cNvSpPr>
              <a:spLocks noChangeShapeType="1"/>
            </p:cNvSpPr>
            <p:nvPr/>
          </p:nvSpPr>
          <p:spPr bwMode="auto">
            <a:xfrm flipV="1">
              <a:off x="1584" y="3600"/>
              <a:ext cx="7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3928" name="Line 88"/>
          <p:cNvSpPr>
            <a:spLocks noChangeShapeType="1"/>
          </p:cNvSpPr>
          <p:nvPr/>
        </p:nvSpPr>
        <p:spPr bwMode="auto">
          <a:xfrm>
            <a:off x="2590800" y="5791200"/>
            <a:ext cx="434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Entrada y salida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ln/>
        </p:spPr>
        <p:txBody>
          <a:bodyPr/>
          <a:lstStyle/>
          <a:p>
            <a:pPr algn="ctr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Puntos sobresalientes</a:t>
            </a:r>
          </a:p>
          <a:p>
            <a:pPr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A medida que entran nuevas empresas a la industria, el precio cae y los beneficios económicos de cada empresa existente disminuyen.</a:t>
            </a:r>
          </a:p>
          <a:p>
            <a:pPr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s-MX">
                <a:solidFill>
                  <a:srgbClr val="000000"/>
                </a:solidFill>
              </a:rPr>
              <a:t>	A medida que las  empresas abandonan una industria, el precio se eleva y la pérdida económica de cada empresa que permanece dentro de la industria tiende a disminuir.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47663"/>
            <a:ext cx="7924800" cy="995362"/>
          </a:xfrm>
          <a:noFill/>
          <a:ln/>
        </p:spPr>
        <p:txBody>
          <a:bodyPr/>
          <a:lstStyle/>
          <a:p>
            <a:r>
              <a:rPr lang="en-US"/>
              <a:t>Cambios en el tamaño de la planta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70000"/>
              </a:spcAft>
              <a:buFontTx/>
              <a:buNone/>
            </a:pPr>
            <a:r>
              <a:rPr lang="en-US" sz="3200"/>
              <a:t>	</a:t>
            </a:r>
            <a:r>
              <a:rPr lang="es-MX" sz="3200">
                <a:solidFill>
                  <a:srgbClr val="000000"/>
                </a:solidFill>
              </a:rPr>
              <a:t>Una empresa cambia el tamaño de su planta cuando puede bajar sus costos y aumentar su beneficio económico.	</a:t>
            </a:r>
          </a:p>
          <a:p>
            <a:pPr>
              <a:spcAft>
                <a:spcPct val="70000"/>
              </a:spcAft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Veamos cómo una empresa puede aumentar su beneficio al aumentar el  tamaño de su planta.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2209800" y="1616075"/>
            <a:ext cx="0" cy="428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2754313" y="5905500"/>
            <a:ext cx="3760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4492625" y="6248400"/>
            <a:ext cx="290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Cantidad (camisas por día)</a:t>
            </a:r>
            <a:endParaRPr lang="en-US" sz="1600"/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 rot="16200000">
            <a:off x="233363" y="2947988"/>
            <a:ext cx="23558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Precio ($ por camisa)</a:t>
            </a:r>
            <a:endParaRPr lang="en-US" sz="1600"/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1676400" y="454025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1676400" y="316865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1676400" y="187325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 flipV="1">
            <a:off x="2479675" y="5819775"/>
            <a:ext cx="635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 flipV="1">
            <a:off x="2708275" y="5819775"/>
            <a:ext cx="635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0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>
                <a:solidFill>
                  <a:srgbClr val="000000"/>
                </a:solidFill>
              </a:rPr>
              <a:t>Tamaño de planta y equilibrio a largo plazo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2219325" y="591185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1676400" y="3778250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3490913" y="5954713"/>
            <a:ext cx="170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  6              8</a:t>
            </a:r>
          </a:p>
        </p:txBody>
      </p:sp>
      <p:grpSp>
        <p:nvGrpSpPr>
          <p:cNvPr id="174119" name="Group 39"/>
          <p:cNvGrpSpPr>
            <a:grpSpLocks/>
          </p:cNvGrpSpPr>
          <p:nvPr/>
        </p:nvGrpSpPr>
        <p:grpSpPr bwMode="auto">
          <a:xfrm>
            <a:off x="3051175" y="2179638"/>
            <a:ext cx="2008188" cy="1220787"/>
            <a:chOff x="1922" y="1324"/>
            <a:chExt cx="1265" cy="769"/>
          </a:xfrm>
        </p:grpSpPr>
        <p:sp>
          <p:nvSpPr>
            <p:cNvPr id="174102" name="Freeform 22"/>
            <p:cNvSpPr>
              <a:spLocks/>
            </p:cNvSpPr>
            <p:nvPr/>
          </p:nvSpPr>
          <p:spPr bwMode="auto">
            <a:xfrm>
              <a:off x="1922" y="1516"/>
              <a:ext cx="960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92"/>
                </a:cxn>
                <a:cxn ang="0">
                  <a:pos x="37" y="180"/>
                </a:cxn>
                <a:cxn ang="0">
                  <a:pos x="60" y="265"/>
                </a:cxn>
                <a:cxn ang="0">
                  <a:pos x="92" y="336"/>
                </a:cxn>
                <a:cxn ang="0">
                  <a:pos x="138" y="396"/>
                </a:cxn>
                <a:cxn ang="0">
                  <a:pos x="189" y="449"/>
                </a:cxn>
                <a:cxn ang="0">
                  <a:pos x="240" y="491"/>
                </a:cxn>
                <a:cxn ang="0">
                  <a:pos x="286" y="527"/>
                </a:cxn>
                <a:cxn ang="0">
                  <a:pos x="323" y="551"/>
                </a:cxn>
                <a:cxn ang="0">
                  <a:pos x="360" y="565"/>
                </a:cxn>
                <a:cxn ang="0">
                  <a:pos x="392" y="572"/>
                </a:cxn>
                <a:cxn ang="0">
                  <a:pos x="429" y="576"/>
                </a:cxn>
                <a:cxn ang="0">
                  <a:pos x="470" y="576"/>
                </a:cxn>
                <a:cxn ang="0">
                  <a:pos x="521" y="569"/>
                </a:cxn>
                <a:cxn ang="0">
                  <a:pos x="567" y="555"/>
                </a:cxn>
                <a:cxn ang="0">
                  <a:pos x="595" y="544"/>
                </a:cxn>
                <a:cxn ang="0">
                  <a:pos x="622" y="527"/>
                </a:cxn>
                <a:cxn ang="0">
                  <a:pos x="650" y="505"/>
                </a:cxn>
                <a:cxn ang="0">
                  <a:pos x="682" y="481"/>
                </a:cxn>
                <a:cxn ang="0">
                  <a:pos x="715" y="452"/>
                </a:cxn>
                <a:cxn ang="0">
                  <a:pos x="752" y="424"/>
                </a:cxn>
                <a:cxn ang="0">
                  <a:pos x="811" y="353"/>
                </a:cxn>
                <a:cxn ang="0">
                  <a:pos x="839" y="322"/>
                </a:cxn>
                <a:cxn ang="0">
                  <a:pos x="862" y="286"/>
                </a:cxn>
                <a:cxn ang="0">
                  <a:pos x="899" y="219"/>
                </a:cxn>
                <a:cxn ang="0">
                  <a:pos x="922" y="148"/>
                </a:cxn>
                <a:cxn ang="0">
                  <a:pos x="941" y="74"/>
                </a:cxn>
                <a:cxn ang="0">
                  <a:pos x="959" y="0"/>
                </a:cxn>
              </a:cxnLst>
              <a:rect l="0" t="0" r="r" b="b"/>
              <a:pathLst>
                <a:path w="960" h="577">
                  <a:moveTo>
                    <a:pt x="0" y="0"/>
                  </a:moveTo>
                  <a:lnTo>
                    <a:pt x="19" y="92"/>
                  </a:lnTo>
                  <a:lnTo>
                    <a:pt x="37" y="180"/>
                  </a:lnTo>
                  <a:lnTo>
                    <a:pt x="60" y="265"/>
                  </a:lnTo>
                  <a:lnTo>
                    <a:pt x="92" y="336"/>
                  </a:lnTo>
                  <a:lnTo>
                    <a:pt x="138" y="396"/>
                  </a:lnTo>
                  <a:lnTo>
                    <a:pt x="189" y="449"/>
                  </a:lnTo>
                  <a:lnTo>
                    <a:pt x="240" y="491"/>
                  </a:lnTo>
                  <a:lnTo>
                    <a:pt x="286" y="527"/>
                  </a:lnTo>
                  <a:lnTo>
                    <a:pt x="323" y="551"/>
                  </a:lnTo>
                  <a:lnTo>
                    <a:pt x="360" y="565"/>
                  </a:lnTo>
                  <a:lnTo>
                    <a:pt x="392" y="572"/>
                  </a:lnTo>
                  <a:lnTo>
                    <a:pt x="429" y="576"/>
                  </a:lnTo>
                  <a:lnTo>
                    <a:pt x="470" y="576"/>
                  </a:lnTo>
                  <a:lnTo>
                    <a:pt x="521" y="569"/>
                  </a:lnTo>
                  <a:lnTo>
                    <a:pt x="567" y="555"/>
                  </a:lnTo>
                  <a:lnTo>
                    <a:pt x="595" y="544"/>
                  </a:lnTo>
                  <a:lnTo>
                    <a:pt x="622" y="527"/>
                  </a:lnTo>
                  <a:lnTo>
                    <a:pt x="650" y="505"/>
                  </a:lnTo>
                  <a:lnTo>
                    <a:pt x="682" y="481"/>
                  </a:lnTo>
                  <a:lnTo>
                    <a:pt x="715" y="452"/>
                  </a:lnTo>
                  <a:lnTo>
                    <a:pt x="752" y="424"/>
                  </a:lnTo>
                  <a:lnTo>
                    <a:pt x="811" y="353"/>
                  </a:lnTo>
                  <a:lnTo>
                    <a:pt x="839" y="322"/>
                  </a:lnTo>
                  <a:lnTo>
                    <a:pt x="862" y="286"/>
                  </a:lnTo>
                  <a:lnTo>
                    <a:pt x="899" y="219"/>
                  </a:lnTo>
                  <a:lnTo>
                    <a:pt x="922" y="148"/>
                  </a:lnTo>
                  <a:lnTo>
                    <a:pt x="941" y="74"/>
                  </a:lnTo>
                  <a:lnTo>
                    <a:pt x="959" y="0"/>
                  </a:lnTo>
                </a:path>
              </a:pathLst>
            </a:custGeom>
            <a:noFill/>
            <a:ln w="38100" cap="rnd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74105" name="Rectangle 25"/>
            <p:cNvSpPr>
              <a:spLocks noChangeArrowheads="1"/>
            </p:cNvSpPr>
            <p:nvPr/>
          </p:nvSpPr>
          <p:spPr bwMode="auto">
            <a:xfrm>
              <a:off x="2689" y="132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b="1"/>
                <a:t>CPCP</a:t>
              </a:r>
              <a:r>
                <a:rPr lang="en-US" sz="1600" b="1" baseline="-25000"/>
                <a:t>0</a:t>
              </a:r>
            </a:p>
          </p:txBody>
        </p:sp>
      </p:grpSp>
      <p:grpSp>
        <p:nvGrpSpPr>
          <p:cNvPr id="174118" name="Group 38"/>
          <p:cNvGrpSpPr>
            <a:grpSpLocks/>
          </p:cNvGrpSpPr>
          <p:nvPr/>
        </p:nvGrpSpPr>
        <p:grpSpPr bwMode="auto">
          <a:xfrm>
            <a:off x="3200400" y="1951038"/>
            <a:ext cx="1047750" cy="1982787"/>
            <a:chOff x="2016" y="1180"/>
            <a:chExt cx="660" cy="1249"/>
          </a:xfrm>
        </p:grpSpPr>
        <p:sp>
          <p:nvSpPr>
            <p:cNvPr id="174103" name="Freeform 23"/>
            <p:cNvSpPr>
              <a:spLocks/>
            </p:cNvSpPr>
            <p:nvPr/>
          </p:nvSpPr>
          <p:spPr bwMode="auto">
            <a:xfrm>
              <a:off x="2016" y="1419"/>
              <a:ext cx="530" cy="101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20" y="976"/>
                </a:cxn>
                <a:cxn ang="0">
                  <a:pos x="44" y="992"/>
                </a:cxn>
                <a:cxn ang="0">
                  <a:pos x="69" y="1005"/>
                </a:cxn>
                <a:cxn ang="0">
                  <a:pos x="97" y="1009"/>
                </a:cxn>
                <a:cxn ang="0">
                  <a:pos x="130" y="1009"/>
                </a:cxn>
                <a:cxn ang="0">
                  <a:pos x="163" y="1005"/>
                </a:cxn>
                <a:cxn ang="0">
                  <a:pos x="183" y="1001"/>
                </a:cxn>
                <a:cxn ang="0">
                  <a:pos x="203" y="992"/>
                </a:cxn>
                <a:cxn ang="0">
                  <a:pos x="220" y="980"/>
                </a:cxn>
                <a:cxn ang="0">
                  <a:pos x="240" y="960"/>
                </a:cxn>
                <a:cxn ang="0">
                  <a:pos x="260" y="935"/>
                </a:cxn>
                <a:cxn ang="0">
                  <a:pos x="277" y="903"/>
                </a:cxn>
                <a:cxn ang="0">
                  <a:pos x="297" y="870"/>
                </a:cxn>
                <a:cxn ang="0">
                  <a:pos x="317" y="829"/>
                </a:cxn>
                <a:cxn ang="0">
                  <a:pos x="350" y="751"/>
                </a:cxn>
                <a:cxn ang="0">
                  <a:pos x="382" y="674"/>
                </a:cxn>
                <a:cxn ang="0">
                  <a:pos x="411" y="604"/>
                </a:cxn>
                <a:cxn ang="0">
                  <a:pos x="439" y="535"/>
                </a:cxn>
                <a:cxn ang="0">
                  <a:pos x="460" y="461"/>
                </a:cxn>
                <a:cxn ang="0">
                  <a:pos x="480" y="384"/>
                </a:cxn>
                <a:cxn ang="0">
                  <a:pos x="496" y="298"/>
                </a:cxn>
                <a:cxn ang="0">
                  <a:pos x="509" y="200"/>
                </a:cxn>
                <a:cxn ang="0">
                  <a:pos x="521" y="102"/>
                </a:cxn>
                <a:cxn ang="0">
                  <a:pos x="529" y="0"/>
                </a:cxn>
              </a:cxnLst>
              <a:rect l="0" t="0" r="r" b="b"/>
              <a:pathLst>
                <a:path w="530" h="1010">
                  <a:moveTo>
                    <a:pt x="0" y="960"/>
                  </a:moveTo>
                  <a:lnTo>
                    <a:pt x="20" y="976"/>
                  </a:lnTo>
                  <a:lnTo>
                    <a:pt x="44" y="992"/>
                  </a:lnTo>
                  <a:lnTo>
                    <a:pt x="69" y="1005"/>
                  </a:lnTo>
                  <a:lnTo>
                    <a:pt x="97" y="1009"/>
                  </a:lnTo>
                  <a:lnTo>
                    <a:pt x="130" y="1009"/>
                  </a:lnTo>
                  <a:lnTo>
                    <a:pt x="163" y="1005"/>
                  </a:lnTo>
                  <a:lnTo>
                    <a:pt x="183" y="1001"/>
                  </a:lnTo>
                  <a:lnTo>
                    <a:pt x="203" y="992"/>
                  </a:lnTo>
                  <a:lnTo>
                    <a:pt x="220" y="980"/>
                  </a:lnTo>
                  <a:lnTo>
                    <a:pt x="240" y="960"/>
                  </a:lnTo>
                  <a:lnTo>
                    <a:pt x="260" y="935"/>
                  </a:lnTo>
                  <a:lnTo>
                    <a:pt x="277" y="903"/>
                  </a:lnTo>
                  <a:lnTo>
                    <a:pt x="297" y="870"/>
                  </a:lnTo>
                  <a:lnTo>
                    <a:pt x="317" y="829"/>
                  </a:lnTo>
                  <a:lnTo>
                    <a:pt x="350" y="751"/>
                  </a:lnTo>
                  <a:lnTo>
                    <a:pt x="382" y="674"/>
                  </a:lnTo>
                  <a:lnTo>
                    <a:pt x="411" y="604"/>
                  </a:lnTo>
                  <a:lnTo>
                    <a:pt x="439" y="535"/>
                  </a:lnTo>
                  <a:lnTo>
                    <a:pt x="460" y="461"/>
                  </a:lnTo>
                  <a:lnTo>
                    <a:pt x="480" y="384"/>
                  </a:lnTo>
                  <a:lnTo>
                    <a:pt x="496" y="298"/>
                  </a:lnTo>
                  <a:lnTo>
                    <a:pt x="509" y="200"/>
                  </a:lnTo>
                  <a:lnTo>
                    <a:pt x="521" y="102"/>
                  </a:lnTo>
                  <a:lnTo>
                    <a:pt x="529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74110" name="Rectangle 30"/>
            <p:cNvSpPr>
              <a:spLocks noChangeArrowheads="1"/>
            </p:cNvSpPr>
            <p:nvPr/>
          </p:nvSpPr>
          <p:spPr bwMode="auto">
            <a:xfrm>
              <a:off x="2305" y="1180"/>
              <a:ext cx="3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b="1"/>
                <a:t>CM</a:t>
              </a:r>
              <a:r>
                <a:rPr lang="en-US" sz="1600" b="1" baseline="-25000"/>
                <a:t>0</a:t>
              </a:r>
            </a:p>
          </p:txBody>
        </p:sp>
      </p:grpSp>
      <p:grpSp>
        <p:nvGrpSpPr>
          <p:cNvPr id="174120" name="Group 40"/>
          <p:cNvGrpSpPr>
            <a:grpSpLocks/>
          </p:cNvGrpSpPr>
          <p:nvPr/>
        </p:nvGrpSpPr>
        <p:grpSpPr bwMode="auto">
          <a:xfrm>
            <a:off x="4418013" y="2560638"/>
            <a:ext cx="1125537" cy="1981200"/>
            <a:chOff x="2783" y="1564"/>
            <a:chExt cx="709" cy="1248"/>
          </a:xfrm>
        </p:grpSpPr>
        <p:sp>
          <p:nvSpPr>
            <p:cNvPr id="174109" name="Freeform 29"/>
            <p:cNvSpPr>
              <a:spLocks/>
            </p:cNvSpPr>
            <p:nvPr/>
          </p:nvSpPr>
          <p:spPr bwMode="auto">
            <a:xfrm>
              <a:off x="2783" y="1805"/>
              <a:ext cx="531" cy="1007"/>
            </a:xfrm>
            <a:custGeom>
              <a:avLst/>
              <a:gdLst/>
              <a:ahLst/>
              <a:cxnLst>
                <a:cxn ang="0">
                  <a:pos x="0" y="959"/>
                </a:cxn>
                <a:cxn ang="0">
                  <a:pos x="42" y="992"/>
                </a:cxn>
                <a:cxn ang="0">
                  <a:pos x="69" y="1001"/>
                </a:cxn>
                <a:cxn ang="0">
                  <a:pos x="95" y="1006"/>
                </a:cxn>
                <a:cxn ang="0">
                  <a:pos x="127" y="1006"/>
                </a:cxn>
                <a:cxn ang="0">
                  <a:pos x="164" y="1006"/>
                </a:cxn>
                <a:cxn ang="0">
                  <a:pos x="201" y="992"/>
                </a:cxn>
                <a:cxn ang="0">
                  <a:pos x="223" y="977"/>
                </a:cxn>
                <a:cxn ang="0">
                  <a:pos x="238" y="959"/>
                </a:cxn>
                <a:cxn ang="0">
                  <a:pos x="260" y="935"/>
                </a:cxn>
                <a:cxn ang="0">
                  <a:pos x="281" y="902"/>
                </a:cxn>
                <a:cxn ang="0">
                  <a:pos x="318" y="832"/>
                </a:cxn>
                <a:cxn ang="0">
                  <a:pos x="355" y="747"/>
                </a:cxn>
                <a:cxn ang="0">
                  <a:pos x="387" y="672"/>
                </a:cxn>
                <a:cxn ang="0">
                  <a:pos x="413" y="601"/>
                </a:cxn>
                <a:cxn ang="0">
                  <a:pos x="440" y="531"/>
                </a:cxn>
                <a:cxn ang="0">
                  <a:pos x="461" y="460"/>
                </a:cxn>
                <a:cxn ang="0">
                  <a:pos x="482" y="381"/>
                </a:cxn>
                <a:cxn ang="0">
                  <a:pos x="498" y="291"/>
                </a:cxn>
                <a:cxn ang="0">
                  <a:pos x="509" y="197"/>
                </a:cxn>
                <a:cxn ang="0">
                  <a:pos x="530" y="0"/>
                </a:cxn>
              </a:cxnLst>
              <a:rect l="0" t="0" r="r" b="b"/>
              <a:pathLst>
                <a:path w="531" h="1007">
                  <a:moveTo>
                    <a:pt x="0" y="959"/>
                  </a:moveTo>
                  <a:lnTo>
                    <a:pt x="42" y="992"/>
                  </a:lnTo>
                  <a:lnTo>
                    <a:pt x="69" y="1001"/>
                  </a:lnTo>
                  <a:lnTo>
                    <a:pt x="95" y="1006"/>
                  </a:lnTo>
                  <a:lnTo>
                    <a:pt x="127" y="1006"/>
                  </a:lnTo>
                  <a:lnTo>
                    <a:pt x="164" y="1006"/>
                  </a:lnTo>
                  <a:lnTo>
                    <a:pt x="201" y="992"/>
                  </a:lnTo>
                  <a:lnTo>
                    <a:pt x="223" y="977"/>
                  </a:lnTo>
                  <a:lnTo>
                    <a:pt x="238" y="959"/>
                  </a:lnTo>
                  <a:lnTo>
                    <a:pt x="260" y="935"/>
                  </a:lnTo>
                  <a:lnTo>
                    <a:pt x="281" y="902"/>
                  </a:lnTo>
                  <a:lnTo>
                    <a:pt x="318" y="832"/>
                  </a:lnTo>
                  <a:lnTo>
                    <a:pt x="355" y="747"/>
                  </a:lnTo>
                  <a:lnTo>
                    <a:pt x="387" y="672"/>
                  </a:lnTo>
                  <a:lnTo>
                    <a:pt x="413" y="601"/>
                  </a:lnTo>
                  <a:lnTo>
                    <a:pt x="440" y="531"/>
                  </a:lnTo>
                  <a:lnTo>
                    <a:pt x="461" y="460"/>
                  </a:lnTo>
                  <a:lnTo>
                    <a:pt x="482" y="381"/>
                  </a:lnTo>
                  <a:lnTo>
                    <a:pt x="498" y="291"/>
                  </a:lnTo>
                  <a:lnTo>
                    <a:pt x="509" y="197"/>
                  </a:lnTo>
                  <a:lnTo>
                    <a:pt x="530" y="0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74111" name="Rectangle 31"/>
            <p:cNvSpPr>
              <a:spLocks noChangeArrowheads="1"/>
            </p:cNvSpPr>
            <p:nvPr/>
          </p:nvSpPr>
          <p:spPr bwMode="auto">
            <a:xfrm>
              <a:off x="3121" y="1564"/>
              <a:ext cx="3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b="1"/>
                <a:t>CM</a:t>
              </a:r>
              <a:r>
                <a:rPr lang="en-US" sz="1600" b="1" baseline="-25000"/>
                <a:t>1</a:t>
              </a:r>
            </a:p>
          </p:txBody>
        </p:sp>
      </p:grpSp>
      <p:grpSp>
        <p:nvGrpSpPr>
          <p:cNvPr id="174121" name="Group 41"/>
          <p:cNvGrpSpPr>
            <a:grpSpLocks/>
          </p:cNvGrpSpPr>
          <p:nvPr/>
        </p:nvGrpSpPr>
        <p:grpSpPr bwMode="auto">
          <a:xfrm>
            <a:off x="4264025" y="2713038"/>
            <a:ext cx="2014538" cy="1296987"/>
            <a:chOff x="2686" y="1660"/>
            <a:chExt cx="1269" cy="817"/>
          </a:xfrm>
        </p:grpSpPr>
        <p:sp>
          <p:nvSpPr>
            <p:cNvPr id="174108" name="Freeform 28"/>
            <p:cNvSpPr>
              <a:spLocks/>
            </p:cNvSpPr>
            <p:nvPr/>
          </p:nvSpPr>
          <p:spPr bwMode="auto">
            <a:xfrm>
              <a:off x="2686" y="1899"/>
              <a:ext cx="964" cy="5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92"/>
                </a:cxn>
                <a:cxn ang="0">
                  <a:pos x="41" y="183"/>
                </a:cxn>
                <a:cxn ang="0">
                  <a:pos x="70" y="266"/>
                </a:cxn>
                <a:cxn ang="0">
                  <a:pos x="99" y="336"/>
                </a:cxn>
                <a:cxn ang="0">
                  <a:pos x="140" y="399"/>
                </a:cxn>
                <a:cxn ang="0">
                  <a:pos x="192" y="453"/>
                </a:cxn>
                <a:cxn ang="0">
                  <a:pos x="245" y="494"/>
                </a:cxn>
                <a:cxn ang="0">
                  <a:pos x="292" y="527"/>
                </a:cxn>
                <a:cxn ang="0">
                  <a:pos x="327" y="552"/>
                </a:cxn>
                <a:cxn ang="0">
                  <a:pos x="362" y="569"/>
                </a:cxn>
                <a:cxn ang="0">
                  <a:pos x="397" y="577"/>
                </a:cxn>
                <a:cxn ang="0">
                  <a:pos x="432" y="577"/>
                </a:cxn>
                <a:cxn ang="0">
                  <a:pos x="478" y="577"/>
                </a:cxn>
                <a:cxn ang="0">
                  <a:pos x="525" y="573"/>
                </a:cxn>
                <a:cxn ang="0">
                  <a:pos x="572" y="556"/>
                </a:cxn>
                <a:cxn ang="0">
                  <a:pos x="601" y="544"/>
                </a:cxn>
                <a:cxn ang="0">
                  <a:pos x="624" y="527"/>
                </a:cxn>
                <a:cxn ang="0">
                  <a:pos x="654" y="506"/>
                </a:cxn>
                <a:cxn ang="0">
                  <a:pos x="689" y="482"/>
                </a:cxn>
                <a:cxn ang="0">
                  <a:pos x="753" y="423"/>
                </a:cxn>
                <a:cxn ang="0">
                  <a:pos x="817" y="357"/>
                </a:cxn>
                <a:cxn ang="0">
                  <a:pos x="864" y="287"/>
                </a:cxn>
                <a:cxn ang="0">
                  <a:pos x="899" y="220"/>
                </a:cxn>
                <a:cxn ang="0">
                  <a:pos x="928" y="150"/>
                </a:cxn>
                <a:cxn ang="0">
                  <a:pos x="945" y="75"/>
                </a:cxn>
                <a:cxn ang="0">
                  <a:pos x="963" y="0"/>
                </a:cxn>
              </a:cxnLst>
              <a:rect l="0" t="0" r="r" b="b"/>
              <a:pathLst>
                <a:path w="964" h="578">
                  <a:moveTo>
                    <a:pt x="0" y="0"/>
                  </a:moveTo>
                  <a:lnTo>
                    <a:pt x="23" y="92"/>
                  </a:lnTo>
                  <a:lnTo>
                    <a:pt x="41" y="183"/>
                  </a:lnTo>
                  <a:lnTo>
                    <a:pt x="70" y="266"/>
                  </a:lnTo>
                  <a:lnTo>
                    <a:pt x="99" y="336"/>
                  </a:lnTo>
                  <a:lnTo>
                    <a:pt x="140" y="399"/>
                  </a:lnTo>
                  <a:lnTo>
                    <a:pt x="192" y="453"/>
                  </a:lnTo>
                  <a:lnTo>
                    <a:pt x="245" y="494"/>
                  </a:lnTo>
                  <a:lnTo>
                    <a:pt x="292" y="527"/>
                  </a:lnTo>
                  <a:lnTo>
                    <a:pt x="327" y="552"/>
                  </a:lnTo>
                  <a:lnTo>
                    <a:pt x="362" y="569"/>
                  </a:lnTo>
                  <a:lnTo>
                    <a:pt x="397" y="577"/>
                  </a:lnTo>
                  <a:lnTo>
                    <a:pt x="432" y="577"/>
                  </a:lnTo>
                  <a:lnTo>
                    <a:pt x="478" y="577"/>
                  </a:lnTo>
                  <a:lnTo>
                    <a:pt x="525" y="573"/>
                  </a:lnTo>
                  <a:lnTo>
                    <a:pt x="572" y="556"/>
                  </a:lnTo>
                  <a:lnTo>
                    <a:pt x="601" y="544"/>
                  </a:lnTo>
                  <a:lnTo>
                    <a:pt x="624" y="527"/>
                  </a:lnTo>
                  <a:lnTo>
                    <a:pt x="654" y="506"/>
                  </a:lnTo>
                  <a:lnTo>
                    <a:pt x="689" y="482"/>
                  </a:lnTo>
                  <a:lnTo>
                    <a:pt x="753" y="423"/>
                  </a:lnTo>
                  <a:lnTo>
                    <a:pt x="817" y="357"/>
                  </a:lnTo>
                  <a:lnTo>
                    <a:pt x="864" y="287"/>
                  </a:lnTo>
                  <a:lnTo>
                    <a:pt x="899" y="220"/>
                  </a:lnTo>
                  <a:lnTo>
                    <a:pt x="928" y="150"/>
                  </a:lnTo>
                  <a:lnTo>
                    <a:pt x="945" y="75"/>
                  </a:lnTo>
                  <a:lnTo>
                    <a:pt x="963" y="0"/>
                  </a:lnTo>
                </a:path>
              </a:pathLst>
            </a:custGeom>
            <a:noFill/>
            <a:ln w="38100" cap="rnd" cmpd="sng">
              <a:solidFill>
                <a:srgbClr val="FF99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74112" name="Rectangle 32"/>
            <p:cNvSpPr>
              <a:spLocks noChangeArrowheads="1"/>
            </p:cNvSpPr>
            <p:nvPr/>
          </p:nvSpPr>
          <p:spPr bwMode="auto">
            <a:xfrm>
              <a:off x="3457" y="166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b="1"/>
                <a:t>CPCP</a:t>
              </a:r>
              <a:r>
                <a:rPr lang="en-US" sz="1600" b="1" baseline="-25000"/>
                <a:t>1</a:t>
              </a:r>
            </a:p>
          </p:txBody>
        </p:sp>
      </p:grpSp>
      <p:grpSp>
        <p:nvGrpSpPr>
          <p:cNvPr id="174117" name="Group 37"/>
          <p:cNvGrpSpPr>
            <a:grpSpLocks/>
          </p:cNvGrpSpPr>
          <p:nvPr/>
        </p:nvGrpSpPr>
        <p:grpSpPr bwMode="auto">
          <a:xfrm>
            <a:off x="2225675" y="3170238"/>
            <a:ext cx="5322888" cy="363537"/>
            <a:chOff x="1402" y="1948"/>
            <a:chExt cx="3353" cy="229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402" y="2091"/>
              <a:ext cx="286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13" name="Rectangle 33"/>
            <p:cNvSpPr>
              <a:spLocks noChangeArrowheads="1"/>
            </p:cNvSpPr>
            <p:nvPr/>
          </p:nvSpPr>
          <p:spPr bwMode="auto">
            <a:xfrm>
              <a:off x="4417" y="1948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IM</a:t>
              </a:r>
              <a:r>
                <a:rPr lang="en-US" sz="1800" baseline="-25000"/>
                <a:t>0</a:t>
              </a:r>
            </a:p>
          </p:txBody>
        </p:sp>
      </p:grpSp>
      <p:grpSp>
        <p:nvGrpSpPr>
          <p:cNvPr id="174123" name="Group 43"/>
          <p:cNvGrpSpPr>
            <a:grpSpLocks/>
          </p:cNvGrpSpPr>
          <p:nvPr/>
        </p:nvGrpSpPr>
        <p:grpSpPr bwMode="auto">
          <a:xfrm>
            <a:off x="2225675" y="3627438"/>
            <a:ext cx="5322888" cy="379412"/>
            <a:chOff x="1402" y="2236"/>
            <a:chExt cx="3353" cy="239"/>
          </a:xfrm>
        </p:grpSpPr>
        <p:sp>
          <p:nvSpPr>
            <p:cNvPr id="174084" name="Line 4"/>
            <p:cNvSpPr>
              <a:spLocks noChangeShapeType="1"/>
            </p:cNvSpPr>
            <p:nvPr/>
          </p:nvSpPr>
          <p:spPr bwMode="auto">
            <a:xfrm>
              <a:off x="1402" y="2475"/>
              <a:ext cx="286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14" name="Rectangle 34"/>
            <p:cNvSpPr>
              <a:spLocks noChangeArrowheads="1"/>
            </p:cNvSpPr>
            <p:nvPr/>
          </p:nvSpPr>
          <p:spPr bwMode="auto">
            <a:xfrm>
              <a:off x="4417" y="2236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IM</a:t>
              </a:r>
              <a:r>
                <a:rPr lang="en-US" sz="1800" baseline="-25000"/>
                <a:t>1</a:t>
              </a:r>
            </a:p>
          </p:txBody>
        </p:sp>
      </p:grpSp>
      <p:grpSp>
        <p:nvGrpSpPr>
          <p:cNvPr id="174122" name="Group 42"/>
          <p:cNvGrpSpPr>
            <a:grpSpLocks/>
          </p:cNvGrpSpPr>
          <p:nvPr/>
        </p:nvGrpSpPr>
        <p:grpSpPr bwMode="auto">
          <a:xfrm>
            <a:off x="2971800" y="2217738"/>
            <a:ext cx="4573588" cy="1809750"/>
            <a:chOff x="1872" y="1348"/>
            <a:chExt cx="2881" cy="1140"/>
          </a:xfrm>
        </p:grpSpPr>
        <p:sp>
          <p:nvSpPr>
            <p:cNvPr id="174086" name="Freeform 6"/>
            <p:cNvSpPr>
              <a:spLocks/>
            </p:cNvSpPr>
            <p:nvPr/>
          </p:nvSpPr>
          <p:spPr bwMode="auto">
            <a:xfrm>
              <a:off x="1872" y="1562"/>
              <a:ext cx="2594" cy="9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101"/>
                </a:cxn>
                <a:cxn ang="0">
                  <a:pos x="71" y="197"/>
                </a:cxn>
                <a:cxn ang="0">
                  <a:pos x="121" y="293"/>
                </a:cxn>
                <a:cxn ang="0">
                  <a:pos x="157" y="339"/>
                </a:cxn>
                <a:cxn ang="0">
                  <a:pos x="193" y="385"/>
                </a:cxn>
                <a:cxn ang="0">
                  <a:pos x="243" y="431"/>
                </a:cxn>
                <a:cxn ang="0">
                  <a:pos x="293" y="477"/>
                </a:cxn>
                <a:cxn ang="0">
                  <a:pos x="414" y="565"/>
                </a:cxn>
                <a:cxn ang="0">
                  <a:pos x="543" y="649"/>
                </a:cxn>
                <a:cxn ang="0">
                  <a:pos x="671" y="720"/>
                </a:cxn>
                <a:cxn ang="0">
                  <a:pos x="807" y="783"/>
                </a:cxn>
                <a:cxn ang="0">
                  <a:pos x="943" y="842"/>
                </a:cxn>
                <a:cxn ang="0">
                  <a:pos x="1078" y="884"/>
                </a:cxn>
                <a:cxn ang="0">
                  <a:pos x="1143" y="900"/>
                </a:cxn>
                <a:cxn ang="0">
                  <a:pos x="1200" y="913"/>
                </a:cxn>
                <a:cxn ang="0">
                  <a:pos x="1307" y="925"/>
                </a:cxn>
                <a:cxn ang="0">
                  <a:pos x="1407" y="921"/>
                </a:cxn>
                <a:cxn ang="0">
                  <a:pos x="1457" y="917"/>
                </a:cxn>
                <a:cxn ang="0">
                  <a:pos x="1514" y="905"/>
                </a:cxn>
                <a:cxn ang="0">
                  <a:pos x="1564" y="888"/>
                </a:cxn>
                <a:cxn ang="0">
                  <a:pos x="1629" y="867"/>
                </a:cxn>
                <a:cxn ang="0">
                  <a:pos x="1700" y="838"/>
                </a:cxn>
                <a:cxn ang="0">
                  <a:pos x="1779" y="804"/>
                </a:cxn>
                <a:cxn ang="0">
                  <a:pos x="1864" y="766"/>
                </a:cxn>
                <a:cxn ang="0">
                  <a:pos x="1950" y="724"/>
                </a:cxn>
                <a:cxn ang="0">
                  <a:pos x="2114" y="628"/>
                </a:cxn>
                <a:cxn ang="0">
                  <a:pos x="2193" y="578"/>
                </a:cxn>
                <a:cxn ang="0">
                  <a:pos x="2257" y="528"/>
                </a:cxn>
                <a:cxn ang="0">
                  <a:pos x="2364" y="419"/>
                </a:cxn>
                <a:cxn ang="0">
                  <a:pos x="2450" y="302"/>
                </a:cxn>
                <a:cxn ang="0">
                  <a:pos x="2529" y="180"/>
                </a:cxn>
                <a:cxn ang="0">
                  <a:pos x="2593" y="50"/>
                </a:cxn>
              </a:cxnLst>
              <a:rect l="0" t="0" r="r" b="b"/>
              <a:pathLst>
                <a:path w="2594" h="926">
                  <a:moveTo>
                    <a:pt x="0" y="0"/>
                  </a:moveTo>
                  <a:lnTo>
                    <a:pt x="35" y="101"/>
                  </a:lnTo>
                  <a:lnTo>
                    <a:pt x="71" y="197"/>
                  </a:lnTo>
                  <a:lnTo>
                    <a:pt x="121" y="293"/>
                  </a:lnTo>
                  <a:lnTo>
                    <a:pt x="157" y="339"/>
                  </a:lnTo>
                  <a:lnTo>
                    <a:pt x="193" y="385"/>
                  </a:lnTo>
                  <a:lnTo>
                    <a:pt x="243" y="431"/>
                  </a:lnTo>
                  <a:lnTo>
                    <a:pt x="293" y="477"/>
                  </a:lnTo>
                  <a:lnTo>
                    <a:pt x="414" y="565"/>
                  </a:lnTo>
                  <a:lnTo>
                    <a:pt x="543" y="649"/>
                  </a:lnTo>
                  <a:lnTo>
                    <a:pt x="671" y="720"/>
                  </a:lnTo>
                  <a:lnTo>
                    <a:pt x="807" y="783"/>
                  </a:lnTo>
                  <a:lnTo>
                    <a:pt x="943" y="842"/>
                  </a:lnTo>
                  <a:lnTo>
                    <a:pt x="1078" y="884"/>
                  </a:lnTo>
                  <a:lnTo>
                    <a:pt x="1143" y="900"/>
                  </a:lnTo>
                  <a:lnTo>
                    <a:pt x="1200" y="913"/>
                  </a:lnTo>
                  <a:lnTo>
                    <a:pt x="1307" y="925"/>
                  </a:lnTo>
                  <a:lnTo>
                    <a:pt x="1407" y="921"/>
                  </a:lnTo>
                  <a:lnTo>
                    <a:pt x="1457" y="917"/>
                  </a:lnTo>
                  <a:lnTo>
                    <a:pt x="1514" y="905"/>
                  </a:lnTo>
                  <a:lnTo>
                    <a:pt x="1564" y="888"/>
                  </a:lnTo>
                  <a:lnTo>
                    <a:pt x="1629" y="867"/>
                  </a:lnTo>
                  <a:lnTo>
                    <a:pt x="1700" y="838"/>
                  </a:lnTo>
                  <a:lnTo>
                    <a:pt x="1779" y="804"/>
                  </a:lnTo>
                  <a:lnTo>
                    <a:pt x="1864" y="766"/>
                  </a:lnTo>
                  <a:lnTo>
                    <a:pt x="1950" y="724"/>
                  </a:lnTo>
                  <a:lnTo>
                    <a:pt x="2114" y="628"/>
                  </a:lnTo>
                  <a:lnTo>
                    <a:pt x="2193" y="578"/>
                  </a:lnTo>
                  <a:lnTo>
                    <a:pt x="2257" y="528"/>
                  </a:lnTo>
                  <a:lnTo>
                    <a:pt x="2364" y="419"/>
                  </a:lnTo>
                  <a:lnTo>
                    <a:pt x="2450" y="302"/>
                  </a:lnTo>
                  <a:lnTo>
                    <a:pt x="2529" y="180"/>
                  </a:lnTo>
                  <a:lnTo>
                    <a:pt x="2593" y="5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74115" name="Rectangle 35"/>
            <p:cNvSpPr>
              <a:spLocks noChangeArrowheads="1"/>
            </p:cNvSpPr>
            <p:nvPr/>
          </p:nvSpPr>
          <p:spPr bwMode="auto">
            <a:xfrm>
              <a:off x="4263" y="1348"/>
              <a:ext cx="4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CPLP</a:t>
              </a:r>
            </a:p>
          </p:txBody>
        </p:sp>
      </p:grpSp>
      <p:grpSp>
        <p:nvGrpSpPr>
          <p:cNvPr id="174136" name="Group 56"/>
          <p:cNvGrpSpPr>
            <a:grpSpLocks/>
          </p:cNvGrpSpPr>
          <p:nvPr/>
        </p:nvGrpSpPr>
        <p:grpSpPr bwMode="auto">
          <a:xfrm>
            <a:off x="5029200" y="4040188"/>
            <a:ext cx="2320925" cy="1154112"/>
            <a:chOff x="3168" y="2496"/>
            <a:chExt cx="1462" cy="727"/>
          </a:xfrm>
        </p:grpSpPr>
        <p:sp>
          <p:nvSpPr>
            <p:cNvPr id="174125" name="Rectangle 45"/>
            <p:cNvSpPr>
              <a:spLocks noChangeArrowheads="1"/>
            </p:cNvSpPr>
            <p:nvPr/>
          </p:nvSpPr>
          <p:spPr bwMode="auto">
            <a:xfrm>
              <a:off x="3648" y="2640"/>
              <a:ext cx="982" cy="5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Equilibrio</a:t>
              </a:r>
            </a:p>
            <a:p>
              <a:r>
                <a:rPr lang="en-US" sz="1800"/>
                <a:t>competitivo de</a:t>
              </a:r>
            </a:p>
            <a:p>
              <a:r>
                <a:rPr lang="en-US" sz="1800"/>
                <a:t>largo plazo</a:t>
              </a:r>
              <a:endParaRPr lang="en-US" sz="1800" b="1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 flipH="1" flipV="1">
              <a:off x="3168" y="2496"/>
              <a:ext cx="91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133" name="Group 53"/>
          <p:cNvGrpSpPr>
            <a:grpSpLocks/>
          </p:cNvGrpSpPr>
          <p:nvPr/>
        </p:nvGrpSpPr>
        <p:grpSpPr bwMode="auto">
          <a:xfrm>
            <a:off x="3733800" y="3354388"/>
            <a:ext cx="152400" cy="2544762"/>
            <a:chOff x="2352" y="2064"/>
            <a:chExt cx="96" cy="1603"/>
          </a:xfrm>
        </p:grpSpPr>
        <p:sp>
          <p:nvSpPr>
            <p:cNvPr id="174106" name="Line 26"/>
            <p:cNvSpPr>
              <a:spLocks noChangeShapeType="1"/>
            </p:cNvSpPr>
            <p:nvPr/>
          </p:nvSpPr>
          <p:spPr bwMode="auto">
            <a:xfrm>
              <a:off x="2400" y="2101"/>
              <a:ext cx="0" cy="15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29" name="Oval 49"/>
            <p:cNvSpPr>
              <a:spLocks noChangeArrowheads="1"/>
            </p:cNvSpPr>
            <p:nvPr/>
          </p:nvSpPr>
          <p:spPr bwMode="auto">
            <a:xfrm>
              <a:off x="23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138" name="Group 58"/>
          <p:cNvGrpSpPr>
            <a:grpSpLocks/>
          </p:cNvGrpSpPr>
          <p:nvPr/>
        </p:nvGrpSpPr>
        <p:grpSpPr bwMode="auto">
          <a:xfrm>
            <a:off x="4953000" y="3963988"/>
            <a:ext cx="496888" cy="1946275"/>
            <a:chOff x="3120" y="2448"/>
            <a:chExt cx="313" cy="1226"/>
          </a:xfrm>
        </p:grpSpPr>
        <p:sp>
          <p:nvSpPr>
            <p:cNvPr id="174127" name="Text Box 47"/>
            <p:cNvSpPr txBox="1">
              <a:spLocks noChangeArrowheads="1"/>
            </p:cNvSpPr>
            <p:nvPr/>
          </p:nvSpPr>
          <p:spPr bwMode="auto">
            <a:xfrm>
              <a:off x="3168" y="2448"/>
              <a:ext cx="2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m</a:t>
              </a:r>
              <a:endParaRPr lang="en-US"/>
            </a:p>
          </p:txBody>
        </p:sp>
        <p:grpSp>
          <p:nvGrpSpPr>
            <p:cNvPr id="174137" name="Group 57"/>
            <p:cNvGrpSpPr>
              <a:grpSpLocks/>
            </p:cNvGrpSpPr>
            <p:nvPr/>
          </p:nvGrpSpPr>
          <p:grpSpPr bwMode="auto">
            <a:xfrm>
              <a:off x="3120" y="2448"/>
              <a:ext cx="96" cy="1226"/>
              <a:chOff x="3120" y="2448"/>
              <a:chExt cx="96" cy="1226"/>
            </a:xfrm>
          </p:grpSpPr>
          <p:sp>
            <p:nvSpPr>
              <p:cNvPr id="174107" name="Line 27"/>
              <p:cNvSpPr>
                <a:spLocks noChangeShapeType="1"/>
              </p:cNvSpPr>
              <p:nvPr/>
            </p:nvSpPr>
            <p:spPr bwMode="auto">
              <a:xfrm flipV="1">
                <a:off x="3168" y="2544"/>
                <a:ext cx="0" cy="113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130" name="Oval 50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74139" name="Group 59"/>
          <p:cNvGrpSpPr>
            <a:grpSpLocks/>
          </p:cNvGrpSpPr>
          <p:nvPr/>
        </p:nvGrpSpPr>
        <p:grpSpPr bwMode="auto">
          <a:xfrm>
            <a:off x="1651000" y="1601788"/>
            <a:ext cx="2159000" cy="1849437"/>
            <a:chOff x="1040" y="1009"/>
            <a:chExt cx="1360" cy="1165"/>
          </a:xfrm>
        </p:grpSpPr>
        <p:sp>
          <p:nvSpPr>
            <p:cNvPr id="174128" name="Rectangle 48"/>
            <p:cNvSpPr>
              <a:spLocks noChangeArrowheads="1"/>
            </p:cNvSpPr>
            <p:nvPr/>
          </p:nvSpPr>
          <p:spPr bwMode="auto">
            <a:xfrm>
              <a:off x="1040" y="1009"/>
              <a:ext cx="1306" cy="5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Punto que maximiza</a:t>
              </a:r>
            </a:p>
            <a:p>
              <a:r>
                <a:rPr lang="en-US" sz="1800"/>
                <a:t>el beneficio a</a:t>
              </a:r>
            </a:p>
            <a:p>
              <a:r>
                <a:rPr lang="en-US" sz="1800"/>
                <a:t>corto plazo</a:t>
              </a:r>
              <a:endParaRPr lang="en-US" sz="1800" b="1"/>
            </a:p>
          </p:txBody>
        </p:sp>
        <p:sp>
          <p:nvSpPr>
            <p:cNvPr id="174131" name="Line 51"/>
            <p:cNvSpPr>
              <a:spLocks noChangeShapeType="1"/>
            </p:cNvSpPr>
            <p:nvPr/>
          </p:nvSpPr>
          <p:spPr bwMode="auto">
            <a:xfrm flipH="1" flipV="1">
              <a:off x="2064" y="1590"/>
              <a:ext cx="336" cy="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Beneficio económico e ingreso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60000"/>
              </a:spcAft>
              <a:buFontTx/>
              <a:buNone/>
            </a:pPr>
            <a:r>
              <a:rPr lang="en-US" sz="3200"/>
              <a:t>	</a:t>
            </a:r>
            <a:r>
              <a:rPr lang="es-MX" sz="3200">
                <a:solidFill>
                  <a:srgbClr val="000000"/>
                </a:solidFill>
              </a:rPr>
              <a:t>El objetivo de una empresa es maximizar su </a:t>
            </a:r>
            <a:r>
              <a:rPr lang="es-MX" sz="3200">
                <a:solidFill>
                  <a:srgbClr val="FF0000"/>
                </a:solidFill>
              </a:rPr>
              <a:t>beneficio económico</a:t>
            </a:r>
            <a:r>
              <a:rPr lang="es-MX" sz="3200">
                <a:solidFill>
                  <a:srgbClr val="000000"/>
                </a:solidFill>
              </a:rPr>
              <a:t>.</a:t>
            </a:r>
          </a:p>
          <a:p>
            <a:pPr>
              <a:spcAft>
                <a:spcPct val="60000"/>
              </a:spcAft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El costo total es el costo de oportunidad de la producción, lo que incluye el </a:t>
            </a:r>
            <a:r>
              <a:rPr lang="es-MX" sz="3200">
                <a:solidFill>
                  <a:srgbClr val="FF0000"/>
                </a:solidFill>
              </a:rPr>
              <a:t>beneficio normal</a:t>
            </a:r>
            <a:r>
              <a:rPr lang="es-MX" sz="32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Equilibrio de largo plazo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 sz="2400"/>
              <a:t>	</a:t>
            </a:r>
            <a:r>
              <a:rPr lang="es-MX" sz="2400">
                <a:solidFill>
                  <a:srgbClr val="000000"/>
                </a:solidFill>
              </a:rPr>
              <a:t>El equilibrio de largo plazo en una industria competitiva ocurre cuando las empresas obtienen un beneficio normal o el beneficio económico es nulo.	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s-MX" sz="2400">
                <a:solidFill>
                  <a:srgbClr val="000000"/>
                </a:solidFill>
              </a:rPr>
              <a:t>	Los beneficios económicos atraen empresas y ocasionan la expansión de las empresas existentes.	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s-MX" sz="2400">
                <a:solidFill>
                  <a:srgbClr val="000000"/>
                </a:solidFill>
              </a:rPr>
              <a:t>	Las pérdidas económicas ocasionan que las empresas abandonen la industria y disminuyan el tamaño de su planta.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Equilibrio de largo plazo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>
                <a:solidFill>
                  <a:srgbClr val="FF3300"/>
                </a:solidFill>
              </a:rPr>
              <a:t>   	</a:t>
            </a:r>
            <a:r>
              <a:rPr lang="es-MX">
                <a:solidFill>
                  <a:srgbClr val="FF0000"/>
                </a:solidFill>
              </a:rPr>
              <a:t>Por tanto, en el equilibrio de largo plazo en una industria competitiva, las empresas ni entran ni abandonan la industria, y tampoco amplían ni reducen su tamaño.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275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27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Preferencias cambiantes y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avance en la tecnología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2277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0"/>
              </a:spcAft>
              <a:buFontTx/>
              <a:buNone/>
            </a:pPr>
            <a:r>
              <a:rPr lang="en-US" sz="3200"/>
              <a:t>   	</a:t>
            </a:r>
            <a:r>
              <a:rPr lang="es-MX" sz="3200">
                <a:solidFill>
                  <a:srgbClr val="000000"/>
                </a:solidFill>
              </a:rPr>
              <a:t>Ha disminuido la demanda de tabaco, transporte por tren, reparaciones de televisores y radios, así como de máquinas de coser.</a:t>
            </a:r>
          </a:p>
          <a:p>
            <a:pPr>
              <a:spcAft>
                <a:spcPct val="100000"/>
              </a:spcAft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Ha aumentado la demanda de utensilios de cocina de papel y cartón, así como de discos compactos para computadora.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Preferencias cambiantes y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avance en la tecnología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  <a:noFill/>
          <a:ln/>
        </p:spPr>
        <p:txBody>
          <a:bodyPr/>
          <a:lstStyle/>
          <a:p>
            <a:pPr algn="ctr">
              <a:spcBef>
                <a:spcPct val="5000"/>
              </a:spcBef>
              <a:buFontTx/>
              <a:buNone/>
            </a:pPr>
            <a:r>
              <a:rPr lang="en-US" sz="3600">
                <a:solidFill>
                  <a:srgbClr val="FF3300"/>
                </a:solidFill>
              </a:rPr>
              <a:t>      </a:t>
            </a:r>
            <a:r>
              <a:rPr lang="es-MX" sz="3600">
                <a:solidFill>
                  <a:srgbClr val="FF0000"/>
                </a:solidFill>
              </a:rPr>
              <a:t>¿Qué ocurre en una industria competitiva cuando hay un cambio permanente en la demanda?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16" name="Group 76"/>
          <p:cNvGrpSpPr>
            <a:grpSpLocks/>
          </p:cNvGrpSpPr>
          <p:nvPr/>
        </p:nvGrpSpPr>
        <p:grpSpPr bwMode="auto">
          <a:xfrm>
            <a:off x="4349750" y="3697288"/>
            <a:ext cx="4433888" cy="476250"/>
            <a:chOff x="2880" y="2329"/>
            <a:chExt cx="2793" cy="300"/>
          </a:xfrm>
        </p:grpSpPr>
        <p:sp>
          <p:nvSpPr>
            <p:cNvPr id="266250" name="Line 10"/>
            <p:cNvSpPr>
              <a:spLocks noChangeShapeType="1"/>
            </p:cNvSpPr>
            <p:nvPr/>
          </p:nvSpPr>
          <p:spPr bwMode="auto">
            <a:xfrm>
              <a:off x="3186" y="2544"/>
              <a:ext cx="2270" cy="0"/>
            </a:xfrm>
            <a:prstGeom prst="line">
              <a:avLst/>
            </a:prstGeom>
            <a:noFill/>
            <a:ln w="508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66" name="Rectangle 26"/>
            <p:cNvSpPr>
              <a:spLocks noChangeArrowheads="1"/>
            </p:cNvSpPr>
            <p:nvPr/>
          </p:nvSpPr>
          <p:spPr bwMode="auto">
            <a:xfrm>
              <a:off x="2880" y="2400"/>
              <a:ext cx="2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</a:rPr>
                <a:t>P</a:t>
              </a:r>
              <a:r>
                <a:rPr lang="en-US" sz="1800" b="1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66271" name="Rectangle 31"/>
            <p:cNvSpPr>
              <a:spLocks noChangeArrowheads="1"/>
            </p:cNvSpPr>
            <p:nvPr/>
          </p:nvSpPr>
          <p:spPr bwMode="auto">
            <a:xfrm>
              <a:off x="5319" y="2329"/>
              <a:ext cx="3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IM</a:t>
              </a:r>
              <a:r>
                <a:rPr lang="en-US" sz="1800" b="1" baseline="-25000"/>
                <a:t>0</a:t>
              </a:r>
            </a:p>
          </p:txBody>
        </p:sp>
      </p:grpSp>
      <p:grpSp>
        <p:nvGrpSpPr>
          <p:cNvPr id="266320" name="Group 80"/>
          <p:cNvGrpSpPr>
            <a:grpSpLocks/>
          </p:cNvGrpSpPr>
          <p:nvPr/>
        </p:nvGrpSpPr>
        <p:grpSpPr bwMode="auto">
          <a:xfrm>
            <a:off x="5492750" y="2784475"/>
            <a:ext cx="2986088" cy="1258888"/>
            <a:chOff x="3600" y="1754"/>
            <a:chExt cx="1881" cy="793"/>
          </a:xfrm>
        </p:grpSpPr>
        <p:sp>
          <p:nvSpPr>
            <p:cNvPr id="266251" name="Freeform 11"/>
            <p:cNvSpPr>
              <a:spLocks/>
            </p:cNvSpPr>
            <p:nvPr/>
          </p:nvSpPr>
          <p:spPr bwMode="auto">
            <a:xfrm>
              <a:off x="3600" y="1968"/>
              <a:ext cx="1682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93"/>
                </a:cxn>
                <a:cxn ang="0">
                  <a:pos x="67" y="183"/>
                </a:cxn>
                <a:cxn ang="0">
                  <a:pos x="109" y="264"/>
                </a:cxn>
                <a:cxn ang="0">
                  <a:pos x="169" y="338"/>
                </a:cxn>
                <a:cxn ang="0">
                  <a:pos x="245" y="399"/>
                </a:cxn>
                <a:cxn ang="0">
                  <a:pos x="329" y="452"/>
                </a:cxn>
                <a:cxn ang="0">
                  <a:pos x="422" y="492"/>
                </a:cxn>
                <a:cxn ang="0">
                  <a:pos x="507" y="529"/>
                </a:cxn>
                <a:cxn ang="0">
                  <a:pos x="574" y="554"/>
                </a:cxn>
                <a:cxn ang="0">
                  <a:pos x="633" y="570"/>
                </a:cxn>
                <a:cxn ang="0">
                  <a:pos x="692" y="578"/>
                </a:cxn>
                <a:cxn ang="0">
                  <a:pos x="760" y="578"/>
                </a:cxn>
                <a:cxn ang="0">
                  <a:pos x="836" y="578"/>
                </a:cxn>
                <a:cxn ang="0">
                  <a:pos x="912" y="574"/>
                </a:cxn>
                <a:cxn ang="0">
                  <a:pos x="997" y="558"/>
                </a:cxn>
                <a:cxn ang="0">
                  <a:pos x="1047" y="545"/>
                </a:cxn>
                <a:cxn ang="0">
                  <a:pos x="1090" y="529"/>
                </a:cxn>
                <a:cxn ang="0">
                  <a:pos x="1140" y="509"/>
                </a:cxn>
                <a:cxn ang="0">
                  <a:pos x="1191" y="484"/>
                </a:cxn>
                <a:cxn ang="0">
                  <a:pos x="1309" y="423"/>
                </a:cxn>
                <a:cxn ang="0">
                  <a:pos x="1419" y="358"/>
                </a:cxn>
                <a:cxn ang="0">
                  <a:pos x="1470" y="321"/>
                </a:cxn>
                <a:cxn ang="0">
                  <a:pos x="1512" y="289"/>
                </a:cxn>
                <a:cxn ang="0">
                  <a:pos x="1580" y="220"/>
                </a:cxn>
                <a:cxn ang="0">
                  <a:pos x="1622" y="150"/>
                </a:cxn>
                <a:cxn ang="0">
                  <a:pos x="1656" y="77"/>
                </a:cxn>
                <a:cxn ang="0">
                  <a:pos x="1681" y="0"/>
                </a:cxn>
              </a:cxnLst>
              <a:rect l="0" t="0" r="r" b="b"/>
              <a:pathLst>
                <a:path w="1682" h="579">
                  <a:moveTo>
                    <a:pt x="0" y="0"/>
                  </a:moveTo>
                  <a:lnTo>
                    <a:pt x="33" y="93"/>
                  </a:lnTo>
                  <a:lnTo>
                    <a:pt x="67" y="183"/>
                  </a:lnTo>
                  <a:lnTo>
                    <a:pt x="109" y="264"/>
                  </a:lnTo>
                  <a:lnTo>
                    <a:pt x="169" y="338"/>
                  </a:lnTo>
                  <a:lnTo>
                    <a:pt x="245" y="399"/>
                  </a:lnTo>
                  <a:lnTo>
                    <a:pt x="329" y="452"/>
                  </a:lnTo>
                  <a:lnTo>
                    <a:pt x="422" y="492"/>
                  </a:lnTo>
                  <a:lnTo>
                    <a:pt x="507" y="529"/>
                  </a:lnTo>
                  <a:lnTo>
                    <a:pt x="574" y="554"/>
                  </a:lnTo>
                  <a:lnTo>
                    <a:pt x="633" y="570"/>
                  </a:lnTo>
                  <a:lnTo>
                    <a:pt x="692" y="578"/>
                  </a:lnTo>
                  <a:lnTo>
                    <a:pt x="760" y="578"/>
                  </a:lnTo>
                  <a:lnTo>
                    <a:pt x="836" y="578"/>
                  </a:lnTo>
                  <a:lnTo>
                    <a:pt x="912" y="574"/>
                  </a:lnTo>
                  <a:lnTo>
                    <a:pt x="997" y="558"/>
                  </a:lnTo>
                  <a:lnTo>
                    <a:pt x="1047" y="545"/>
                  </a:lnTo>
                  <a:lnTo>
                    <a:pt x="1090" y="529"/>
                  </a:lnTo>
                  <a:lnTo>
                    <a:pt x="1140" y="509"/>
                  </a:lnTo>
                  <a:lnTo>
                    <a:pt x="1191" y="484"/>
                  </a:lnTo>
                  <a:lnTo>
                    <a:pt x="1309" y="423"/>
                  </a:lnTo>
                  <a:lnTo>
                    <a:pt x="1419" y="358"/>
                  </a:lnTo>
                  <a:lnTo>
                    <a:pt x="1470" y="321"/>
                  </a:lnTo>
                  <a:lnTo>
                    <a:pt x="1512" y="289"/>
                  </a:lnTo>
                  <a:lnTo>
                    <a:pt x="1580" y="220"/>
                  </a:lnTo>
                  <a:lnTo>
                    <a:pt x="1622" y="150"/>
                  </a:lnTo>
                  <a:lnTo>
                    <a:pt x="1656" y="77"/>
                  </a:lnTo>
                  <a:lnTo>
                    <a:pt x="1681" y="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6274" name="Rectangle 34"/>
            <p:cNvSpPr>
              <a:spLocks noChangeArrowheads="1"/>
            </p:cNvSpPr>
            <p:nvPr/>
          </p:nvSpPr>
          <p:spPr bwMode="auto">
            <a:xfrm>
              <a:off x="5175" y="1754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CP</a:t>
              </a:r>
            </a:p>
          </p:txBody>
        </p:sp>
      </p:grpSp>
      <p:grpSp>
        <p:nvGrpSpPr>
          <p:cNvPr id="266322" name="Group 82"/>
          <p:cNvGrpSpPr>
            <a:grpSpLocks/>
          </p:cNvGrpSpPr>
          <p:nvPr/>
        </p:nvGrpSpPr>
        <p:grpSpPr bwMode="auto">
          <a:xfrm>
            <a:off x="5567363" y="1920875"/>
            <a:ext cx="2420937" cy="3263900"/>
            <a:chOff x="3647" y="1210"/>
            <a:chExt cx="1525" cy="2056"/>
          </a:xfrm>
        </p:grpSpPr>
        <p:sp>
          <p:nvSpPr>
            <p:cNvPr id="266252" name="Freeform 12"/>
            <p:cNvSpPr>
              <a:spLocks/>
            </p:cNvSpPr>
            <p:nvPr/>
          </p:nvSpPr>
          <p:spPr bwMode="auto">
            <a:xfrm>
              <a:off x="3647" y="1489"/>
              <a:ext cx="1299" cy="1777"/>
            </a:xfrm>
            <a:custGeom>
              <a:avLst/>
              <a:gdLst/>
              <a:ahLst/>
              <a:cxnLst>
                <a:cxn ang="0">
                  <a:pos x="0" y="1776"/>
                </a:cxn>
                <a:cxn ang="0">
                  <a:pos x="198" y="1635"/>
                </a:cxn>
                <a:cxn ang="0">
                  <a:pos x="301" y="1557"/>
                </a:cxn>
                <a:cxn ang="0">
                  <a:pos x="396" y="1478"/>
                </a:cxn>
                <a:cxn ang="0">
                  <a:pos x="483" y="1400"/>
                </a:cxn>
                <a:cxn ang="0">
                  <a:pos x="570" y="1316"/>
                </a:cxn>
                <a:cxn ang="0">
                  <a:pos x="649" y="1227"/>
                </a:cxn>
                <a:cxn ang="0">
                  <a:pos x="689" y="1175"/>
                </a:cxn>
                <a:cxn ang="0">
                  <a:pos x="736" y="1123"/>
                </a:cxn>
                <a:cxn ang="0">
                  <a:pos x="823" y="1003"/>
                </a:cxn>
                <a:cxn ang="0">
                  <a:pos x="910" y="872"/>
                </a:cxn>
                <a:cxn ang="0">
                  <a:pos x="997" y="731"/>
                </a:cxn>
                <a:cxn ang="0">
                  <a:pos x="1069" y="590"/>
                </a:cxn>
                <a:cxn ang="0">
                  <a:pos x="1140" y="449"/>
                </a:cxn>
                <a:cxn ang="0">
                  <a:pos x="1195" y="303"/>
                </a:cxn>
                <a:cxn ang="0">
                  <a:pos x="1298" y="0"/>
                </a:cxn>
              </a:cxnLst>
              <a:rect l="0" t="0" r="r" b="b"/>
              <a:pathLst>
                <a:path w="1299" h="1777">
                  <a:moveTo>
                    <a:pt x="0" y="1776"/>
                  </a:moveTo>
                  <a:lnTo>
                    <a:pt x="198" y="1635"/>
                  </a:lnTo>
                  <a:lnTo>
                    <a:pt x="301" y="1557"/>
                  </a:lnTo>
                  <a:lnTo>
                    <a:pt x="396" y="1478"/>
                  </a:lnTo>
                  <a:lnTo>
                    <a:pt x="483" y="1400"/>
                  </a:lnTo>
                  <a:lnTo>
                    <a:pt x="570" y="1316"/>
                  </a:lnTo>
                  <a:lnTo>
                    <a:pt x="649" y="1227"/>
                  </a:lnTo>
                  <a:lnTo>
                    <a:pt x="689" y="1175"/>
                  </a:lnTo>
                  <a:lnTo>
                    <a:pt x="736" y="1123"/>
                  </a:lnTo>
                  <a:lnTo>
                    <a:pt x="823" y="1003"/>
                  </a:lnTo>
                  <a:lnTo>
                    <a:pt x="910" y="872"/>
                  </a:lnTo>
                  <a:lnTo>
                    <a:pt x="997" y="731"/>
                  </a:lnTo>
                  <a:lnTo>
                    <a:pt x="1069" y="590"/>
                  </a:lnTo>
                  <a:lnTo>
                    <a:pt x="1140" y="449"/>
                  </a:lnTo>
                  <a:lnTo>
                    <a:pt x="1195" y="303"/>
                  </a:lnTo>
                  <a:lnTo>
                    <a:pt x="1298" y="0"/>
                  </a:lnTo>
                </a:path>
              </a:pathLst>
            </a:custGeom>
            <a:noFill/>
            <a:ln w="762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6273" name="Rectangle 33"/>
            <p:cNvSpPr>
              <a:spLocks noChangeArrowheads="1"/>
            </p:cNvSpPr>
            <p:nvPr/>
          </p:nvSpPr>
          <p:spPr bwMode="auto">
            <a:xfrm>
              <a:off x="4791" y="1210"/>
              <a:ext cx="38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CM</a:t>
              </a:r>
            </a:p>
          </p:txBody>
        </p:sp>
      </p:grpSp>
      <p:grpSp>
        <p:nvGrpSpPr>
          <p:cNvPr id="266338" name="Group 98"/>
          <p:cNvGrpSpPr>
            <a:grpSpLocks/>
          </p:cNvGrpSpPr>
          <p:nvPr/>
        </p:nvGrpSpPr>
        <p:grpSpPr bwMode="auto">
          <a:xfrm>
            <a:off x="6711950" y="3962400"/>
            <a:ext cx="152400" cy="2057400"/>
            <a:chOff x="4368" y="2496"/>
            <a:chExt cx="96" cy="1296"/>
          </a:xfrm>
        </p:grpSpPr>
        <p:sp>
          <p:nvSpPr>
            <p:cNvPr id="266339" name="Line 99"/>
            <p:cNvSpPr>
              <a:spLocks noChangeShapeType="1"/>
            </p:cNvSpPr>
            <p:nvPr/>
          </p:nvSpPr>
          <p:spPr bwMode="auto">
            <a:xfrm>
              <a:off x="4416" y="2602"/>
              <a:ext cx="0" cy="1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340" name="Oval 100"/>
            <p:cNvSpPr>
              <a:spLocks noChangeArrowheads="1"/>
            </p:cNvSpPr>
            <p:nvPr/>
          </p:nvSpPr>
          <p:spPr bwMode="auto">
            <a:xfrm>
              <a:off x="436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6336" name="Line 96"/>
          <p:cNvSpPr>
            <a:spLocks noChangeShapeType="1"/>
          </p:cNvSpPr>
          <p:nvPr/>
        </p:nvSpPr>
        <p:spPr bwMode="auto">
          <a:xfrm>
            <a:off x="554038" y="4038600"/>
            <a:ext cx="21193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6345" name="Group 105"/>
          <p:cNvGrpSpPr>
            <a:grpSpLocks/>
          </p:cNvGrpSpPr>
          <p:nvPr/>
        </p:nvGrpSpPr>
        <p:grpSpPr bwMode="auto">
          <a:xfrm>
            <a:off x="4349750" y="4268788"/>
            <a:ext cx="4572000" cy="515937"/>
            <a:chOff x="2880" y="2689"/>
            <a:chExt cx="2880" cy="325"/>
          </a:xfrm>
        </p:grpSpPr>
        <p:grpSp>
          <p:nvGrpSpPr>
            <p:cNvPr id="266334" name="Group 94"/>
            <p:cNvGrpSpPr>
              <a:grpSpLocks/>
            </p:cNvGrpSpPr>
            <p:nvPr/>
          </p:nvGrpSpPr>
          <p:grpSpPr bwMode="auto">
            <a:xfrm>
              <a:off x="3186" y="2689"/>
              <a:ext cx="2574" cy="239"/>
              <a:chOff x="3137" y="2689"/>
              <a:chExt cx="2574" cy="239"/>
            </a:xfrm>
          </p:grpSpPr>
          <p:sp>
            <p:nvSpPr>
              <p:cNvPr id="266281" name="Line 41"/>
              <p:cNvSpPr>
                <a:spLocks noChangeShapeType="1"/>
              </p:cNvSpPr>
              <p:nvPr/>
            </p:nvSpPr>
            <p:spPr bwMode="auto">
              <a:xfrm>
                <a:off x="3137" y="2928"/>
                <a:ext cx="2270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6282" name="Rectangle 42"/>
              <p:cNvSpPr>
                <a:spLocks noChangeArrowheads="1"/>
              </p:cNvSpPr>
              <p:nvPr/>
            </p:nvSpPr>
            <p:spPr bwMode="auto">
              <a:xfrm>
                <a:off x="5357" y="2689"/>
                <a:ext cx="35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1800" b="1"/>
                  <a:t>IM</a:t>
                </a:r>
                <a:r>
                  <a:rPr lang="en-US" sz="1800" b="1" baseline="-25000"/>
                  <a:t>1</a:t>
                </a:r>
              </a:p>
            </p:txBody>
          </p:sp>
        </p:grpSp>
        <p:sp>
          <p:nvSpPr>
            <p:cNvPr id="266309" name="Rectangle 69"/>
            <p:cNvSpPr>
              <a:spLocks noChangeArrowheads="1"/>
            </p:cNvSpPr>
            <p:nvPr/>
          </p:nvSpPr>
          <p:spPr bwMode="auto">
            <a:xfrm>
              <a:off x="2880" y="2785"/>
              <a:ext cx="2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P</a:t>
              </a:r>
              <a:r>
                <a:rPr lang="en-US" sz="1800" b="1" baseline="-25000"/>
                <a:t>1</a:t>
              </a:r>
            </a:p>
          </p:txBody>
        </p:sp>
      </p:grpSp>
      <p:grpSp>
        <p:nvGrpSpPr>
          <p:cNvPr id="266314" name="Group 74"/>
          <p:cNvGrpSpPr>
            <a:grpSpLocks/>
          </p:cNvGrpSpPr>
          <p:nvPr/>
        </p:nvGrpSpPr>
        <p:grpSpPr bwMode="auto">
          <a:xfrm>
            <a:off x="873125" y="2847975"/>
            <a:ext cx="2554288" cy="3033713"/>
            <a:chOff x="690" y="1794"/>
            <a:chExt cx="1609" cy="1911"/>
          </a:xfrm>
        </p:grpSpPr>
        <p:sp>
          <p:nvSpPr>
            <p:cNvPr id="266245" name="Line 5"/>
            <p:cNvSpPr>
              <a:spLocks noChangeShapeType="1"/>
            </p:cNvSpPr>
            <p:nvPr/>
          </p:nvSpPr>
          <p:spPr bwMode="auto">
            <a:xfrm>
              <a:off x="690" y="1794"/>
              <a:ext cx="1358" cy="1886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77" name="Rectangle 37"/>
            <p:cNvSpPr>
              <a:spLocks noChangeArrowheads="1"/>
            </p:cNvSpPr>
            <p:nvPr/>
          </p:nvSpPr>
          <p:spPr bwMode="auto">
            <a:xfrm>
              <a:off x="2017" y="3457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D</a:t>
              </a:r>
              <a:r>
                <a:rPr lang="en-US" sz="2000" b="1" baseline="-25000"/>
                <a:t>1</a:t>
              </a:r>
            </a:p>
          </p:txBody>
        </p:sp>
      </p:grpSp>
      <p:grpSp>
        <p:nvGrpSpPr>
          <p:cNvPr id="266313" name="Group 73"/>
          <p:cNvGrpSpPr>
            <a:grpSpLocks/>
          </p:cNvGrpSpPr>
          <p:nvPr/>
        </p:nvGrpSpPr>
        <p:grpSpPr bwMode="auto">
          <a:xfrm>
            <a:off x="1482725" y="2390775"/>
            <a:ext cx="2690813" cy="3124200"/>
            <a:chOff x="1074" y="1506"/>
            <a:chExt cx="1695" cy="1968"/>
          </a:xfrm>
        </p:grpSpPr>
        <p:sp>
          <p:nvSpPr>
            <p:cNvPr id="266253" name="Line 13"/>
            <p:cNvSpPr>
              <a:spLocks noChangeShapeType="1"/>
            </p:cNvSpPr>
            <p:nvPr/>
          </p:nvSpPr>
          <p:spPr bwMode="auto">
            <a:xfrm>
              <a:off x="1074" y="1506"/>
              <a:ext cx="1358" cy="188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69" name="Rectangle 29"/>
            <p:cNvSpPr>
              <a:spLocks noChangeArrowheads="1"/>
            </p:cNvSpPr>
            <p:nvPr/>
          </p:nvSpPr>
          <p:spPr bwMode="auto">
            <a:xfrm>
              <a:off x="2487" y="3226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D</a:t>
              </a:r>
              <a:r>
                <a:rPr lang="en-US" sz="2000" b="1" baseline="-25000"/>
                <a:t>0</a:t>
              </a:r>
            </a:p>
          </p:txBody>
        </p:sp>
      </p:grpSp>
      <p:grpSp>
        <p:nvGrpSpPr>
          <p:cNvPr id="266311" name="Group 71"/>
          <p:cNvGrpSpPr>
            <a:grpSpLocks/>
          </p:cNvGrpSpPr>
          <p:nvPr/>
        </p:nvGrpSpPr>
        <p:grpSpPr bwMode="auto">
          <a:xfrm>
            <a:off x="1450975" y="2058988"/>
            <a:ext cx="2141538" cy="3125787"/>
            <a:chOff x="1054" y="1297"/>
            <a:chExt cx="1349" cy="1969"/>
          </a:xfrm>
        </p:grpSpPr>
        <p:sp>
          <p:nvSpPr>
            <p:cNvPr id="266244" name="Freeform 4"/>
            <p:cNvSpPr>
              <a:spLocks/>
            </p:cNvSpPr>
            <p:nvPr/>
          </p:nvSpPr>
          <p:spPr bwMode="auto">
            <a:xfrm>
              <a:off x="1054" y="1489"/>
              <a:ext cx="1300" cy="1777"/>
            </a:xfrm>
            <a:custGeom>
              <a:avLst/>
              <a:gdLst/>
              <a:ahLst/>
              <a:cxnLst>
                <a:cxn ang="0">
                  <a:pos x="0" y="1776"/>
                </a:cxn>
                <a:cxn ang="0">
                  <a:pos x="203" y="1635"/>
                </a:cxn>
                <a:cxn ang="0">
                  <a:pos x="301" y="1557"/>
                </a:cxn>
                <a:cxn ang="0">
                  <a:pos x="395" y="1478"/>
                </a:cxn>
                <a:cxn ang="0">
                  <a:pos x="486" y="1400"/>
                </a:cxn>
                <a:cxn ang="0">
                  <a:pos x="569" y="1316"/>
                </a:cxn>
                <a:cxn ang="0">
                  <a:pos x="651" y="1227"/>
                </a:cxn>
                <a:cxn ang="0">
                  <a:pos x="693" y="1175"/>
                </a:cxn>
                <a:cxn ang="0">
                  <a:pos x="734" y="1123"/>
                </a:cxn>
                <a:cxn ang="0">
                  <a:pos x="821" y="1003"/>
                </a:cxn>
                <a:cxn ang="0">
                  <a:pos x="911" y="872"/>
                </a:cxn>
                <a:cxn ang="0">
                  <a:pos x="998" y="731"/>
                </a:cxn>
                <a:cxn ang="0">
                  <a:pos x="1073" y="590"/>
                </a:cxn>
                <a:cxn ang="0">
                  <a:pos x="1137" y="449"/>
                </a:cxn>
                <a:cxn ang="0">
                  <a:pos x="1197" y="303"/>
                </a:cxn>
                <a:cxn ang="0">
                  <a:pos x="1250" y="151"/>
                </a:cxn>
                <a:cxn ang="0">
                  <a:pos x="1299" y="0"/>
                </a:cxn>
              </a:cxnLst>
              <a:rect l="0" t="0" r="r" b="b"/>
              <a:pathLst>
                <a:path w="1300" h="1777">
                  <a:moveTo>
                    <a:pt x="0" y="1776"/>
                  </a:moveTo>
                  <a:lnTo>
                    <a:pt x="203" y="1635"/>
                  </a:lnTo>
                  <a:lnTo>
                    <a:pt x="301" y="1557"/>
                  </a:lnTo>
                  <a:lnTo>
                    <a:pt x="395" y="1478"/>
                  </a:lnTo>
                  <a:lnTo>
                    <a:pt x="486" y="1400"/>
                  </a:lnTo>
                  <a:lnTo>
                    <a:pt x="569" y="1316"/>
                  </a:lnTo>
                  <a:lnTo>
                    <a:pt x="651" y="1227"/>
                  </a:lnTo>
                  <a:lnTo>
                    <a:pt x="693" y="1175"/>
                  </a:lnTo>
                  <a:lnTo>
                    <a:pt x="734" y="1123"/>
                  </a:lnTo>
                  <a:lnTo>
                    <a:pt x="821" y="1003"/>
                  </a:lnTo>
                  <a:lnTo>
                    <a:pt x="911" y="872"/>
                  </a:lnTo>
                  <a:lnTo>
                    <a:pt x="998" y="731"/>
                  </a:lnTo>
                  <a:lnTo>
                    <a:pt x="1073" y="590"/>
                  </a:lnTo>
                  <a:lnTo>
                    <a:pt x="1137" y="449"/>
                  </a:lnTo>
                  <a:lnTo>
                    <a:pt x="1197" y="303"/>
                  </a:lnTo>
                  <a:lnTo>
                    <a:pt x="1250" y="151"/>
                  </a:lnTo>
                  <a:lnTo>
                    <a:pt x="1299" y="0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6272" name="Rectangle 32"/>
            <p:cNvSpPr>
              <a:spLocks noChangeArrowheads="1"/>
            </p:cNvSpPr>
            <p:nvPr/>
          </p:nvSpPr>
          <p:spPr bwMode="auto">
            <a:xfrm>
              <a:off x="2113" y="1297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O</a:t>
              </a:r>
              <a:r>
                <a:rPr lang="en-US" sz="2000" b="1" baseline="-25000"/>
                <a:t>0</a:t>
              </a:r>
            </a:p>
          </p:txBody>
        </p:sp>
      </p:grp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290195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6327" name="Group 87"/>
          <p:cNvGrpSpPr>
            <a:grpSpLocks/>
          </p:cNvGrpSpPr>
          <p:nvPr/>
        </p:nvGrpSpPr>
        <p:grpSpPr bwMode="auto">
          <a:xfrm>
            <a:off x="6327775" y="4040188"/>
            <a:ext cx="544513" cy="525462"/>
            <a:chOff x="4126" y="2545"/>
            <a:chExt cx="343" cy="331"/>
          </a:xfrm>
        </p:grpSpPr>
        <p:sp>
          <p:nvSpPr>
            <p:cNvPr id="266247" name="AutoShape 7"/>
            <p:cNvSpPr>
              <a:spLocks noChangeArrowheads="1"/>
            </p:cNvSpPr>
            <p:nvPr/>
          </p:nvSpPr>
          <p:spPr bwMode="auto">
            <a:xfrm rot="2460000">
              <a:off x="4126" y="2762"/>
              <a:ext cx="144" cy="114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48" name="AutoShape 8"/>
            <p:cNvSpPr>
              <a:spLocks noChangeArrowheads="1"/>
            </p:cNvSpPr>
            <p:nvPr/>
          </p:nvSpPr>
          <p:spPr bwMode="auto">
            <a:xfrm rot="2460000">
              <a:off x="4224" y="2666"/>
              <a:ext cx="144" cy="113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49" name="AutoShape 9"/>
            <p:cNvSpPr>
              <a:spLocks noChangeArrowheads="1"/>
            </p:cNvSpPr>
            <p:nvPr/>
          </p:nvSpPr>
          <p:spPr bwMode="auto">
            <a:xfrm rot="2460000">
              <a:off x="4325" y="2545"/>
              <a:ext cx="144" cy="114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6254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Una disminución en la demanda</a:t>
            </a:r>
          </a:p>
        </p:txBody>
      </p:sp>
      <p:sp>
        <p:nvSpPr>
          <p:cNvPr id="266255" name="Line 15"/>
          <p:cNvSpPr>
            <a:spLocks noChangeShapeType="1"/>
          </p:cNvSpPr>
          <p:nvPr/>
        </p:nvSpPr>
        <p:spPr bwMode="auto">
          <a:xfrm>
            <a:off x="554038" y="2066925"/>
            <a:ext cx="0" cy="3946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56" name="Line 16"/>
          <p:cNvSpPr>
            <a:spLocks noChangeShapeType="1"/>
          </p:cNvSpPr>
          <p:nvPr/>
        </p:nvSpPr>
        <p:spPr bwMode="auto">
          <a:xfrm>
            <a:off x="4832350" y="2074863"/>
            <a:ext cx="0" cy="3946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58" name="Line 18"/>
          <p:cNvSpPr>
            <a:spLocks noChangeShapeType="1"/>
          </p:cNvSpPr>
          <p:nvPr/>
        </p:nvSpPr>
        <p:spPr bwMode="auto">
          <a:xfrm>
            <a:off x="4832350" y="6019800"/>
            <a:ext cx="3946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59" name="Rectangle 19"/>
          <p:cNvSpPr>
            <a:spLocks noChangeArrowheads="1"/>
          </p:cNvSpPr>
          <p:nvPr/>
        </p:nvSpPr>
        <p:spPr bwMode="auto">
          <a:xfrm>
            <a:off x="3344863" y="6059488"/>
            <a:ext cx="1006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</a:t>
            </a:r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 rot="16200000">
            <a:off x="-40481" y="2174082"/>
            <a:ext cx="765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Precio</a:t>
            </a:r>
          </a:p>
        </p:txBody>
      </p:sp>
      <p:sp>
        <p:nvSpPr>
          <p:cNvPr id="266261" name="Rectangle 21"/>
          <p:cNvSpPr>
            <a:spLocks noChangeArrowheads="1"/>
          </p:cNvSpPr>
          <p:nvPr/>
        </p:nvSpPr>
        <p:spPr bwMode="auto">
          <a:xfrm>
            <a:off x="296863" y="6111875"/>
            <a:ext cx="306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7710488" y="6021388"/>
            <a:ext cx="1006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Cantidad</a:t>
            </a:r>
          </a:p>
        </p:txBody>
      </p:sp>
      <p:sp>
        <p:nvSpPr>
          <p:cNvPr id="266264" name="Rectangle 24"/>
          <p:cNvSpPr>
            <a:spLocks noChangeArrowheads="1"/>
          </p:cNvSpPr>
          <p:nvPr/>
        </p:nvSpPr>
        <p:spPr bwMode="auto">
          <a:xfrm rot="16200000">
            <a:off x="3845719" y="2712244"/>
            <a:ext cx="1476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/>
              <a:t>Precio y costo</a:t>
            </a:r>
          </a:p>
        </p:txBody>
      </p:sp>
      <p:sp>
        <p:nvSpPr>
          <p:cNvPr id="266262" name="Rectangle 22"/>
          <p:cNvSpPr>
            <a:spLocks noChangeArrowheads="1"/>
          </p:cNvSpPr>
          <p:nvPr/>
        </p:nvSpPr>
        <p:spPr bwMode="auto">
          <a:xfrm>
            <a:off x="158750" y="3810000"/>
            <a:ext cx="384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P</a:t>
            </a:r>
            <a:r>
              <a:rPr lang="en-US" sz="1800" baseline="-25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66275" name="Rectangle 35"/>
          <p:cNvSpPr>
            <a:spLocks noChangeArrowheads="1"/>
          </p:cNvSpPr>
          <p:nvPr/>
        </p:nvSpPr>
        <p:spPr bwMode="auto">
          <a:xfrm>
            <a:off x="1987550" y="1651000"/>
            <a:ext cx="1093788" cy="4064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Industria</a:t>
            </a:r>
          </a:p>
        </p:txBody>
      </p:sp>
      <p:sp>
        <p:nvSpPr>
          <p:cNvPr id="266276" name="Rectangle 36"/>
          <p:cNvSpPr>
            <a:spLocks noChangeArrowheads="1"/>
          </p:cNvSpPr>
          <p:nvPr/>
        </p:nvSpPr>
        <p:spPr bwMode="auto">
          <a:xfrm>
            <a:off x="6330950" y="1651000"/>
            <a:ext cx="1081088" cy="40640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Empresa</a:t>
            </a:r>
          </a:p>
        </p:txBody>
      </p:sp>
      <p:grpSp>
        <p:nvGrpSpPr>
          <p:cNvPr id="266341" name="Group 101"/>
          <p:cNvGrpSpPr>
            <a:grpSpLocks/>
          </p:cNvGrpSpPr>
          <p:nvPr/>
        </p:nvGrpSpPr>
        <p:grpSpPr bwMode="auto">
          <a:xfrm>
            <a:off x="160338" y="4421188"/>
            <a:ext cx="4189412" cy="363537"/>
            <a:chOff x="241" y="2785"/>
            <a:chExt cx="2639" cy="229"/>
          </a:xfrm>
        </p:grpSpPr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241" y="278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P</a:t>
              </a:r>
              <a:r>
                <a:rPr lang="en-US" sz="1800" baseline="-25000"/>
                <a:t>1</a:t>
              </a:r>
            </a:p>
          </p:txBody>
        </p:sp>
        <p:grpSp>
          <p:nvGrpSpPr>
            <p:cNvPr id="266330" name="Group 90"/>
            <p:cNvGrpSpPr>
              <a:grpSpLocks/>
            </p:cNvGrpSpPr>
            <p:nvPr/>
          </p:nvGrpSpPr>
          <p:grpSpPr bwMode="auto">
            <a:xfrm>
              <a:off x="490" y="2880"/>
              <a:ext cx="2390" cy="96"/>
              <a:chOff x="490" y="2880"/>
              <a:chExt cx="2390" cy="96"/>
            </a:xfrm>
          </p:grpSpPr>
          <p:sp>
            <p:nvSpPr>
              <p:cNvPr id="266278" name="Line 38"/>
              <p:cNvSpPr>
                <a:spLocks noChangeShapeType="1"/>
              </p:cNvSpPr>
              <p:nvPr/>
            </p:nvSpPr>
            <p:spPr bwMode="auto">
              <a:xfrm>
                <a:off x="490" y="2928"/>
                <a:ext cx="23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6280" name="Oval 40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266268" name="Rectangle 28"/>
          <p:cNvSpPr>
            <a:spLocks noChangeArrowheads="1"/>
          </p:cNvSpPr>
          <p:nvPr/>
        </p:nvSpPr>
        <p:spPr bwMode="auto">
          <a:xfrm>
            <a:off x="6621463" y="605948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q</a:t>
            </a:r>
            <a:r>
              <a:rPr lang="en-US" sz="1800" baseline="-25000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266344" name="Group 104"/>
          <p:cNvGrpSpPr>
            <a:grpSpLocks/>
          </p:cNvGrpSpPr>
          <p:nvPr/>
        </p:nvGrpSpPr>
        <p:grpSpPr bwMode="auto">
          <a:xfrm>
            <a:off x="6180138" y="4572000"/>
            <a:ext cx="371475" cy="1851025"/>
            <a:chOff x="4033" y="2880"/>
            <a:chExt cx="234" cy="1166"/>
          </a:xfrm>
        </p:grpSpPr>
        <p:grpSp>
          <p:nvGrpSpPr>
            <p:cNvPr id="266331" name="Group 91"/>
            <p:cNvGrpSpPr>
              <a:grpSpLocks/>
            </p:cNvGrpSpPr>
            <p:nvPr/>
          </p:nvGrpSpPr>
          <p:grpSpPr bwMode="auto">
            <a:xfrm>
              <a:off x="4080" y="2880"/>
              <a:ext cx="96" cy="912"/>
              <a:chOff x="4080" y="2880"/>
              <a:chExt cx="96" cy="912"/>
            </a:xfrm>
          </p:grpSpPr>
          <p:sp>
            <p:nvSpPr>
              <p:cNvPr id="266286" name="Oval 4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6285" name="Line 45"/>
              <p:cNvSpPr>
                <a:spLocks noChangeShapeType="1"/>
              </p:cNvSpPr>
              <p:nvPr/>
            </p:nvSpPr>
            <p:spPr bwMode="auto">
              <a:xfrm>
                <a:off x="4128" y="2938"/>
                <a:ext cx="0" cy="8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66287" name="Rectangle 47"/>
            <p:cNvSpPr>
              <a:spLocks noChangeArrowheads="1"/>
            </p:cNvSpPr>
            <p:nvPr/>
          </p:nvSpPr>
          <p:spPr bwMode="auto">
            <a:xfrm>
              <a:off x="4033" y="3817"/>
              <a:ext cx="2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</p:grpSp>
      <p:sp>
        <p:nvSpPr>
          <p:cNvPr id="266283" name="Line 43"/>
          <p:cNvSpPr>
            <a:spLocks noChangeShapeType="1"/>
          </p:cNvSpPr>
          <p:nvPr/>
        </p:nvSpPr>
        <p:spPr bwMode="auto">
          <a:xfrm>
            <a:off x="2673350" y="4130675"/>
            <a:ext cx="0" cy="1889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89" name="Rectangle 49"/>
          <p:cNvSpPr>
            <a:spLocks noChangeArrowheads="1"/>
          </p:cNvSpPr>
          <p:nvPr/>
        </p:nvSpPr>
        <p:spPr bwMode="auto">
          <a:xfrm>
            <a:off x="2522538" y="6059488"/>
            <a:ext cx="447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Q</a:t>
            </a:r>
            <a:r>
              <a:rPr lang="en-US" sz="2000" baseline="-25000"/>
              <a:t>0</a:t>
            </a:r>
          </a:p>
        </p:txBody>
      </p:sp>
      <p:grpSp>
        <p:nvGrpSpPr>
          <p:cNvPr id="266342" name="Group 102"/>
          <p:cNvGrpSpPr>
            <a:grpSpLocks/>
          </p:cNvGrpSpPr>
          <p:nvPr/>
        </p:nvGrpSpPr>
        <p:grpSpPr bwMode="auto">
          <a:xfrm>
            <a:off x="1912938" y="4740275"/>
            <a:ext cx="447675" cy="1712913"/>
            <a:chOff x="1345" y="2986"/>
            <a:chExt cx="282" cy="1079"/>
          </a:xfrm>
        </p:grpSpPr>
        <p:sp>
          <p:nvSpPr>
            <p:cNvPr id="266288" name="Line 48"/>
            <p:cNvSpPr>
              <a:spLocks noChangeShapeType="1"/>
            </p:cNvSpPr>
            <p:nvPr/>
          </p:nvSpPr>
          <p:spPr bwMode="auto">
            <a:xfrm>
              <a:off x="1488" y="2986"/>
              <a:ext cx="0" cy="8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90" name="Rectangle 50"/>
            <p:cNvSpPr>
              <a:spLocks noChangeArrowheads="1"/>
            </p:cNvSpPr>
            <p:nvPr/>
          </p:nvSpPr>
          <p:spPr bwMode="auto">
            <a:xfrm>
              <a:off x="1345" y="3817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/>
                <a:t>Q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266312" name="Group 72"/>
          <p:cNvGrpSpPr>
            <a:grpSpLocks/>
          </p:cNvGrpSpPr>
          <p:nvPr/>
        </p:nvGrpSpPr>
        <p:grpSpPr bwMode="auto">
          <a:xfrm>
            <a:off x="617538" y="2058988"/>
            <a:ext cx="1984375" cy="2897187"/>
            <a:chOff x="529" y="1297"/>
            <a:chExt cx="1250" cy="1825"/>
          </a:xfrm>
        </p:grpSpPr>
        <p:sp>
          <p:nvSpPr>
            <p:cNvPr id="266291" name="Freeform 51"/>
            <p:cNvSpPr>
              <a:spLocks/>
            </p:cNvSpPr>
            <p:nvPr/>
          </p:nvSpPr>
          <p:spPr bwMode="auto">
            <a:xfrm>
              <a:off x="529" y="1488"/>
              <a:ext cx="1249" cy="1634"/>
            </a:xfrm>
            <a:custGeom>
              <a:avLst/>
              <a:gdLst/>
              <a:ahLst/>
              <a:cxnLst>
                <a:cxn ang="0">
                  <a:pos x="0" y="1633"/>
                </a:cxn>
                <a:cxn ang="0">
                  <a:pos x="193" y="1503"/>
                </a:cxn>
                <a:cxn ang="0">
                  <a:pos x="287" y="1433"/>
                </a:cxn>
                <a:cxn ang="0">
                  <a:pos x="378" y="1358"/>
                </a:cxn>
                <a:cxn ang="0">
                  <a:pos x="463" y="1283"/>
                </a:cxn>
                <a:cxn ang="0">
                  <a:pos x="546" y="1209"/>
                </a:cxn>
                <a:cxn ang="0">
                  <a:pos x="625" y="1129"/>
                </a:cxn>
                <a:cxn ang="0">
                  <a:pos x="705" y="1034"/>
                </a:cxn>
                <a:cxn ang="0">
                  <a:pos x="790" y="924"/>
                </a:cxn>
                <a:cxn ang="0">
                  <a:pos x="876" y="804"/>
                </a:cxn>
                <a:cxn ang="0">
                  <a:pos x="955" y="674"/>
                </a:cxn>
                <a:cxn ang="0">
                  <a:pos x="995" y="609"/>
                </a:cxn>
                <a:cxn ang="0">
                  <a:pos x="1029" y="544"/>
                </a:cxn>
                <a:cxn ang="0">
                  <a:pos x="1092" y="410"/>
                </a:cxn>
                <a:cxn ang="0">
                  <a:pos x="1148" y="275"/>
                </a:cxn>
                <a:cxn ang="0">
                  <a:pos x="1200" y="140"/>
                </a:cxn>
                <a:cxn ang="0">
                  <a:pos x="1248" y="0"/>
                </a:cxn>
              </a:cxnLst>
              <a:rect l="0" t="0" r="r" b="b"/>
              <a:pathLst>
                <a:path w="1249" h="1634">
                  <a:moveTo>
                    <a:pt x="0" y="1633"/>
                  </a:moveTo>
                  <a:lnTo>
                    <a:pt x="193" y="1503"/>
                  </a:lnTo>
                  <a:lnTo>
                    <a:pt x="287" y="1433"/>
                  </a:lnTo>
                  <a:lnTo>
                    <a:pt x="378" y="1358"/>
                  </a:lnTo>
                  <a:lnTo>
                    <a:pt x="463" y="1283"/>
                  </a:lnTo>
                  <a:lnTo>
                    <a:pt x="546" y="1209"/>
                  </a:lnTo>
                  <a:lnTo>
                    <a:pt x="625" y="1129"/>
                  </a:lnTo>
                  <a:lnTo>
                    <a:pt x="705" y="1034"/>
                  </a:lnTo>
                  <a:lnTo>
                    <a:pt x="790" y="924"/>
                  </a:lnTo>
                  <a:lnTo>
                    <a:pt x="876" y="804"/>
                  </a:lnTo>
                  <a:lnTo>
                    <a:pt x="955" y="674"/>
                  </a:lnTo>
                  <a:lnTo>
                    <a:pt x="995" y="609"/>
                  </a:lnTo>
                  <a:lnTo>
                    <a:pt x="1029" y="544"/>
                  </a:lnTo>
                  <a:lnTo>
                    <a:pt x="1092" y="410"/>
                  </a:lnTo>
                  <a:lnTo>
                    <a:pt x="1148" y="275"/>
                  </a:lnTo>
                  <a:lnTo>
                    <a:pt x="1200" y="140"/>
                  </a:lnTo>
                  <a:lnTo>
                    <a:pt x="1248" y="0"/>
                  </a:lnTo>
                </a:path>
              </a:pathLst>
            </a:custGeom>
            <a:noFill/>
            <a:ln w="762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6292" name="Rectangle 52"/>
            <p:cNvSpPr>
              <a:spLocks noChangeArrowheads="1"/>
            </p:cNvSpPr>
            <p:nvPr/>
          </p:nvSpPr>
          <p:spPr bwMode="auto">
            <a:xfrm>
              <a:off x="1489" y="1297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O</a:t>
              </a:r>
              <a:r>
                <a:rPr lang="en-US" sz="2000" b="1" baseline="-25000"/>
                <a:t>1</a:t>
              </a:r>
            </a:p>
          </p:txBody>
        </p:sp>
      </p:grpSp>
      <p:grpSp>
        <p:nvGrpSpPr>
          <p:cNvPr id="266343" name="Group 103"/>
          <p:cNvGrpSpPr>
            <a:grpSpLocks/>
          </p:cNvGrpSpPr>
          <p:nvPr/>
        </p:nvGrpSpPr>
        <p:grpSpPr bwMode="auto">
          <a:xfrm>
            <a:off x="1455738" y="4130675"/>
            <a:ext cx="447675" cy="2322513"/>
            <a:chOff x="1057" y="2602"/>
            <a:chExt cx="282" cy="1463"/>
          </a:xfrm>
        </p:grpSpPr>
        <p:sp>
          <p:nvSpPr>
            <p:cNvPr id="266293" name="Line 53"/>
            <p:cNvSpPr>
              <a:spLocks noChangeShapeType="1"/>
            </p:cNvSpPr>
            <p:nvPr/>
          </p:nvSpPr>
          <p:spPr bwMode="auto">
            <a:xfrm>
              <a:off x="1200" y="2602"/>
              <a:ext cx="0" cy="11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94" name="Rectangle 54"/>
            <p:cNvSpPr>
              <a:spLocks noChangeArrowheads="1"/>
            </p:cNvSpPr>
            <p:nvPr/>
          </p:nvSpPr>
          <p:spPr bwMode="auto">
            <a:xfrm>
              <a:off x="1057" y="3817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Q</a:t>
              </a:r>
              <a:r>
                <a:rPr lang="en-US" sz="2000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266329" name="Group 89"/>
          <p:cNvGrpSpPr>
            <a:grpSpLocks/>
          </p:cNvGrpSpPr>
          <p:nvPr/>
        </p:nvGrpSpPr>
        <p:grpSpPr bwMode="auto">
          <a:xfrm>
            <a:off x="2292350" y="2971800"/>
            <a:ext cx="838200" cy="609600"/>
            <a:chOff x="1584" y="1872"/>
            <a:chExt cx="528" cy="384"/>
          </a:xfrm>
        </p:grpSpPr>
        <p:sp>
          <p:nvSpPr>
            <p:cNvPr id="266296" name="AutoShape 56"/>
            <p:cNvSpPr>
              <a:spLocks noChangeArrowheads="1"/>
            </p:cNvSpPr>
            <p:nvPr/>
          </p:nvSpPr>
          <p:spPr bwMode="auto">
            <a:xfrm flipH="1">
              <a:off x="1584" y="1872"/>
              <a:ext cx="394" cy="384"/>
            </a:xfrm>
            <a:prstGeom prst="rightArrow">
              <a:avLst>
                <a:gd name="adj1" fmla="val 50000"/>
                <a:gd name="adj2" fmla="val 44424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97" name="AutoShape 57"/>
            <p:cNvSpPr>
              <a:spLocks noChangeArrowheads="1"/>
            </p:cNvSpPr>
            <p:nvPr/>
          </p:nvSpPr>
          <p:spPr bwMode="auto">
            <a:xfrm rot="5400000">
              <a:off x="1949" y="1997"/>
              <a:ext cx="192" cy="134"/>
            </a:xfrm>
            <a:prstGeom prst="rtTriangle">
              <a:avLst/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6298" name="AutoShape 58"/>
          <p:cNvSpPr>
            <a:spLocks noChangeArrowheads="1"/>
          </p:cNvSpPr>
          <p:nvPr/>
        </p:nvSpPr>
        <p:spPr bwMode="auto">
          <a:xfrm rot="16200000">
            <a:off x="6940550" y="4114800"/>
            <a:ext cx="454025" cy="454025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9933">
                  <a:gamma/>
                  <a:tint val="50196"/>
                  <a:invGamma/>
                </a:srgbClr>
              </a:gs>
              <a:gs pos="100000">
                <a:srgbClr val="FF9933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6299" name="Group 59"/>
          <p:cNvGrpSpPr>
            <a:grpSpLocks/>
          </p:cNvGrpSpPr>
          <p:nvPr/>
        </p:nvGrpSpPr>
        <p:grpSpPr bwMode="auto">
          <a:xfrm>
            <a:off x="1693863" y="4029075"/>
            <a:ext cx="431800" cy="547688"/>
            <a:chOff x="1207" y="2538"/>
            <a:chExt cx="272" cy="345"/>
          </a:xfrm>
        </p:grpSpPr>
        <p:sp>
          <p:nvSpPr>
            <p:cNvPr id="266300" name="AutoShape 60"/>
            <p:cNvSpPr>
              <a:spLocks noChangeArrowheads="1"/>
            </p:cNvSpPr>
            <p:nvPr/>
          </p:nvSpPr>
          <p:spPr bwMode="auto">
            <a:xfrm rot="19320000">
              <a:off x="1355" y="2770"/>
              <a:ext cx="124" cy="113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301" name="AutoShape 61"/>
            <p:cNvSpPr>
              <a:spLocks noChangeArrowheads="1"/>
            </p:cNvSpPr>
            <p:nvPr/>
          </p:nvSpPr>
          <p:spPr bwMode="auto">
            <a:xfrm rot="19320000">
              <a:off x="1291" y="2657"/>
              <a:ext cx="124" cy="113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302" name="AutoShape 62"/>
            <p:cNvSpPr>
              <a:spLocks noChangeArrowheads="1"/>
            </p:cNvSpPr>
            <p:nvPr/>
          </p:nvSpPr>
          <p:spPr bwMode="auto">
            <a:xfrm rot="19320000">
              <a:off x="1207" y="2538"/>
              <a:ext cx="124" cy="113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6332" name="Group 92"/>
          <p:cNvGrpSpPr>
            <a:grpSpLocks/>
          </p:cNvGrpSpPr>
          <p:nvPr/>
        </p:nvGrpSpPr>
        <p:grpSpPr bwMode="auto">
          <a:xfrm>
            <a:off x="554038" y="3962400"/>
            <a:ext cx="3795712" cy="149225"/>
            <a:chOff x="489" y="2497"/>
            <a:chExt cx="2391" cy="94"/>
          </a:xfrm>
        </p:grpSpPr>
        <p:sp>
          <p:nvSpPr>
            <p:cNvPr id="266270" name="Line 30"/>
            <p:cNvSpPr>
              <a:spLocks noChangeShapeType="1"/>
            </p:cNvSpPr>
            <p:nvPr/>
          </p:nvSpPr>
          <p:spPr bwMode="auto">
            <a:xfrm>
              <a:off x="489" y="2543"/>
              <a:ext cx="239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303" name="Oval 63"/>
            <p:cNvSpPr>
              <a:spLocks noChangeArrowheads="1"/>
            </p:cNvSpPr>
            <p:nvPr/>
          </p:nvSpPr>
          <p:spPr bwMode="auto">
            <a:xfrm>
              <a:off x="1153" y="2497"/>
              <a:ext cx="94" cy="9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6328" name="Group 88"/>
          <p:cNvGrpSpPr>
            <a:grpSpLocks/>
          </p:cNvGrpSpPr>
          <p:nvPr/>
        </p:nvGrpSpPr>
        <p:grpSpPr bwMode="auto">
          <a:xfrm>
            <a:off x="1301750" y="2971800"/>
            <a:ext cx="838200" cy="609600"/>
            <a:chOff x="960" y="1872"/>
            <a:chExt cx="528" cy="384"/>
          </a:xfrm>
        </p:grpSpPr>
        <p:sp>
          <p:nvSpPr>
            <p:cNvPr id="266305" name="AutoShape 65"/>
            <p:cNvSpPr>
              <a:spLocks noChangeArrowheads="1"/>
            </p:cNvSpPr>
            <p:nvPr/>
          </p:nvSpPr>
          <p:spPr bwMode="auto">
            <a:xfrm flipH="1">
              <a:off x="960" y="1872"/>
              <a:ext cx="394" cy="384"/>
            </a:xfrm>
            <a:prstGeom prst="rightArrow">
              <a:avLst>
                <a:gd name="adj1" fmla="val 50000"/>
                <a:gd name="adj2" fmla="val 44405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306" name="AutoShape 66"/>
            <p:cNvSpPr>
              <a:spLocks noChangeArrowheads="1"/>
            </p:cNvSpPr>
            <p:nvPr/>
          </p:nvSpPr>
          <p:spPr bwMode="auto">
            <a:xfrm>
              <a:off x="1354" y="1968"/>
              <a:ext cx="134" cy="192"/>
            </a:xfrm>
            <a:prstGeom prst="rtTriangle">
              <a:avLst/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6308" name="AutoShape 68"/>
          <p:cNvSpPr>
            <a:spLocks noChangeArrowheads="1"/>
          </p:cNvSpPr>
          <p:nvPr/>
        </p:nvSpPr>
        <p:spPr bwMode="auto">
          <a:xfrm rot="16200000" flipH="1">
            <a:off x="7702550" y="4114800"/>
            <a:ext cx="454025" cy="454025"/>
          </a:xfrm>
          <a:prstGeom prst="rightArrow">
            <a:avLst>
              <a:gd name="adj1" fmla="val 50000"/>
              <a:gd name="adj2" fmla="val 25019"/>
            </a:avLst>
          </a:prstGeom>
          <a:gradFill rotWithShape="0">
            <a:gsLst>
              <a:gs pos="0">
                <a:srgbClr val="FF9933">
                  <a:gamma/>
                  <a:tint val="50196"/>
                  <a:invGamma/>
                </a:srgbClr>
              </a:gs>
              <a:gs pos="100000">
                <a:srgbClr val="FF9933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57" name="Line 17"/>
          <p:cNvSpPr>
            <a:spLocks noChangeShapeType="1"/>
          </p:cNvSpPr>
          <p:nvPr/>
        </p:nvSpPr>
        <p:spPr bwMode="auto">
          <a:xfrm>
            <a:off x="549275" y="6019800"/>
            <a:ext cx="3946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6333" name="Group 93"/>
          <p:cNvGrpSpPr>
            <a:grpSpLocks/>
          </p:cNvGrpSpPr>
          <p:nvPr/>
        </p:nvGrpSpPr>
        <p:grpSpPr bwMode="auto">
          <a:xfrm>
            <a:off x="6711950" y="3962400"/>
            <a:ext cx="152400" cy="2057400"/>
            <a:chOff x="4368" y="2496"/>
            <a:chExt cx="96" cy="1296"/>
          </a:xfrm>
        </p:grpSpPr>
        <p:sp>
          <p:nvSpPr>
            <p:cNvPr id="266284" name="Line 44"/>
            <p:cNvSpPr>
              <a:spLocks noChangeShapeType="1"/>
            </p:cNvSpPr>
            <p:nvPr/>
          </p:nvSpPr>
          <p:spPr bwMode="auto">
            <a:xfrm>
              <a:off x="4416" y="2602"/>
              <a:ext cx="0" cy="11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26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6265" name="Oval 25"/>
          <p:cNvSpPr>
            <a:spLocks noChangeArrowheads="1"/>
          </p:cNvSpPr>
          <p:nvPr/>
        </p:nvSpPr>
        <p:spPr bwMode="auto">
          <a:xfrm>
            <a:off x="2597150" y="3962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8" grpId="0" animBg="1"/>
      <p:bldP spid="2663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707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70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n-US"/>
              <a:t>Economías y deseconomías externas</a:t>
            </a:r>
          </a:p>
        </p:txBody>
      </p:sp>
      <p:sp>
        <p:nvSpPr>
          <p:cNvPr id="200709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ct val="10000"/>
              </a:spcAft>
              <a:buFontTx/>
              <a:buNone/>
            </a:pPr>
            <a:r>
              <a:rPr lang="en-US">
                <a:solidFill>
                  <a:srgbClr val="FF3300"/>
                </a:solidFill>
              </a:rPr>
              <a:t>	Economías externas</a:t>
            </a:r>
            <a:endParaRPr lang="en-US"/>
          </a:p>
          <a:p>
            <a:pPr lvl="1">
              <a:spcAft>
                <a:spcPct val="1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Factores que están fuera del control de una empresa individual, que reducen sus costos a medida que aumenta la producción de la</a:t>
            </a:r>
            <a:r>
              <a:rPr lang="es-MX" i="1">
                <a:solidFill>
                  <a:srgbClr val="000000"/>
                </a:solidFill>
              </a:rPr>
              <a:t> industria.</a:t>
            </a:r>
          </a:p>
          <a:p>
            <a:pPr>
              <a:spcBef>
                <a:spcPct val="65000"/>
              </a:spcBef>
              <a:spcAft>
                <a:spcPct val="10000"/>
              </a:spcAft>
              <a:buFontTx/>
              <a:buNone/>
            </a:pPr>
            <a:r>
              <a:rPr lang="en-US">
                <a:solidFill>
                  <a:srgbClr val="FF3300"/>
                </a:solidFill>
              </a:rPr>
              <a:t>	</a:t>
            </a:r>
            <a:r>
              <a:rPr lang="es-MX">
                <a:solidFill>
                  <a:srgbClr val="FF0000"/>
                </a:solidFill>
              </a:rPr>
              <a:t>Deseconomías externas</a:t>
            </a:r>
            <a:r>
              <a:rPr lang="es-MX">
                <a:solidFill>
                  <a:srgbClr val="000000"/>
                </a:solidFill>
              </a:rPr>
              <a:t> </a:t>
            </a:r>
          </a:p>
          <a:p>
            <a:pPr lvl="1">
              <a:spcAft>
                <a:spcPct val="1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Factores que están fuera del control de una empresa, que elevan los costos de la empresa conforme se incrementa la producción de la industria.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uild="p" bldLvl="2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0850"/>
            <a:ext cx="7772400" cy="995363"/>
          </a:xfrm>
          <a:noFill/>
          <a:ln/>
        </p:spPr>
        <p:txBody>
          <a:bodyPr/>
          <a:lstStyle/>
          <a:p>
            <a:r>
              <a:rPr lang="en-US"/>
              <a:t>Economías y deseconomías externas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Utilizaremos esta información para desarrollar una </a:t>
            </a:r>
            <a:r>
              <a:rPr lang="en-US" sz="3200" b="1" i="1">
                <a:solidFill>
                  <a:srgbClr val="FF3300"/>
                </a:solidFill>
              </a:rPr>
              <a:t>curva de oferta de la industria a largo plazo</a:t>
            </a:r>
            <a:r>
              <a:rPr lang="en-US" sz="3200" b="1">
                <a:solidFill>
                  <a:srgbClr val="FF0000"/>
                </a:solidFill>
              </a:rPr>
              <a:t>.</a:t>
            </a:r>
            <a:endParaRPr 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4870450" y="4248150"/>
            <a:ext cx="215900" cy="276225"/>
            <a:chOff x="3082" y="2676"/>
            <a:chExt cx="136" cy="174"/>
          </a:xfrm>
        </p:grpSpPr>
        <p:sp>
          <p:nvSpPr>
            <p:cNvPr id="268294" name="AutoShape 6"/>
            <p:cNvSpPr>
              <a:spLocks noChangeArrowheads="1"/>
            </p:cNvSpPr>
            <p:nvPr/>
          </p:nvSpPr>
          <p:spPr bwMode="auto">
            <a:xfrm rot="7740000">
              <a:off x="3127" y="2758"/>
              <a:ext cx="110" cy="73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295" name="AutoShape 7"/>
            <p:cNvSpPr>
              <a:spLocks noChangeArrowheads="1"/>
            </p:cNvSpPr>
            <p:nvPr/>
          </p:nvSpPr>
          <p:spPr bwMode="auto">
            <a:xfrm rot="7740000">
              <a:off x="3064" y="2694"/>
              <a:ext cx="110" cy="73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829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n-US"/>
              <a:t>Cambios a largo plazo en precio y cantidad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315913" y="2352675"/>
            <a:ext cx="2890837" cy="34607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 b="1"/>
              <a:t>Industria con costos constantes</a:t>
            </a: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3448050" y="2365375"/>
            <a:ext cx="2846388" cy="34607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 b="1"/>
              <a:t>Industria con costos crecientes</a:t>
            </a:r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>
            <a:off x="6665913" y="2378075"/>
            <a:ext cx="1935162" cy="590550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 b="1"/>
              <a:t>Industria con costos</a:t>
            </a:r>
          </a:p>
          <a:p>
            <a:r>
              <a:rPr lang="en-US" sz="1600" b="1"/>
              <a:t>decrecientes</a:t>
            </a:r>
          </a:p>
        </p:txBody>
      </p:sp>
      <p:sp>
        <p:nvSpPr>
          <p:cNvPr id="268302" name="Freeform 14"/>
          <p:cNvSpPr>
            <a:spLocks/>
          </p:cNvSpPr>
          <p:nvPr/>
        </p:nvSpPr>
        <p:spPr bwMode="auto">
          <a:xfrm>
            <a:off x="609600" y="3963988"/>
            <a:ext cx="1143000" cy="992187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77" y="574"/>
              </a:cxn>
              <a:cxn ang="0">
                <a:pos x="153" y="524"/>
              </a:cxn>
              <a:cxn ang="0">
                <a:pos x="224" y="474"/>
              </a:cxn>
              <a:cxn ang="0">
                <a:pos x="258" y="454"/>
              </a:cxn>
              <a:cxn ang="0">
                <a:pos x="288" y="429"/>
              </a:cxn>
              <a:cxn ang="0">
                <a:pos x="316" y="409"/>
              </a:cxn>
              <a:cxn ang="0">
                <a:pos x="344" y="389"/>
              </a:cxn>
              <a:cxn ang="0">
                <a:pos x="392" y="354"/>
              </a:cxn>
              <a:cxn ang="0">
                <a:pos x="438" y="324"/>
              </a:cxn>
              <a:cxn ang="0">
                <a:pos x="481" y="289"/>
              </a:cxn>
              <a:cxn ang="0">
                <a:pos x="521" y="254"/>
              </a:cxn>
              <a:cxn ang="0">
                <a:pos x="558" y="215"/>
              </a:cxn>
              <a:cxn ang="0">
                <a:pos x="592" y="180"/>
              </a:cxn>
              <a:cxn ang="0">
                <a:pos x="624" y="145"/>
              </a:cxn>
              <a:cxn ang="0">
                <a:pos x="652" y="110"/>
              </a:cxn>
              <a:cxn ang="0">
                <a:pos x="677" y="70"/>
              </a:cxn>
              <a:cxn ang="0">
                <a:pos x="700" y="35"/>
              </a:cxn>
              <a:cxn ang="0">
                <a:pos x="719" y="0"/>
              </a:cxn>
            </a:cxnLst>
            <a:rect l="0" t="0" r="r" b="b"/>
            <a:pathLst>
              <a:path w="720" h="625">
                <a:moveTo>
                  <a:pt x="0" y="624"/>
                </a:moveTo>
                <a:lnTo>
                  <a:pt x="77" y="574"/>
                </a:lnTo>
                <a:lnTo>
                  <a:pt x="153" y="524"/>
                </a:lnTo>
                <a:lnTo>
                  <a:pt x="224" y="474"/>
                </a:lnTo>
                <a:lnTo>
                  <a:pt x="258" y="454"/>
                </a:lnTo>
                <a:lnTo>
                  <a:pt x="288" y="429"/>
                </a:lnTo>
                <a:lnTo>
                  <a:pt x="316" y="409"/>
                </a:lnTo>
                <a:lnTo>
                  <a:pt x="344" y="389"/>
                </a:lnTo>
                <a:lnTo>
                  <a:pt x="392" y="354"/>
                </a:lnTo>
                <a:lnTo>
                  <a:pt x="438" y="324"/>
                </a:lnTo>
                <a:lnTo>
                  <a:pt x="481" y="289"/>
                </a:lnTo>
                <a:lnTo>
                  <a:pt x="521" y="254"/>
                </a:lnTo>
                <a:lnTo>
                  <a:pt x="558" y="215"/>
                </a:lnTo>
                <a:lnTo>
                  <a:pt x="592" y="180"/>
                </a:lnTo>
                <a:lnTo>
                  <a:pt x="624" y="145"/>
                </a:lnTo>
                <a:lnTo>
                  <a:pt x="652" y="110"/>
                </a:lnTo>
                <a:lnTo>
                  <a:pt x="677" y="70"/>
                </a:lnTo>
                <a:lnTo>
                  <a:pt x="700" y="35"/>
                </a:lnTo>
                <a:lnTo>
                  <a:pt x="719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>
            <a:off x="304800" y="5880100"/>
            <a:ext cx="24225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04" name="Line 16"/>
          <p:cNvSpPr>
            <a:spLocks noChangeShapeType="1"/>
          </p:cNvSpPr>
          <p:nvPr/>
        </p:nvSpPr>
        <p:spPr bwMode="auto">
          <a:xfrm flipV="1">
            <a:off x="309563" y="3422650"/>
            <a:ext cx="1587" cy="2454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1976438" y="6149975"/>
            <a:ext cx="8905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1400" b="1"/>
              <a:t>Cantidad</a:t>
            </a:r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 rot="16200000">
            <a:off x="-178593" y="3237706"/>
            <a:ext cx="665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 b="1"/>
              <a:t>Precio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112713" y="5940425"/>
            <a:ext cx="215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-74613" y="4494213"/>
            <a:ext cx="419101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P</a:t>
            </a:r>
            <a:r>
              <a:rPr lang="en-US" sz="2000" b="1" baseline="-25000"/>
              <a:t>0</a:t>
            </a: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549275" y="4054475"/>
            <a:ext cx="1357313" cy="16637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11" name="Oval 23"/>
          <p:cNvSpPr>
            <a:spLocks noChangeArrowheads="1"/>
          </p:cNvSpPr>
          <p:nvPr/>
        </p:nvSpPr>
        <p:spPr bwMode="auto">
          <a:xfrm>
            <a:off x="962025" y="4616450"/>
            <a:ext cx="144463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814388" y="5834063"/>
            <a:ext cx="460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0</a:t>
            </a:r>
          </a:p>
        </p:txBody>
      </p:sp>
      <p:grpSp>
        <p:nvGrpSpPr>
          <p:cNvPr id="268395" name="Group 107"/>
          <p:cNvGrpSpPr>
            <a:grpSpLocks/>
          </p:cNvGrpSpPr>
          <p:nvPr/>
        </p:nvGrpSpPr>
        <p:grpSpPr bwMode="auto">
          <a:xfrm>
            <a:off x="1158875" y="3597275"/>
            <a:ext cx="1804988" cy="1855788"/>
            <a:chOff x="730" y="2266"/>
            <a:chExt cx="1137" cy="1169"/>
          </a:xfrm>
        </p:grpSpPr>
        <p:sp>
          <p:nvSpPr>
            <p:cNvPr id="268315" name="Rectangle 27"/>
            <p:cNvSpPr>
              <a:spLocks noChangeArrowheads="1"/>
            </p:cNvSpPr>
            <p:nvPr/>
          </p:nvSpPr>
          <p:spPr bwMode="auto">
            <a:xfrm>
              <a:off x="1585" y="3187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D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268317" name="Line 29"/>
            <p:cNvSpPr>
              <a:spLocks noChangeShapeType="1"/>
            </p:cNvSpPr>
            <p:nvPr/>
          </p:nvSpPr>
          <p:spPr bwMode="auto">
            <a:xfrm>
              <a:off x="730" y="2266"/>
              <a:ext cx="855" cy="10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8421" name="Group 133"/>
          <p:cNvGrpSpPr>
            <a:grpSpLocks/>
          </p:cNvGrpSpPr>
          <p:nvPr/>
        </p:nvGrpSpPr>
        <p:grpSpPr bwMode="auto">
          <a:xfrm>
            <a:off x="-76200" y="3886200"/>
            <a:ext cx="1746250" cy="393700"/>
            <a:chOff x="-48" y="2448"/>
            <a:chExt cx="1100" cy="248"/>
          </a:xfrm>
        </p:grpSpPr>
        <p:sp>
          <p:nvSpPr>
            <p:cNvPr id="268307" name="Rectangle 19"/>
            <p:cNvSpPr>
              <a:spLocks noChangeArrowheads="1"/>
            </p:cNvSpPr>
            <p:nvPr/>
          </p:nvSpPr>
          <p:spPr bwMode="auto">
            <a:xfrm>
              <a:off x="-48" y="2448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P</a:t>
              </a:r>
              <a:r>
                <a:rPr lang="en-US" sz="2000" b="1" baseline="-25000"/>
                <a:t>s</a:t>
              </a:r>
            </a:p>
          </p:txBody>
        </p:sp>
        <p:sp>
          <p:nvSpPr>
            <p:cNvPr id="268316" name="Line 28"/>
            <p:cNvSpPr>
              <a:spLocks noChangeShapeType="1"/>
            </p:cNvSpPr>
            <p:nvPr/>
          </p:nvSpPr>
          <p:spPr bwMode="auto">
            <a:xfrm>
              <a:off x="202" y="2640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19" name="Oval 31"/>
            <p:cNvSpPr>
              <a:spLocks noChangeArrowheads="1"/>
            </p:cNvSpPr>
            <p:nvPr/>
          </p:nvSpPr>
          <p:spPr bwMode="auto">
            <a:xfrm>
              <a:off x="961" y="2593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8320" name="Rectangle 32"/>
          <p:cNvSpPr>
            <a:spLocks noChangeArrowheads="1"/>
          </p:cNvSpPr>
          <p:nvPr/>
        </p:nvSpPr>
        <p:spPr bwMode="auto">
          <a:xfrm>
            <a:off x="1662113" y="3597275"/>
            <a:ext cx="460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O</a:t>
            </a:r>
            <a:r>
              <a:rPr lang="en-US" sz="2000" b="1" baseline="-25000"/>
              <a:t>0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790950" y="3978275"/>
            <a:ext cx="1143000" cy="996950"/>
          </a:xfrm>
          <a:custGeom>
            <a:avLst/>
            <a:gdLst/>
            <a:ahLst/>
            <a:cxnLst>
              <a:cxn ang="0">
                <a:pos x="0" y="627"/>
              </a:cxn>
              <a:cxn ang="0">
                <a:pos x="150" y="527"/>
              </a:cxn>
              <a:cxn ang="0">
                <a:pos x="220" y="477"/>
              </a:cxn>
              <a:cxn ang="0">
                <a:pos x="285" y="432"/>
              </a:cxn>
              <a:cxn ang="0">
                <a:pos x="339" y="391"/>
              </a:cxn>
              <a:cxn ang="0">
                <a:pos x="389" y="356"/>
              </a:cxn>
              <a:cxn ang="0">
                <a:pos x="479" y="291"/>
              </a:cxn>
              <a:cxn ang="0">
                <a:pos x="559" y="221"/>
              </a:cxn>
              <a:cxn ang="0">
                <a:pos x="624" y="146"/>
              </a:cxn>
              <a:cxn ang="0">
                <a:pos x="654" y="111"/>
              </a:cxn>
              <a:cxn ang="0">
                <a:pos x="674" y="76"/>
              </a:cxn>
              <a:cxn ang="0">
                <a:pos x="719" y="0"/>
              </a:cxn>
            </a:cxnLst>
            <a:rect l="0" t="0" r="r" b="b"/>
            <a:pathLst>
              <a:path w="720" h="628">
                <a:moveTo>
                  <a:pt x="0" y="627"/>
                </a:moveTo>
                <a:lnTo>
                  <a:pt x="150" y="527"/>
                </a:lnTo>
                <a:lnTo>
                  <a:pt x="220" y="477"/>
                </a:lnTo>
                <a:lnTo>
                  <a:pt x="285" y="432"/>
                </a:lnTo>
                <a:lnTo>
                  <a:pt x="339" y="391"/>
                </a:lnTo>
                <a:lnTo>
                  <a:pt x="389" y="356"/>
                </a:lnTo>
                <a:lnTo>
                  <a:pt x="479" y="291"/>
                </a:lnTo>
                <a:lnTo>
                  <a:pt x="559" y="221"/>
                </a:lnTo>
                <a:lnTo>
                  <a:pt x="624" y="146"/>
                </a:lnTo>
                <a:lnTo>
                  <a:pt x="654" y="111"/>
                </a:lnTo>
                <a:lnTo>
                  <a:pt x="674" y="76"/>
                </a:lnTo>
                <a:lnTo>
                  <a:pt x="719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68322" name="Line 34"/>
          <p:cNvSpPr>
            <a:spLocks noChangeShapeType="1"/>
          </p:cNvSpPr>
          <p:nvPr/>
        </p:nvSpPr>
        <p:spPr bwMode="auto">
          <a:xfrm>
            <a:off x="3482975" y="5899150"/>
            <a:ext cx="24225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23" name="Line 35"/>
          <p:cNvSpPr>
            <a:spLocks noChangeShapeType="1"/>
          </p:cNvSpPr>
          <p:nvPr/>
        </p:nvSpPr>
        <p:spPr bwMode="auto">
          <a:xfrm flipV="1">
            <a:off x="3487738" y="3444875"/>
            <a:ext cx="1587" cy="2454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24" name="Rectangle 36"/>
          <p:cNvSpPr>
            <a:spLocks noChangeArrowheads="1"/>
          </p:cNvSpPr>
          <p:nvPr/>
        </p:nvSpPr>
        <p:spPr bwMode="auto">
          <a:xfrm>
            <a:off x="5176838" y="6169025"/>
            <a:ext cx="8905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1400" b="1"/>
              <a:t>Cantidad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 rot="16200000">
            <a:off x="2991644" y="3255169"/>
            <a:ext cx="665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 b="1"/>
              <a:t>Precio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3290888" y="5959475"/>
            <a:ext cx="215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28" name="Rectangle 40"/>
          <p:cNvSpPr>
            <a:spLocks noChangeArrowheads="1"/>
          </p:cNvSpPr>
          <p:nvPr/>
        </p:nvSpPr>
        <p:spPr bwMode="auto">
          <a:xfrm>
            <a:off x="3103563" y="4513263"/>
            <a:ext cx="419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P</a:t>
            </a:r>
            <a:r>
              <a:rPr lang="en-US" sz="2000" b="1" baseline="-25000"/>
              <a:t>0</a:t>
            </a:r>
          </a:p>
        </p:txBody>
      </p:sp>
      <p:sp>
        <p:nvSpPr>
          <p:cNvPr id="268329" name="Line 41"/>
          <p:cNvSpPr>
            <a:spLocks noChangeShapeType="1"/>
          </p:cNvSpPr>
          <p:nvPr/>
        </p:nvSpPr>
        <p:spPr bwMode="auto">
          <a:xfrm>
            <a:off x="3727450" y="4073525"/>
            <a:ext cx="1357313" cy="16637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30" name="Oval 42"/>
          <p:cNvSpPr>
            <a:spLocks noChangeArrowheads="1"/>
          </p:cNvSpPr>
          <p:nvPr/>
        </p:nvSpPr>
        <p:spPr bwMode="auto">
          <a:xfrm>
            <a:off x="4140200" y="4635500"/>
            <a:ext cx="144463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32" name="Rectangle 44"/>
          <p:cNvSpPr>
            <a:spLocks noChangeArrowheads="1"/>
          </p:cNvSpPr>
          <p:nvPr/>
        </p:nvSpPr>
        <p:spPr bwMode="auto">
          <a:xfrm>
            <a:off x="3992563" y="5853113"/>
            <a:ext cx="460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0</a:t>
            </a:r>
          </a:p>
        </p:txBody>
      </p:sp>
      <p:sp>
        <p:nvSpPr>
          <p:cNvPr id="268333" name="Rectangle 45"/>
          <p:cNvSpPr>
            <a:spLocks noChangeArrowheads="1"/>
          </p:cNvSpPr>
          <p:nvPr/>
        </p:nvSpPr>
        <p:spPr bwMode="auto">
          <a:xfrm>
            <a:off x="5084763" y="5459413"/>
            <a:ext cx="447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0</a:t>
            </a:r>
          </a:p>
        </p:txBody>
      </p:sp>
      <p:grpSp>
        <p:nvGrpSpPr>
          <p:cNvPr id="268398" name="Group 110"/>
          <p:cNvGrpSpPr>
            <a:grpSpLocks/>
          </p:cNvGrpSpPr>
          <p:nvPr/>
        </p:nvGrpSpPr>
        <p:grpSpPr bwMode="auto">
          <a:xfrm>
            <a:off x="4337050" y="3616325"/>
            <a:ext cx="1804988" cy="1855788"/>
            <a:chOff x="2746" y="2278"/>
            <a:chExt cx="1137" cy="1169"/>
          </a:xfrm>
        </p:grpSpPr>
        <p:sp>
          <p:nvSpPr>
            <p:cNvPr id="268334" name="Rectangle 46"/>
            <p:cNvSpPr>
              <a:spLocks noChangeArrowheads="1"/>
            </p:cNvSpPr>
            <p:nvPr/>
          </p:nvSpPr>
          <p:spPr bwMode="auto">
            <a:xfrm>
              <a:off x="3601" y="3199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D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268336" name="Line 48"/>
            <p:cNvSpPr>
              <a:spLocks noChangeShapeType="1"/>
            </p:cNvSpPr>
            <p:nvPr/>
          </p:nvSpPr>
          <p:spPr bwMode="auto">
            <a:xfrm>
              <a:off x="2746" y="2278"/>
              <a:ext cx="855" cy="10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8399" name="Group 111"/>
          <p:cNvGrpSpPr>
            <a:grpSpLocks/>
          </p:cNvGrpSpPr>
          <p:nvPr/>
        </p:nvGrpSpPr>
        <p:grpSpPr bwMode="auto">
          <a:xfrm>
            <a:off x="3101975" y="3873500"/>
            <a:ext cx="1744663" cy="393700"/>
            <a:chOff x="1969" y="2467"/>
            <a:chExt cx="1099" cy="248"/>
          </a:xfrm>
        </p:grpSpPr>
        <p:sp>
          <p:nvSpPr>
            <p:cNvPr id="268326" name="Rectangle 38"/>
            <p:cNvSpPr>
              <a:spLocks noChangeArrowheads="1"/>
            </p:cNvSpPr>
            <p:nvPr/>
          </p:nvSpPr>
          <p:spPr bwMode="auto">
            <a:xfrm>
              <a:off x="1969" y="2467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P</a:t>
              </a:r>
              <a:r>
                <a:rPr lang="en-US" sz="2000" b="1" baseline="-25000"/>
                <a:t>s</a:t>
              </a:r>
            </a:p>
          </p:txBody>
        </p:sp>
        <p:sp>
          <p:nvSpPr>
            <p:cNvPr id="268335" name="Line 47"/>
            <p:cNvSpPr>
              <a:spLocks noChangeShapeType="1"/>
            </p:cNvSpPr>
            <p:nvPr/>
          </p:nvSpPr>
          <p:spPr bwMode="auto">
            <a:xfrm>
              <a:off x="2208" y="2640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38" name="Oval 50"/>
            <p:cNvSpPr>
              <a:spLocks noChangeArrowheads="1"/>
            </p:cNvSpPr>
            <p:nvPr/>
          </p:nvSpPr>
          <p:spPr bwMode="auto">
            <a:xfrm>
              <a:off x="2977" y="2605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8339" name="Rectangle 51"/>
          <p:cNvSpPr>
            <a:spLocks noChangeArrowheads="1"/>
          </p:cNvSpPr>
          <p:nvPr/>
        </p:nvSpPr>
        <p:spPr bwMode="auto">
          <a:xfrm>
            <a:off x="4840288" y="3616325"/>
            <a:ext cx="460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O</a:t>
            </a:r>
            <a:r>
              <a:rPr lang="en-US" sz="2000" b="1" baseline="-25000"/>
              <a:t>0</a:t>
            </a:r>
          </a:p>
        </p:txBody>
      </p:sp>
      <p:sp>
        <p:nvSpPr>
          <p:cNvPr id="268340" name="Freeform 52"/>
          <p:cNvSpPr>
            <a:spLocks/>
          </p:cNvSpPr>
          <p:nvPr/>
        </p:nvSpPr>
        <p:spPr bwMode="auto">
          <a:xfrm>
            <a:off x="6840538" y="3978275"/>
            <a:ext cx="1141412" cy="996950"/>
          </a:xfrm>
          <a:custGeom>
            <a:avLst/>
            <a:gdLst/>
            <a:ahLst/>
            <a:cxnLst>
              <a:cxn ang="0">
                <a:pos x="0" y="627"/>
              </a:cxn>
              <a:cxn ang="0">
                <a:pos x="153" y="527"/>
              </a:cxn>
              <a:cxn ang="0">
                <a:pos x="282" y="432"/>
              </a:cxn>
              <a:cxn ang="0">
                <a:pos x="339" y="391"/>
              </a:cxn>
              <a:cxn ang="0">
                <a:pos x="387" y="356"/>
              </a:cxn>
              <a:cxn ang="0">
                <a:pos x="476" y="291"/>
              </a:cxn>
              <a:cxn ang="0">
                <a:pos x="557" y="221"/>
              </a:cxn>
              <a:cxn ang="0">
                <a:pos x="621" y="146"/>
              </a:cxn>
              <a:cxn ang="0">
                <a:pos x="670" y="76"/>
              </a:cxn>
              <a:cxn ang="0">
                <a:pos x="718" y="0"/>
              </a:cxn>
            </a:cxnLst>
            <a:rect l="0" t="0" r="r" b="b"/>
            <a:pathLst>
              <a:path w="719" h="628">
                <a:moveTo>
                  <a:pt x="0" y="627"/>
                </a:moveTo>
                <a:lnTo>
                  <a:pt x="153" y="527"/>
                </a:lnTo>
                <a:lnTo>
                  <a:pt x="282" y="432"/>
                </a:lnTo>
                <a:lnTo>
                  <a:pt x="339" y="391"/>
                </a:lnTo>
                <a:lnTo>
                  <a:pt x="387" y="356"/>
                </a:lnTo>
                <a:lnTo>
                  <a:pt x="476" y="291"/>
                </a:lnTo>
                <a:lnTo>
                  <a:pt x="557" y="221"/>
                </a:lnTo>
                <a:lnTo>
                  <a:pt x="621" y="146"/>
                </a:lnTo>
                <a:lnTo>
                  <a:pt x="670" y="76"/>
                </a:lnTo>
                <a:lnTo>
                  <a:pt x="718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68341" name="Line 53"/>
          <p:cNvSpPr>
            <a:spLocks noChangeShapeType="1"/>
          </p:cNvSpPr>
          <p:nvPr/>
        </p:nvSpPr>
        <p:spPr bwMode="auto">
          <a:xfrm>
            <a:off x="6530975" y="5899150"/>
            <a:ext cx="24225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42" name="Line 54"/>
          <p:cNvSpPr>
            <a:spLocks noChangeShapeType="1"/>
          </p:cNvSpPr>
          <p:nvPr/>
        </p:nvSpPr>
        <p:spPr bwMode="auto">
          <a:xfrm flipV="1">
            <a:off x="6521450" y="3441700"/>
            <a:ext cx="1588" cy="2454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43" name="Rectangle 55"/>
          <p:cNvSpPr>
            <a:spLocks noChangeArrowheads="1"/>
          </p:cNvSpPr>
          <p:nvPr/>
        </p:nvSpPr>
        <p:spPr bwMode="auto">
          <a:xfrm>
            <a:off x="8224838" y="6169025"/>
            <a:ext cx="8905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1400" b="1"/>
              <a:t>Cantidad</a:t>
            </a:r>
          </a:p>
        </p:txBody>
      </p:sp>
      <p:sp>
        <p:nvSpPr>
          <p:cNvPr id="268344" name="Rectangle 56"/>
          <p:cNvSpPr>
            <a:spLocks noChangeArrowheads="1"/>
          </p:cNvSpPr>
          <p:nvPr/>
        </p:nvSpPr>
        <p:spPr bwMode="auto">
          <a:xfrm rot="16200000">
            <a:off x="6038056" y="3251994"/>
            <a:ext cx="6651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 b="1"/>
              <a:t>Precio</a:t>
            </a:r>
          </a:p>
        </p:txBody>
      </p:sp>
      <p:sp>
        <p:nvSpPr>
          <p:cNvPr id="268346" name="Rectangle 58"/>
          <p:cNvSpPr>
            <a:spLocks noChangeArrowheads="1"/>
          </p:cNvSpPr>
          <p:nvPr/>
        </p:nvSpPr>
        <p:spPr bwMode="auto">
          <a:xfrm>
            <a:off x="6338888" y="5959475"/>
            <a:ext cx="215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47" name="Rectangle 59"/>
          <p:cNvSpPr>
            <a:spLocks noChangeArrowheads="1"/>
          </p:cNvSpPr>
          <p:nvPr/>
        </p:nvSpPr>
        <p:spPr bwMode="auto">
          <a:xfrm>
            <a:off x="6151563" y="4513263"/>
            <a:ext cx="419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P</a:t>
            </a:r>
            <a:r>
              <a:rPr lang="en-US" sz="2000" b="1" baseline="-25000"/>
              <a:t>0</a:t>
            </a:r>
          </a:p>
        </p:txBody>
      </p:sp>
      <p:sp>
        <p:nvSpPr>
          <p:cNvPr id="268348" name="Line 60"/>
          <p:cNvSpPr>
            <a:spLocks noChangeShapeType="1"/>
          </p:cNvSpPr>
          <p:nvPr/>
        </p:nvSpPr>
        <p:spPr bwMode="auto">
          <a:xfrm>
            <a:off x="6775450" y="4073525"/>
            <a:ext cx="1357313" cy="16637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49" name="Oval 61"/>
          <p:cNvSpPr>
            <a:spLocks noChangeArrowheads="1"/>
          </p:cNvSpPr>
          <p:nvPr/>
        </p:nvSpPr>
        <p:spPr bwMode="auto">
          <a:xfrm>
            <a:off x="7188200" y="4635500"/>
            <a:ext cx="144463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51" name="Rectangle 63"/>
          <p:cNvSpPr>
            <a:spLocks noChangeArrowheads="1"/>
          </p:cNvSpPr>
          <p:nvPr/>
        </p:nvSpPr>
        <p:spPr bwMode="auto">
          <a:xfrm>
            <a:off x="7040563" y="5853113"/>
            <a:ext cx="460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0</a:t>
            </a:r>
          </a:p>
        </p:txBody>
      </p:sp>
      <p:sp>
        <p:nvSpPr>
          <p:cNvPr id="268352" name="Rectangle 64"/>
          <p:cNvSpPr>
            <a:spLocks noChangeArrowheads="1"/>
          </p:cNvSpPr>
          <p:nvPr/>
        </p:nvSpPr>
        <p:spPr bwMode="auto">
          <a:xfrm>
            <a:off x="8132763" y="5459413"/>
            <a:ext cx="447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0</a:t>
            </a:r>
          </a:p>
        </p:txBody>
      </p:sp>
      <p:grpSp>
        <p:nvGrpSpPr>
          <p:cNvPr id="268401" name="Group 113"/>
          <p:cNvGrpSpPr>
            <a:grpSpLocks/>
          </p:cNvGrpSpPr>
          <p:nvPr/>
        </p:nvGrpSpPr>
        <p:grpSpPr bwMode="auto">
          <a:xfrm>
            <a:off x="7316788" y="3581400"/>
            <a:ext cx="1804987" cy="1890713"/>
            <a:chOff x="4623" y="2256"/>
            <a:chExt cx="1137" cy="1191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5478" y="3199"/>
              <a:ext cx="2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D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268355" name="Line 67"/>
            <p:cNvSpPr>
              <a:spLocks noChangeShapeType="1"/>
            </p:cNvSpPr>
            <p:nvPr/>
          </p:nvSpPr>
          <p:spPr bwMode="auto">
            <a:xfrm>
              <a:off x="4623" y="2256"/>
              <a:ext cx="855" cy="10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8402" name="Group 114"/>
          <p:cNvGrpSpPr>
            <a:grpSpLocks/>
          </p:cNvGrpSpPr>
          <p:nvPr/>
        </p:nvGrpSpPr>
        <p:grpSpPr bwMode="auto">
          <a:xfrm>
            <a:off x="6135688" y="3935413"/>
            <a:ext cx="1760537" cy="393700"/>
            <a:chOff x="3879" y="2479"/>
            <a:chExt cx="1109" cy="248"/>
          </a:xfrm>
        </p:grpSpPr>
        <p:sp>
          <p:nvSpPr>
            <p:cNvPr id="268345" name="Rectangle 57"/>
            <p:cNvSpPr>
              <a:spLocks noChangeArrowheads="1"/>
            </p:cNvSpPr>
            <p:nvPr/>
          </p:nvSpPr>
          <p:spPr bwMode="auto">
            <a:xfrm>
              <a:off x="3879" y="2479"/>
              <a:ext cx="25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P</a:t>
              </a:r>
              <a:r>
                <a:rPr lang="en-US" sz="2000" b="1" baseline="-25000"/>
                <a:t>s</a:t>
              </a:r>
            </a:p>
          </p:txBody>
        </p:sp>
        <p:sp>
          <p:nvSpPr>
            <p:cNvPr id="268354" name="Line 66"/>
            <p:cNvSpPr>
              <a:spLocks noChangeShapeType="1"/>
            </p:cNvSpPr>
            <p:nvPr/>
          </p:nvSpPr>
          <p:spPr bwMode="auto">
            <a:xfrm>
              <a:off x="4128" y="2652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57" name="Oval 69"/>
            <p:cNvSpPr>
              <a:spLocks noChangeArrowheads="1"/>
            </p:cNvSpPr>
            <p:nvPr/>
          </p:nvSpPr>
          <p:spPr bwMode="auto">
            <a:xfrm>
              <a:off x="4897" y="2605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8358" name="Rectangle 70"/>
          <p:cNvSpPr>
            <a:spLocks noChangeArrowheads="1"/>
          </p:cNvSpPr>
          <p:nvPr/>
        </p:nvSpPr>
        <p:spPr bwMode="auto">
          <a:xfrm>
            <a:off x="7888288" y="3616325"/>
            <a:ext cx="460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O</a:t>
            </a:r>
            <a:r>
              <a:rPr lang="en-US" sz="2000" b="1" baseline="-25000"/>
              <a:t>0</a:t>
            </a:r>
          </a:p>
        </p:txBody>
      </p:sp>
      <p:sp>
        <p:nvSpPr>
          <p:cNvPr id="268359" name="Line 71"/>
          <p:cNvSpPr>
            <a:spLocks noChangeShapeType="1"/>
          </p:cNvSpPr>
          <p:nvPr/>
        </p:nvSpPr>
        <p:spPr bwMode="auto">
          <a:xfrm>
            <a:off x="3498850" y="4724400"/>
            <a:ext cx="657225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360" name="Line 72"/>
          <p:cNvSpPr>
            <a:spLocks noChangeShapeType="1"/>
          </p:cNvSpPr>
          <p:nvPr/>
        </p:nvSpPr>
        <p:spPr bwMode="auto">
          <a:xfrm>
            <a:off x="6546850" y="4724400"/>
            <a:ext cx="657225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404" name="Group 116"/>
          <p:cNvGrpSpPr>
            <a:grpSpLocks/>
          </p:cNvGrpSpPr>
          <p:nvPr/>
        </p:nvGrpSpPr>
        <p:grpSpPr bwMode="auto">
          <a:xfrm>
            <a:off x="1524000" y="3611563"/>
            <a:ext cx="1452563" cy="1497012"/>
            <a:chOff x="960" y="2275"/>
            <a:chExt cx="915" cy="943"/>
          </a:xfrm>
        </p:grpSpPr>
        <p:sp>
          <p:nvSpPr>
            <p:cNvPr id="268361" name="Freeform 73"/>
            <p:cNvSpPr>
              <a:spLocks/>
            </p:cNvSpPr>
            <p:nvPr/>
          </p:nvSpPr>
          <p:spPr bwMode="auto">
            <a:xfrm>
              <a:off x="960" y="2594"/>
              <a:ext cx="722" cy="624"/>
            </a:xfrm>
            <a:custGeom>
              <a:avLst/>
              <a:gdLst/>
              <a:ahLst/>
              <a:cxnLst>
                <a:cxn ang="0">
                  <a:pos x="0" y="623"/>
                </a:cxn>
                <a:cxn ang="0">
                  <a:pos x="78" y="572"/>
                </a:cxn>
                <a:cxn ang="0">
                  <a:pos x="153" y="520"/>
                </a:cxn>
                <a:cxn ang="0">
                  <a:pos x="223" y="474"/>
                </a:cxn>
                <a:cxn ang="0">
                  <a:pos x="288" y="433"/>
                </a:cxn>
                <a:cxn ang="0">
                  <a:pos x="344" y="391"/>
                </a:cxn>
                <a:cxn ang="0">
                  <a:pos x="393" y="355"/>
                </a:cxn>
                <a:cxn ang="0">
                  <a:pos x="439" y="324"/>
                </a:cxn>
                <a:cxn ang="0">
                  <a:pos x="479" y="288"/>
                </a:cxn>
                <a:cxn ang="0">
                  <a:pos x="519" y="252"/>
                </a:cxn>
                <a:cxn ang="0">
                  <a:pos x="557" y="216"/>
                </a:cxn>
                <a:cxn ang="0">
                  <a:pos x="592" y="180"/>
                </a:cxn>
                <a:cxn ang="0">
                  <a:pos x="624" y="144"/>
                </a:cxn>
                <a:cxn ang="0">
                  <a:pos x="651" y="108"/>
                </a:cxn>
                <a:cxn ang="0">
                  <a:pos x="678" y="72"/>
                </a:cxn>
                <a:cxn ang="0">
                  <a:pos x="721" y="0"/>
                </a:cxn>
              </a:cxnLst>
              <a:rect l="0" t="0" r="r" b="b"/>
              <a:pathLst>
                <a:path w="722" h="624">
                  <a:moveTo>
                    <a:pt x="0" y="623"/>
                  </a:moveTo>
                  <a:lnTo>
                    <a:pt x="78" y="572"/>
                  </a:lnTo>
                  <a:lnTo>
                    <a:pt x="153" y="520"/>
                  </a:lnTo>
                  <a:lnTo>
                    <a:pt x="223" y="474"/>
                  </a:lnTo>
                  <a:lnTo>
                    <a:pt x="288" y="433"/>
                  </a:lnTo>
                  <a:lnTo>
                    <a:pt x="344" y="391"/>
                  </a:lnTo>
                  <a:lnTo>
                    <a:pt x="393" y="355"/>
                  </a:lnTo>
                  <a:lnTo>
                    <a:pt x="439" y="324"/>
                  </a:lnTo>
                  <a:lnTo>
                    <a:pt x="479" y="288"/>
                  </a:lnTo>
                  <a:lnTo>
                    <a:pt x="519" y="252"/>
                  </a:lnTo>
                  <a:lnTo>
                    <a:pt x="557" y="216"/>
                  </a:lnTo>
                  <a:lnTo>
                    <a:pt x="592" y="180"/>
                  </a:lnTo>
                  <a:lnTo>
                    <a:pt x="624" y="144"/>
                  </a:lnTo>
                  <a:lnTo>
                    <a:pt x="651" y="108"/>
                  </a:lnTo>
                  <a:lnTo>
                    <a:pt x="678" y="72"/>
                  </a:lnTo>
                  <a:lnTo>
                    <a:pt x="721" y="0"/>
                  </a:lnTo>
                </a:path>
              </a:pathLst>
            </a:custGeom>
            <a:noFill/>
            <a:ln w="254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8362" name="Rectangle 74"/>
            <p:cNvSpPr>
              <a:spLocks noChangeArrowheads="1"/>
            </p:cNvSpPr>
            <p:nvPr/>
          </p:nvSpPr>
          <p:spPr bwMode="auto">
            <a:xfrm>
              <a:off x="1585" y="2275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O</a:t>
              </a:r>
              <a:r>
                <a:rPr lang="en-US" sz="2000" b="1" baseline="-25000"/>
                <a:t>1</a:t>
              </a:r>
            </a:p>
          </p:txBody>
        </p:sp>
      </p:grpSp>
      <p:grpSp>
        <p:nvGrpSpPr>
          <p:cNvPr id="268422" name="Group 134"/>
          <p:cNvGrpSpPr>
            <a:grpSpLocks/>
          </p:cNvGrpSpPr>
          <p:nvPr/>
        </p:nvGrpSpPr>
        <p:grpSpPr bwMode="auto">
          <a:xfrm>
            <a:off x="1373188" y="4206875"/>
            <a:ext cx="441325" cy="2008188"/>
            <a:chOff x="865" y="2650"/>
            <a:chExt cx="278" cy="1265"/>
          </a:xfrm>
        </p:grpSpPr>
        <p:sp>
          <p:nvSpPr>
            <p:cNvPr id="268318" name="Line 30"/>
            <p:cNvSpPr>
              <a:spLocks noChangeShapeType="1"/>
            </p:cNvSpPr>
            <p:nvPr/>
          </p:nvSpPr>
          <p:spPr bwMode="auto">
            <a:xfrm>
              <a:off x="1008" y="2650"/>
              <a:ext cx="0" cy="1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63" name="Rectangle 75"/>
            <p:cNvSpPr>
              <a:spLocks noChangeArrowheads="1"/>
            </p:cNvSpPr>
            <p:nvPr/>
          </p:nvSpPr>
          <p:spPr bwMode="auto">
            <a:xfrm>
              <a:off x="865" y="3667"/>
              <a:ext cx="27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Q</a:t>
              </a:r>
              <a:r>
                <a:rPr lang="en-US" sz="2000" b="1" baseline="-25000"/>
                <a:t>s</a:t>
              </a:r>
            </a:p>
          </p:txBody>
        </p:sp>
      </p:grpSp>
      <p:grpSp>
        <p:nvGrpSpPr>
          <p:cNvPr id="268424" name="Group 136"/>
          <p:cNvGrpSpPr>
            <a:grpSpLocks/>
          </p:cNvGrpSpPr>
          <p:nvPr/>
        </p:nvGrpSpPr>
        <p:grpSpPr bwMode="auto">
          <a:xfrm>
            <a:off x="4551363" y="4225925"/>
            <a:ext cx="441325" cy="1989138"/>
            <a:chOff x="2881" y="2662"/>
            <a:chExt cx="278" cy="1253"/>
          </a:xfrm>
        </p:grpSpPr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3024" y="2662"/>
              <a:ext cx="0" cy="10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64" name="Rectangle 76"/>
            <p:cNvSpPr>
              <a:spLocks noChangeArrowheads="1"/>
            </p:cNvSpPr>
            <p:nvPr/>
          </p:nvSpPr>
          <p:spPr bwMode="auto">
            <a:xfrm>
              <a:off x="2881" y="3667"/>
              <a:ext cx="27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Q</a:t>
              </a:r>
              <a:r>
                <a:rPr lang="en-US" sz="2000" b="1" baseline="-25000"/>
                <a:t>s</a:t>
              </a:r>
            </a:p>
          </p:txBody>
        </p:sp>
      </p:grpSp>
      <p:grpSp>
        <p:nvGrpSpPr>
          <p:cNvPr id="268403" name="Group 115"/>
          <p:cNvGrpSpPr>
            <a:grpSpLocks/>
          </p:cNvGrpSpPr>
          <p:nvPr/>
        </p:nvGrpSpPr>
        <p:grpSpPr bwMode="auto">
          <a:xfrm>
            <a:off x="7599363" y="4225925"/>
            <a:ext cx="441325" cy="1989138"/>
            <a:chOff x="4801" y="2662"/>
            <a:chExt cx="278" cy="1253"/>
          </a:xfrm>
        </p:grpSpPr>
        <p:sp>
          <p:nvSpPr>
            <p:cNvPr id="268356" name="Line 68"/>
            <p:cNvSpPr>
              <a:spLocks noChangeShapeType="1"/>
            </p:cNvSpPr>
            <p:nvPr/>
          </p:nvSpPr>
          <p:spPr bwMode="auto">
            <a:xfrm>
              <a:off x="4944" y="2662"/>
              <a:ext cx="0" cy="1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65" name="Rectangle 77"/>
            <p:cNvSpPr>
              <a:spLocks noChangeArrowheads="1"/>
            </p:cNvSpPr>
            <p:nvPr/>
          </p:nvSpPr>
          <p:spPr bwMode="auto">
            <a:xfrm>
              <a:off x="4801" y="3667"/>
              <a:ext cx="27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Q</a:t>
              </a:r>
              <a:r>
                <a:rPr lang="en-US" sz="2000" b="1" baseline="-25000"/>
                <a:t>s</a:t>
              </a:r>
            </a:p>
          </p:txBody>
        </p:sp>
      </p:grpSp>
      <p:sp>
        <p:nvSpPr>
          <p:cNvPr id="268367" name="Oval 79"/>
          <p:cNvSpPr>
            <a:spLocks noChangeArrowheads="1"/>
          </p:cNvSpPr>
          <p:nvPr/>
        </p:nvSpPr>
        <p:spPr bwMode="auto">
          <a:xfrm>
            <a:off x="1982788" y="4649788"/>
            <a:ext cx="144462" cy="1444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423" name="Group 135"/>
          <p:cNvGrpSpPr>
            <a:grpSpLocks/>
          </p:cNvGrpSpPr>
          <p:nvPr/>
        </p:nvGrpSpPr>
        <p:grpSpPr bwMode="auto">
          <a:xfrm>
            <a:off x="1830388" y="4740275"/>
            <a:ext cx="460375" cy="1474788"/>
            <a:chOff x="1153" y="2986"/>
            <a:chExt cx="290" cy="929"/>
          </a:xfrm>
        </p:grpSpPr>
        <p:sp>
          <p:nvSpPr>
            <p:cNvPr id="268366" name="Line 78"/>
            <p:cNvSpPr>
              <a:spLocks noChangeShapeType="1"/>
            </p:cNvSpPr>
            <p:nvPr/>
          </p:nvSpPr>
          <p:spPr bwMode="auto">
            <a:xfrm>
              <a:off x="1296" y="2986"/>
              <a:ext cx="0" cy="71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153" y="3667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>
                  <a:solidFill>
                    <a:srgbClr val="FF3300"/>
                  </a:solidFill>
                </a:rPr>
                <a:t>Q</a:t>
              </a:r>
              <a:r>
                <a:rPr lang="en-US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268413" name="Group 125"/>
          <p:cNvGrpSpPr>
            <a:grpSpLocks/>
          </p:cNvGrpSpPr>
          <p:nvPr/>
        </p:nvGrpSpPr>
        <p:grpSpPr bwMode="auto">
          <a:xfrm>
            <a:off x="320675" y="4483100"/>
            <a:ext cx="2954338" cy="363538"/>
            <a:chOff x="202" y="2824"/>
            <a:chExt cx="1861" cy="229"/>
          </a:xfrm>
        </p:grpSpPr>
        <p:sp>
          <p:nvSpPr>
            <p:cNvPr id="268297" name="Line 9"/>
            <p:cNvSpPr>
              <a:spLocks noChangeShapeType="1"/>
            </p:cNvSpPr>
            <p:nvPr/>
          </p:nvSpPr>
          <p:spPr bwMode="auto">
            <a:xfrm>
              <a:off x="202" y="2976"/>
              <a:ext cx="1422" cy="0"/>
            </a:xfrm>
            <a:prstGeom prst="line">
              <a:avLst/>
            </a:prstGeom>
            <a:noFill/>
            <a:ln w="762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69" name="Rectangle 81"/>
            <p:cNvSpPr>
              <a:spLocks noChangeArrowheads="1"/>
            </p:cNvSpPr>
            <p:nvPr/>
          </p:nvSpPr>
          <p:spPr bwMode="auto">
            <a:xfrm>
              <a:off x="1584" y="2824"/>
              <a:ext cx="47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OLP</a:t>
              </a:r>
              <a:r>
                <a:rPr lang="en-US" sz="1800" b="1" baseline="-25000"/>
                <a:t>A</a:t>
              </a:r>
            </a:p>
          </p:txBody>
        </p:sp>
      </p:grpSp>
      <p:grpSp>
        <p:nvGrpSpPr>
          <p:cNvPr id="268420" name="Group 132"/>
          <p:cNvGrpSpPr>
            <a:grpSpLocks/>
          </p:cNvGrpSpPr>
          <p:nvPr/>
        </p:nvGrpSpPr>
        <p:grpSpPr bwMode="auto">
          <a:xfrm>
            <a:off x="6800850" y="4651375"/>
            <a:ext cx="2392363" cy="377825"/>
            <a:chOff x="4330" y="2938"/>
            <a:chExt cx="1612" cy="246"/>
          </a:xfrm>
        </p:grpSpPr>
        <p:sp>
          <p:nvSpPr>
            <p:cNvPr id="268292" name="Line 4"/>
            <p:cNvSpPr>
              <a:spLocks noChangeShapeType="1"/>
            </p:cNvSpPr>
            <p:nvPr/>
          </p:nvSpPr>
          <p:spPr bwMode="auto">
            <a:xfrm>
              <a:off x="4330" y="2938"/>
              <a:ext cx="1278" cy="222"/>
            </a:xfrm>
            <a:prstGeom prst="line">
              <a:avLst/>
            </a:prstGeom>
            <a:noFill/>
            <a:ln w="762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5430" y="2947"/>
              <a:ext cx="512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OLP</a:t>
              </a:r>
              <a:r>
                <a:rPr lang="en-US" sz="1800" b="1" baseline="-25000"/>
                <a:t>C</a:t>
              </a:r>
            </a:p>
          </p:txBody>
        </p:sp>
      </p:grpSp>
      <p:grpSp>
        <p:nvGrpSpPr>
          <p:cNvPr id="268373" name="Group 85"/>
          <p:cNvGrpSpPr>
            <a:grpSpLocks/>
          </p:cNvGrpSpPr>
          <p:nvPr/>
        </p:nvGrpSpPr>
        <p:grpSpPr bwMode="auto">
          <a:xfrm>
            <a:off x="1600200" y="4225925"/>
            <a:ext cx="519113" cy="452438"/>
            <a:chOff x="996" y="2662"/>
            <a:chExt cx="327" cy="285"/>
          </a:xfrm>
        </p:grpSpPr>
        <p:sp>
          <p:nvSpPr>
            <p:cNvPr id="268374" name="AutoShape 86"/>
            <p:cNvSpPr>
              <a:spLocks noChangeArrowheads="1"/>
            </p:cNvSpPr>
            <p:nvPr/>
          </p:nvSpPr>
          <p:spPr bwMode="auto">
            <a:xfrm rot="8520000">
              <a:off x="1145" y="2855"/>
              <a:ext cx="178" cy="92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75" name="AutoShape 87"/>
            <p:cNvSpPr>
              <a:spLocks noChangeArrowheads="1"/>
            </p:cNvSpPr>
            <p:nvPr/>
          </p:nvSpPr>
          <p:spPr bwMode="auto">
            <a:xfrm rot="8520000">
              <a:off x="1071" y="2759"/>
              <a:ext cx="178" cy="92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76" name="AutoShape 88"/>
            <p:cNvSpPr>
              <a:spLocks noChangeArrowheads="1"/>
            </p:cNvSpPr>
            <p:nvPr/>
          </p:nvSpPr>
          <p:spPr bwMode="auto">
            <a:xfrm rot="8520000">
              <a:off x="996" y="2662"/>
              <a:ext cx="178" cy="92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8416" name="Group 128"/>
          <p:cNvGrpSpPr>
            <a:grpSpLocks/>
          </p:cNvGrpSpPr>
          <p:nvPr/>
        </p:nvGrpSpPr>
        <p:grpSpPr bwMode="auto">
          <a:xfrm>
            <a:off x="3103563" y="4221163"/>
            <a:ext cx="1890712" cy="393700"/>
            <a:chOff x="1969" y="2659"/>
            <a:chExt cx="1191" cy="248"/>
          </a:xfrm>
        </p:grpSpPr>
        <p:sp>
          <p:nvSpPr>
            <p:cNvPr id="268378" name="Line 90"/>
            <p:cNvSpPr>
              <a:spLocks noChangeShapeType="1"/>
            </p:cNvSpPr>
            <p:nvPr/>
          </p:nvSpPr>
          <p:spPr bwMode="auto">
            <a:xfrm>
              <a:off x="2218" y="2832"/>
              <a:ext cx="94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79" name="Rectangle 91"/>
            <p:cNvSpPr>
              <a:spLocks noChangeArrowheads="1"/>
            </p:cNvSpPr>
            <p:nvPr/>
          </p:nvSpPr>
          <p:spPr bwMode="auto">
            <a:xfrm>
              <a:off x="1969" y="2659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>
                  <a:solidFill>
                    <a:srgbClr val="FF3300"/>
                  </a:solidFill>
                </a:rPr>
                <a:t>P</a:t>
              </a:r>
              <a:r>
                <a:rPr lang="en-US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268425" name="Group 137"/>
          <p:cNvGrpSpPr>
            <a:grpSpLocks/>
          </p:cNvGrpSpPr>
          <p:nvPr/>
        </p:nvGrpSpPr>
        <p:grpSpPr bwMode="auto">
          <a:xfrm>
            <a:off x="4932363" y="4587875"/>
            <a:ext cx="460375" cy="1627188"/>
            <a:chOff x="3121" y="2890"/>
            <a:chExt cx="290" cy="1025"/>
          </a:xfrm>
        </p:grpSpPr>
        <p:sp>
          <p:nvSpPr>
            <p:cNvPr id="268377" name="Line 89"/>
            <p:cNvSpPr>
              <a:spLocks noChangeShapeType="1"/>
            </p:cNvSpPr>
            <p:nvPr/>
          </p:nvSpPr>
          <p:spPr bwMode="auto">
            <a:xfrm>
              <a:off x="3216" y="2890"/>
              <a:ext cx="0" cy="80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3121" y="3667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>
                  <a:solidFill>
                    <a:srgbClr val="FF3300"/>
                  </a:solidFill>
                </a:rPr>
                <a:t>Q</a:t>
              </a:r>
              <a:r>
                <a:rPr lang="en-US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268409" name="Group 121"/>
          <p:cNvGrpSpPr>
            <a:grpSpLocks/>
          </p:cNvGrpSpPr>
          <p:nvPr/>
        </p:nvGrpSpPr>
        <p:grpSpPr bwMode="auto">
          <a:xfrm>
            <a:off x="8210550" y="3992563"/>
            <a:ext cx="1006475" cy="1192212"/>
            <a:chOff x="5186" y="2515"/>
            <a:chExt cx="634" cy="751"/>
          </a:xfrm>
        </p:grpSpPr>
        <p:sp>
          <p:nvSpPr>
            <p:cNvPr id="268381" name="Freeform 93"/>
            <p:cNvSpPr>
              <a:spLocks/>
            </p:cNvSpPr>
            <p:nvPr/>
          </p:nvSpPr>
          <p:spPr bwMode="auto">
            <a:xfrm>
              <a:off x="5186" y="2784"/>
              <a:ext cx="432" cy="482"/>
            </a:xfrm>
            <a:custGeom>
              <a:avLst/>
              <a:gdLst/>
              <a:ahLst/>
              <a:cxnLst>
                <a:cxn ang="0">
                  <a:pos x="0" y="481"/>
                </a:cxn>
                <a:cxn ang="0">
                  <a:pos x="89" y="403"/>
                </a:cxn>
                <a:cxn ang="0">
                  <a:pos x="170" y="330"/>
                </a:cxn>
                <a:cxn ang="0">
                  <a:pos x="233" y="272"/>
                </a:cxn>
                <a:cxn ang="0">
                  <a:pos x="287" y="220"/>
                </a:cxn>
                <a:cxn ang="0">
                  <a:pos x="332" y="168"/>
                </a:cxn>
                <a:cxn ang="0">
                  <a:pos x="368" y="110"/>
                </a:cxn>
                <a:cxn ang="0">
                  <a:pos x="404" y="58"/>
                </a:cxn>
                <a:cxn ang="0">
                  <a:pos x="431" y="0"/>
                </a:cxn>
              </a:cxnLst>
              <a:rect l="0" t="0" r="r" b="b"/>
              <a:pathLst>
                <a:path w="432" h="482">
                  <a:moveTo>
                    <a:pt x="0" y="481"/>
                  </a:moveTo>
                  <a:lnTo>
                    <a:pt x="89" y="403"/>
                  </a:lnTo>
                  <a:lnTo>
                    <a:pt x="170" y="330"/>
                  </a:lnTo>
                  <a:lnTo>
                    <a:pt x="233" y="272"/>
                  </a:lnTo>
                  <a:lnTo>
                    <a:pt x="287" y="220"/>
                  </a:lnTo>
                  <a:lnTo>
                    <a:pt x="332" y="168"/>
                  </a:lnTo>
                  <a:lnTo>
                    <a:pt x="368" y="110"/>
                  </a:lnTo>
                  <a:lnTo>
                    <a:pt x="404" y="58"/>
                  </a:lnTo>
                  <a:lnTo>
                    <a:pt x="431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5530" y="2515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O</a:t>
              </a:r>
              <a:r>
                <a:rPr lang="en-US" sz="2000" b="1" baseline="-25000"/>
                <a:t>3</a:t>
              </a:r>
            </a:p>
          </p:txBody>
        </p:sp>
      </p:grpSp>
      <p:sp>
        <p:nvSpPr>
          <p:cNvPr id="268383" name="Oval 95"/>
          <p:cNvSpPr>
            <a:spLocks noChangeArrowheads="1"/>
          </p:cNvSpPr>
          <p:nvPr/>
        </p:nvSpPr>
        <p:spPr bwMode="auto">
          <a:xfrm>
            <a:off x="8397875" y="4884738"/>
            <a:ext cx="144463" cy="1444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385" name="Group 97"/>
          <p:cNvGrpSpPr>
            <a:grpSpLocks/>
          </p:cNvGrpSpPr>
          <p:nvPr/>
        </p:nvGrpSpPr>
        <p:grpSpPr bwMode="auto">
          <a:xfrm>
            <a:off x="7826375" y="4294188"/>
            <a:ext cx="608013" cy="582612"/>
            <a:chOff x="4987" y="2705"/>
            <a:chExt cx="383" cy="367"/>
          </a:xfrm>
        </p:grpSpPr>
        <p:sp>
          <p:nvSpPr>
            <p:cNvPr id="268386" name="AutoShape 98"/>
            <p:cNvSpPr>
              <a:spLocks noChangeArrowheads="1"/>
            </p:cNvSpPr>
            <p:nvPr/>
          </p:nvSpPr>
          <p:spPr bwMode="auto">
            <a:xfrm rot="8520000">
              <a:off x="5178" y="2954"/>
              <a:ext cx="192" cy="118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87" name="AutoShape 99"/>
            <p:cNvSpPr>
              <a:spLocks noChangeArrowheads="1"/>
            </p:cNvSpPr>
            <p:nvPr/>
          </p:nvSpPr>
          <p:spPr bwMode="auto">
            <a:xfrm rot="8520000">
              <a:off x="5083" y="2830"/>
              <a:ext cx="192" cy="118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88" name="AutoShape 100"/>
            <p:cNvSpPr>
              <a:spLocks noChangeArrowheads="1"/>
            </p:cNvSpPr>
            <p:nvPr/>
          </p:nvSpPr>
          <p:spPr bwMode="auto">
            <a:xfrm rot="8520000">
              <a:off x="4987" y="2705"/>
              <a:ext cx="192" cy="118"/>
            </a:xfrm>
            <a:prstGeom prst="triangle">
              <a:avLst>
                <a:gd name="adj" fmla="val 49981"/>
              </a:avLst>
            </a:prstGeom>
            <a:solidFill>
              <a:srgbClr val="FF33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68407" name="Group 119"/>
          <p:cNvGrpSpPr>
            <a:grpSpLocks/>
          </p:cNvGrpSpPr>
          <p:nvPr/>
        </p:nvGrpSpPr>
        <p:grpSpPr bwMode="auto">
          <a:xfrm>
            <a:off x="4324350" y="3611563"/>
            <a:ext cx="1525588" cy="1420812"/>
            <a:chOff x="2738" y="2275"/>
            <a:chExt cx="961" cy="895"/>
          </a:xfrm>
        </p:grpSpPr>
        <p:sp>
          <p:nvSpPr>
            <p:cNvPr id="268370" name="Freeform 82"/>
            <p:cNvSpPr>
              <a:spLocks/>
            </p:cNvSpPr>
            <p:nvPr/>
          </p:nvSpPr>
          <p:spPr bwMode="auto">
            <a:xfrm>
              <a:off x="2738" y="2545"/>
              <a:ext cx="720" cy="625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149" y="523"/>
                </a:cxn>
                <a:cxn ang="0">
                  <a:pos x="221" y="477"/>
                </a:cxn>
                <a:cxn ang="0">
                  <a:pos x="288" y="431"/>
                </a:cxn>
                <a:cxn ang="0">
                  <a:pos x="343" y="391"/>
                </a:cxn>
                <a:cxn ang="0">
                  <a:pos x="393" y="355"/>
                </a:cxn>
                <a:cxn ang="0">
                  <a:pos x="476" y="289"/>
                </a:cxn>
                <a:cxn ang="0">
                  <a:pos x="520" y="254"/>
                </a:cxn>
                <a:cxn ang="0">
                  <a:pos x="559" y="218"/>
                </a:cxn>
                <a:cxn ang="0">
                  <a:pos x="619" y="142"/>
                </a:cxn>
                <a:cxn ang="0">
                  <a:pos x="653" y="107"/>
                </a:cxn>
                <a:cxn ang="0">
                  <a:pos x="675" y="71"/>
                </a:cxn>
                <a:cxn ang="0">
                  <a:pos x="719" y="0"/>
                </a:cxn>
              </a:cxnLst>
              <a:rect l="0" t="0" r="r" b="b"/>
              <a:pathLst>
                <a:path w="720" h="625">
                  <a:moveTo>
                    <a:pt x="0" y="624"/>
                  </a:moveTo>
                  <a:lnTo>
                    <a:pt x="149" y="523"/>
                  </a:lnTo>
                  <a:lnTo>
                    <a:pt x="221" y="477"/>
                  </a:lnTo>
                  <a:lnTo>
                    <a:pt x="288" y="431"/>
                  </a:lnTo>
                  <a:lnTo>
                    <a:pt x="343" y="391"/>
                  </a:lnTo>
                  <a:lnTo>
                    <a:pt x="393" y="355"/>
                  </a:lnTo>
                  <a:lnTo>
                    <a:pt x="476" y="289"/>
                  </a:lnTo>
                  <a:lnTo>
                    <a:pt x="520" y="254"/>
                  </a:lnTo>
                  <a:lnTo>
                    <a:pt x="559" y="218"/>
                  </a:lnTo>
                  <a:lnTo>
                    <a:pt x="619" y="142"/>
                  </a:lnTo>
                  <a:lnTo>
                    <a:pt x="653" y="107"/>
                  </a:lnTo>
                  <a:lnTo>
                    <a:pt x="675" y="71"/>
                  </a:lnTo>
                  <a:lnTo>
                    <a:pt x="719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268389" name="Rectangle 101"/>
            <p:cNvSpPr>
              <a:spLocks noChangeArrowheads="1"/>
            </p:cNvSpPr>
            <p:nvPr/>
          </p:nvSpPr>
          <p:spPr bwMode="auto">
            <a:xfrm>
              <a:off x="3409" y="2275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/>
                <a:t>O</a:t>
              </a:r>
              <a:r>
                <a:rPr lang="en-US" sz="2000" b="1" baseline="-25000"/>
                <a:t>2</a:t>
              </a:r>
            </a:p>
          </p:txBody>
        </p:sp>
      </p:grpSp>
      <p:grpSp>
        <p:nvGrpSpPr>
          <p:cNvPr id="268418" name="Group 130"/>
          <p:cNvGrpSpPr>
            <a:grpSpLocks/>
          </p:cNvGrpSpPr>
          <p:nvPr/>
        </p:nvGrpSpPr>
        <p:grpSpPr bwMode="auto">
          <a:xfrm>
            <a:off x="6151563" y="4754563"/>
            <a:ext cx="2271712" cy="393700"/>
            <a:chOff x="3889" y="2995"/>
            <a:chExt cx="1431" cy="248"/>
          </a:xfrm>
        </p:grpSpPr>
        <p:sp>
          <p:nvSpPr>
            <p:cNvPr id="268390" name="Line 102"/>
            <p:cNvSpPr>
              <a:spLocks noChangeShapeType="1"/>
            </p:cNvSpPr>
            <p:nvPr/>
          </p:nvSpPr>
          <p:spPr bwMode="auto">
            <a:xfrm>
              <a:off x="4138" y="3120"/>
              <a:ext cx="118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91" name="Rectangle 103"/>
            <p:cNvSpPr>
              <a:spLocks noChangeArrowheads="1"/>
            </p:cNvSpPr>
            <p:nvPr/>
          </p:nvSpPr>
          <p:spPr bwMode="auto">
            <a:xfrm>
              <a:off x="3889" y="2995"/>
              <a:ext cx="26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>
                  <a:solidFill>
                    <a:srgbClr val="FF3300"/>
                  </a:solidFill>
                </a:rPr>
                <a:t>P</a:t>
              </a:r>
              <a:r>
                <a:rPr lang="en-US" sz="2000" b="1" baseline="-25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268426" name="Group 138"/>
          <p:cNvGrpSpPr>
            <a:grpSpLocks/>
          </p:cNvGrpSpPr>
          <p:nvPr/>
        </p:nvGrpSpPr>
        <p:grpSpPr bwMode="auto">
          <a:xfrm>
            <a:off x="8247063" y="5045075"/>
            <a:ext cx="460375" cy="1169988"/>
            <a:chOff x="5233" y="3178"/>
            <a:chExt cx="290" cy="737"/>
          </a:xfrm>
        </p:grpSpPr>
        <p:sp>
          <p:nvSpPr>
            <p:cNvPr id="268392" name="Line 104"/>
            <p:cNvSpPr>
              <a:spLocks noChangeShapeType="1"/>
            </p:cNvSpPr>
            <p:nvPr/>
          </p:nvSpPr>
          <p:spPr bwMode="auto">
            <a:xfrm>
              <a:off x="5376" y="3178"/>
              <a:ext cx="0" cy="51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93" name="Rectangle 105"/>
            <p:cNvSpPr>
              <a:spLocks noChangeArrowheads="1"/>
            </p:cNvSpPr>
            <p:nvPr/>
          </p:nvSpPr>
          <p:spPr bwMode="auto">
            <a:xfrm>
              <a:off x="5233" y="3667"/>
              <a:ext cx="29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>
                  <a:solidFill>
                    <a:srgbClr val="FF3300"/>
                  </a:solidFill>
                </a:rPr>
                <a:t>Q</a:t>
              </a:r>
              <a:r>
                <a:rPr lang="en-US" sz="2000" b="1" baseline="-25000">
                  <a:solidFill>
                    <a:srgbClr val="FF3300"/>
                  </a:solidFill>
                </a:rPr>
                <a:t>3</a:t>
              </a:r>
            </a:p>
          </p:txBody>
        </p:sp>
      </p:grpSp>
      <p:sp>
        <p:nvSpPr>
          <p:cNvPr id="268371" name="Oval 83"/>
          <p:cNvSpPr>
            <a:spLocks noChangeArrowheads="1"/>
          </p:cNvSpPr>
          <p:nvPr/>
        </p:nvSpPr>
        <p:spPr bwMode="auto">
          <a:xfrm>
            <a:off x="5008563" y="4421188"/>
            <a:ext cx="144462" cy="1444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411" name="Line 123"/>
          <p:cNvSpPr>
            <a:spLocks noChangeShapeType="1"/>
          </p:cNvSpPr>
          <p:nvPr/>
        </p:nvSpPr>
        <p:spPr bwMode="auto">
          <a:xfrm flipH="1">
            <a:off x="304800" y="4724400"/>
            <a:ext cx="685800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412" name="Line 124"/>
          <p:cNvSpPr>
            <a:spLocks noChangeShapeType="1"/>
          </p:cNvSpPr>
          <p:nvPr/>
        </p:nvSpPr>
        <p:spPr bwMode="auto">
          <a:xfrm>
            <a:off x="1050925" y="4724400"/>
            <a:ext cx="1588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414" name="Line 126"/>
          <p:cNvSpPr>
            <a:spLocks noChangeShapeType="1"/>
          </p:cNvSpPr>
          <p:nvPr/>
        </p:nvSpPr>
        <p:spPr bwMode="auto">
          <a:xfrm>
            <a:off x="4227513" y="4716463"/>
            <a:ext cx="1587" cy="11890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415" name="Line 127"/>
          <p:cNvSpPr>
            <a:spLocks noChangeShapeType="1"/>
          </p:cNvSpPr>
          <p:nvPr/>
        </p:nvSpPr>
        <p:spPr bwMode="auto">
          <a:xfrm>
            <a:off x="7292975" y="4800600"/>
            <a:ext cx="1588" cy="10890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417" name="Group 129"/>
          <p:cNvGrpSpPr>
            <a:grpSpLocks/>
          </p:cNvGrpSpPr>
          <p:nvPr/>
        </p:nvGrpSpPr>
        <p:grpSpPr bwMode="auto">
          <a:xfrm>
            <a:off x="3649663" y="3992563"/>
            <a:ext cx="2568575" cy="882650"/>
            <a:chOff x="2313" y="2515"/>
            <a:chExt cx="1618" cy="556"/>
          </a:xfrm>
        </p:grpSpPr>
        <p:sp>
          <p:nvSpPr>
            <p:cNvPr id="268296" name="Line 8"/>
            <p:cNvSpPr>
              <a:spLocks noChangeShapeType="1"/>
            </p:cNvSpPr>
            <p:nvPr/>
          </p:nvSpPr>
          <p:spPr bwMode="auto">
            <a:xfrm flipV="1">
              <a:off x="2313" y="2737"/>
              <a:ext cx="1230" cy="334"/>
            </a:xfrm>
            <a:prstGeom prst="line">
              <a:avLst/>
            </a:prstGeom>
            <a:noFill/>
            <a:ln w="762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3457" y="2515"/>
              <a:ext cx="4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b="1"/>
                <a:t>OLP</a:t>
              </a:r>
              <a:r>
                <a:rPr lang="en-US" sz="1800" b="1" baseline="-25000"/>
                <a:t>B</a:t>
              </a: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1905000" y="5410200"/>
            <a:ext cx="447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6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6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67" grpId="0" animBg="1"/>
      <p:bldP spid="268383" grpId="0" animBg="1"/>
      <p:bldP spid="26837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379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38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41751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Preferencias cambiantes y 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avance en la tecnología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887538"/>
            <a:ext cx="7772400" cy="4114800"/>
          </a:xfrm>
          <a:noFill/>
          <a:ln/>
        </p:spPr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 sz="2400"/>
              <a:t>Cambio tecnológico</a:t>
            </a:r>
          </a:p>
          <a:p>
            <a:pPr>
              <a:spcBef>
                <a:spcPct val="5000"/>
              </a:spcBef>
              <a:spcAft>
                <a:spcPct val="40000"/>
              </a:spcAft>
              <a:buFontTx/>
              <a:buNone/>
            </a:pPr>
            <a:r>
              <a:rPr lang="en-US" sz="2400"/>
              <a:t>	</a:t>
            </a:r>
            <a:r>
              <a:rPr lang="es-MX" sz="2400">
                <a:solidFill>
                  <a:srgbClr val="000000"/>
                </a:solidFill>
              </a:rPr>
              <a:t>La nueva tecnología permite a las empresas producir con un costo inferior.</a:t>
            </a:r>
          </a:p>
          <a:p>
            <a:pPr lvl="2">
              <a:spcBef>
                <a:spcPct val="5000"/>
              </a:spcBef>
              <a:spcAft>
                <a:spcPct val="40000"/>
              </a:spcAft>
              <a:buFontTx/>
              <a:buNone/>
            </a:pPr>
            <a:r>
              <a:rPr lang="es-MX" sz="1800">
                <a:solidFill>
                  <a:srgbClr val="000000"/>
                </a:solidFill>
              </a:rPr>
              <a:t>	Esto ocasiona que sus curvas de costo desciendan.</a:t>
            </a:r>
          </a:p>
          <a:p>
            <a:pPr>
              <a:spcBef>
                <a:spcPct val="5000"/>
              </a:spcBef>
              <a:spcAft>
                <a:spcPct val="40000"/>
              </a:spcAft>
              <a:buFontTx/>
              <a:buNone/>
            </a:pPr>
            <a:r>
              <a:rPr lang="en-US" sz="2400"/>
              <a:t>	</a:t>
            </a:r>
            <a:r>
              <a:rPr lang="es-MX" sz="2400">
                <a:solidFill>
                  <a:srgbClr val="000000"/>
                </a:solidFill>
              </a:rPr>
              <a:t>Las empresas que adoptan la nueva tecnología obtienen un beneficio económico.</a:t>
            </a:r>
          </a:p>
          <a:p>
            <a:pPr lvl="2">
              <a:spcBef>
                <a:spcPct val="5000"/>
              </a:spcBef>
              <a:spcAft>
                <a:spcPct val="40000"/>
              </a:spcAft>
              <a:buFontTx/>
              <a:buNone/>
            </a:pPr>
            <a:r>
              <a:rPr lang="es-MX" sz="1800">
                <a:solidFill>
                  <a:srgbClr val="000000"/>
                </a:solidFill>
              </a:rPr>
              <a:t>	Esto atrae a empresas con nuevas tecnologías.</a:t>
            </a:r>
          </a:p>
          <a:p>
            <a:pPr>
              <a:spcBef>
                <a:spcPct val="5000"/>
              </a:spcBef>
              <a:spcAft>
                <a:spcPct val="40000"/>
              </a:spcAft>
              <a:buFontTx/>
              <a:buNone/>
            </a:pPr>
            <a:r>
              <a:rPr lang="en-US" sz="2400"/>
              <a:t>	</a:t>
            </a:r>
            <a:r>
              <a:rPr lang="es-MX" sz="2400">
                <a:solidFill>
                  <a:srgbClr val="000000"/>
                </a:solidFill>
              </a:rPr>
              <a:t>Las empresas con tecnologías antiguas desaparecen, el precio baja y la cantidad producida aumenta.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bldLvl="3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Competencia y eficiencia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MX" sz="3200">
                <a:solidFill>
                  <a:srgbClr val="000000"/>
                </a:solidFill>
              </a:rPr>
              <a:t>	El uso eficiente de los recursos requiere que:</a:t>
            </a:r>
          </a:p>
          <a:p>
            <a:pPr lvl="1">
              <a:lnSpc>
                <a:spcPct val="140000"/>
              </a:lnSpc>
            </a:pPr>
            <a:r>
              <a:rPr lang="es-MX" sz="2800">
                <a:solidFill>
                  <a:srgbClr val="000000"/>
                </a:solidFill>
              </a:rPr>
              <a:t>Los consumidores sean eficientes</a:t>
            </a:r>
          </a:p>
          <a:p>
            <a:pPr lvl="1">
              <a:lnSpc>
                <a:spcPct val="140000"/>
              </a:lnSpc>
            </a:pPr>
            <a:r>
              <a:rPr lang="es-MX" sz="2800">
                <a:solidFill>
                  <a:srgbClr val="000000"/>
                </a:solidFill>
              </a:rPr>
              <a:t>Las empresas sean eficientes</a:t>
            </a:r>
          </a:p>
          <a:p>
            <a:pPr lvl="1">
              <a:lnSpc>
                <a:spcPct val="140000"/>
              </a:lnSpc>
            </a:pPr>
            <a:r>
              <a:rPr lang="es-MX" sz="2800">
                <a:solidFill>
                  <a:srgbClr val="000000"/>
                </a:solidFill>
              </a:rPr>
              <a:t>El mercado esté en equilibrio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Beneficio económico e ingreso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33538"/>
            <a:ext cx="7772400" cy="4114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400">
                <a:solidFill>
                  <a:srgbClr val="FF0000"/>
                </a:solidFill>
              </a:rPr>
              <a:t>	Ingreso total</a:t>
            </a:r>
            <a:endParaRPr lang="es-MX" sz="24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Aft>
                <a:spcPct val="50000"/>
              </a:spcAft>
            </a:pPr>
            <a:r>
              <a:rPr lang="es-MX" sz="2000">
                <a:solidFill>
                  <a:srgbClr val="000000"/>
                </a:solidFill>
              </a:rPr>
              <a:t>El valor de las ventas de la empresa.</a:t>
            </a:r>
            <a:r>
              <a:rPr lang="es-MX" sz="2000" b="1">
                <a:solidFill>
                  <a:srgbClr val="000000"/>
                </a:solidFill>
              </a:rPr>
              <a:t> </a:t>
            </a:r>
            <a:br>
              <a:rPr lang="es-MX" sz="2000" b="1">
                <a:solidFill>
                  <a:srgbClr val="000000"/>
                </a:solidFill>
              </a:rPr>
            </a:br>
            <a:r>
              <a:rPr lang="es-MX" sz="2000" b="1">
                <a:solidFill>
                  <a:srgbClr val="000000"/>
                </a:solidFill>
              </a:rPr>
              <a:t>Ingreso total = P </a:t>
            </a:r>
            <a:r>
              <a:rPr lang="en-US" sz="2000" b="1">
                <a:solidFill>
                  <a:srgbClr val="000000"/>
                </a:solidFill>
                <a:latin typeface="Symbol" pitchFamily="18" charset="2"/>
              </a:rPr>
              <a:t>´</a:t>
            </a:r>
            <a:r>
              <a:rPr lang="es-MX" sz="2000" b="1">
                <a:solidFill>
                  <a:srgbClr val="000000"/>
                </a:solidFill>
              </a:rPr>
              <a:t> Q</a:t>
            </a:r>
            <a:endParaRPr lang="es-MX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es-MX" sz="2400">
                <a:solidFill>
                  <a:srgbClr val="FF0000"/>
                </a:solidFill>
              </a:rPr>
              <a:t>	Ingreso marginal</a:t>
            </a:r>
            <a:r>
              <a:rPr lang="es-MX" sz="2400">
                <a:solidFill>
                  <a:srgbClr val="000000"/>
                </a:solidFill>
              </a:rPr>
              <a:t>  </a:t>
            </a:r>
            <a:r>
              <a:rPr lang="es-MX" sz="2400">
                <a:solidFill>
                  <a:srgbClr val="FF0000"/>
                </a:solidFill>
              </a:rPr>
              <a:t>(IM)</a:t>
            </a:r>
            <a:r>
              <a:rPr lang="es-MX" sz="240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80000"/>
              </a:lnSpc>
              <a:spcAft>
                <a:spcPct val="50000"/>
              </a:spcAft>
            </a:pPr>
            <a:r>
              <a:rPr lang="es-MX" sz="2000">
                <a:solidFill>
                  <a:srgbClr val="000000"/>
                </a:solidFill>
              </a:rPr>
              <a:t>El cambio en el ingreso total como resultado del aumento de una unidad en la cantidad vendida.</a:t>
            </a:r>
            <a:r>
              <a:rPr lang="es-MX" sz="2000">
                <a:solidFill>
                  <a:srgbClr val="FF0000"/>
                </a:solidFill>
              </a:rPr>
              <a:t> </a:t>
            </a:r>
            <a:endParaRPr lang="es-MX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400">
                <a:solidFill>
                  <a:srgbClr val="FF0000"/>
                </a:solidFill>
              </a:rPr>
              <a:t>	Ingreso promedio</a:t>
            </a:r>
            <a:r>
              <a:rPr lang="es-MX" sz="2400">
                <a:solidFill>
                  <a:srgbClr val="000000"/>
                </a:solidFill>
              </a:rPr>
              <a:t> </a:t>
            </a:r>
            <a:r>
              <a:rPr lang="es-MX" sz="2400">
                <a:solidFill>
                  <a:srgbClr val="FF0000"/>
                </a:solidFill>
              </a:rPr>
              <a:t>(IP)</a:t>
            </a:r>
            <a:r>
              <a:rPr lang="es-MX" sz="240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80000"/>
              </a:lnSpc>
              <a:spcAft>
                <a:spcPct val="50000"/>
              </a:spcAft>
            </a:pPr>
            <a:r>
              <a:rPr lang="es-MX" sz="2000">
                <a:solidFill>
                  <a:srgbClr val="000000"/>
                </a:solidFill>
              </a:rPr>
              <a:t>El ingreso total dividido entre la cantidad vendida: ingreso por unidad vendida.</a:t>
            </a:r>
          </a:p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2400"/>
              <a:t>	</a:t>
            </a:r>
            <a:r>
              <a:rPr lang="es-MX" sz="2400">
                <a:solidFill>
                  <a:srgbClr val="000000"/>
                </a:solidFill>
              </a:rPr>
              <a:t>En competencia perfecta, Precio = IM = 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5" name="Line 9"/>
          <p:cNvSpPr>
            <a:spLocks noChangeShapeType="1"/>
          </p:cNvSpPr>
          <p:nvPr/>
        </p:nvSpPr>
        <p:spPr bwMode="auto">
          <a:xfrm>
            <a:off x="2511425" y="5808663"/>
            <a:ext cx="4275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5786438" y="5967413"/>
            <a:ext cx="1279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Cantidad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 rot="16200000">
            <a:off x="1570038" y="1646237"/>
            <a:ext cx="958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/>
              <a:t>Precio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009775" y="3529013"/>
            <a:ext cx="4524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</a:t>
            </a:r>
            <a:r>
              <a:rPr lang="en-US" baseline="30000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239630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52425"/>
            <a:ext cx="7772400" cy="985838"/>
          </a:xfrm>
          <a:noFill/>
          <a:ln/>
        </p:spPr>
        <p:txBody>
          <a:bodyPr/>
          <a:lstStyle/>
          <a:p>
            <a:r>
              <a:rPr lang="en-US"/>
              <a:t>Eficiencia de la competencia</a:t>
            </a:r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6610350" y="1514475"/>
            <a:ext cx="12509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1"/>
              <a:t>O = CM</a:t>
            </a: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2538413" y="1728788"/>
            <a:ext cx="3603625" cy="36036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6245225" y="5130800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2513013" y="3757613"/>
            <a:ext cx="2054225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>
            <a:off x="4567238" y="3848100"/>
            <a:ext cx="0" cy="1952625"/>
          </a:xfrm>
          <a:prstGeom prst="line">
            <a:avLst/>
          </a:prstGeom>
          <a:noFill/>
          <a:ln w="2540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>
            <a:off x="4338638" y="5815013"/>
            <a:ext cx="503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Q</a:t>
            </a:r>
            <a:r>
              <a:rPr lang="en-US" baseline="30000">
                <a:solidFill>
                  <a:srgbClr val="FF3300"/>
                </a:solidFill>
              </a:rPr>
              <a:t>*</a:t>
            </a:r>
          </a:p>
        </p:txBody>
      </p:sp>
      <p:grpSp>
        <p:nvGrpSpPr>
          <p:cNvPr id="239661" name="Group 45"/>
          <p:cNvGrpSpPr>
            <a:grpSpLocks/>
          </p:cNvGrpSpPr>
          <p:nvPr/>
        </p:nvGrpSpPr>
        <p:grpSpPr bwMode="auto">
          <a:xfrm>
            <a:off x="2509838" y="1700213"/>
            <a:ext cx="2057400" cy="2057400"/>
            <a:chOff x="1392" y="1008"/>
            <a:chExt cx="1296" cy="1296"/>
          </a:xfrm>
        </p:grpSpPr>
        <p:sp>
          <p:nvSpPr>
            <p:cNvPr id="239659" name="Freeform 43"/>
            <p:cNvSpPr>
              <a:spLocks/>
            </p:cNvSpPr>
            <p:nvPr/>
          </p:nvSpPr>
          <p:spPr bwMode="auto">
            <a:xfrm>
              <a:off x="1392" y="1008"/>
              <a:ext cx="1296" cy="1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6" y="1296"/>
                </a:cxn>
                <a:cxn ang="0">
                  <a:pos x="0" y="1296"/>
                </a:cxn>
                <a:cxn ang="0">
                  <a:pos x="0" y="48"/>
                </a:cxn>
              </a:cxnLst>
              <a:rect l="0" t="0" r="r" b="b"/>
              <a:pathLst>
                <a:path w="1296" h="1296">
                  <a:moveTo>
                    <a:pt x="0" y="0"/>
                  </a:moveTo>
                  <a:lnTo>
                    <a:pt x="1296" y="1296"/>
                  </a:lnTo>
                  <a:lnTo>
                    <a:pt x="0" y="1296"/>
                  </a:lnTo>
                  <a:lnTo>
                    <a:pt x="0" y="48"/>
                  </a:lnTo>
                </a:path>
              </a:pathLst>
            </a:custGeom>
            <a:solidFill>
              <a:srgbClr val="B3FFD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39648" name="Group 32"/>
            <p:cNvGrpSpPr>
              <a:grpSpLocks/>
            </p:cNvGrpSpPr>
            <p:nvPr/>
          </p:nvGrpSpPr>
          <p:grpSpPr bwMode="auto">
            <a:xfrm>
              <a:off x="1392" y="1824"/>
              <a:ext cx="881" cy="480"/>
              <a:chOff x="3792" y="2064"/>
              <a:chExt cx="881" cy="480"/>
            </a:xfrm>
          </p:grpSpPr>
          <p:sp>
            <p:nvSpPr>
              <p:cNvPr id="239622" name="Rectangle 6"/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816" cy="480"/>
              </a:xfrm>
              <a:prstGeom prst="rect">
                <a:avLst/>
              </a:prstGeom>
              <a:solidFill>
                <a:srgbClr val="B3FFD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9644" name="Rectangle 28"/>
              <p:cNvSpPr>
                <a:spLocks noChangeArrowheads="1"/>
              </p:cNvSpPr>
              <p:nvPr/>
            </p:nvSpPr>
            <p:spPr bwMode="auto">
              <a:xfrm>
                <a:off x="3801" y="2112"/>
                <a:ext cx="872" cy="364"/>
              </a:xfrm>
              <a:prstGeom prst="rect">
                <a:avLst/>
              </a:prstGeom>
              <a:solidFill>
                <a:srgbClr val="B3FFD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ctr"/>
                <a:r>
                  <a:rPr lang="en-US" sz="1600" b="1"/>
                  <a:t>Excedente del</a:t>
                </a:r>
              </a:p>
              <a:p>
                <a:pPr algn="ctr"/>
                <a:r>
                  <a:rPr lang="en-US" sz="1600" b="1"/>
                  <a:t>consumidor</a:t>
                </a:r>
              </a:p>
            </p:txBody>
          </p:sp>
        </p:grpSp>
      </p:grpSp>
      <p:grpSp>
        <p:nvGrpSpPr>
          <p:cNvPr id="239662" name="Group 46"/>
          <p:cNvGrpSpPr>
            <a:grpSpLocks/>
          </p:cNvGrpSpPr>
          <p:nvPr/>
        </p:nvGrpSpPr>
        <p:grpSpPr bwMode="auto">
          <a:xfrm>
            <a:off x="2359025" y="3757613"/>
            <a:ext cx="2208213" cy="2057400"/>
            <a:chOff x="1297" y="2304"/>
            <a:chExt cx="1391" cy="1296"/>
          </a:xfrm>
        </p:grpSpPr>
        <p:sp>
          <p:nvSpPr>
            <p:cNvPr id="239660" name="Freeform 44"/>
            <p:cNvSpPr>
              <a:spLocks/>
            </p:cNvSpPr>
            <p:nvPr/>
          </p:nvSpPr>
          <p:spPr bwMode="auto">
            <a:xfrm>
              <a:off x="1392" y="2304"/>
              <a:ext cx="1296" cy="1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6" y="0"/>
                </a:cxn>
                <a:cxn ang="0">
                  <a:pos x="0" y="1296"/>
                </a:cxn>
                <a:cxn ang="0">
                  <a:pos x="0" y="0"/>
                </a:cxn>
              </a:cxnLst>
              <a:rect l="0" t="0" r="r" b="b"/>
              <a:pathLst>
                <a:path w="1296" h="1296">
                  <a:moveTo>
                    <a:pt x="0" y="0"/>
                  </a:moveTo>
                  <a:lnTo>
                    <a:pt x="1296" y="0"/>
                  </a:lnTo>
                  <a:lnTo>
                    <a:pt x="0" y="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FFFF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39649" name="Group 33"/>
            <p:cNvGrpSpPr>
              <a:grpSpLocks/>
            </p:cNvGrpSpPr>
            <p:nvPr/>
          </p:nvGrpSpPr>
          <p:grpSpPr bwMode="auto">
            <a:xfrm>
              <a:off x="1297" y="2304"/>
              <a:ext cx="929" cy="480"/>
              <a:chOff x="1297" y="2304"/>
              <a:chExt cx="929" cy="480"/>
            </a:xfrm>
          </p:grpSpPr>
          <p:sp>
            <p:nvSpPr>
              <p:cNvPr id="239621" name="Rectangle 5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816" cy="4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9645" name="Rectangle 29"/>
              <p:cNvSpPr>
                <a:spLocks noChangeArrowheads="1"/>
              </p:cNvSpPr>
              <p:nvPr/>
            </p:nvSpPr>
            <p:spPr bwMode="auto">
              <a:xfrm>
                <a:off x="1297" y="2341"/>
                <a:ext cx="92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ctr"/>
                <a:r>
                  <a:rPr lang="en-US" sz="1600" b="1"/>
                  <a:t>Excedente</a:t>
                </a:r>
              </a:p>
              <a:p>
                <a:pPr algn="ctr"/>
                <a:r>
                  <a:rPr lang="en-US" sz="1600" b="1"/>
                  <a:t>  del productor</a:t>
                </a:r>
              </a:p>
            </p:txBody>
          </p:sp>
        </p:grpSp>
      </p:grp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2509838" y="1552575"/>
            <a:ext cx="0" cy="426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643" name="Line 27"/>
          <p:cNvSpPr>
            <a:spLocks noChangeShapeType="1"/>
          </p:cNvSpPr>
          <p:nvPr/>
        </p:nvSpPr>
        <p:spPr bwMode="auto">
          <a:xfrm>
            <a:off x="2525713" y="3757613"/>
            <a:ext cx="19526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9655" name="Group 39"/>
          <p:cNvGrpSpPr>
            <a:grpSpLocks/>
          </p:cNvGrpSpPr>
          <p:nvPr/>
        </p:nvGrpSpPr>
        <p:grpSpPr bwMode="auto">
          <a:xfrm>
            <a:off x="1976438" y="2843213"/>
            <a:ext cx="1905000" cy="454025"/>
            <a:chOff x="1056" y="1728"/>
            <a:chExt cx="1200" cy="286"/>
          </a:xfrm>
        </p:grpSpPr>
        <p:grpSp>
          <p:nvGrpSpPr>
            <p:cNvPr id="239646" name="Group 30"/>
            <p:cNvGrpSpPr>
              <a:grpSpLocks/>
            </p:cNvGrpSpPr>
            <p:nvPr/>
          </p:nvGrpSpPr>
          <p:grpSpPr bwMode="auto">
            <a:xfrm>
              <a:off x="1056" y="1728"/>
              <a:ext cx="1104" cy="286"/>
              <a:chOff x="1056" y="1728"/>
              <a:chExt cx="1104" cy="286"/>
            </a:xfrm>
          </p:grpSpPr>
          <p:sp>
            <p:nvSpPr>
              <p:cNvPr id="239631" name="Rectangle 15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306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/>
                  <a:t>B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39638" name="Line 22"/>
              <p:cNvSpPr>
                <a:spLocks noChangeShapeType="1"/>
              </p:cNvSpPr>
              <p:nvPr/>
            </p:nvSpPr>
            <p:spPr bwMode="auto">
              <a:xfrm flipH="1">
                <a:off x="1392" y="1824"/>
                <a:ext cx="7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39654" name="Oval 38"/>
            <p:cNvSpPr>
              <a:spLocks noChangeArrowheads="1"/>
            </p:cNvSpPr>
            <p:nvPr/>
          </p:nvSpPr>
          <p:spPr bwMode="auto">
            <a:xfrm>
              <a:off x="21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39658" name="Group 42"/>
          <p:cNvGrpSpPr>
            <a:grpSpLocks/>
          </p:cNvGrpSpPr>
          <p:nvPr/>
        </p:nvGrpSpPr>
        <p:grpSpPr bwMode="auto">
          <a:xfrm>
            <a:off x="4643438" y="3376613"/>
            <a:ext cx="2765425" cy="381000"/>
            <a:chOff x="2736" y="2064"/>
            <a:chExt cx="1742" cy="240"/>
          </a:xfrm>
        </p:grpSpPr>
        <p:sp>
          <p:nvSpPr>
            <p:cNvPr id="239657" name="Line 41"/>
            <p:cNvSpPr>
              <a:spLocks noChangeShapeType="1"/>
            </p:cNvSpPr>
            <p:nvPr/>
          </p:nvSpPr>
          <p:spPr bwMode="auto">
            <a:xfrm flipH="1">
              <a:off x="2736" y="2124"/>
              <a:ext cx="480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168" y="2064"/>
              <a:ext cx="1310" cy="237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Asignación eficiente</a:t>
              </a:r>
            </a:p>
          </p:txBody>
        </p:sp>
      </p:grpSp>
      <p:sp>
        <p:nvSpPr>
          <p:cNvPr id="239632" name="Line 16"/>
          <p:cNvSpPr>
            <a:spLocks noChangeShapeType="1"/>
          </p:cNvSpPr>
          <p:nvPr/>
        </p:nvSpPr>
        <p:spPr bwMode="auto">
          <a:xfrm flipV="1">
            <a:off x="2536825" y="1930400"/>
            <a:ext cx="3832225" cy="388302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9656" name="Group 40"/>
          <p:cNvGrpSpPr>
            <a:grpSpLocks/>
          </p:cNvGrpSpPr>
          <p:nvPr/>
        </p:nvGrpSpPr>
        <p:grpSpPr bwMode="auto">
          <a:xfrm>
            <a:off x="1976438" y="4291013"/>
            <a:ext cx="1905000" cy="454025"/>
            <a:chOff x="1056" y="2640"/>
            <a:chExt cx="1200" cy="286"/>
          </a:xfrm>
        </p:grpSpPr>
        <p:grpSp>
          <p:nvGrpSpPr>
            <p:cNvPr id="239647" name="Group 31"/>
            <p:cNvGrpSpPr>
              <a:grpSpLocks/>
            </p:cNvGrpSpPr>
            <p:nvPr/>
          </p:nvGrpSpPr>
          <p:grpSpPr bwMode="auto">
            <a:xfrm>
              <a:off x="1056" y="2640"/>
              <a:ext cx="1152" cy="286"/>
              <a:chOff x="1056" y="2640"/>
              <a:chExt cx="1152" cy="286"/>
            </a:xfrm>
          </p:grpSpPr>
          <p:sp>
            <p:nvSpPr>
              <p:cNvPr id="239628" name="Rectangle 12"/>
              <p:cNvSpPr>
                <a:spLocks noChangeArrowheads="1"/>
              </p:cNvSpPr>
              <p:nvPr/>
            </p:nvSpPr>
            <p:spPr bwMode="auto">
              <a:xfrm>
                <a:off x="1056" y="2640"/>
                <a:ext cx="306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/>
                  <a:t>C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39640" name="Line 24"/>
              <p:cNvSpPr>
                <a:spLocks noChangeShapeType="1"/>
              </p:cNvSpPr>
              <p:nvPr/>
            </p:nvSpPr>
            <p:spPr bwMode="auto">
              <a:xfrm flipH="1">
                <a:off x="1392" y="2784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39653" name="Oval 37"/>
            <p:cNvSpPr>
              <a:spLocks noChangeArrowheads="1"/>
            </p:cNvSpPr>
            <p:nvPr/>
          </p:nvSpPr>
          <p:spPr bwMode="auto">
            <a:xfrm>
              <a:off x="2160" y="273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39652" name="Oval 36"/>
          <p:cNvSpPr>
            <a:spLocks noChangeArrowheads="1"/>
          </p:cNvSpPr>
          <p:nvPr/>
        </p:nvSpPr>
        <p:spPr bwMode="auto">
          <a:xfrm>
            <a:off x="4491038" y="368141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9650" name="Group 34"/>
          <p:cNvGrpSpPr>
            <a:grpSpLocks/>
          </p:cNvGrpSpPr>
          <p:nvPr/>
        </p:nvGrpSpPr>
        <p:grpSpPr bwMode="auto">
          <a:xfrm>
            <a:off x="3576638" y="3009900"/>
            <a:ext cx="503237" cy="3259138"/>
            <a:chOff x="2064" y="1833"/>
            <a:chExt cx="317" cy="2053"/>
          </a:xfrm>
        </p:grpSpPr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>
              <a:off x="2208" y="1833"/>
              <a:ext cx="0" cy="17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642" name="Rectangle 26"/>
            <p:cNvSpPr>
              <a:spLocks noChangeArrowheads="1"/>
            </p:cNvSpPr>
            <p:nvPr/>
          </p:nvSpPr>
          <p:spPr bwMode="auto">
            <a:xfrm>
              <a:off x="2064" y="3600"/>
              <a:ext cx="3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n-US"/>
              <a:t>Eficiencia de la competencia perfecta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35150"/>
            <a:ext cx="7772400" cy="4333875"/>
          </a:xfrm>
          <a:noFill/>
          <a:ln/>
        </p:spPr>
        <p:txBody>
          <a:bodyPr/>
          <a:lstStyle/>
          <a:p>
            <a:pPr>
              <a:spcAft>
                <a:spcPct val="50000"/>
              </a:spcAft>
              <a:buFontTx/>
              <a:buNone/>
            </a:pPr>
            <a:r>
              <a:rPr lang="en-US"/>
              <a:t>	</a:t>
            </a:r>
            <a:r>
              <a:rPr lang="es-MX">
                <a:solidFill>
                  <a:srgbClr val="000000"/>
                </a:solidFill>
              </a:rPr>
              <a:t>La competencia perfecta permite el uso eficiente de los recursos si no hay beneficios externos ni costos externos.</a:t>
            </a:r>
          </a:p>
          <a:p>
            <a:pPr lvl="1">
              <a:spcAft>
                <a:spcPct val="50000"/>
              </a:spcAft>
              <a:buFontTx/>
              <a:buNone/>
            </a:pPr>
            <a:r>
              <a:rPr lang="es-MX">
                <a:solidFill>
                  <a:srgbClr val="000000"/>
                </a:solidFill>
              </a:rPr>
              <a:t>	Hay tres principales obstáculos a la eficiencia:</a:t>
            </a:r>
          </a:p>
          <a:p>
            <a:pPr lvl="1">
              <a:spcAft>
                <a:spcPct val="50000"/>
              </a:spcAft>
            </a:pPr>
            <a:r>
              <a:rPr lang="en-US"/>
              <a:t>Monopolio</a:t>
            </a:r>
          </a:p>
          <a:p>
            <a:pPr lvl="1">
              <a:spcAft>
                <a:spcPct val="50000"/>
              </a:spcAft>
            </a:pPr>
            <a:r>
              <a:rPr lang="en-US"/>
              <a:t>Bienes públicos</a:t>
            </a:r>
          </a:p>
          <a:p>
            <a:pPr lvl="1">
              <a:spcAft>
                <a:spcPct val="50000"/>
              </a:spcAft>
            </a:pPr>
            <a:r>
              <a:rPr lang="en-US"/>
              <a:t>Costos externos y beneficios externos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build="p" bldLvl="3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Fin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Beneficio económico e ingreso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MX" sz="3600">
                <a:solidFill>
                  <a:srgbClr val="FF0000"/>
                </a:solidFill>
              </a:rPr>
              <a:t>	Suponga que Carlitos vende sus camisas en un mercado perfectamente competitivo.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73075"/>
            <a:ext cx="7772400" cy="995363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Demanda, precio e ingresos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Cantidad	Precio	  Ingreso        Ingreso	            Ingreso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 vendida	  (P)	    total          marginal          promedio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   (Q)	</a:t>
            </a:r>
            <a:r>
              <a:rPr lang="en-US" sz="1800"/>
              <a:t>	  </a:t>
            </a:r>
            <a:r>
              <a:rPr lang="en-US" sz="2000" i="1"/>
              <a:t>IT = P </a:t>
            </a:r>
            <a:r>
              <a:rPr lang="en-US" sz="2000" i="1">
                <a:latin typeface="Symbol" pitchFamily="18" charset="2"/>
              </a:rPr>
              <a:t></a:t>
            </a:r>
            <a:r>
              <a:rPr lang="en-US" sz="2000" i="1"/>
              <a:t> Q</a:t>
            </a:r>
            <a:r>
              <a:rPr lang="en-US" sz="2400"/>
              <a:t>    (</a:t>
            </a:r>
            <a:r>
              <a:rPr lang="en-US" sz="2000" i="1"/>
              <a:t>IM = ΔIT/ΔQ</a:t>
            </a:r>
            <a:r>
              <a:rPr lang="en-US" sz="2000"/>
              <a:t>)</a:t>
            </a:r>
            <a:r>
              <a:rPr lang="en-US" sz="2400"/>
              <a:t>       </a:t>
            </a:r>
            <a:r>
              <a:rPr lang="en-US" sz="2000"/>
              <a:t>(</a:t>
            </a:r>
            <a:r>
              <a:rPr lang="en-US" sz="2000" i="1"/>
              <a:t>IP = IT/Q</a:t>
            </a:r>
            <a:r>
              <a:rPr lang="en-US" sz="2000"/>
              <a:t>)</a:t>
            </a:r>
            <a:endParaRPr lang="en-US" sz="180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/>
              <a:t>         (camisas	 ($ por 	   	                  ($ por	                    ($ por</a:t>
            </a:r>
          </a:p>
          <a:p>
            <a:pPr>
              <a:lnSpc>
                <a:spcPct val="60000"/>
              </a:lnSpc>
              <a:spcAft>
                <a:spcPct val="80000"/>
              </a:spcAft>
              <a:buFontTx/>
              <a:buNone/>
            </a:pPr>
            <a:r>
              <a:rPr lang="en-US" sz="1800"/>
              <a:t>	     por día)	 camisa)	         ($)	           camisa adicional)	    camisa)</a:t>
            </a:r>
          </a:p>
          <a:p>
            <a:pPr>
              <a:lnSpc>
                <a:spcPct val="13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 8	   25	    				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	9	   25	    				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10	   25	    				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3225" y="3568700"/>
            <a:ext cx="760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995362"/>
          </a:xfrm>
          <a:noFill/>
          <a:ln/>
        </p:spPr>
        <p:txBody>
          <a:bodyPr/>
          <a:lstStyle/>
          <a:p>
            <a:r>
              <a:rPr lang="es-MX">
                <a:solidFill>
                  <a:srgbClr val="000000"/>
                </a:solidFill>
              </a:rPr>
              <a:t>Demanda, precio e ingresos</a:t>
            </a:r>
            <a:br>
              <a:rPr lang="es-MX">
                <a:solidFill>
                  <a:srgbClr val="000000"/>
                </a:solidFill>
              </a:rPr>
            </a:br>
            <a:r>
              <a:rPr lang="es-MX">
                <a:solidFill>
                  <a:srgbClr val="000000"/>
                </a:solidFill>
              </a:rPr>
              <a:t>en competencia perfecta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Cantidad	Precio	  Ingreso        Ingreso	            Ingreso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b="1"/>
              <a:t>	 vendida	  (P)	    total          marginal          promedio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   (Q)	</a:t>
            </a:r>
            <a:r>
              <a:rPr lang="en-US" sz="1800"/>
              <a:t>	  </a:t>
            </a:r>
            <a:r>
              <a:rPr lang="en-US" sz="2000" i="1"/>
              <a:t>IT = P </a:t>
            </a:r>
            <a:r>
              <a:rPr lang="en-US" sz="2000" i="1">
                <a:latin typeface="Symbol" pitchFamily="18" charset="2"/>
              </a:rPr>
              <a:t></a:t>
            </a:r>
            <a:r>
              <a:rPr lang="en-US" sz="2000" i="1"/>
              <a:t> Q</a:t>
            </a:r>
            <a:r>
              <a:rPr lang="en-US" sz="2400"/>
              <a:t>    (</a:t>
            </a:r>
            <a:r>
              <a:rPr lang="en-US" sz="2000" i="1"/>
              <a:t>IM = ΔIT/ΔQ</a:t>
            </a:r>
            <a:r>
              <a:rPr lang="en-US" sz="2000"/>
              <a:t>)</a:t>
            </a:r>
            <a:r>
              <a:rPr lang="en-US" sz="2400"/>
              <a:t>       </a:t>
            </a:r>
            <a:r>
              <a:rPr lang="en-US" sz="2000"/>
              <a:t>(</a:t>
            </a:r>
            <a:r>
              <a:rPr lang="en-US" sz="2000" i="1"/>
              <a:t>IP = IT/Q</a:t>
            </a:r>
            <a:r>
              <a:rPr lang="en-US" sz="2000"/>
              <a:t>)</a:t>
            </a:r>
            <a:endParaRPr lang="en-US" sz="180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/>
              <a:t>         (camisas	 ($ por 	   	                  ($ por	                    ($ por</a:t>
            </a:r>
          </a:p>
          <a:p>
            <a:pPr>
              <a:lnSpc>
                <a:spcPct val="60000"/>
              </a:lnSpc>
              <a:spcAft>
                <a:spcPct val="80000"/>
              </a:spcAft>
              <a:buFontTx/>
              <a:buNone/>
            </a:pPr>
            <a:r>
              <a:rPr lang="en-US" sz="1800"/>
              <a:t>	     por día)	 camisa)	         ($)	           camisa adicional)	    camisa)</a:t>
            </a:r>
          </a:p>
          <a:p>
            <a:pPr>
              <a:lnSpc>
                <a:spcPct val="13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 8	   25	    200				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	9	   25	    225				</a:t>
            </a:r>
          </a:p>
          <a:p>
            <a:pPr>
              <a:lnSpc>
                <a:spcPct val="80000"/>
              </a:lnSpc>
              <a:spcAft>
                <a:spcPct val="80000"/>
              </a:spcAft>
              <a:buFontTx/>
              <a:buNone/>
            </a:pPr>
            <a:r>
              <a:rPr lang="en-US" sz="2400"/>
              <a:t>	      10	   25	    250				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03225" y="3568700"/>
            <a:ext cx="760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Presentation.pot</Template>
  <TotalTime>2044</TotalTime>
  <Pages>117</Pages>
  <Words>2597</Words>
  <Application>Microsoft Office PowerPoint</Application>
  <PresentationFormat>Presentación en pantalla (4:3)</PresentationFormat>
  <Paragraphs>778</Paragraphs>
  <Slides>62</Slides>
  <Notes>62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5" baseType="lpstr">
      <vt:lpstr>Times</vt:lpstr>
      <vt:lpstr>Symbol</vt:lpstr>
      <vt:lpstr>Blank Presentation</vt:lpstr>
      <vt:lpstr>Diapositiva 1</vt:lpstr>
      <vt:lpstr>Competencia perfecta</vt:lpstr>
      <vt:lpstr>Competencia perfecta</vt:lpstr>
      <vt:lpstr>Competencia perfecta</vt:lpstr>
      <vt:lpstr>Beneficio económico e ingreso </vt:lpstr>
      <vt:lpstr>Beneficio económico e ingreso</vt:lpstr>
      <vt:lpstr>Beneficio económico e ingreso</vt:lpstr>
      <vt:lpstr>Demanda, precio e ingresos en competencia perfecta</vt:lpstr>
      <vt:lpstr>Demanda, precio e ingresos en competencia perfecta</vt:lpstr>
      <vt:lpstr>Demanda, precio e ingresos en competencia perfecta</vt:lpstr>
      <vt:lpstr>Demanda, precio e ingresos en competencia perfecta</vt:lpstr>
      <vt:lpstr>Demanda, precio e ingresos en competencia perfecta</vt:lpstr>
      <vt:lpstr>Las decisiones de la empresa en competencia perfecta</vt:lpstr>
      <vt:lpstr>Las decisiones de la empresa en competencia perfecta</vt:lpstr>
      <vt:lpstr>Las decisiones de la empresa en competencia perfecta</vt:lpstr>
      <vt:lpstr>Las decisiones de la empresa en competencia perfecta</vt:lpstr>
      <vt:lpstr>Ingreso total, costo total   y beneficio económico</vt:lpstr>
      <vt:lpstr>Ingreso total, costo total   y beneficio económico</vt:lpstr>
      <vt:lpstr>Ingreso total, costo total   y beneficio económico</vt:lpstr>
      <vt:lpstr>Ingreso total, costo total   y beneficio económico</vt:lpstr>
      <vt:lpstr>Ingreso total, costo total   y beneficio económico</vt:lpstr>
      <vt:lpstr>Análisis marginal</vt:lpstr>
      <vt:lpstr>Análisis marginal</vt:lpstr>
      <vt:lpstr>Producción que maximiza el beneficio</vt:lpstr>
      <vt:lpstr>Producción que maximiza el beneficio</vt:lpstr>
      <vt:lpstr>Producción que maximiza el beneficio</vt:lpstr>
      <vt:lpstr>Producción que maximiza el beneficio</vt:lpstr>
      <vt:lpstr>Producción que maximiza el beneficio</vt:lpstr>
      <vt:lpstr>Producción que maximiza el beneficio</vt:lpstr>
      <vt:lpstr>La curva de oferta  de la empresa a corto plazo</vt:lpstr>
      <vt:lpstr>Curva de oferta de una empresa</vt:lpstr>
      <vt:lpstr>Curva de oferta de una empresa</vt:lpstr>
      <vt:lpstr>Curva de oferta de la industria a corto plazo</vt:lpstr>
      <vt:lpstr>Industry Supply Curve</vt:lpstr>
      <vt:lpstr>Curva de oferta de la industria</vt:lpstr>
      <vt:lpstr>Producción, precio y beneficio en competencia perfecta</vt:lpstr>
      <vt:lpstr>Equilibrio a corto plazo</vt:lpstr>
      <vt:lpstr>Beneficios y pérdidas  a corto plazo</vt:lpstr>
      <vt:lpstr>Beneficios y pérdidas  a corto plazo</vt:lpstr>
      <vt:lpstr>Tres posibles resultados de beneficios a corto plazo</vt:lpstr>
      <vt:lpstr>Tres posibles resultados de beneficios a corto plazo</vt:lpstr>
      <vt:lpstr>Tres posibles resultados de beneficios a corto plazo</vt:lpstr>
      <vt:lpstr>Ajustes a largo plazo</vt:lpstr>
      <vt:lpstr>Entrada y salida</vt:lpstr>
      <vt:lpstr>Entrada y salida</vt:lpstr>
      <vt:lpstr>Entrada y salida de empresas</vt:lpstr>
      <vt:lpstr>Entrada y salida</vt:lpstr>
      <vt:lpstr>Cambios en el tamaño de la planta</vt:lpstr>
      <vt:lpstr>Tamaño de planta y equilibrio a largo plazo</vt:lpstr>
      <vt:lpstr>Equilibrio de largo plazo</vt:lpstr>
      <vt:lpstr>Equilibrio de largo plazo</vt:lpstr>
      <vt:lpstr>Preferencias cambiantes y  avance en la tecnología</vt:lpstr>
      <vt:lpstr>Preferencias cambiantes y  avance en la tecnología</vt:lpstr>
      <vt:lpstr>Una disminución en la demanda</vt:lpstr>
      <vt:lpstr>Economías y deseconomías externas</vt:lpstr>
      <vt:lpstr>Economías y deseconomías externas</vt:lpstr>
      <vt:lpstr>Cambios a largo plazo en precio y cantidad</vt:lpstr>
      <vt:lpstr>Preferencias cambiantes y  avance en la tecnología</vt:lpstr>
      <vt:lpstr>Competencia y eficiencia</vt:lpstr>
      <vt:lpstr>Eficiencia de la competencia</vt:lpstr>
      <vt:lpstr>Eficiencia de la competencia perfecta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Jeff Caldwell with animation by Charles Pflanz</dc:creator>
  <cp:lastModifiedBy>Usuario</cp:lastModifiedBy>
  <cp:revision>202</cp:revision>
  <cp:lastPrinted>2008-02-26T20:47:07Z</cp:lastPrinted>
  <dcterms:created xsi:type="dcterms:W3CDTF">1997-09-03T15:21:47Z</dcterms:created>
  <dcterms:modified xsi:type="dcterms:W3CDTF">2015-04-14T14:43:50Z</dcterms:modified>
</cp:coreProperties>
</file>