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charts/style1.xml" ContentType="application/vnd.ms-office.chartstyl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2010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дуб</c:v>
                </c:pt>
                <c:pt idx="1">
                  <c:v>береза</c:v>
                </c:pt>
                <c:pt idx="2">
                  <c:v>липа</c:v>
                </c:pt>
                <c:pt idx="3">
                  <c:v>лиственница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102</c:v>
                </c:pt>
                <c:pt idx="1">
                  <c:v>121</c:v>
                </c:pt>
                <c:pt idx="2">
                  <c:v>80</c:v>
                </c:pt>
                <c:pt idx="3">
                  <c:v>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дуб</c:v>
                </c:pt>
                <c:pt idx="1">
                  <c:v>береза</c:v>
                </c:pt>
                <c:pt idx="2">
                  <c:v>липа</c:v>
                </c:pt>
                <c:pt idx="3">
                  <c:v>лиственница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142</c:v>
                </c:pt>
                <c:pt idx="1">
                  <c:v>152</c:v>
                </c:pt>
                <c:pt idx="2">
                  <c:v>124</c:v>
                </c:pt>
                <c:pt idx="3">
                  <c:v>94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дуб</c:v>
                </c:pt>
                <c:pt idx="1">
                  <c:v>береза</c:v>
                </c:pt>
                <c:pt idx="2">
                  <c:v>липа</c:v>
                </c:pt>
                <c:pt idx="3">
                  <c:v>лиственница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168</c:v>
                </c:pt>
                <c:pt idx="1">
                  <c:v>178</c:v>
                </c:pt>
                <c:pt idx="2">
                  <c:v>146</c:v>
                </c:pt>
                <c:pt idx="3">
                  <c:v>113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2025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>
              <a:noFill/>
            </a:ln>
          </c:spPr>
          <c:invertIfNegative val="0"/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дуб</c:v>
                </c:pt>
                <c:pt idx="1">
                  <c:v>береза</c:v>
                </c:pt>
                <c:pt idx="2">
                  <c:v>липа</c:v>
                </c:pt>
                <c:pt idx="3">
                  <c:v>лиственница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193</c:v>
                </c:pt>
                <c:pt idx="1">
                  <c:v>212</c:v>
                </c:pt>
                <c:pt idx="2">
                  <c:v>175</c:v>
                </c:pt>
                <c:pt idx="3">
                  <c:v>132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219"/>
        <c:overlap val="-26"/>
        <c:axId val="1866169481"/>
        <c:axId val="1866169482"/>
      </c:bar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1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09598" y="1600200"/>
      <a:ext cx="10972800" cy="4525961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slide" Target="slide7.xml"/><Relationship Id="rId4" Type="http://schemas.openxmlformats.org/officeDocument/2006/relationships/slide" Target="slide8.xml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45898211" name=""/>
          <p:cNvPicPr>
            <a:picLocks noChangeAspect="1"/>
          </p:cNvPicPr>
          <p:nvPr>
            <p:ph type="pic" idx="1"/>
          </p:nvPr>
        </p:nvPicPr>
        <p:blipFill>
          <a:blip r:embed="rId2"/>
          <a:stretch/>
        </p:blipFill>
        <p:spPr bwMode="auto">
          <a:xfrm rot="0">
            <a:off x="3989917" y="612773"/>
            <a:ext cx="4114798" cy="4114798"/>
          </a:xfrm>
          <a:prstGeom prst="rect">
            <a:avLst/>
          </a:prstGeom>
        </p:spPr>
      </p:pic>
      <p:sp>
        <p:nvSpPr>
          <p:cNvPr id="1254693480" name=""/>
          <p:cNvSpPr/>
          <p:nvPr/>
        </p:nvSpPr>
        <p:spPr bwMode="auto">
          <a:xfrm>
            <a:off x="2043127" y="4727572"/>
            <a:ext cx="8620453" cy="17377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</a:rPr>
              <a:t>Деревообработка 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</a:rPr>
              <a:t>«Деревянные шедевры»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97010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98553"/>
            <a:ext cx="9142920" cy="151594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3600" b="0" i="0" u="none">
                <a:solidFill>
                  <a:schemeClr val="tx2"/>
                </a:solidFill>
                <a:latin typeface="Times New Roman"/>
                <a:ea typeface="Times New Roman"/>
                <a:cs typeface="Times New Roman"/>
              </a:rPr>
              <a:t>Как нас найти</a:t>
            </a:r>
            <a:endParaRPr sz="3600">
              <a:solidFill>
                <a:schemeClr val="tx2"/>
              </a:solidFill>
            </a:endParaRPr>
          </a:p>
        </p:txBody>
      </p:sp>
      <p:sp>
        <p:nvSpPr>
          <p:cNvPr id="1881879403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609479" y="1304924"/>
            <a:ext cx="6087569" cy="43814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0" indent="0" algn="l">
              <a:buFont typeface="Arial"/>
              <a:buNone/>
              <a:defRPr/>
            </a:pP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✍</a:t>
            </a: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 Информация:</a:t>
            </a: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✏</a:t>
            </a: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 Адрес производства</a:t>
            </a:r>
            <a:r>
              <a:rPr sz="1800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: г.Пенза, ул.Ставского д.15</a:t>
            </a: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✆ </a:t>
            </a: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Телефон: 8(905)5275634</a:t>
            </a:r>
            <a:endParaRPr sz="1800" b="0" i="0" u="none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✉</a:t>
            </a: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 e-mail</a:t>
            </a:r>
            <a:r>
              <a:rPr sz="1800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: derevyanyeshedevry@mail.ru</a:t>
            </a:r>
            <a:endParaRPr sz="1800" b="0" i="0" u="none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◷</a:t>
            </a: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 График работы</a:t>
            </a:r>
            <a:r>
              <a:rPr sz="1800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: 9:00-18:00</a:t>
            </a: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✎</a:t>
            </a:r>
            <a:r>
              <a:rPr sz="1800" b="0" i="0" u="none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 Способы заказа</a:t>
            </a:r>
            <a:r>
              <a:rPr sz="1800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: онлайн и по телефону</a:t>
            </a: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  <a:p>
            <a:pPr marL="0" indent="0" algn="l">
              <a:buFont typeface="Arial"/>
              <a:buNone/>
              <a:defRPr/>
            </a:pPr>
            <a:r>
              <a:rPr sz="1800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✩ </a:t>
            </a:r>
            <a:r>
              <a:rPr sz="1800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Руководящий состав</a:t>
            </a:r>
            <a:r>
              <a:rPr sz="1800">
                <a:solidFill>
                  <a:schemeClr val="accent4">
                    <a:lumMod val="75000"/>
                  </a:schemeClr>
                </a:solidFill>
                <a:latin typeface="Asana"/>
                <a:ea typeface="Asana"/>
                <a:cs typeface="Asana"/>
              </a:rPr>
              <a:t>: Иванов И.И., директор</a:t>
            </a:r>
            <a:endParaRPr sz="1800">
              <a:solidFill>
                <a:schemeClr val="accent4">
                  <a:lumMod val="75000"/>
                </a:schemeClr>
              </a:solidFill>
              <a:latin typeface="Asana"/>
              <a:cs typeface="Asana"/>
            </a:endParaRPr>
          </a:p>
        </p:txBody>
      </p:sp>
      <p:pic>
        <p:nvPicPr>
          <p:cNvPr id="125544913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330026" y="1714498"/>
            <a:ext cx="4444133" cy="3257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d"/>
      </p:transition>
    </mc:Choice>
    <mc:Fallback>
      <p:transition spd="slow" advClick="1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2000" fill="hold"/>
                                        <p:tgtEl>
                                          <p:spTgt spid="1111970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</p:animClr>
                                    <p:animClr clrSpc="hsl" dir="cw">
                                      <p:cBhvr>
                                        <p:cTn id="16" dur="2000" fill="hold"/>
                                        <p:tgtEl>
                                          <p:spTgt spid="1111970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</p:animClr>
                                    <p:animClr clrSpc="hsl" dir="cw">
                                      <p:cBhvr>
                                        <p:cTn id="15" dur="2000" fill="hold"/>
                                        <p:tgtEl>
                                          <p:spTgt spid="1111970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111970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87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4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5449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5449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25544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158499" y="3952874"/>
            <a:ext cx="7875000" cy="16302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Натуральное качество: деревообработка премиум-класса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1028516373" name=""/>
          <p:cNvSpPr/>
          <p:nvPr/>
        </p:nvSpPr>
        <p:spPr bwMode="auto">
          <a:xfrm flipH="0" flipV="0">
            <a:off x="2255426" y="716639"/>
            <a:ext cx="7977336" cy="22863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7200" b="1">
                <a:ln w="28575">
                  <a:solidFill>
                    <a:srgbClr val="F79646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Деревянные Шедевры</a:t>
            </a:r>
            <a:endParaRPr sz="5400" b="1">
              <a:ln w="12700">
                <a:solidFill>
                  <a:schemeClr val="accent6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edge/>
      </p:transition>
    </mc:Choice>
    <mc:Fallback>
      <p:transition spd="slow" advClick="1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1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51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51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5163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851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234440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ООО “Деревянные шедевры” - ведущее предприятие лесопромышленного  комплекса Ленинградской области с богатой историей, начинающейся в 1993  году. За время своего существования компания прошла значительный путь  развития:</a:t>
            </a:r>
            <a:endParaRPr sz="14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История и развитие: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Основана в 1993 году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Стала лидером рынка по производству межкомнатных дверей среди отечественных производителей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Выпускает деревянные межкомнатные двери более 20 лет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Работает под торговыми марками: Стендор, Дорум и Фабрилайн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 2000 года активно присутствует на рынке лесопромышленной продукции</a:t>
            </a:r>
            <a:endParaRPr sz="1400"/>
          </a:p>
          <a:p>
            <a:pPr marL="0" indent="0">
              <a:buFont typeface="Arial"/>
              <a:buNone/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Производственные мощности: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Производственные площади: 15 000 кв.м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Площадь земельного участка: 10 га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Современное оборудование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Собственные производственные мощности</a:t>
            </a:r>
            <a:endParaRPr sz="1400"/>
          </a:p>
        </p:txBody>
      </p:sp>
      <p:sp>
        <p:nvSpPr>
          <p:cNvPr id="387503793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Font typeface="Arial"/>
              <a:buNone/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Ключевые преимущества: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Производство по индивидуальным параметрам заказчика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Высокое качество продукции и услуг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Соответствие всем ГОСТам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Доставка по всей России и СНГ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Конкурентные цены и система скидок</a:t>
            </a:r>
            <a:endParaRPr sz="1400"/>
          </a:p>
          <a:p>
            <a:pPr marL="0" indent="0">
              <a:buFont typeface="Arial"/>
              <a:buNone/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Инновационное оборудование:</a:t>
            </a:r>
            <a:b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 2023 году введен в эксплуатацию новейший сушильный комплекс: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 камеры конвективного типа с автоматической системой управления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Производительность: от 50 до 75 м3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Возможность работы с древесиной любой породы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Контроль влажности от 99% до 7,5%</a:t>
            </a:r>
            <a:endParaRPr sz="1400"/>
          </a:p>
          <a:p>
            <a:pPr marL="0" indent="0">
              <a:buFont typeface="Arial"/>
              <a:buNone/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Дополнительные мощности: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 сушильных камер польского производства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Объем: от 50 до 70 м3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Периодическая конвективная сушка с увлажнением</a:t>
            </a:r>
            <a:endParaRPr sz="1400"/>
          </a:p>
          <a:p>
            <a:pPr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Работа с любой породой древесины</a:t>
            </a:r>
            <a:endParaRPr sz="1400"/>
          </a:p>
          <a:p>
            <a:pPr marL="0" indent="0">
              <a:buFont typeface="Arial"/>
              <a:buNone/>
              <a:defRPr/>
            </a:pP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Социальная ответственность:</a:t>
            </a:r>
            <a:b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14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Компания  активно поддерживает детские спортивные организации Ленинградской  области, реализуя принципы социально ответственного бизнеса.</a:t>
            </a:r>
            <a:endParaRPr sz="1400"/>
          </a:p>
          <a:p>
            <a:pPr>
              <a:defRPr/>
            </a:pPr>
            <a:endParaRPr/>
          </a:p>
        </p:txBody>
      </p:sp>
      <p:sp>
        <p:nvSpPr>
          <p:cNvPr id="1920391205" name=""/>
          <p:cNvSpPr/>
          <p:nvPr/>
        </p:nvSpPr>
        <p:spPr bwMode="auto">
          <a:xfrm>
            <a:off x="1120570" y="579078"/>
            <a:ext cx="9950858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Chevron">
              <a:avLst>
                <a:gd name="adj" fmla="val 25000"/>
              </a:avLst>
            </a:prstTxWarp>
            <a:spAutoFit/>
          </a:bodyPr>
          <a:p>
            <a:pPr algn="ctr">
              <a:defRPr/>
            </a:pPr>
            <a:r>
              <a:rPr lang="ru-RU" sz="5400" b="1" i="0" u="none" strike="noStrike" cap="none" spc="0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Arial"/>
                <a:ea typeface="Arial"/>
                <a:cs typeface="Arial"/>
              </a:rPr>
              <a:t>История создания компании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fade thruBlk="1"/>
      </p:transition>
    </mc:Choice>
    <mc:Fallback>
      <p:transition spd="slow" advClick="1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3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20391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20391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20391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203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423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4423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5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50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38750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943304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609959" y="2666999"/>
            <a:ext cx="10972078" cy="229552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Профессиональная деревообработка с 2010 года</a:t>
            </a:r>
            <a:endParaRPr sz="2400"/>
          </a:p>
          <a:p>
            <a:pPr algn="ctr">
              <a:defRPr/>
            </a:pPr>
            <a:endParaRPr sz="2400"/>
          </a:p>
          <a:p>
            <a:pPr algn="ctr"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Мы превращаем природное богатство в изысканные изделия. Работаем с  лучшими породами дерева, сохраняя их естественную красоту и уникальные  свойства.</a:t>
            </a:r>
            <a:endParaRPr sz="2400"/>
          </a:p>
        </p:txBody>
      </p:sp>
      <p:sp>
        <p:nvSpPr>
          <p:cNvPr id="413772510" name=""/>
          <p:cNvSpPr/>
          <p:nvPr/>
        </p:nvSpPr>
        <p:spPr bwMode="auto">
          <a:xfrm>
            <a:off x="1755136" y="809624"/>
            <a:ext cx="8681726" cy="9147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ArchUp">
              <a:avLst>
                <a:gd name="adj" fmla="val 10800000"/>
              </a:avLst>
            </a:prstTxWarp>
            <a:spAutoFit/>
          </a:bodyPr>
          <a:p>
            <a:pPr algn="ctr">
              <a:defRPr/>
            </a:pPr>
            <a:r>
              <a:rPr sz="5400" b="1" i="0" u="none">
                <a:ln w="1270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Природа в каждом изделии</a:t>
            </a:r>
            <a:endParaRPr sz="5400" b="1">
              <a:ln w="12700">
                <a:solidFill>
                  <a:schemeClr val="accent5">
                    <a:lumMod val="7500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98">
                                      <p:cBhvr>
                                        <p:cTn id="14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39998">
                                      <p:cBhvr>
                                        <p:cTn id="12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13772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94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" dur="500"/>
                                        <p:tgtEl>
                                          <p:spTgt spid="151794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8857471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609479" y="1604519"/>
            <a:ext cx="7544894" cy="442480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marL="0" indent="0" algn="just">
              <a:buFont typeface="Wingdings"/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Список пород с характеристиками:</a:t>
            </a:r>
            <a:endParaRPr sz="2400"/>
          </a:p>
          <a:p>
            <a:pPr algn="just">
              <a:buFont typeface="Wingdings"/>
              <a:buChar char="Ø"/>
              <a:defRPr/>
            </a:pPr>
            <a:endParaRPr sz="2400"/>
          </a:p>
          <a:p>
            <a:pPr lvl="1" algn="just">
              <a:buFont typeface="Wingdings"/>
              <a:buChar char="Ø"/>
              <a:defRPr/>
            </a:pPr>
            <a:r>
              <a:rPr sz="20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" action="ppaction://hlinkshowjump?jump=nextslide" tooltip="Следующий слайд"/>
              </a:rPr>
              <a:t>Дуб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прочность, природная красота, долговечность</a:t>
            </a:r>
            <a:endParaRPr sz="2400"/>
          </a:p>
          <a:p>
            <a:pPr lvl="1" algn="just">
              <a:buFont typeface="Wingdings"/>
              <a:buChar char="Ø"/>
              <a:defRPr/>
            </a:pPr>
            <a:endParaRPr sz="2400"/>
          </a:p>
          <a:p>
            <a:pPr lvl="1" algn="just">
              <a:buFont typeface="Wingdings"/>
              <a:buChar char="Ø"/>
              <a:defRPr/>
            </a:pPr>
            <a:r>
              <a:rPr sz="20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" action="ppaction://hlinkshowjump?jump=previousslide" tooltip="Предыдущий слайд"/>
              </a:rPr>
              <a:t>Береза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эластичность, отсутствие вредных смол, легкость обработки</a:t>
            </a:r>
            <a:endParaRPr sz="2400"/>
          </a:p>
          <a:p>
            <a:pPr lvl="1" algn="just">
              <a:buFont typeface="Wingdings"/>
              <a:buChar char="Ø"/>
              <a:defRPr/>
            </a:pPr>
            <a:endParaRPr sz="2400"/>
          </a:p>
          <a:p>
            <a:pPr lvl="1" algn="just">
              <a:buFont typeface="Wingdings"/>
              <a:buChar char="Ø"/>
              <a:defRPr/>
            </a:pPr>
            <a:r>
              <a:rPr sz="20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3" action="ppaction://hlinksldjump" tooltip="Слайд 7"/>
              </a:rPr>
              <a:t>Липа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легкость, отсутствие смолы, отличная обрабатываемость</a:t>
            </a:r>
            <a:endParaRPr sz="2400"/>
          </a:p>
          <a:p>
            <a:pPr lvl="1" algn="just">
              <a:buFont typeface="Wingdings"/>
              <a:buChar char="Ø"/>
              <a:defRPr/>
            </a:pPr>
            <a:endParaRPr sz="2400"/>
          </a:p>
          <a:p>
            <a:pPr lvl="1" algn="just">
              <a:buFont typeface="Wingdings"/>
              <a:buChar char="Ø"/>
              <a:defRPr/>
            </a:pPr>
            <a:r>
              <a:rPr sz="20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hlinkClick r:id="rId4" action="ppaction://hlinksldjump" tooltip="Слайд 8"/>
              </a:rPr>
              <a:t>Лиственница</a:t>
            </a: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влагостойкость, прочность, устойчивость к гниению</a:t>
            </a:r>
            <a:endParaRPr sz="2400"/>
          </a:p>
        </p:txBody>
      </p:sp>
      <p:pic>
        <p:nvPicPr>
          <p:cNvPr id="101847555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673507" y="1543050"/>
            <a:ext cx="997438" cy="1771650"/>
          </a:xfrm>
          <a:prstGeom prst="rect">
            <a:avLst/>
          </a:prstGeom>
        </p:spPr>
      </p:pic>
      <p:pic>
        <p:nvPicPr>
          <p:cNvPr id="98516803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647888" y="1604519"/>
            <a:ext cx="1283616" cy="1604520"/>
          </a:xfrm>
          <a:prstGeom prst="rect">
            <a:avLst/>
          </a:prstGeom>
        </p:spPr>
      </p:pic>
      <p:pic>
        <p:nvPicPr>
          <p:cNvPr id="197120827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9346846" y="3429000"/>
            <a:ext cx="2381249" cy="1643062"/>
          </a:xfrm>
          <a:prstGeom prst="rect">
            <a:avLst/>
          </a:prstGeom>
        </p:spPr>
      </p:pic>
      <p:pic>
        <p:nvPicPr>
          <p:cNvPr id="192310371" name=""/>
          <p:cNvPicPr>
            <a:picLocks noChangeAspect="1"/>
          </p:cNvPicPr>
          <p:nvPr/>
        </p:nvPicPr>
        <p:blipFill>
          <a:blip r:embed="rId8"/>
          <a:srcRect l="-10" t="1258" r="10" b="8307"/>
          <a:stretch/>
        </p:blipFill>
        <p:spPr bwMode="auto">
          <a:xfrm flipH="0" flipV="0">
            <a:off x="8599407" y="5291137"/>
            <a:ext cx="1494879" cy="1351874"/>
          </a:xfrm>
          <a:prstGeom prst="rect">
            <a:avLst/>
          </a:prstGeom>
        </p:spPr>
      </p:pic>
      <p:sp>
        <p:nvSpPr>
          <p:cNvPr id="1952154857" name=""/>
          <p:cNvSpPr/>
          <p:nvPr/>
        </p:nvSpPr>
        <p:spPr bwMode="auto">
          <a:xfrm>
            <a:off x="1101493" y="419099"/>
            <a:ext cx="10330592" cy="9147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5400" b="1" i="0" u="sng">
                <a:ln w="12700">
                  <a:solidFill>
                    <a:schemeClr val="accent6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</a:rPr>
              <a:t>Породы дерева для любых задач</a:t>
            </a:r>
            <a:endParaRPr sz="5400" b="1" u="sng">
              <a:ln w="12700">
                <a:solidFill>
                  <a:schemeClr val="accent6"/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5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1885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1885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5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5215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215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6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8516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47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18475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847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847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4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7120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4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2000"/>
                                        <p:tgtEl>
                                          <p:spTgt spid="192310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2310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2000" fill="hold"/>
                                        <p:tgtEl>
                                          <p:spTgt spid="192310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rgbClr val="FF0000"/>
            </a:gs>
            <a:gs pos="100000">
              <a:srgbClr val="FFFFFF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872250" name="PlaceHolder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4800" b="0" i="1" u="none">
                <a:solidFill>
                  <a:schemeClr val="bg2">
                    <a:lumMod val="25000"/>
                  </a:schemeClr>
                </a:solidFill>
                <a:latin typeface="Times New Roman"/>
                <a:ea typeface="Times New Roman"/>
                <a:cs typeface="Times New Roman"/>
              </a:rPr>
              <a:t>От доски до готового сруба</a:t>
            </a:r>
            <a:endParaRPr sz="4800" i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76127967" name=""/>
          <p:cNvPicPr>
            <a:picLocks noChangeAspect="1"/>
          </p:cNvPicPr>
          <p:nvPr>
            <p:ph sz="half" idx="1"/>
          </p:nvPr>
        </p:nvPicPr>
        <p:blipFill>
          <a:blip r:embed="rId2"/>
          <a:stretch/>
        </p:blipFill>
        <p:spPr bwMode="auto">
          <a:xfrm rot="0">
            <a:off x="609599" y="2343278"/>
            <a:ext cx="5384799" cy="3039806"/>
          </a:xfrm>
          <a:prstGeom prst="rect">
            <a:avLst/>
          </a:prstGeom>
        </p:spPr>
      </p:pic>
      <p:sp>
        <p:nvSpPr>
          <p:cNvPr id="324092525" name="Объект 3"/>
          <p:cNvSpPr>
            <a:spLocks noGrp="1"/>
          </p:cNvSpPr>
          <p:nvPr>
            <p:ph sz="half" idx="2"/>
          </p:nvPr>
        </p:nvSpPr>
        <p:spPr bwMode="auto">
          <a:xfrm>
            <a:off x="6196759" y="1600201"/>
            <a:ext cx="5384799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Категории продукции:</a:t>
            </a:r>
            <a:endParaRPr sz="2800"/>
          </a:p>
          <a:p>
            <a:pPr>
              <a:defRPr/>
            </a:pPr>
            <a:endParaRPr sz="2800"/>
          </a:p>
          <a:p>
            <a:pPr>
              <a:buFont typeface="Wingdings"/>
              <a:buChar char="Ø"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Пиломатериалы (доски, брус, вагонка)</a:t>
            </a:r>
            <a:endParaRPr sz="2800"/>
          </a:p>
          <a:p>
            <a:pPr>
              <a:buFont typeface="Wingdings"/>
              <a:buChar char="Ø"/>
              <a:defRPr/>
            </a:pPr>
            <a:endParaRPr sz="2800"/>
          </a:p>
          <a:p>
            <a:pPr>
              <a:buFont typeface="Wingdings"/>
              <a:buChar char="Ø"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Срубы и домокомплекты</a:t>
            </a:r>
            <a:endParaRPr sz="2800"/>
          </a:p>
          <a:p>
            <a:pPr>
              <a:buFont typeface="Wingdings"/>
              <a:buChar char="Ø"/>
              <a:defRPr/>
            </a:pPr>
            <a:endParaRPr sz="2800"/>
          </a:p>
          <a:p>
            <a:pPr>
              <a:buFont typeface="Wingdings"/>
              <a:buChar char="Ø"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Отделочные материалы</a:t>
            </a:r>
            <a:endParaRPr sz="2800"/>
          </a:p>
          <a:p>
            <a:pPr>
              <a:buFont typeface="Wingdings"/>
              <a:buChar char="Ø"/>
              <a:defRPr/>
            </a:pPr>
            <a:endParaRPr sz="2800"/>
          </a:p>
          <a:p>
            <a:pPr>
              <a:buFont typeface="Wingdings"/>
              <a:buChar char="Ø"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Декоративные элементы</a:t>
            </a:r>
            <a:endParaRPr sz="28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wipe dir="d"/>
      </p:transition>
    </mc:Choice>
    <mc:Fallback>
      <p:transition spd="slow" advClick="1">
        <p:wipe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87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9872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9872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3987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4092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4092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4092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" dur="500"/>
                                        <p:tgtEl>
                                          <p:spTgt spid="876127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612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tile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0709982" name="PlaceHolder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ru-RU" sz="3600" b="1" i="0" u="none" strike="noStrike" cap="none" spc="0">
                <a:solidFill>
                  <a:schemeClr val="accent3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Почему выбирают нас?</a:t>
            </a:r>
            <a:endParaRPr sz="3600" b="1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155700166" name=""/>
          <p:cNvPicPr>
            <a:picLocks noChangeAspect="1"/>
          </p:cNvPicPr>
          <p:nvPr>
            <p:ph sz="half" idx="1"/>
          </p:nvPr>
        </p:nvPicPr>
        <p:blipFill>
          <a:blip r:embed="rId3"/>
          <a:stretch/>
        </p:blipFill>
        <p:spPr bwMode="auto">
          <a:xfrm rot="0">
            <a:off x="609599" y="2069370"/>
            <a:ext cx="5384799" cy="3587622"/>
          </a:xfrm>
          <a:prstGeom prst="rect">
            <a:avLst/>
          </a:prstGeom>
        </p:spPr>
      </p:pic>
      <p:sp>
        <p:nvSpPr>
          <p:cNvPr id="1344100491" name="Объект 3"/>
          <p:cNvSpPr>
            <a:spLocks noGrp="1"/>
          </p:cNvSpPr>
          <p:nvPr>
            <p:ph sz="half" idx="2"/>
          </p:nvPr>
        </p:nvSpPr>
        <p:spPr bwMode="auto">
          <a:xfrm>
            <a:off x="6196758" y="1600200"/>
            <a:ext cx="5384799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Font typeface="Arial"/>
              <a:buNone/>
              <a:defRPr/>
            </a:pPr>
            <a:r>
              <a:rPr lang="ru-RU" sz="2800" b="1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Пункты:</a:t>
            </a:r>
            <a:endParaRPr sz="2800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sz="2800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800" b="1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Собственное производство</a:t>
            </a:r>
            <a:endParaRPr sz="2800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sz="2800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800" b="1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Контроль качества на всех этапах</a:t>
            </a:r>
            <a:endParaRPr sz="2800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sz="2800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800" b="1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Профессиональное оборудование</a:t>
            </a:r>
            <a:endParaRPr sz="2800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sz="2800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800" b="1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Индивидуальный подход</a:t>
            </a:r>
            <a:endParaRPr sz="2800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sz="2800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800" b="1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Соблюдение экологических стандартов</a:t>
            </a:r>
            <a:endParaRPr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14:warp dir="in"/>
      </p:transition>
    </mc:Choice>
    <mc:Fallback>
      <p:transition spd="slow" advClick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70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15570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407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10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4100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4100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41004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34410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pattFill prst="horzBrick">
          <a:fgClr>
            <a:schemeClr val="accent6">
              <a:lumMod val="50000"/>
              <a:alpha val="99999"/>
            </a:schemeClr>
          </a:fgClr>
          <a:bgClr>
            <a:schemeClr val="accent6">
              <a:lumMod val="60000"/>
              <a:lumOff val="40000"/>
              <a:alpha val="99999"/>
            </a:schemeClr>
          </a:bgClr>
        </a:patt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325090" name="PlaceHolder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ru-RU" sz="3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Применение наших материалов</a:t>
            </a:r>
            <a:endParaRPr sz="3600"/>
          </a:p>
        </p:txBody>
      </p:sp>
      <p:pic>
        <p:nvPicPr>
          <p:cNvPr id="1056851633" name=""/>
          <p:cNvPicPr>
            <a:picLocks noChangeAspect="1"/>
          </p:cNvPicPr>
          <p:nvPr>
            <p:ph sz="half" idx="1"/>
          </p:nvPr>
        </p:nvPicPr>
        <p:blipFill>
          <a:blip r:embed="rId2"/>
          <a:stretch/>
        </p:blipFill>
        <p:spPr bwMode="auto">
          <a:xfrm rot="0">
            <a:off x="609599" y="2070791"/>
            <a:ext cx="5384799" cy="3584781"/>
          </a:xfrm>
          <a:prstGeom prst="rect">
            <a:avLst/>
          </a:prstGeom>
        </p:spPr>
      </p:pic>
      <p:sp>
        <p:nvSpPr>
          <p:cNvPr id="1631547123" name="Объект 3"/>
          <p:cNvSpPr>
            <a:spLocks noGrp="1"/>
          </p:cNvSpPr>
          <p:nvPr>
            <p:ph sz="half" idx="2"/>
          </p:nvPr>
        </p:nvSpPr>
        <p:spPr bwMode="auto">
          <a:xfrm>
            <a:off x="6196758" y="1600200"/>
            <a:ext cx="5384799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Примеры использования: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Строительство домов и бань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Внутренняя отделка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Производство мебели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Декоративная отделка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cover dir="d"/>
      </p:transition>
    </mc:Choice>
    <mc:Fallback>
      <p:transition spd="slow" advClick="1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32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773325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773325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773325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grpId="0" nodeType="afterEffect">
                                  <p:stCondLst>
                                    <p:cond delay="17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31547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1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" dur="1000" tmFilter="0, 0; .2, .5; .8, .5; 1, 0"/>
                                        <p:tgtEl>
                                          <p:spTgt spid="10568516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" dur="500" autoRev="1" fill="hold"/>
                                        <p:tgtEl>
                                          <p:spTgt spid="10568516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47627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Динамика продаж</a:t>
            </a:r>
            <a:endParaRPr/>
          </a:p>
        </p:txBody>
      </p:sp>
      <p:graphicFrame>
        <p:nvGraphicFramePr>
          <p:cNvPr id="469392613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609598" y="1600200"/>
          <a:ext cx="10972800" cy="452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Артём Анисимов</cp:lastModifiedBy>
  <cp:revision>6</cp:revision>
  <dcterms:created xsi:type="dcterms:W3CDTF">2023-08-25T13:22:51Z</dcterms:created>
  <dcterms:modified xsi:type="dcterms:W3CDTF">2025-03-17T19:22:28Z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