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66" autoAdjust="0"/>
  </p:normalViewPr>
  <p:slideViewPr>
    <p:cSldViewPr snapToGrid="0">
      <p:cViewPr varScale="1">
        <p:scale>
          <a:sx n="78" d="100"/>
          <a:sy n="78" d="100"/>
        </p:scale>
        <p:origin x="91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cbe9ff77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4cbe9ff77_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84cbe9ff77_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7e79a402b_13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77e79a402b_1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7e79a402b_13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77e79a402b_13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7e79a402b_13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77e79a402b_13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g77e79a402b_13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7e79a402b_13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77e79a402b_13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very high value NDCG@1=0.782 on ESBM-L</a:t>
            </a:r>
            <a:endParaRPr/>
          </a:p>
        </p:txBody>
      </p:sp>
      <p:sp>
        <p:nvSpPr>
          <p:cNvPr id="396" name="Google Shape;396;g77e79a402b_13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7e79a402b_13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77e79a402b_1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7e79a402b_13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77e79a402b_13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g77e79a402b_13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7e79a402b_13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77e79a402b_13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e79a402b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7e79a402b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e79a402b_1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7e79a402b_1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77e79a402b_13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e79a402b_1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7e79a402b_13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77e79a402b_13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e79a402b_1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7e79a402b_13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Research challenges</a:t>
            </a:r>
            <a:endParaRPr dirty="0"/>
          </a:p>
          <a:p>
            <a:pPr marL="343767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To represent the cooperative process using a formal model</a:t>
            </a:r>
            <a:endParaRPr dirty="0"/>
          </a:p>
          <a:p>
            <a:pPr marL="343767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To represent the interdependence of the current summary and the user feedback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3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903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219" name="Google Shape;219;g77e79a402b_13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e79a402b_1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77e79a402b_13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describe the cooperative process</a:t>
            </a:r>
            <a:endParaRPr/>
          </a:p>
        </p:txBody>
      </p:sp>
      <p:sp>
        <p:nvSpPr>
          <p:cNvPr id="243" name="Google Shape;243;g77e79a402b_13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7e79a402b_13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7e79a402b_13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g77e79a402b_13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7e79a402b_13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7e79a402b_1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7e79a402b_13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77e79a402b_1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471041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686719"/>
            <a:ext cx="6858000" cy="66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3065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4629150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7352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985218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7752" y="2888133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  <a:defRPr sz="2100"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  <a:defRPr sz="150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»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" y="4805164"/>
            <a:ext cx="9143999" cy="341684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esb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1295400" y="979128"/>
            <a:ext cx="6858000" cy="13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Summarization with User Feedback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295400" y="2413340"/>
            <a:ext cx="6858000" cy="58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r>
              <a:rPr lang="zh-CN" sz="1200" b="0" i="0" u="sng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Qingxia Liu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Yue Chen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Gong Cheng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Evgeny Kharlamov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Junyou Li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and Yuzhong Qu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 dirty="0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1143000" y="2746056"/>
            <a:ext cx="6858000" cy="16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zh-CN" sz="11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1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National Key Laboratory for Novel Software Technology, Nanjing University, China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zh-CN" sz="11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11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Department of Informatics, University of Oslo, Norway</a:t>
            </a:r>
            <a:endParaRPr sz="11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zh-CN" sz="11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CN" sz="11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Bosch Center for Artificial Intelligence, Robert Bosch GmbH, Germany</a:t>
            </a:r>
            <a:endParaRPr sz="1100" b="0" i="0" u="none" strike="noStrike" cap="none">
              <a:solidFill>
                <a:srgbClr val="6306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endParaRPr sz="1100" b="0" i="0" u="none" strike="noStrike" cap="none">
              <a:solidFill>
                <a:srgbClr val="6306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4"/>
          <p:cNvGrpSpPr/>
          <p:nvPr/>
        </p:nvGrpSpPr>
        <p:grpSpPr>
          <a:xfrm>
            <a:off x="2483855" y="188552"/>
            <a:ext cx="2372830" cy="615613"/>
            <a:chOff x="2483855" y="188552"/>
            <a:chExt cx="2372830" cy="615613"/>
          </a:xfrm>
        </p:grpSpPr>
        <p:pic>
          <p:nvPicPr>
            <p:cNvPr id="119" name="Google Shape;119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83855" y="188552"/>
              <a:ext cx="1108108" cy="615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7307" y="272330"/>
              <a:ext cx="1249378" cy="4480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6808" y="248065"/>
            <a:ext cx="496588" cy="49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104" y="225730"/>
            <a:ext cx="1587698" cy="54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628650" y="978297"/>
            <a:ext cx="7886700" cy="3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28"/>
              <a:buChar char="■"/>
            </a:pPr>
            <a:r>
              <a:rPr lang="zh-CN" sz="1785"/>
              <a:t>Entity Summarization</a:t>
            </a:r>
            <a:endParaRPr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None/>
            </a:pPr>
            <a:r>
              <a:rPr lang="zh-CN" sz="1530"/>
              <a:t>(not utilize user feedback)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Char char="●"/>
            </a:pPr>
            <a:r>
              <a:rPr lang="zh-CN" sz="1530" b="1" i="1"/>
              <a:t>FACES-E</a:t>
            </a:r>
            <a:r>
              <a:rPr lang="zh-CN" sz="1530"/>
              <a:t>: rank triples and select top-k as summary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Char char="■"/>
            </a:pPr>
            <a:r>
              <a:rPr lang="zh-CN" sz="1785"/>
              <a:t>Interactive Document Summarization</a:t>
            </a:r>
            <a:endParaRPr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None/>
            </a:pPr>
            <a:r>
              <a:rPr lang="zh-CN" sz="1530"/>
              <a:t>(Re-compute doc summaries utilizing user feedback)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Char char="●"/>
            </a:pPr>
            <a:r>
              <a:rPr lang="zh-CN" sz="1530" b="1" i="1"/>
              <a:t>IPS</a:t>
            </a:r>
            <a:r>
              <a:rPr lang="zh-CN" sz="1530"/>
              <a:t> 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positive feedback</a:t>
            </a:r>
            <a:endParaRPr sz="1275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Char char="■"/>
            </a:pPr>
            <a:r>
              <a:rPr lang="zh-CN" sz="1785"/>
              <a:t>Interactive Document Retrieval</a:t>
            </a:r>
            <a:endParaRPr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None/>
            </a:pPr>
            <a:r>
              <a:rPr lang="zh-CN" sz="1530"/>
              <a:t>(Re-rank retrieved documents based on user feedback)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Char char="●"/>
            </a:pPr>
            <a:r>
              <a:rPr lang="zh-CN" sz="1530" b="1" i="1"/>
              <a:t>NRF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negative relevance feedback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query-based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24"/>
              <a:buChar char="●"/>
            </a:pPr>
            <a:r>
              <a:rPr lang="zh-CN" sz="1530" b="1" i="1"/>
              <a:t>PDGD</a:t>
            </a:r>
            <a:r>
              <a:rPr lang="zh-CN" sz="1530"/>
              <a:t> -L, -N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positive feedback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SOTA online learning to rank</a:t>
            </a:r>
            <a:endParaRPr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Char char="–"/>
            </a:pPr>
            <a:r>
              <a:rPr lang="zh-CN" sz="1275"/>
              <a:t>utilize user feedback for model selection</a:t>
            </a:r>
            <a:endParaRPr/>
          </a:p>
          <a:p>
            <a:pPr marL="685800" lvl="2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275"/>
              <a:buNone/>
            </a:pPr>
            <a:r>
              <a:rPr lang="zh-CN" sz="1275"/>
              <a:t>      (not as input of the model)</a:t>
            </a:r>
            <a:endParaRPr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  <a:p>
            <a:pPr marL="342900" lvl="0" indent="-252222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428"/>
              <a:buNone/>
            </a:pPr>
            <a:endParaRPr sz="1785"/>
          </a:p>
        </p:txBody>
      </p:sp>
      <p:sp>
        <p:nvSpPr>
          <p:cNvPr id="347" name="Google Shape;347;p3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Baselines Adapted for Evaluation</a:t>
            </a:r>
            <a:endParaRPr/>
          </a:p>
        </p:txBody>
      </p:sp>
      <p:grpSp>
        <p:nvGrpSpPr>
          <p:cNvPr id="350" name="Google Shape;350;p34"/>
          <p:cNvGrpSpPr/>
          <p:nvPr/>
        </p:nvGrpSpPr>
        <p:grpSpPr>
          <a:xfrm>
            <a:off x="6461559" y="2902442"/>
            <a:ext cx="1817571" cy="951162"/>
            <a:chOff x="6461559" y="2981325"/>
            <a:chExt cx="1817571" cy="952019"/>
          </a:xfrm>
        </p:grpSpPr>
        <p:pic>
          <p:nvPicPr>
            <p:cNvPr id="351" name="Google Shape;351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61559" y="3080736"/>
              <a:ext cx="744557" cy="688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4"/>
            <p:cNvSpPr txBox="1"/>
            <p:nvPr/>
          </p:nvSpPr>
          <p:spPr>
            <a:xfrm>
              <a:off x="7820341" y="3351431"/>
              <a:ext cx="458789" cy="22659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36000" rIns="72000" bIns="36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query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783839" y="3115491"/>
              <a:ext cx="279454" cy="126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 flipH="1">
              <a:off x="7188517" y="3165122"/>
              <a:ext cx="648000" cy="15552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4"/>
            <p:cNvSpPr txBox="1"/>
            <p:nvPr/>
          </p:nvSpPr>
          <p:spPr>
            <a:xfrm>
              <a:off x="7253291" y="2981325"/>
              <a:ext cx="665552" cy="200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7194479" y="3621238"/>
              <a:ext cx="648000" cy="152279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4"/>
            <p:cNvSpPr txBox="1"/>
            <p:nvPr/>
          </p:nvSpPr>
          <p:spPr>
            <a:xfrm>
              <a:off x="7305389" y="3732659"/>
              <a:ext cx="665552" cy="200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34"/>
          <p:cNvGrpSpPr/>
          <p:nvPr/>
        </p:nvGrpSpPr>
        <p:grpSpPr>
          <a:xfrm>
            <a:off x="6479261" y="3889018"/>
            <a:ext cx="1859712" cy="921265"/>
            <a:chOff x="6871210" y="3654369"/>
            <a:chExt cx="2012073" cy="997667"/>
          </a:xfrm>
        </p:grpSpPr>
        <p:pic>
          <p:nvPicPr>
            <p:cNvPr id="359" name="Google Shape;35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71210" y="3761871"/>
              <a:ext cx="799200" cy="739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34"/>
            <p:cNvSpPr/>
            <p:nvPr/>
          </p:nvSpPr>
          <p:spPr>
            <a:xfrm>
              <a:off x="8337883" y="4013829"/>
              <a:ext cx="545400" cy="245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36000" rIns="72000" bIns="36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 flipH="1">
              <a:off x="7665726" y="3841458"/>
              <a:ext cx="662139" cy="166958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4"/>
            <p:cNvSpPr txBox="1"/>
            <p:nvPr/>
          </p:nvSpPr>
          <p:spPr>
            <a:xfrm>
              <a:off x="7751752" y="3654369"/>
              <a:ext cx="7145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7688615" y="4289101"/>
              <a:ext cx="662139" cy="163478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7807681" y="4418940"/>
              <a:ext cx="616918" cy="23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34"/>
          <p:cNvGrpSpPr/>
          <p:nvPr/>
        </p:nvGrpSpPr>
        <p:grpSpPr>
          <a:xfrm>
            <a:off x="6461560" y="1706616"/>
            <a:ext cx="1812362" cy="1049006"/>
            <a:chOff x="6461560" y="1851025"/>
            <a:chExt cx="1812362" cy="1049951"/>
          </a:xfrm>
        </p:grpSpPr>
        <p:pic>
          <p:nvPicPr>
            <p:cNvPr id="366" name="Google Shape;366;p34"/>
            <p:cNvPicPr preferRelativeResize="0"/>
            <p:nvPr/>
          </p:nvPicPr>
          <p:blipFill rotWithShape="1">
            <a:blip r:embed="rId4">
              <a:alphaModFix/>
            </a:blip>
            <a:srcRect t="58932"/>
            <a:stretch/>
          </p:blipFill>
          <p:spPr>
            <a:xfrm>
              <a:off x="6461560" y="2190749"/>
              <a:ext cx="1812362" cy="710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4"/>
            <p:cNvPicPr preferRelativeResize="0"/>
            <p:nvPr/>
          </p:nvPicPr>
          <p:blipFill rotWithShape="1">
            <a:blip r:embed="rId4">
              <a:alphaModFix/>
            </a:blip>
            <a:srcRect b="71911"/>
            <a:stretch/>
          </p:blipFill>
          <p:spPr>
            <a:xfrm>
              <a:off x="6461560" y="1851025"/>
              <a:ext cx="1812362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body" idx="1"/>
          </p:nvPr>
        </p:nvSpPr>
        <p:spPr>
          <a:xfrm>
            <a:off x="628650" y="978300"/>
            <a:ext cx="47193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 dirty="0"/>
              <a:t>Setting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24 </a:t>
            </a:r>
            <a:r>
              <a:rPr lang="zh-CN" sz="1665" dirty="0" smtClean="0"/>
              <a:t>participants</a:t>
            </a:r>
            <a:endParaRPr lang="en-US" altLang="zh-CN" sz="1665"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 smtClean="0"/>
              <a:t>train</a:t>
            </a:r>
            <a:r>
              <a:rPr lang="zh-CN" sz="1665" dirty="0"/>
              <a:t>: </a:t>
            </a:r>
            <a:r>
              <a:rPr lang="zh-CN" sz="1565" dirty="0"/>
              <a:t>Entity Summarization Benchmark (ESBM)</a:t>
            </a:r>
            <a:endParaRPr sz="1700"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test: </a:t>
            </a:r>
            <a:r>
              <a:rPr lang="zh-CN" sz="1550" dirty="0"/>
              <a:t>re-sampled entities from </a:t>
            </a:r>
            <a:endParaRPr sz="1550" dirty="0"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550" dirty="0"/>
              <a:t>               DBpedia and LinkedMDB</a:t>
            </a:r>
            <a:endParaRPr sz="1550" dirty="0"/>
          </a:p>
          <a:p>
            <a:pPr marL="628650" lvl="1" indent="-201168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endParaRPr sz="1665" dirty="0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 dirty="0"/>
              <a:t>Results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DRESSED: in general best-performing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with FACES-E and DRESSED </a:t>
            </a:r>
            <a:endParaRPr dirty="0"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 dirty="0"/>
              <a:t>users stop quickly: I &lt; 4</a:t>
            </a:r>
            <a:endParaRPr dirty="0"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 dirty="0"/>
              <a:t>obtain reasonably good results: Q_stop &gt; 4</a:t>
            </a:r>
            <a:endParaRPr dirty="0"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 dirty="0"/>
              <a:t>replacement </a:t>
            </a:r>
            <a:r>
              <a:rPr lang="en-US" altLang="zh-CN" sz="1387" dirty="0" smtClean="0"/>
              <a:t>triples</a:t>
            </a:r>
            <a:r>
              <a:rPr lang="zh-CN" sz="1387" dirty="0" smtClean="0"/>
              <a:t>  </a:t>
            </a:r>
            <a:r>
              <a:rPr lang="zh-CN" sz="1387" dirty="0"/>
              <a:t>selected by DRESSED significantly better than the ones of  FACES-E</a:t>
            </a:r>
            <a:endParaRPr sz="1387" dirty="0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 dirty="0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Experiment 1: User Study</a:t>
            </a:r>
            <a:endParaRPr/>
          </a:p>
        </p:txBody>
      </p:sp>
      <p:sp>
        <p:nvSpPr>
          <p:cNvPr id="376" name="Google Shape;376;p35"/>
          <p:cNvSpPr txBox="1"/>
          <p:nvPr/>
        </p:nvSpPr>
        <p:spPr>
          <a:xfrm>
            <a:off x="5515676" y="978296"/>
            <a:ext cx="29997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sz="1353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zh-CN" sz="135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number of iterations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sz="1353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CN" sz="1353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rplc</a:t>
            </a:r>
            <a:r>
              <a:rPr lang="zh-CN" sz="135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user rating of suggested replacements (1-5)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sz="1353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CN" sz="1353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r>
              <a:rPr lang="zh-CN" sz="1353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35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user rating of the final summary after all iterations (1-5)</a:t>
            </a:r>
            <a:endParaRPr sz="13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35"/>
          <p:cNvGrpSpPr/>
          <p:nvPr/>
        </p:nvGrpSpPr>
        <p:grpSpPr>
          <a:xfrm>
            <a:off x="4572011" y="2415812"/>
            <a:ext cx="4228714" cy="927755"/>
            <a:chOff x="4661208" y="3421669"/>
            <a:chExt cx="4232523" cy="928591"/>
          </a:xfrm>
        </p:grpSpPr>
        <p:pic>
          <p:nvPicPr>
            <p:cNvPr id="378" name="Google Shape;37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97981" y="3421669"/>
              <a:ext cx="4095750" cy="928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1208" y="4091283"/>
              <a:ext cx="128252" cy="17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圆角矩形 9"/>
          <p:cNvSpPr/>
          <p:nvPr/>
        </p:nvSpPr>
        <p:spPr>
          <a:xfrm>
            <a:off x="5515676" y="1450496"/>
            <a:ext cx="2999673" cy="396000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15676" y="1846496"/>
            <a:ext cx="2999673" cy="396000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515676" y="1199459"/>
            <a:ext cx="2999673" cy="252000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Experiment 2: Offline Evaluation</a:t>
            </a: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1"/>
          </p:nvPr>
        </p:nvSpPr>
        <p:spPr>
          <a:xfrm>
            <a:off x="628650" y="981900"/>
            <a:ext cx="40410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Char char="■"/>
            </a:pPr>
            <a:r>
              <a:rPr lang="zh-CN" sz="1942" dirty="0"/>
              <a:t>Benchmarks</a:t>
            </a:r>
            <a:endParaRPr dirty="0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ct val="75000"/>
              <a:buChar char="●"/>
            </a:pPr>
            <a:r>
              <a:rPr lang="zh-CN" sz="1670" dirty="0"/>
              <a:t>ESBM (ESBM-D, ESBM-L), FED </a:t>
            </a:r>
            <a:endParaRPr sz="1670" dirty="0"/>
          </a:p>
          <a:p>
            <a:pPr marL="342900" marR="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Char char="■"/>
            </a:pPr>
            <a:r>
              <a:rPr lang="zh-CN" sz="1942" dirty="0"/>
              <a:t>Metrics</a:t>
            </a:r>
            <a:endParaRPr dirty="0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b="1" dirty="0"/>
              <a:t>NDCF</a:t>
            </a:r>
            <a:r>
              <a:rPr lang="zh-CN" sz="1665" dirty="0"/>
              <a:t>: </a:t>
            </a:r>
            <a:r>
              <a:rPr lang="zh-CN" sz="1400" dirty="0"/>
              <a:t>for summary sequence</a:t>
            </a:r>
            <a:endParaRPr sz="1400" dirty="0"/>
          </a:p>
          <a:p>
            <a:pPr marL="971550" lvl="2" indent="-26670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200"/>
              <a:buChar char="–"/>
            </a:pPr>
            <a:r>
              <a:rPr lang="zh-CN" sz="1200" dirty="0"/>
              <a:t>Normalized Discounted Cumulative F1</a:t>
            </a:r>
            <a:endParaRPr sz="1200" dirty="0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b="1" dirty="0"/>
              <a:t>NDCG</a:t>
            </a:r>
            <a:r>
              <a:rPr lang="zh-CN" sz="1665" dirty="0"/>
              <a:t>: </a:t>
            </a:r>
            <a:r>
              <a:rPr lang="zh-CN" sz="1400" dirty="0"/>
              <a:t>for replacement sequence</a:t>
            </a:r>
            <a:endParaRPr sz="1400" dirty="0"/>
          </a:p>
          <a:p>
            <a:pPr marL="971550" lvl="2" indent="-26670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200"/>
              <a:buChar char="–"/>
            </a:pPr>
            <a:r>
              <a:rPr lang="zh-CN" sz="1200" dirty="0"/>
              <a:t>Normalized Discounted Cumulative Gain</a:t>
            </a:r>
            <a:endParaRPr sz="1200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  <a:p>
            <a:pPr marL="342900" marR="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554"/>
              <a:buFont typeface="Noto Sans Symbols"/>
              <a:buNone/>
            </a:pPr>
            <a:endParaRPr sz="1942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2"/>
          </p:nvPr>
        </p:nvSpPr>
        <p:spPr>
          <a:xfrm>
            <a:off x="4629149" y="981893"/>
            <a:ext cx="4124558" cy="20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Results</a:t>
            </a:r>
            <a:endParaRPr sz="1942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zh-CN" sz="1665"/>
              <a:t>DRESSED outperforms </a:t>
            </a:r>
            <a:endParaRPr sz="1665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Font typeface="Arial"/>
              <a:buChar char="•"/>
            </a:pPr>
            <a:r>
              <a:rPr lang="zh-CN" sz="1387"/>
              <a:t>all baselines </a:t>
            </a:r>
            <a:endParaRPr sz="1387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Font typeface="Arial"/>
              <a:buChar char="•"/>
            </a:pPr>
            <a:r>
              <a:rPr lang="zh-CN" sz="1387"/>
              <a:t>on all datasets 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zh-CN" sz="1665"/>
              <a:t>DRESSED significantly outperforms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Font typeface="Arial"/>
              <a:buChar char="•"/>
            </a:pPr>
            <a:r>
              <a:rPr lang="zh-CN" sz="1387"/>
              <a:t>in most cases</a:t>
            </a:r>
            <a:endParaRPr/>
          </a:p>
          <a:p>
            <a:pPr marL="971550" lvl="2" indent="-19767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Font typeface="Arial"/>
              <a:buNone/>
            </a:pPr>
            <a:endParaRPr sz="1387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  <p:sp>
        <p:nvSpPr>
          <p:cNvPr id="388" name="Google Shape;388;p3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>
            <a:off x="665240" y="2974630"/>
            <a:ext cx="7701998" cy="1502973"/>
            <a:chOff x="665240" y="3166946"/>
            <a:chExt cx="7701998" cy="1504361"/>
          </a:xfrm>
        </p:grpSpPr>
        <p:pic>
          <p:nvPicPr>
            <p:cNvPr id="391" name="Google Shape;391;p36"/>
            <p:cNvPicPr preferRelativeResize="0"/>
            <p:nvPr/>
          </p:nvPicPr>
          <p:blipFill rotWithShape="1">
            <a:blip r:embed="rId3">
              <a:alphaModFix/>
            </a:blip>
            <a:srcRect t="43384"/>
            <a:stretch/>
          </p:blipFill>
          <p:spPr>
            <a:xfrm>
              <a:off x="776762" y="3166946"/>
              <a:ext cx="7590476" cy="1504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5240" y="4459273"/>
              <a:ext cx="128252" cy="17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3556999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Iterations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DRESSED is consistently above all the baselines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DRESSED better exploits early feedback to quickly improve computed summaries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399" name="Google Shape;399;p3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Experiment 2: Offline Evaluation</a:t>
            </a:r>
            <a:endParaRPr/>
          </a:p>
        </p:txBody>
      </p:sp>
      <p:grpSp>
        <p:nvGrpSpPr>
          <p:cNvPr id="402" name="Google Shape;402;p37"/>
          <p:cNvGrpSpPr/>
          <p:nvPr/>
        </p:nvGrpSpPr>
        <p:grpSpPr>
          <a:xfrm>
            <a:off x="4185649" y="1181870"/>
            <a:ext cx="4519501" cy="3519760"/>
            <a:chOff x="3995849" y="1071451"/>
            <a:chExt cx="4519501" cy="3523010"/>
          </a:xfrm>
        </p:grpSpPr>
        <p:grpSp>
          <p:nvGrpSpPr>
            <p:cNvPr id="403" name="Google Shape;403;p37"/>
            <p:cNvGrpSpPr/>
            <p:nvPr/>
          </p:nvGrpSpPr>
          <p:grpSpPr>
            <a:xfrm>
              <a:off x="3995849" y="1071451"/>
              <a:ext cx="4519501" cy="1670148"/>
              <a:chOff x="3995849" y="1014301"/>
              <a:chExt cx="4519501" cy="1670148"/>
            </a:xfrm>
          </p:grpSpPr>
          <p:pic>
            <p:nvPicPr>
              <p:cNvPr id="404" name="Google Shape;404;p37"/>
              <p:cNvPicPr preferRelativeResize="0"/>
              <p:nvPr/>
            </p:nvPicPr>
            <p:blipFill rotWithShape="1">
              <a:blip r:embed="rId3">
                <a:alphaModFix/>
              </a:blip>
              <a:srcRect b="12910"/>
              <a:stretch/>
            </p:blipFill>
            <p:spPr>
              <a:xfrm>
                <a:off x="3995849" y="1014301"/>
                <a:ext cx="4519501" cy="1595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5" name="Google Shape;405;p37"/>
              <p:cNvPicPr preferRelativeResize="0"/>
              <p:nvPr/>
            </p:nvPicPr>
            <p:blipFill rotWithShape="1">
              <a:blip r:embed="rId3">
                <a:alphaModFix/>
              </a:blip>
              <a:srcRect t="91249"/>
              <a:stretch/>
            </p:blipFill>
            <p:spPr>
              <a:xfrm>
                <a:off x="3995849" y="2524124"/>
                <a:ext cx="4519501" cy="16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6" name="Google Shape;406;p37"/>
            <p:cNvGrpSpPr/>
            <p:nvPr/>
          </p:nvGrpSpPr>
          <p:grpSpPr>
            <a:xfrm>
              <a:off x="3995849" y="2932100"/>
              <a:ext cx="4518000" cy="1662361"/>
              <a:chOff x="3995849" y="2846375"/>
              <a:chExt cx="4518000" cy="1662361"/>
            </a:xfrm>
          </p:grpSpPr>
          <p:pic>
            <p:nvPicPr>
              <p:cNvPr id="407" name="Google Shape;407;p37"/>
              <p:cNvPicPr preferRelativeResize="0"/>
              <p:nvPr/>
            </p:nvPicPr>
            <p:blipFill rotWithShape="1">
              <a:blip r:embed="rId4">
                <a:alphaModFix/>
              </a:blip>
              <a:srcRect b="17326"/>
              <a:stretch/>
            </p:blipFill>
            <p:spPr>
              <a:xfrm>
                <a:off x="3995849" y="2846375"/>
                <a:ext cx="4518000" cy="1516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37"/>
              <p:cNvPicPr preferRelativeResize="0"/>
              <p:nvPr/>
            </p:nvPicPr>
            <p:blipFill rotWithShape="1">
              <a:blip r:embed="rId4">
                <a:alphaModFix/>
              </a:blip>
              <a:srcRect t="90984"/>
              <a:stretch/>
            </p:blipFill>
            <p:spPr>
              <a:xfrm>
                <a:off x="3995849" y="4343400"/>
                <a:ext cx="4518000" cy="1653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Our Approach: DRESSED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showed better performance than baselines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has the potential to replace static entity cards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Future Work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cross-</a:t>
            </a:r>
            <a:r>
              <a:rPr lang="zh-CN" dirty="0" smtClean="0"/>
              <a:t>replac</a:t>
            </a:r>
            <a:r>
              <a:rPr lang="en-US" altLang="zh-CN" smtClean="0"/>
              <a:t>e</a:t>
            </a:r>
            <a:r>
              <a:rPr lang="zh-CN" smtClean="0"/>
              <a:t> </a:t>
            </a:r>
            <a:r>
              <a:rPr lang="zh-CN" dirty="0"/>
              <a:t>scenario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can be extended to support other scenarios: </a:t>
            </a:r>
            <a:endParaRPr dirty="0"/>
          </a:p>
          <a:p>
            <a:pPr marL="131445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»"/>
            </a:pPr>
            <a:r>
              <a:rPr lang="zh-CN" dirty="0"/>
              <a:t>multi-feedback, without replacement, positive feedback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extend the scope of entity summary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deal with paths, more complex structures, RDF sentence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Conclusion and Future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826135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Contributions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The first research effort to improve entity summarization with user feedback.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A representation of entity summarization with iterative userfeedback.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cross-replace scenario, MDP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A representation of set of triples and their interdependence as a novel DNN.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DRESSED, solve by RL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The first empirical study of entity summarization with user feedback.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based on real users and simulated users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DRESSED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b="1"/>
              <a:t>D</a:t>
            </a:r>
            <a:r>
              <a:rPr lang="zh-CN"/>
              <a:t>eep </a:t>
            </a:r>
            <a:r>
              <a:rPr lang="zh-CN" b="1"/>
              <a:t>R</a:t>
            </a:r>
            <a:r>
              <a:rPr lang="zh-CN"/>
              <a:t>einforced </a:t>
            </a:r>
            <a:r>
              <a:rPr lang="zh-CN" b="1"/>
              <a:t>E</a:t>
            </a:r>
            <a:r>
              <a:rPr lang="zh-CN"/>
              <a:t>ntity </a:t>
            </a:r>
            <a:r>
              <a:rPr lang="zh-CN" b="1"/>
              <a:t>S</a:t>
            </a:r>
            <a:r>
              <a:rPr lang="zh-CN"/>
              <a:t>ummarization with u</a:t>
            </a:r>
            <a:r>
              <a:rPr lang="zh-CN" b="1"/>
              <a:t>S</a:t>
            </a:r>
            <a:r>
              <a:rPr lang="zh-CN"/>
              <a:t>er f</a:t>
            </a:r>
            <a:r>
              <a:rPr lang="zh-CN" b="1"/>
              <a:t>E</a:t>
            </a:r>
            <a:r>
              <a:rPr lang="zh-CN"/>
              <a:t>edback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GitHub Repository: 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nju-websoft/DRESSED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23" name="Google Shape;423;p3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24" name="Google Shape;424;p3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Take-home Message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>
            <a:spLocks noGrp="1"/>
          </p:cNvSpPr>
          <p:nvPr>
            <p:ph type="ctrTitle"/>
          </p:nvPr>
        </p:nvSpPr>
        <p:spPr>
          <a:xfrm>
            <a:off x="1143000" y="1198922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zh-CN"/>
              <a:t>Thank you !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1143000" y="2686718"/>
            <a:ext cx="6858000" cy="1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zh-CN" sz="2800">
                <a:solidFill>
                  <a:schemeClr val="dk1"/>
                </a:solidFill>
              </a:rPr>
              <a:t>Questions 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p4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855" y="188552"/>
            <a:ext cx="1108108" cy="61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7307" y="272330"/>
            <a:ext cx="1249378" cy="44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6808" y="248065"/>
            <a:ext cx="496588" cy="49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104" y="225730"/>
            <a:ext cx="1587698" cy="54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978300"/>
            <a:ext cx="78867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 dirty="0"/>
              <a:t>RDF Dataset: T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triple t∈T: &lt;subj, pred, obj&gt;</a:t>
            </a:r>
            <a:endParaRPr dirty="0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 dirty="0"/>
              <a:t>Entity Description: Desc(e)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Desc(e) = {t∈T: subj(t)=e or obj(t)=e}</a:t>
            </a:r>
            <a:endParaRPr sz="1665" dirty="0"/>
          </a:p>
          <a:p>
            <a:pPr marL="628650" lvl="1" indent="-285750">
              <a:lnSpc>
                <a:spcPct val="70000"/>
              </a:lnSpc>
              <a:buSzPts val="1332"/>
            </a:pPr>
            <a:r>
              <a:rPr lang="zh-CN" sz="1665" dirty="0"/>
              <a:t>t∈Desc(e): &lt;e, prop, value&gt;</a:t>
            </a:r>
            <a:endParaRPr sz="1665" dirty="0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 dirty="0"/>
              <a:t>Entity Summarization: S(e, k)</a:t>
            </a:r>
            <a:endParaRPr dirty="0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 dirty="0"/>
              <a:t>S⊆Desc(e) ,  |S|≤k</a:t>
            </a:r>
            <a:endParaRPr sz="1665" dirty="0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 dirty="0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Summarization</a:t>
            </a:r>
            <a:endParaRPr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5512518" y="1106259"/>
            <a:ext cx="3376382" cy="3194474"/>
            <a:chOff x="5250873" y="979201"/>
            <a:chExt cx="3638735" cy="3454606"/>
          </a:xfrm>
        </p:grpSpPr>
        <p:pic>
          <p:nvPicPr>
            <p:cNvPr id="132" name="Google Shape;132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0873" y="979201"/>
              <a:ext cx="3638735" cy="3454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5"/>
            <p:cNvSpPr/>
            <p:nvPr/>
          </p:nvSpPr>
          <p:spPr>
            <a:xfrm>
              <a:off x="5291188" y="3301326"/>
              <a:ext cx="3528000" cy="11283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3"/>
                <a:buFont typeface="Calibri"/>
                <a:buNone/>
              </a:pPr>
              <a:endPara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/>
          <p:nvPr/>
        </p:nvSpPr>
        <p:spPr>
          <a:xfrm>
            <a:off x="2290305" y="3580052"/>
            <a:ext cx="1580700" cy="345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Solson Publications</a:t>
            </a: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628650" y="3038282"/>
            <a:ext cx="1225200" cy="345600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 Buckler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25"/>
          <p:cNvCxnSpPr>
            <a:stCxn id="134" idx="1"/>
            <a:endCxn id="135" idx="5"/>
          </p:cNvCxnSpPr>
          <p:nvPr/>
        </p:nvCxnSpPr>
        <p:spPr>
          <a:xfrm rot="5400000" flipH="1">
            <a:off x="1949393" y="3058264"/>
            <a:ext cx="297300" cy="8475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25"/>
          <p:cNvSpPr/>
          <p:nvPr/>
        </p:nvSpPr>
        <p:spPr>
          <a:xfrm>
            <a:off x="2062491" y="2854960"/>
            <a:ext cx="1202400" cy="345600"/>
          </a:xfrm>
          <a:prstGeom prst="ellipse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3890001" y="3239397"/>
            <a:ext cx="1276200" cy="345600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Gary Brosky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08397" y="3586451"/>
            <a:ext cx="1020000" cy="345600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Brooklyn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25"/>
          <p:cNvCxnSpPr>
            <a:stCxn id="134" idx="2"/>
            <a:endCxn id="139" idx="6"/>
          </p:cNvCxnSpPr>
          <p:nvPr/>
        </p:nvCxnSpPr>
        <p:spPr>
          <a:xfrm flipH="1">
            <a:off x="1328505" y="3752852"/>
            <a:ext cx="961800" cy="63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25"/>
          <p:cNvCxnSpPr>
            <a:stCxn id="134" idx="0"/>
            <a:endCxn id="137" idx="4"/>
          </p:cNvCxnSpPr>
          <p:nvPr/>
        </p:nvCxnSpPr>
        <p:spPr>
          <a:xfrm rot="5400000" flipH="1">
            <a:off x="2682405" y="3181802"/>
            <a:ext cx="379500" cy="4170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25"/>
          <p:cNvCxnSpPr>
            <a:stCxn id="134" idx="6"/>
            <a:endCxn id="138" idx="4"/>
          </p:cNvCxnSpPr>
          <p:nvPr/>
        </p:nvCxnSpPr>
        <p:spPr>
          <a:xfrm rot="10800000" flipH="1">
            <a:off x="3871005" y="3584852"/>
            <a:ext cx="657000" cy="168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25"/>
          <p:cNvSpPr/>
          <p:nvPr/>
        </p:nvSpPr>
        <p:spPr>
          <a:xfrm>
            <a:off x="3346301" y="2854958"/>
            <a:ext cx="1050900" cy="345600"/>
          </a:xfrm>
          <a:prstGeom prst="ellipse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p25"/>
          <p:cNvCxnSpPr>
            <a:stCxn id="134" idx="0"/>
            <a:endCxn id="143" idx="4"/>
          </p:cNvCxnSpPr>
          <p:nvPr/>
        </p:nvCxnSpPr>
        <p:spPr>
          <a:xfrm rot="-5400000">
            <a:off x="3286455" y="2994752"/>
            <a:ext cx="379500" cy="7911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25"/>
          <p:cNvSpPr/>
          <p:nvPr/>
        </p:nvSpPr>
        <p:spPr>
          <a:xfrm>
            <a:off x="537025" y="3993844"/>
            <a:ext cx="1004400" cy="345600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comics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25"/>
          <p:cNvCxnSpPr>
            <a:stCxn id="134" idx="3"/>
            <a:endCxn id="145" idx="6"/>
          </p:cNvCxnSpPr>
          <p:nvPr/>
        </p:nvCxnSpPr>
        <p:spPr>
          <a:xfrm rot="5400000">
            <a:off x="1885793" y="3530640"/>
            <a:ext cx="291600" cy="9804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25"/>
          <p:cNvSpPr/>
          <p:nvPr/>
        </p:nvSpPr>
        <p:spPr>
          <a:xfrm>
            <a:off x="970157" y="4395272"/>
            <a:ext cx="1987200" cy="353700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States-themed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superheroes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5"/>
          <p:cNvCxnSpPr>
            <a:stCxn id="134" idx="4"/>
          </p:cNvCxnSpPr>
          <p:nvPr/>
        </p:nvCxnSpPr>
        <p:spPr>
          <a:xfrm rot="5400000">
            <a:off x="2447955" y="3762752"/>
            <a:ext cx="469800" cy="795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25"/>
          <p:cNvSpPr txBox="1"/>
          <p:nvPr/>
        </p:nvSpPr>
        <p:spPr>
          <a:xfrm>
            <a:off x="3140537" y="4473679"/>
            <a:ext cx="1332000" cy="2457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“Solson Publications”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25"/>
          <p:cNvCxnSpPr>
            <a:stCxn id="134" idx="4"/>
            <a:endCxn id="149" idx="0"/>
          </p:cNvCxnSpPr>
          <p:nvPr/>
        </p:nvCxnSpPr>
        <p:spPr>
          <a:xfrm rot="-5400000" flipH="1">
            <a:off x="3169605" y="3836702"/>
            <a:ext cx="548100" cy="7260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25"/>
          <p:cNvSpPr txBox="1"/>
          <p:nvPr/>
        </p:nvSpPr>
        <p:spPr>
          <a:xfrm>
            <a:off x="4471378" y="3829275"/>
            <a:ext cx="592500" cy="235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“1986”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519877" y="4460282"/>
            <a:ext cx="611100" cy="2457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“1987”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25"/>
          <p:cNvCxnSpPr>
            <a:stCxn id="134" idx="5"/>
          </p:cNvCxnSpPr>
          <p:nvPr/>
        </p:nvCxnSpPr>
        <p:spPr>
          <a:xfrm rot="-5400000" flipH="1">
            <a:off x="4019467" y="3495090"/>
            <a:ext cx="72000" cy="831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" name="Google Shape;154;p25"/>
          <p:cNvCxnSpPr>
            <a:stCxn id="134" idx="5"/>
            <a:endCxn id="152" idx="0"/>
          </p:cNvCxnSpPr>
          <p:nvPr/>
        </p:nvCxnSpPr>
        <p:spPr>
          <a:xfrm rot="-5400000" flipH="1">
            <a:off x="3939817" y="3574740"/>
            <a:ext cx="585300" cy="11859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2651060" y="3313465"/>
            <a:ext cx="4059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292644" y="3166427"/>
            <a:ext cx="4059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370035" y="3536772"/>
            <a:ext cx="9585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headquarters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573245" y="3880134"/>
            <a:ext cx="7281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214756" y="3958240"/>
            <a:ext cx="4635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406810" y="4113155"/>
            <a:ext cx="5886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927754" y="4149505"/>
            <a:ext cx="6783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defunct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810565" y="3903740"/>
            <a:ext cx="6705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794278" y="3528961"/>
            <a:ext cx="666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founder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827113" y="3258213"/>
            <a:ext cx="720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keyPerson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Goal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to satisfy users’ information needs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Limitations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have large diff from user-created (F1&lt;0.6)</a:t>
            </a:r>
            <a:endParaRPr dirty="0"/>
          </a:p>
          <a:p>
            <a:pPr marL="68580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r>
              <a:rPr lang="zh-CN" dirty="0"/>
              <a:t>=&gt; do not meet users’ expectations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summaries are static</a:t>
            </a:r>
            <a:endParaRPr dirty="0"/>
          </a:p>
          <a:p>
            <a:pPr marL="68580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r>
              <a:rPr lang="zh-CN" dirty="0"/>
              <a:t>=&gt; cannot adjust to users</a:t>
            </a: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 dirty="0"/>
              <a:t>Entity Summarization Methods</a:t>
            </a:r>
            <a:endParaRPr dirty="0"/>
          </a:p>
        </p:txBody>
      </p:sp>
      <p:sp>
        <p:nvSpPr>
          <p:cNvPr id="174" name="Google Shape;174;p26"/>
          <p:cNvSpPr/>
          <p:nvPr/>
        </p:nvSpPr>
        <p:spPr>
          <a:xfrm>
            <a:off x="628650" y="3781005"/>
            <a:ext cx="5543195" cy="58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lack of mechanisms for improving an entity summary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its quality could not satisfy users’ information needs.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l="13912" t="-426" b="96274"/>
          <a:stretch/>
        </p:blipFill>
        <p:spPr>
          <a:xfrm>
            <a:off x="5834549" y="1383304"/>
            <a:ext cx="2934135" cy="13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5">
            <a:alphaModFix/>
          </a:blip>
          <a:srcRect t="5273"/>
          <a:stretch/>
        </p:blipFill>
        <p:spPr>
          <a:xfrm>
            <a:off x="5578073" y="1519703"/>
            <a:ext cx="3440405" cy="232155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628649" y="3284440"/>
            <a:ext cx="8044295" cy="135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Our proposal: cooperation between summarizer and user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involve users in the summarization process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ask users for feedback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utilize user’s feedback when computing summaries 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Adding User in the Loop</a:t>
            </a:r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43450" y="901342"/>
            <a:ext cx="2864957" cy="2314991"/>
            <a:chOff x="586084" y="849600"/>
            <a:chExt cx="3084908" cy="2495022"/>
          </a:xfrm>
        </p:grpSpPr>
        <p:pic>
          <p:nvPicPr>
            <p:cNvPr id="202" name="Google Shape;202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7749" y="849600"/>
              <a:ext cx="2623243" cy="249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03" name="Google Shape;203;p28"/>
            <p:cNvSpPr txBox="1"/>
            <p:nvPr/>
          </p:nvSpPr>
          <p:spPr>
            <a:xfrm rot="-5400000">
              <a:off x="211384" y="2578422"/>
              <a:ext cx="1140900" cy="391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Summarizer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8"/>
          <p:cNvSpPr/>
          <p:nvPr/>
        </p:nvSpPr>
        <p:spPr>
          <a:xfrm>
            <a:off x="3965230" y="1918988"/>
            <a:ext cx="601799" cy="4248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28"/>
          <p:cNvGrpSpPr/>
          <p:nvPr/>
        </p:nvGrpSpPr>
        <p:grpSpPr>
          <a:xfrm>
            <a:off x="4840584" y="901342"/>
            <a:ext cx="3268936" cy="2314991"/>
            <a:chOff x="4840584" y="902174"/>
            <a:chExt cx="3268936" cy="2317129"/>
          </a:xfrm>
        </p:grpSpPr>
        <p:pic>
          <p:nvPicPr>
            <p:cNvPr id="206" name="Google Shape;20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9333" y="902174"/>
              <a:ext cx="2436208" cy="2312929"/>
            </a:xfrm>
            <a:prstGeom prst="rect">
              <a:avLst/>
            </a:prstGeom>
            <a:noFill/>
            <a:ln w="9525" cap="flat" cmpd="sng">
              <a:solidFill>
                <a:srgbClr val="63065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07" name="Google Shape;207;p28"/>
            <p:cNvSpPr txBox="1"/>
            <p:nvPr/>
          </p:nvSpPr>
          <p:spPr>
            <a:xfrm rot="-5400000">
              <a:off x="4492734" y="2507853"/>
              <a:ext cx="1059300" cy="363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Summarizer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8"/>
            <p:cNvSpPr txBox="1"/>
            <p:nvPr/>
          </p:nvSpPr>
          <p:spPr>
            <a:xfrm rot="-5400000">
              <a:off x="7659220" y="2573773"/>
              <a:ext cx="537000" cy="363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8"/>
            <p:cNvGrpSpPr/>
            <p:nvPr/>
          </p:nvGrpSpPr>
          <p:grpSpPr>
            <a:xfrm>
              <a:off x="7449388" y="2445694"/>
              <a:ext cx="119222" cy="724764"/>
              <a:chOff x="7611574" y="2511621"/>
              <a:chExt cx="128375" cy="780406"/>
            </a:xfrm>
          </p:grpSpPr>
          <p:pic>
            <p:nvPicPr>
              <p:cNvPr id="210" name="Google Shape;210;p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511621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674629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837637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3000645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3163652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" name="Google Shape;215;p28"/>
            <p:cNvSpPr/>
            <p:nvPr/>
          </p:nvSpPr>
          <p:spPr>
            <a:xfrm>
              <a:off x="7382024" y="2390962"/>
              <a:ext cx="234415" cy="815294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49" y="3284439"/>
            <a:ext cx="8044295" cy="15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Research Challenges</a:t>
            </a:r>
            <a:endParaRPr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r>
              <a:rPr lang="zh-CN" b="1"/>
              <a:t>[C1] </a:t>
            </a:r>
            <a:r>
              <a:rPr lang="zh-CN"/>
              <a:t>Cooperative </a:t>
            </a:r>
            <a:r>
              <a:rPr lang="zh-CN" u="sng"/>
              <a:t>process</a:t>
            </a:r>
            <a:r>
              <a:rPr lang="zh-CN"/>
              <a:t> of 2 agents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How to represent the process?</a:t>
            </a:r>
            <a:endParaRPr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r>
              <a:rPr lang="zh-CN" b="1"/>
              <a:t>[C2] </a:t>
            </a:r>
            <a:r>
              <a:rPr lang="zh-CN"/>
              <a:t>Combining </a:t>
            </a:r>
            <a:r>
              <a:rPr lang="zh-CN" u="sng"/>
              <a:t>results of actions</a:t>
            </a:r>
            <a:r>
              <a:rPr lang="zh-CN"/>
              <a:t> of 2 agents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How to represent interdependence between summary and feedback? 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Adding User in the Loop</a:t>
            </a:r>
            <a:endParaRPr/>
          </a:p>
        </p:txBody>
      </p:sp>
      <p:grpSp>
        <p:nvGrpSpPr>
          <p:cNvPr id="225" name="Google Shape;225;p29"/>
          <p:cNvGrpSpPr/>
          <p:nvPr/>
        </p:nvGrpSpPr>
        <p:grpSpPr>
          <a:xfrm>
            <a:off x="743451" y="901342"/>
            <a:ext cx="2864956" cy="2314980"/>
            <a:chOff x="586085" y="849600"/>
            <a:chExt cx="3084907" cy="2495010"/>
          </a:xfrm>
        </p:grpSpPr>
        <p:pic>
          <p:nvPicPr>
            <p:cNvPr id="226" name="Google Shape;226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7749" y="849600"/>
              <a:ext cx="2623243" cy="249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7" name="Google Shape;227;p29"/>
            <p:cNvSpPr txBox="1"/>
            <p:nvPr/>
          </p:nvSpPr>
          <p:spPr>
            <a:xfrm rot="-5400000">
              <a:off x="211985" y="2579010"/>
              <a:ext cx="1139700" cy="391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Summarizer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9"/>
          <p:cNvSpPr/>
          <p:nvPr/>
        </p:nvSpPr>
        <p:spPr>
          <a:xfrm>
            <a:off x="3965230" y="1918988"/>
            <a:ext cx="601799" cy="4248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840584" y="901342"/>
            <a:ext cx="3268922" cy="2314991"/>
            <a:chOff x="4802484" y="849600"/>
            <a:chExt cx="3519887" cy="2495022"/>
          </a:xfrm>
        </p:grpSpPr>
        <p:pic>
          <p:nvPicPr>
            <p:cNvPr id="230" name="Google Shape;230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4149" y="849600"/>
              <a:ext cx="2623243" cy="2490500"/>
            </a:xfrm>
            <a:prstGeom prst="rect">
              <a:avLst/>
            </a:prstGeom>
            <a:noFill/>
            <a:ln w="9525" cap="flat" cmpd="sng">
              <a:solidFill>
                <a:srgbClr val="63065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31" name="Google Shape;231;p29"/>
            <p:cNvSpPr txBox="1"/>
            <p:nvPr/>
          </p:nvSpPr>
          <p:spPr>
            <a:xfrm rot="-5400000">
              <a:off x="4427784" y="2578422"/>
              <a:ext cx="1140900" cy="391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Summarizer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9"/>
            <p:cNvSpPr txBox="1"/>
            <p:nvPr/>
          </p:nvSpPr>
          <p:spPr>
            <a:xfrm rot="-5400000">
              <a:off x="7837571" y="2649604"/>
              <a:ext cx="578100" cy="391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29"/>
            <p:cNvGrpSpPr/>
            <p:nvPr/>
          </p:nvGrpSpPr>
          <p:grpSpPr>
            <a:xfrm>
              <a:off x="7611574" y="2511621"/>
              <a:ext cx="128375" cy="780406"/>
              <a:chOff x="7611574" y="2511621"/>
              <a:chExt cx="128375" cy="780406"/>
            </a:xfrm>
          </p:grpSpPr>
          <p:pic>
            <p:nvPicPr>
              <p:cNvPr id="234" name="Google Shape;234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511621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674629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2837637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3000645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1574" y="3163652"/>
                <a:ext cx="128375" cy="128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9" name="Google Shape;239;p29"/>
            <p:cNvSpPr/>
            <p:nvPr/>
          </p:nvSpPr>
          <p:spPr>
            <a:xfrm>
              <a:off x="7539038" y="2452687"/>
              <a:ext cx="252412" cy="87788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628650" y="864100"/>
            <a:ext cx="72441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Cooperation Process</a:t>
            </a:r>
            <a:endParaRPr/>
          </a:p>
          <a:p>
            <a:pPr marL="628650" lvl="1" indent="-296418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Summarizer: presents (current) summary </a:t>
            </a:r>
            <a:r>
              <a:rPr lang="zh-CN" sz="1500" b="1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sz="1500" b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500" b="1"/>
          </a:p>
          <a:p>
            <a:pPr marL="628650" lvl="1" indent="-296418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User: </a:t>
            </a:r>
            <a:r>
              <a:rPr lang="zh-CN" sz="1500" u="sng"/>
              <a:t>crosses off</a:t>
            </a:r>
            <a:r>
              <a:rPr lang="zh-CN" sz="1500"/>
              <a:t> an irrelevant triple as negative feedback </a:t>
            </a:r>
            <a:r>
              <a:rPr lang="zh-CN" sz="1500" b="1"/>
              <a:t> </a:t>
            </a:r>
            <a:r>
              <a:rPr lang="zh-CN" sz="1500" b="1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zh-CN" sz="1500" b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500" b="1"/>
          </a:p>
          <a:p>
            <a:pPr marL="628650" lvl="1" indent="-296418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Summarizer: </a:t>
            </a:r>
            <a:r>
              <a:rPr lang="zh-CN" sz="1500" u="sng"/>
              <a:t>replaces</a:t>
            </a:r>
            <a:r>
              <a:rPr lang="zh-CN" sz="1500"/>
              <a:t> it with a new triple </a:t>
            </a:r>
            <a:r>
              <a:rPr lang="zh-CN" sz="1500" b="1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CN" sz="1500" b="1" baseline="-250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zh-CN" sz="1500"/>
              <a:t>, </a:t>
            </a:r>
            <a:endParaRPr sz="1500"/>
          </a:p>
          <a:p>
            <a:pPr marL="342900" lvl="1" indent="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500"/>
              <a:t>		         presents an improved summary </a:t>
            </a:r>
            <a:r>
              <a:rPr lang="zh-CN" sz="1500" b="1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sz="1500" b="1" baseline="-25000"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endParaRPr sz="1500"/>
          </a:p>
          <a:p>
            <a:pPr marL="628650" lvl="1" indent="-296418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zh-CN" sz="1500"/>
              <a:t>User: … (repeated)</a:t>
            </a:r>
            <a:endParaRPr sz="1500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  <p:sp>
        <p:nvSpPr>
          <p:cNvPr id="246" name="Google Shape;246;p3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Cross-Replace Scenario</a:t>
            </a:r>
            <a:endParaRPr/>
          </a:p>
        </p:txBody>
      </p:sp>
      <p:grpSp>
        <p:nvGrpSpPr>
          <p:cNvPr id="249" name="Google Shape;249;p30"/>
          <p:cNvGrpSpPr/>
          <p:nvPr/>
        </p:nvGrpSpPr>
        <p:grpSpPr>
          <a:xfrm>
            <a:off x="810832" y="2531833"/>
            <a:ext cx="7522191" cy="2146885"/>
            <a:chOff x="10035" y="87268"/>
            <a:chExt cx="11995202" cy="3426792"/>
          </a:xfrm>
        </p:grpSpPr>
        <p:grpSp>
          <p:nvGrpSpPr>
            <p:cNvPr id="250" name="Google Shape;250;p30"/>
            <p:cNvGrpSpPr/>
            <p:nvPr/>
          </p:nvGrpSpPr>
          <p:grpSpPr>
            <a:xfrm>
              <a:off x="10035" y="768171"/>
              <a:ext cx="3894612" cy="2618490"/>
              <a:chOff x="10035" y="768171"/>
              <a:chExt cx="3894612" cy="2618490"/>
            </a:xfrm>
          </p:grpSpPr>
          <p:pic>
            <p:nvPicPr>
              <p:cNvPr id="251" name="Google Shape;251;p30"/>
              <p:cNvPicPr preferRelativeResize="0"/>
              <p:nvPr/>
            </p:nvPicPr>
            <p:blipFill rotWithShape="1">
              <a:blip r:embed="rId3">
                <a:alphaModFix/>
              </a:blip>
              <a:srcRect l="1516" t="50461" r="39365" b="3957"/>
              <a:stretch/>
            </p:blipFill>
            <p:spPr>
              <a:xfrm>
                <a:off x="10035" y="768589"/>
                <a:ext cx="3665853" cy="26180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30"/>
              <p:cNvPicPr preferRelativeResize="0"/>
              <p:nvPr/>
            </p:nvPicPr>
            <p:blipFill rotWithShape="1">
              <a:blip r:embed="rId3">
                <a:alphaModFix/>
              </a:blip>
              <a:srcRect l="73454" t="50461" r="21852" b="3957"/>
              <a:stretch/>
            </p:blipFill>
            <p:spPr>
              <a:xfrm>
                <a:off x="3549396" y="768171"/>
                <a:ext cx="291084" cy="2618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30"/>
              <p:cNvSpPr/>
              <p:nvPr/>
            </p:nvSpPr>
            <p:spPr>
              <a:xfrm>
                <a:off x="124647" y="768589"/>
                <a:ext cx="3780000" cy="504000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30"/>
            <p:cNvGrpSpPr/>
            <p:nvPr/>
          </p:nvGrpSpPr>
          <p:grpSpPr>
            <a:xfrm>
              <a:off x="4251146" y="768171"/>
              <a:ext cx="3795574" cy="2589195"/>
              <a:chOff x="5070840" y="768589"/>
              <a:chExt cx="3795574" cy="2589195"/>
            </a:xfrm>
          </p:grpSpPr>
          <p:pic>
            <p:nvPicPr>
              <p:cNvPr id="255" name="Google Shape;255;p30"/>
              <p:cNvPicPr preferRelativeResize="0"/>
              <p:nvPr/>
            </p:nvPicPr>
            <p:blipFill rotWithShape="1">
              <a:blip r:embed="rId4">
                <a:alphaModFix/>
              </a:blip>
              <a:srcRect l="3247" t="50462" r="38362" b="4459"/>
              <a:stretch/>
            </p:blipFill>
            <p:spPr>
              <a:xfrm>
                <a:off x="5085081" y="768589"/>
                <a:ext cx="3598454" cy="25891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0"/>
              <p:cNvPicPr preferRelativeResize="0"/>
              <p:nvPr/>
            </p:nvPicPr>
            <p:blipFill rotWithShape="1">
              <a:blip r:embed="rId4">
                <a:alphaModFix/>
              </a:blip>
              <a:srcRect l="72345" t="50462" r="20769" b="4459"/>
              <a:stretch/>
            </p:blipFill>
            <p:spPr>
              <a:xfrm>
                <a:off x="8442095" y="768589"/>
                <a:ext cx="424319" cy="25891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" name="Google Shape;257;p30"/>
              <p:cNvSpPr/>
              <p:nvPr/>
            </p:nvSpPr>
            <p:spPr>
              <a:xfrm>
                <a:off x="5070842" y="1785435"/>
                <a:ext cx="3780000" cy="517044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5070840" y="768589"/>
                <a:ext cx="3780000" cy="504000"/>
              </a:xfrm>
              <a:prstGeom prst="rect">
                <a:avLst/>
              </a:prstGeom>
              <a:noFill/>
              <a:ln w="19050" cap="flat" cmpd="sng">
                <a:solidFill>
                  <a:srgbClr val="C55A1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30"/>
            <p:cNvGrpSpPr/>
            <p:nvPr/>
          </p:nvGrpSpPr>
          <p:grpSpPr>
            <a:xfrm>
              <a:off x="8351195" y="798651"/>
              <a:ext cx="3654042" cy="2513616"/>
              <a:chOff x="10073823" y="798651"/>
              <a:chExt cx="3654042" cy="2513616"/>
            </a:xfrm>
          </p:grpSpPr>
          <p:pic>
            <p:nvPicPr>
              <p:cNvPr id="260" name="Google Shape;260;p30"/>
              <p:cNvPicPr preferRelativeResize="0"/>
              <p:nvPr/>
            </p:nvPicPr>
            <p:blipFill rotWithShape="1">
              <a:blip r:embed="rId5">
                <a:alphaModFix/>
              </a:blip>
              <a:srcRect l="3237" t="50796" r="41684" b="5967"/>
              <a:stretch/>
            </p:blipFill>
            <p:spPr>
              <a:xfrm>
                <a:off x="10073823" y="798651"/>
                <a:ext cx="3444565" cy="25123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30"/>
              <p:cNvPicPr preferRelativeResize="0"/>
              <p:nvPr/>
            </p:nvPicPr>
            <p:blipFill rotWithShape="1">
              <a:blip r:embed="rId5">
                <a:alphaModFix/>
              </a:blip>
              <a:srcRect l="61882" t="50796" r="30826" b="5967"/>
              <a:stretch/>
            </p:blipFill>
            <p:spPr>
              <a:xfrm>
                <a:off x="13263613" y="799921"/>
                <a:ext cx="455943" cy="25123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2" name="Google Shape;262;p30"/>
              <p:cNvSpPr/>
              <p:nvPr/>
            </p:nvSpPr>
            <p:spPr>
              <a:xfrm>
                <a:off x="10091865" y="1787030"/>
                <a:ext cx="3636000" cy="504000"/>
              </a:xfrm>
              <a:prstGeom prst="rect">
                <a:avLst/>
              </a:prstGeom>
              <a:noFill/>
              <a:ln w="19050" cap="flat" cmpd="sng">
                <a:solidFill>
                  <a:srgbClr val="C55A1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" name="Google Shape;263;p30"/>
            <p:cNvGrpSpPr/>
            <p:nvPr/>
          </p:nvGrpSpPr>
          <p:grpSpPr>
            <a:xfrm>
              <a:off x="7459154" y="1080788"/>
              <a:ext cx="1606113" cy="885123"/>
              <a:chOff x="7386002" y="1099076"/>
              <a:chExt cx="1606113" cy="885123"/>
            </a:xfrm>
          </p:grpSpPr>
          <p:sp>
            <p:nvSpPr>
              <p:cNvPr id="264" name="Google Shape;264;p30"/>
              <p:cNvSpPr txBox="1"/>
              <p:nvPr/>
            </p:nvSpPr>
            <p:spPr>
              <a:xfrm>
                <a:off x="7386002" y="1598335"/>
                <a:ext cx="264190" cy="3858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 i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lang="zh-CN" sz="1100" b="1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5" name="Google Shape;265;p30"/>
              <p:cNvSpPr txBox="1"/>
              <p:nvPr/>
            </p:nvSpPr>
            <p:spPr>
              <a:xfrm>
                <a:off x="8715142" y="1589273"/>
                <a:ext cx="276973" cy="2699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0" rIns="3600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 i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lang="zh-CN" sz="1100" b="1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7678250" y="1536190"/>
                <a:ext cx="1008000" cy="360000"/>
              </a:xfrm>
              <a:prstGeom prst="curvedDownArrow">
                <a:avLst>
                  <a:gd name="adj1" fmla="val 32608"/>
                  <a:gd name="adj2" fmla="val 83622"/>
                  <a:gd name="adj3" fmla="val 47465"/>
                </a:avLst>
              </a:prstGeom>
              <a:solidFill>
                <a:srgbClr val="757070"/>
              </a:soli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0"/>
              <p:cNvSpPr txBox="1"/>
              <p:nvPr/>
            </p:nvSpPr>
            <p:spPr>
              <a:xfrm>
                <a:off x="7486112" y="1099076"/>
                <a:ext cx="1449951" cy="417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replaced by</a:t>
                </a:r>
                <a:endParaRPr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8" name="Google Shape;268;p30"/>
            <p:cNvGrpSpPr/>
            <p:nvPr/>
          </p:nvGrpSpPr>
          <p:grpSpPr>
            <a:xfrm>
              <a:off x="3324101" y="87268"/>
              <a:ext cx="1606113" cy="804116"/>
              <a:chOff x="7386002" y="1099076"/>
              <a:chExt cx="1606113" cy="804116"/>
            </a:xfrm>
          </p:grpSpPr>
          <p:sp>
            <p:nvSpPr>
              <p:cNvPr id="269" name="Google Shape;269;p30"/>
              <p:cNvSpPr txBox="1"/>
              <p:nvPr/>
            </p:nvSpPr>
            <p:spPr>
              <a:xfrm>
                <a:off x="7386002" y="1517328"/>
                <a:ext cx="264190" cy="3858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 i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lang="zh-CN" sz="1100" b="1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30"/>
              <p:cNvSpPr txBox="1"/>
              <p:nvPr/>
            </p:nvSpPr>
            <p:spPr>
              <a:xfrm>
                <a:off x="8715142" y="1589273"/>
                <a:ext cx="276973" cy="2699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0" rIns="3600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 i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lang="zh-CN" sz="1100" b="1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7678250" y="1499614"/>
                <a:ext cx="1008000" cy="360000"/>
              </a:xfrm>
              <a:prstGeom prst="curvedDownArrow">
                <a:avLst>
                  <a:gd name="adj1" fmla="val 32608"/>
                  <a:gd name="adj2" fmla="val 83622"/>
                  <a:gd name="adj3" fmla="val 47465"/>
                </a:avLst>
              </a:prstGeom>
              <a:solidFill>
                <a:srgbClr val="757070"/>
              </a:soli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0"/>
              <p:cNvSpPr txBox="1"/>
              <p:nvPr/>
            </p:nvSpPr>
            <p:spPr>
              <a:xfrm>
                <a:off x="7486112" y="1099076"/>
                <a:ext cx="1449951" cy="417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 b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replaced by</a:t>
                </a:r>
                <a:endParaRPr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3" name="Google Shape;273;p30"/>
            <p:cNvSpPr txBox="1"/>
            <p:nvPr/>
          </p:nvSpPr>
          <p:spPr>
            <a:xfrm>
              <a:off x="1762416" y="3096894"/>
              <a:ext cx="493851" cy="417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zh-CN"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5862569" y="3096894"/>
              <a:ext cx="493851" cy="417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zh-CN"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9983290" y="3096894"/>
              <a:ext cx="493851" cy="417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zh-CN" sz="11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6" name="Google Shape;276;p30"/>
          <p:cNvSpPr txBox="1"/>
          <p:nvPr/>
        </p:nvSpPr>
        <p:spPr>
          <a:xfrm>
            <a:off x="822268" y="2632900"/>
            <a:ext cx="1462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Solson Publications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7" name="Google Shape;277;p30"/>
          <p:cNvGrpSpPr/>
          <p:nvPr/>
        </p:nvGrpSpPr>
        <p:grpSpPr>
          <a:xfrm>
            <a:off x="6267781" y="490101"/>
            <a:ext cx="2436206" cy="2310686"/>
            <a:chOff x="5264149" y="849600"/>
            <a:chExt cx="2623243" cy="2490500"/>
          </a:xfrm>
        </p:grpSpPr>
        <p:pic>
          <p:nvPicPr>
            <p:cNvPr id="278" name="Google Shape;27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64149" y="849600"/>
              <a:ext cx="2623243" cy="2490500"/>
            </a:xfrm>
            <a:prstGeom prst="rect">
              <a:avLst/>
            </a:prstGeom>
            <a:noFill/>
            <a:ln w="9525" cap="flat" cmpd="sng">
              <a:solidFill>
                <a:srgbClr val="63065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79" name="Google Shape;279;p30"/>
            <p:cNvSpPr/>
            <p:nvPr/>
          </p:nvSpPr>
          <p:spPr>
            <a:xfrm>
              <a:off x="7539038" y="2452687"/>
              <a:ext cx="252412" cy="87788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8430256" y="2011951"/>
            <a:ext cx="140099" cy="749150"/>
            <a:chOff x="8811056" y="2013763"/>
            <a:chExt cx="140225" cy="749825"/>
          </a:xfrm>
        </p:grpSpPr>
        <p:pic>
          <p:nvPicPr>
            <p:cNvPr id="281" name="Google Shape;281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1056" y="2013763"/>
              <a:ext cx="140225" cy="14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1056" y="2166163"/>
              <a:ext cx="140225" cy="14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1056" y="2318563"/>
              <a:ext cx="140225" cy="14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1056" y="2470963"/>
              <a:ext cx="140225" cy="14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1056" y="2623363"/>
              <a:ext cx="140225" cy="140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[C1] Representation of the Cross-Replace Scenario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Markov Decision Process (MDP) based modeling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Summarizer = reinforcement learning agent</a:t>
            </a: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Approach: DRESSED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307" y="2778751"/>
            <a:ext cx="4215326" cy="1860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31"/>
          <p:cNvGrpSpPr/>
          <p:nvPr/>
        </p:nvGrpSpPr>
        <p:grpSpPr>
          <a:xfrm>
            <a:off x="5048795" y="2455989"/>
            <a:ext cx="3466555" cy="2307213"/>
            <a:chOff x="5406890" y="1773117"/>
            <a:chExt cx="3466555" cy="2309344"/>
          </a:xfrm>
        </p:grpSpPr>
        <p:sp>
          <p:nvSpPr>
            <p:cNvPr id="297" name="Google Shape;297;p31"/>
            <p:cNvSpPr txBox="1"/>
            <p:nvPr/>
          </p:nvSpPr>
          <p:spPr>
            <a:xfrm>
              <a:off x="5484982" y="1779580"/>
              <a:ext cx="3013306" cy="1200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Solson Publications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Label: “Solson Publications”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Key person: Rich Bucker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Subject: </a:t>
              </a:r>
              <a:r>
                <a:rPr lang="zh-C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United State-themed superheroes</a:t>
              </a:r>
              <a:endPara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Extinction year: “1987”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Founded by: Gary Brodsky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505075" y="2338218"/>
              <a:ext cx="363241" cy="3005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499946" y="3355865"/>
              <a:ext cx="373499" cy="30053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837338" y="3225527"/>
              <a:ext cx="342145" cy="30053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818166" y="1844288"/>
              <a:ext cx="348557" cy="30053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816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345938" y="2034540"/>
              <a:ext cx="165596" cy="864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8356541" y="3205070"/>
              <a:ext cx="165596" cy="828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1"/>
            <p:cNvSpPr txBox="1"/>
            <p:nvPr/>
          </p:nvSpPr>
          <p:spPr>
            <a:xfrm>
              <a:off x="5484982" y="3251464"/>
              <a:ext cx="22057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Industry: Comics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Name: “Solson Publications”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Founding year: “1986”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627965" y="2750353"/>
              <a:ext cx="177705" cy="177706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626162" y="2564029"/>
              <a:ext cx="177705" cy="177706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626162" y="2005055"/>
              <a:ext cx="177705" cy="177706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626162" y="2377705"/>
              <a:ext cx="177705" cy="177706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626162" y="2191380"/>
              <a:ext cx="177705" cy="177706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0" name="Google Shape;310;p3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412919" y="2101649"/>
              <a:ext cx="251565" cy="251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1"/>
            <p:cNvSpPr/>
            <p:nvPr/>
          </p:nvSpPr>
          <p:spPr>
            <a:xfrm rot="10800000" flipH="1">
              <a:off x="7834726" y="2034540"/>
              <a:ext cx="222627" cy="1349048"/>
            </a:xfrm>
            <a:prstGeom prst="curvedLeftArrow">
              <a:avLst>
                <a:gd name="adj1" fmla="val 25000"/>
                <a:gd name="adj2" fmla="val 5864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 txBox="1"/>
            <p:nvPr/>
          </p:nvSpPr>
          <p:spPr>
            <a:xfrm>
              <a:off x="7228708" y="1773117"/>
              <a:ext cx="8095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Feedback</a:t>
              </a:r>
              <a:endParaRPr sz="1200" b="1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31"/>
            <p:cNvSpPr txBox="1"/>
            <p:nvPr/>
          </p:nvSpPr>
          <p:spPr>
            <a:xfrm>
              <a:off x="7247757" y="3086167"/>
              <a:ext cx="725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</a:t>
              </a:r>
              <a:endParaRPr sz="1200" b="1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4" name="Google Shape;314;p31"/>
            <p:cNvCxnSpPr>
              <a:endCxn id="313" idx="0"/>
            </p:cNvCxnSpPr>
            <p:nvPr/>
          </p:nvCxnSpPr>
          <p:spPr>
            <a:xfrm>
              <a:off x="5450448" y="3086167"/>
              <a:ext cx="2160000" cy="0"/>
            </a:xfrm>
            <a:prstGeom prst="straightConnector1">
              <a:avLst/>
            </a:prstGeom>
            <a:noFill/>
            <a:ln w="28575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315" name="Google Shape;315;p31"/>
            <p:cNvSpPr txBox="1"/>
            <p:nvPr/>
          </p:nvSpPr>
          <p:spPr>
            <a:xfrm>
              <a:off x="5407836" y="2888623"/>
              <a:ext cx="14228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 b="1" i="1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 Summary</a:t>
              </a:r>
              <a:endParaRPr sz="1000" b="1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31"/>
            <p:cNvSpPr txBox="1"/>
            <p:nvPr/>
          </p:nvSpPr>
          <p:spPr>
            <a:xfrm>
              <a:off x="5406890" y="3065447"/>
              <a:ext cx="14228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 b="1" i="1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Candidate Facts</a:t>
              </a:r>
              <a:endParaRPr sz="1000" b="1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-5400000">
              <a:off x="7650973" y="3281640"/>
              <a:ext cx="125782" cy="197057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-5400000">
              <a:off x="7651745" y="3670422"/>
              <a:ext cx="125782" cy="197057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7650865" y="3476031"/>
              <a:ext cx="125782" cy="197057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1"/>
          <p:cNvSpPr txBox="1"/>
          <p:nvPr/>
        </p:nvSpPr>
        <p:spPr>
          <a:xfrm>
            <a:off x="1076956" y="1958758"/>
            <a:ext cx="2379882" cy="7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3"/>
              <a:buFont typeface="Arial"/>
              <a:buChar char="•"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agent: summarizer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3"/>
              <a:buFont typeface="Arial"/>
              <a:buChar char="•"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 Desc(e), user</a:t>
            </a: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979025" y="3251651"/>
            <a:ext cx="3568700" cy="4956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26009" y="2993952"/>
            <a:ext cx="4392384" cy="25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26009" y="2733762"/>
            <a:ext cx="4392384" cy="25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18572" y="4157396"/>
            <a:ext cx="4392384" cy="25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26009" y="4410155"/>
            <a:ext cx="4392384" cy="25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18572" y="3243000"/>
            <a:ext cx="4392384" cy="504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18572" y="3741081"/>
            <a:ext cx="4392384" cy="432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[C2] Representation of Triple Interdependence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Policy Network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Encoding triples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Encoding sets of triples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Encoding triple interdependence</a:t>
            </a:r>
            <a:endParaRPr dirty="0"/>
          </a:p>
          <a:p>
            <a:pPr marL="68580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r>
              <a:rPr lang="zh-CN" dirty="0"/>
              <a:t>       and scoring candidates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Selecting replacement triple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327" name="Google Shape;327;p3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Approach: DRESSED</a:t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560" y="1464923"/>
            <a:ext cx="4363974" cy="322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20" y="3420265"/>
            <a:ext cx="3073715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5609064" y="3980984"/>
            <a:ext cx="390292" cy="156117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15593" y="3980984"/>
            <a:ext cx="390292" cy="156117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224820" y="3980984"/>
            <a:ext cx="390292" cy="156117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345839" y="2816922"/>
            <a:ext cx="2393107" cy="432000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45257" y="1839697"/>
            <a:ext cx="1224000" cy="396000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Policy Learning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Learning task: </a:t>
            </a:r>
            <a:r>
              <a:rPr lang="zh-CN" sz="1600"/>
              <a:t>to find a policy that maximize the expected reward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REINFORCE: </a:t>
            </a:r>
            <a:r>
              <a:rPr lang="zh-CN" sz="1600"/>
              <a:t>a standard policy gradient method in reinforcement learning</a:t>
            </a:r>
            <a:endParaRPr sz="160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to maximize the expected reward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Approach: DRESSED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761" y="2866348"/>
            <a:ext cx="5193888" cy="56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9154" y="1639794"/>
            <a:ext cx="2026680" cy="5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5.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1059</Words>
  <Application>Microsoft Office PowerPoint</Application>
  <PresentationFormat>全屏显示(16:9)</PresentationFormat>
  <Paragraphs>324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Noto Sans Symbols</vt:lpstr>
      <vt:lpstr>宋体</vt:lpstr>
      <vt:lpstr>Arial</vt:lpstr>
      <vt:lpstr>Calibri</vt:lpstr>
      <vt:lpstr>Times New Roman</vt:lpstr>
      <vt:lpstr>Wingdings</vt:lpstr>
      <vt:lpstr>Simple Light</vt:lpstr>
      <vt:lpstr>Office 主题​​</vt:lpstr>
      <vt:lpstr>PowerPoint 演示文稿</vt:lpstr>
      <vt:lpstr>Entity Summarization</vt:lpstr>
      <vt:lpstr>Entity Summarization Methods</vt:lpstr>
      <vt:lpstr>Adding User in the Loop</vt:lpstr>
      <vt:lpstr>Adding User in the Loop</vt:lpstr>
      <vt:lpstr>Cross-Replace Scenario</vt:lpstr>
      <vt:lpstr>Our Approach: DRESSED</vt:lpstr>
      <vt:lpstr>Our Approach: DRESSED</vt:lpstr>
      <vt:lpstr>Our Approach: DRESSED</vt:lpstr>
      <vt:lpstr>Baselines Adapted for Evaluation</vt:lpstr>
      <vt:lpstr>Experiment 1: User Study</vt:lpstr>
      <vt:lpstr>Experiment 2: Offline Evaluation</vt:lpstr>
      <vt:lpstr>Experiment 2: Offline Evaluation</vt:lpstr>
      <vt:lpstr>Conclusion and Future Work</vt:lpstr>
      <vt:lpstr>Take-home Message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qxliu</dc:creator>
  <cp:lastModifiedBy>Liu QX</cp:lastModifiedBy>
  <cp:revision>24</cp:revision>
  <dcterms:modified xsi:type="dcterms:W3CDTF">2020-12-08T14:37:38Z</dcterms:modified>
</cp:coreProperties>
</file>