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60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E"/>
    <a:srgbClr val="1C1B23"/>
    <a:srgbClr val="32303D"/>
    <a:srgbClr val="F3E319"/>
    <a:srgbClr val="E2DDC3"/>
    <a:srgbClr val="B5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2328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71E4-ADBB-411C-BB2D-6CC5DD669F6A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E4489-FEE5-4679-B002-1AF18D227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6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933F-8729-4E8E-AED5-E9C85C370F35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7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D0E5-EFD1-4635-B858-4EFB0FCC23C3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73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A022-BFB7-4D10-A5A3-8D172CDC92A8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2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DAA1-7822-4030-AC50-65099A11140C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69CF-8C3A-433A-8644-9E6C238E8BF0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5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15D7-FA3B-4AA8-8DE2-E95C4E2B4139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1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A36-0087-4413-9316-64E4A58AACFF}" type="datetime1">
              <a:rPr lang="pt-BR" smtClean="0"/>
              <a:t>20/05/2024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4129-C5FF-46FE-B6CC-F57CA78A717E}" type="datetime1">
              <a:rPr lang="pt-BR" smtClean="0"/>
              <a:t>20/05/2024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5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9F7B-620A-4091-B9C3-F50365AB1BD4}" type="datetime1">
              <a:rPr lang="pt-BR" smtClean="0"/>
              <a:t>20/05/2024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4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FB4A-5AE0-4FB7-9F04-6E666419E98B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6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C940-7A92-4C37-B093-9F9A5626CBCF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9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FAFDE-658D-4BB4-B49B-02CF6483639C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Tesouros Escondidos - Eduardo Silvestre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8B3E5-9F7B-424C-B67C-2E82AB390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19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pt/sala-de-aula-aprendizado-cooperativo-129777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B2B8CC-3DAC-2532-6254-9F453A62B63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230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Ações Baratas na Bolsa Brasileira</a:t>
            </a:r>
            <a:endParaRPr lang="pt-BR" dirty="0"/>
          </a:p>
        </p:txBody>
      </p:sp>
      <p:pic>
        <p:nvPicPr>
          <p:cNvPr id="5" name="Imagem 4" descr="Pessoas falando no microfone&#10;&#10;Descrição gerada automaticamente">
            <a:extLst>
              <a:ext uri="{FF2B5EF4-FFF2-40B4-BE49-F238E27FC236}">
                <a16:creationId xmlns:a16="http://schemas.microsoft.com/office/drawing/2014/main" id="{EC053B44-6657-DA1E-175A-F964EA0C3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72" y="1531681"/>
            <a:ext cx="5962650" cy="59626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49F792-680D-D3EE-540D-3DCA08147DED}"/>
              </a:ext>
            </a:extLst>
          </p:cNvPr>
          <p:cNvSpPr txBox="1"/>
          <p:nvPr/>
        </p:nvSpPr>
        <p:spPr>
          <a:xfrm>
            <a:off x="2094271" y="8583561"/>
            <a:ext cx="6548284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lvl="1"/>
            <a:r>
              <a:rPr lang="pt-BR" sz="5400" b="1" i="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212121"/>
                </a:highlight>
                <a:latin typeface="Showcard Gothic" panose="04020904020102020604" pitchFamily="82" charset="0"/>
              </a:rPr>
              <a:t>Tesouros Escondidos</a:t>
            </a:r>
            <a:endParaRPr lang="pt-BR" sz="5400" dirty="0">
              <a:solidFill>
                <a:schemeClr val="accent6">
                  <a:lumMod val="60000"/>
                  <a:lumOff val="40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1C8D4E-50B0-94DD-C016-84D3792D1423}"/>
              </a:ext>
            </a:extLst>
          </p:cNvPr>
          <p:cNvSpPr txBox="1"/>
          <p:nvPr/>
        </p:nvSpPr>
        <p:spPr>
          <a:xfrm>
            <a:off x="2429335" y="10133452"/>
            <a:ext cx="480152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pt-BR" sz="3200" b="1" dirty="0">
                <a:solidFill>
                  <a:srgbClr val="F3E319"/>
                </a:solidFill>
                <a:highlight>
                  <a:srgbClr val="212121"/>
                </a:highlight>
                <a:latin typeface="Bahnschrift SemiBold Condensed" panose="020B0502040204020203" pitchFamily="34" charset="0"/>
              </a:rPr>
              <a:t>Ações Baratas na Bolsa Brasileira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EF20BC-3E3F-5848-7ED9-2EF8C37CD2A9}"/>
              </a:ext>
            </a:extLst>
          </p:cNvPr>
          <p:cNvSpPr txBox="1"/>
          <p:nvPr/>
        </p:nvSpPr>
        <p:spPr>
          <a:xfrm>
            <a:off x="1094873" y="11688100"/>
            <a:ext cx="74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8313"/>
            <a:r>
              <a:rPr lang="pt-BR" sz="2400" b="1" i="0" dirty="0">
                <a:solidFill>
                  <a:schemeClr val="bg1"/>
                </a:solidFill>
                <a:latin typeface="Magneto" panose="04030805050802020D02" pitchFamily="82" charset="0"/>
              </a:rPr>
              <a:t>Eduardo Silvestre</a:t>
            </a:r>
            <a:endParaRPr lang="pt-BR" sz="2400" dirty="0">
              <a:solidFill>
                <a:schemeClr val="bg1"/>
              </a:solidFill>
              <a:latin typeface="Magneto" panose="04030805050802020D02" pitchFamily="82" charset="0"/>
            </a:endParaRPr>
          </a:p>
        </p:txBody>
      </p:sp>
      <p:pic>
        <p:nvPicPr>
          <p:cNvPr id="8" name="Imagem 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DB06328-0794-2723-3849-2E6F2113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491104" y="12299273"/>
            <a:ext cx="618992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Retorno sobre o Capital (ROC)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7848086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Preço/Lucro (P/L)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ROC é calculado como o lucro operacional antes dos impostos dividido pelo capital empregado (ativos totais menos passivos correntes).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Este indicador mostra quão bem a empresa está utilizando seu capital para gerar lucros.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Exemplo Brasileiro:</a:t>
            </a:r>
          </a:p>
          <a:p>
            <a:endParaRPr lang="pt-BR" b="1" dirty="0"/>
          </a:p>
          <a:p>
            <a:r>
              <a:rPr lang="pt-BR" b="1" dirty="0"/>
              <a:t>Exemplo Brasileiro: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Suponha que estamos analisando a Magazine Luiza (MGLU3). Se a empresa tem um lucro operacional de R$ 1 bilhão e um capital empregado de R$ 5 bilhões, o ROC seria 20% 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(1 bilhão / 5 bilhões).</a:t>
            </a:r>
            <a:endParaRPr lang="pt-BR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50CAED-98BB-3492-70D3-9F0710386E85}"/>
              </a:ext>
            </a:extLst>
          </p:cNvPr>
          <p:cNvSpPr txBox="1"/>
          <p:nvPr/>
        </p:nvSpPr>
        <p:spPr>
          <a:xfrm>
            <a:off x="1190750" y="8991899"/>
            <a:ext cx="72961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P/L é calculado dividindo o preço atual da ação pelo lucro por ação (LPA).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Este indicador mostra quanto os investidores estão dispostos a pagar por cada real de lucro da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r>
              <a:rPr lang="pt-BR" b="1" dirty="0"/>
              <a:t>Exemplo Brasileiro: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Se a ação da Petrobras (PETR4) está sendo negociada a R$ 30 e o lucro por ação é R$ 3, o P/L seria 10 (30/3).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8CFD98-9D89-69A3-9810-C4E4265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0638A-10E4-9EF8-173C-3FCF790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6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Classificação das Empresas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7976422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Construção do Portfólio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Classifique as empresas com base no ROC e no P/L. As empresas com maior ROC recebem classificações mais altas, e as com menor P/L também recebem classificações mais altas.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Combine as classificações e escolha as empresas com as melhores posições combinadas.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Exemplo Brasileiro: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Vamos supor que analisamos 10 empresas brasileiras. Magazine Luiza (MGLU3) tem um ROC de 20% e está em 1º lugar no ranking de ROC. Petrobras (PETR4) tem um P/L de 10 e está em 2º lugar no ranking de P/L. Somamos as posições para obter a classificação final.</a:t>
            </a:r>
            <a:endParaRPr lang="pt-BR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50CAED-98BB-3492-70D3-9F0710386E85}"/>
              </a:ext>
            </a:extLst>
          </p:cNvPr>
          <p:cNvSpPr txBox="1"/>
          <p:nvPr/>
        </p:nvSpPr>
        <p:spPr>
          <a:xfrm>
            <a:off x="1200672" y="9140670"/>
            <a:ext cx="72961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Selecione as 20 a 30 melhores empresas com base na classificação combinada de ROC e P/L.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Invista uma quantia igual em cada ação.</a:t>
            </a:r>
          </a:p>
          <a:p>
            <a:endParaRPr lang="pt-BR" b="1" dirty="0"/>
          </a:p>
          <a:p>
            <a:r>
              <a:rPr lang="pt-BR" b="1" dirty="0"/>
              <a:t>Dica: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Mantenha o portfólio por um ano, depois reavalie e rebalanceie com base nos novos rankings.</a:t>
            </a: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95547-F7C4-F141-3670-57AB50E3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9BCC5C-D0AD-3DB6-6EBA-2543AC59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Aplicando a Fórmula Mágica no Brasil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Vamos aplicar a Fórmula Mágica a algumas empresas brasileiras: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Magazine Luiza (MGLU3):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Bahnschrift Light SemiCondensed" panose="020B0502040204020203" pitchFamily="34" charset="0"/>
              </a:rPr>
              <a:t>ROC: 20%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Bahnschrift Light SemiCondensed" panose="020B0502040204020203" pitchFamily="34" charset="0"/>
              </a:rPr>
              <a:t>P/L: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Petrobras (PETR4):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Bahnschrift Light SemiCondensed" panose="020B0502040204020203" pitchFamily="34" charset="0"/>
              </a:rPr>
              <a:t>ROC: 25%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Bahnschrift Light SemiCondensed" panose="020B0502040204020203" pitchFamily="34" charset="0"/>
              </a:rPr>
              <a:t>P/L: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Itaú Unibanco (ITUB4):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Bahnschrift Light SemiCondensed" panose="020B0502040204020203" pitchFamily="34" charset="0"/>
              </a:rPr>
              <a:t>ROC: 18%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sz="2400" dirty="0">
                <a:latin typeface="Bahnschrift Light SemiCondensed" panose="020B0502040204020203" pitchFamily="34" charset="0"/>
              </a:rPr>
              <a:t>P/L: 12</a:t>
            </a:r>
          </a:p>
          <a:p>
            <a:endParaRPr lang="pt-BR" sz="2400" dirty="0">
              <a:latin typeface="Bahnschrift Light SemiCondensed" panose="020B0502040204020203" pitchFamily="34" charset="0"/>
            </a:endParaRPr>
          </a:p>
          <a:p>
            <a:r>
              <a:rPr lang="pt-BR" sz="2400" dirty="0">
                <a:latin typeface="Bahnschrift Light SemiCondensed" panose="020B0502040204020203" pitchFamily="34" charset="0"/>
              </a:rPr>
              <a:t>Após calcular os rankings, podemos classificar e selecionar as melhores opções. Por exemplo:</a:t>
            </a:r>
          </a:p>
          <a:p>
            <a:endParaRPr lang="pt-BR" sz="2400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Bahnschrift Light SemiCondensed" panose="020B0502040204020203" pitchFamily="34" charset="0"/>
              </a:rPr>
              <a:t>Magazine Luiza: Classificação combinada 3 (1º em ROC + 2º em P/L)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Bahnschrift Light SemiCondensed" panose="020B0502040204020203" pitchFamily="34" charset="0"/>
              </a:rPr>
              <a:t>Petrobras: Classificação combinada 4 (2º em ROC + 1º em P/L)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Bahnschrift Light SemiCondensed" panose="020B0502040204020203" pitchFamily="34" charset="0"/>
              </a:rPr>
              <a:t>Itaú Unibanco: Classificação combinada 6 (3º em ROC + 3º em P/L)</a:t>
            </a:r>
            <a:endParaRPr lang="pt-BR" sz="1600" b="1" dirty="0"/>
          </a:p>
          <a:p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A5197-9F9B-0A8E-51FC-AB5CEFA6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D8AAF-9D06-FBFC-95F9-981DBEF9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70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Light SemiCondensed" panose="020B0502040204020203" pitchFamily="34" charset="0"/>
              </a:rPr>
              <a:t>Conclusão</a:t>
            </a:r>
            <a:endParaRPr lang="pt-BR" sz="2400" b="1" dirty="0"/>
          </a:p>
          <a:p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E70E77-DC59-EE17-694F-A086AF178BB6}"/>
              </a:ext>
            </a:extLst>
          </p:cNvPr>
          <p:cNvSpPr txBox="1"/>
          <p:nvPr/>
        </p:nvSpPr>
        <p:spPr>
          <a:xfrm>
            <a:off x="1200672" y="3544964"/>
            <a:ext cx="729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A Fórmula Mágica de Joel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 oferece uma abordagem prática para identificar ações subvalorizadas com alto potencial de retorno. Aplicar essa metodologia no contexto brasileiro pode ajudar investidores a selecionar ações que combinam um alto retorno sobre o capital com um preço atrativo, proporcionando uma estratégia de investimento robusta e eficiente.</a:t>
            </a: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10CE4-F7D4-7E92-DF27-CEFD659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D5078-7030-9D8D-C828-CB43F067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876C25-54FF-E709-54A2-D0F2FBB9D1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FC2266-A0D3-C308-0C6A-6924D4580177}"/>
              </a:ext>
            </a:extLst>
          </p:cNvPr>
          <p:cNvSpPr txBox="1"/>
          <p:nvPr/>
        </p:nvSpPr>
        <p:spPr>
          <a:xfrm>
            <a:off x="1152525" y="7002379"/>
            <a:ext cx="7296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Metodologia Mista de Décio Bazin e Joel </a:t>
            </a:r>
            <a:r>
              <a:rPr lang="pt-BR" sz="7200" b="1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Greenblatt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11914B-8FA2-6DF6-4291-A3BDC955827C}"/>
              </a:ext>
            </a:extLst>
          </p:cNvPr>
          <p:cNvSpPr txBox="1"/>
          <p:nvPr/>
        </p:nvSpPr>
        <p:spPr>
          <a:xfrm>
            <a:off x="1152525" y="1064334"/>
            <a:ext cx="72961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chemeClr val="bg2"/>
                  </a:solidFill>
                </a:ln>
                <a:noFill/>
                <a:latin typeface="Arial Black" panose="020B0A04020102020204" pitchFamily="34" charset="0"/>
              </a:rPr>
              <a:t>03</a:t>
            </a:r>
            <a:endParaRPr lang="pt-BR" sz="8800" b="1" dirty="0">
              <a:ln>
                <a:solidFill>
                  <a:schemeClr val="bg2"/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3A2AE8-40AB-AA87-CBFC-FB4A60BD73D1}"/>
              </a:ext>
            </a:extLst>
          </p:cNvPr>
          <p:cNvSpPr/>
          <p:nvPr/>
        </p:nvSpPr>
        <p:spPr>
          <a:xfrm>
            <a:off x="649705" y="6283247"/>
            <a:ext cx="8301790" cy="26193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11BB45-E813-DDB4-7AC5-D132441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D959F-B201-53C6-25FD-F3EAA66E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5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Fundamentos da Metodologia Mista</a:t>
            </a:r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EA6932-0BCC-6571-F2E5-464FF6D9B2F6}"/>
              </a:ext>
            </a:extLst>
          </p:cNvPr>
          <p:cNvSpPr txBox="1"/>
          <p:nvPr/>
        </p:nvSpPr>
        <p:spPr>
          <a:xfrm>
            <a:off x="1200672" y="3656994"/>
            <a:ext cx="729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Esta metodologia combina a abordagem de Décio Bazin, que prioriza o rendimento de dividendos e a solidez financeira, com a estratégia de Joel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, que se concentra no Retorno sobre o Capital (ROC). A metodologia busca identificar empresas que não apenas pagam bons dividendos, mas também utilizam seu capital de forma eficiente para gerar lucros.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152525" y="2298130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Bahnschrift Light SemiCondensed" panose="020B0502040204020203" pitchFamily="34" charset="0"/>
              </a:rPr>
              <a:t>Décio Bazin x Joel </a:t>
            </a:r>
            <a:r>
              <a:rPr lang="pt-BR" sz="3200" i="1" dirty="0" err="1">
                <a:latin typeface="Bahnschrift Light SemiCondensed" panose="020B0502040204020203" pitchFamily="34" charset="0"/>
              </a:rPr>
              <a:t>Greenblatt</a:t>
            </a:r>
            <a:endParaRPr lang="pt-BR" sz="3200" i="1" dirty="0"/>
          </a:p>
          <a:p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7714416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 da Metodologia Mista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780E5E-8FAE-A021-6786-66DBF10BF9D9}"/>
              </a:ext>
            </a:extLst>
          </p:cNvPr>
          <p:cNvSpPr txBox="1"/>
          <p:nvPr/>
        </p:nvSpPr>
        <p:spPr>
          <a:xfrm>
            <a:off x="1200672" y="8924401"/>
            <a:ext cx="729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Esta metodologia combina a abordagem de Décio Bazin, que prioriza o rendimento de dividendos e a solidez financeira, com a estratégia de Joel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, que se concentra no Retorno sobre o Capital (ROC). A metodologia busca identificar empresas que não apenas pagam bons dividendos, mas também utilizam seu capital de forma eficiente para gerar lucros.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348C493-3D6E-AE8A-B3AB-950F958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B97373B-853E-68C9-8088-32AD0C90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89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 da Metodologia Mista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Seleção Inicial com Foco em Dividendos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5185962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Verificação da Solidez Financeira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Critério de Bazin: Escolha empresas que pagam dividendos regularmente, com um </a:t>
            </a: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 (rendimento de dividendos) mínimo de 6%.</a:t>
            </a:r>
            <a:r>
              <a:rPr lang="pt-BR" sz="1600" dirty="0">
                <a:latin typeface="Bahnschrift Light SemiCondensed" panose="020B0502040204020203" pitchFamily="34" charset="0"/>
              </a:rPr>
              <a:t>.</a:t>
            </a:r>
            <a:endParaRPr lang="pt-BR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50CAED-98BB-3492-70D3-9F0710386E85}"/>
              </a:ext>
            </a:extLst>
          </p:cNvPr>
          <p:cNvSpPr txBox="1"/>
          <p:nvPr/>
        </p:nvSpPr>
        <p:spPr>
          <a:xfrm>
            <a:off x="1190750" y="6262735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Critério de Bazin: Analise a saúde financeira da empresa, focando em indicadores como lucro líquido, endividamento e fluxo de caixa.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2E8324-1DAD-C15E-577E-85836C863701}"/>
              </a:ext>
            </a:extLst>
          </p:cNvPr>
          <p:cNvSpPr txBox="1"/>
          <p:nvPr/>
        </p:nvSpPr>
        <p:spPr>
          <a:xfrm>
            <a:off x="1200672" y="8230371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Cálculo do Retorno sobre o Capital (ROC)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5F1DCE-F38C-467D-59B8-47B85083365C}"/>
              </a:ext>
            </a:extLst>
          </p:cNvPr>
          <p:cNvSpPr txBox="1"/>
          <p:nvPr/>
        </p:nvSpPr>
        <p:spPr>
          <a:xfrm>
            <a:off x="1200672" y="9089192"/>
            <a:ext cx="72961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Critério de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: Calcule o ROC como o lucro operacional antes dos impostos dividido pelo capital empregado (ativos totais menos passivos correntes).</a:t>
            </a:r>
          </a:p>
          <a:p>
            <a:endParaRPr lang="pt-BR" sz="2400" dirty="0">
              <a:latin typeface="Bahnschrift Light SemiCondensed" panose="020B0502040204020203" pitchFamily="34" charset="0"/>
            </a:endParaRPr>
          </a:p>
          <a:p>
            <a:r>
              <a:rPr lang="pt-BR" b="1" dirty="0"/>
              <a:t>Exemplo: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Para a Magazine Luiza (MGLU3), se o lucro operacional é R$ 1 bilhão e o capital empregado é R$ 5 bilhões, o ROC seria 20%.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3A7A4F0-D557-6D0E-DFDB-47195591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1073FD7-5F30-3CAA-D383-54E0E95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9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 da Metodologia Mista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Classificação das Empresas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6805212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Diversificação do Portfólio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As empresas são classificadas com base em dois fatores principais: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 (Bazin)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ROC (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)</a:t>
            </a:r>
          </a:p>
          <a:p>
            <a:endParaRPr lang="pt-BR" sz="2400" dirty="0">
              <a:latin typeface="Bahnschrift Light SemiCondensed" panose="020B0502040204020203" pitchFamily="34" charset="0"/>
            </a:endParaRPr>
          </a:p>
          <a:p>
            <a:r>
              <a:rPr lang="pt-BR" sz="2400" dirty="0">
                <a:latin typeface="Bahnschrift Light SemiCondensed" panose="020B0502040204020203" pitchFamily="34" charset="0"/>
              </a:rPr>
              <a:t>A pontuação final é feita de forma a somar as classificações para obter uma pontuação combinada.</a:t>
            </a:r>
            <a:endParaRPr lang="pt-BR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50CAED-98BB-3492-70D3-9F0710386E85}"/>
              </a:ext>
            </a:extLst>
          </p:cNvPr>
          <p:cNvSpPr txBox="1"/>
          <p:nvPr/>
        </p:nvSpPr>
        <p:spPr>
          <a:xfrm>
            <a:off x="1190750" y="7881985"/>
            <a:ext cx="729615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Critério de Bazin e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: Diversifique o portfólio investindo em diferentes setores e mantendo uma seleção das 20 a 30 melhores empresas com base na classificação combinada.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r>
              <a:rPr lang="pt-BR" b="1" dirty="0"/>
              <a:t>Dica:</a:t>
            </a:r>
          </a:p>
          <a:p>
            <a:r>
              <a:rPr lang="pt-BR" sz="1600" dirty="0">
                <a:latin typeface="Bahnschrift Light SemiCondensed" panose="020B0502040204020203" pitchFamily="34" charset="0"/>
              </a:rPr>
              <a:t>Não concentre todos os investimentos em um único setor para mitigar riscos.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3808A6F-B1E8-64D3-1F73-954D2A92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78700-6F69-50D7-44D2-68D3A770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6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Detalhamento do Cálculo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Magazine Luiza (MGLU3)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: 6.5% (Classificação: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ROC: 20% (Classificação: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Rank Combinado: 2 + 2 = 4</a:t>
            </a:r>
            <a:endParaRPr lang="pt-BR" sz="16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4B5DE3-4530-2FC7-47A9-F4FE03029FD2}"/>
              </a:ext>
            </a:extLst>
          </p:cNvPr>
          <p:cNvSpPr txBox="1"/>
          <p:nvPr/>
        </p:nvSpPr>
        <p:spPr>
          <a:xfrm>
            <a:off x="1210594" y="5486683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Petrobras (PETR4)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44658E-CD2B-1D60-0501-A3764DA8E397}"/>
              </a:ext>
            </a:extLst>
          </p:cNvPr>
          <p:cNvSpPr txBox="1"/>
          <p:nvPr/>
        </p:nvSpPr>
        <p:spPr>
          <a:xfrm>
            <a:off x="1200672" y="6393094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: 7% (Classificação: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ROC: 25% (Classificação: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Rank Combinado: 1 + 1 = 2</a:t>
            </a:r>
            <a:endParaRPr lang="pt-BR" sz="16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47A827-0C51-2025-AAAC-9C81E18B5CC2}"/>
              </a:ext>
            </a:extLst>
          </p:cNvPr>
          <p:cNvSpPr txBox="1"/>
          <p:nvPr/>
        </p:nvSpPr>
        <p:spPr>
          <a:xfrm>
            <a:off x="1277666" y="8705055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Itaú Unibanco (ITUB4)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C8956B-CB67-0F6F-F103-744E66B86AC3}"/>
              </a:ext>
            </a:extLst>
          </p:cNvPr>
          <p:cNvSpPr txBox="1"/>
          <p:nvPr/>
        </p:nvSpPr>
        <p:spPr>
          <a:xfrm>
            <a:off x="1267744" y="9611466"/>
            <a:ext cx="729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: 6.2% (Classificação: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ROC: 18% (Classificação: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Rank Combinado: 3 + 3 = 6</a:t>
            </a:r>
            <a:endParaRPr lang="pt-BR" sz="1600" b="1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4B715E5-13F3-D860-1696-24B42075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B0C68B1-F526-5DB3-D274-263604E3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58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Conclusão</a:t>
            </a:r>
            <a:endParaRPr lang="pt-BR" sz="1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046750" y="3428320"/>
            <a:ext cx="7296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A metodologia mista de Décio Bazin e Joel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 combina o foco em dividendos e solidez financeira com a análise de retorno sobre o capital. Esta abordagem permite identificar empresas com bom potencial de retorno e estabilidade, proporcionando uma estratégia de investimento equilibrada e robusta. A classificação combinada baseada no </a:t>
            </a: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 e no ROC oferece um método simples e eficaz para selecionar as melhores ações.</a:t>
            </a:r>
            <a:endParaRPr lang="pt-BR" sz="1600" b="1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B22E-2BB3-0AD1-AE7F-0F5E9F66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C6E390-F644-60F2-9D27-91F1734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4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Light SemiCondensed" panose="020B0502040204020203" pitchFamily="34" charset="0"/>
              </a:rPr>
              <a:t>Introdução</a:t>
            </a:r>
            <a:endParaRPr lang="pt-BR" sz="2400" b="1" dirty="0"/>
          </a:p>
          <a:p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EA6932-0BCC-6571-F2E5-464FF6D9B2F6}"/>
              </a:ext>
            </a:extLst>
          </p:cNvPr>
          <p:cNvSpPr txBox="1"/>
          <p:nvPr/>
        </p:nvSpPr>
        <p:spPr>
          <a:xfrm>
            <a:off x="1200672" y="3650817"/>
            <a:ext cx="7296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Investir na bolsa de valores pode ser desafiador, especialmente quando buscamos identificar ações baratas e promissoras. A nossa metodologia mista de Décio Bazin e Joel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 oferece uma abordagem eficaz para encontrar essas oportunidades.</a:t>
            </a:r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sz="2400" dirty="0">
                <a:latin typeface="Bahnschrift Light SemiCondensed" panose="020B0502040204020203" pitchFamily="34" charset="0"/>
              </a:rPr>
              <a:t>A combinação dessas duas metodologias permite selecionar empresas que pagam bons dividendos e têm alta eficiência operacional, criando um portfólio diversificado de ações baratas e promissoras. A seguir, detalharemos os passos para implementar essa estratégia, incluindo a seleção inicial com foco em dividendos, verificação da solidez financeira e cálculo do ROC.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C5A86-F9EE-5564-84FD-85CE0CB5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B3A84-2613-3C58-E3E0-DBB550D4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3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876C25-54FF-E709-54A2-D0F2FBB9D1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FC2266-A0D3-C308-0C6A-6924D4580177}"/>
              </a:ext>
            </a:extLst>
          </p:cNvPr>
          <p:cNvSpPr txBox="1"/>
          <p:nvPr/>
        </p:nvSpPr>
        <p:spPr>
          <a:xfrm>
            <a:off x="1152525" y="7002379"/>
            <a:ext cx="7296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Décio Bazin: A Vida e a Metodologia de um Investidor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11914B-8FA2-6DF6-4291-A3BDC955827C}"/>
              </a:ext>
            </a:extLst>
          </p:cNvPr>
          <p:cNvSpPr txBox="1"/>
          <p:nvPr/>
        </p:nvSpPr>
        <p:spPr>
          <a:xfrm>
            <a:off x="1152525" y="1064334"/>
            <a:ext cx="72961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chemeClr val="bg2"/>
                  </a:solidFill>
                </a:ln>
                <a:noFill/>
                <a:latin typeface="Arial Black" panose="020B0A04020102020204" pitchFamily="34" charset="0"/>
              </a:rPr>
              <a:t>01</a:t>
            </a:r>
            <a:endParaRPr lang="pt-BR" sz="8800" b="1" dirty="0">
              <a:ln>
                <a:solidFill>
                  <a:schemeClr val="bg2"/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3A2AE8-40AB-AA87-CBFC-FB4A60BD73D1}"/>
              </a:ext>
            </a:extLst>
          </p:cNvPr>
          <p:cNvSpPr/>
          <p:nvPr/>
        </p:nvSpPr>
        <p:spPr>
          <a:xfrm>
            <a:off x="649705" y="6283247"/>
            <a:ext cx="8301790" cy="26193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05FCA-496A-F60F-8D34-EA488035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68633-E175-AF93-5269-6B27148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19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A Metodologia de Décio Bazin</a:t>
            </a:r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EA6932-0BCC-6571-F2E5-464FF6D9B2F6}"/>
              </a:ext>
            </a:extLst>
          </p:cNvPr>
          <p:cNvSpPr txBox="1"/>
          <p:nvPr/>
        </p:nvSpPr>
        <p:spPr>
          <a:xfrm>
            <a:off x="1200672" y="3656994"/>
            <a:ext cx="729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Décio Bazin nasceu em 1932 e iniciou sua carreira como jornalista econômico. Com o tempo, ele se tornou um investidor renomado, compartilhando suas experiências e estratégias através de livros e colunas em jornais. Sua abordagem pragmática e direta fez com que suas ideias fossem acessíveis a investidores de todos os níveis.</a:t>
            </a:r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152525" y="2298130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Bahnschrift Light SemiCondensed" panose="020B0502040204020203" pitchFamily="34" charset="0"/>
              </a:rPr>
              <a:t>Quem foi Décio Bazin?</a:t>
            </a:r>
            <a:endParaRPr lang="pt-BR" sz="3200" i="1" dirty="0"/>
          </a:p>
          <a:p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6739407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Bahnschrift Light SemiCondensed" panose="020B0502040204020203" pitchFamily="34" charset="0"/>
              </a:rPr>
              <a:t>Metodologia</a:t>
            </a:r>
            <a:endParaRPr lang="pt-BR" sz="3200" i="1" dirty="0"/>
          </a:p>
          <a:p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836759-B959-8A94-A7FC-905FC8132B23}"/>
              </a:ext>
            </a:extLst>
          </p:cNvPr>
          <p:cNvSpPr txBox="1"/>
          <p:nvPr/>
        </p:nvSpPr>
        <p:spPr>
          <a:xfrm>
            <a:off x="1200672" y="8079740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A metodologia de Bazin é centrada em três princípios básicos:</a:t>
            </a:r>
          </a:p>
          <a:p>
            <a:endParaRPr lang="pt-BR" sz="2400" dirty="0">
              <a:latin typeface="Bahnschrift Light SemiCondensed" panose="020B0502040204020203" pitchFamily="34" charset="0"/>
            </a:endParaRPr>
          </a:p>
          <a:p>
            <a:r>
              <a:rPr lang="pt-BR" sz="2400" dirty="0">
                <a:latin typeface="Bahnschrift Light SemiCondensed" panose="020B0502040204020203" pitchFamily="34" charset="0"/>
              </a:rPr>
              <a:t>1 - </a:t>
            </a:r>
            <a:r>
              <a:rPr lang="pt-BR" sz="2400" b="1" dirty="0">
                <a:latin typeface="Bahnschrift Light SemiCondensed" panose="020B0502040204020203" pitchFamily="34" charset="0"/>
              </a:rPr>
              <a:t>Dividendos Consistentes</a:t>
            </a:r>
          </a:p>
          <a:p>
            <a:r>
              <a:rPr lang="pt-BR" sz="2400" dirty="0">
                <a:latin typeface="Bahnschrift Light SemiCondensed" panose="020B0502040204020203" pitchFamily="34" charset="0"/>
              </a:rPr>
              <a:t>2 - </a:t>
            </a:r>
            <a:r>
              <a:rPr lang="pt-BR" sz="2400" b="1" dirty="0">
                <a:latin typeface="Bahnschrift Light SemiCondensed" panose="020B0502040204020203" pitchFamily="34" charset="0"/>
              </a:rPr>
              <a:t>Diversificação</a:t>
            </a:r>
          </a:p>
          <a:p>
            <a:r>
              <a:rPr lang="pt-BR" sz="2400" dirty="0">
                <a:latin typeface="Bahnschrift Light SemiCondensed" panose="020B0502040204020203" pitchFamily="34" charset="0"/>
              </a:rPr>
              <a:t>3 - </a:t>
            </a:r>
            <a:r>
              <a:rPr lang="pt-BR" sz="2400" b="1" dirty="0">
                <a:latin typeface="Bahnschrift Light SemiCondensed" panose="020B0502040204020203" pitchFamily="34" charset="0"/>
              </a:rPr>
              <a:t>Valorização da Empresa</a:t>
            </a:r>
            <a:r>
              <a:rPr lang="pt-BR" b="1" dirty="0"/>
              <a:t> 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136050-B86D-92E4-D1DC-BBB159EE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32106-8C12-FC57-81E7-D018E5A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07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Seleção de Ações com Dividendos Consistentes</a:t>
            </a:r>
            <a:r>
              <a:rPr lang="pt-BR" sz="1600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7848086"/>
            <a:ext cx="72961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Análise da Saúde Financeira da Empresa</a:t>
            </a:r>
          </a:p>
          <a:p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Procure empresas que têm um histórico de pagamento de dividendos consistentemente ao longo dos anos.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Bazin recomendava que o </a:t>
            </a:r>
            <a:r>
              <a:rPr lang="pt-BR" sz="2400" dirty="0" err="1">
                <a:latin typeface="Bahnschrift Light SemiCondensed" panose="020B0502040204020203" pitchFamily="34" charset="0"/>
              </a:rPr>
              <a:t>dividend</a:t>
            </a:r>
            <a:r>
              <a:rPr lang="pt-BR" sz="2400" dirty="0">
                <a:latin typeface="Bahnschrift Light SemiCondensed" panose="020B0502040204020203" pitchFamily="34" charset="0"/>
              </a:rPr>
              <a:t> </a:t>
            </a:r>
            <a:r>
              <a:rPr lang="pt-BR" sz="2400" dirty="0" err="1">
                <a:latin typeface="Bahnschrift Light SemiCondensed" panose="020B0502040204020203" pitchFamily="34" charset="0"/>
              </a:rPr>
              <a:t>yield</a:t>
            </a:r>
            <a:r>
              <a:rPr lang="pt-BR" sz="2400" dirty="0">
                <a:latin typeface="Bahnschrift Light SemiCondensed" panose="020B0502040204020203" pitchFamily="34" charset="0"/>
              </a:rPr>
              <a:t> (rendimento de dividendos) fosse de pelo menos 6% ao ano.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Exemplo Real:</a:t>
            </a:r>
          </a:p>
          <a:p>
            <a:r>
              <a:rPr lang="pt-BR" sz="1600" dirty="0"/>
              <a:t>Um exemplo prático seria a </a:t>
            </a:r>
            <a:r>
              <a:rPr lang="pt-BR" sz="1600" dirty="0" err="1"/>
              <a:t>Taesa</a:t>
            </a:r>
            <a:r>
              <a:rPr lang="pt-BR" sz="1600" dirty="0"/>
              <a:t> (TAEE11), uma das maiores empresas de transmissão de energia do Brasil. </a:t>
            </a:r>
            <a:r>
              <a:rPr lang="pt-BR" sz="1600" dirty="0" err="1"/>
              <a:t>Taesa</a:t>
            </a:r>
            <a:r>
              <a:rPr lang="pt-BR" sz="1600" dirty="0"/>
              <a:t> é conhecida por pagar dividendos regulares e altos, frequentemente superando a marca dos 6% ao ano, tornando-se uma escolha atrativa para investidores que seguem a metodologia de Bazin.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50CAED-98BB-3492-70D3-9F0710386E85}"/>
              </a:ext>
            </a:extLst>
          </p:cNvPr>
          <p:cNvSpPr txBox="1"/>
          <p:nvPr/>
        </p:nvSpPr>
        <p:spPr>
          <a:xfrm>
            <a:off x="1190750" y="8991899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Analise os principais indicadores financeiros, como lucro líquido, endividamento e fluxo de caixa.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Empresas com bons fundamentos financeiros são mais propensas a manter e aumentar o pagamento de dividendos.</a:t>
            </a: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5505-19EE-B831-12BD-7E4ECE2E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A9EA3-2210-260E-AC85-35B056DE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Passo a Passo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200672" y="2298130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Diversifique seu Portfólio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5937463"/>
            <a:ext cx="729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Bahnschrift Light SemiCondensed" panose="020B0502040204020203" pitchFamily="34" charset="0"/>
              </a:rPr>
              <a:t>Procure Empresas Subvalorizadas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B028C-63C6-BFAE-F49C-1B97A4B93A05}"/>
              </a:ext>
            </a:extLst>
          </p:cNvPr>
          <p:cNvSpPr txBox="1"/>
          <p:nvPr/>
        </p:nvSpPr>
        <p:spPr>
          <a:xfrm>
            <a:off x="1190750" y="3204541"/>
            <a:ext cx="72961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Invista em diferentes setores para reduzir o risco de seu portfólio.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A diversificação protege contra perdas significativas em um setor específico.</a:t>
            </a:r>
            <a:endParaRPr lang="pt-BR" b="1" dirty="0"/>
          </a:p>
          <a:p>
            <a:endParaRPr lang="pt-BR" b="1" dirty="0"/>
          </a:p>
          <a:p>
            <a:r>
              <a:rPr lang="pt-BR" sz="16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50CAED-98BB-3492-70D3-9F0710386E85}"/>
              </a:ext>
            </a:extLst>
          </p:cNvPr>
          <p:cNvSpPr txBox="1"/>
          <p:nvPr/>
        </p:nvSpPr>
        <p:spPr>
          <a:xfrm>
            <a:off x="1152525" y="6737682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Invista em empresas que estão subvalorizadas pelo mercado mas que possuem bons fundamentos.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Isso pode ser identificado através da análise de indicadores como o P/L (preço sobre lucro), P/VPA (preço sobre valor patrimonial) e outros.</a:t>
            </a: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0D36A6-CD78-4925-BEB6-A19E6822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E3A0B8-51C1-B431-ED1F-67BBA8E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7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Light SemiCondensed" panose="020B0502040204020203" pitchFamily="34" charset="0"/>
              </a:rPr>
              <a:t>Conclusão</a:t>
            </a:r>
            <a:endParaRPr lang="pt-BR" sz="2400" b="1" dirty="0"/>
          </a:p>
          <a:p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E70E77-DC59-EE17-694F-A086AF178BB6}"/>
              </a:ext>
            </a:extLst>
          </p:cNvPr>
          <p:cNvSpPr txBox="1"/>
          <p:nvPr/>
        </p:nvSpPr>
        <p:spPr>
          <a:xfrm>
            <a:off x="1200672" y="3544964"/>
            <a:ext cx="729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Seguindo esses passos, você pode construir um portfólio sólido e rentável na bolsa de valores brasileira. A chave está na simplicidade: focar em dividendos consistentes, diversificação, e investir em empresas com bons fundamentos e potencial de valorização. Com disciplina e análise contínua, você pode alcançar bons resultados no mercado de renda variável.</a:t>
            </a: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384AB2-4541-8267-678B-93550536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F318B1-43B9-3A0C-442F-DD7B3C54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9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876C25-54FF-E709-54A2-D0F2FBB9D1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FC2266-A0D3-C308-0C6A-6924D4580177}"/>
              </a:ext>
            </a:extLst>
          </p:cNvPr>
          <p:cNvSpPr txBox="1"/>
          <p:nvPr/>
        </p:nvSpPr>
        <p:spPr>
          <a:xfrm>
            <a:off x="1152525" y="7002379"/>
            <a:ext cx="729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Joel </a:t>
            </a:r>
            <a:r>
              <a:rPr lang="pt-BR" sz="7200" b="1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Greenblatt</a:t>
            </a:r>
            <a:r>
              <a:rPr lang="pt-BR" sz="7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e a Fórmula Mágica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11914B-8FA2-6DF6-4291-A3BDC955827C}"/>
              </a:ext>
            </a:extLst>
          </p:cNvPr>
          <p:cNvSpPr txBox="1"/>
          <p:nvPr/>
        </p:nvSpPr>
        <p:spPr>
          <a:xfrm>
            <a:off x="1152525" y="1064334"/>
            <a:ext cx="72961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>
                <a:ln>
                  <a:solidFill>
                    <a:schemeClr val="bg2"/>
                  </a:solidFill>
                </a:ln>
                <a:noFill/>
                <a:latin typeface="Arial Black" panose="020B0A04020102020204" pitchFamily="34" charset="0"/>
              </a:rPr>
              <a:t>02</a:t>
            </a:r>
            <a:endParaRPr lang="pt-BR" sz="8800" b="1" dirty="0">
              <a:ln>
                <a:solidFill>
                  <a:schemeClr val="bg2"/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3A2AE8-40AB-AA87-CBFC-FB4A60BD73D1}"/>
              </a:ext>
            </a:extLst>
          </p:cNvPr>
          <p:cNvSpPr/>
          <p:nvPr/>
        </p:nvSpPr>
        <p:spPr>
          <a:xfrm>
            <a:off x="649705" y="6283247"/>
            <a:ext cx="8301790" cy="26193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F4A038-D500-6332-1D0C-D8A634B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4F3C4-A9D3-B592-7B5A-16237857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0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1FED33-9D03-1F5F-B50B-D43A69686325}"/>
              </a:ext>
            </a:extLst>
          </p:cNvPr>
          <p:cNvSpPr txBox="1"/>
          <p:nvPr/>
        </p:nvSpPr>
        <p:spPr>
          <a:xfrm>
            <a:off x="1200672" y="1044829"/>
            <a:ext cx="729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Light SemiCondensed" panose="020B0502040204020203" pitchFamily="34" charset="0"/>
              </a:rPr>
              <a:t>A Metodologia da Fórmula Mágica</a:t>
            </a:r>
            <a:endParaRPr lang="pt-BR" sz="1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EA6932-0BCC-6571-F2E5-464FF6D9B2F6}"/>
              </a:ext>
            </a:extLst>
          </p:cNvPr>
          <p:cNvSpPr txBox="1"/>
          <p:nvPr/>
        </p:nvSpPr>
        <p:spPr>
          <a:xfrm>
            <a:off x="1200672" y="3656994"/>
            <a:ext cx="7296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Joel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 nasceu em 1957 e é formado em Administração de Empresas pela Universidade da Pensilvânia. Ele fundou a Gotham Capital, um fundo de hedge de sucesso, e é autor de vários livros sobre investimentos. Seu livro mais famoso, "The Little Book </a:t>
            </a:r>
            <a:r>
              <a:rPr lang="pt-BR" sz="2400" dirty="0" err="1">
                <a:latin typeface="Bahnschrift Light SemiCondensed" panose="020B0502040204020203" pitchFamily="34" charset="0"/>
              </a:rPr>
              <a:t>That</a:t>
            </a:r>
            <a:r>
              <a:rPr lang="pt-BR" sz="2400" dirty="0">
                <a:latin typeface="Bahnschrift Light SemiCondensed" panose="020B0502040204020203" pitchFamily="34" charset="0"/>
              </a:rPr>
              <a:t> Beats </a:t>
            </a:r>
            <a:r>
              <a:rPr lang="pt-BR" sz="2400" dirty="0" err="1">
                <a:latin typeface="Bahnschrift Light SemiCondensed" panose="020B0502040204020203" pitchFamily="34" charset="0"/>
              </a:rPr>
              <a:t>the</a:t>
            </a:r>
            <a:r>
              <a:rPr lang="pt-BR" sz="2400" dirty="0">
                <a:latin typeface="Bahnschrift Light SemiCondensed" panose="020B0502040204020203" pitchFamily="34" charset="0"/>
              </a:rPr>
              <a:t> Market" (O Pequeno Livro que Bate o Mercado), apresenta a "Fórmula Mágica", uma estratégia de investimento que se tornou amplamente popular.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1B9B59-4CE8-C243-C464-B7D8E681D91C}"/>
              </a:ext>
            </a:extLst>
          </p:cNvPr>
          <p:cNvSpPr txBox="1"/>
          <p:nvPr/>
        </p:nvSpPr>
        <p:spPr>
          <a:xfrm>
            <a:off x="1152525" y="2298130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Bahnschrift Light SemiCondensed" panose="020B0502040204020203" pitchFamily="34" charset="0"/>
              </a:rPr>
              <a:t>Quem é Joel </a:t>
            </a:r>
            <a:r>
              <a:rPr lang="pt-BR" sz="3200" i="1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3200" i="1" dirty="0">
                <a:latin typeface="Bahnschrift Light SemiCondensed" panose="020B0502040204020203" pitchFamily="34" charset="0"/>
              </a:rPr>
              <a:t>?</a:t>
            </a:r>
            <a:endParaRPr lang="pt-BR" sz="3200" i="1" dirty="0"/>
          </a:p>
          <a:p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9905B-68C2-EC3F-DA5A-469EEF9DE3AC}"/>
              </a:ext>
            </a:extLst>
          </p:cNvPr>
          <p:cNvSpPr/>
          <p:nvPr/>
        </p:nvSpPr>
        <p:spPr>
          <a:xfrm>
            <a:off x="1046750" y="16123"/>
            <a:ext cx="144000" cy="169200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</a:schemeClr>
              </a:gs>
              <a:gs pos="2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85000"/>
                  <a:lumOff val="15000"/>
                </a:schemeClr>
              </a:gs>
              <a:gs pos="66896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A4A6E-C678-836C-5494-E632B71BBE32}"/>
              </a:ext>
            </a:extLst>
          </p:cNvPr>
          <p:cNvSpPr txBox="1"/>
          <p:nvPr/>
        </p:nvSpPr>
        <p:spPr>
          <a:xfrm>
            <a:off x="1200672" y="7714416"/>
            <a:ext cx="7296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Bahnschrift Light SemiCondensed" panose="020B0502040204020203" pitchFamily="34" charset="0"/>
              </a:rPr>
              <a:t>Fórmula Mágica</a:t>
            </a:r>
            <a:endParaRPr lang="pt-BR" sz="3200" i="1" dirty="0"/>
          </a:p>
          <a:p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836759-B959-8A94-A7FC-905FC8132B23}"/>
              </a:ext>
            </a:extLst>
          </p:cNvPr>
          <p:cNvSpPr txBox="1"/>
          <p:nvPr/>
        </p:nvSpPr>
        <p:spPr>
          <a:xfrm>
            <a:off x="1200672" y="8593084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 SemiCondensed" panose="020B0502040204020203" pitchFamily="34" charset="0"/>
              </a:rPr>
              <a:t>A Fórmula Mágica de </a:t>
            </a:r>
            <a:r>
              <a:rPr lang="pt-BR" sz="2400" dirty="0" err="1">
                <a:latin typeface="Bahnschrift Light SemiCondensed" panose="020B0502040204020203" pitchFamily="34" charset="0"/>
              </a:rPr>
              <a:t>Greenblatt</a:t>
            </a:r>
            <a:r>
              <a:rPr lang="pt-BR" sz="2400" dirty="0">
                <a:latin typeface="Bahnschrift Light SemiCondensed" panose="020B0502040204020203" pitchFamily="34" charset="0"/>
              </a:rPr>
              <a:t> se baseia em dois critérios principais para selecionar ações:</a:t>
            </a:r>
          </a:p>
          <a:p>
            <a:endParaRPr lang="pt-BR" sz="24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Alto Retorno sobre o Capital (ROC)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Light SemiCondensed" panose="020B0502040204020203" pitchFamily="34" charset="0"/>
              </a:rPr>
              <a:t>Baixo Preço/Lucro (P/L)</a:t>
            </a:r>
            <a:endParaRPr lang="pt-BR" b="1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6E3119-1F13-6B15-7B86-2E9B088A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Tesouros Escondidos - Eduardo Silvestre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643B42-6C44-C44D-0B3A-B3A1899E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B3E5-9F7B-424C-B67C-2E82AB390A4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35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1804</Words>
  <Application>Microsoft Office PowerPoint</Application>
  <PresentationFormat>Papel A3 (297 x 420 mm)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Aptos</vt:lpstr>
      <vt:lpstr>Aptos Display</vt:lpstr>
      <vt:lpstr>Arial</vt:lpstr>
      <vt:lpstr>Arial Black</vt:lpstr>
      <vt:lpstr>Bahnschrift Light SemiCondensed</vt:lpstr>
      <vt:lpstr>Bahnschrift SemiBold Condensed</vt:lpstr>
      <vt:lpstr>Magneto</vt:lpstr>
      <vt:lpstr>Showcard Gothic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 DE JESUS SILVESTRE</dc:creator>
  <cp:lastModifiedBy>EDUARDO DE JESUS SILVESTRE</cp:lastModifiedBy>
  <cp:revision>16</cp:revision>
  <dcterms:created xsi:type="dcterms:W3CDTF">2024-05-16T20:15:43Z</dcterms:created>
  <dcterms:modified xsi:type="dcterms:W3CDTF">2024-05-20T13:24:47Z</dcterms:modified>
</cp:coreProperties>
</file>