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D7"/>
    <a:srgbClr val="FFEFEF"/>
    <a:srgbClr val="404040"/>
    <a:srgbClr val="D65132"/>
    <a:srgbClr val="F0F0F0"/>
    <a:srgbClr val="F10B05"/>
    <a:srgbClr val="DC481A"/>
    <a:srgbClr val="F08230"/>
    <a:srgbClr val="5299DA"/>
    <a:srgbClr val="4D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F88E1-831A-483B-8A0E-F41845D7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848B6C7-0CEF-4613-BF48-8526FBC4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8F97-034F-4BA8-9F51-D69B7015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A8510-D46C-4C44-B2C8-6E182016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52AA8-530B-4FF9-9CB7-EF0BBEA4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804AB-279F-4912-A1CB-BE97458C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43702B-51E9-431C-8155-CBA663DC3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23063-2BC9-4A70-A083-3AA221B6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9A6C2-0491-46C5-B69B-C8DA3EF4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C5346-3AD0-4378-A9CE-CF77C7AF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2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2AF1B5-84A8-410D-9316-9F990414B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153B1C-D23F-4D6C-9DE5-9FB0AD5D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E8400-B49A-4029-8F77-E803B5F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AD5386-EEBC-454C-86D1-5AA6AA5A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56ED32-5892-4F92-81C4-2A9A9E52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2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34DB2-7A5D-42DB-85FD-226CBA85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24C2E5-DB16-4DF9-932E-AB7AE611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E37ED-E8A3-4898-896D-100E97E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F7331-B337-426F-A54A-5B168B9E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5BCF1-E1C0-4CB5-AF5E-18D7A485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8D8E5-5491-42B3-AF61-B166E108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60B6E8-3BB1-44FE-9F0C-83DC6F6C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1FC2A-3854-4AD6-B3D4-B3426394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31327-52E4-4A25-82CA-3CD8588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E4D2C-F351-4093-BCF1-68B8DE05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0B228-9CD8-44DB-8DFA-553A9214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B716E-D29F-452A-B191-4EF9F88A5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96DA2C-0F64-45E7-94E4-3F1E934B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BCE43-FCC6-476B-ACD2-2CD92696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206381-E87C-4F18-94EA-699A82A6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8E42E9-2B96-45E6-BA41-2FEAB868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3AFC5-3905-4303-8F07-FD363F35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A120F-4EA7-4360-AB7F-3A2D18FC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960A5-4830-434D-BDDE-AC695A7AC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C282CA-1746-4C8A-8D74-7F87C2830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77751F-F6AC-475D-8A20-788EE8E9B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7241C5-03B1-4114-8B2F-CF6189DE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051B6E-914E-41B3-AF09-CF91E902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035031-7D40-406A-93D5-069F480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EBDC4-C630-4344-B615-F34DB439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7DB58-2AD4-47D4-841C-5A2291A3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31B31B-0B6E-4A6E-AB2A-25C9A409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96AF3-AD96-43C4-90EC-7B1EC51C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3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AC9623-7F15-499D-AF6F-69592B05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2305E5-283B-4280-ADA6-94C4C08F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E11A6A-9F88-4663-B1EB-8850ECFD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74E56-9BA8-4106-BC86-48034FFF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3C814-82B4-460D-9404-71626737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D851FF-0E4E-43E2-98FB-A156D80A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A0013F-20E4-479B-AE57-EA649B25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385BD2-DFB8-4097-A6C0-1CDE37DE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51784-945D-4079-BAD7-6C423430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7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4F893-C181-461E-A302-610C1682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EB0E8F-48B0-45D2-A375-BCD8BC5BF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BDB2AA-6C5C-45E7-B237-FCD304C5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64BC7E-8C05-4C23-ADDE-3A134A7E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EF1136-8D44-4B04-B475-D9475767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DCFBCD-C26F-4E52-AB73-2E8155D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091232-314E-46F8-BDC5-83D8D447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5C0304-B58D-4860-BE35-CB6C92E9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BAC804-EB99-4674-AB0B-22CFFE72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57E9-A734-4E83-B5A9-1425A73888DC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D682C2-6296-451C-8F05-308F89A3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2BBA9-5FC3-4324-B7F3-6923F34AC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EE84-FB62-48FD-9060-921EFCC877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2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593D8F-94D8-4D43-A6B3-296C7588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73" y="4380832"/>
            <a:ext cx="7120410" cy="2026389"/>
          </a:xfrm>
        </p:spPr>
        <p:txBody>
          <a:bodyPr anchor="ctr">
            <a:normAutofit/>
          </a:bodyPr>
          <a:lstStyle/>
          <a:p>
            <a:pPr algn="r"/>
            <a:r>
              <a:rPr kumimoji="1" lang="ja-JP" altLang="en-US" sz="4100" b="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初心者のプログラミング学習を支援するシステム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48EE06F-FB16-42E2-9F2E-57820707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1" y="4525347"/>
            <a:ext cx="3792893" cy="173736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吉田研究室　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小野瀬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博貴　谷口響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l"/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中野大成　　仁木大雅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0E6E37-3A23-4EDB-824E-4F806467EC56}"/>
              </a:ext>
            </a:extLst>
          </p:cNvPr>
          <p:cNvSpPr txBox="1"/>
          <p:nvPr/>
        </p:nvSpPr>
        <p:spPr>
          <a:xfrm rot="21295753">
            <a:off x="685616" y="1349935"/>
            <a:ext cx="203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Gathers'</a:t>
            </a:r>
            <a:endParaRPr kumimoji="1" lang="ja-JP" altLang="en-US" sz="40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900175-D840-4084-81B7-46C90C529661}"/>
              </a:ext>
            </a:extLst>
          </p:cNvPr>
          <p:cNvSpPr txBox="1"/>
          <p:nvPr/>
        </p:nvSpPr>
        <p:spPr>
          <a:xfrm rot="1031552">
            <a:off x="3379293" y="2756242"/>
            <a:ext cx="11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Gathers'</a:t>
            </a:r>
            <a:endParaRPr kumimoji="1" lang="ja-JP" altLang="en-US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825F93-2BB7-4F09-A187-5A7BC38EE5C4}"/>
              </a:ext>
            </a:extLst>
          </p:cNvPr>
          <p:cNvSpPr txBox="1"/>
          <p:nvPr/>
        </p:nvSpPr>
        <p:spPr>
          <a:xfrm rot="19862656">
            <a:off x="6746333" y="-1930366"/>
            <a:ext cx="9557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Gathers'</a:t>
            </a:r>
            <a:endParaRPr kumimoji="1" lang="ja-JP" altLang="en-US" sz="180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216F25-C86A-4E2A-83FE-EB246E14D9EE}"/>
              </a:ext>
            </a:extLst>
          </p:cNvPr>
          <p:cNvSpPr txBox="1"/>
          <p:nvPr/>
        </p:nvSpPr>
        <p:spPr>
          <a:xfrm rot="10195550">
            <a:off x="4788388" y="2418424"/>
            <a:ext cx="69805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Gathers'</a:t>
            </a:r>
            <a:endParaRPr kumimoji="1" lang="ja-JP" altLang="en-US" sz="5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2326F59-13D6-4A06-AD4B-C3B25A9FD213}"/>
              </a:ext>
            </a:extLst>
          </p:cNvPr>
          <p:cNvCxnSpPr>
            <a:cxnSpLocks/>
          </p:cNvCxnSpPr>
          <p:nvPr/>
        </p:nvCxnSpPr>
        <p:spPr>
          <a:xfrm>
            <a:off x="2615584" y="2370028"/>
            <a:ext cx="791766" cy="46842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F2C9322-17BD-4653-8255-4605804C95FE}"/>
              </a:ext>
            </a:extLst>
          </p:cNvPr>
          <p:cNvCxnSpPr>
            <a:cxnSpLocks/>
          </p:cNvCxnSpPr>
          <p:nvPr/>
        </p:nvCxnSpPr>
        <p:spPr>
          <a:xfrm flipV="1">
            <a:off x="4334380" y="2493537"/>
            <a:ext cx="794824" cy="30782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FCBD4D2-5FDD-45D0-ADF3-F4BBED21FDAE}"/>
              </a:ext>
            </a:extLst>
          </p:cNvPr>
          <p:cNvCxnSpPr>
            <a:cxnSpLocks/>
          </p:cNvCxnSpPr>
          <p:nvPr/>
        </p:nvCxnSpPr>
        <p:spPr>
          <a:xfrm flipV="1">
            <a:off x="2823901" y="894658"/>
            <a:ext cx="3888473" cy="71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6C5A6B2-A52E-45D4-9A39-2F89178532A5}"/>
              </a:ext>
            </a:extLst>
          </p:cNvPr>
          <p:cNvCxnSpPr>
            <a:cxnSpLocks/>
          </p:cNvCxnSpPr>
          <p:nvPr/>
        </p:nvCxnSpPr>
        <p:spPr>
          <a:xfrm>
            <a:off x="5391484" y="2459249"/>
            <a:ext cx="2239100" cy="3428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8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BE05D-3F24-42D3-88FB-13634B8F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/>
              <a:t>開発環境</a:t>
            </a:r>
            <a:r>
              <a:rPr lang="ja-JP" altLang="en-US" sz="5400" b="1" dirty="0"/>
              <a:t>・実行環境</a:t>
            </a:r>
            <a:endParaRPr kumimoji="1" lang="ja-JP" altLang="en-US" sz="5400" b="1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FBB906-72A4-4A2D-9A45-C47D53E0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61296"/>
              </p:ext>
            </p:extLst>
          </p:nvPr>
        </p:nvGraphicFramePr>
        <p:xfrm>
          <a:off x="753979" y="2239327"/>
          <a:ext cx="10684042" cy="404179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84884">
                  <a:extLst>
                    <a:ext uri="{9D8B030D-6E8A-4147-A177-3AD203B41FA5}">
                      <a16:colId xmlns:a16="http://schemas.microsoft.com/office/drawing/2014/main" val="799096549"/>
                    </a:ext>
                  </a:extLst>
                </a:gridCol>
                <a:gridCol w="2974206">
                  <a:extLst>
                    <a:ext uri="{9D8B030D-6E8A-4147-A177-3AD203B41FA5}">
                      <a16:colId xmlns:a16="http://schemas.microsoft.com/office/drawing/2014/main" val="3524133424"/>
                    </a:ext>
                  </a:extLst>
                </a:gridCol>
                <a:gridCol w="4324952">
                  <a:extLst>
                    <a:ext uri="{9D8B030D-6E8A-4147-A177-3AD203B41FA5}">
                      <a16:colId xmlns:a16="http://schemas.microsoft.com/office/drawing/2014/main" val="2064502487"/>
                    </a:ext>
                  </a:extLst>
                </a:gridCol>
              </a:tblGrid>
              <a:tr h="80835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開発環境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実行環境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46288"/>
                  </a:ext>
                </a:extLst>
              </a:tr>
              <a:tr h="80835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 メインプログラム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 C#</a:t>
                      </a:r>
                      <a:endParaRPr kumimoji="1" lang="ja-JP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kumimoji="1" lang="ja-JP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フォームアプリケーション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46512"/>
                  </a:ext>
                </a:extLst>
              </a:tr>
              <a:tr h="80835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 ユーザインターフェース部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Visual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C#</a:t>
                      </a:r>
                      <a:endParaRPr kumimoji="1" lang="ja-JP" altLang="en-US" sz="20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270851"/>
                  </a:ext>
                </a:extLst>
              </a:tr>
              <a:tr h="80835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 データベース構築部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SQL Server</a:t>
                      </a:r>
                      <a:endParaRPr kumimoji="1" lang="ja-JP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021552"/>
                  </a:ext>
                </a:extLst>
              </a:tr>
              <a:tr h="80835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 スレッド機能 </a:t>
                      </a:r>
                      <a:r>
                        <a:rPr kumimoji="1" lang="en-US" altLang="ja-JP" sz="2000" dirty="0"/>
                        <a:t>/ </a:t>
                      </a:r>
                      <a:r>
                        <a:rPr kumimoji="1" lang="ja-JP" altLang="en-US" sz="2000" dirty="0"/>
                        <a:t>共有部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 Framework , Git 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 Framework , Git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5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9C830-F779-45AD-9DAC-E87B228D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65125"/>
            <a:ext cx="10822577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D46DB-B077-4C6F-990C-85E59A41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1" y="1823423"/>
            <a:ext cx="11390812" cy="176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/>
              <a:t>小学校でプログラミング教育が必修化！？</a:t>
            </a: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sz="3200" b="1" dirty="0"/>
              <a:t>  </a:t>
            </a:r>
            <a:r>
              <a:rPr kumimoji="1" lang="ja-JP" altLang="en-US" sz="3000" b="1" dirty="0"/>
              <a:t>これからは</a:t>
            </a:r>
            <a:r>
              <a:rPr lang="ja-JP" altLang="en-US" sz="3000" b="1" dirty="0"/>
              <a:t>高度な情報化が求められる時代に</a:t>
            </a:r>
            <a:r>
              <a:rPr lang="en-US" altLang="ja-JP" sz="3000" b="1" dirty="0"/>
              <a:t>…</a:t>
            </a:r>
          </a:p>
          <a:p>
            <a:pPr marL="0" indent="0">
              <a:buNone/>
            </a:pPr>
            <a:r>
              <a:rPr lang="ja-JP" altLang="en-US" sz="3000" b="1" dirty="0"/>
              <a:t>  でも、プログラミング技術の習得はそんなに甘いもんじゃない</a:t>
            </a:r>
            <a:endParaRPr lang="en-US" altLang="ja-JP" sz="30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C6CA37D-6277-428E-B8DD-FBB27243248F}"/>
              </a:ext>
            </a:extLst>
          </p:cNvPr>
          <p:cNvGrpSpPr/>
          <p:nvPr/>
        </p:nvGrpSpPr>
        <p:grpSpPr>
          <a:xfrm>
            <a:off x="531222" y="3997491"/>
            <a:ext cx="7673342" cy="2577477"/>
            <a:chOff x="531222" y="3997491"/>
            <a:chExt cx="7673342" cy="2577477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EEA83692-97EC-4DC9-89CC-BF56797764FF}"/>
                </a:ext>
              </a:extLst>
            </p:cNvPr>
            <p:cNvSpPr/>
            <p:nvPr/>
          </p:nvSpPr>
          <p:spPr>
            <a:xfrm>
              <a:off x="531222" y="4276519"/>
              <a:ext cx="7673342" cy="2298449"/>
            </a:xfrm>
            <a:prstGeom prst="roundRect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600" dirty="0"/>
                <a:t>　</a:t>
              </a:r>
              <a:endParaRPr lang="en-US" altLang="ja-JP" sz="1600" dirty="0"/>
            </a:p>
            <a:p>
              <a:endParaRPr lang="en-US" altLang="ja-JP" sz="1600" b="1" dirty="0"/>
            </a:p>
            <a:p>
              <a:r>
                <a:rPr lang="ja-JP" altLang="en-US" sz="2800" b="1" dirty="0"/>
                <a:t> </a:t>
              </a:r>
              <a:r>
                <a:rPr lang="ja-JP" altLang="en-US" sz="2600" b="1" dirty="0"/>
                <a:t>・壁にぶつかったときの解決策が分からない</a:t>
              </a:r>
              <a:endParaRPr lang="en-US" altLang="ja-JP" sz="2600" b="1" dirty="0"/>
            </a:p>
            <a:p>
              <a:r>
                <a:rPr lang="ja-JP" altLang="en-US" sz="2600" b="1" dirty="0"/>
                <a:t> ・</a:t>
              </a:r>
              <a:r>
                <a:rPr lang="en-US" altLang="ja-JP" sz="2600" b="1" dirty="0"/>
                <a:t>”</a:t>
              </a:r>
              <a:r>
                <a:rPr lang="ja-JP" altLang="en-US" sz="2600" b="1" dirty="0"/>
                <a:t>やさしい</a:t>
              </a:r>
              <a:r>
                <a:rPr lang="en-US" altLang="ja-JP" sz="2600" b="1" dirty="0"/>
                <a:t>”</a:t>
              </a:r>
              <a:r>
                <a:rPr lang="ja-JP" altLang="en-US" sz="2600" b="1" dirty="0"/>
                <a:t>参考書が全くやさしくない</a:t>
              </a:r>
              <a:endParaRPr lang="en-US" altLang="ja-JP" sz="2600" b="1" dirty="0"/>
            </a:p>
            <a:p>
              <a:r>
                <a:rPr lang="ja-JP" altLang="en-US" sz="2600" b="1" dirty="0"/>
                <a:t> ・時間がかかるうえに終わりがない</a:t>
              </a:r>
              <a:endParaRPr lang="en-US" altLang="ja-JP" sz="2600" b="1" dirty="0"/>
            </a:p>
            <a:p>
              <a:r>
                <a:rPr lang="ja-JP" altLang="en-US" sz="2600" b="1" dirty="0"/>
                <a:t> ・やる気が続かない</a:t>
              </a:r>
              <a:endParaRPr lang="en-US" altLang="ja-JP" sz="2600" b="1" dirty="0"/>
            </a:p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5704565-475F-4C51-AA68-4EB816F1F64F}"/>
                </a:ext>
              </a:extLst>
            </p:cNvPr>
            <p:cNvSpPr txBox="1"/>
            <p:nvPr/>
          </p:nvSpPr>
          <p:spPr>
            <a:xfrm>
              <a:off x="827311" y="3997491"/>
              <a:ext cx="4990012" cy="523220"/>
            </a:xfrm>
            <a:prstGeom prst="rect">
              <a:avLst/>
            </a:prstGeom>
            <a:solidFill>
              <a:srgbClr val="5299DA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/>
                <a:t>初心者を襲う様々な挫折要因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C8AD526C-9107-4F21-84DB-17D377C8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53" y="3569780"/>
            <a:ext cx="3491051" cy="32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思考の吹き出し: 雲形 4">
            <a:extLst>
              <a:ext uri="{FF2B5EF4-FFF2-40B4-BE49-F238E27FC236}">
                <a16:creationId xmlns:a16="http://schemas.microsoft.com/office/drawing/2014/main" id="{27D47F35-77A0-469B-8997-0D583305073B}"/>
              </a:ext>
            </a:extLst>
          </p:cNvPr>
          <p:cNvSpPr/>
          <p:nvPr/>
        </p:nvSpPr>
        <p:spPr>
          <a:xfrm flipH="1">
            <a:off x="1654626" y="461554"/>
            <a:ext cx="8543109" cy="1942012"/>
          </a:xfrm>
          <a:prstGeom prst="cloudCallout">
            <a:avLst/>
          </a:prstGeom>
          <a:solidFill>
            <a:schemeClr val="bg1"/>
          </a:solidFill>
          <a:ln w="19050">
            <a:solidFill>
              <a:srgbClr val="D65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90238-24E9-4510-ABA2-7981F9B1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3" y="592182"/>
            <a:ext cx="10900954" cy="626581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ja-JP" sz="3600" b="1" dirty="0"/>
          </a:p>
          <a:p>
            <a:pPr marL="0" indent="0" algn="ctr">
              <a:buNone/>
            </a:pPr>
            <a:r>
              <a:rPr lang="ja-JP" altLang="en-US" sz="3600" b="1" dirty="0"/>
              <a:t>プログラミングを勉強したい</a:t>
            </a:r>
            <a:r>
              <a:rPr lang="en-US" altLang="ja-JP" sz="3600" b="1" dirty="0"/>
              <a:t>…</a:t>
            </a:r>
          </a:p>
          <a:p>
            <a:pPr marL="0" indent="0" algn="ctr">
              <a:buNone/>
            </a:pPr>
            <a:r>
              <a:rPr lang="ja-JP" altLang="en-US" sz="3600" b="1" dirty="0"/>
              <a:t>誰よりも強くなりたい</a:t>
            </a:r>
            <a:r>
              <a:rPr lang="en-US" altLang="ja-JP" sz="3600" b="1" dirty="0"/>
              <a:t>!!</a:t>
            </a:r>
          </a:p>
          <a:p>
            <a:pPr marL="0" indent="0" algn="ctr">
              <a:buNone/>
            </a:pPr>
            <a:endParaRPr lang="en-US" altLang="ja-JP" sz="3600" b="1" dirty="0"/>
          </a:p>
          <a:p>
            <a:pPr marL="0" indent="0" algn="ctr">
              <a:buNone/>
            </a:pPr>
            <a:br>
              <a:rPr lang="en-US" altLang="ja-JP" sz="3600" b="1" dirty="0"/>
            </a:br>
            <a:r>
              <a:rPr lang="ja-JP" altLang="en-US" sz="3600" b="1" dirty="0"/>
              <a:t>私たちは</a:t>
            </a:r>
            <a:r>
              <a:rPr lang="ja-JP" altLang="en-US" sz="3900" b="1" dirty="0"/>
              <a:t>あなたの</a:t>
            </a:r>
            <a:r>
              <a:rPr lang="ja-JP" altLang="en-US" sz="3900" b="1" dirty="0">
                <a:solidFill>
                  <a:srgbClr val="FF0000"/>
                </a:solidFill>
              </a:rPr>
              <a:t>熱意</a:t>
            </a:r>
            <a:r>
              <a:rPr lang="ja-JP" altLang="en-US" sz="3900" b="1" dirty="0"/>
              <a:t>を手助けしたい</a:t>
            </a:r>
            <a:r>
              <a:rPr lang="en-US" altLang="ja-JP" sz="3900" b="1" dirty="0"/>
              <a:t>!!</a:t>
            </a:r>
            <a:endParaRPr kumimoji="1" lang="en-US" altLang="ja-JP" sz="3900" b="1" dirty="0"/>
          </a:p>
          <a:p>
            <a:pPr marL="0" indent="0">
              <a:buNone/>
            </a:pPr>
            <a:endParaRPr lang="en-US" altLang="ja-JP" sz="3600" b="1" dirty="0"/>
          </a:p>
          <a:p>
            <a:pPr marL="0" indent="0">
              <a:buNone/>
            </a:pPr>
            <a:r>
              <a:rPr kumimoji="1" lang="ja-JP" altLang="en-US" sz="3000" b="1" dirty="0"/>
              <a:t>プログラミング学習を支援するシステム</a:t>
            </a:r>
            <a:endParaRPr lang="en-US" altLang="ja-JP" sz="3000" b="1" dirty="0"/>
          </a:p>
          <a:p>
            <a:pPr marL="0" indent="0">
              <a:buNone/>
            </a:pPr>
            <a:endParaRPr lang="en-US" altLang="ja-JP" sz="3500" b="1" dirty="0"/>
          </a:p>
          <a:p>
            <a:pPr marL="0" indent="0">
              <a:buNone/>
            </a:pPr>
            <a:endParaRPr lang="en-US" altLang="ja-JP" sz="3500" b="1" dirty="0"/>
          </a:p>
          <a:p>
            <a:pPr marL="0" indent="0">
              <a:buNone/>
            </a:pPr>
            <a:endParaRPr lang="en-US" altLang="ja-JP" sz="3500" b="1" dirty="0"/>
          </a:p>
          <a:p>
            <a:pPr marL="0" indent="0">
              <a:buNone/>
            </a:pPr>
            <a:endParaRPr lang="en-US" altLang="ja-JP" sz="3500" b="1" dirty="0"/>
          </a:p>
          <a:p>
            <a:pPr marL="0" indent="0" algn="r">
              <a:buNone/>
            </a:pPr>
            <a:r>
              <a:rPr kumimoji="1" lang="ja-JP" altLang="en-US" sz="3000" b="1" dirty="0"/>
              <a:t>を提案</a:t>
            </a:r>
            <a:r>
              <a:rPr lang="ja-JP" altLang="en-US" sz="3000" b="1" dirty="0"/>
              <a:t>します</a:t>
            </a:r>
            <a:r>
              <a:rPr kumimoji="1" lang="en-US" altLang="ja-JP" sz="3000" b="1" dirty="0"/>
              <a:t>!!</a:t>
            </a:r>
          </a:p>
          <a:p>
            <a:pPr marL="0" indent="0" algn="r">
              <a:buNone/>
            </a:pPr>
            <a:endParaRPr kumimoji="1" lang="en-US" altLang="ja-JP" sz="3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1A4164-5F73-4864-9E9B-D995129C5AAE}"/>
              </a:ext>
            </a:extLst>
          </p:cNvPr>
          <p:cNvSpPr txBox="1"/>
          <p:nvPr/>
        </p:nvSpPr>
        <p:spPr>
          <a:xfrm>
            <a:off x="3855722" y="4419601"/>
            <a:ext cx="4776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latin typeface="HGP明朝E" panose="02020900000000000000" pitchFamily="18" charset="-128"/>
                <a:ea typeface="HGP明朝E" panose="02020900000000000000" pitchFamily="18" charset="-128"/>
              </a:rPr>
              <a:t>Gathers'</a:t>
            </a:r>
            <a:endParaRPr kumimoji="1" lang="ja-JP" altLang="en-US" sz="9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2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4D837-73FC-487F-82C0-7E05BAEC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対象者と実現方法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1697F45-1E57-481D-BFD1-333CAE457DC1}"/>
              </a:ext>
            </a:extLst>
          </p:cNvPr>
          <p:cNvGrpSpPr/>
          <p:nvPr/>
        </p:nvGrpSpPr>
        <p:grpSpPr>
          <a:xfrm>
            <a:off x="515972" y="3684891"/>
            <a:ext cx="11194879" cy="2743552"/>
            <a:chOff x="-5231687" y="3943667"/>
            <a:chExt cx="11194879" cy="274355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D933EE0-5906-4245-918A-0B6F63457F19}"/>
                </a:ext>
              </a:extLst>
            </p:cNvPr>
            <p:cNvSpPr/>
            <p:nvPr/>
          </p:nvSpPr>
          <p:spPr>
            <a:xfrm>
              <a:off x="-5231687" y="4205277"/>
              <a:ext cx="11194879" cy="2481942"/>
            </a:xfrm>
            <a:prstGeom prst="roundRect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ja-JP" sz="2800" b="1" dirty="0"/>
            </a:p>
            <a:p>
              <a:r>
                <a:rPr lang="en-US" altLang="ja-JP" sz="2800" b="1" dirty="0"/>
                <a:t>  </a:t>
              </a:r>
              <a:r>
                <a:rPr lang="ja-JP" altLang="en-US" sz="2800" b="1" dirty="0"/>
                <a:t>既にあるコミュニティを使って</a:t>
              </a:r>
              <a:endParaRPr lang="en-US" altLang="ja-JP" sz="2800" b="1" dirty="0"/>
            </a:p>
            <a:p>
              <a:endParaRPr lang="en-US" altLang="ja-JP" sz="2800" dirty="0"/>
            </a:p>
            <a:p>
              <a:r>
                <a:rPr lang="ja-JP" altLang="en-US" sz="2800" dirty="0"/>
                <a:t>　　　　　　</a:t>
              </a:r>
              <a:r>
                <a:rPr lang="ja-JP" altLang="en-US" sz="2800" b="1" dirty="0"/>
                <a:t>・相互評価・競争によって</a:t>
              </a:r>
              <a:r>
                <a:rPr lang="ja-JP" altLang="en-US" sz="2800" b="1" dirty="0">
                  <a:solidFill>
                    <a:srgbClr val="FF0000"/>
                  </a:solidFill>
                </a:rPr>
                <a:t>やる気を持続！</a:t>
              </a:r>
              <a:endParaRPr lang="en-US" altLang="ja-JP" sz="2800" b="1" dirty="0">
                <a:solidFill>
                  <a:srgbClr val="FF0000"/>
                </a:solidFill>
              </a:endParaRPr>
            </a:p>
            <a:p>
              <a:r>
                <a:rPr lang="ja-JP" altLang="en-US" sz="2800" b="1" dirty="0"/>
                <a:t>　　　　　　・ほかの学習者と</a:t>
              </a:r>
              <a:r>
                <a:rPr lang="ja-JP" altLang="en-US" sz="2800" b="1" dirty="0">
                  <a:solidFill>
                    <a:schemeClr val="tx1"/>
                  </a:solidFill>
                </a:rPr>
                <a:t>協力して</a:t>
              </a:r>
              <a:r>
                <a:rPr lang="ja-JP" altLang="en-US" sz="2800" b="1" dirty="0">
                  <a:solidFill>
                    <a:srgbClr val="FF0000"/>
                  </a:solidFill>
                </a:rPr>
                <a:t>壁を乗り越える！</a:t>
              </a:r>
              <a:endParaRPr lang="en-US" altLang="ja-JP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E9566CB-D984-4013-9DF8-D5924F95D0DB}"/>
                </a:ext>
              </a:extLst>
            </p:cNvPr>
            <p:cNvSpPr txBox="1"/>
            <p:nvPr/>
          </p:nvSpPr>
          <p:spPr>
            <a:xfrm>
              <a:off x="-4881202" y="3943667"/>
              <a:ext cx="1785249" cy="5232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/>
                <a:t>実現方法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DD6B22F-4292-4D86-B9F6-B10310C40663}"/>
              </a:ext>
            </a:extLst>
          </p:cNvPr>
          <p:cNvGrpSpPr/>
          <p:nvPr/>
        </p:nvGrpSpPr>
        <p:grpSpPr>
          <a:xfrm>
            <a:off x="515972" y="1545203"/>
            <a:ext cx="11194879" cy="1798658"/>
            <a:chOff x="-5416744" y="4014910"/>
            <a:chExt cx="11194879" cy="1798658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49F9C992-D0E1-40AF-B225-71A0AEC36091}"/>
                </a:ext>
              </a:extLst>
            </p:cNvPr>
            <p:cNvSpPr/>
            <p:nvPr/>
          </p:nvSpPr>
          <p:spPr>
            <a:xfrm>
              <a:off x="-5416744" y="4276520"/>
              <a:ext cx="11194879" cy="1537048"/>
            </a:xfrm>
            <a:prstGeom prst="roundRect">
              <a:avLst/>
            </a:prstGeom>
            <a:ln w="28575">
              <a:solidFill>
                <a:srgbClr val="F0823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en-US" altLang="ja-JP" sz="1600" dirty="0"/>
            </a:p>
            <a:p>
              <a:r>
                <a:rPr kumimoji="1" lang="ja-JP" altLang="en-US" sz="2900" b="1" dirty="0"/>
                <a:t>　プログラミング必修化が取り入れられた</a:t>
              </a:r>
              <a:r>
                <a:rPr kumimoji="1" lang="ja-JP" altLang="en-US" sz="2900" b="1" dirty="0">
                  <a:solidFill>
                    <a:srgbClr val="FF0000"/>
                  </a:solidFill>
                </a:rPr>
                <a:t>クラスでの学習者</a:t>
              </a:r>
              <a:r>
                <a:rPr lang="ja-JP" altLang="en-US" sz="2900" b="1" dirty="0"/>
                <a:t>や、</a:t>
              </a:r>
              <a:endParaRPr lang="en-US" altLang="ja-JP" sz="2900" b="1" dirty="0"/>
            </a:p>
            <a:p>
              <a:r>
                <a:rPr kumimoji="1" lang="ja-JP" altLang="en-US" sz="2900" b="1" dirty="0"/>
                <a:t>　同好会</a:t>
              </a:r>
              <a:r>
                <a:rPr lang="ja-JP" altLang="en-US" sz="2900" b="1" dirty="0"/>
                <a:t>等のプログラミングスキル</a:t>
              </a:r>
              <a:r>
                <a:rPr kumimoji="1" lang="ja-JP" altLang="en-US" sz="2900" b="1" dirty="0"/>
                <a:t>習得</a:t>
              </a:r>
              <a:r>
                <a:rPr lang="ja-JP" altLang="en-US" sz="2900" b="1" dirty="0"/>
                <a:t>を目指す</a:t>
              </a:r>
              <a:r>
                <a:rPr lang="ja-JP" altLang="en-US" sz="2900" b="1" dirty="0">
                  <a:solidFill>
                    <a:srgbClr val="FF0000"/>
                  </a:solidFill>
                </a:rPr>
                <a:t>コミュニティ</a:t>
              </a:r>
              <a:endParaRPr kumimoji="1" lang="ja-JP" altLang="en-US" sz="29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0253DEE-8330-4BE7-9AEF-5CF661CDB2DB}"/>
                </a:ext>
              </a:extLst>
            </p:cNvPr>
            <p:cNvSpPr txBox="1"/>
            <p:nvPr/>
          </p:nvSpPr>
          <p:spPr>
            <a:xfrm>
              <a:off x="-5066259" y="4014910"/>
              <a:ext cx="1476130" cy="52322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/>
                <a:t>対象者</a:t>
              </a: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1866862E-0525-4A73-8BA0-7234906CB2D0}"/>
              </a:ext>
            </a:extLst>
          </p:cNvPr>
          <p:cNvSpPr/>
          <p:nvPr/>
        </p:nvSpPr>
        <p:spPr>
          <a:xfrm>
            <a:off x="1375205" y="5353570"/>
            <a:ext cx="1341120" cy="879566"/>
          </a:xfrm>
          <a:prstGeom prst="rightArrow">
            <a:avLst>
              <a:gd name="adj1" fmla="val 44059"/>
              <a:gd name="adj2" fmla="val 72772"/>
            </a:avLst>
          </a:prstGeom>
          <a:solidFill>
            <a:srgbClr val="F10B0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7B00661-6436-40E1-A68D-12A7B9A3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39" y="3276486"/>
            <a:ext cx="2442861" cy="21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E99706-F584-4296-96C2-31A20E2870A2}"/>
              </a:ext>
            </a:extLst>
          </p:cNvPr>
          <p:cNvSpPr/>
          <p:nvPr/>
        </p:nvSpPr>
        <p:spPr>
          <a:xfrm>
            <a:off x="989707" y="3535475"/>
            <a:ext cx="10303845" cy="325033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05C04A-BB82-4C80-9908-EB0C258D94A7}"/>
              </a:ext>
            </a:extLst>
          </p:cNvPr>
          <p:cNvSpPr/>
          <p:nvPr/>
        </p:nvSpPr>
        <p:spPr>
          <a:xfrm>
            <a:off x="0" y="-39756"/>
            <a:ext cx="12192000" cy="1738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2FB01EC-437B-4F46-A917-236AA7FD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 b="1" dirty="0"/>
              <a:t>システム構成</a:t>
            </a:r>
            <a:endParaRPr kumimoji="1" lang="ja-JP" altLang="en-US" sz="5400" b="1" dirty="0"/>
          </a:p>
        </p:txBody>
      </p: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D599C474-9F72-4716-B008-39D7579CCA9D}"/>
              </a:ext>
            </a:extLst>
          </p:cNvPr>
          <p:cNvGrpSpPr/>
          <p:nvPr/>
        </p:nvGrpSpPr>
        <p:grpSpPr>
          <a:xfrm>
            <a:off x="9302030" y="4790465"/>
            <a:ext cx="1517035" cy="1855351"/>
            <a:chOff x="8126430" y="4340949"/>
            <a:chExt cx="1272080" cy="1555768"/>
          </a:xfrm>
        </p:grpSpPr>
        <p:pic>
          <p:nvPicPr>
            <p:cNvPr id="24" name="図 23" descr="電子機器 が含まれている画像&#10;&#10;高い精度で生成された説明">
              <a:extLst>
                <a:ext uri="{FF2B5EF4-FFF2-40B4-BE49-F238E27FC236}">
                  <a16:creationId xmlns:a16="http://schemas.microsoft.com/office/drawing/2014/main" id="{405C99D2-4EB2-49F4-B8FC-DFD11A88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26430" y="4340949"/>
              <a:ext cx="1000042" cy="1274779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E670F0A-A78C-44DD-9A17-4545929C7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5394" y="4808759"/>
              <a:ext cx="923116" cy="1087958"/>
            </a:xfrm>
            <a:prstGeom prst="rect">
              <a:avLst/>
            </a:prstGeom>
          </p:spPr>
        </p:pic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FE50736-F8F0-4DC9-910D-B91D68A67CDC}"/>
              </a:ext>
            </a:extLst>
          </p:cNvPr>
          <p:cNvGrpSpPr/>
          <p:nvPr/>
        </p:nvGrpSpPr>
        <p:grpSpPr>
          <a:xfrm>
            <a:off x="4844292" y="1321903"/>
            <a:ext cx="2605604" cy="1876022"/>
            <a:chOff x="5012329" y="3499284"/>
            <a:chExt cx="2110210" cy="1519341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E629AD2-F9F1-456C-B42C-9860D0522208}"/>
                </a:ext>
              </a:extLst>
            </p:cNvPr>
            <p:cNvSpPr/>
            <p:nvPr/>
          </p:nvSpPr>
          <p:spPr>
            <a:xfrm>
              <a:off x="5012329" y="3793106"/>
              <a:ext cx="2110210" cy="1225519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668B49C2-93DB-431C-8935-58D114D96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753" y="3499284"/>
              <a:ext cx="857250" cy="1276350"/>
            </a:xfrm>
            <a:prstGeom prst="rect">
              <a:avLst/>
            </a:prstGeom>
          </p:spPr>
        </p:pic>
        <p:pic>
          <p:nvPicPr>
            <p:cNvPr id="26" name="図 25" descr="食器類 が含まれている画像&#10;&#10;高い精度で生成された説明">
              <a:extLst>
                <a:ext uri="{FF2B5EF4-FFF2-40B4-BE49-F238E27FC236}">
                  <a16:creationId xmlns:a16="http://schemas.microsoft.com/office/drawing/2014/main" id="{C80F0F8E-7966-404B-895D-408C421F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505" y="3692539"/>
              <a:ext cx="685800" cy="1028700"/>
            </a:xfrm>
            <a:prstGeom prst="rect">
              <a:avLst/>
            </a:prstGeom>
          </p:spPr>
        </p:pic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161AB7F0-CDD3-467A-BADE-D03F6B9C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15" y="5146546"/>
            <a:ext cx="833181" cy="1029222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6BC5F622-31B9-41A7-AA1C-AC5E615A0BCF}"/>
              </a:ext>
            </a:extLst>
          </p:cNvPr>
          <p:cNvGrpSpPr/>
          <p:nvPr/>
        </p:nvGrpSpPr>
        <p:grpSpPr>
          <a:xfrm>
            <a:off x="1455597" y="2815671"/>
            <a:ext cx="1088467" cy="646725"/>
            <a:chOff x="4090941" y="5752507"/>
            <a:chExt cx="1088467" cy="646725"/>
          </a:xfrm>
        </p:grpSpPr>
        <p:pic>
          <p:nvPicPr>
            <p:cNvPr id="65" name="図 64" descr="ナイフ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6BF7D014-FDE1-4ADD-9377-CAE635215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6458" y="5752507"/>
              <a:ext cx="742950" cy="447675"/>
            </a:xfrm>
            <a:prstGeom prst="rect">
              <a:avLst/>
            </a:prstGeom>
          </p:spPr>
        </p:pic>
        <p:pic>
          <p:nvPicPr>
            <p:cNvPr id="67" name="図 66" descr="ナイフ, のこぎり, 動物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EBC57F36-7BFB-47CE-8852-2EC5D19433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490"/>
            <a:stretch/>
          </p:blipFill>
          <p:spPr>
            <a:xfrm>
              <a:off x="4090941" y="5932507"/>
              <a:ext cx="487796" cy="466725"/>
            </a:xfrm>
            <a:prstGeom prst="rect">
              <a:avLst/>
            </a:prstGeom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4C98FE4-BA88-4653-BE2E-3EC2A9FFD2F3}"/>
              </a:ext>
            </a:extLst>
          </p:cNvPr>
          <p:cNvGrpSpPr/>
          <p:nvPr/>
        </p:nvGrpSpPr>
        <p:grpSpPr>
          <a:xfrm flipH="1">
            <a:off x="8535504" y="2814991"/>
            <a:ext cx="1088467" cy="646725"/>
            <a:chOff x="4090941" y="5752507"/>
            <a:chExt cx="1088467" cy="646725"/>
          </a:xfrm>
        </p:grpSpPr>
        <p:pic>
          <p:nvPicPr>
            <p:cNvPr id="84" name="図 83" descr="ナイフ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F20EBEDA-E5DA-449C-941F-EB9012557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6458" y="5752507"/>
              <a:ext cx="742950" cy="447675"/>
            </a:xfrm>
            <a:prstGeom prst="rect">
              <a:avLst/>
            </a:prstGeom>
          </p:spPr>
        </p:pic>
        <p:pic>
          <p:nvPicPr>
            <p:cNvPr id="85" name="図 84" descr="ナイフ, のこぎり, 動物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6119C45E-1605-498B-A7CB-E0557A2B0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490"/>
            <a:stretch/>
          </p:blipFill>
          <p:spPr>
            <a:xfrm>
              <a:off x="4090941" y="5932507"/>
              <a:ext cx="487796" cy="466725"/>
            </a:xfrm>
            <a:prstGeom prst="rect">
              <a:avLst/>
            </a:prstGeom>
          </p:spPr>
        </p:pic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A7DC2EB9-3733-4BCD-A0CB-281E919B686E}"/>
              </a:ext>
            </a:extLst>
          </p:cNvPr>
          <p:cNvSpPr/>
          <p:nvPr/>
        </p:nvSpPr>
        <p:spPr>
          <a:xfrm>
            <a:off x="5705544" y="2996833"/>
            <a:ext cx="883101" cy="3725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サーバ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8F4A2283-B985-47E2-9290-80345E2A86BA}"/>
              </a:ext>
            </a:extLst>
          </p:cNvPr>
          <p:cNvSpPr/>
          <p:nvPr/>
        </p:nvSpPr>
        <p:spPr>
          <a:xfrm>
            <a:off x="1457957" y="5634093"/>
            <a:ext cx="1161478" cy="372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u="sng" dirty="0"/>
              <a:t>学習者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A64B5414-77DC-4806-8AA5-18146FD05BF2}"/>
              </a:ext>
            </a:extLst>
          </p:cNvPr>
          <p:cNvSpPr/>
          <p:nvPr/>
        </p:nvSpPr>
        <p:spPr>
          <a:xfrm>
            <a:off x="9801367" y="4127015"/>
            <a:ext cx="1340678" cy="372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u="sng" dirty="0"/>
              <a:t>指導者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112925-6C6F-4489-8E40-BD8D7EB2B3E7}"/>
              </a:ext>
            </a:extLst>
          </p:cNvPr>
          <p:cNvSpPr txBox="1"/>
          <p:nvPr/>
        </p:nvSpPr>
        <p:spPr>
          <a:xfrm>
            <a:off x="4176566" y="3804032"/>
            <a:ext cx="3912330" cy="5232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ソースコード共有機能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DB3D9E8-412D-4BE4-8CBF-0A1BDBB3DFE3}"/>
              </a:ext>
            </a:extLst>
          </p:cNvPr>
          <p:cNvSpPr txBox="1"/>
          <p:nvPr/>
        </p:nvSpPr>
        <p:spPr>
          <a:xfrm>
            <a:off x="4338701" y="4389694"/>
            <a:ext cx="3606502" cy="5232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問題作成・公開機能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06C48D2-6F0B-4134-86F7-449774443E0B}"/>
              </a:ext>
            </a:extLst>
          </p:cNvPr>
          <p:cNvSpPr txBox="1"/>
          <p:nvPr/>
        </p:nvSpPr>
        <p:spPr>
          <a:xfrm>
            <a:off x="4908598" y="4965731"/>
            <a:ext cx="2466707" cy="5232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スレッド機能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C204946-3A50-4FC5-85B2-A6E2E9F1FA25}"/>
              </a:ext>
            </a:extLst>
          </p:cNvPr>
          <p:cNvSpPr txBox="1"/>
          <p:nvPr/>
        </p:nvSpPr>
        <p:spPr>
          <a:xfrm>
            <a:off x="4252364" y="5558527"/>
            <a:ext cx="3895259" cy="5232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リファレンス共有機能</a:t>
            </a:r>
            <a:endParaRPr kumimoji="1" lang="ja-JP" altLang="en-US" sz="2800" b="1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B53B7AB-E42E-4C06-B392-3300D2091D9F}"/>
              </a:ext>
            </a:extLst>
          </p:cNvPr>
          <p:cNvSpPr/>
          <p:nvPr/>
        </p:nvSpPr>
        <p:spPr>
          <a:xfrm flipH="1">
            <a:off x="4036883" y="3645975"/>
            <a:ext cx="4209497" cy="2818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02465F7-CBAD-484C-885E-2CB51CB73083}"/>
              </a:ext>
            </a:extLst>
          </p:cNvPr>
          <p:cNvSpPr/>
          <p:nvPr/>
        </p:nvSpPr>
        <p:spPr>
          <a:xfrm flipH="1">
            <a:off x="5441957" y="6259980"/>
            <a:ext cx="1399345" cy="4102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HGP明朝E" panose="02020900000000000000" pitchFamily="18" charset="-128"/>
                <a:ea typeface="HGP明朝E" panose="02020900000000000000" pitchFamily="18" charset="-128"/>
              </a:rPr>
              <a:t>Gathers'</a:t>
            </a:r>
            <a:endParaRPr kumimoji="1" lang="ja-JP" altLang="en-US" sz="2000" b="1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8D823D8-88DD-482E-A9B6-77EFFDD2B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35" y="4010791"/>
            <a:ext cx="809464" cy="99992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5E61E2-FFD7-4701-86D9-3E96A8F67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83" y="4350815"/>
            <a:ext cx="809464" cy="999925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09C1CD0-E8E9-425B-B8B6-C7B98C2E863B}"/>
              </a:ext>
            </a:extLst>
          </p:cNvPr>
          <p:cNvGrpSpPr/>
          <p:nvPr/>
        </p:nvGrpSpPr>
        <p:grpSpPr>
          <a:xfrm>
            <a:off x="3603823" y="2814991"/>
            <a:ext cx="1088467" cy="646725"/>
            <a:chOff x="4090941" y="5752507"/>
            <a:chExt cx="1088467" cy="646725"/>
          </a:xfrm>
        </p:grpSpPr>
        <p:pic>
          <p:nvPicPr>
            <p:cNvPr id="37" name="図 36" descr="ナイフ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CCC0F1DC-05A0-49DF-AC1F-2B7577584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6458" y="5752507"/>
              <a:ext cx="742950" cy="447675"/>
            </a:xfrm>
            <a:prstGeom prst="rect">
              <a:avLst/>
            </a:prstGeom>
          </p:spPr>
        </p:pic>
        <p:pic>
          <p:nvPicPr>
            <p:cNvPr id="38" name="図 37" descr="ナイフ, のこぎり, 動物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BD83BC88-C8C8-4A86-8076-31A517824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490"/>
            <a:stretch/>
          </p:blipFill>
          <p:spPr>
            <a:xfrm>
              <a:off x="4090941" y="5932507"/>
              <a:ext cx="487796" cy="466725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1CB1EED-FB99-433A-8D38-0A1449A85CEF}"/>
              </a:ext>
            </a:extLst>
          </p:cNvPr>
          <p:cNvGrpSpPr/>
          <p:nvPr/>
        </p:nvGrpSpPr>
        <p:grpSpPr>
          <a:xfrm>
            <a:off x="2558998" y="2814991"/>
            <a:ext cx="1088467" cy="646725"/>
            <a:chOff x="4090941" y="5752507"/>
            <a:chExt cx="1088467" cy="646725"/>
          </a:xfrm>
        </p:grpSpPr>
        <p:pic>
          <p:nvPicPr>
            <p:cNvPr id="40" name="図 39" descr="ナイフ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0B03D015-7AE2-4FE8-8E51-17016A6B4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6458" y="5752507"/>
              <a:ext cx="742950" cy="447675"/>
            </a:xfrm>
            <a:prstGeom prst="rect">
              <a:avLst/>
            </a:prstGeom>
          </p:spPr>
        </p:pic>
        <p:pic>
          <p:nvPicPr>
            <p:cNvPr id="41" name="図 40" descr="ナイフ, のこぎり, 動物, 武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42A69A52-00F2-4695-BBC2-88A94EBFB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490"/>
            <a:stretch/>
          </p:blipFill>
          <p:spPr>
            <a:xfrm>
              <a:off x="4090941" y="5932507"/>
              <a:ext cx="487796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768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4CAEF-874A-45C8-8649-24558CE7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/>
              <a:t>主な機能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BD5C85E-6964-4908-81FE-5635AFE0BB28}"/>
              </a:ext>
            </a:extLst>
          </p:cNvPr>
          <p:cNvGrpSpPr/>
          <p:nvPr/>
        </p:nvGrpSpPr>
        <p:grpSpPr>
          <a:xfrm>
            <a:off x="473598" y="1557711"/>
            <a:ext cx="4803077" cy="3928689"/>
            <a:chOff x="531223" y="4014909"/>
            <a:chExt cx="5514706" cy="4720420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C19E3C8-1A94-42AD-B9F2-DB1C0E245367}"/>
                </a:ext>
              </a:extLst>
            </p:cNvPr>
            <p:cNvSpPr/>
            <p:nvPr/>
          </p:nvSpPr>
          <p:spPr>
            <a:xfrm>
              <a:off x="531223" y="4276519"/>
              <a:ext cx="5514706" cy="4458810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ja-JP" sz="2400" b="1" dirty="0"/>
            </a:p>
            <a:p>
              <a:r>
                <a:rPr lang="ja-JP" altLang="en-US" sz="2400" b="1" dirty="0"/>
                <a:t>・学習者間でソースコードを</a:t>
              </a:r>
              <a:endParaRPr lang="en-US" altLang="ja-JP" sz="2400" b="1" dirty="0"/>
            </a:p>
            <a:p>
              <a:r>
                <a:rPr lang="ja-JP" altLang="en-US" sz="2400" b="1" dirty="0"/>
                <a:t>　共有し、プログラムの参考　　</a:t>
              </a:r>
              <a:endParaRPr lang="en-US" altLang="ja-JP" sz="2400" b="1" dirty="0"/>
            </a:p>
            <a:p>
              <a:r>
                <a:rPr lang="ja-JP" altLang="en-US" sz="2400" b="1" dirty="0"/>
                <a:t>　にすることが可能。</a:t>
              </a:r>
              <a:endParaRPr lang="en-US" altLang="ja-JP" sz="2400" b="1" dirty="0"/>
            </a:p>
            <a:p>
              <a:endParaRPr lang="en-US" altLang="ja-JP" sz="2400" b="1" dirty="0"/>
            </a:p>
            <a:p>
              <a:r>
                <a:rPr lang="ja-JP" altLang="en-US" sz="2400" b="1" dirty="0"/>
                <a:t>・学習者同士での相互評価や</a:t>
              </a:r>
              <a:endParaRPr lang="en-US" altLang="ja-JP" sz="2400" b="1" dirty="0"/>
            </a:p>
            <a:p>
              <a:r>
                <a:rPr lang="ja-JP" altLang="en-US" sz="2400" b="1" dirty="0"/>
                <a:t>　指導者からのアドバイスを</a:t>
              </a:r>
              <a:endParaRPr lang="en-US" altLang="ja-JP" sz="2400" b="1" dirty="0"/>
            </a:p>
            <a:p>
              <a:r>
                <a:rPr lang="ja-JP" altLang="en-US" sz="2400" b="1" dirty="0"/>
                <a:t>　受けることができる。</a:t>
              </a:r>
              <a:endParaRPr lang="en-US" altLang="ja-JP" sz="2400" b="1" dirty="0"/>
            </a:p>
            <a:p>
              <a:endParaRPr kumimoji="1" lang="ja-JP" altLang="en-US" sz="320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23CDC21-99B7-4E85-B470-BED3C62062E7}"/>
                </a:ext>
              </a:extLst>
            </p:cNvPr>
            <p:cNvSpPr txBox="1"/>
            <p:nvPr/>
          </p:nvSpPr>
          <p:spPr>
            <a:xfrm>
              <a:off x="957939" y="4014909"/>
              <a:ext cx="3912330" cy="55470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ソースコード共有機能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02D4574-EEA9-4134-A610-261FD31D29C1}"/>
              </a:ext>
            </a:extLst>
          </p:cNvPr>
          <p:cNvGrpSpPr/>
          <p:nvPr/>
        </p:nvGrpSpPr>
        <p:grpSpPr>
          <a:xfrm>
            <a:off x="6212085" y="1558031"/>
            <a:ext cx="5514706" cy="4720420"/>
            <a:chOff x="552995" y="4014909"/>
            <a:chExt cx="5514706" cy="4720420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D7CE0BB-CC42-495B-A8DF-745CC5378505}"/>
                </a:ext>
              </a:extLst>
            </p:cNvPr>
            <p:cNvSpPr/>
            <p:nvPr/>
          </p:nvSpPr>
          <p:spPr>
            <a:xfrm>
              <a:off x="552995" y="4276519"/>
              <a:ext cx="5514706" cy="4458810"/>
            </a:xfrm>
            <a:prstGeom prst="roundRect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2400" b="1" dirty="0"/>
                <a:t>・指導者だけでなく学習者も</a:t>
              </a:r>
              <a:endParaRPr lang="en-US" altLang="ja-JP" sz="2400" b="1" dirty="0"/>
            </a:p>
            <a:p>
              <a:r>
                <a:rPr lang="ja-JP" altLang="en-US" sz="2400" b="1" dirty="0"/>
                <a:t>　問題を作成しコミュニティ</a:t>
              </a:r>
              <a:endParaRPr lang="en-US" altLang="ja-JP" sz="2400" b="1" dirty="0"/>
            </a:p>
            <a:p>
              <a:r>
                <a:rPr lang="ja-JP" altLang="en-US" sz="2400" b="1" dirty="0"/>
                <a:t>　に公開することが可能。</a:t>
              </a:r>
              <a:endParaRPr lang="en-US" altLang="ja-JP" sz="2400" b="1" dirty="0"/>
            </a:p>
            <a:p>
              <a:endParaRPr lang="en-US" altLang="ja-JP" sz="2400" b="1" dirty="0"/>
            </a:p>
            <a:p>
              <a:r>
                <a:rPr lang="ja-JP" altLang="en-US" sz="2400" b="1" dirty="0"/>
                <a:t>・作成した問題に対する最も</a:t>
              </a:r>
              <a:endParaRPr lang="en-US" altLang="ja-JP" sz="2400" b="1" dirty="0"/>
            </a:p>
            <a:p>
              <a:r>
                <a:rPr lang="ja-JP" altLang="en-US" sz="2400" b="1" dirty="0"/>
                <a:t>　優秀な回答を投票で決め、</a:t>
              </a:r>
              <a:endParaRPr lang="en-US" altLang="ja-JP" sz="2400" b="1" dirty="0"/>
            </a:p>
            <a:p>
              <a:r>
                <a:rPr lang="ja-JP" altLang="en-US" sz="2400" b="1" dirty="0"/>
                <a:t>　ランキングを作成。</a:t>
              </a:r>
              <a:endParaRPr lang="en-US" altLang="ja-JP" sz="2400" b="1" dirty="0"/>
            </a:p>
            <a:p>
              <a:r>
                <a:rPr lang="ja-JP" altLang="en-US" sz="2400" b="1" dirty="0"/>
                <a:t>　競争が期待できる。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F6376C3-8F52-4AB0-82A3-BB9ACC3C0D36}"/>
                </a:ext>
              </a:extLst>
            </p:cNvPr>
            <p:cNvSpPr txBox="1"/>
            <p:nvPr/>
          </p:nvSpPr>
          <p:spPr>
            <a:xfrm>
              <a:off x="957939" y="4014909"/>
              <a:ext cx="3606502" cy="46166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/>
                <a:t>問題作成・公開機能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97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4CAEF-874A-45C8-8649-24558CE7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/>
              <a:t>主な機能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BD5C85E-6964-4908-81FE-5635AFE0BB28}"/>
              </a:ext>
            </a:extLst>
          </p:cNvPr>
          <p:cNvGrpSpPr/>
          <p:nvPr/>
        </p:nvGrpSpPr>
        <p:grpSpPr>
          <a:xfrm>
            <a:off x="389708" y="1566100"/>
            <a:ext cx="5514706" cy="4720420"/>
            <a:chOff x="531223" y="4014909"/>
            <a:chExt cx="5514706" cy="4720420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C19E3C8-1A94-42AD-B9F2-DB1C0E245367}"/>
                </a:ext>
              </a:extLst>
            </p:cNvPr>
            <p:cNvSpPr/>
            <p:nvPr/>
          </p:nvSpPr>
          <p:spPr>
            <a:xfrm>
              <a:off x="531223" y="4276519"/>
              <a:ext cx="5514706" cy="4458810"/>
            </a:xfrm>
            <a:prstGeom prst="roundRect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2400" b="1" dirty="0"/>
                <a:t>・わからないことがあれば、</a:t>
              </a:r>
              <a:endParaRPr lang="en-US" altLang="ja-JP" sz="2400" b="1" dirty="0"/>
            </a:p>
            <a:p>
              <a:r>
                <a:rPr lang="ja-JP" altLang="en-US" sz="2400" b="1" dirty="0"/>
                <a:t>　スレッドを用いて</a:t>
              </a:r>
              <a:r>
                <a:rPr kumimoji="1" lang="ja-JP" altLang="en-US" sz="2400" b="1" dirty="0"/>
                <a:t>ほかの</a:t>
              </a:r>
              <a:endParaRPr kumimoji="1" lang="en-US" altLang="ja-JP" sz="2400" b="1" dirty="0"/>
            </a:p>
            <a:p>
              <a:r>
                <a:rPr kumimoji="1" lang="ja-JP" altLang="en-US" sz="2400" b="1" dirty="0"/>
                <a:t>　学習者に支援を求めること</a:t>
              </a:r>
              <a:endParaRPr kumimoji="1" lang="en-US" altLang="ja-JP" sz="2400" b="1" dirty="0"/>
            </a:p>
            <a:p>
              <a:r>
                <a:rPr lang="ja-JP" altLang="en-US" sz="2400" b="1" dirty="0"/>
                <a:t>　</a:t>
              </a:r>
              <a:r>
                <a:rPr kumimoji="1" lang="ja-JP" altLang="en-US" sz="2400" b="1" dirty="0"/>
                <a:t>が可能。</a:t>
              </a:r>
              <a:endParaRPr kumimoji="1" lang="en-US" altLang="ja-JP" sz="2400" b="1" dirty="0"/>
            </a:p>
            <a:p>
              <a:endParaRPr lang="en-US" altLang="ja-JP" sz="2400" b="1" dirty="0"/>
            </a:p>
            <a:p>
              <a:r>
                <a:rPr kumimoji="1" lang="ja-JP" altLang="en-US" sz="2400" b="1" dirty="0"/>
                <a:t>・スレッドをアーカイブ化</a:t>
              </a:r>
              <a:endParaRPr kumimoji="1" lang="en-US" altLang="ja-JP" sz="2400" b="1" dirty="0"/>
            </a:p>
            <a:p>
              <a:r>
                <a:rPr lang="ja-JP" altLang="en-US" sz="2400" b="1" dirty="0"/>
                <a:t>　</a:t>
              </a:r>
              <a:r>
                <a:rPr kumimoji="1" lang="ja-JP" altLang="en-US" sz="2400" b="1" dirty="0"/>
                <a:t>することで、過去の事例を</a:t>
              </a:r>
              <a:endParaRPr kumimoji="1" lang="en-US" altLang="ja-JP" sz="2400" b="1" dirty="0"/>
            </a:p>
            <a:p>
              <a:r>
                <a:rPr kumimoji="1" lang="ja-JP" altLang="en-US" sz="2400" b="1" dirty="0"/>
                <a:t>　検索することが可能。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23CDC21-99B7-4E85-B470-BED3C62062E7}"/>
                </a:ext>
              </a:extLst>
            </p:cNvPr>
            <p:cNvSpPr txBox="1"/>
            <p:nvPr/>
          </p:nvSpPr>
          <p:spPr>
            <a:xfrm>
              <a:off x="957939" y="4014909"/>
              <a:ext cx="2466707" cy="4616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スレッド機能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02D4574-EEA9-4134-A610-261FD31D29C1}"/>
              </a:ext>
            </a:extLst>
          </p:cNvPr>
          <p:cNvGrpSpPr/>
          <p:nvPr/>
        </p:nvGrpSpPr>
        <p:grpSpPr>
          <a:xfrm>
            <a:off x="6287586" y="1507377"/>
            <a:ext cx="5514706" cy="4720420"/>
            <a:chOff x="552995" y="4014909"/>
            <a:chExt cx="5514706" cy="4720420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D7CE0BB-CC42-495B-A8DF-745CC5378505}"/>
                </a:ext>
              </a:extLst>
            </p:cNvPr>
            <p:cNvSpPr/>
            <p:nvPr/>
          </p:nvSpPr>
          <p:spPr>
            <a:xfrm>
              <a:off x="552995" y="4276519"/>
              <a:ext cx="5514706" cy="4458810"/>
            </a:xfrm>
            <a:prstGeom prst="roundRect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ja-JP" sz="2400" b="1" dirty="0"/>
            </a:p>
            <a:p>
              <a:endParaRPr lang="en-US" altLang="ja-JP" sz="2400" b="1" dirty="0"/>
            </a:p>
            <a:p>
              <a:r>
                <a:rPr lang="ja-JP" altLang="en-US" sz="2400" b="1" dirty="0"/>
                <a:t>・リファレンス、コメント、</a:t>
              </a:r>
              <a:endParaRPr lang="en-US" altLang="ja-JP" sz="2400" b="1" dirty="0"/>
            </a:p>
            <a:p>
              <a:r>
                <a:rPr lang="ja-JP" altLang="en-US" sz="2400" b="1" dirty="0"/>
                <a:t>　エラーとその解決方法を</a:t>
              </a:r>
              <a:endParaRPr lang="en-US" altLang="ja-JP" sz="2400" b="1" dirty="0"/>
            </a:p>
            <a:p>
              <a:r>
                <a:rPr lang="ja-JP" altLang="en-US" sz="2400" b="1" dirty="0"/>
                <a:t>　それぞれの学習者がアー</a:t>
              </a:r>
              <a:endParaRPr lang="en-US" altLang="ja-JP" sz="2400" b="1" dirty="0"/>
            </a:p>
            <a:p>
              <a:r>
                <a:rPr lang="ja-JP" altLang="en-US" sz="2400" b="1" dirty="0"/>
                <a:t>　カイブ化し、誰でも閲覧</a:t>
              </a:r>
              <a:endParaRPr lang="en-US" altLang="ja-JP" sz="2400" b="1" dirty="0"/>
            </a:p>
            <a:p>
              <a:r>
                <a:rPr lang="ja-JP" altLang="en-US" sz="2400" b="1" dirty="0"/>
                <a:t>　することができるデータ　</a:t>
              </a:r>
              <a:endParaRPr lang="en-US" altLang="ja-JP" sz="2400" b="1" dirty="0"/>
            </a:p>
            <a:p>
              <a:r>
                <a:rPr lang="ja-JP" altLang="en-US" sz="2400" b="1" dirty="0"/>
                <a:t>　ベースとして共有。</a:t>
              </a:r>
              <a:endParaRPr lang="en-US" altLang="ja-JP" sz="2400" b="1" dirty="0"/>
            </a:p>
            <a:p>
              <a:endParaRPr lang="en-US" altLang="ja-JP" sz="2400" b="1" dirty="0"/>
            </a:p>
            <a:p>
              <a:r>
                <a:rPr lang="ja-JP" altLang="en-US" b="1" dirty="0"/>
                <a:t>例</a:t>
              </a:r>
              <a:r>
                <a:rPr lang="en-US" altLang="ja-JP" b="1" dirty="0"/>
                <a:t>: </a:t>
              </a:r>
              <a:r>
                <a:rPr lang="ja-JP" altLang="en-US" b="1" dirty="0"/>
                <a:t>とあるライブラリを使った</a:t>
              </a:r>
              <a:endParaRPr lang="en-US" altLang="ja-JP" b="1" dirty="0"/>
            </a:p>
            <a:p>
              <a:r>
                <a:rPr lang="ja-JP" altLang="en-US" b="1" dirty="0"/>
                <a:t>　→今後も使う可能性があるので、関数の</a:t>
              </a:r>
              <a:endParaRPr lang="en-US" altLang="ja-JP" b="1" dirty="0"/>
            </a:p>
            <a:p>
              <a:r>
                <a:rPr lang="ja-JP" altLang="en-US" b="1" dirty="0"/>
                <a:t>　 引数や戻り値などの情報をコメント化</a:t>
              </a:r>
            </a:p>
            <a:p>
              <a:endParaRPr lang="en-US" altLang="ja-JP" sz="3200" b="1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F6376C3-8F52-4AB0-82A3-BB9ACC3C0D36}"/>
                </a:ext>
              </a:extLst>
            </p:cNvPr>
            <p:cNvSpPr txBox="1"/>
            <p:nvPr/>
          </p:nvSpPr>
          <p:spPr>
            <a:xfrm>
              <a:off x="957939" y="4014909"/>
              <a:ext cx="3895259" cy="5232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/>
                <a:t>リファレンス共有機能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90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4CAEF-874A-45C8-8649-24558CE7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/>
              <a:t>追加機能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BD5C85E-6964-4908-81FE-5635AFE0BB28}"/>
              </a:ext>
            </a:extLst>
          </p:cNvPr>
          <p:cNvGrpSpPr/>
          <p:nvPr/>
        </p:nvGrpSpPr>
        <p:grpSpPr>
          <a:xfrm>
            <a:off x="613953" y="2112266"/>
            <a:ext cx="10964093" cy="4079531"/>
            <a:chOff x="531222" y="4014909"/>
            <a:chExt cx="10964093" cy="4079531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C19E3C8-1A94-42AD-B9F2-DB1C0E245367}"/>
                </a:ext>
              </a:extLst>
            </p:cNvPr>
            <p:cNvSpPr/>
            <p:nvPr/>
          </p:nvSpPr>
          <p:spPr>
            <a:xfrm>
              <a:off x="531222" y="4276519"/>
              <a:ext cx="10964093" cy="3817921"/>
            </a:xfrm>
            <a:prstGeom prst="roundRect">
              <a:avLst/>
            </a:prstGeom>
            <a:ln w="28575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800" b="1" dirty="0"/>
                <a:t>　学習者のプログラム</a:t>
              </a:r>
              <a:r>
                <a:rPr lang="ja-JP" altLang="en-US" sz="2800" b="1" dirty="0"/>
                <a:t>を</a:t>
              </a:r>
              <a:r>
                <a:rPr kumimoji="1" lang="ja-JP" altLang="en-US" sz="2800" b="1" dirty="0"/>
                <a:t>添削する上で、</a:t>
              </a:r>
              <a:endParaRPr kumimoji="1" lang="en-US" altLang="ja-JP" sz="2800" b="1" dirty="0"/>
            </a:p>
            <a:p>
              <a:r>
                <a:rPr kumimoji="1" lang="ja-JP" altLang="en-US" sz="2800" b="1" dirty="0"/>
                <a:t>　</a:t>
              </a:r>
              <a:r>
                <a:rPr lang="ja-JP" altLang="en-US" sz="2800" b="1" dirty="0"/>
                <a:t>・</a:t>
              </a:r>
              <a:r>
                <a:rPr kumimoji="1" lang="ja-JP" altLang="en-US" sz="2800" b="1" dirty="0"/>
                <a:t>添削が行いやすい</a:t>
              </a:r>
              <a:r>
                <a:rPr lang="ja-JP" altLang="en-US" sz="2800" b="1" dirty="0"/>
                <a:t>エ</a:t>
              </a:r>
              <a:r>
                <a:rPr kumimoji="1" lang="ja-JP" altLang="en-US" sz="2800" b="1" dirty="0"/>
                <a:t>ディタである事</a:t>
              </a:r>
              <a:endParaRPr kumimoji="1" lang="en-US" altLang="ja-JP" sz="2800" b="1" dirty="0"/>
            </a:p>
            <a:p>
              <a:r>
                <a:rPr lang="ja-JP" altLang="en-US" sz="2800" b="1" dirty="0"/>
                <a:t>　・学習者が添削者の意図をくみ取り修正を行える事</a:t>
              </a:r>
              <a:endParaRPr lang="en-US" altLang="ja-JP" sz="2800" b="1" dirty="0"/>
            </a:p>
            <a:p>
              <a:r>
                <a:rPr lang="ja-JP" altLang="en-US" sz="2800" b="1" dirty="0"/>
                <a:t>　が求められる。</a:t>
              </a:r>
              <a:endParaRPr lang="en-US" altLang="ja-JP" sz="2800" b="1" dirty="0"/>
            </a:p>
            <a:p>
              <a:endParaRPr lang="en-US" altLang="ja-JP" sz="2800" b="1" dirty="0"/>
            </a:p>
            <a:p>
              <a:r>
                <a:rPr lang="ja-JP" altLang="en-US" sz="2800" b="1" dirty="0"/>
                <a:t>　</a:t>
              </a:r>
              <a:r>
                <a:rPr lang="ja-JP" altLang="en-US" sz="2800" b="1" u="sng" dirty="0"/>
                <a:t>本システムに導入するエディタはプログラムの添削に特化した　</a:t>
              </a:r>
              <a:endParaRPr lang="en-US" altLang="ja-JP" sz="2800" b="1" u="sng" dirty="0"/>
            </a:p>
            <a:p>
              <a:r>
                <a:rPr lang="ja-JP" altLang="en-US" sz="2800" b="1" dirty="0"/>
                <a:t>　</a:t>
              </a:r>
              <a:r>
                <a:rPr lang="ja-JP" altLang="en-US" sz="2800" b="1" u="sng" dirty="0"/>
                <a:t>インタフェースを目指す。</a:t>
              </a:r>
              <a:endParaRPr lang="en-US" altLang="ja-JP" sz="2800" b="1" u="sng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23CDC21-99B7-4E85-B470-BED3C62062E7}"/>
                </a:ext>
              </a:extLst>
            </p:cNvPr>
            <p:cNvSpPr txBox="1"/>
            <p:nvPr/>
          </p:nvSpPr>
          <p:spPr>
            <a:xfrm>
              <a:off x="957939" y="4014909"/>
              <a:ext cx="3107997" cy="5232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/>
                <a:t>独自エディタ機能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48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93AFD283-324B-4DD7-AD75-80DDEB8B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/>
              <a:t>類似製品との比較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1E21B2A-8A45-4A30-9BDC-DB20752F1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1446"/>
              </p:ext>
            </p:extLst>
          </p:nvPr>
        </p:nvGraphicFramePr>
        <p:xfrm>
          <a:off x="787966" y="2136832"/>
          <a:ext cx="10616068" cy="41962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5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4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3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ja-JP" sz="2000" b="0" u="none" strike="noStrike" dirty="0">
                          <a:effectLst/>
                          <a:latin typeface="+mn-lt"/>
                        </a:rPr>
                        <a:t>stack</a:t>
                      </a:r>
                      <a:r>
                        <a:rPr lang="en-US" altLang="ja-JP" sz="2000" b="0" u="none" strike="noStrike" baseline="0" dirty="0">
                          <a:effectLst/>
                          <a:latin typeface="+mn-lt"/>
                        </a:rPr>
                        <a:t> overflow</a:t>
                      </a:r>
                      <a:endParaRPr lang="en-US" altLang="ja-JP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2000" b="0" u="none" strike="noStrike" dirty="0">
                          <a:effectLst/>
                          <a:latin typeface="+mn-lt"/>
                        </a:rPr>
                        <a:t>paiza</a:t>
                      </a:r>
                      <a:r>
                        <a:rPr lang="ja-JP" altLang="en-US" sz="2000" b="0" u="none" strike="noStrike" dirty="0">
                          <a:effectLst/>
                          <a:latin typeface="+mn-lt"/>
                        </a:rPr>
                        <a:t>ラーニング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HGP明朝E" panose="02020900000000000000" pitchFamily="18" charset="-128"/>
                          <a:ea typeface="HGP明朝E" panose="02020900000000000000" pitchFamily="18" charset="-128"/>
                        </a:rPr>
                        <a:t>Gathers'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GP明朝E" panose="02020900000000000000" pitchFamily="18" charset="-128"/>
                        <a:ea typeface="HGP明朝E" panose="02020900000000000000" pitchFamily="18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3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u="none" strike="noStrike" dirty="0">
                          <a:effectLst/>
                        </a:rPr>
                        <a:t>ソースコード共有機能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>
                    <a:solidFill>
                      <a:srgbClr val="FD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3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u="none" strike="noStrike" dirty="0">
                          <a:effectLst/>
                        </a:rPr>
                        <a:t>問題作成・公開機能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>
                    <a:solidFill>
                      <a:srgbClr val="FD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3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u="none" strike="noStrike" dirty="0">
                          <a:effectLst/>
                        </a:rPr>
                        <a:t>スレッド機能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>
                          <a:effectLst/>
                        </a:rPr>
                        <a:t>〇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>
                    <a:solidFill>
                      <a:srgbClr val="FD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3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u="none" strike="noStrike" dirty="0">
                          <a:effectLst/>
                        </a:rPr>
                        <a:t>リファレンス共有機能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>
                    <a:solidFill>
                      <a:srgbClr val="FD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37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1800" b="0" u="none" strike="noStrike" dirty="0">
                          <a:effectLst/>
                        </a:rPr>
                        <a:t>独自エディタ機能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ja-JP" altLang="en-US" sz="2800" b="0" u="none" strike="noStrike" dirty="0">
                          <a:effectLst/>
                        </a:rPr>
                        <a:t>〇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9525" marR="9525" marT="9525" marB="0" anchor="ctr">
                    <a:solidFill>
                      <a:srgbClr val="FDE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2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233</Words>
  <Application>Microsoft Office PowerPoint</Application>
  <PresentationFormat>ワイド画面</PresentationFormat>
  <Paragraphs>135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HGP明朝E</vt:lpstr>
      <vt:lpstr>游ゴシック</vt:lpstr>
      <vt:lpstr>游ゴシック Light</vt:lpstr>
      <vt:lpstr>游ゴシック Medium</vt:lpstr>
      <vt:lpstr>游明朝</vt:lpstr>
      <vt:lpstr>Arial</vt:lpstr>
      <vt:lpstr>Calibri</vt:lpstr>
      <vt:lpstr>Office テーマ</vt:lpstr>
      <vt:lpstr>初心者のプログラミング学習を支援するシステム</vt:lpstr>
      <vt:lpstr>はじめに</vt:lpstr>
      <vt:lpstr>PowerPoint プレゼンテーション</vt:lpstr>
      <vt:lpstr>対象者と実現方法</vt:lpstr>
      <vt:lpstr>システム構成</vt:lpstr>
      <vt:lpstr>主な機能</vt:lpstr>
      <vt:lpstr>主な機能</vt:lpstr>
      <vt:lpstr>追加機能</vt:lpstr>
      <vt:lpstr>類似製品との比較</vt:lpstr>
      <vt:lpstr>開発環境・実行環境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初心者のプログラミング技術 習得を手助けするシステム (名称未定)</dc:title>
  <dc:creator>中野大成</dc:creator>
  <cp:lastModifiedBy>中野大成</cp:lastModifiedBy>
  <cp:revision>103</cp:revision>
  <dcterms:created xsi:type="dcterms:W3CDTF">2017-11-18T17:19:44Z</dcterms:created>
  <dcterms:modified xsi:type="dcterms:W3CDTF">2017-11-22T13:46:20Z</dcterms:modified>
</cp:coreProperties>
</file>