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4" r:id="rId6"/>
    <p:sldId id="261" r:id="rId7"/>
    <p:sldId id="262" r:id="rId8"/>
    <p:sldId id="266" r:id="rId9"/>
    <p:sldId id="265"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132"/>
    <a:srgbClr val="F0F0F0"/>
    <a:srgbClr val="F10B05"/>
    <a:srgbClr val="DC481A"/>
    <a:srgbClr val="F08230"/>
    <a:srgbClr val="5299DA"/>
    <a:srgbClr val="4D8CC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73" d="100"/>
          <a:sy n="73" d="100"/>
        </p:scale>
        <p:origin x="54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F88E1-831A-483B-8A0E-F41845D701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D848B6C7-0CEF-4613-BF48-8526FBC4C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C88F97-034F-4BA8-9F51-D69B701564DF}"/>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EB3A8510-D46C-4C44-B2C8-6E182016EB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E52AA8-530B-4FF9-9CB7-EF0BBEA42EA6}"/>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38551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804AB-279F-4912-A1CB-BE97458CB0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43702B-51E9-431C-8155-CBA663DC3C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23063-2BC9-4A70-A083-3AA221B60B23}"/>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C499A6C2-0491-46C5-B69B-C8DA3EF48F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CC5346-3AD0-4378-A9CE-CF77C7AF3C29}"/>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16176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82AF1B5-84A8-410D-9316-9F990414B5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153B1C-D23F-4D6C-9DE5-9FB0AD5D04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EE8400-B49A-4029-8F77-E803B5FB1EE3}"/>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50AD5386-EEBC-454C-86D1-5AA6AA5AA5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56ED32-5892-4F92-81C4-2A9A9E52B79D}"/>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63127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34DB2-7A5D-42DB-85FD-226CBA8543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24C2E5-DB16-4DF9-932E-AB7AE61167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4E37ED-E8A3-4898-896D-100E97E4C43A}"/>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99DF7331-B337-426F-A54A-5B168B9E11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85BCF1-E1C0-4CB5-AF5E-18D7A485A4C8}"/>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13087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8D8E5-5491-42B3-AF61-B166E108BEA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60B6E8-3BB1-44FE-9F0C-83DC6F6CE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61FC2A-3854-4AD6-B3D4-B3426394EC49}"/>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D6A31327-52E4-4A25-82CA-3CD8588616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CE4D2C-F351-4093-BCF1-68B8DE05D3AA}"/>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224536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0B228-9CD8-44DB-8DFA-553A92148D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B716E-D29F-452A-B191-4EF9F88A59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096DA2C-0F64-45E7-94E4-3F1E934B7B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C8BCE43-FCC6-476B-ACD2-2CD92696DA8F}"/>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6" name="フッター プレースホルダー 5">
            <a:extLst>
              <a:ext uri="{FF2B5EF4-FFF2-40B4-BE49-F238E27FC236}">
                <a16:creationId xmlns:a16="http://schemas.microsoft.com/office/drawing/2014/main" id="{7B206381-E87C-4F18-94EA-699A82A6E3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8E42E9-2B96-45E6-BA41-2FEAB8684081}"/>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162336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3AFC5-3905-4303-8F07-FD363F35FB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9A120F-4EA7-4360-AB7F-3A2D18FCB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A8960A5-4830-434D-BDDE-AC695A7AC6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C282CA-1746-4C8A-8D74-7F87C2830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77751F-F6AC-475D-8A20-788EE8E9B2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D7241C5-03B1-4114-8B2F-CF6189DE876F}"/>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8" name="フッター プレースホルダー 7">
            <a:extLst>
              <a:ext uri="{FF2B5EF4-FFF2-40B4-BE49-F238E27FC236}">
                <a16:creationId xmlns:a16="http://schemas.microsoft.com/office/drawing/2014/main" id="{12051B6E-914E-41B3-AF09-CF91E9027D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035031-7D40-406A-93D5-069F480983B3}"/>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307003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EBDC4-C630-4344-B615-F34DB43944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47DB58-2AD4-47D4-841C-5A2291A320B6}"/>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4" name="フッター プレースホルダー 3">
            <a:extLst>
              <a:ext uri="{FF2B5EF4-FFF2-40B4-BE49-F238E27FC236}">
                <a16:creationId xmlns:a16="http://schemas.microsoft.com/office/drawing/2014/main" id="{AF31B31B-0B6E-4A6E-AB2A-25C9A409582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7296AF3-AD96-43C4-90EC-7B1EC51C9170}"/>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92263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AC9623-7F15-499D-AF6F-69592B05C319}"/>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3" name="フッター プレースホルダー 2">
            <a:extLst>
              <a:ext uri="{FF2B5EF4-FFF2-40B4-BE49-F238E27FC236}">
                <a16:creationId xmlns:a16="http://schemas.microsoft.com/office/drawing/2014/main" id="{1D2305E5-283B-4280-ADA6-94C4C08F59D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11A6A-9F88-4663-B1EB-8850ECFD38B1}"/>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2484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74E56-9BA8-4106-BC86-48034FFF99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3C814-82B4-460D-9404-716267371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D851FF-0E4E-43E2-98FB-A156D80A8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A0013F-20E4-479B-AE57-EA649B25EFF7}"/>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6" name="フッター プレースホルダー 5">
            <a:extLst>
              <a:ext uri="{FF2B5EF4-FFF2-40B4-BE49-F238E27FC236}">
                <a16:creationId xmlns:a16="http://schemas.microsoft.com/office/drawing/2014/main" id="{19385BD2-DFB8-4097-A6C0-1CDE37DE64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351784-945D-4079-BAD7-6C423430E8C1}"/>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328878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4F893-C181-461E-A302-610C168227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EB0E8F-48B0-45D2-A375-BCD8BC5BF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5BDB2AA-6C5C-45E7-B237-FCD304C51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64BC7E-8C05-4C23-ADDE-3A134A7EB265}"/>
              </a:ext>
            </a:extLst>
          </p:cNvPr>
          <p:cNvSpPr>
            <a:spLocks noGrp="1"/>
          </p:cNvSpPr>
          <p:nvPr>
            <p:ph type="dt" sz="half" idx="10"/>
          </p:nvPr>
        </p:nvSpPr>
        <p:spPr/>
        <p:txBody>
          <a:bodyPr/>
          <a:lstStyle/>
          <a:p>
            <a:fld id="{F26B57E9-A734-4E83-B5A9-1425A73888DC}" type="datetimeFigureOut">
              <a:rPr kumimoji="1" lang="ja-JP" altLang="en-US" smtClean="0"/>
              <a:t>2017/11/20</a:t>
            </a:fld>
            <a:endParaRPr kumimoji="1" lang="ja-JP" altLang="en-US"/>
          </a:p>
        </p:txBody>
      </p:sp>
      <p:sp>
        <p:nvSpPr>
          <p:cNvPr id="6" name="フッター プレースホルダー 5">
            <a:extLst>
              <a:ext uri="{FF2B5EF4-FFF2-40B4-BE49-F238E27FC236}">
                <a16:creationId xmlns:a16="http://schemas.microsoft.com/office/drawing/2014/main" id="{61EF1136-8D44-4B04-B475-D9475767F2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DCFBCD-C26F-4E52-AB73-2E8155DCDE2B}"/>
              </a:ext>
            </a:extLst>
          </p:cNvPr>
          <p:cNvSpPr>
            <a:spLocks noGrp="1"/>
          </p:cNvSpPr>
          <p:nvPr>
            <p:ph type="sldNum" sz="quarter" idx="12"/>
          </p:nvPr>
        </p:nvSpPr>
        <p:spPr/>
        <p:txBody>
          <a:body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250890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0091232-314E-46F8-BDC5-83D8D447F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5C0304-B58D-4860-BE35-CB6C92E99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BAC804-EB99-4674-AB0B-22CFFE721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B57E9-A734-4E83-B5A9-1425A73888DC}" type="datetimeFigureOut">
              <a:rPr kumimoji="1" lang="ja-JP" altLang="en-US" smtClean="0"/>
              <a:t>2017/11/20</a:t>
            </a:fld>
            <a:endParaRPr kumimoji="1" lang="ja-JP" altLang="en-US"/>
          </a:p>
        </p:txBody>
      </p:sp>
      <p:sp>
        <p:nvSpPr>
          <p:cNvPr id="5" name="フッター プレースホルダー 4">
            <a:extLst>
              <a:ext uri="{FF2B5EF4-FFF2-40B4-BE49-F238E27FC236}">
                <a16:creationId xmlns:a16="http://schemas.microsoft.com/office/drawing/2014/main" id="{2CD682C2-6296-451C-8F05-308F89A3C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12BBA9-5FC3-4324-B7F3-6923F34A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7EE84-FB62-48FD-9060-921EFCC877C4}" type="slidenum">
              <a:rPr kumimoji="1" lang="ja-JP" altLang="en-US" smtClean="0"/>
              <a:t>‹#›</a:t>
            </a:fld>
            <a:endParaRPr kumimoji="1" lang="ja-JP" altLang="en-US"/>
          </a:p>
        </p:txBody>
      </p:sp>
    </p:spTree>
    <p:extLst>
      <p:ext uri="{BB962C8B-B14F-4D97-AF65-F5344CB8AC3E}">
        <p14:creationId xmlns:p14="http://schemas.microsoft.com/office/powerpoint/2010/main" val="32742172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E593D8F-94D8-4D43-A6B3-296C75885E73}"/>
              </a:ext>
            </a:extLst>
          </p:cNvPr>
          <p:cNvSpPr>
            <a:spLocks noGrp="1"/>
          </p:cNvSpPr>
          <p:nvPr>
            <p:ph type="ctrTitle"/>
          </p:nvPr>
        </p:nvSpPr>
        <p:spPr>
          <a:xfrm>
            <a:off x="461571" y="4410180"/>
            <a:ext cx="7120410" cy="2026389"/>
          </a:xfrm>
        </p:spPr>
        <p:txBody>
          <a:bodyPr anchor="ctr">
            <a:normAutofit/>
          </a:bodyPr>
          <a:lstStyle/>
          <a:p>
            <a:pPr algn="r"/>
            <a:r>
              <a:rPr kumimoji="1" lang="ja-JP" altLang="en-US" sz="4100" b="0" dirty="0">
                <a:latin typeface="游ゴシック Medium" panose="020B0500000000000000" pitchFamily="50" charset="-128"/>
                <a:ea typeface="游ゴシック Medium" panose="020B0500000000000000" pitchFamily="50" charset="-128"/>
              </a:rPr>
              <a:t>初心者のプログラミング技術</a:t>
            </a:r>
            <a:br>
              <a:rPr kumimoji="1" lang="en-US" altLang="ja-JP" sz="4100" b="0" dirty="0">
                <a:latin typeface="游ゴシック Medium" panose="020B0500000000000000" pitchFamily="50" charset="-128"/>
                <a:ea typeface="游ゴシック Medium" panose="020B0500000000000000" pitchFamily="50" charset="-128"/>
              </a:rPr>
            </a:br>
            <a:r>
              <a:rPr kumimoji="1" lang="ja-JP" altLang="en-US" sz="4100" b="0" dirty="0">
                <a:latin typeface="游ゴシック Medium" panose="020B0500000000000000" pitchFamily="50" charset="-128"/>
                <a:ea typeface="游ゴシック Medium" panose="020B0500000000000000" pitchFamily="50" charset="-128"/>
              </a:rPr>
              <a:t>習得を支援するシステム</a:t>
            </a:r>
          </a:p>
        </p:txBody>
      </p:sp>
      <p:sp>
        <p:nvSpPr>
          <p:cNvPr id="3" name="サブタイトル 2">
            <a:extLst>
              <a:ext uri="{FF2B5EF4-FFF2-40B4-BE49-F238E27FC236}">
                <a16:creationId xmlns:a16="http://schemas.microsoft.com/office/drawing/2014/main" id="{E48EE06F-FB16-42E2-9F2E-57820707C135}"/>
              </a:ext>
            </a:extLst>
          </p:cNvPr>
          <p:cNvSpPr>
            <a:spLocks noGrp="1"/>
          </p:cNvSpPr>
          <p:nvPr>
            <p:ph type="subTitle" idx="1"/>
          </p:nvPr>
        </p:nvSpPr>
        <p:spPr>
          <a:xfrm>
            <a:off x="8050761" y="4525347"/>
            <a:ext cx="3792893" cy="1737360"/>
          </a:xfrm>
        </p:spPr>
        <p:txBody>
          <a:bodyPr anchor="ctr">
            <a:normAutofit/>
          </a:bodyPr>
          <a:lstStyle/>
          <a:p>
            <a:pPr algn="l"/>
            <a:r>
              <a:rPr kumimoji="1" lang="ja-JP" altLang="en-US" dirty="0">
                <a:latin typeface="游ゴシック Medium" panose="020B0500000000000000" pitchFamily="50" charset="-128"/>
                <a:ea typeface="游ゴシック Medium" panose="020B0500000000000000" pitchFamily="50" charset="-128"/>
              </a:rPr>
              <a:t>吉田研究室　</a:t>
            </a:r>
            <a:endParaRPr kumimoji="1" lang="en-US" altLang="ja-JP" dirty="0">
              <a:latin typeface="游ゴシック Medium" panose="020B0500000000000000" pitchFamily="50" charset="-128"/>
              <a:ea typeface="游ゴシック Medium" panose="020B0500000000000000" pitchFamily="50" charset="-128"/>
            </a:endParaRPr>
          </a:p>
          <a:p>
            <a:pPr algn="l"/>
            <a:r>
              <a:rPr kumimoji="1" lang="ja-JP" altLang="en-US" dirty="0">
                <a:latin typeface="游ゴシック Medium" panose="020B0500000000000000" pitchFamily="50" charset="-128"/>
                <a:ea typeface="游ゴシック Medium" panose="020B0500000000000000" pitchFamily="50" charset="-128"/>
              </a:rPr>
              <a:t>　中野大成　小野瀬</a:t>
            </a:r>
            <a:r>
              <a:rPr lang="ja-JP" altLang="en-US" dirty="0">
                <a:latin typeface="游ゴシック Medium" panose="020B0500000000000000" pitchFamily="50" charset="-128"/>
                <a:ea typeface="游ゴシック Medium" panose="020B0500000000000000" pitchFamily="50" charset="-128"/>
              </a:rPr>
              <a:t>博貴</a:t>
            </a:r>
            <a:endParaRPr kumimoji="1" lang="en-US" altLang="ja-JP" dirty="0">
              <a:latin typeface="游ゴシック Medium" panose="020B0500000000000000" pitchFamily="50" charset="-128"/>
              <a:ea typeface="游ゴシック Medium" panose="020B0500000000000000" pitchFamily="50" charset="-128"/>
            </a:endParaRPr>
          </a:p>
          <a:p>
            <a:pPr algn="l"/>
            <a:r>
              <a:rPr lang="ja-JP" altLang="en-US" dirty="0">
                <a:latin typeface="游ゴシック Medium" panose="020B0500000000000000" pitchFamily="50" charset="-128"/>
                <a:ea typeface="游ゴシック Medium" panose="020B0500000000000000" pitchFamily="50" charset="-128"/>
              </a:rPr>
              <a:t>　谷口響　　仁木大雅</a:t>
            </a:r>
            <a:endParaRPr kumimoji="1" lang="ja-JP" altLang="en-US" dirty="0"/>
          </a:p>
        </p:txBody>
      </p:sp>
    </p:spTree>
    <p:extLst>
      <p:ext uri="{BB962C8B-B14F-4D97-AF65-F5344CB8AC3E}">
        <p14:creationId xmlns:p14="http://schemas.microsoft.com/office/powerpoint/2010/main" val="428948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BE05D-3F24-42D3-88FB-13634B8F3519}"/>
              </a:ext>
            </a:extLst>
          </p:cNvPr>
          <p:cNvSpPr>
            <a:spLocks noGrp="1"/>
          </p:cNvSpPr>
          <p:nvPr>
            <p:ph type="title"/>
          </p:nvPr>
        </p:nvSpPr>
        <p:spPr/>
        <p:txBody>
          <a:bodyPr>
            <a:normAutofit/>
          </a:bodyPr>
          <a:lstStyle/>
          <a:p>
            <a:r>
              <a:rPr kumimoji="1" lang="ja-JP" altLang="en-US" sz="5400" b="1" dirty="0"/>
              <a:t>開発環境</a:t>
            </a:r>
            <a:r>
              <a:rPr lang="ja-JP" altLang="en-US" sz="5400" b="1" dirty="0"/>
              <a:t>・実行環境</a:t>
            </a:r>
            <a:endParaRPr kumimoji="1" lang="ja-JP" altLang="en-US" sz="5400" b="1" dirty="0"/>
          </a:p>
        </p:txBody>
      </p:sp>
      <p:graphicFrame>
        <p:nvGraphicFramePr>
          <p:cNvPr id="8" name="表 7">
            <a:extLst>
              <a:ext uri="{FF2B5EF4-FFF2-40B4-BE49-F238E27FC236}">
                <a16:creationId xmlns:a16="http://schemas.microsoft.com/office/drawing/2014/main" id="{16FBB906-72A4-4A2D-9A45-C47D53E0E6DE}"/>
              </a:ext>
            </a:extLst>
          </p:cNvPr>
          <p:cNvGraphicFramePr>
            <a:graphicFrameLocks noGrp="1"/>
          </p:cNvGraphicFramePr>
          <p:nvPr>
            <p:extLst>
              <p:ext uri="{D42A27DB-BD31-4B8C-83A1-F6EECF244321}">
                <p14:modId xmlns:p14="http://schemas.microsoft.com/office/powerpoint/2010/main" val="508517876"/>
              </p:ext>
            </p:extLst>
          </p:nvPr>
        </p:nvGraphicFramePr>
        <p:xfrm>
          <a:off x="753979" y="2239327"/>
          <a:ext cx="10684042" cy="4041790"/>
        </p:xfrm>
        <a:graphic>
          <a:graphicData uri="http://schemas.openxmlformats.org/drawingml/2006/table">
            <a:tbl>
              <a:tblPr firstRow="1" bandRow="1">
                <a:tableStyleId>{0505E3EF-67EA-436B-97B2-0124C06EBD24}</a:tableStyleId>
              </a:tblPr>
              <a:tblGrid>
                <a:gridCol w="3384884">
                  <a:extLst>
                    <a:ext uri="{9D8B030D-6E8A-4147-A177-3AD203B41FA5}">
                      <a16:colId xmlns:a16="http://schemas.microsoft.com/office/drawing/2014/main" val="799096549"/>
                    </a:ext>
                  </a:extLst>
                </a:gridCol>
                <a:gridCol w="2974206">
                  <a:extLst>
                    <a:ext uri="{9D8B030D-6E8A-4147-A177-3AD203B41FA5}">
                      <a16:colId xmlns:a16="http://schemas.microsoft.com/office/drawing/2014/main" val="3524133424"/>
                    </a:ext>
                  </a:extLst>
                </a:gridCol>
                <a:gridCol w="4324952">
                  <a:extLst>
                    <a:ext uri="{9D8B030D-6E8A-4147-A177-3AD203B41FA5}">
                      <a16:colId xmlns:a16="http://schemas.microsoft.com/office/drawing/2014/main" val="2064502487"/>
                    </a:ext>
                  </a:extLst>
                </a:gridCol>
              </a:tblGrid>
              <a:tr h="808358">
                <a:tc gridSpan="2">
                  <a:txBody>
                    <a:bodyPr/>
                    <a:lstStyle/>
                    <a:p>
                      <a:pPr algn="ctr"/>
                      <a:r>
                        <a:rPr kumimoji="1" lang="ja-JP" altLang="en-US" dirty="0"/>
                        <a:t>開発環境</a:t>
                      </a:r>
                    </a:p>
                  </a:txBody>
                  <a:tcPr anchor="ctr"/>
                </a:tc>
                <a:tc hMerge="1">
                  <a:txBody>
                    <a:bodyPr/>
                    <a:lstStyle/>
                    <a:p>
                      <a:endParaRPr kumimoji="1" lang="ja-JP" altLang="en-US" dirty="0"/>
                    </a:p>
                  </a:txBody>
                  <a:tcPr/>
                </a:tc>
                <a:tc>
                  <a:txBody>
                    <a:bodyPr/>
                    <a:lstStyle/>
                    <a:p>
                      <a:pPr algn="ctr"/>
                      <a:r>
                        <a:rPr kumimoji="1" lang="ja-JP" altLang="en-US" dirty="0"/>
                        <a:t>実行環境</a:t>
                      </a:r>
                    </a:p>
                  </a:txBody>
                  <a:tcPr anchor="ctr"/>
                </a:tc>
                <a:extLst>
                  <a:ext uri="{0D108BD9-81ED-4DB2-BD59-A6C34878D82A}">
                    <a16:rowId xmlns:a16="http://schemas.microsoft.com/office/drawing/2014/main" val="380246288"/>
                  </a:ext>
                </a:extLst>
              </a:tr>
              <a:tr h="808358">
                <a:tc>
                  <a:txBody>
                    <a:bodyPr/>
                    <a:lstStyle/>
                    <a:p>
                      <a:pPr algn="l"/>
                      <a:r>
                        <a:rPr kumimoji="1" lang="ja-JP" altLang="en-US" sz="2000" dirty="0"/>
                        <a:t> メインプログラム</a:t>
                      </a:r>
                    </a:p>
                  </a:txBody>
                  <a:tcPr anchor="ctr"/>
                </a:tc>
                <a:tc>
                  <a:txBody>
                    <a:bodyPr/>
                    <a:lstStyle/>
                    <a:p>
                      <a:pPr algn="l"/>
                      <a:r>
                        <a:rPr kumimoji="1" lang="en-US" altLang="ja-JP" sz="2000" dirty="0"/>
                        <a:t> C#</a:t>
                      </a:r>
                      <a:endParaRPr kumimoji="1" lang="ja-JP" altLang="en-US" sz="2000" dirty="0"/>
                    </a:p>
                  </a:txBody>
                  <a:tcPr anchor="ctr"/>
                </a:tc>
                <a:tc rowSpan="3">
                  <a:txBody>
                    <a:bodyPr/>
                    <a:lstStyle/>
                    <a:p>
                      <a:pPr algn="ctr"/>
                      <a:r>
                        <a:rPr kumimoji="1" lang="en-US" altLang="ja-JP" sz="2000" b="0" i="0" kern="1200" dirty="0">
                          <a:solidFill>
                            <a:schemeClr val="dk1"/>
                          </a:solidFill>
                          <a:effectLst/>
                          <a:latin typeface="+mn-lt"/>
                          <a:ea typeface="+mn-ea"/>
                          <a:cs typeface="+mn-cs"/>
                        </a:rPr>
                        <a:t>Windows</a:t>
                      </a:r>
                      <a:r>
                        <a:rPr kumimoji="1" lang="ja-JP" altLang="en-US" sz="2000" b="0" i="0" kern="1200" dirty="0">
                          <a:solidFill>
                            <a:schemeClr val="dk1"/>
                          </a:solidFill>
                          <a:effectLst/>
                          <a:latin typeface="+mn-lt"/>
                          <a:ea typeface="+mn-ea"/>
                          <a:cs typeface="+mn-cs"/>
                        </a:rPr>
                        <a:t>フォームアプリケーション</a:t>
                      </a:r>
                      <a:endParaRPr kumimoji="1" lang="ja-JP" altLang="en-US" sz="2000" dirty="0"/>
                    </a:p>
                  </a:txBody>
                  <a:tcPr anchor="ctr"/>
                </a:tc>
                <a:extLst>
                  <a:ext uri="{0D108BD9-81ED-4DB2-BD59-A6C34878D82A}">
                    <a16:rowId xmlns:a16="http://schemas.microsoft.com/office/drawing/2014/main" val="2050246512"/>
                  </a:ext>
                </a:extLst>
              </a:tr>
              <a:tr h="808358">
                <a:tc>
                  <a:txBody>
                    <a:bodyPr/>
                    <a:lstStyle/>
                    <a:p>
                      <a:pPr algn="l"/>
                      <a:r>
                        <a:rPr kumimoji="1" lang="ja-JP" altLang="en-US" sz="2000" dirty="0"/>
                        <a:t> ユーザインターフェース部</a:t>
                      </a:r>
                    </a:p>
                  </a:txBody>
                  <a:tcPr anchor="ctr">
                    <a:solidFill>
                      <a:srgbClr val="F0F0F0"/>
                    </a:solidFill>
                  </a:tcPr>
                </a:tc>
                <a:tc>
                  <a:txBody>
                    <a:bodyPr/>
                    <a:lstStyle/>
                    <a:p>
                      <a:pPr algn="l"/>
                      <a:r>
                        <a:rPr kumimoji="1" lang="ja-JP" altLang="en-US" sz="2000" dirty="0"/>
                        <a:t> </a:t>
                      </a:r>
                      <a:r>
                        <a:rPr kumimoji="1" lang="en-US" altLang="ja-JP" sz="2000" dirty="0"/>
                        <a:t>Visual</a:t>
                      </a:r>
                      <a:r>
                        <a:rPr kumimoji="1" lang="ja-JP" altLang="en-US" sz="2000" dirty="0"/>
                        <a:t> </a:t>
                      </a:r>
                      <a:r>
                        <a:rPr kumimoji="1" lang="en-US" altLang="ja-JP" sz="2000" dirty="0"/>
                        <a:t>C#</a:t>
                      </a:r>
                      <a:endParaRPr kumimoji="1" lang="ja-JP" altLang="en-US" sz="2000" dirty="0"/>
                    </a:p>
                  </a:txBody>
                  <a:tcPr anchor="ctr">
                    <a:solidFill>
                      <a:srgbClr val="F0F0F0"/>
                    </a:solidFill>
                  </a:tcPr>
                </a:tc>
                <a:tc vMerge="1">
                  <a:txBody>
                    <a:bodyPr/>
                    <a:lstStyle/>
                    <a:p>
                      <a:pPr algn="ctr"/>
                      <a:endParaRPr kumimoji="1" lang="ja-JP" altLang="en-US" dirty="0"/>
                    </a:p>
                  </a:txBody>
                  <a:tcPr anchor="ctr"/>
                </a:tc>
                <a:extLst>
                  <a:ext uri="{0D108BD9-81ED-4DB2-BD59-A6C34878D82A}">
                    <a16:rowId xmlns:a16="http://schemas.microsoft.com/office/drawing/2014/main" val="3815270851"/>
                  </a:ext>
                </a:extLst>
              </a:tr>
              <a:tr h="808358">
                <a:tc>
                  <a:txBody>
                    <a:bodyPr/>
                    <a:lstStyle/>
                    <a:p>
                      <a:pPr algn="l"/>
                      <a:r>
                        <a:rPr kumimoji="1" lang="ja-JP" altLang="en-US" sz="2000" dirty="0"/>
                        <a:t> データベース構築部</a:t>
                      </a:r>
                    </a:p>
                  </a:txBody>
                  <a:tcPr anchor="ctr"/>
                </a:tc>
                <a:tc>
                  <a:txBody>
                    <a:bodyPr/>
                    <a:lstStyle/>
                    <a:p>
                      <a:pPr algn="l"/>
                      <a:r>
                        <a:rPr kumimoji="1" lang="ja-JP" altLang="en-US" sz="2000" dirty="0"/>
                        <a:t> </a:t>
                      </a:r>
                      <a:r>
                        <a:rPr kumimoji="1" lang="en-US" altLang="ja-JP" sz="2000" dirty="0"/>
                        <a:t>SQL Server</a:t>
                      </a:r>
                      <a:endParaRPr kumimoji="1" lang="ja-JP" altLang="en-US" sz="2000"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2941021552"/>
                  </a:ext>
                </a:extLst>
              </a:tr>
              <a:tr h="808358">
                <a:tc>
                  <a:txBody>
                    <a:bodyPr/>
                    <a:lstStyle/>
                    <a:p>
                      <a:pPr algn="l"/>
                      <a:r>
                        <a:rPr kumimoji="1" lang="ja-JP" altLang="en-US" sz="2000" dirty="0"/>
                        <a:t> スレッド機能 </a:t>
                      </a:r>
                      <a:r>
                        <a:rPr kumimoji="1" lang="en-US" altLang="ja-JP" sz="2000" dirty="0"/>
                        <a:t>/ </a:t>
                      </a:r>
                      <a:r>
                        <a:rPr kumimoji="1" lang="ja-JP" altLang="en-US" sz="2000" dirty="0"/>
                        <a:t>共有部</a:t>
                      </a:r>
                    </a:p>
                  </a:txBody>
                  <a:tcPr anchor="ctr"/>
                </a:tc>
                <a:tc>
                  <a:txBody>
                    <a:bodyPr/>
                    <a:lstStyle/>
                    <a:p>
                      <a:pPr algn="l"/>
                      <a:r>
                        <a:rPr kumimoji="1" lang="en-US" altLang="ja-JP" sz="2000" b="0" i="0" kern="1200" dirty="0">
                          <a:solidFill>
                            <a:schemeClr val="dk1"/>
                          </a:solidFill>
                          <a:effectLst/>
                          <a:latin typeface="+mn-lt"/>
                          <a:ea typeface="+mn-ea"/>
                          <a:cs typeface="+mn-cs"/>
                        </a:rPr>
                        <a:t> NET Framework , Git </a:t>
                      </a:r>
                      <a:endParaRPr kumimoji="1" lang="ja-JP" altLang="en-US" sz="2000" dirty="0"/>
                    </a:p>
                  </a:txBody>
                  <a:tcPr anchor="ctr"/>
                </a:tc>
                <a:tc>
                  <a:txBody>
                    <a:bodyPr/>
                    <a:lstStyle/>
                    <a:p>
                      <a:pPr algn="ctr"/>
                      <a:r>
                        <a:rPr kumimoji="1" lang="en-US" altLang="ja-JP" sz="2000" dirty="0"/>
                        <a:t>NET Framework , Git</a:t>
                      </a:r>
                      <a:endParaRPr kumimoji="1" lang="ja-JP" altLang="en-US" sz="2000" dirty="0"/>
                    </a:p>
                  </a:txBody>
                  <a:tcPr anchor="ctr"/>
                </a:tc>
                <a:extLst>
                  <a:ext uri="{0D108BD9-81ED-4DB2-BD59-A6C34878D82A}">
                    <a16:rowId xmlns:a16="http://schemas.microsoft.com/office/drawing/2014/main" val="3068142635"/>
                  </a:ext>
                </a:extLst>
              </a:tr>
            </a:tbl>
          </a:graphicData>
        </a:graphic>
      </p:graphicFrame>
    </p:spTree>
    <p:extLst>
      <p:ext uri="{BB962C8B-B14F-4D97-AF65-F5344CB8AC3E}">
        <p14:creationId xmlns:p14="http://schemas.microsoft.com/office/powerpoint/2010/main" val="58785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89C830-F779-45AD-9DAC-E87B228DDEA1}"/>
              </a:ext>
            </a:extLst>
          </p:cNvPr>
          <p:cNvSpPr>
            <a:spLocks noGrp="1"/>
          </p:cNvSpPr>
          <p:nvPr>
            <p:ph type="title"/>
          </p:nvPr>
        </p:nvSpPr>
        <p:spPr>
          <a:xfrm>
            <a:off x="609602" y="365125"/>
            <a:ext cx="10822577" cy="1325563"/>
          </a:xfrm>
        </p:spPr>
        <p:txBody>
          <a:bodyPr>
            <a:normAutofit/>
          </a:bodyPr>
          <a:lstStyle/>
          <a:p>
            <a:r>
              <a:rPr kumimoji="1" lang="ja-JP" altLang="en-US" sz="5400" b="1" dirty="0"/>
              <a:t>はじめに</a:t>
            </a:r>
          </a:p>
        </p:txBody>
      </p:sp>
      <p:sp>
        <p:nvSpPr>
          <p:cNvPr id="3" name="コンテンツ プレースホルダー 2">
            <a:extLst>
              <a:ext uri="{FF2B5EF4-FFF2-40B4-BE49-F238E27FC236}">
                <a16:creationId xmlns:a16="http://schemas.microsoft.com/office/drawing/2014/main" id="{747D46DB-B077-4C6F-990C-85E59A41CB58}"/>
              </a:ext>
            </a:extLst>
          </p:cNvPr>
          <p:cNvSpPr>
            <a:spLocks noGrp="1"/>
          </p:cNvSpPr>
          <p:nvPr>
            <p:ph idx="1"/>
          </p:nvPr>
        </p:nvSpPr>
        <p:spPr>
          <a:xfrm>
            <a:off x="827311" y="1823423"/>
            <a:ext cx="11390812" cy="1762306"/>
          </a:xfrm>
        </p:spPr>
        <p:txBody>
          <a:bodyPr>
            <a:normAutofit/>
          </a:bodyPr>
          <a:lstStyle/>
          <a:p>
            <a:pPr marL="0" indent="0">
              <a:buNone/>
            </a:pPr>
            <a:r>
              <a:rPr lang="ja-JP" altLang="en-US" sz="4000" b="1" dirty="0"/>
              <a:t>小学校でプログラミング教育が必修化！？</a:t>
            </a:r>
            <a:endParaRPr lang="en-US" altLang="ja-JP" sz="3600" b="1" dirty="0"/>
          </a:p>
          <a:p>
            <a:pPr marL="0" indent="0">
              <a:buNone/>
            </a:pPr>
            <a:r>
              <a:rPr kumimoji="1" lang="ja-JP" altLang="en-US" sz="3200" b="1" dirty="0"/>
              <a:t>  </a:t>
            </a:r>
            <a:r>
              <a:rPr kumimoji="1" lang="ja-JP" altLang="en-US" sz="3000" b="1" dirty="0"/>
              <a:t>これからは</a:t>
            </a:r>
            <a:r>
              <a:rPr lang="ja-JP" altLang="en-US" sz="3000" b="1" dirty="0"/>
              <a:t>高度な情報化が求められる時代に</a:t>
            </a:r>
            <a:r>
              <a:rPr lang="en-US" altLang="ja-JP" sz="3000" b="1" dirty="0"/>
              <a:t>…</a:t>
            </a:r>
          </a:p>
          <a:p>
            <a:pPr marL="0" indent="0">
              <a:buNone/>
            </a:pPr>
            <a:r>
              <a:rPr lang="ja-JP" altLang="en-US" sz="3000" b="1" dirty="0"/>
              <a:t>  でも、プログラミング技術の習得はそんなに甘いもんじゃない</a:t>
            </a:r>
            <a:endParaRPr lang="en-US" altLang="ja-JP" sz="3000" b="1" dirty="0"/>
          </a:p>
        </p:txBody>
      </p:sp>
      <p:grpSp>
        <p:nvGrpSpPr>
          <p:cNvPr id="6" name="グループ化 5">
            <a:extLst>
              <a:ext uri="{FF2B5EF4-FFF2-40B4-BE49-F238E27FC236}">
                <a16:creationId xmlns:a16="http://schemas.microsoft.com/office/drawing/2014/main" id="{FC6CA37D-6277-428E-B8DD-FBB27243248F}"/>
              </a:ext>
            </a:extLst>
          </p:cNvPr>
          <p:cNvGrpSpPr/>
          <p:nvPr/>
        </p:nvGrpSpPr>
        <p:grpSpPr>
          <a:xfrm>
            <a:off x="531222" y="3997491"/>
            <a:ext cx="7673342" cy="2577477"/>
            <a:chOff x="531222" y="3997491"/>
            <a:chExt cx="7673342" cy="2577477"/>
          </a:xfrm>
        </p:grpSpPr>
        <p:sp>
          <p:nvSpPr>
            <p:cNvPr id="5" name="四角形: 角を丸くする 4">
              <a:extLst>
                <a:ext uri="{FF2B5EF4-FFF2-40B4-BE49-F238E27FC236}">
                  <a16:creationId xmlns:a16="http://schemas.microsoft.com/office/drawing/2014/main" id="{EEA83692-97EC-4DC9-89CC-BF56797764FF}"/>
                </a:ext>
              </a:extLst>
            </p:cNvPr>
            <p:cNvSpPr/>
            <p:nvPr/>
          </p:nvSpPr>
          <p:spPr>
            <a:xfrm>
              <a:off x="531222" y="4276519"/>
              <a:ext cx="7673342" cy="2298449"/>
            </a:xfrm>
            <a:prstGeom prst="roundRect">
              <a:avLst/>
            </a:prstGeom>
            <a:ln w="28575">
              <a:solidFill>
                <a:schemeClr val="accent1">
                  <a:lumMod val="7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dirty="0"/>
                <a:t>　</a:t>
              </a:r>
              <a:endParaRPr lang="en-US" altLang="ja-JP" sz="1600" dirty="0"/>
            </a:p>
            <a:p>
              <a:endParaRPr lang="en-US" altLang="ja-JP" sz="1600" b="1" dirty="0"/>
            </a:p>
            <a:p>
              <a:r>
                <a:rPr lang="ja-JP" altLang="en-US" sz="2800" b="1" dirty="0"/>
                <a:t> </a:t>
              </a:r>
              <a:r>
                <a:rPr lang="ja-JP" altLang="en-US" sz="2600" b="1" dirty="0"/>
                <a:t>・壁にぶつかったときの解決策が分からない</a:t>
              </a:r>
              <a:endParaRPr lang="en-US" altLang="ja-JP" sz="2600" b="1" dirty="0"/>
            </a:p>
            <a:p>
              <a:r>
                <a:rPr lang="ja-JP" altLang="en-US" sz="2600" b="1" dirty="0"/>
                <a:t> ・</a:t>
              </a:r>
              <a:r>
                <a:rPr lang="en-US" altLang="ja-JP" sz="2600" b="1" dirty="0"/>
                <a:t>”</a:t>
              </a:r>
              <a:r>
                <a:rPr lang="ja-JP" altLang="en-US" sz="2600" b="1" dirty="0"/>
                <a:t>やさしい</a:t>
              </a:r>
              <a:r>
                <a:rPr lang="en-US" altLang="ja-JP" sz="2600" b="1" dirty="0"/>
                <a:t>”</a:t>
              </a:r>
              <a:r>
                <a:rPr lang="ja-JP" altLang="en-US" sz="2600" b="1" dirty="0"/>
                <a:t>参考書が全くやさしくない</a:t>
              </a:r>
              <a:endParaRPr lang="en-US" altLang="ja-JP" sz="2600" b="1" dirty="0"/>
            </a:p>
            <a:p>
              <a:r>
                <a:rPr lang="ja-JP" altLang="en-US" sz="2600" b="1" dirty="0"/>
                <a:t> ・時間がかかるうえに終わりがない</a:t>
              </a:r>
              <a:endParaRPr lang="en-US" altLang="ja-JP" sz="2600" b="1" dirty="0"/>
            </a:p>
            <a:p>
              <a:r>
                <a:rPr lang="ja-JP" altLang="en-US" sz="2600" b="1" dirty="0"/>
                <a:t> ・やる気が続かない</a:t>
              </a:r>
              <a:endParaRPr lang="en-US" altLang="ja-JP" sz="2600" b="1" dirty="0"/>
            </a:p>
            <a:p>
              <a:pPr algn="ctr"/>
              <a:endParaRPr kumimoji="1" lang="ja-JP" altLang="en-US" dirty="0"/>
            </a:p>
          </p:txBody>
        </p:sp>
        <p:sp>
          <p:nvSpPr>
            <p:cNvPr id="4" name="テキスト ボックス 3">
              <a:extLst>
                <a:ext uri="{FF2B5EF4-FFF2-40B4-BE49-F238E27FC236}">
                  <a16:creationId xmlns:a16="http://schemas.microsoft.com/office/drawing/2014/main" id="{85704565-475F-4C51-AA68-4EB816F1F64F}"/>
                </a:ext>
              </a:extLst>
            </p:cNvPr>
            <p:cNvSpPr txBox="1"/>
            <p:nvPr/>
          </p:nvSpPr>
          <p:spPr>
            <a:xfrm>
              <a:off x="827311" y="3997491"/>
              <a:ext cx="4990012" cy="523220"/>
            </a:xfrm>
            <a:prstGeom prst="rect">
              <a:avLst/>
            </a:prstGeom>
            <a:solidFill>
              <a:srgbClr val="5299D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kumimoji="1" lang="ja-JP" altLang="en-US" sz="2800" b="1" dirty="0"/>
                <a:t>初心者を襲う様々な挫折要因</a:t>
              </a:r>
            </a:p>
          </p:txBody>
        </p:sp>
      </p:grpSp>
      <p:pic>
        <p:nvPicPr>
          <p:cNvPr id="8" name="図 7">
            <a:extLst>
              <a:ext uri="{FF2B5EF4-FFF2-40B4-BE49-F238E27FC236}">
                <a16:creationId xmlns:a16="http://schemas.microsoft.com/office/drawing/2014/main" id="{C8AD526C-9107-4F21-84DB-17D377C89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653" y="3569780"/>
            <a:ext cx="3491051" cy="3268495"/>
          </a:xfrm>
          <a:prstGeom prst="rect">
            <a:avLst/>
          </a:prstGeom>
        </p:spPr>
      </p:pic>
    </p:spTree>
    <p:extLst>
      <p:ext uri="{BB962C8B-B14F-4D97-AF65-F5344CB8AC3E}">
        <p14:creationId xmlns:p14="http://schemas.microsoft.com/office/powerpoint/2010/main" val="115855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思考の吹き出し: 雲形 4">
            <a:extLst>
              <a:ext uri="{FF2B5EF4-FFF2-40B4-BE49-F238E27FC236}">
                <a16:creationId xmlns:a16="http://schemas.microsoft.com/office/drawing/2014/main" id="{27D47F35-77A0-469B-8997-0D583305073B}"/>
              </a:ext>
            </a:extLst>
          </p:cNvPr>
          <p:cNvSpPr/>
          <p:nvPr/>
        </p:nvSpPr>
        <p:spPr>
          <a:xfrm flipH="1">
            <a:off x="1654626" y="461554"/>
            <a:ext cx="8543109" cy="1942012"/>
          </a:xfrm>
          <a:prstGeom prst="cloudCallout">
            <a:avLst/>
          </a:prstGeom>
          <a:solidFill>
            <a:schemeClr val="bg1"/>
          </a:solidFill>
          <a:ln w="19050">
            <a:solidFill>
              <a:srgbClr val="D65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a:extLst>
              <a:ext uri="{FF2B5EF4-FFF2-40B4-BE49-F238E27FC236}">
                <a16:creationId xmlns:a16="http://schemas.microsoft.com/office/drawing/2014/main" id="{CAF90238-24E9-4510-ABA2-7981F9B1F1C5}"/>
              </a:ext>
            </a:extLst>
          </p:cNvPr>
          <p:cNvSpPr>
            <a:spLocks noGrp="1"/>
          </p:cNvSpPr>
          <p:nvPr>
            <p:ph idx="1"/>
          </p:nvPr>
        </p:nvSpPr>
        <p:spPr>
          <a:xfrm>
            <a:off x="645523" y="592182"/>
            <a:ext cx="10900954" cy="6265817"/>
          </a:xfrm>
        </p:spPr>
        <p:txBody>
          <a:bodyPr>
            <a:normAutofit fontScale="92500" lnSpcReduction="20000"/>
          </a:bodyPr>
          <a:lstStyle/>
          <a:p>
            <a:pPr marL="0" indent="0" algn="ctr">
              <a:buNone/>
            </a:pPr>
            <a:endParaRPr lang="en-US" altLang="ja-JP" sz="3600" b="1" dirty="0"/>
          </a:p>
          <a:p>
            <a:pPr marL="0" indent="0" algn="ctr">
              <a:buNone/>
            </a:pPr>
            <a:r>
              <a:rPr lang="ja-JP" altLang="en-US" sz="3600" b="1" dirty="0"/>
              <a:t>プログラミングを勉強したい</a:t>
            </a:r>
            <a:r>
              <a:rPr lang="en-US" altLang="ja-JP" sz="3600" b="1" dirty="0"/>
              <a:t>…</a:t>
            </a:r>
          </a:p>
          <a:p>
            <a:pPr marL="0" indent="0" algn="ctr">
              <a:buNone/>
            </a:pPr>
            <a:r>
              <a:rPr lang="ja-JP" altLang="en-US" sz="3600" b="1" dirty="0"/>
              <a:t>誰よりも強くなりたい</a:t>
            </a:r>
            <a:r>
              <a:rPr lang="en-US" altLang="ja-JP" sz="3600" b="1" dirty="0"/>
              <a:t>!!</a:t>
            </a:r>
          </a:p>
          <a:p>
            <a:pPr marL="0" indent="0" algn="ctr">
              <a:buNone/>
            </a:pPr>
            <a:endParaRPr lang="en-US" altLang="ja-JP" sz="3600" b="1" dirty="0"/>
          </a:p>
          <a:p>
            <a:pPr marL="0" indent="0" algn="ctr">
              <a:buNone/>
            </a:pPr>
            <a:br>
              <a:rPr lang="en-US" altLang="ja-JP" sz="3600" b="1" dirty="0"/>
            </a:br>
            <a:r>
              <a:rPr lang="ja-JP" altLang="en-US" sz="3600" b="1" dirty="0"/>
              <a:t>私たちは</a:t>
            </a:r>
            <a:r>
              <a:rPr lang="ja-JP" altLang="en-US" sz="3900" b="1" dirty="0"/>
              <a:t>あなたの</a:t>
            </a:r>
            <a:r>
              <a:rPr lang="ja-JP" altLang="en-US" sz="3900" b="1" dirty="0">
                <a:solidFill>
                  <a:srgbClr val="FF0000"/>
                </a:solidFill>
              </a:rPr>
              <a:t>熱意</a:t>
            </a:r>
            <a:r>
              <a:rPr lang="ja-JP" altLang="en-US" sz="3900" b="1" dirty="0"/>
              <a:t>を手助けしたい</a:t>
            </a:r>
            <a:r>
              <a:rPr lang="en-US" altLang="ja-JP" sz="3900" b="1" dirty="0"/>
              <a:t>!!</a:t>
            </a:r>
            <a:endParaRPr kumimoji="1" lang="en-US" altLang="ja-JP" sz="3900" b="1" dirty="0"/>
          </a:p>
          <a:p>
            <a:pPr marL="0" indent="0">
              <a:buNone/>
            </a:pPr>
            <a:endParaRPr lang="en-US" altLang="ja-JP" sz="3600" b="1" dirty="0"/>
          </a:p>
          <a:p>
            <a:pPr marL="0" indent="0">
              <a:buNone/>
            </a:pPr>
            <a:r>
              <a:rPr kumimoji="1" lang="ja-JP" altLang="en-US" sz="3000" b="1" dirty="0"/>
              <a:t>プログラミング学習を支援するシステム</a:t>
            </a:r>
            <a:endParaRPr lang="en-US" altLang="ja-JP" sz="3000" b="1" dirty="0"/>
          </a:p>
          <a:p>
            <a:pPr marL="0" indent="0">
              <a:buNone/>
            </a:pPr>
            <a:endParaRPr lang="en-US" altLang="ja-JP" sz="3500" b="1" dirty="0"/>
          </a:p>
          <a:p>
            <a:pPr marL="0" indent="0">
              <a:buNone/>
            </a:pPr>
            <a:endParaRPr lang="en-US" altLang="ja-JP" sz="3500" b="1" dirty="0"/>
          </a:p>
          <a:p>
            <a:pPr marL="0" indent="0">
              <a:buNone/>
            </a:pPr>
            <a:endParaRPr lang="en-US" altLang="ja-JP" sz="3500" b="1" dirty="0"/>
          </a:p>
          <a:p>
            <a:pPr marL="0" indent="0">
              <a:buNone/>
            </a:pPr>
            <a:endParaRPr lang="en-US" altLang="ja-JP" sz="3500" b="1" dirty="0"/>
          </a:p>
          <a:p>
            <a:pPr marL="0" indent="0" algn="r">
              <a:buNone/>
            </a:pPr>
            <a:r>
              <a:rPr kumimoji="1" lang="ja-JP" altLang="en-US" sz="3000" b="1" dirty="0"/>
              <a:t>を提案</a:t>
            </a:r>
            <a:r>
              <a:rPr lang="ja-JP" altLang="en-US" sz="3000" b="1" dirty="0"/>
              <a:t>します</a:t>
            </a:r>
            <a:r>
              <a:rPr kumimoji="1" lang="en-US" altLang="ja-JP" sz="3000" b="1" dirty="0"/>
              <a:t>!!</a:t>
            </a:r>
          </a:p>
          <a:p>
            <a:pPr marL="0" indent="0" algn="r">
              <a:buNone/>
            </a:pPr>
            <a:endParaRPr kumimoji="1" lang="en-US" altLang="ja-JP" sz="3600" b="1" dirty="0"/>
          </a:p>
        </p:txBody>
      </p:sp>
      <p:sp>
        <p:nvSpPr>
          <p:cNvPr id="6" name="テキスト ボックス 5">
            <a:extLst>
              <a:ext uri="{FF2B5EF4-FFF2-40B4-BE49-F238E27FC236}">
                <a16:creationId xmlns:a16="http://schemas.microsoft.com/office/drawing/2014/main" id="{801A4164-5F73-4864-9E9B-D995129C5AAE}"/>
              </a:ext>
            </a:extLst>
          </p:cNvPr>
          <p:cNvSpPr txBox="1"/>
          <p:nvPr/>
        </p:nvSpPr>
        <p:spPr>
          <a:xfrm>
            <a:off x="3855722" y="4419601"/>
            <a:ext cx="4776652" cy="1569660"/>
          </a:xfrm>
          <a:prstGeom prst="rect">
            <a:avLst/>
          </a:prstGeom>
          <a:noFill/>
        </p:spPr>
        <p:txBody>
          <a:bodyPr wrap="square" rtlCol="0">
            <a:spAutoFit/>
          </a:bodyPr>
          <a:lstStyle/>
          <a:p>
            <a:r>
              <a:rPr kumimoji="1" lang="en-US" altLang="ja-JP" sz="9600" dirty="0">
                <a:latin typeface="HGP明朝E" panose="02020900000000000000" pitchFamily="18" charset="-128"/>
                <a:ea typeface="HGP明朝E" panose="02020900000000000000" pitchFamily="18" charset="-128"/>
              </a:rPr>
              <a:t>Gathers'</a:t>
            </a:r>
            <a:endParaRPr kumimoji="1" lang="ja-JP" altLang="en-US" sz="96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11442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4D837-73FC-487F-82C0-7E05BAEC3F6C}"/>
              </a:ext>
            </a:extLst>
          </p:cNvPr>
          <p:cNvSpPr>
            <a:spLocks noGrp="1"/>
          </p:cNvSpPr>
          <p:nvPr>
            <p:ph type="title"/>
          </p:nvPr>
        </p:nvSpPr>
        <p:spPr>
          <a:xfrm>
            <a:off x="838200" y="365125"/>
            <a:ext cx="10515600" cy="1325563"/>
          </a:xfrm>
        </p:spPr>
        <p:txBody>
          <a:bodyPr>
            <a:normAutofit/>
          </a:bodyPr>
          <a:lstStyle/>
          <a:p>
            <a:r>
              <a:rPr kumimoji="1" lang="ja-JP" altLang="en-US" sz="5400" b="1" dirty="0"/>
              <a:t>対象者と実現方法</a:t>
            </a:r>
          </a:p>
        </p:txBody>
      </p:sp>
      <p:grpSp>
        <p:nvGrpSpPr>
          <p:cNvPr id="10" name="グループ化 9">
            <a:extLst>
              <a:ext uri="{FF2B5EF4-FFF2-40B4-BE49-F238E27FC236}">
                <a16:creationId xmlns:a16="http://schemas.microsoft.com/office/drawing/2014/main" id="{E1697F45-1E57-481D-BFD1-333CAE457DC1}"/>
              </a:ext>
            </a:extLst>
          </p:cNvPr>
          <p:cNvGrpSpPr/>
          <p:nvPr/>
        </p:nvGrpSpPr>
        <p:grpSpPr>
          <a:xfrm>
            <a:off x="515972" y="3953339"/>
            <a:ext cx="11194879" cy="2743552"/>
            <a:chOff x="-5231687" y="3943667"/>
            <a:chExt cx="11194879" cy="2743552"/>
          </a:xfrm>
        </p:grpSpPr>
        <p:sp>
          <p:nvSpPr>
            <p:cNvPr id="11" name="四角形: 角を丸くする 10">
              <a:extLst>
                <a:ext uri="{FF2B5EF4-FFF2-40B4-BE49-F238E27FC236}">
                  <a16:creationId xmlns:a16="http://schemas.microsoft.com/office/drawing/2014/main" id="{4D933EE0-5906-4245-918A-0B6F63457F19}"/>
                </a:ext>
              </a:extLst>
            </p:cNvPr>
            <p:cNvSpPr/>
            <p:nvPr/>
          </p:nvSpPr>
          <p:spPr>
            <a:xfrm>
              <a:off x="-5231687" y="4205277"/>
              <a:ext cx="11194879" cy="2481942"/>
            </a:xfrm>
            <a:prstGeom prst="roundRect">
              <a:avLst/>
            </a:prstGeom>
            <a:ln w="28575">
              <a:solidFill>
                <a:schemeClr val="accent6"/>
              </a:solidFill>
              <a:prstDash val="dash"/>
            </a:ln>
          </p:spPr>
          <p:style>
            <a:lnRef idx="2">
              <a:schemeClr val="accent1"/>
            </a:lnRef>
            <a:fillRef idx="1">
              <a:schemeClr val="lt1"/>
            </a:fillRef>
            <a:effectRef idx="0">
              <a:schemeClr val="accent1"/>
            </a:effectRef>
            <a:fontRef idx="minor">
              <a:schemeClr val="dk1"/>
            </a:fontRef>
          </p:style>
          <p:txBody>
            <a:bodyPr rtlCol="0" anchor="ctr"/>
            <a:lstStyle/>
            <a:p>
              <a:endParaRPr lang="en-US" altLang="ja-JP" sz="2800" b="1" dirty="0"/>
            </a:p>
            <a:p>
              <a:r>
                <a:rPr lang="en-US" altLang="ja-JP" sz="2800" b="1" dirty="0"/>
                <a:t>  </a:t>
              </a:r>
              <a:r>
                <a:rPr lang="ja-JP" altLang="en-US" sz="2800" b="1" dirty="0"/>
                <a:t>既にあるコミュニティを使って、</a:t>
              </a:r>
              <a:endParaRPr lang="en-US" altLang="ja-JP" sz="2800" b="1" dirty="0"/>
            </a:p>
            <a:p>
              <a:endParaRPr lang="en-US" altLang="ja-JP" sz="2800" dirty="0"/>
            </a:p>
            <a:p>
              <a:r>
                <a:rPr lang="ja-JP" altLang="en-US" sz="2800" dirty="0"/>
                <a:t>　　　　　　　</a:t>
              </a:r>
              <a:r>
                <a:rPr lang="ja-JP" altLang="en-US" sz="2800" b="1" dirty="0"/>
                <a:t>・相互評価、競争の場をつくることでやる気を持続</a:t>
              </a:r>
              <a:endParaRPr lang="en-US" altLang="ja-JP" sz="2800" b="1" dirty="0"/>
            </a:p>
            <a:p>
              <a:r>
                <a:rPr lang="ja-JP" altLang="en-US" sz="2800" b="1" dirty="0"/>
                <a:t>　　　　　　　・ほかの学習者と協力して壁を乗り越える</a:t>
              </a:r>
              <a:endParaRPr lang="en-US" altLang="ja-JP" sz="2800" b="1" dirty="0"/>
            </a:p>
          </p:txBody>
        </p:sp>
        <p:sp>
          <p:nvSpPr>
            <p:cNvPr id="12" name="テキスト ボックス 11">
              <a:extLst>
                <a:ext uri="{FF2B5EF4-FFF2-40B4-BE49-F238E27FC236}">
                  <a16:creationId xmlns:a16="http://schemas.microsoft.com/office/drawing/2014/main" id="{5E9566CB-D984-4013-9DF8-D5924F95D0DB}"/>
                </a:ext>
              </a:extLst>
            </p:cNvPr>
            <p:cNvSpPr txBox="1"/>
            <p:nvPr/>
          </p:nvSpPr>
          <p:spPr>
            <a:xfrm>
              <a:off x="-4881202" y="3943667"/>
              <a:ext cx="1785249" cy="52322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kumimoji="1" lang="ja-JP" altLang="en-US" sz="2800" b="1" dirty="0"/>
                <a:t>実現方法</a:t>
              </a:r>
            </a:p>
          </p:txBody>
        </p:sp>
      </p:grpSp>
      <p:grpSp>
        <p:nvGrpSpPr>
          <p:cNvPr id="13" name="グループ化 12">
            <a:extLst>
              <a:ext uri="{FF2B5EF4-FFF2-40B4-BE49-F238E27FC236}">
                <a16:creationId xmlns:a16="http://schemas.microsoft.com/office/drawing/2014/main" id="{7DD6B22F-4292-4D86-B9F6-B10310C40663}"/>
              </a:ext>
            </a:extLst>
          </p:cNvPr>
          <p:cNvGrpSpPr/>
          <p:nvPr/>
        </p:nvGrpSpPr>
        <p:grpSpPr>
          <a:xfrm>
            <a:off x="515972" y="1813651"/>
            <a:ext cx="11194879" cy="1798658"/>
            <a:chOff x="-5416744" y="4014910"/>
            <a:chExt cx="11194879" cy="1798658"/>
          </a:xfrm>
        </p:grpSpPr>
        <p:sp>
          <p:nvSpPr>
            <p:cNvPr id="14" name="四角形: 角を丸くする 13">
              <a:extLst>
                <a:ext uri="{FF2B5EF4-FFF2-40B4-BE49-F238E27FC236}">
                  <a16:creationId xmlns:a16="http://schemas.microsoft.com/office/drawing/2014/main" id="{49F9C992-D0E1-40AF-B225-71A0AEC36091}"/>
                </a:ext>
              </a:extLst>
            </p:cNvPr>
            <p:cNvSpPr/>
            <p:nvPr/>
          </p:nvSpPr>
          <p:spPr>
            <a:xfrm>
              <a:off x="-5416744" y="4276520"/>
              <a:ext cx="11194879" cy="1537048"/>
            </a:xfrm>
            <a:prstGeom prst="roundRect">
              <a:avLst/>
            </a:prstGeom>
            <a:ln w="28575">
              <a:solidFill>
                <a:srgbClr val="F08230"/>
              </a:solidFill>
              <a:prstDash val="dash"/>
            </a:ln>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1600" dirty="0"/>
            </a:p>
            <a:p>
              <a:r>
                <a:rPr kumimoji="1" lang="ja-JP" altLang="en-US" sz="2800" dirty="0"/>
                <a:t>  </a:t>
              </a:r>
              <a:r>
                <a:rPr kumimoji="1" lang="ja-JP" altLang="en-US" sz="2900" b="1" dirty="0"/>
                <a:t>必修化が取り入れられたクラスでの学習者</a:t>
              </a:r>
              <a:r>
                <a:rPr lang="ja-JP" altLang="en-US" sz="2900" b="1" dirty="0"/>
                <a:t>や、</a:t>
              </a:r>
              <a:r>
                <a:rPr kumimoji="1" lang="ja-JP" altLang="en-US" sz="2900" b="1" dirty="0"/>
                <a:t>プログラミング</a:t>
              </a:r>
              <a:endParaRPr kumimoji="1" lang="en-US" altLang="ja-JP" sz="2900" b="1" dirty="0"/>
            </a:p>
            <a:p>
              <a:r>
                <a:rPr kumimoji="1" lang="ja-JP" altLang="en-US" sz="2900" b="1" dirty="0"/>
                <a:t>  同好会</a:t>
              </a:r>
              <a:r>
                <a:rPr lang="ja-JP" altLang="en-US" sz="2900" b="1" dirty="0"/>
                <a:t>等のプログラムスキル</a:t>
              </a:r>
              <a:r>
                <a:rPr kumimoji="1" lang="ja-JP" altLang="en-US" sz="2900" b="1" dirty="0"/>
                <a:t>習得</a:t>
              </a:r>
              <a:r>
                <a:rPr lang="ja-JP" altLang="en-US" sz="2900" b="1" dirty="0"/>
                <a:t>を目指す</a:t>
              </a:r>
              <a:r>
                <a:rPr kumimoji="1" lang="ja-JP" altLang="en-US" sz="2900" b="1" dirty="0"/>
                <a:t>コミュニティ</a:t>
              </a:r>
            </a:p>
          </p:txBody>
        </p:sp>
        <p:sp>
          <p:nvSpPr>
            <p:cNvPr id="15" name="テキスト ボックス 14">
              <a:extLst>
                <a:ext uri="{FF2B5EF4-FFF2-40B4-BE49-F238E27FC236}">
                  <a16:creationId xmlns:a16="http://schemas.microsoft.com/office/drawing/2014/main" id="{F0253DEE-8330-4BE7-9AEF-5CF661CDB2DB}"/>
                </a:ext>
              </a:extLst>
            </p:cNvPr>
            <p:cNvSpPr txBox="1"/>
            <p:nvPr/>
          </p:nvSpPr>
          <p:spPr>
            <a:xfrm>
              <a:off x="-5066259" y="4014910"/>
              <a:ext cx="1476130" cy="5232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ja-JP" altLang="en-US" sz="2800" b="1" dirty="0"/>
                <a:t>対象者</a:t>
              </a:r>
            </a:p>
          </p:txBody>
        </p:sp>
      </p:grpSp>
      <p:sp>
        <p:nvSpPr>
          <p:cNvPr id="3" name="矢印: 右 2">
            <a:extLst>
              <a:ext uri="{FF2B5EF4-FFF2-40B4-BE49-F238E27FC236}">
                <a16:creationId xmlns:a16="http://schemas.microsoft.com/office/drawing/2014/main" id="{1866862E-0525-4A73-8BA0-7234906CB2D0}"/>
              </a:ext>
            </a:extLst>
          </p:cNvPr>
          <p:cNvSpPr/>
          <p:nvPr/>
        </p:nvSpPr>
        <p:spPr>
          <a:xfrm>
            <a:off x="1643653" y="5622018"/>
            <a:ext cx="1341120" cy="879566"/>
          </a:xfrm>
          <a:prstGeom prst="rightArrow">
            <a:avLst>
              <a:gd name="adj1" fmla="val 44059"/>
              <a:gd name="adj2" fmla="val 72772"/>
            </a:avLst>
          </a:prstGeom>
          <a:solidFill>
            <a:srgbClr val="F10B0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87B00661-6436-40E1-A68D-12A7B9A36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39" y="3544934"/>
            <a:ext cx="2442861" cy="2149717"/>
          </a:xfrm>
          <a:prstGeom prst="rect">
            <a:avLst/>
          </a:prstGeom>
        </p:spPr>
      </p:pic>
    </p:spTree>
    <p:extLst>
      <p:ext uri="{BB962C8B-B14F-4D97-AF65-F5344CB8AC3E}">
        <p14:creationId xmlns:p14="http://schemas.microsoft.com/office/powerpoint/2010/main" val="17991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建物 が含まれている画像&#10;&#10;高い精度で生成された説明">
            <a:extLst>
              <a:ext uri="{FF2B5EF4-FFF2-40B4-BE49-F238E27FC236}">
                <a16:creationId xmlns:a16="http://schemas.microsoft.com/office/drawing/2014/main" id="{5AE27B46-859B-448C-933F-533E793711C6}"/>
              </a:ext>
            </a:extLst>
          </p:cNvPr>
          <p:cNvPicPr>
            <a:picLocks noChangeAspect="1"/>
          </p:cNvPicPr>
          <p:nvPr/>
        </p:nvPicPr>
        <p:blipFill rotWithShape="1">
          <a:blip r:embed="rId2">
            <a:extLst>
              <a:ext uri="{28A0092B-C50C-407E-A947-70E740481C1C}">
                <a14:useLocalDpi xmlns:a14="http://schemas.microsoft.com/office/drawing/2010/main" val="0"/>
              </a:ext>
            </a:extLst>
          </a:blip>
          <a:srcRect t="29602" r="1641" b="-1"/>
          <a:stretch/>
        </p:blipFill>
        <p:spPr>
          <a:xfrm>
            <a:off x="1931302" y="1567481"/>
            <a:ext cx="8701859" cy="5084503"/>
          </a:xfrm>
          <a:prstGeom prst="rect">
            <a:avLst/>
          </a:prstGeom>
        </p:spPr>
      </p:pic>
      <p:sp>
        <p:nvSpPr>
          <p:cNvPr id="4" name="タイトル 1">
            <a:extLst>
              <a:ext uri="{FF2B5EF4-FFF2-40B4-BE49-F238E27FC236}">
                <a16:creationId xmlns:a16="http://schemas.microsoft.com/office/drawing/2014/main" id="{22FB01EC-437B-4F46-A917-236AA7FDEA4E}"/>
              </a:ext>
            </a:extLst>
          </p:cNvPr>
          <p:cNvSpPr>
            <a:spLocks noGrp="1"/>
          </p:cNvSpPr>
          <p:nvPr>
            <p:ph type="title"/>
          </p:nvPr>
        </p:nvSpPr>
        <p:spPr>
          <a:xfrm>
            <a:off x="838200" y="365125"/>
            <a:ext cx="10515600" cy="1325563"/>
          </a:xfrm>
        </p:spPr>
        <p:txBody>
          <a:bodyPr>
            <a:normAutofit/>
          </a:bodyPr>
          <a:lstStyle/>
          <a:p>
            <a:r>
              <a:rPr lang="ja-JP" altLang="en-US" sz="5400" b="1" dirty="0"/>
              <a:t>システム構成</a:t>
            </a:r>
            <a:endParaRPr kumimoji="1" lang="ja-JP" altLang="en-US" sz="5400" b="1" dirty="0"/>
          </a:p>
        </p:txBody>
      </p:sp>
      <p:grpSp>
        <p:nvGrpSpPr>
          <p:cNvPr id="179" name="グループ化 178">
            <a:extLst>
              <a:ext uri="{FF2B5EF4-FFF2-40B4-BE49-F238E27FC236}">
                <a16:creationId xmlns:a16="http://schemas.microsoft.com/office/drawing/2014/main" id="{D599C474-9F72-4716-B008-39D7579CCA9D}"/>
              </a:ext>
            </a:extLst>
          </p:cNvPr>
          <p:cNvGrpSpPr/>
          <p:nvPr/>
        </p:nvGrpSpPr>
        <p:grpSpPr>
          <a:xfrm>
            <a:off x="7996136" y="4445452"/>
            <a:ext cx="2110210" cy="1831957"/>
            <a:chOff x="7708758" y="4340949"/>
            <a:chExt cx="2110210" cy="1831957"/>
          </a:xfrm>
        </p:grpSpPr>
        <p:sp>
          <p:nvSpPr>
            <p:cNvPr id="36" name="楕円 35">
              <a:extLst>
                <a:ext uri="{FF2B5EF4-FFF2-40B4-BE49-F238E27FC236}">
                  <a16:creationId xmlns:a16="http://schemas.microsoft.com/office/drawing/2014/main" id="{8E51DF4E-7F4E-48E9-92AC-A3D4C2A1F219}"/>
                </a:ext>
              </a:extLst>
            </p:cNvPr>
            <p:cNvSpPr/>
            <p:nvPr/>
          </p:nvSpPr>
          <p:spPr>
            <a:xfrm>
              <a:off x="7708758" y="4947387"/>
              <a:ext cx="2110210" cy="1225519"/>
            </a:xfrm>
            <a:prstGeom prst="ellipse">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4" name="図 23" descr="電子機器 が含まれている画像&#10;&#10;高い精度で生成された説明">
              <a:extLst>
                <a:ext uri="{FF2B5EF4-FFF2-40B4-BE49-F238E27FC236}">
                  <a16:creationId xmlns:a16="http://schemas.microsoft.com/office/drawing/2014/main" id="{405C99D2-4EB2-49F4-B8FC-DFD11A883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26430" y="4340949"/>
              <a:ext cx="1000042" cy="1274779"/>
            </a:xfrm>
            <a:prstGeom prst="rect">
              <a:avLst/>
            </a:prstGeom>
          </p:spPr>
        </p:pic>
        <p:pic>
          <p:nvPicPr>
            <p:cNvPr id="22" name="図 21">
              <a:extLst>
                <a:ext uri="{FF2B5EF4-FFF2-40B4-BE49-F238E27FC236}">
                  <a16:creationId xmlns:a16="http://schemas.microsoft.com/office/drawing/2014/main" id="{EE670F0A-A78C-44DD-9A17-4545929C7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5882" y="4808759"/>
              <a:ext cx="923116" cy="1087958"/>
            </a:xfrm>
            <a:prstGeom prst="rect">
              <a:avLst/>
            </a:prstGeom>
          </p:spPr>
        </p:pic>
      </p:grpSp>
      <p:sp>
        <p:nvSpPr>
          <p:cNvPr id="33" name="楕円 32">
            <a:extLst>
              <a:ext uri="{FF2B5EF4-FFF2-40B4-BE49-F238E27FC236}">
                <a16:creationId xmlns:a16="http://schemas.microsoft.com/office/drawing/2014/main" id="{AD8ABEF7-06D3-4620-83AE-C547A984482B}"/>
              </a:ext>
            </a:extLst>
          </p:cNvPr>
          <p:cNvSpPr/>
          <p:nvPr/>
        </p:nvSpPr>
        <p:spPr>
          <a:xfrm>
            <a:off x="2060716" y="2119125"/>
            <a:ext cx="2110210" cy="1225519"/>
          </a:xfrm>
          <a:prstGeom prst="ellipse">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5FE50736-F8F0-4DC9-910D-B91D68A67CDC}"/>
              </a:ext>
            </a:extLst>
          </p:cNvPr>
          <p:cNvGrpSpPr/>
          <p:nvPr/>
        </p:nvGrpSpPr>
        <p:grpSpPr>
          <a:xfrm>
            <a:off x="5013996" y="3405095"/>
            <a:ext cx="2110210" cy="1519341"/>
            <a:chOff x="5012329" y="3499284"/>
            <a:chExt cx="2110210" cy="1519341"/>
          </a:xfrm>
        </p:grpSpPr>
        <p:sp>
          <p:nvSpPr>
            <p:cNvPr id="27" name="楕円 26">
              <a:extLst>
                <a:ext uri="{FF2B5EF4-FFF2-40B4-BE49-F238E27FC236}">
                  <a16:creationId xmlns:a16="http://schemas.microsoft.com/office/drawing/2014/main" id="{9E629AD2-F9F1-456C-B42C-9860D0522208}"/>
                </a:ext>
              </a:extLst>
            </p:cNvPr>
            <p:cNvSpPr/>
            <p:nvPr/>
          </p:nvSpPr>
          <p:spPr>
            <a:xfrm>
              <a:off x="5012329" y="3793106"/>
              <a:ext cx="2110210" cy="1225519"/>
            </a:xfrm>
            <a:prstGeom prst="ellipse">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668B49C2-93DB-431C-8935-58D114D96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7875" y="3499284"/>
              <a:ext cx="857250" cy="1276350"/>
            </a:xfrm>
            <a:prstGeom prst="rect">
              <a:avLst/>
            </a:prstGeom>
          </p:spPr>
        </p:pic>
        <p:pic>
          <p:nvPicPr>
            <p:cNvPr id="26" name="図 25" descr="食器類 が含まれている画像&#10;&#10;高い精度で生成された説明">
              <a:extLst>
                <a:ext uri="{FF2B5EF4-FFF2-40B4-BE49-F238E27FC236}">
                  <a16:creationId xmlns:a16="http://schemas.microsoft.com/office/drawing/2014/main" id="{C80F0F8E-7966-404B-895D-408C421F6E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4383" y="3692539"/>
              <a:ext cx="685800" cy="1028700"/>
            </a:xfrm>
            <a:prstGeom prst="rect">
              <a:avLst/>
            </a:prstGeom>
          </p:spPr>
        </p:pic>
      </p:grpSp>
      <p:sp>
        <p:nvSpPr>
          <p:cNvPr id="34" name="楕円 33">
            <a:extLst>
              <a:ext uri="{FF2B5EF4-FFF2-40B4-BE49-F238E27FC236}">
                <a16:creationId xmlns:a16="http://schemas.microsoft.com/office/drawing/2014/main" id="{3AB194D1-77C6-40ED-8269-1616513A35C5}"/>
              </a:ext>
            </a:extLst>
          </p:cNvPr>
          <p:cNvSpPr/>
          <p:nvPr/>
        </p:nvSpPr>
        <p:spPr>
          <a:xfrm>
            <a:off x="2060950" y="5052168"/>
            <a:ext cx="2110210" cy="1225519"/>
          </a:xfrm>
          <a:prstGeom prst="ellipse">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1446742-BE9F-4B3A-91A1-50F42DA74821}"/>
              </a:ext>
            </a:extLst>
          </p:cNvPr>
          <p:cNvSpPr/>
          <p:nvPr/>
        </p:nvSpPr>
        <p:spPr>
          <a:xfrm flipH="1">
            <a:off x="7996136" y="2117706"/>
            <a:ext cx="2110210" cy="1225519"/>
          </a:xfrm>
          <a:prstGeom prst="ellipse">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161AB7F0-CDD3-467A-BADE-D03F6B9CD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879" y="4681744"/>
            <a:ext cx="992088" cy="1225519"/>
          </a:xfrm>
          <a:prstGeom prst="rect">
            <a:avLst/>
          </a:prstGeom>
        </p:spPr>
      </p:pic>
      <p:grpSp>
        <p:nvGrpSpPr>
          <p:cNvPr id="68" name="グループ化 67">
            <a:extLst>
              <a:ext uri="{FF2B5EF4-FFF2-40B4-BE49-F238E27FC236}">
                <a16:creationId xmlns:a16="http://schemas.microsoft.com/office/drawing/2014/main" id="{6BC5F622-31B9-41A7-AA1C-AC5E615A0BCF}"/>
              </a:ext>
            </a:extLst>
          </p:cNvPr>
          <p:cNvGrpSpPr/>
          <p:nvPr/>
        </p:nvGrpSpPr>
        <p:grpSpPr>
          <a:xfrm>
            <a:off x="4058355" y="4707207"/>
            <a:ext cx="1088467" cy="646725"/>
            <a:chOff x="4090941" y="5752507"/>
            <a:chExt cx="1088467" cy="646725"/>
          </a:xfrm>
        </p:grpSpPr>
        <p:pic>
          <p:nvPicPr>
            <p:cNvPr id="65" name="図 64" descr="ナイフ, 武器 が含まれている画像&#10;&#10;非常に高い精度で生成された説明">
              <a:extLst>
                <a:ext uri="{FF2B5EF4-FFF2-40B4-BE49-F238E27FC236}">
                  <a16:creationId xmlns:a16="http://schemas.microsoft.com/office/drawing/2014/main" id="{6BF7D014-FDE1-4ADD-9377-CAE6352151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436458" y="5752507"/>
              <a:ext cx="742950" cy="447675"/>
            </a:xfrm>
            <a:prstGeom prst="rect">
              <a:avLst/>
            </a:prstGeom>
          </p:spPr>
        </p:pic>
        <p:pic>
          <p:nvPicPr>
            <p:cNvPr id="67" name="図 66" descr="ナイフ, のこぎり, 動物, 武器 が含まれている画像&#10;&#10;非常に高い精度で生成された説明">
              <a:extLst>
                <a:ext uri="{FF2B5EF4-FFF2-40B4-BE49-F238E27FC236}">
                  <a16:creationId xmlns:a16="http://schemas.microsoft.com/office/drawing/2014/main" id="{EBC57F36-7BFB-47CE-8852-2EC5D1943381}"/>
                </a:ext>
              </a:extLst>
            </p:cNvPr>
            <p:cNvPicPr>
              <a:picLocks noChangeAspect="1"/>
            </p:cNvPicPr>
            <p:nvPr/>
          </p:nvPicPr>
          <p:blipFill rotWithShape="1">
            <a:blip r:embed="rId9">
              <a:extLst>
                <a:ext uri="{28A0092B-C50C-407E-A947-70E740481C1C}">
                  <a14:useLocalDpi xmlns:a14="http://schemas.microsoft.com/office/drawing/2010/main" val="0"/>
                </a:ext>
              </a:extLst>
            </a:blip>
            <a:srcRect r="33490"/>
            <a:stretch/>
          </p:blipFill>
          <p:spPr>
            <a:xfrm>
              <a:off x="4090941" y="5932507"/>
              <a:ext cx="487796" cy="466725"/>
            </a:xfrm>
            <a:prstGeom prst="rect">
              <a:avLst/>
            </a:prstGeom>
          </p:spPr>
        </p:pic>
      </p:grpSp>
      <p:grpSp>
        <p:nvGrpSpPr>
          <p:cNvPr id="69" name="グループ化 68">
            <a:extLst>
              <a:ext uri="{FF2B5EF4-FFF2-40B4-BE49-F238E27FC236}">
                <a16:creationId xmlns:a16="http://schemas.microsoft.com/office/drawing/2014/main" id="{79D50717-CC1B-4915-A6D9-C2A4C82DF94B}"/>
              </a:ext>
            </a:extLst>
          </p:cNvPr>
          <p:cNvGrpSpPr/>
          <p:nvPr/>
        </p:nvGrpSpPr>
        <p:grpSpPr>
          <a:xfrm rot="10800000" flipH="1">
            <a:off x="4157588" y="2932080"/>
            <a:ext cx="1088467" cy="646725"/>
            <a:chOff x="4090941" y="5752507"/>
            <a:chExt cx="1088467" cy="646725"/>
          </a:xfrm>
        </p:grpSpPr>
        <p:pic>
          <p:nvPicPr>
            <p:cNvPr id="70" name="図 69" descr="ナイフ, 武器 が含まれている画像&#10;&#10;非常に高い精度で生成された説明">
              <a:extLst>
                <a:ext uri="{FF2B5EF4-FFF2-40B4-BE49-F238E27FC236}">
                  <a16:creationId xmlns:a16="http://schemas.microsoft.com/office/drawing/2014/main" id="{51FFEBA7-08EB-4C59-9DAE-8E6A51537B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436458" y="5752507"/>
              <a:ext cx="742950" cy="447675"/>
            </a:xfrm>
            <a:prstGeom prst="rect">
              <a:avLst/>
            </a:prstGeom>
          </p:spPr>
        </p:pic>
        <p:pic>
          <p:nvPicPr>
            <p:cNvPr id="71" name="図 70" descr="ナイフ, のこぎり, 動物, 武器 が含まれている画像&#10;&#10;非常に高い精度で生成された説明">
              <a:extLst>
                <a:ext uri="{FF2B5EF4-FFF2-40B4-BE49-F238E27FC236}">
                  <a16:creationId xmlns:a16="http://schemas.microsoft.com/office/drawing/2014/main" id="{34D49713-7CFA-439C-BBD0-C29B18F07A22}"/>
                </a:ext>
              </a:extLst>
            </p:cNvPr>
            <p:cNvPicPr>
              <a:picLocks noChangeAspect="1"/>
            </p:cNvPicPr>
            <p:nvPr/>
          </p:nvPicPr>
          <p:blipFill rotWithShape="1">
            <a:blip r:embed="rId9">
              <a:extLst>
                <a:ext uri="{28A0092B-C50C-407E-A947-70E740481C1C}">
                  <a14:useLocalDpi xmlns:a14="http://schemas.microsoft.com/office/drawing/2010/main" val="0"/>
                </a:ext>
              </a:extLst>
            </a:blip>
            <a:srcRect r="33490"/>
            <a:stretch/>
          </p:blipFill>
          <p:spPr>
            <a:xfrm>
              <a:off x="4090941" y="5932507"/>
              <a:ext cx="487796" cy="466725"/>
            </a:xfrm>
            <a:prstGeom prst="rect">
              <a:avLst/>
            </a:prstGeom>
          </p:spPr>
        </p:pic>
      </p:grpSp>
      <p:grpSp>
        <p:nvGrpSpPr>
          <p:cNvPr id="80" name="グループ化 79">
            <a:extLst>
              <a:ext uri="{FF2B5EF4-FFF2-40B4-BE49-F238E27FC236}">
                <a16:creationId xmlns:a16="http://schemas.microsoft.com/office/drawing/2014/main" id="{9E620682-1645-4B49-955A-D23309833369}"/>
              </a:ext>
            </a:extLst>
          </p:cNvPr>
          <p:cNvGrpSpPr/>
          <p:nvPr/>
        </p:nvGrpSpPr>
        <p:grpSpPr>
          <a:xfrm rot="10800000">
            <a:off x="6931346" y="2932081"/>
            <a:ext cx="1088467" cy="646725"/>
            <a:chOff x="4090941" y="5752507"/>
            <a:chExt cx="1088467" cy="646725"/>
          </a:xfrm>
        </p:grpSpPr>
        <p:pic>
          <p:nvPicPr>
            <p:cNvPr id="81" name="図 80" descr="ナイフ, 武器 が含まれている画像&#10;&#10;非常に高い精度で生成された説明">
              <a:extLst>
                <a:ext uri="{FF2B5EF4-FFF2-40B4-BE49-F238E27FC236}">
                  <a16:creationId xmlns:a16="http://schemas.microsoft.com/office/drawing/2014/main" id="{F4DA2578-CD35-4CA5-8900-D7A917907D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436458" y="5752507"/>
              <a:ext cx="742950" cy="447675"/>
            </a:xfrm>
            <a:prstGeom prst="rect">
              <a:avLst/>
            </a:prstGeom>
          </p:spPr>
        </p:pic>
        <p:pic>
          <p:nvPicPr>
            <p:cNvPr id="82" name="図 81" descr="ナイフ, のこぎり, 動物, 武器 が含まれている画像&#10;&#10;非常に高い精度で生成された説明">
              <a:extLst>
                <a:ext uri="{FF2B5EF4-FFF2-40B4-BE49-F238E27FC236}">
                  <a16:creationId xmlns:a16="http://schemas.microsoft.com/office/drawing/2014/main" id="{272A57E4-76F4-41F9-AAE5-CCE783D08870}"/>
                </a:ext>
              </a:extLst>
            </p:cNvPr>
            <p:cNvPicPr>
              <a:picLocks noChangeAspect="1"/>
            </p:cNvPicPr>
            <p:nvPr/>
          </p:nvPicPr>
          <p:blipFill rotWithShape="1">
            <a:blip r:embed="rId9">
              <a:extLst>
                <a:ext uri="{28A0092B-C50C-407E-A947-70E740481C1C}">
                  <a14:useLocalDpi xmlns:a14="http://schemas.microsoft.com/office/drawing/2010/main" val="0"/>
                </a:ext>
              </a:extLst>
            </a:blip>
            <a:srcRect r="33490"/>
            <a:stretch/>
          </p:blipFill>
          <p:spPr>
            <a:xfrm>
              <a:off x="4090941" y="5932507"/>
              <a:ext cx="487796" cy="466725"/>
            </a:xfrm>
            <a:prstGeom prst="rect">
              <a:avLst/>
            </a:prstGeom>
          </p:spPr>
        </p:pic>
      </p:grpSp>
      <p:grpSp>
        <p:nvGrpSpPr>
          <p:cNvPr id="83" name="グループ化 82">
            <a:extLst>
              <a:ext uri="{FF2B5EF4-FFF2-40B4-BE49-F238E27FC236}">
                <a16:creationId xmlns:a16="http://schemas.microsoft.com/office/drawing/2014/main" id="{84C98FE4-BA88-4653-BE2E-3EC2A9FFD2F3}"/>
              </a:ext>
            </a:extLst>
          </p:cNvPr>
          <p:cNvGrpSpPr/>
          <p:nvPr/>
        </p:nvGrpSpPr>
        <p:grpSpPr>
          <a:xfrm flipH="1">
            <a:off x="7055593" y="4701640"/>
            <a:ext cx="1088467" cy="646725"/>
            <a:chOff x="4090941" y="5752507"/>
            <a:chExt cx="1088467" cy="646725"/>
          </a:xfrm>
        </p:grpSpPr>
        <p:pic>
          <p:nvPicPr>
            <p:cNvPr id="84" name="図 83" descr="ナイフ, 武器 が含まれている画像&#10;&#10;非常に高い精度で生成された説明">
              <a:extLst>
                <a:ext uri="{FF2B5EF4-FFF2-40B4-BE49-F238E27FC236}">
                  <a16:creationId xmlns:a16="http://schemas.microsoft.com/office/drawing/2014/main" id="{F20EBEDA-E5DA-449C-941F-EB9012557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436458" y="5752507"/>
              <a:ext cx="742950" cy="447675"/>
            </a:xfrm>
            <a:prstGeom prst="rect">
              <a:avLst/>
            </a:prstGeom>
          </p:spPr>
        </p:pic>
        <p:pic>
          <p:nvPicPr>
            <p:cNvPr id="85" name="図 84" descr="ナイフ, のこぎり, 動物, 武器 が含まれている画像&#10;&#10;非常に高い精度で生成された説明">
              <a:extLst>
                <a:ext uri="{FF2B5EF4-FFF2-40B4-BE49-F238E27FC236}">
                  <a16:creationId xmlns:a16="http://schemas.microsoft.com/office/drawing/2014/main" id="{6119C45E-1605-498B-A7CB-E0557A2B02AD}"/>
                </a:ext>
              </a:extLst>
            </p:cNvPr>
            <p:cNvPicPr>
              <a:picLocks noChangeAspect="1"/>
            </p:cNvPicPr>
            <p:nvPr/>
          </p:nvPicPr>
          <p:blipFill rotWithShape="1">
            <a:blip r:embed="rId9">
              <a:extLst>
                <a:ext uri="{28A0092B-C50C-407E-A947-70E740481C1C}">
                  <a14:useLocalDpi xmlns:a14="http://schemas.microsoft.com/office/drawing/2010/main" val="0"/>
                </a:ext>
              </a:extLst>
            </a:blip>
            <a:srcRect r="33490"/>
            <a:stretch/>
          </p:blipFill>
          <p:spPr>
            <a:xfrm>
              <a:off x="4090941" y="5932507"/>
              <a:ext cx="487796" cy="466725"/>
            </a:xfrm>
            <a:prstGeom prst="rect">
              <a:avLst/>
            </a:prstGeom>
          </p:spPr>
        </p:pic>
      </p:grpSp>
      <p:sp>
        <p:nvSpPr>
          <p:cNvPr id="87" name="正方形/長方形 86">
            <a:extLst>
              <a:ext uri="{FF2B5EF4-FFF2-40B4-BE49-F238E27FC236}">
                <a16:creationId xmlns:a16="http://schemas.microsoft.com/office/drawing/2014/main" id="{544D7B10-AAC0-473A-A351-E86C68206847}"/>
              </a:ext>
            </a:extLst>
          </p:cNvPr>
          <p:cNvSpPr/>
          <p:nvPr/>
        </p:nvSpPr>
        <p:spPr>
          <a:xfrm>
            <a:off x="2557956" y="3130182"/>
            <a:ext cx="1161478" cy="372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Gathers'</a:t>
            </a:r>
            <a:endParaRPr kumimoji="1" lang="ja-JP" altLang="en-US" b="1" dirty="0"/>
          </a:p>
        </p:txBody>
      </p:sp>
      <p:sp>
        <p:nvSpPr>
          <p:cNvPr id="176" name="正方形/長方形 175">
            <a:extLst>
              <a:ext uri="{FF2B5EF4-FFF2-40B4-BE49-F238E27FC236}">
                <a16:creationId xmlns:a16="http://schemas.microsoft.com/office/drawing/2014/main" id="{A7DC2EB9-3733-4BCD-A0CB-281E919B686E}"/>
              </a:ext>
            </a:extLst>
          </p:cNvPr>
          <p:cNvSpPr/>
          <p:nvPr/>
        </p:nvSpPr>
        <p:spPr>
          <a:xfrm>
            <a:off x="5649228" y="4738169"/>
            <a:ext cx="883101" cy="372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サーバ</a:t>
            </a:r>
          </a:p>
        </p:txBody>
      </p:sp>
      <p:pic>
        <p:nvPicPr>
          <p:cNvPr id="177" name="図 176">
            <a:extLst>
              <a:ext uri="{FF2B5EF4-FFF2-40B4-BE49-F238E27FC236}">
                <a16:creationId xmlns:a16="http://schemas.microsoft.com/office/drawing/2014/main" id="{31C0FF3C-85A2-4FB9-AC12-BFB61FC4B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03" y="1742165"/>
            <a:ext cx="992088" cy="1225519"/>
          </a:xfrm>
          <a:prstGeom prst="rect">
            <a:avLst/>
          </a:prstGeom>
        </p:spPr>
      </p:pic>
      <p:pic>
        <p:nvPicPr>
          <p:cNvPr id="178" name="図 177">
            <a:extLst>
              <a:ext uri="{FF2B5EF4-FFF2-40B4-BE49-F238E27FC236}">
                <a16:creationId xmlns:a16="http://schemas.microsoft.com/office/drawing/2014/main" id="{1F68B32E-A19F-4889-BC64-BCDC204D5F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510872" y="1742166"/>
            <a:ext cx="992088" cy="1225519"/>
          </a:xfrm>
          <a:prstGeom prst="rect">
            <a:avLst/>
          </a:prstGeom>
        </p:spPr>
      </p:pic>
      <p:sp>
        <p:nvSpPr>
          <p:cNvPr id="180" name="正方形/長方形 179">
            <a:extLst>
              <a:ext uri="{FF2B5EF4-FFF2-40B4-BE49-F238E27FC236}">
                <a16:creationId xmlns:a16="http://schemas.microsoft.com/office/drawing/2014/main" id="{FF0D0430-C3AD-4426-8F7E-F70882CA2620}"/>
              </a:ext>
            </a:extLst>
          </p:cNvPr>
          <p:cNvSpPr/>
          <p:nvPr/>
        </p:nvSpPr>
        <p:spPr>
          <a:xfrm>
            <a:off x="2557956" y="6091142"/>
            <a:ext cx="1161478" cy="372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Gathers'</a:t>
            </a:r>
            <a:endParaRPr kumimoji="1" lang="ja-JP" altLang="en-US" b="1" dirty="0"/>
          </a:p>
        </p:txBody>
      </p:sp>
      <p:sp>
        <p:nvSpPr>
          <p:cNvPr id="181" name="正方形/長方形 180">
            <a:extLst>
              <a:ext uri="{FF2B5EF4-FFF2-40B4-BE49-F238E27FC236}">
                <a16:creationId xmlns:a16="http://schemas.microsoft.com/office/drawing/2014/main" id="{0EE1B5C8-BC03-4CAB-8366-4572FC4FAFB6}"/>
              </a:ext>
            </a:extLst>
          </p:cNvPr>
          <p:cNvSpPr/>
          <p:nvPr/>
        </p:nvSpPr>
        <p:spPr>
          <a:xfrm>
            <a:off x="8466585" y="6091142"/>
            <a:ext cx="1161478" cy="372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Gathers'</a:t>
            </a:r>
            <a:endParaRPr kumimoji="1" lang="ja-JP" altLang="en-US" b="1" dirty="0"/>
          </a:p>
        </p:txBody>
      </p:sp>
      <p:sp>
        <p:nvSpPr>
          <p:cNvPr id="182" name="正方形/長方形 181">
            <a:extLst>
              <a:ext uri="{FF2B5EF4-FFF2-40B4-BE49-F238E27FC236}">
                <a16:creationId xmlns:a16="http://schemas.microsoft.com/office/drawing/2014/main" id="{0E80BFCE-5930-4FF6-8DF5-007DB264DF23}"/>
              </a:ext>
            </a:extLst>
          </p:cNvPr>
          <p:cNvSpPr/>
          <p:nvPr/>
        </p:nvSpPr>
        <p:spPr>
          <a:xfrm>
            <a:off x="8466585" y="3130182"/>
            <a:ext cx="1161478" cy="372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Gathers'</a:t>
            </a:r>
            <a:endParaRPr kumimoji="1" lang="ja-JP" altLang="en-US" b="1" dirty="0"/>
          </a:p>
        </p:txBody>
      </p:sp>
      <p:sp>
        <p:nvSpPr>
          <p:cNvPr id="183" name="正方形/長方形 182">
            <a:extLst>
              <a:ext uri="{FF2B5EF4-FFF2-40B4-BE49-F238E27FC236}">
                <a16:creationId xmlns:a16="http://schemas.microsoft.com/office/drawing/2014/main" id="{8F4A2283-B985-47E2-9290-80345E2A86BA}"/>
              </a:ext>
            </a:extLst>
          </p:cNvPr>
          <p:cNvSpPr/>
          <p:nvPr/>
        </p:nvSpPr>
        <p:spPr>
          <a:xfrm>
            <a:off x="1229762" y="1850378"/>
            <a:ext cx="1161478" cy="37253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u="sng" dirty="0"/>
              <a:t>学習者</a:t>
            </a:r>
          </a:p>
        </p:txBody>
      </p:sp>
      <p:sp>
        <p:nvSpPr>
          <p:cNvPr id="184" name="正方形/長方形 183">
            <a:extLst>
              <a:ext uri="{FF2B5EF4-FFF2-40B4-BE49-F238E27FC236}">
                <a16:creationId xmlns:a16="http://schemas.microsoft.com/office/drawing/2014/main" id="{A64B5414-77DC-4806-8AA5-18146FD05BF2}"/>
              </a:ext>
            </a:extLst>
          </p:cNvPr>
          <p:cNvSpPr/>
          <p:nvPr/>
        </p:nvSpPr>
        <p:spPr>
          <a:xfrm>
            <a:off x="9930032" y="4913262"/>
            <a:ext cx="1340678" cy="37253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u="sng" dirty="0"/>
              <a:t>教員的存在</a:t>
            </a:r>
            <a:endParaRPr kumimoji="1" lang="ja-JP" altLang="en-US" b="1" u="sng" dirty="0"/>
          </a:p>
        </p:txBody>
      </p:sp>
    </p:spTree>
    <p:extLst>
      <p:ext uri="{BB962C8B-B14F-4D97-AF65-F5344CB8AC3E}">
        <p14:creationId xmlns:p14="http://schemas.microsoft.com/office/powerpoint/2010/main" val="302681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4CAEF-874A-45C8-8649-24558CE757DC}"/>
              </a:ext>
            </a:extLst>
          </p:cNvPr>
          <p:cNvSpPr>
            <a:spLocks noGrp="1"/>
          </p:cNvSpPr>
          <p:nvPr>
            <p:ph type="title"/>
          </p:nvPr>
        </p:nvSpPr>
        <p:spPr/>
        <p:txBody>
          <a:bodyPr>
            <a:normAutofit/>
          </a:bodyPr>
          <a:lstStyle/>
          <a:p>
            <a:r>
              <a:rPr kumimoji="1" lang="ja-JP" altLang="en-US" sz="5400" b="1" dirty="0"/>
              <a:t>主な機能</a:t>
            </a:r>
          </a:p>
        </p:txBody>
      </p:sp>
      <p:grpSp>
        <p:nvGrpSpPr>
          <p:cNvPr id="6" name="グループ化 5">
            <a:extLst>
              <a:ext uri="{FF2B5EF4-FFF2-40B4-BE49-F238E27FC236}">
                <a16:creationId xmlns:a16="http://schemas.microsoft.com/office/drawing/2014/main" id="{0BD5C85E-6964-4908-81FE-5635AFE0BB28}"/>
              </a:ext>
            </a:extLst>
          </p:cNvPr>
          <p:cNvGrpSpPr/>
          <p:nvPr/>
        </p:nvGrpSpPr>
        <p:grpSpPr>
          <a:xfrm>
            <a:off x="389708" y="1859715"/>
            <a:ext cx="5514706" cy="4720420"/>
            <a:chOff x="531223" y="4014909"/>
            <a:chExt cx="5514706" cy="4720420"/>
          </a:xfrm>
        </p:grpSpPr>
        <p:sp>
          <p:nvSpPr>
            <p:cNvPr id="7" name="四角形: 角を丸くする 6">
              <a:extLst>
                <a:ext uri="{FF2B5EF4-FFF2-40B4-BE49-F238E27FC236}">
                  <a16:creationId xmlns:a16="http://schemas.microsoft.com/office/drawing/2014/main" id="{3C19E3C8-1A94-42AD-B9F2-DB1C0E245367}"/>
                </a:ext>
              </a:extLst>
            </p:cNvPr>
            <p:cNvSpPr/>
            <p:nvPr/>
          </p:nvSpPr>
          <p:spPr>
            <a:xfrm>
              <a:off x="531223" y="4276519"/>
              <a:ext cx="5514706" cy="4458810"/>
            </a:xfrm>
            <a:prstGeom prst="roundRect">
              <a:avLst/>
            </a:prstGeom>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endParaRPr lang="en-US" altLang="ja-JP" sz="2800" b="1" dirty="0"/>
            </a:p>
            <a:p>
              <a:endParaRPr lang="en-US" altLang="ja-JP" sz="2800" b="1" dirty="0"/>
            </a:p>
            <a:p>
              <a:r>
                <a:rPr lang="ja-JP" altLang="en-US" sz="2800" b="1" dirty="0"/>
                <a:t>コミュニティ間でソースコードを共有し、プログラムの参考にすることが可能。</a:t>
              </a:r>
              <a:endParaRPr lang="en-US" altLang="ja-JP" sz="2800" b="1" dirty="0"/>
            </a:p>
            <a:p>
              <a:endParaRPr lang="en-US" altLang="ja-JP" sz="2800" b="1" dirty="0"/>
            </a:p>
            <a:p>
              <a:r>
                <a:rPr lang="ja-JP" altLang="en-US" sz="2800" b="1" dirty="0"/>
                <a:t>学習者同士での相互評価や教員的な存在からのアドバイスを受けることができる。</a:t>
              </a:r>
              <a:endParaRPr lang="en-US" altLang="ja-JP" sz="2800" b="1" dirty="0"/>
            </a:p>
            <a:p>
              <a:endParaRPr kumimoji="1" lang="ja-JP" altLang="en-US" sz="3200" b="1" dirty="0"/>
            </a:p>
          </p:txBody>
        </p:sp>
        <p:sp>
          <p:nvSpPr>
            <p:cNvPr id="8" name="テキスト ボックス 7">
              <a:extLst>
                <a:ext uri="{FF2B5EF4-FFF2-40B4-BE49-F238E27FC236}">
                  <a16:creationId xmlns:a16="http://schemas.microsoft.com/office/drawing/2014/main" id="{023CDC21-99B7-4E85-B470-BED3C62062E7}"/>
                </a:ext>
              </a:extLst>
            </p:cNvPr>
            <p:cNvSpPr txBox="1"/>
            <p:nvPr/>
          </p:nvSpPr>
          <p:spPr>
            <a:xfrm>
              <a:off x="957939" y="4014909"/>
              <a:ext cx="3912330" cy="5232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ja-JP" altLang="en-US" sz="2800" b="1" dirty="0"/>
                <a:t>ソースコード共有機能</a:t>
              </a:r>
            </a:p>
          </p:txBody>
        </p:sp>
      </p:grpSp>
      <p:grpSp>
        <p:nvGrpSpPr>
          <p:cNvPr id="13" name="グループ化 12">
            <a:extLst>
              <a:ext uri="{FF2B5EF4-FFF2-40B4-BE49-F238E27FC236}">
                <a16:creationId xmlns:a16="http://schemas.microsoft.com/office/drawing/2014/main" id="{802D4574-EEA9-4134-A610-261FD31D29C1}"/>
              </a:ext>
            </a:extLst>
          </p:cNvPr>
          <p:cNvGrpSpPr/>
          <p:nvPr/>
        </p:nvGrpSpPr>
        <p:grpSpPr>
          <a:xfrm>
            <a:off x="6287586" y="1868424"/>
            <a:ext cx="5514706" cy="4720420"/>
            <a:chOff x="552995" y="4014909"/>
            <a:chExt cx="5514706" cy="4720420"/>
          </a:xfrm>
        </p:grpSpPr>
        <p:sp>
          <p:nvSpPr>
            <p:cNvPr id="14" name="四角形: 角を丸くする 13">
              <a:extLst>
                <a:ext uri="{FF2B5EF4-FFF2-40B4-BE49-F238E27FC236}">
                  <a16:creationId xmlns:a16="http://schemas.microsoft.com/office/drawing/2014/main" id="{9D7CE0BB-CC42-495B-A8DF-745CC5378505}"/>
                </a:ext>
              </a:extLst>
            </p:cNvPr>
            <p:cNvSpPr/>
            <p:nvPr/>
          </p:nvSpPr>
          <p:spPr>
            <a:xfrm>
              <a:off x="552995" y="4276519"/>
              <a:ext cx="5514706" cy="4458810"/>
            </a:xfrm>
            <a:prstGeom prst="roundRect">
              <a:avLst/>
            </a:prstGeom>
            <a:ln w="28575">
              <a:solidFill>
                <a:schemeClr val="accent1">
                  <a:lumMod val="7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800" b="1" dirty="0"/>
                <a:t>教員的な存在だけでなく学習者本人も問題を作成しコミュニティに公開することが可能。</a:t>
              </a:r>
              <a:endParaRPr lang="en-US" altLang="ja-JP" sz="2800" b="1" dirty="0"/>
            </a:p>
            <a:p>
              <a:endParaRPr lang="en-US" altLang="ja-JP" sz="2000" b="1" dirty="0"/>
            </a:p>
            <a:p>
              <a:r>
                <a:rPr lang="ja-JP" altLang="en-US" sz="2800" b="1" dirty="0"/>
                <a:t>問題に対する最も優秀な回答を投票で決めランキングを作成、競争を期待できる。</a:t>
              </a:r>
            </a:p>
          </p:txBody>
        </p:sp>
        <p:sp>
          <p:nvSpPr>
            <p:cNvPr id="15" name="テキスト ボックス 14">
              <a:extLst>
                <a:ext uri="{FF2B5EF4-FFF2-40B4-BE49-F238E27FC236}">
                  <a16:creationId xmlns:a16="http://schemas.microsoft.com/office/drawing/2014/main" id="{3F6376C3-8F52-4AB0-82A3-BB9ACC3C0D36}"/>
                </a:ext>
              </a:extLst>
            </p:cNvPr>
            <p:cNvSpPr txBox="1"/>
            <p:nvPr/>
          </p:nvSpPr>
          <p:spPr>
            <a:xfrm>
              <a:off x="957939" y="4014909"/>
              <a:ext cx="3606502" cy="523220"/>
            </a:xfrm>
            <a:prstGeom prst="rect">
              <a:avLst/>
            </a:prstGeom>
            <a:ln>
              <a:solidFill>
                <a:schemeClr val="accent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ja-JP" altLang="en-US" sz="2800" b="1" dirty="0"/>
                <a:t>問題作成・公開機能</a:t>
              </a:r>
            </a:p>
          </p:txBody>
        </p:sp>
      </p:grpSp>
    </p:spTree>
    <p:extLst>
      <p:ext uri="{BB962C8B-B14F-4D97-AF65-F5344CB8AC3E}">
        <p14:creationId xmlns:p14="http://schemas.microsoft.com/office/powerpoint/2010/main" val="354397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4CAEF-874A-45C8-8649-24558CE757DC}"/>
              </a:ext>
            </a:extLst>
          </p:cNvPr>
          <p:cNvSpPr>
            <a:spLocks noGrp="1"/>
          </p:cNvSpPr>
          <p:nvPr>
            <p:ph type="title"/>
          </p:nvPr>
        </p:nvSpPr>
        <p:spPr/>
        <p:txBody>
          <a:bodyPr>
            <a:normAutofit/>
          </a:bodyPr>
          <a:lstStyle/>
          <a:p>
            <a:r>
              <a:rPr kumimoji="1" lang="ja-JP" altLang="en-US" sz="5400" b="1" dirty="0"/>
              <a:t>主な機能</a:t>
            </a:r>
          </a:p>
        </p:txBody>
      </p:sp>
      <p:grpSp>
        <p:nvGrpSpPr>
          <p:cNvPr id="6" name="グループ化 5">
            <a:extLst>
              <a:ext uri="{FF2B5EF4-FFF2-40B4-BE49-F238E27FC236}">
                <a16:creationId xmlns:a16="http://schemas.microsoft.com/office/drawing/2014/main" id="{0BD5C85E-6964-4908-81FE-5635AFE0BB28}"/>
              </a:ext>
            </a:extLst>
          </p:cNvPr>
          <p:cNvGrpSpPr/>
          <p:nvPr/>
        </p:nvGrpSpPr>
        <p:grpSpPr>
          <a:xfrm>
            <a:off x="389708" y="1859715"/>
            <a:ext cx="5514706" cy="4720420"/>
            <a:chOff x="531223" y="4014909"/>
            <a:chExt cx="5514706" cy="4720420"/>
          </a:xfrm>
        </p:grpSpPr>
        <p:sp>
          <p:nvSpPr>
            <p:cNvPr id="7" name="四角形: 角を丸くする 6">
              <a:extLst>
                <a:ext uri="{FF2B5EF4-FFF2-40B4-BE49-F238E27FC236}">
                  <a16:creationId xmlns:a16="http://schemas.microsoft.com/office/drawing/2014/main" id="{3C19E3C8-1A94-42AD-B9F2-DB1C0E245367}"/>
                </a:ext>
              </a:extLst>
            </p:cNvPr>
            <p:cNvSpPr/>
            <p:nvPr/>
          </p:nvSpPr>
          <p:spPr>
            <a:xfrm>
              <a:off x="531223" y="4276519"/>
              <a:ext cx="5514706" cy="4458810"/>
            </a:xfrm>
            <a:prstGeom prst="roundRect">
              <a:avLst/>
            </a:prstGeom>
            <a:ln w="28575">
              <a:solidFill>
                <a:schemeClr val="accent6">
                  <a:lumMod val="75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800" b="1" dirty="0"/>
                <a:t>プログラミングで分からないことをスレッド機能を用いてほかの学習者に対して支援を求めることが可能。</a:t>
              </a:r>
              <a:endParaRPr kumimoji="1" lang="en-US" altLang="ja-JP" sz="2800" b="1" dirty="0"/>
            </a:p>
            <a:p>
              <a:endParaRPr lang="en-US" altLang="ja-JP" sz="2800" b="1" dirty="0"/>
            </a:p>
            <a:p>
              <a:r>
                <a:rPr kumimoji="1" lang="ja-JP" altLang="en-US" sz="2800" b="1" dirty="0"/>
                <a:t>スレッドの流れをアーカイブすることも可能</a:t>
              </a:r>
              <a:r>
                <a:rPr lang="ja-JP" altLang="en-US" sz="2800" b="1" dirty="0"/>
                <a:t>。</a:t>
              </a:r>
              <a:endParaRPr kumimoji="1" lang="ja-JP" altLang="en-US" sz="2800" b="1" dirty="0"/>
            </a:p>
          </p:txBody>
        </p:sp>
        <p:sp>
          <p:nvSpPr>
            <p:cNvPr id="8" name="テキスト ボックス 7">
              <a:extLst>
                <a:ext uri="{FF2B5EF4-FFF2-40B4-BE49-F238E27FC236}">
                  <a16:creationId xmlns:a16="http://schemas.microsoft.com/office/drawing/2014/main" id="{023CDC21-99B7-4E85-B470-BED3C62062E7}"/>
                </a:ext>
              </a:extLst>
            </p:cNvPr>
            <p:cNvSpPr txBox="1"/>
            <p:nvPr/>
          </p:nvSpPr>
          <p:spPr>
            <a:xfrm>
              <a:off x="957939" y="4014909"/>
              <a:ext cx="2466707" cy="52322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kumimoji="1" lang="ja-JP" altLang="en-US" sz="2800" b="1" dirty="0"/>
                <a:t>スレッド機能</a:t>
              </a:r>
            </a:p>
          </p:txBody>
        </p:sp>
      </p:grpSp>
      <p:grpSp>
        <p:nvGrpSpPr>
          <p:cNvPr id="13" name="グループ化 12">
            <a:extLst>
              <a:ext uri="{FF2B5EF4-FFF2-40B4-BE49-F238E27FC236}">
                <a16:creationId xmlns:a16="http://schemas.microsoft.com/office/drawing/2014/main" id="{802D4574-EEA9-4134-A610-261FD31D29C1}"/>
              </a:ext>
            </a:extLst>
          </p:cNvPr>
          <p:cNvGrpSpPr/>
          <p:nvPr/>
        </p:nvGrpSpPr>
        <p:grpSpPr>
          <a:xfrm>
            <a:off x="6287586" y="1859715"/>
            <a:ext cx="5514706" cy="4720420"/>
            <a:chOff x="552995" y="4014909"/>
            <a:chExt cx="5514706" cy="4720420"/>
          </a:xfrm>
        </p:grpSpPr>
        <p:sp>
          <p:nvSpPr>
            <p:cNvPr id="14" name="四角形: 角を丸くする 13">
              <a:extLst>
                <a:ext uri="{FF2B5EF4-FFF2-40B4-BE49-F238E27FC236}">
                  <a16:creationId xmlns:a16="http://schemas.microsoft.com/office/drawing/2014/main" id="{9D7CE0BB-CC42-495B-A8DF-745CC5378505}"/>
                </a:ext>
              </a:extLst>
            </p:cNvPr>
            <p:cNvSpPr/>
            <p:nvPr/>
          </p:nvSpPr>
          <p:spPr>
            <a:xfrm>
              <a:off x="552995" y="4276519"/>
              <a:ext cx="5514706" cy="4458810"/>
            </a:xfrm>
            <a:prstGeom prst="roundRect">
              <a:avLst/>
            </a:prstGeom>
            <a:ln w="28575">
              <a:solidFill>
                <a:schemeClr val="accent4"/>
              </a:solidFill>
              <a:prstDash val="dash"/>
            </a:ln>
          </p:spPr>
          <p:style>
            <a:lnRef idx="2">
              <a:schemeClr val="accent1"/>
            </a:lnRef>
            <a:fillRef idx="1">
              <a:schemeClr val="lt1"/>
            </a:fillRef>
            <a:effectRef idx="0">
              <a:schemeClr val="accent1"/>
            </a:effectRef>
            <a:fontRef idx="minor">
              <a:schemeClr val="dk1"/>
            </a:fontRef>
          </p:style>
          <p:txBody>
            <a:bodyPr rtlCol="0" anchor="ctr"/>
            <a:lstStyle/>
            <a:p>
              <a:endParaRPr lang="en-US" altLang="ja-JP" sz="2800" b="1" dirty="0"/>
            </a:p>
            <a:p>
              <a:endParaRPr lang="en-US" altLang="ja-JP" sz="2800" b="1" dirty="0"/>
            </a:p>
            <a:p>
              <a:r>
                <a:rPr lang="ja-JP" altLang="en-US" sz="2800" b="1" dirty="0"/>
                <a:t>リファレンス・コメント・エラーとその解決方法、解決例をそれぞれの学習者がアーカイブし、誰もが閲覧することができるデータベースを共有。</a:t>
              </a:r>
              <a:endParaRPr lang="en-US" altLang="ja-JP" sz="2800" b="1" dirty="0"/>
            </a:p>
            <a:p>
              <a:endParaRPr lang="en-US" altLang="ja-JP" sz="2800" b="1" dirty="0"/>
            </a:p>
            <a:p>
              <a:r>
                <a:rPr lang="ja-JP" altLang="en-US" sz="2000" b="1" dirty="0"/>
                <a:t>例</a:t>
              </a:r>
              <a:r>
                <a:rPr lang="en-US" altLang="ja-JP" sz="2000" b="1" dirty="0"/>
                <a:t>: </a:t>
              </a:r>
              <a:r>
                <a:rPr lang="ja-JP" altLang="en-US" sz="2000" b="1" dirty="0"/>
                <a:t>とあるライブラリを使った</a:t>
              </a:r>
              <a:endParaRPr lang="en-US" altLang="ja-JP" sz="2000" b="1" dirty="0"/>
            </a:p>
            <a:p>
              <a:r>
                <a:rPr lang="ja-JP" altLang="en-US" sz="2000" b="1" dirty="0"/>
                <a:t>　→今後も使う可能性があるので</a:t>
              </a:r>
              <a:r>
                <a:rPr lang="en-US" altLang="ja-JP" sz="2000" b="1" dirty="0"/>
                <a:t>, </a:t>
              </a:r>
              <a:r>
                <a:rPr lang="ja-JP" altLang="en-US" sz="2000" b="1" dirty="0"/>
                <a:t>関数の</a:t>
              </a:r>
              <a:endParaRPr lang="en-US" altLang="ja-JP" sz="2000" b="1" dirty="0"/>
            </a:p>
            <a:p>
              <a:r>
                <a:rPr lang="ja-JP" altLang="en-US" sz="2000" b="1" dirty="0"/>
                <a:t>　 引数や戻り値などの情報をコメント化</a:t>
              </a:r>
            </a:p>
            <a:p>
              <a:endParaRPr lang="en-US" altLang="ja-JP" sz="3600" b="1" dirty="0"/>
            </a:p>
          </p:txBody>
        </p:sp>
        <p:sp>
          <p:nvSpPr>
            <p:cNvPr id="15" name="テキスト ボックス 14">
              <a:extLst>
                <a:ext uri="{FF2B5EF4-FFF2-40B4-BE49-F238E27FC236}">
                  <a16:creationId xmlns:a16="http://schemas.microsoft.com/office/drawing/2014/main" id="{3F6376C3-8F52-4AB0-82A3-BB9ACC3C0D36}"/>
                </a:ext>
              </a:extLst>
            </p:cNvPr>
            <p:cNvSpPr txBox="1"/>
            <p:nvPr/>
          </p:nvSpPr>
          <p:spPr>
            <a:xfrm>
              <a:off x="957939" y="4014909"/>
              <a:ext cx="3895259" cy="523220"/>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ja-JP" altLang="en-US" sz="2800" b="1" dirty="0"/>
                <a:t>リファレンス共有機能</a:t>
              </a:r>
              <a:endParaRPr kumimoji="1" lang="ja-JP" altLang="en-US" sz="2800" b="1" dirty="0"/>
            </a:p>
          </p:txBody>
        </p:sp>
      </p:grpSp>
    </p:spTree>
    <p:extLst>
      <p:ext uri="{BB962C8B-B14F-4D97-AF65-F5344CB8AC3E}">
        <p14:creationId xmlns:p14="http://schemas.microsoft.com/office/powerpoint/2010/main" val="337190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4CAEF-874A-45C8-8649-24558CE757DC}"/>
              </a:ext>
            </a:extLst>
          </p:cNvPr>
          <p:cNvSpPr>
            <a:spLocks noGrp="1"/>
          </p:cNvSpPr>
          <p:nvPr>
            <p:ph type="title"/>
          </p:nvPr>
        </p:nvSpPr>
        <p:spPr/>
        <p:txBody>
          <a:bodyPr>
            <a:normAutofit/>
          </a:bodyPr>
          <a:lstStyle/>
          <a:p>
            <a:r>
              <a:rPr kumimoji="1" lang="ja-JP" altLang="en-US" sz="5400" b="1" dirty="0"/>
              <a:t>追加機能</a:t>
            </a:r>
          </a:p>
        </p:txBody>
      </p:sp>
      <p:grpSp>
        <p:nvGrpSpPr>
          <p:cNvPr id="6" name="グループ化 5">
            <a:extLst>
              <a:ext uri="{FF2B5EF4-FFF2-40B4-BE49-F238E27FC236}">
                <a16:creationId xmlns:a16="http://schemas.microsoft.com/office/drawing/2014/main" id="{0BD5C85E-6964-4908-81FE-5635AFE0BB28}"/>
              </a:ext>
            </a:extLst>
          </p:cNvPr>
          <p:cNvGrpSpPr/>
          <p:nvPr/>
        </p:nvGrpSpPr>
        <p:grpSpPr>
          <a:xfrm>
            <a:off x="613953" y="2112266"/>
            <a:ext cx="10964093" cy="4079531"/>
            <a:chOff x="531222" y="4014909"/>
            <a:chExt cx="10964093" cy="4079531"/>
          </a:xfrm>
        </p:grpSpPr>
        <p:sp>
          <p:nvSpPr>
            <p:cNvPr id="7" name="四角形: 角を丸くする 6">
              <a:extLst>
                <a:ext uri="{FF2B5EF4-FFF2-40B4-BE49-F238E27FC236}">
                  <a16:creationId xmlns:a16="http://schemas.microsoft.com/office/drawing/2014/main" id="{3C19E3C8-1A94-42AD-B9F2-DB1C0E245367}"/>
                </a:ext>
              </a:extLst>
            </p:cNvPr>
            <p:cNvSpPr/>
            <p:nvPr/>
          </p:nvSpPr>
          <p:spPr>
            <a:xfrm>
              <a:off x="531222" y="4276519"/>
              <a:ext cx="10964093" cy="3817921"/>
            </a:xfrm>
            <a:prstGeom prst="roundRect">
              <a:avLst/>
            </a:prstGeom>
            <a:ln w="28575">
              <a:solidFill>
                <a:schemeClr val="bg2">
                  <a:lumMod val="1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800" b="1" dirty="0"/>
                <a:t>  </a:t>
              </a:r>
              <a:r>
                <a:rPr kumimoji="1" lang="ja-JP" altLang="en-US" sz="2800" b="1" dirty="0"/>
                <a:t>ほかの学習者のプログラム</a:t>
              </a:r>
              <a:r>
                <a:rPr lang="ja-JP" altLang="en-US" sz="2800" b="1" dirty="0"/>
                <a:t>を</a:t>
              </a:r>
              <a:r>
                <a:rPr kumimoji="1" lang="ja-JP" altLang="en-US" sz="2800" b="1" dirty="0"/>
                <a:t>添削する際、添削が行いやすいエ</a:t>
              </a:r>
              <a:endParaRPr kumimoji="1" lang="en-US" altLang="ja-JP" sz="2800" b="1" dirty="0"/>
            </a:p>
            <a:p>
              <a:r>
                <a:rPr lang="en-US" altLang="ja-JP" sz="2800" b="1" dirty="0"/>
                <a:t>  </a:t>
              </a:r>
              <a:r>
                <a:rPr kumimoji="1" lang="ja-JP" altLang="en-US" sz="2800" b="1" dirty="0"/>
                <a:t>ディタであり、</a:t>
              </a:r>
              <a:r>
                <a:rPr lang="ja-JP" altLang="en-US" sz="2800" b="1" dirty="0"/>
                <a:t>また依頼した側は添削者の意図をくみ取り修正</a:t>
              </a:r>
              <a:endParaRPr lang="en-US" altLang="ja-JP" sz="2800" b="1" dirty="0"/>
            </a:p>
            <a:p>
              <a:r>
                <a:rPr lang="en-US" altLang="ja-JP" sz="2800" b="1" dirty="0"/>
                <a:t>  </a:t>
              </a:r>
              <a:r>
                <a:rPr lang="ja-JP" altLang="en-US" sz="2800" b="1" dirty="0"/>
                <a:t>を行う必要性がある。</a:t>
              </a:r>
              <a:endParaRPr lang="en-US" altLang="ja-JP" sz="2800" b="1" dirty="0"/>
            </a:p>
            <a:p>
              <a:endParaRPr lang="en-US" altLang="ja-JP" sz="2800" b="1" dirty="0"/>
            </a:p>
            <a:p>
              <a:r>
                <a:rPr lang="ja-JP" altLang="en-US" sz="2800" b="1" dirty="0"/>
                <a:t>  本システムに導入するエディタはプログラムの添削に特化した</a:t>
              </a:r>
              <a:endParaRPr lang="en-US" altLang="ja-JP" sz="2800" b="1" dirty="0"/>
            </a:p>
            <a:p>
              <a:r>
                <a:rPr lang="ja-JP" altLang="en-US" sz="2800" b="1" dirty="0"/>
                <a:t>  インターフェイスを目指す。</a:t>
              </a:r>
              <a:endParaRPr lang="en-US" altLang="ja-JP" sz="2800" b="1" dirty="0"/>
            </a:p>
          </p:txBody>
        </p:sp>
        <p:sp>
          <p:nvSpPr>
            <p:cNvPr id="8" name="テキスト ボックス 7">
              <a:extLst>
                <a:ext uri="{FF2B5EF4-FFF2-40B4-BE49-F238E27FC236}">
                  <a16:creationId xmlns:a16="http://schemas.microsoft.com/office/drawing/2014/main" id="{023CDC21-99B7-4E85-B470-BED3C62062E7}"/>
                </a:ext>
              </a:extLst>
            </p:cNvPr>
            <p:cNvSpPr txBox="1"/>
            <p:nvPr/>
          </p:nvSpPr>
          <p:spPr>
            <a:xfrm>
              <a:off x="957939" y="4014909"/>
              <a:ext cx="3107997" cy="523220"/>
            </a:xfrm>
            <a:prstGeom prst="rect">
              <a:avLst/>
            </a:prstGeom>
            <a:solidFill>
              <a:schemeClr val="bg2">
                <a:lumMod val="50000"/>
              </a:schemeClr>
            </a:solidFill>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kumimoji="1" lang="ja-JP" altLang="en-US" sz="2800" b="1" dirty="0"/>
                <a:t>独自エディタ機能</a:t>
              </a:r>
            </a:p>
          </p:txBody>
        </p:sp>
      </p:grpSp>
    </p:spTree>
    <p:extLst>
      <p:ext uri="{BB962C8B-B14F-4D97-AF65-F5344CB8AC3E}">
        <p14:creationId xmlns:p14="http://schemas.microsoft.com/office/powerpoint/2010/main" val="7584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93AFD283-324B-4DD7-AD75-80DDEB8B7702}"/>
              </a:ext>
            </a:extLst>
          </p:cNvPr>
          <p:cNvSpPr>
            <a:spLocks noGrp="1"/>
          </p:cNvSpPr>
          <p:nvPr>
            <p:ph type="title"/>
          </p:nvPr>
        </p:nvSpPr>
        <p:spPr>
          <a:xfrm>
            <a:off x="838200" y="365125"/>
            <a:ext cx="10515600" cy="1325563"/>
          </a:xfrm>
        </p:spPr>
        <p:txBody>
          <a:bodyPr>
            <a:normAutofit/>
          </a:bodyPr>
          <a:lstStyle/>
          <a:p>
            <a:r>
              <a:rPr kumimoji="1" lang="ja-JP" altLang="en-US" sz="5400" b="1" dirty="0"/>
              <a:t>類似製品との比較</a:t>
            </a:r>
          </a:p>
        </p:txBody>
      </p:sp>
      <p:graphicFrame>
        <p:nvGraphicFramePr>
          <p:cNvPr id="6" name="表 5">
            <a:extLst>
              <a:ext uri="{FF2B5EF4-FFF2-40B4-BE49-F238E27FC236}">
                <a16:creationId xmlns:a16="http://schemas.microsoft.com/office/drawing/2014/main" id="{B1E21B2A-8A45-4A30-9BDC-DB20752F1039}"/>
              </a:ext>
            </a:extLst>
          </p:cNvPr>
          <p:cNvGraphicFramePr>
            <a:graphicFrameLocks noGrp="1"/>
          </p:cNvGraphicFramePr>
          <p:nvPr>
            <p:extLst>
              <p:ext uri="{D42A27DB-BD31-4B8C-83A1-F6EECF244321}">
                <p14:modId xmlns:p14="http://schemas.microsoft.com/office/powerpoint/2010/main" val="659396778"/>
              </p:ext>
            </p:extLst>
          </p:nvPr>
        </p:nvGraphicFramePr>
        <p:xfrm>
          <a:off x="787966" y="2136832"/>
          <a:ext cx="10616068" cy="4196232"/>
        </p:xfrm>
        <a:graphic>
          <a:graphicData uri="http://schemas.openxmlformats.org/drawingml/2006/table">
            <a:tbl>
              <a:tblPr firstRow="1" bandRow="1">
                <a:tableStyleId>{0505E3EF-67EA-436B-97B2-0124C06EBD24}</a:tableStyleId>
              </a:tblPr>
              <a:tblGrid>
                <a:gridCol w="2654017">
                  <a:extLst>
                    <a:ext uri="{9D8B030D-6E8A-4147-A177-3AD203B41FA5}">
                      <a16:colId xmlns:a16="http://schemas.microsoft.com/office/drawing/2014/main" val="20000"/>
                    </a:ext>
                  </a:extLst>
                </a:gridCol>
                <a:gridCol w="2654017">
                  <a:extLst>
                    <a:ext uri="{9D8B030D-6E8A-4147-A177-3AD203B41FA5}">
                      <a16:colId xmlns:a16="http://schemas.microsoft.com/office/drawing/2014/main" val="20001"/>
                    </a:ext>
                  </a:extLst>
                </a:gridCol>
                <a:gridCol w="2654017">
                  <a:extLst>
                    <a:ext uri="{9D8B030D-6E8A-4147-A177-3AD203B41FA5}">
                      <a16:colId xmlns:a16="http://schemas.microsoft.com/office/drawing/2014/main" val="20003"/>
                    </a:ext>
                  </a:extLst>
                </a:gridCol>
                <a:gridCol w="2654017">
                  <a:extLst>
                    <a:ext uri="{9D8B030D-6E8A-4147-A177-3AD203B41FA5}">
                      <a16:colId xmlns:a16="http://schemas.microsoft.com/office/drawing/2014/main" val="20004"/>
                    </a:ext>
                  </a:extLst>
                </a:gridCol>
              </a:tblGrid>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16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2000" b="0" u="none" strike="noStrike" dirty="0">
                          <a:effectLst/>
                          <a:latin typeface="+mn-lt"/>
                        </a:rPr>
                        <a:t>stack</a:t>
                      </a:r>
                      <a:r>
                        <a:rPr lang="en-US" altLang="ja-JP" sz="2000" b="0" u="none" strike="noStrike" baseline="0" dirty="0">
                          <a:effectLst/>
                          <a:latin typeface="+mn-lt"/>
                        </a:rPr>
                        <a:t> overflow</a:t>
                      </a:r>
                      <a:endParaRPr lang="en-US" altLang="ja-JP" sz="2000" b="0" i="0" u="none" strike="noStrike" baseline="0" dirty="0">
                        <a:solidFill>
                          <a:srgbClr val="000000"/>
                        </a:solidFill>
                        <a:effectLst/>
                        <a:latin typeface="+mn-lt"/>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sz="2000" b="0" u="none" strike="noStrike" dirty="0">
                          <a:effectLst/>
                          <a:latin typeface="+mn-lt"/>
                        </a:rPr>
                        <a:t>paiza</a:t>
                      </a:r>
                      <a:r>
                        <a:rPr lang="ja-JP" altLang="en-US" sz="2000" b="0" u="none" strike="noStrike" dirty="0">
                          <a:effectLst/>
                          <a:latin typeface="+mn-lt"/>
                        </a:rPr>
                        <a:t>ラーニング</a:t>
                      </a:r>
                      <a:endParaRPr lang="ja-JP" altLang="en-US" sz="2000" b="0" i="0" u="none" strike="noStrike" dirty="0">
                        <a:solidFill>
                          <a:srgbClr val="000000"/>
                        </a:solidFill>
                        <a:effectLst/>
                        <a:latin typeface="+mn-lt"/>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sz="2000" b="1" u="none" strike="noStrike" dirty="0">
                          <a:effectLst/>
                          <a:latin typeface="+mn-lt"/>
                        </a:rPr>
                        <a:t>Gathers'</a:t>
                      </a:r>
                      <a:endParaRPr lang="en-US" sz="2000" b="1" i="0" u="none" strike="noStrike" dirty="0">
                        <a:solidFill>
                          <a:srgbClr val="000000"/>
                        </a:solidFill>
                        <a:effectLst/>
                        <a:latin typeface="+mn-lt"/>
                        <a:ea typeface="游明朝" panose="02020400000000000000" pitchFamily="18" charset="-128"/>
                      </a:endParaRPr>
                    </a:p>
                  </a:txBody>
                  <a:tcPr marL="9525" marR="9525" marT="9525" marB="0" anchor="ctr"/>
                </a:tc>
                <a:extLst>
                  <a:ext uri="{0D108BD9-81ED-4DB2-BD59-A6C34878D82A}">
                    <a16:rowId xmlns:a16="http://schemas.microsoft.com/office/drawing/2014/main" val="10000"/>
                  </a:ext>
                </a:extLst>
              </a:tr>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1800" b="0" u="none" strike="noStrike" dirty="0">
                          <a:effectLst/>
                        </a:rPr>
                        <a:t>ソースコード共有機能</a:t>
                      </a:r>
                      <a:endParaRPr lang="ja-JP" altLang="en-US" sz="1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28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extLst>
                  <a:ext uri="{0D108BD9-81ED-4DB2-BD59-A6C34878D82A}">
                    <a16:rowId xmlns:a16="http://schemas.microsoft.com/office/drawing/2014/main" val="10001"/>
                  </a:ext>
                </a:extLst>
              </a:tr>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1800" b="0" u="none" strike="noStrike" dirty="0">
                          <a:effectLst/>
                        </a:rPr>
                        <a:t>問題作成・公開機能</a:t>
                      </a:r>
                      <a:endParaRPr lang="ja-JP" altLang="en-US" sz="1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extLst>
                  <a:ext uri="{0D108BD9-81ED-4DB2-BD59-A6C34878D82A}">
                    <a16:rowId xmlns:a16="http://schemas.microsoft.com/office/drawing/2014/main" val="10002"/>
                  </a:ext>
                </a:extLst>
              </a:tr>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1800" b="0" u="none" strike="noStrike" dirty="0">
                          <a:effectLst/>
                        </a:rPr>
                        <a:t>スレッド機能</a:t>
                      </a:r>
                      <a:endParaRPr lang="ja-JP" altLang="en-US" sz="1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a:effectLst/>
                        </a:rPr>
                        <a:t>〇</a:t>
                      </a:r>
                      <a:endParaRPr lang="ja-JP" altLang="en-US" sz="28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extLst>
                  <a:ext uri="{0D108BD9-81ED-4DB2-BD59-A6C34878D82A}">
                    <a16:rowId xmlns:a16="http://schemas.microsoft.com/office/drawing/2014/main" val="10003"/>
                  </a:ext>
                </a:extLst>
              </a:tr>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1800" b="0" u="none" strike="noStrike" dirty="0">
                          <a:effectLst/>
                        </a:rPr>
                        <a:t>リファレンス共有機能</a:t>
                      </a:r>
                      <a:endParaRPr lang="ja-JP" altLang="en-US" sz="1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extLst>
                  <a:ext uri="{0D108BD9-81ED-4DB2-BD59-A6C34878D82A}">
                    <a16:rowId xmlns:a16="http://schemas.microsoft.com/office/drawing/2014/main" val="10004"/>
                  </a:ext>
                </a:extLst>
              </a:tr>
              <a:tr h="699372">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1800" b="0" u="none" strike="noStrike" dirty="0">
                          <a:effectLst/>
                        </a:rPr>
                        <a:t>独自エディタ機能</a:t>
                      </a:r>
                      <a:endParaRPr lang="ja-JP" altLang="en-US" sz="1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2800" b="0" i="0" u="none" strike="noStrike">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ja-JP" altLang="en-US" sz="2800" b="0" u="none" strike="noStrike" dirty="0">
                          <a:effectLst/>
                        </a:rPr>
                        <a:t>〇</a:t>
                      </a:r>
                      <a:endParaRPr lang="ja-JP" altLang="en-US" sz="2800" b="0" i="0" u="none" strike="noStrike" dirty="0">
                        <a:solidFill>
                          <a:srgbClr val="000000"/>
                        </a:solidFill>
                        <a:effectLst/>
                        <a:latin typeface="游明朝" panose="02020400000000000000" pitchFamily="18" charset="-128"/>
                        <a:ea typeface="游明朝" panose="02020400000000000000" pitchFamily="18" charset="-128"/>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4243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1689</TotalTime>
  <Words>413</Words>
  <Application>Microsoft Office PowerPoint</Application>
  <PresentationFormat>ワイド画面</PresentationFormat>
  <Paragraphs>111</Paragraphs>
  <Slides>10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HGP明朝E</vt:lpstr>
      <vt:lpstr>游ゴシック</vt:lpstr>
      <vt:lpstr>游ゴシック Light</vt:lpstr>
      <vt:lpstr>游ゴシック Medium</vt:lpstr>
      <vt:lpstr>游明朝</vt:lpstr>
      <vt:lpstr>Arial</vt:lpstr>
      <vt:lpstr>Calibri</vt:lpstr>
      <vt:lpstr>Office テーマ</vt:lpstr>
      <vt:lpstr>初心者のプログラミング技術 習得を支援するシステム</vt:lpstr>
      <vt:lpstr>はじめに</vt:lpstr>
      <vt:lpstr>PowerPoint プレゼンテーション</vt:lpstr>
      <vt:lpstr>対象者と実現方法</vt:lpstr>
      <vt:lpstr>システム構成</vt:lpstr>
      <vt:lpstr>主な機能</vt:lpstr>
      <vt:lpstr>主な機能</vt:lpstr>
      <vt:lpstr>追加機能</vt:lpstr>
      <vt:lpstr>類似製品との比較</vt:lpstr>
      <vt:lpstr>開発環境・実行環境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初心者のプログラミング技術 習得を手助けするシステム (名称未定)</dc:title>
  <dc:creator>中野大成</dc:creator>
  <cp:lastModifiedBy>中野大成</cp:lastModifiedBy>
  <cp:revision>81</cp:revision>
  <dcterms:created xsi:type="dcterms:W3CDTF">2017-11-18T17:19:44Z</dcterms:created>
  <dcterms:modified xsi:type="dcterms:W3CDTF">2017-11-20T14:54:35Z</dcterms:modified>
</cp:coreProperties>
</file>