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5:03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5:20:43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1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1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1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7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wiki/List&#259;_(structur&#259;_de_dat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Wooden planks aligned overseeing the skies and mountain">
            <a:extLst>
              <a:ext uri="{FF2B5EF4-FFF2-40B4-BE49-F238E27FC236}">
                <a16:creationId xmlns:a16="http://schemas.microsoft.com/office/drawing/2014/main" id="{22FB9AB2-7ED4-42B4-914F-766458DE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9437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E6958-068C-4F16-8585-A83D34A2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278652"/>
            <a:ext cx="9144000" cy="1935888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err="1">
                <a:solidFill>
                  <a:schemeClr val="tx1">
                    <a:lumMod val="95000"/>
                  </a:schemeClr>
                </a:solidFill>
                <a:effectLst/>
              </a:rPr>
              <a:t>Exemple</a:t>
            </a:r>
            <a:r>
              <a:rPr lang="en-US" sz="36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 de </a:t>
            </a:r>
            <a:r>
              <a:rPr lang="en-US" sz="3600" b="1" i="1" dirty="0" err="1">
                <a:solidFill>
                  <a:schemeClr val="tx1">
                    <a:lumMod val="95000"/>
                  </a:schemeClr>
                </a:solidFill>
                <a:effectLst/>
              </a:rPr>
              <a:t>algoritmi</a:t>
            </a:r>
            <a:r>
              <a:rPr lang="en-US" sz="36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  - </a:t>
            </a:r>
            <a:r>
              <a:rPr lang="en-US" sz="3600" b="1" i="1" dirty="0" err="1">
                <a:solidFill>
                  <a:schemeClr val="tx1">
                    <a:lumMod val="95000"/>
                  </a:schemeClr>
                </a:solidFill>
                <a:effectLst/>
              </a:rPr>
              <a:t>Liste</a:t>
            </a:r>
            <a:r>
              <a:rPr lang="en-US" sz="36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en-US" sz="3600" b="1" i="1" dirty="0" err="1">
                <a:solidFill>
                  <a:schemeClr val="tx1">
                    <a:lumMod val="95000"/>
                  </a:schemeClr>
                </a:solidFill>
                <a:effectLst/>
              </a:rPr>
              <a:t>și</a:t>
            </a:r>
            <a:r>
              <a:rPr lang="en-US" sz="3600" b="1" i="1" dirty="0">
                <a:solidFill>
                  <a:schemeClr val="tx1">
                    <a:lumMod val="95000"/>
                  </a:schemeClr>
                </a:solidFill>
                <a:effectLst/>
              </a:rPr>
              <a:t> stive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9F3AB-D830-42F3-B537-3B8FF4C6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446855"/>
            <a:ext cx="9144000" cy="169019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 err="1"/>
              <a:t>Coordonator</a:t>
            </a:r>
            <a:r>
              <a:rPr lang="en-US" sz="3200" dirty="0"/>
              <a:t> : Lect. Univ. Dr. Sabo Cosmin</a:t>
            </a:r>
          </a:p>
          <a:p>
            <a:pPr algn="ctr"/>
            <a:r>
              <a:rPr lang="en-US" sz="3200" dirty="0" err="1"/>
              <a:t>Echipa</a:t>
            </a:r>
            <a:r>
              <a:rPr lang="en-US" sz="3200" dirty="0"/>
              <a:t>: Danciu Silvia </a:t>
            </a:r>
            <a:r>
              <a:rPr lang="en-US" sz="3200" dirty="0" err="1"/>
              <a:t>si</a:t>
            </a:r>
            <a:r>
              <a:rPr lang="en-US" sz="3200" dirty="0"/>
              <a:t> Cira </a:t>
            </a:r>
            <a:r>
              <a:rPr lang="en-US" sz="3200" dirty="0" err="1"/>
              <a:t>Aurica</a:t>
            </a:r>
            <a:endParaRPr lang="en-US" sz="3200" dirty="0"/>
          </a:p>
          <a:p>
            <a:pPr algn="ctr"/>
            <a:r>
              <a:rPr lang="en-US" sz="3200" dirty="0" err="1"/>
              <a:t>Specializarea</a:t>
            </a:r>
            <a:r>
              <a:rPr lang="en-US" sz="3200" dirty="0"/>
              <a:t> :</a:t>
            </a:r>
            <a:r>
              <a:rPr lang="en-US" sz="3200" dirty="0" err="1"/>
              <a:t>Matematica</a:t>
            </a:r>
            <a:r>
              <a:rPr lang="en-US" sz="3200" dirty="0"/>
              <a:t>-Informatica , </a:t>
            </a:r>
            <a:r>
              <a:rPr lang="en-US" sz="3200" dirty="0" err="1"/>
              <a:t>Anul</a:t>
            </a:r>
            <a:r>
              <a:rPr lang="en-US" sz="3200" dirty="0"/>
              <a:t> II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62A6D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7A48E-F907-448F-97E7-7E9C5B4F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b="0" i="0">
                <a:solidFill>
                  <a:srgbClr val="FFFFFF"/>
                </a:solidFill>
                <a:effectLst/>
              </a:rPr>
              <a:t>1. Stivă (structură de date)</a:t>
            </a:r>
            <a:br>
              <a:rPr lang="en-US" sz="5100" b="0" i="0">
                <a:solidFill>
                  <a:srgbClr val="FFFFFF"/>
                </a:solidFill>
                <a:effectLst/>
                <a:latin typeface="Linux Libertine"/>
              </a:rPr>
            </a:br>
            <a:endParaRPr lang="en-US" sz="51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7928-5B6E-44EE-BCFC-A59A1FA5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904" y="4223964"/>
            <a:ext cx="5520967" cy="2417929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effectLst/>
                <a:latin typeface="Tempus Sans ITC" panose="04020404030D07020202" pitchFamily="82" charset="0"/>
              </a:rPr>
              <a:t>O </a:t>
            </a:r>
            <a:r>
              <a:rPr lang="en-US" sz="2000" b="1" i="0" dirty="0" err="1">
                <a:effectLst/>
                <a:latin typeface="Tempus Sans ITC" panose="04020404030D07020202" pitchFamily="82" charset="0"/>
              </a:rPr>
              <a:t>stivă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 (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engleza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1" dirty="0">
                <a:effectLst/>
                <a:latin typeface="Tempus Sans ITC" panose="04020404030D07020202" pitchFamily="82" charset="0"/>
              </a:rPr>
              <a:t>stack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)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este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o </a:t>
            </a:r>
            <a:r>
              <a:rPr lang="en-US" sz="2000" b="0" i="0" u="none" strike="noStrike" dirty="0" err="1">
                <a:effectLst/>
                <a:latin typeface="Tempus Sans ITC" panose="04020404030D07020202" pitchFamily="82" charset="0"/>
              </a:rPr>
              <a:t>structură</a:t>
            </a:r>
            <a:r>
              <a:rPr lang="en-US" sz="2000" b="0" i="0" u="none" strike="noStrike" dirty="0">
                <a:effectLst/>
                <a:latin typeface="Tempus Sans ITC" panose="04020404030D07020202" pitchFamily="82" charset="0"/>
              </a:rPr>
              <a:t> de date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 ale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cărei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elemente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sunt considerate a fi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puse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unul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peste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altul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astfel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încât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orice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element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adăugat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se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pune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iar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extragerea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unui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element se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poate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face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numai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din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acesteia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ordinea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inversă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celei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care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elementele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au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fost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introduse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asemănător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cu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modul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care ai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aranja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mai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multe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farfurii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 una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peste</a:t>
            </a:r>
            <a:r>
              <a:rPr lang="en-US" sz="20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effectLst/>
                <a:latin typeface="Tempus Sans ITC" panose="04020404030D07020202" pitchFamily="82" charset="0"/>
              </a:rPr>
              <a:t>alta.</a:t>
            </a:r>
            <a:endParaRPr lang="en-US" sz="2000" dirty="0">
              <a:latin typeface="Tempus Sans ITC" panose="04020404030D070202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EFA98-70B9-4C19-8DA0-C9B433A9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04" y="216107"/>
            <a:ext cx="5452871" cy="40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A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F2C0-54E6-44F0-9932-C23E39ED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548" y="914400"/>
            <a:ext cx="6900211" cy="52760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1.Crearea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crea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vidă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ințializează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cu –1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indică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întotdeauna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poziția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ultimului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element,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acestea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fiind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memorate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începând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cu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poziția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0).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2.Inserarea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insera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un element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operația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push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necesară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primul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rând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verificarea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stabili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dacă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nu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plină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Dacă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acest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lucru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îndeplinit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,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memorează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elementul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și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incrementează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dimensiunea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;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caz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contrar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sarcina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nu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poate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îndeplini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3.Extragerea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extrage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un element din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operația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pop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trebuie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ca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nu fie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vidă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Dacă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nu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atunci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reține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valoarea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din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stivei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într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-o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variabilă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și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decrementează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vârful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empus Sans ITC" panose="04020404030D07020202" pitchFamily="82" charset="0"/>
              </a:rPr>
              <a:t>.</a:t>
            </a:r>
            <a:endParaRPr lang="en-US" sz="2000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08E68-D19B-4E8F-8F3D-501A85D1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3" y="387248"/>
            <a:ext cx="4014216" cy="2809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BC7B4-E2DD-4DB3-9BED-710AE3AD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26" y="3493008"/>
            <a:ext cx="194084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62A6D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17FAD-D05F-4F72-BD09-4363C4A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2.</a:t>
            </a:r>
            <a:r>
              <a:rPr lang="en-US" sz="5100" b="0" i="0">
                <a:solidFill>
                  <a:srgbClr val="FFFFFF"/>
                </a:solidFill>
                <a:effectLst/>
                <a:latin typeface="Linux Libertine"/>
              </a:rPr>
              <a:t> </a:t>
            </a:r>
            <a:r>
              <a:rPr lang="en-US" sz="5100" b="0" i="0">
                <a:solidFill>
                  <a:srgbClr val="FFFFFF"/>
                </a:solidFill>
                <a:effectLst/>
              </a:rPr>
              <a:t>Listă (structură de date)</a:t>
            </a:r>
            <a:br>
              <a:rPr lang="en-US" sz="5100" b="0" i="0">
                <a:solidFill>
                  <a:srgbClr val="FFFFFF"/>
                </a:solidFill>
                <a:effectLst/>
                <a:latin typeface="Linux Libertine"/>
              </a:rPr>
            </a:br>
            <a:endParaRPr lang="en-US" sz="51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1FB3-79C9-4FD1-86BF-F8076478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665" y="2631586"/>
            <a:ext cx="5276206" cy="359548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Tempus Sans ITC" panose="04020404030D07020202" pitchFamily="82" charset="0"/>
              </a:rPr>
              <a:t>O </a:t>
            </a:r>
            <a:r>
              <a:rPr lang="en-US" sz="2400" b="1" i="0" dirty="0" err="1">
                <a:effectLst/>
                <a:latin typeface="Tempus Sans ITC" panose="04020404030D07020202" pitchFamily="82" charset="0"/>
              </a:rPr>
              <a:t>listă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 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este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o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colecție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elemente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informație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(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noduri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), legate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între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ele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prin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 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referinte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realizându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-se,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astfel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, o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stocare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necontiguă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a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datelor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în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memorie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.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Lungimea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unei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liste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este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dată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numărul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noduri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din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listă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Structura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corespunzătoare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de date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trebuie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permită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determinarea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eficientă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a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primului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sau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ultimului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nod din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structură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și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care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este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predecesorul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sau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succesorul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unui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nod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dat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,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dacă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 </a:t>
            </a:r>
            <a:r>
              <a:rPr lang="en-US" sz="2400" b="0" i="0" dirty="0" err="1">
                <a:effectLst/>
                <a:latin typeface="Tempus Sans ITC" panose="04020404030D07020202" pitchFamily="82" charset="0"/>
              </a:rPr>
              <a:t>există</a:t>
            </a:r>
            <a:r>
              <a:rPr lang="en-US" sz="2400" b="0" i="0" dirty="0">
                <a:effectLst/>
                <a:latin typeface="Tempus Sans ITC" panose="04020404030D07020202" pitchFamily="82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EE73-E976-43D4-A9B6-FA0D0291E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73" y="524915"/>
            <a:ext cx="5276206" cy="15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C2CC-6FBB-48CC-9319-1F63A1FE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3DE5A-F0EC-493F-861D-4DA759550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64" t="38168" r="30445" b="48922"/>
          <a:stretch/>
        </p:blipFill>
        <p:spPr>
          <a:xfrm>
            <a:off x="651199" y="1982518"/>
            <a:ext cx="7072562" cy="21498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4C331-8D82-4F4B-9FC2-7220469C29AC}"/>
              </a:ext>
            </a:extLst>
          </p:cNvPr>
          <p:cNvSpPr txBox="1"/>
          <p:nvPr/>
        </p:nvSpPr>
        <p:spPr>
          <a:xfrm>
            <a:off x="838201" y="4581728"/>
            <a:ext cx="962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Vom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folosi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-1 ca terminator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listă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Observăm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că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fiecare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element 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leagă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cel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după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mai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puțin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ultimul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54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4548-1D03-4483-B711-F2B81AB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839"/>
            <a:ext cx="10515600" cy="832849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</a:rPr>
              <a:t>Afișarea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unei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liste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8701F-08F0-406F-91C5-9CA1D590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83" t="32186" r="23325" b="57293"/>
          <a:stretch/>
        </p:blipFill>
        <p:spPr>
          <a:xfrm>
            <a:off x="695326" y="2140085"/>
            <a:ext cx="7417542" cy="1439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BE385-FFE0-4868-8AE9-8417EC09F120}"/>
              </a:ext>
            </a:extLst>
          </p:cNvPr>
          <p:cNvSpPr txBox="1"/>
          <p:nvPr/>
        </p:nvSpPr>
        <p:spPr>
          <a:xfrm>
            <a:off x="695326" y="3038892"/>
            <a:ext cx="8446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it-IT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Ce complexitate are scrierea unei liste?</a:t>
            </a: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Desigur </a:t>
            </a:r>
            <a:r>
              <a:rPr lang="it-IT" b="0" i="1" dirty="0">
                <a:solidFill>
                  <a:srgbClr val="000000"/>
                </a:solidFill>
                <a:effectLst/>
                <a:latin typeface="+mj-lt"/>
              </a:rPr>
              <a:t>O(n)</a:t>
            </a:r>
            <a:r>
              <a:rPr lang="it-IT" b="0" i="0" dirty="0">
                <a:solidFill>
                  <a:srgbClr val="000000"/>
                </a:solidFill>
                <a:effectLst/>
                <a:latin typeface="+mj-lt"/>
              </a:rPr>
              <a:t>, ca și scrierea unui vector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08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F120-CCD2-421C-BFCA-ABE9B080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>
                <a:solidFill>
                  <a:srgbClr val="000000"/>
                </a:solidFill>
                <a:effectLst/>
              </a:rPr>
              <a:t>Exemplu :Aplicație 1: v-ați ascunselea</a:t>
            </a:r>
            <a:b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2A12-3A39-4FCD-8B35-F71D6DAE45D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5D5EF-C9D3-403E-95F7-17A81BCD66A5}"/>
              </a:ext>
            </a:extLst>
          </p:cNvPr>
          <p:cNvSpPr txBox="1"/>
          <p:nvPr/>
        </p:nvSpPr>
        <p:spPr>
          <a:xfrm>
            <a:off x="6563360" y="2987040"/>
            <a:ext cx="79248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4518965-A52C-4A38-869C-0AD21E1B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587240" cy="4319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Tempus Sans ITC" panose="04020404030D07020202" pitchFamily="82" charset="0"/>
              </a:rPr>
              <a:t>n </a:t>
            </a:r>
            <a:r>
              <a:rPr lang="en-US" sz="1400" b="1" dirty="0" err="1">
                <a:latin typeface="Tempus Sans ITC" panose="04020404030D07020202" pitchFamily="82" charset="0"/>
              </a:rPr>
              <a:t>copii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numerotați</a:t>
            </a:r>
            <a:r>
              <a:rPr lang="en-US" sz="1400" b="1" dirty="0">
                <a:latin typeface="Tempus Sans ITC" panose="04020404030D07020202" pitchFamily="82" charset="0"/>
              </a:rPr>
              <a:t> de la 1 la n </a:t>
            </a:r>
            <a:r>
              <a:rPr lang="en-US" sz="1400" b="1" dirty="0" err="1">
                <a:latin typeface="Tempus Sans ITC" panose="04020404030D07020202" pitchFamily="82" charset="0"/>
              </a:rPr>
              <a:t>și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așezați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în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cerc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numără</a:t>
            </a:r>
            <a:r>
              <a:rPr lang="en-US" sz="1400" b="1" dirty="0">
                <a:latin typeface="Tempus Sans ITC" panose="04020404030D07020202" pitchFamily="82" charset="0"/>
              </a:rPr>
              <a:t> la v-</a:t>
            </a:r>
            <a:r>
              <a:rPr lang="en-US" sz="1400" b="1" dirty="0" err="1">
                <a:latin typeface="Tempus Sans ITC" panose="04020404030D07020202" pitchFamily="82" charset="0"/>
              </a:rPr>
              <a:t>ați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ascunselea</a:t>
            </a:r>
            <a:r>
              <a:rPr lang="en-US" sz="1400" b="1" dirty="0">
                <a:latin typeface="Tempus Sans ITC" panose="04020404030D07020202" pitchFamily="82" charset="0"/>
              </a:rPr>
              <a:t>, din k </a:t>
            </a:r>
            <a:r>
              <a:rPr lang="en-US" sz="1400" b="1" dirty="0" err="1">
                <a:latin typeface="Tempus Sans ITC" panose="04020404030D07020202" pitchFamily="82" charset="0"/>
              </a:rPr>
              <a:t>în</a:t>
            </a:r>
            <a:r>
              <a:rPr lang="en-US" sz="1400" b="1" dirty="0">
                <a:latin typeface="Tempus Sans ITC" panose="04020404030D07020202" pitchFamily="82" charset="0"/>
              </a:rPr>
              <a:t> k, </a:t>
            </a:r>
            <a:r>
              <a:rPr lang="en-US" sz="1400" b="1" dirty="0" err="1">
                <a:latin typeface="Tempus Sans ITC" panose="04020404030D07020202" pitchFamily="82" charset="0"/>
              </a:rPr>
              <a:t>începînd</a:t>
            </a:r>
            <a:r>
              <a:rPr lang="en-US" sz="1400" b="1" dirty="0">
                <a:latin typeface="Tempus Sans ITC" panose="04020404030D07020202" pitchFamily="82" charset="0"/>
              </a:rPr>
              <a:t> cu </a:t>
            </a:r>
            <a:r>
              <a:rPr lang="en-US" sz="1400" b="1" dirty="0" err="1">
                <a:latin typeface="Tempus Sans ITC" panose="04020404030D07020202" pitchFamily="82" charset="0"/>
              </a:rPr>
              <a:t>copilul</a:t>
            </a:r>
            <a:r>
              <a:rPr lang="en-US" sz="1400" b="1" dirty="0">
                <a:latin typeface="Tempus Sans ITC" panose="04020404030D07020202" pitchFamily="82" charset="0"/>
              </a:rPr>
              <a:t> 1. Date n </a:t>
            </a:r>
            <a:r>
              <a:rPr lang="en-US" sz="1400" b="1" dirty="0" err="1">
                <a:latin typeface="Tempus Sans ITC" panose="04020404030D07020202" pitchFamily="82" charset="0"/>
              </a:rPr>
              <a:t>și</a:t>
            </a:r>
            <a:r>
              <a:rPr lang="en-US" sz="1400" b="1" dirty="0">
                <a:latin typeface="Tempus Sans ITC" panose="04020404030D07020202" pitchFamily="82" charset="0"/>
              </a:rPr>
              <a:t> k </a:t>
            </a:r>
            <a:r>
              <a:rPr lang="en-US" sz="1400" b="1" dirty="0" err="1">
                <a:latin typeface="Tempus Sans ITC" panose="04020404030D07020202" pitchFamily="82" charset="0"/>
              </a:rPr>
              <a:t>să</a:t>
            </a:r>
            <a:r>
              <a:rPr lang="en-US" sz="1400" b="1" dirty="0">
                <a:latin typeface="Tempus Sans ITC" panose="04020404030D07020202" pitchFamily="82" charset="0"/>
              </a:rPr>
              <a:t> se </a:t>
            </a:r>
            <a:r>
              <a:rPr lang="en-US" sz="1400" b="1" dirty="0" err="1">
                <a:latin typeface="Tempus Sans ITC" panose="04020404030D07020202" pitchFamily="82" charset="0"/>
              </a:rPr>
              <a:t>afișeze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ordinea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în</a:t>
            </a:r>
            <a:r>
              <a:rPr lang="en-US" sz="1400" b="1" dirty="0">
                <a:latin typeface="Tempus Sans ITC" panose="04020404030D07020202" pitchFamily="82" charset="0"/>
              </a:rPr>
              <a:t> care </a:t>
            </a:r>
            <a:r>
              <a:rPr lang="en-US" sz="1400" b="1" dirty="0" err="1">
                <a:latin typeface="Tempus Sans ITC" panose="04020404030D07020202" pitchFamily="82" charset="0"/>
              </a:rPr>
              <a:t>ies</a:t>
            </a:r>
            <a:r>
              <a:rPr lang="en-US" sz="1400" b="1" dirty="0">
                <a:latin typeface="Tempus Sans ITC" panose="04020404030D07020202" pitchFamily="82" charset="0"/>
              </a:rPr>
              <a:t> </a:t>
            </a:r>
            <a:r>
              <a:rPr lang="en-US" sz="1400" b="1" dirty="0" err="1">
                <a:latin typeface="Tempus Sans ITC" panose="04020404030D07020202" pitchFamily="82" charset="0"/>
              </a:rPr>
              <a:t>copiii</a:t>
            </a:r>
            <a:r>
              <a:rPr lang="en-US" sz="1400" b="1" dirty="0">
                <a:latin typeface="Tempus Sans ITC" panose="04020404030D07020202" pitchFamily="82" charset="0"/>
              </a:rPr>
              <a:t> din </a:t>
            </a:r>
            <a:r>
              <a:rPr lang="en-US" sz="1400" b="1" dirty="0" err="1">
                <a:latin typeface="Tempus Sans ITC" panose="04020404030D07020202" pitchFamily="82" charset="0"/>
              </a:rPr>
              <a:t>cerc</a:t>
            </a:r>
            <a:r>
              <a:rPr lang="en-US" sz="1400" b="1" dirty="0">
                <a:latin typeface="Tempus Sans ITC" panose="04020404030D07020202" pitchFamily="82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empus Sans ITC" panose="04020404030D07020202" pitchFamily="82" charset="0"/>
              </a:rPr>
              <a:t>O </a:t>
            </a:r>
            <a:r>
              <a:rPr lang="en-US" sz="1400" dirty="0" err="1">
                <a:latin typeface="Tempus Sans ITC" panose="04020404030D07020202" pitchFamily="82" charset="0"/>
              </a:rPr>
              <a:t>rezolvare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simplă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este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memorăm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numerele</a:t>
            </a:r>
            <a:r>
              <a:rPr lang="en-US" sz="1400" dirty="0">
                <a:latin typeface="Tempus Sans ITC" panose="04020404030D07020202" pitchFamily="82" charset="0"/>
              </a:rPr>
              <a:t> de la 1 la n </a:t>
            </a:r>
            <a:r>
              <a:rPr lang="en-US" sz="1400" dirty="0" err="1">
                <a:latin typeface="Tempus Sans ITC" panose="04020404030D07020202" pitchFamily="82" charset="0"/>
              </a:rPr>
              <a:t>într</a:t>
            </a:r>
            <a:r>
              <a:rPr lang="en-US" sz="1400" dirty="0">
                <a:latin typeface="Tempus Sans ITC" panose="04020404030D07020202" pitchFamily="82" charset="0"/>
              </a:rPr>
              <a:t>-un vector </a:t>
            </a:r>
            <a:r>
              <a:rPr lang="en-US" sz="1400" dirty="0" err="1">
                <a:latin typeface="Tempus Sans ITC" panose="04020404030D07020202" pitchFamily="82" charset="0"/>
              </a:rPr>
              <a:t>și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apoi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avansăm</a:t>
            </a:r>
            <a:r>
              <a:rPr lang="en-US" sz="1400" dirty="0">
                <a:latin typeface="Tempus Sans ITC" panose="04020404030D07020202" pitchFamily="82" charset="0"/>
              </a:rPr>
              <a:t> k </a:t>
            </a:r>
            <a:r>
              <a:rPr lang="en-US" sz="1400" dirty="0" err="1">
                <a:latin typeface="Tempus Sans ITC" panose="04020404030D07020202" pitchFamily="82" charset="0"/>
              </a:rPr>
              <a:t>elemente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și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afișăm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elementul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curent</a:t>
            </a:r>
            <a:r>
              <a:rPr lang="en-US" sz="1400" dirty="0">
                <a:latin typeface="Tempus Sans ITC" panose="04020404030D07020202" pitchFamily="82" charset="0"/>
              </a:rPr>
              <a:t>, </a:t>
            </a:r>
            <a:r>
              <a:rPr lang="en-US" sz="1400" dirty="0" err="1">
                <a:latin typeface="Tempus Sans ITC" panose="04020404030D07020202" pitchFamily="82" charset="0"/>
              </a:rPr>
              <a:t>iar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apoi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îl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setăm</a:t>
            </a:r>
            <a:r>
              <a:rPr lang="en-US" sz="1400" dirty="0">
                <a:latin typeface="Tempus Sans ITC" panose="04020404030D07020202" pitchFamily="82" charset="0"/>
              </a:rPr>
              <a:t> pe zero. </a:t>
            </a:r>
            <a:r>
              <a:rPr lang="en-US" sz="1400" dirty="0" err="1">
                <a:latin typeface="Tempus Sans ITC" panose="04020404030D07020202" pitchFamily="82" charset="0"/>
              </a:rPr>
              <a:t>Reluăm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căutarea</a:t>
            </a:r>
            <a:r>
              <a:rPr lang="en-US" sz="1400" dirty="0">
                <a:latin typeface="Tempus Sans ITC" panose="04020404030D07020202" pitchFamily="82" charset="0"/>
              </a:rPr>
              <a:t> de n </a:t>
            </a:r>
            <a:r>
              <a:rPr lang="en-US" sz="1400" dirty="0" err="1">
                <a:latin typeface="Tempus Sans ITC" panose="04020404030D07020202" pitchFamily="82" charset="0"/>
              </a:rPr>
              <a:t>ori</a:t>
            </a:r>
            <a:r>
              <a:rPr lang="en-US" sz="1400" dirty="0">
                <a:latin typeface="Tempus Sans ITC" panose="04020404030D07020202" pitchFamily="82" charset="0"/>
              </a:rPr>
              <a:t>, </a:t>
            </a:r>
            <a:r>
              <a:rPr lang="en-US" sz="1400" dirty="0" err="1">
                <a:latin typeface="Tempus Sans ITC" panose="04020404030D07020202" pitchFamily="82" charset="0"/>
              </a:rPr>
              <a:t>ignorînd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elementele</a:t>
            </a:r>
            <a:r>
              <a:rPr lang="en-US" sz="1400" dirty="0">
                <a:latin typeface="Tempus Sans ITC" panose="04020404030D07020202" pitchFamily="82" charset="0"/>
              </a:rPr>
              <a:t> zero:</a:t>
            </a:r>
          </a:p>
          <a:p>
            <a:pPr marL="0" indent="0">
              <a:buNone/>
            </a:pPr>
            <a:r>
              <a:rPr lang="en-US" sz="1400" dirty="0" err="1">
                <a:latin typeface="Tempus Sans ITC" panose="04020404030D07020202" pitchFamily="82" charset="0"/>
              </a:rPr>
              <a:t>Dacă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mai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avem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copii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în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cerc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îi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vom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număra</a:t>
            </a:r>
            <a:r>
              <a:rPr lang="en-US" sz="1400" dirty="0">
                <a:latin typeface="Tempus Sans ITC" panose="04020404030D07020202" pitchFamily="82" charset="0"/>
              </a:rPr>
              <a:t> de k/</a:t>
            </a:r>
            <a:r>
              <a:rPr lang="en-US" sz="1400" dirty="0" err="1">
                <a:latin typeface="Tempus Sans ITC" panose="04020404030D07020202" pitchFamily="82" charset="0"/>
              </a:rPr>
              <a:t>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ori</a:t>
            </a:r>
            <a:r>
              <a:rPr lang="en-US" sz="1400" dirty="0">
                <a:latin typeface="Tempus Sans ITC" panose="04020404030D07020202" pitchFamily="82" charset="0"/>
              </a:rPr>
              <a:t>. </a:t>
            </a:r>
            <a:r>
              <a:rPr lang="en-US" sz="1400" dirty="0" err="1">
                <a:latin typeface="Tempus Sans ITC" panose="04020404030D07020202" pitchFamily="82" charset="0"/>
              </a:rPr>
              <a:t>Restul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elementelor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fiind</a:t>
            </a:r>
            <a:r>
              <a:rPr lang="en-US" sz="1400" dirty="0">
                <a:latin typeface="Tempus Sans ITC" panose="04020404030D07020202" pitchFamily="82" charset="0"/>
              </a:rPr>
              <a:t> zero, </a:t>
            </a:r>
            <a:r>
              <a:rPr lang="en-US" sz="1400" dirty="0" err="1">
                <a:latin typeface="Tempus Sans ITC" panose="04020404030D07020202" pitchFamily="82" charset="0"/>
              </a:rPr>
              <a:t>vom</a:t>
            </a:r>
            <a:r>
              <a:rPr lang="en-US" sz="1400" dirty="0">
                <a:latin typeface="Tempus Sans ITC" panose="04020404030D07020202" pitchFamily="82" charset="0"/>
              </a:rPr>
              <a:t> face k/</a:t>
            </a:r>
            <a:r>
              <a:rPr lang="en-US" sz="1400" dirty="0" err="1">
                <a:latin typeface="Tempus Sans ITC" panose="04020404030D07020202" pitchFamily="82" charset="0"/>
              </a:rPr>
              <a:t>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parcurgeri</a:t>
            </a:r>
            <a:r>
              <a:rPr lang="en-US" sz="1400" dirty="0">
                <a:latin typeface="Tempus Sans ITC" panose="04020404030D07020202" pitchFamily="82" charset="0"/>
              </a:rPr>
              <a:t> ale </a:t>
            </a:r>
            <a:r>
              <a:rPr lang="en-US" sz="1400" dirty="0" err="1">
                <a:latin typeface="Tempus Sans ITC" panose="04020404030D07020202" pitchFamily="82" charset="0"/>
              </a:rPr>
              <a:t>întregului</a:t>
            </a:r>
            <a:r>
              <a:rPr lang="en-US" sz="1400" dirty="0">
                <a:latin typeface="Tempus Sans ITC" panose="04020404030D07020202" pitchFamily="82" charset="0"/>
              </a:rPr>
              <a:t> vector. </a:t>
            </a:r>
            <a:r>
              <a:rPr lang="en-US" sz="1400" dirty="0" err="1">
                <a:latin typeface="Tempus Sans ITC" panose="04020404030D07020202" pitchFamily="82" charset="0"/>
              </a:rPr>
              <a:t>Dacă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considerăm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că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pornim</a:t>
            </a:r>
            <a:r>
              <a:rPr lang="en-US" sz="1400" dirty="0">
                <a:latin typeface="Tempus Sans ITC" panose="04020404030D07020202" pitchFamily="82" charset="0"/>
              </a:rPr>
              <a:t> cu k </a:t>
            </a:r>
            <a:r>
              <a:rPr lang="en-US" sz="1400" dirty="0" err="1">
                <a:latin typeface="Tempus Sans ITC" panose="04020404030D07020202" pitchFamily="82" charset="0"/>
              </a:rPr>
              <a:t>aproximativ</a:t>
            </a:r>
            <a:r>
              <a:rPr lang="en-US" sz="1400" dirty="0">
                <a:latin typeface="Tempus Sans ITC" panose="04020404030D07020202" pitchFamily="82" charset="0"/>
              </a:rPr>
              <a:t> egal cu n, </a:t>
            </a:r>
            <a:r>
              <a:rPr lang="en-US" sz="1400" dirty="0" err="1">
                <a:latin typeface="Tempus Sans ITC" panose="04020404030D07020202" pitchFamily="82" charset="0"/>
              </a:rPr>
              <a:t>vom</a:t>
            </a:r>
            <a:r>
              <a:rPr lang="en-US" sz="1400" dirty="0">
                <a:latin typeface="Tempus Sans ITC" panose="04020404030D07020202" pitchFamily="82" charset="0"/>
              </a:rPr>
              <a:t> face circa n*k/</a:t>
            </a:r>
            <a:r>
              <a:rPr lang="en-US" sz="1400" dirty="0" err="1">
                <a:latin typeface="Tempus Sans ITC" panose="04020404030D07020202" pitchFamily="82" charset="0"/>
              </a:rPr>
              <a:t>i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avansuri</a:t>
            </a:r>
            <a:r>
              <a:rPr lang="en-US" sz="1400" dirty="0">
                <a:latin typeface="Tempus Sans ITC" panose="04020404030D07020202" pitchFamily="82" charset="0"/>
              </a:rPr>
              <a:t>. </a:t>
            </a:r>
            <a:r>
              <a:rPr lang="en-US" sz="1400" dirty="0" err="1">
                <a:latin typeface="Tempus Sans ITC" panose="04020404030D07020202" pitchFamily="82" charset="0"/>
              </a:rPr>
              <a:t>Rezultă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numărul</a:t>
            </a:r>
            <a:r>
              <a:rPr lang="en-US" sz="1400" dirty="0">
                <a:latin typeface="Tempus Sans ITC" panose="04020404030D07020202" pitchFamily="82" charset="0"/>
              </a:rPr>
              <a:t> de </a:t>
            </a:r>
            <a:r>
              <a:rPr lang="en-US" sz="1400" dirty="0" err="1">
                <a:latin typeface="Tempus Sans ITC" panose="04020404030D07020202" pitchFamily="82" charset="0"/>
              </a:rPr>
              <a:t>operații</a:t>
            </a:r>
            <a:r>
              <a:rPr lang="en-US" sz="1400" dirty="0">
                <a:latin typeface="Tempus Sans ITC" panose="04020404030D07020202" pitchFamily="82" charset="0"/>
              </a:rPr>
              <a:t> total (</a:t>
            </a:r>
            <a:r>
              <a:rPr lang="en-US" sz="1400" dirty="0" err="1">
                <a:latin typeface="Tempus Sans ITC" panose="04020404030D07020202" pitchFamily="82" charset="0"/>
              </a:rPr>
              <a:t>considerînd</a:t>
            </a:r>
            <a:r>
              <a:rPr lang="en-US" sz="1400" dirty="0">
                <a:latin typeface="Tempus Sans ITC" panose="04020404030D07020202" pitchFamily="82" charset="0"/>
              </a:rPr>
              <a:t> k = n ca </a:t>
            </a:r>
            <a:r>
              <a:rPr lang="en-US" sz="1400" dirty="0" err="1">
                <a:latin typeface="Tempus Sans ITC" panose="04020404030D07020202" pitchFamily="82" charset="0"/>
              </a:rPr>
              <a:t>fiind</a:t>
            </a:r>
            <a:endParaRPr lang="en-US" sz="1400" dirty="0">
              <a:latin typeface="Tempus Sans ITC" panose="04020404030D07020202" pitchFamily="82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empus Sans ITC" panose="04020404030D07020202" pitchFamily="82" charset="0"/>
              </a:rPr>
              <a:t>Număr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operații</a:t>
            </a:r>
            <a:r>
              <a:rPr lang="en-US" sz="1400" dirty="0">
                <a:latin typeface="Tempus Sans ITC" panose="04020404030D07020202" pitchFamily="82" charset="0"/>
              </a:rPr>
              <a:t> = n*n/n + n*n/(n-1) + n*n/(n-2) + ... + n*n/2 + n*n/1. </a:t>
            </a:r>
            <a:r>
              <a:rPr lang="en-US" sz="1400" dirty="0" err="1">
                <a:latin typeface="Tempus Sans ITC" panose="04020404030D07020202" pitchFamily="82" charset="0"/>
              </a:rPr>
              <a:t>Dăm</a:t>
            </a:r>
            <a:r>
              <a:rPr lang="en-US" sz="1400" dirty="0">
                <a:latin typeface="Tempus Sans ITC" panose="04020404030D07020202" pitchFamily="82" charset="0"/>
              </a:rPr>
              <a:t> factor </a:t>
            </a:r>
            <a:r>
              <a:rPr lang="en-US" sz="1400" dirty="0" err="1">
                <a:latin typeface="Tempus Sans ITC" panose="04020404030D07020202" pitchFamily="82" charset="0"/>
              </a:rPr>
              <a:t>comun</a:t>
            </a:r>
            <a:r>
              <a:rPr lang="en-US" sz="1400" dirty="0">
                <a:latin typeface="Tempus Sans ITC" panose="04020404030D07020202" pitchFamily="82" charset="0"/>
              </a:rPr>
              <a:t> n2:</a:t>
            </a:r>
          </a:p>
          <a:p>
            <a:pPr marL="0" indent="0">
              <a:buNone/>
            </a:pPr>
            <a:r>
              <a:rPr lang="en-US" sz="1400" dirty="0" err="1">
                <a:latin typeface="Tempus Sans ITC" panose="04020404030D07020202" pitchFamily="82" charset="0"/>
              </a:rPr>
              <a:t>Număr</a:t>
            </a:r>
            <a:r>
              <a:rPr lang="en-US" sz="1400" dirty="0">
                <a:latin typeface="Tempus Sans ITC" panose="04020404030D07020202" pitchFamily="82" charset="0"/>
              </a:rPr>
              <a:t> </a:t>
            </a:r>
            <a:r>
              <a:rPr lang="en-US" sz="1400" dirty="0" err="1">
                <a:latin typeface="Tempus Sans ITC" panose="04020404030D07020202" pitchFamily="82" charset="0"/>
              </a:rPr>
              <a:t>operații</a:t>
            </a:r>
            <a:r>
              <a:rPr lang="en-US" sz="1400" dirty="0">
                <a:latin typeface="Tempus Sans ITC" panose="04020404030D07020202" pitchFamily="82" charset="0"/>
              </a:rPr>
              <a:t> = n2(1/n + 1/(n-1) + 1/(n-2) + ... + 1/2 + 1/1).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75B44D-FAF2-4C6F-89C8-FABE80DC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9" t="22815" r="44584" b="36000"/>
          <a:stretch/>
        </p:blipFill>
        <p:spPr>
          <a:xfrm>
            <a:off x="7355840" y="1929384"/>
            <a:ext cx="3017520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7DD-5BC5-4F22-80F8-2BE28CB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993E-CA09-4DF9-9135-44742F92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empus Sans ITC" panose="04020404030D07020202" pitchFamily="82" charset="0"/>
                <a:hlinkClick r:id="rId2"/>
              </a:rPr>
              <a:t>https://ro.wikipedia.org/wiki/Listă_(structură_de_date)</a:t>
            </a:r>
            <a:endParaRPr lang="en-US" sz="1600" dirty="0">
              <a:latin typeface="Tempus Sans ITC" panose="04020404030D07020202" pitchFamily="82" charset="0"/>
            </a:endParaRPr>
          </a:p>
          <a:p>
            <a:r>
              <a:rPr lang="en-US" sz="1600" dirty="0">
                <a:latin typeface="Tempus Sans ITC" panose="04020404030D07020202" pitchFamily="82" charset="0"/>
              </a:rPr>
              <a:t>https://www.google.com/search?q=imagini++stive+si+liste+gid&amp;tbm=isch&amp;ved=2ahUKEwippJyK2KL2AhVQi_0HHQsWAYoQ2-cCegQIABAA&amp;oq=imagini++stive+si+liste+gid&amp;gs_lcp=CgNpbWcQA1CbjhNY55wTYOmdE2gAcAB4AIABiQKIAcsGkgEFMS4yLjKYAQCgAQGqAQtnd3Mtd2l6LWltZ8ABAQ&amp;sclient=img&amp;ei=1uYcYqlh0Jb27w-LrITQCA&amp;bih=723&amp;biw=1496&amp;client=opera&amp;hs=LQl#imgrc=Cg3aJRy1wjIPrM&amp;imgdii=hLKHe5WFhzcQeM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https://www.algopedia.ro/wiki/index.php/Clasa_a_VII-a_lecția_2_-_26_sep_2019</a:t>
            </a:r>
          </a:p>
        </p:txBody>
      </p:sp>
    </p:spTree>
    <p:extLst>
      <p:ext uri="{BB962C8B-B14F-4D97-AF65-F5344CB8AC3E}">
        <p14:creationId xmlns:p14="http://schemas.microsoft.com/office/powerpoint/2010/main" val="27848480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8E4E2"/>
      </a:lt2>
      <a:accent1>
        <a:srgbClr val="62A6D7"/>
      </a:accent1>
      <a:accent2>
        <a:srgbClr val="60AEAE"/>
      </a:accent2>
      <a:accent3>
        <a:srgbClr val="7E8EDE"/>
      </a:accent3>
      <a:accent4>
        <a:srgbClr val="D7626D"/>
      </a:accent4>
      <a:accent5>
        <a:srgbClr val="DA906E"/>
      </a:accent5>
      <a:accent6>
        <a:srgbClr val="BBA055"/>
      </a:accent6>
      <a:hlink>
        <a:srgbClr val="A3785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726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Linux Libertine</vt:lpstr>
      <vt:lpstr>Modern Love</vt:lpstr>
      <vt:lpstr>Tempus Sans ITC</vt:lpstr>
      <vt:lpstr>The Hand</vt:lpstr>
      <vt:lpstr>SketchyVTI</vt:lpstr>
      <vt:lpstr>Exemple de algoritmi  - Liste și stive</vt:lpstr>
      <vt:lpstr>1. Stivă (structură de date) </vt:lpstr>
      <vt:lpstr>PowerPoint Presentation</vt:lpstr>
      <vt:lpstr>2. Listă (structură de date) </vt:lpstr>
      <vt:lpstr>Crearea unei liste</vt:lpstr>
      <vt:lpstr>Afișarea unei liste </vt:lpstr>
      <vt:lpstr> Exemplu :Aplicație 1: v-ați ascunselea 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de algoritmi  - Liste și stive</dc:title>
  <dc:creator>Silvia Danciu</dc:creator>
  <cp:lastModifiedBy>Silvia Danciu</cp:lastModifiedBy>
  <cp:revision>11</cp:revision>
  <dcterms:created xsi:type="dcterms:W3CDTF">2022-02-28T14:56:35Z</dcterms:created>
  <dcterms:modified xsi:type="dcterms:W3CDTF">2022-02-28T17:23:28Z</dcterms:modified>
</cp:coreProperties>
</file>